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Rubik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VbBcgcXBlRasGAiYyYADXtnJ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22" Type="http://schemas.openxmlformats.org/officeDocument/2006/relationships/font" Target="fonts/RubikSemiBold-regular.fntdata"/><Relationship Id="rId21" Type="http://schemas.openxmlformats.org/officeDocument/2006/relationships/font" Target="fonts/Rubik-boldItalic.fntdata"/><Relationship Id="rId24" Type="http://schemas.openxmlformats.org/officeDocument/2006/relationships/font" Target="fonts/RubikSemiBold-italic.fntdata"/><Relationship Id="rId23" Type="http://schemas.openxmlformats.org/officeDocument/2006/relationships/font" Target="fonts/Rubik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ubik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Rubik-bold.fntdata"/><Relationship Id="rId18" Type="http://schemas.openxmlformats.org/officeDocument/2006/relationships/font" Target="fonts/Rubi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b4a96a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9b4a96a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Teaching point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b4a96a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9b4a96a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The greatest talent potencial we have untapped is women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VALUE PROP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b4a96a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9b4a96a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VALUE PROP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b4a96a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9b4a96a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7465a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b7465a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The greatest talent potencial we have untapped is women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bbc.com/news/business-58786739" TargetMode="External"/><Relationship Id="rId10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theguardian.com/games/2021/dec/02/why-do-female-pro-gamers-earn-less-than-men-esports" TargetMode="External"/><Relationship Id="rId15" Type="http://schemas.openxmlformats.org/officeDocument/2006/relationships/image" Target="../media/image19.png"/><Relationship Id="rId14" Type="http://schemas.openxmlformats.org/officeDocument/2006/relationships/hyperlink" Target="https://www.forbes.com/sites/tomspiggle/2021/05/25/the-gender-pay-gap-why-its-still-here/?sh=3bb5f1787baf" TargetMode="External"/><Relationship Id="rId16" Type="http://schemas.openxmlformats.org/officeDocument/2006/relationships/image" Target="../media/image18.png"/><Relationship Id="rId5" Type="http://schemas.openxmlformats.org/officeDocument/2006/relationships/hyperlink" Target="https://www.forbes.com/sites/forbesbusinesscouncil/2021/03/03/are-we-really-closing-the-gender-gap-in-tech/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www.nytimes.com/2019/06/21/technology/gender-gap-tech-computer-science.html" TargetMode="External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9999" t="209"/>
          <a:stretch/>
        </p:blipFill>
        <p:spPr>
          <a:xfrm flipH="1" rot="5400000">
            <a:off x="1752025" y="-1791700"/>
            <a:ext cx="5640376" cy="9182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600450" y="1831275"/>
            <a:ext cx="521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Gender gap in tech </a:t>
            </a:r>
            <a:endParaRPr b="1" sz="4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100"/>
              <a:buNone/>
            </a:pPr>
            <a:r>
              <a:rPr b="1" lang="es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through data</a:t>
            </a:r>
            <a:endParaRPr sz="4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6" name="Google Shape;56;p1"/>
          <p:cNvCxnSpPr/>
          <p:nvPr/>
        </p:nvCxnSpPr>
        <p:spPr>
          <a:xfrm flipH="1" rot="10800000">
            <a:off x="3143250" y="3409650"/>
            <a:ext cx="6096000" cy="3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"/>
          <p:cNvSpPr/>
          <p:nvPr/>
        </p:nvSpPr>
        <p:spPr>
          <a:xfrm>
            <a:off x="4871050" y="3295645"/>
            <a:ext cx="3979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Idoia Martí Aluja</a:t>
            </a:r>
            <a:endParaRPr b="1"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1CAFD"/>
                </a:solidFill>
                <a:latin typeface="Rubik"/>
                <a:ea typeface="Rubik"/>
                <a:cs typeface="Rubik"/>
                <a:sym typeface="Rubik"/>
              </a:rPr>
              <a:t>Data Science Lead @Allwomen</a:t>
            </a:r>
            <a:endParaRPr b="1" sz="1300">
              <a:solidFill>
                <a:srgbClr val="F1CAFD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1CAFD"/>
                </a:solidFill>
                <a:latin typeface="Rubik"/>
                <a:ea typeface="Rubik"/>
                <a:cs typeface="Rubik"/>
                <a:sym typeface="Rubik"/>
              </a:rPr>
              <a:t>22nd January 2022</a:t>
            </a:r>
            <a:endParaRPr b="1" sz="1300">
              <a:solidFill>
                <a:srgbClr val="F1CAFD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957387" y="-2043112"/>
            <a:ext cx="5200649" cy="92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0"/>
          <p:cNvGrpSpPr/>
          <p:nvPr/>
        </p:nvGrpSpPr>
        <p:grpSpPr>
          <a:xfrm>
            <a:off x="4419664" y="2146249"/>
            <a:ext cx="4416260" cy="1750290"/>
            <a:chOff x="3656347" y="2535633"/>
            <a:chExt cx="5340742" cy="2228250"/>
          </a:xfrm>
        </p:grpSpPr>
        <p:pic>
          <p:nvPicPr>
            <p:cNvPr id="65" name="Google Shape;65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56347" y="2802483"/>
              <a:ext cx="1472368" cy="196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0"/>
            <p:cNvPicPr preferRelativeResize="0"/>
            <p:nvPr/>
          </p:nvPicPr>
          <p:blipFill rotWithShape="1">
            <a:blip r:embed="rId6">
              <a:alphaModFix/>
            </a:blip>
            <a:srcRect b="3428" l="3442" r="1725" t="0"/>
            <a:stretch/>
          </p:blipFill>
          <p:spPr>
            <a:xfrm>
              <a:off x="7443089" y="2781928"/>
              <a:ext cx="1553985" cy="1933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0"/>
            <p:cNvSpPr/>
            <p:nvPr/>
          </p:nvSpPr>
          <p:spPr>
            <a:xfrm>
              <a:off x="3656347" y="2535633"/>
              <a:ext cx="1472400" cy="30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Marie Curie</a:t>
              </a:r>
              <a:endParaRPr b="1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7443089" y="2535635"/>
              <a:ext cx="1554000" cy="323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Rosalind Franklin</a:t>
              </a:r>
              <a:endParaRPr b="1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69" name="Google Shape;6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3100" y="2112525"/>
            <a:ext cx="1750225" cy="17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/>
          <p:nvPr/>
        </p:nvSpPr>
        <p:spPr>
          <a:xfrm>
            <a:off x="220800" y="1514788"/>
            <a:ext cx="39795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Science Lead at AllWomen</a:t>
            </a:r>
            <a:endParaRPr b="1"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Instructor of the DS/DA courses</a:t>
            </a:r>
            <a:endParaRPr b="1"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0" y="4572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Idoia Martí Aluja</a:t>
            </a:r>
            <a:endParaRPr b="1" sz="27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2" name="Google Shape;72;p10"/>
          <p:cNvCxnSpPr/>
          <p:nvPr/>
        </p:nvCxnSpPr>
        <p:spPr>
          <a:xfrm>
            <a:off x="-27550" y="1113075"/>
            <a:ext cx="6833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/>
        </p:nvSpPr>
        <p:spPr>
          <a:xfrm>
            <a:off x="217725" y="3113650"/>
            <a:ext cx="37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Non-conventional chemist</a:t>
            </a:r>
            <a:endParaRPr>
              <a:solidFill>
                <a:srgbClr val="DC0AF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109b4a96a3b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1762125" y="-1800225"/>
            <a:ext cx="5638800" cy="92011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09b4a96a3b_0_45"/>
          <p:cNvSpPr txBox="1"/>
          <p:nvPr>
            <p:ph type="ctrTitle"/>
          </p:nvPr>
        </p:nvSpPr>
        <p:spPr>
          <a:xfrm>
            <a:off x="673543" y="1656625"/>
            <a:ext cx="3131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80">
                <a:solidFill>
                  <a:srgbClr val="FA2A2A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only 1 in 4 students in STEM courses are women</a:t>
            </a:r>
            <a:endParaRPr b="1" sz="3080">
              <a:solidFill>
                <a:srgbClr val="FA2A2A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" name="Google Shape;80;g109b4a96a3b_0_45"/>
          <p:cNvSpPr txBox="1"/>
          <p:nvPr>
            <p:ph type="ctrTitle"/>
          </p:nvPr>
        </p:nvSpPr>
        <p:spPr>
          <a:xfrm>
            <a:off x="5245543" y="1656625"/>
            <a:ext cx="3131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8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only 1 in 5 </a:t>
            </a:r>
            <a:br>
              <a:rPr b="1" lang="es" sz="308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</a:br>
            <a:r>
              <a:rPr b="1" lang="es" sz="308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tech workers worldwide </a:t>
            </a:r>
            <a:br>
              <a:rPr b="1" lang="es" sz="308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</a:br>
            <a:r>
              <a:rPr b="1" lang="es" sz="3080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are women</a:t>
            </a:r>
            <a:endParaRPr b="1" sz="3080">
              <a:solidFill>
                <a:srgbClr val="DC0AF3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1" name="Google Shape;81;g109b4a96a3b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09b4a96a3b_0_45"/>
          <p:cNvSpPr txBox="1"/>
          <p:nvPr>
            <p:ph idx="4294967295" type="title"/>
          </p:nvPr>
        </p:nvSpPr>
        <p:spPr>
          <a:xfrm>
            <a:off x="-11100" y="222000"/>
            <a:ext cx="7314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800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Talking in numbers</a:t>
            </a:r>
            <a:endParaRPr sz="3800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4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" name="Google Shape;83;g109b4a96a3b_0_45"/>
          <p:cNvCxnSpPr/>
          <p:nvPr/>
        </p:nvCxnSpPr>
        <p:spPr>
          <a:xfrm>
            <a:off x="-27550" y="1036875"/>
            <a:ext cx="6833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09b4a96a3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874937" y="-2589313"/>
            <a:ext cx="6000750" cy="97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09b4a96a3b_0_53"/>
          <p:cNvSpPr txBox="1"/>
          <p:nvPr/>
        </p:nvSpPr>
        <p:spPr>
          <a:xfrm>
            <a:off x="1266825" y="771525"/>
            <a:ext cx="66960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3550" u="none" cap="none" strike="noStrik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THE GREATEST POTENTIAL </a:t>
            </a:r>
            <a:endParaRPr b="0" i="0" sz="3550" u="none" cap="none" strike="noStrik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3550" u="none" cap="none" strike="noStrik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THAT WE HAVE LEFT </a:t>
            </a:r>
            <a:endParaRPr b="0" i="0" sz="3550" u="none" cap="none" strike="noStrik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Arial"/>
              <a:buNone/>
            </a:pPr>
            <a:r>
              <a:rPr b="0" i="0" lang="es" sz="3550" u="none" cap="none" strike="noStrik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UNTAPPED </a:t>
            </a:r>
            <a:endParaRPr b="0" i="0" sz="3550" u="none" cap="none" strike="noStrik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5750" u="none" cap="none" strike="noStrike">
                <a:solidFill>
                  <a:srgbClr val="DC0AF3"/>
                </a:solidFill>
                <a:highlight>
                  <a:schemeClr val="lt1"/>
                </a:highlight>
                <a:latin typeface="Rubik SemiBold"/>
                <a:ea typeface="Rubik SemiBold"/>
                <a:cs typeface="Rubik SemiBold"/>
                <a:sym typeface="Rubik SemiBold"/>
              </a:rPr>
              <a:t>IS WOMEN </a:t>
            </a:r>
            <a:endParaRPr b="1" i="0" sz="2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0" name="Google Shape;90;g109b4a96a3b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957387" y="-2043112"/>
            <a:ext cx="5200649" cy="92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>
            <p:ph type="ctrTitle"/>
          </p:nvPr>
        </p:nvSpPr>
        <p:spPr>
          <a:xfrm>
            <a:off x="131250" y="-200025"/>
            <a:ext cx="88815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A</a:t>
            </a:r>
            <a:r>
              <a:rPr lang="es" sz="298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LLWOMEN</a:t>
            </a:r>
            <a:r>
              <a:rPr lang="es" sz="298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 seeks to</a:t>
            </a:r>
            <a:r>
              <a:rPr lang="es" sz="298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s" sz="2980">
                <a:solidFill>
                  <a:srgbClr val="DC0AF3"/>
                </a:solidFill>
                <a:highlight>
                  <a:schemeClr val="lt1"/>
                </a:highlight>
                <a:latin typeface="Rubik Medium"/>
                <a:ea typeface="Rubik Medium"/>
                <a:cs typeface="Rubik Medium"/>
                <a:sym typeface="Rubik Medium"/>
              </a:rPr>
              <a:t>break those numbers</a:t>
            </a:r>
            <a:endParaRPr sz="2980">
              <a:solidFill>
                <a:srgbClr val="DC0AF3"/>
              </a:solidFill>
              <a:highlight>
                <a:schemeClr val="lt1"/>
              </a:highlight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by helping women building a rewarding career in technology </a:t>
            </a:r>
            <a:endParaRPr sz="298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/>
          <p:nvPr/>
        </p:nvSpPr>
        <p:spPr>
          <a:xfrm>
            <a:off x="1181775" y="2928950"/>
            <a:ext cx="1552200" cy="9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Data Analytics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Data  Science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3097675" y="2928950"/>
            <a:ext cx="1552200" cy="9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UX/UI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UX writing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4926475" y="2928950"/>
            <a:ext cx="1552200" cy="9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Product Management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755275" y="2928950"/>
            <a:ext cx="1552200" cy="9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C0AF3"/>
                </a:solidFill>
                <a:latin typeface="Rubik"/>
                <a:ea typeface="Rubik"/>
                <a:cs typeface="Rubik"/>
                <a:sym typeface="Rubik"/>
              </a:rPr>
              <a:t>Web Development</a:t>
            </a:r>
            <a:endParaRPr b="1">
              <a:solidFill>
                <a:srgbClr val="DC0AF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09b4a96a3b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1997563" y="-2060087"/>
            <a:ext cx="5162551" cy="92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09b4a96a3b_0_87"/>
          <p:cNvSpPr txBox="1"/>
          <p:nvPr>
            <p:ph type="ctrTitle"/>
          </p:nvPr>
        </p:nvSpPr>
        <p:spPr>
          <a:xfrm>
            <a:off x="252800" y="-100550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39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About AW</a:t>
            </a:r>
            <a:endParaRPr sz="39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empowering women through technology</a:t>
            </a:r>
            <a:endParaRPr sz="22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8" name="Google Shape;108;g109b4a96a3b_0_87"/>
          <p:cNvSpPr txBox="1"/>
          <p:nvPr/>
        </p:nvSpPr>
        <p:spPr>
          <a:xfrm>
            <a:off x="4432708" y="1945850"/>
            <a:ext cx="1800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300+</a:t>
            </a:r>
            <a:endParaRPr b="1" i="0" sz="3500" u="none" cap="none" strike="noStrike">
              <a:solidFill>
                <a:srgbClr val="DC0AF3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professional women upskilled </a:t>
            </a:r>
            <a:b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 tech</a:t>
            </a:r>
            <a:endParaRPr b="0" i="0" sz="15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g109b4a96a3b_0_87"/>
          <p:cNvSpPr txBox="1"/>
          <p:nvPr/>
        </p:nvSpPr>
        <p:spPr>
          <a:xfrm>
            <a:off x="6562225" y="1945850"/>
            <a:ext cx="1623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FA2A2A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80%</a:t>
            </a:r>
            <a:endParaRPr b="1" i="0" sz="3500" u="none" cap="none" strike="noStrike">
              <a:solidFill>
                <a:srgbClr val="FA2A2A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student employment success rate </a:t>
            </a:r>
            <a:endParaRPr b="0" i="0" sz="15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g109b4a96a3b_0_87"/>
          <p:cNvSpPr txBox="1"/>
          <p:nvPr/>
        </p:nvSpPr>
        <p:spPr>
          <a:xfrm>
            <a:off x="958175" y="1945850"/>
            <a:ext cx="1350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DC0AF3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30K+</a:t>
            </a:r>
            <a:endParaRPr b="1" i="0" sz="3500" u="none" cap="none" strike="noStrike">
              <a:solidFill>
                <a:srgbClr val="DC0AF3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female community members</a:t>
            </a:r>
            <a:endParaRPr b="0" i="0" sz="15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g109b4a96a3b_0_87"/>
          <p:cNvSpPr txBox="1"/>
          <p:nvPr/>
        </p:nvSpPr>
        <p:spPr>
          <a:xfrm>
            <a:off x="2638292" y="1945850"/>
            <a:ext cx="146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FA2A2A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10K+</a:t>
            </a:r>
            <a:endParaRPr b="1" i="0" sz="3500" u="none" cap="none" strike="noStrike">
              <a:solidFill>
                <a:srgbClr val="FA2A2A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attendees </a:t>
            </a:r>
            <a:endParaRPr b="0" i="0" sz="15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to our tech events</a:t>
            </a:r>
            <a:endParaRPr b="0" i="0" sz="15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2" name="Google Shape;112;g109b4a96a3b_0_87"/>
          <p:cNvCxnSpPr/>
          <p:nvPr/>
        </p:nvCxnSpPr>
        <p:spPr>
          <a:xfrm>
            <a:off x="-27550" y="732075"/>
            <a:ext cx="6833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g109b4a96a3b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12495" l="0" r="9543" t="0"/>
          <a:stretch/>
        </p:blipFill>
        <p:spPr>
          <a:xfrm rot="-5400000">
            <a:off x="1999674" y="-1999674"/>
            <a:ext cx="5143501" cy="91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1384175" y="1158300"/>
            <a:ext cx="6475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300">
                <a:solidFill>
                  <a:srgbClr val="DC0AF3"/>
                </a:solidFill>
                <a:highlight>
                  <a:schemeClr val="lt1"/>
                </a:highlight>
                <a:latin typeface="Rubik Medium"/>
                <a:ea typeface="Rubik Medium"/>
                <a:cs typeface="Rubik Medium"/>
                <a:sym typeface="Rubik Medium"/>
              </a:rPr>
              <a:t>Gender gap, </a:t>
            </a:r>
            <a:endParaRPr sz="4300">
              <a:solidFill>
                <a:srgbClr val="DC0AF3"/>
              </a:solidFill>
              <a:highlight>
                <a:schemeClr val="lt1"/>
              </a:highlight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300">
                <a:solidFill>
                  <a:srgbClr val="DC0AF3"/>
                </a:solidFill>
                <a:highlight>
                  <a:schemeClr val="lt1"/>
                </a:highlight>
                <a:latin typeface="Rubik Medium"/>
                <a:ea typeface="Rubik Medium"/>
                <a:cs typeface="Rubik Medium"/>
                <a:sym typeface="Rubik Medium"/>
              </a:rPr>
              <a:t>myth or reality?</a:t>
            </a:r>
            <a:endParaRPr i="0" sz="4300" u="none" cap="none" strike="noStrike">
              <a:solidFill>
                <a:srgbClr val="DC0AF3"/>
              </a:solidFill>
              <a:highlight>
                <a:schemeClr val="lt1"/>
              </a:highlight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697" y="2750775"/>
            <a:ext cx="1301025" cy="11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34572" y="3119650"/>
            <a:ext cx="1301025" cy="11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09b4a96a3b_0_63"/>
          <p:cNvPicPr preferRelativeResize="0"/>
          <p:nvPr/>
        </p:nvPicPr>
        <p:blipFill rotWithShape="1">
          <a:blip r:embed="rId3">
            <a:alphaModFix/>
          </a:blip>
          <a:srcRect b="12495" l="0" r="9543" t="0"/>
          <a:stretch/>
        </p:blipFill>
        <p:spPr>
          <a:xfrm rot="-5400000">
            <a:off x="1999674" y="-1999674"/>
            <a:ext cx="5143501" cy="914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9b4a96a3b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09b4a96a3b_0_6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200" y="614275"/>
            <a:ext cx="2621751" cy="1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09b4a96a3b_0_6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0725" y="467400"/>
            <a:ext cx="3933475" cy="13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09b4a96a3b_0_63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693" y="2581943"/>
            <a:ext cx="3462325" cy="10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9b4a96a3b_0_6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2838" r="10371" t="0"/>
          <a:stretch/>
        </p:blipFill>
        <p:spPr>
          <a:xfrm>
            <a:off x="5251050" y="1957400"/>
            <a:ext cx="3698064" cy="10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9b4a96a3b_0_63"/>
          <p:cNvPicPr preferRelativeResize="0"/>
          <p:nvPr/>
        </p:nvPicPr>
        <p:blipFill rotWithShape="1">
          <a:blip r:embed="rId13">
            <a:alphaModFix/>
          </a:blip>
          <a:srcRect b="0" l="8807" r="10017" t="12778"/>
          <a:stretch/>
        </p:blipFill>
        <p:spPr>
          <a:xfrm>
            <a:off x="7959700" y="2505750"/>
            <a:ext cx="989435" cy="3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09b4a96a3b_0_63">
            <a:hlinkClick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31100" y="3247024"/>
            <a:ext cx="3250400" cy="15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09b4a96a3b_0_63"/>
          <p:cNvPicPr preferRelativeResize="0"/>
          <p:nvPr/>
        </p:nvPicPr>
        <p:blipFill rotWithShape="1">
          <a:blip r:embed="rId16">
            <a:alphaModFix/>
          </a:blip>
          <a:srcRect b="22998" l="0" r="12899" t="24920"/>
          <a:stretch/>
        </p:blipFill>
        <p:spPr>
          <a:xfrm>
            <a:off x="3315400" y="2867675"/>
            <a:ext cx="776624" cy="3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0b7465a8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874937" y="-2589313"/>
            <a:ext cx="6000750" cy="97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b7465a8cb_0_0"/>
          <p:cNvSpPr txBox="1"/>
          <p:nvPr/>
        </p:nvSpPr>
        <p:spPr>
          <a:xfrm>
            <a:off x="1266825" y="542925"/>
            <a:ext cx="66960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Arial"/>
              <a:buNone/>
            </a:pPr>
            <a:r>
              <a:rPr lang="es" sz="3550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Let’s try to answer those questions with</a:t>
            </a:r>
            <a:endParaRPr b="0" i="0" sz="3550" u="none" cap="none" strike="noStrik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750">
                <a:solidFill>
                  <a:srgbClr val="DC0AF3"/>
                </a:solidFill>
                <a:highlight>
                  <a:schemeClr val="lt1"/>
                </a:highlight>
                <a:latin typeface="Rubik SemiBold"/>
                <a:ea typeface="Rubik SemiBold"/>
                <a:cs typeface="Rubik SemiBold"/>
                <a:sym typeface="Rubik SemiBold"/>
              </a:rPr>
              <a:t>REAL DATA</a:t>
            </a:r>
            <a:r>
              <a:rPr b="0" i="0" lang="es" sz="5750" u="none" cap="none" strike="noStrike">
                <a:solidFill>
                  <a:srgbClr val="DC0AF3"/>
                </a:solidFill>
                <a:highlight>
                  <a:schemeClr val="lt1"/>
                </a:highlight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2" name="Google Shape;142;g10b7465a8c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4101" y="226775"/>
            <a:ext cx="435026" cy="4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0b7465a8cb_0_0"/>
          <p:cNvSpPr txBox="1"/>
          <p:nvPr/>
        </p:nvSpPr>
        <p:spPr>
          <a:xfrm>
            <a:off x="3095507" y="2784050"/>
            <a:ext cx="2826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s" sz="4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&amp;</a:t>
            </a:r>
            <a:r>
              <a:rPr b="1" lang="es" sz="4000">
                <a:solidFill>
                  <a:srgbClr val="FA2A2A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s" sz="5700">
                <a:solidFill>
                  <a:srgbClr val="FA2A2A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Python</a:t>
            </a:r>
            <a:endParaRPr b="0" i="0" sz="57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