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8"/>
  </p:notesMasterIdLst>
  <p:handoutMasterIdLst>
    <p:handoutMasterId r:id="rId19"/>
  </p:handoutMasterIdLst>
  <p:sldIdLst>
    <p:sldId id="279" r:id="rId2"/>
    <p:sldId id="292" r:id="rId3"/>
    <p:sldId id="287" r:id="rId4"/>
    <p:sldId id="291" r:id="rId5"/>
    <p:sldId id="270" r:id="rId6"/>
    <p:sldId id="300" r:id="rId7"/>
    <p:sldId id="288" r:id="rId8"/>
    <p:sldId id="293" r:id="rId9"/>
    <p:sldId id="294" r:id="rId10"/>
    <p:sldId id="295" r:id="rId11"/>
    <p:sldId id="296" r:id="rId12"/>
    <p:sldId id="297" r:id="rId13"/>
    <p:sldId id="298" r:id="rId14"/>
    <p:sldId id="299" r:id="rId15"/>
    <p:sldId id="302" r:id="rId16"/>
    <p:sldId id="301"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114" d="100"/>
          <a:sy n="114" d="100"/>
        </p:scale>
        <p:origin x="2106"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4/22/2021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4/22/2021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88825"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424"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48813" y="1267731"/>
            <a:ext cx="1691199"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301" y="2091263"/>
            <a:ext cx="9066224" cy="2590800"/>
          </a:xfrm>
        </p:spPr>
        <p:txBody>
          <a:bodyPr tIns="45720" bIns="45720" anchor="ctr">
            <a:noAutofit/>
          </a:bodyPr>
          <a:lstStyle>
            <a:lvl1pPr algn="ctr">
              <a:lnSpc>
                <a:spcPct val="83000"/>
              </a:lnSpc>
              <a:defRPr lang="en-US" sz="7198"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1693" y="4682063"/>
            <a:ext cx="9068486" cy="457201"/>
          </a:xfrm>
        </p:spPr>
        <p:txBody>
          <a:bodyPr>
            <a:normAutofit/>
          </a:bodyPr>
          <a:lstStyle>
            <a:lvl1pPr marL="0" indent="0" algn="ctr">
              <a:spcBef>
                <a:spcPts val="0"/>
              </a:spcBef>
              <a:buNone/>
              <a:defRPr sz="1600" spc="80" baseline="0">
                <a:solidFill>
                  <a:schemeClr val="tx1"/>
                </a:solidFill>
              </a:defRPr>
            </a:lvl1pPr>
            <a:lvl2pPr marL="457063" indent="0" algn="ctr">
              <a:buNone/>
              <a:defRPr sz="1600"/>
            </a:lvl2pPr>
            <a:lvl3pPr marL="914126" indent="0" algn="ctr">
              <a:buNone/>
              <a:defRPr sz="1600"/>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7375" y="1341256"/>
            <a:ext cx="1554075" cy="527213"/>
          </a:xfrm>
        </p:spPr>
        <p:txBody>
          <a:bodyPr/>
          <a:lstStyle>
            <a:lvl1pPr algn="ctr">
              <a:defRPr sz="1300" spc="0" baseline="0">
                <a:solidFill>
                  <a:schemeClr val="tx1"/>
                </a:solidFill>
                <a:latin typeface="+mn-lt"/>
              </a:defRPr>
            </a:lvl1pPr>
          </a:lstStyle>
          <a:p>
            <a:fld id="{5586B75A-687E-405C-8A0B-8D00578BA2C3}" type="datetimeFigureOut">
              <a:rPr lang="en-US" smtClean="0"/>
              <a:pPr/>
              <a:t>4/22/2021</a:t>
            </a:fld>
            <a:endParaRPr lang="en-US" dirty="0"/>
          </a:p>
        </p:txBody>
      </p:sp>
      <p:sp>
        <p:nvSpPr>
          <p:cNvPr id="21" name="Footer Placeholder 20"/>
          <p:cNvSpPr>
            <a:spLocks noGrp="1"/>
          </p:cNvSpPr>
          <p:nvPr>
            <p:ph type="ftr" sz="quarter" idx="11"/>
          </p:nvPr>
        </p:nvSpPr>
        <p:spPr>
          <a:xfrm>
            <a:off x="1453517" y="5211060"/>
            <a:ext cx="5903962"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4678" y="5212080"/>
            <a:ext cx="211133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424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91798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9258" y="762000"/>
            <a:ext cx="2361585"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762000"/>
            <a:ext cx="8075097"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41295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B9059-F1D6-41D0-95CF-D21CAA096B3A}"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00642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88825"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423"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48813" y="1267731"/>
            <a:ext cx="1691199"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216" y="2094309"/>
            <a:ext cx="9068486" cy="2587752"/>
          </a:xfrm>
        </p:spPr>
        <p:txBody>
          <a:bodyPr anchor="ctr">
            <a:noAutofit/>
          </a:bodyPr>
          <a:lstStyle>
            <a:lvl1pPr algn="ctr">
              <a:lnSpc>
                <a:spcPct val="83000"/>
              </a:lnSpc>
              <a:defRPr lang="en-US" sz="7198"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217" y="4682062"/>
            <a:ext cx="9068486" cy="457200"/>
          </a:xfrm>
        </p:spPr>
        <p:txBody>
          <a:bodyPr anchor="t">
            <a:normAutofit/>
          </a:bodyPr>
          <a:lstStyle>
            <a:lvl1pPr marL="0" indent="0" algn="ctr">
              <a:buNone/>
              <a:defRPr sz="1600">
                <a:solidFill>
                  <a:schemeClr val="tx1"/>
                </a:solidFill>
                <a:effectLst/>
              </a:defRPr>
            </a:lvl1pPr>
            <a:lvl2pPr marL="457063" indent="0">
              <a:buNone/>
              <a:defRPr sz="1600">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0422" y="1344502"/>
            <a:ext cx="1554075" cy="530352"/>
          </a:xfrm>
        </p:spPr>
        <p:txBody>
          <a:bodyPr/>
          <a:lstStyle>
            <a:lvl1pPr algn="ctr">
              <a:defRPr lang="en-US" sz="1300" kern="1200" spc="0" baseline="0">
                <a:solidFill>
                  <a:schemeClr val="tx1"/>
                </a:solidFill>
                <a:latin typeface="+mn-lt"/>
                <a:ea typeface="+mn-ea"/>
                <a:cs typeface="+mn-cs"/>
              </a:defRPr>
            </a:lvl1pPr>
          </a:lstStyle>
          <a:p>
            <a:fld id="{3B9B9059-F1D6-41D0-95CF-D21CAA096B3A}" type="datetimeFigureOut">
              <a:rPr lang="en-US" smtClean="0"/>
              <a:t>4/22/2021</a:t>
            </a:fld>
            <a:endParaRPr lang="en-US"/>
          </a:p>
        </p:txBody>
      </p:sp>
      <p:sp>
        <p:nvSpPr>
          <p:cNvPr id="5" name="Footer Placeholder 4"/>
          <p:cNvSpPr>
            <a:spLocks noGrp="1"/>
          </p:cNvSpPr>
          <p:nvPr>
            <p:ph type="ftr" sz="quarter" idx="11"/>
          </p:nvPr>
        </p:nvSpPr>
        <p:spPr>
          <a:xfrm>
            <a:off x="1453174" y="5211060"/>
            <a:ext cx="5905486"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2263" y="5211060"/>
            <a:ext cx="2111714" cy="228600"/>
          </a:xfrm>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86014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522"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8661"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B9059-F1D6-41D0-95CF-D21CAA096B3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64517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569" y="2074334"/>
            <a:ext cx="4753642" cy="640080"/>
          </a:xfrm>
        </p:spPr>
        <p:txBody>
          <a:bodyPr anchor="ctr">
            <a:normAutofit/>
          </a:bodyPr>
          <a:lstStyle>
            <a:lvl1pPr marL="0" indent="0" algn="ctr">
              <a:spcBef>
                <a:spcPts val="0"/>
              </a:spcBef>
              <a:buNone/>
              <a:defRPr sz="1899" b="0">
                <a:solidFill>
                  <a:schemeClr val="tx2"/>
                </a:solidFill>
                <a:latin typeface="+mn-lt"/>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569" y="2755898"/>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1708" y="2074334"/>
            <a:ext cx="4753642" cy="640080"/>
          </a:xfrm>
        </p:spPr>
        <p:txBody>
          <a:bodyPr anchor="ctr">
            <a:normAutofit/>
          </a:bodyPr>
          <a:lstStyle>
            <a:lvl1pPr marL="0" indent="0" algn="ctr">
              <a:spcBef>
                <a:spcPts val="0"/>
              </a:spcBef>
              <a:buNone/>
              <a:defRPr sz="1899" b="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1708" y="2756581"/>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B9059-F1D6-41D0-95CF-D21CAA096B3A}"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680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B9059-F1D6-41D0-95CF-D21CAA096B3A}"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62241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94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465" y="237744"/>
            <a:ext cx="852913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7392"/>
            <a:ext cx="2430147" cy="1645920"/>
          </a:xfrm>
        </p:spPr>
        <p:txBody>
          <a:bodyPr anchor="b">
            <a:normAutofit/>
          </a:bodyPr>
          <a:lstStyle>
            <a:lvl1pPr algn="l" defTabSz="914126" rtl="0" eaLnBrk="1" latinLnBrk="0" hangingPunct="1">
              <a:lnSpc>
                <a:spcPct val="90000"/>
              </a:lnSpc>
              <a:spcBef>
                <a:spcPct val="0"/>
              </a:spcBef>
              <a:buNone/>
              <a:defRPr lang="en-US" sz="2799"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621" y="609600"/>
            <a:ext cx="7770376" cy="53340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3979" y="2286000"/>
            <a:ext cx="2430147" cy="3505200"/>
          </a:xfrm>
        </p:spPr>
        <p:txBody>
          <a:bodyPr>
            <a:normAutofit/>
          </a:bodyPr>
          <a:lstStyle>
            <a:lvl1pPr marL="0" indent="0">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6E2C9B-5FA2-460D-9BE7-B0812FC2A6FF}" type="datetimeFigureOut">
              <a:rPr lang="en-US" smtClean="0"/>
              <a:t>4/22/2021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0970" y="6223002"/>
            <a:ext cx="1462659"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628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3504"/>
            <a:ext cx="2431671" cy="1645920"/>
          </a:xfrm>
        </p:spPr>
        <p:txBody>
          <a:bodyPr anchor="b">
            <a:noAutofit/>
          </a:bodyPr>
          <a:lstStyle>
            <a:lvl1pPr algn="l">
              <a:defRPr sz="2799"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40" y="237744"/>
            <a:ext cx="8529130" cy="6382512"/>
          </a:xfrm>
          <a:solidFill>
            <a:schemeClr val="accent1">
              <a:lumMod val="60000"/>
              <a:lumOff val="40000"/>
            </a:schemeClr>
          </a:solidFill>
          <a:ln>
            <a:noFill/>
          </a:ln>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293979" y="2286000"/>
            <a:ext cx="2431671" cy="3502152"/>
          </a:xfrm>
        </p:spPr>
        <p:txBody>
          <a:bodyPr>
            <a:normAutofit/>
          </a:bodyPr>
          <a:lstStyle>
            <a:lvl1pPr marL="0" indent="0" algn="l">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586B75A-687E-405C-8A0B-8D00578BA2C3}" type="datetimeFigureOut">
              <a:rPr lang="en-US" smtClean="0"/>
              <a:pPr/>
              <a:t>4/22/2021</a:t>
            </a:fld>
            <a:endParaRPr lang="en-US" dirty="0"/>
          </a:p>
        </p:txBody>
      </p:sp>
      <p:sp>
        <p:nvSpPr>
          <p:cNvPr id="6" name="Footer Placeholder 5"/>
          <p:cNvSpPr>
            <a:spLocks noGrp="1"/>
          </p:cNvSpPr>
          <p:nvPr>
            <p:ph type="ftr" sz="quarter" idx="11"/>
          </p:nvPr>
        </p:nvSpPr>
        <p:spPr/>
        <p:txBody>
          <a:bodyPr/>
          <a:lstStyle>
            <a:lvl1pPr marL="0" algn="r" defTabSz="914126"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4021" y="6227064"/>
            <a:ext cx="1462659"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91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234635" y="237744"/>
            <a:ext cx="11719555"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522" y="642594"/>
            <a:ext cx="10055781"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522" y="2103120"/>
            <a:ext cx="10055781"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248" y="6307672"/>
            <a:ext cx="2742486"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9B9059-F1D6-41D0-95CF-D21CAA096B3A}" type="datetimeFigureOut">
              <a:rPr lang="en-US" smtClean="0"/>
              <a:pPr/>
              <a:t>4/22/2021</a:t>
            </a:fld>
            <a:endParaRPr lang="en-US"/>
          </a:p>
        </p:txBody>
      </p:sp>
      <p:sp>
        <p:nvSpPr>
          <p:cNvPr id="5" name="Footer Placeholder 4"/>
          <p:cNvSpPr>
            <a:spLocks noGrp="1"/>
          </p:cNvSpPr>
          <p:nvPr>
            <p:ph type="ftr" sz="quarter" idx="3"/>
          </p:nvPr>
        </p:nvSpPr>
        <p:spPr>
          <a:xfrm>
            <a:off x="3489051" y="6307672"/>
            <a:ext cx="5210723"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7153" y="6307672"/>
            <a:ext cx="1462659"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1980498403"/>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lang="en-US" sz="4799" kern="1200" cap="none" spc="0" baseline="0" dirty="0">
          <a:solidFill>
            <a:schemeClr val="tx1">
              <a:lumMod val="85000"/>
              <a:lumOff val="15000"/>
            </a:schemeClr>
          </a:solidFill>
          <a:effectLst/>
          <a:latin typeface="+mj-lt"/>
          <a:ea typeface="+mn-ea"/>
          <a:cs typeface="+mn-cs"/>
        </a:defRPr>
      </a:lvl1pPr>
    </p:titleStyle>
    <p:bodyStyle>
      <a:lvl1pPr marL="182825" indent="-182825" algn="l" defTabSz="914126"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99" kern="1200">
          <a:solidFill>
            <a:schemeClr val="tx1"/>
          </a:solidFill>
          <a:latin typeface="+mn-lt"/>
          <a:ea typeface="+mn-ea"/>
          <a:cs typeface="+mn-cs"/>
        </a:defRPr>
      </a:lvl1pPr>
      <a:lvl2pPr marL="457063"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301"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538"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79776"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59952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43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34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25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ENVIRO CASE STUDY</a:t>
            </a:r>
          </a:p>
        </p:txBody>
      </p:sp>
      <p:sp>
        <p:nvSpPr>
          <p:cNvPr id="2" name="Subtitle 1"/>
          <p:cNvSpPr>
            <a:spLocks noGrp="1"/>
          </p:cNvSpPr>
          <p:nvPr>
            <p:ph type="subTitle" idx="1"/>
          </p:nvPr>
        </p:nvSpPr>
        <p:spPr/>
        <p:txBody>
          <a:bodyPr>
            <a:normAutofit/>
          </a:bodyPr>
          <a:lstStyle/>
          <a:p>
            <a:r>
              <a:rPr lang="en-US" dirty="0"/>
              <a:t>SECOND ROUND</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22F0-5CBB-4E3F-BBC2-7B276C98145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C4BF705-A57B-4B86-A1AD-3E2358CB4211}"/>
              </a:ext>
            </a:extLst>
          </p:cNvPr>
          <p:cNvSpPr>
            <a:spLocks noGrp="1"/>
          </p:cNvSpPr>
          <p:nvPr>
            <p:ph idx="1"/>
          </p:nvPr>
        </p:nvSpPr>
        <p:spPr>
          <a:xfrm>
            <a:off x="989012" y="633716"/>
            <a:ext cx="10055781" cy="5031713"/>
          </a:xfrm>
        </p:spPr>
        <p:txBody>
          <a:bodyPr>
            <a:normAutofit/>
          </a:bodyPr>
          <a:lstStyle/>
          <a:p>
            <a:pPr marL="0" indent="0">
              <a:buNone/>
            </a:pPr>
            <a:r>
              <a:rPr lang="en-US" sz="2200" b="1" i="1" dirty="0"/>
              <a:t> </a:t>
            </a:r>
          </a:p>
          <a:p>
            <a:pPr>
              <a:buFont typeface="Wingdings" panose="05000000000000000000" pitchFamily="2" charset="2"/>
              <a:buChar char="Ø"/>
            </a:pPr>
            <a:r>
              <a:rPr lang="en-US" sz="2200" b="1" i="1" dirty="0"/>
              <a:t>In this we need to get a proper permission from government regarding taking land on lease which should ensure that it will harm environment to the minimum and work on the given set of guidelines.</a:t>
            </a:r>
          </a:p>
          <a:p>
            <a:pPr>
              <a:buFont typeface="Wingdings" panose="05000000000000000000" pitchFamily="2" charset="2"/>
              <a:buChar char="Ø"/>
            </a:pPr>
            <a:r>
              <a:rPr lang="en-US" sz="2200" b="1" i="1" dirty="0"/>
              <a:t>Must maintain a database which includes all legal permission documents, proper data of extraction and production, in stock equipment data (No. Of drill bits, amt. Of explosives etc.).</a:t>
            </a:r>
          </a:p>
          <a:p>
            <a:pPr>
              <a:buFont typeface="Wingdings" panose="05000000000000000000" pitchFamily="2" charset="2"/>
              <a:buChar char="Ø"/>
            </a:pPr>
            <a:r>
              <a:rPr lang="en-US" sz="2200" b="1" i="1" dirty="0"/>
              <a:t>We need to take all kind of safety measures and precautions in accordance with the norms of DGMS in order to avoid fatal accidents.</a:t>
            </a:r>
          </a:p>
          <a:p>
            <a:pPr>
              <a:buFont typeface="Wingdings" panose="05000000000000000000" pitchFamily="2" charset="2"/>
              <a:buChar char="Ø"/>
            </a:pPr>
            <a:r>
              <a:rPr lang="en-US" sz="2200" b="1" i="1" dirty="0"/>
              <a:t>We should set up water treatment plants near mining areas. During running of mines there are some toxic waste which has to be treated. If they are not treated well then it can harm soil, water/water bed and air quality which can further affect the flora and fauna of that area.</a:t>
            </a:r>
          </a:p>
          <a:p>
            <a:pPr marL="0" indent="0">
              <a:buNone/>
            </a:pPr>
            <a:endParaRPr lang="en-US" sz="2000" b="1" i="1" dirty="0"/>
          </a:p>
        </p:txBody>
      </p:sp>
    </p:spTree>
    <p:extLst>
      <p:ext uri="{BB962C8B-B14F-4D97-AF65-F5344CB8AC3E}">
        <p14:creationId xmlns:p14="http://schemas.microsoft.com/office/powerpoint/2010/main" val="23103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0357-9E2A-47DA-931F-96D6E4AAAF20}"/>
              </a:ext>
            </a:extLst>
          </p:cNvPr>
          <p:cNvSpPr>
            <a:spLocks noGrp="1"/>
          </p:cNvSpPr>
          <p:nvPr>
            <p:ph type="title"/>
          </p:nvPr>
        </p:nvSpPr>
        <p:spPr>
          <a:xfrm>
            <a:off x="836612" y="2819400"/>
            <a:ext cx="3732490" cy="1371600"/>
          </a:xfrm>
        </p:spPr>
        <p:txBody>
          <a:bodyPr>
            <a:normAutofit fontScale="90000"/>
          </a:bodyPr>
          <a:lstStyle/>
          <a:p>
            <a:r>
              <a:rPr lang="en-US" sz="3100" b="1" i="1" dirty="0"/>
              <a:t>3) </a:t>
            </a:r>
            <a:r>
              <a:rPr lang="en-US" sz="3100" dirty="0"/>
              <a:t>How should the project proponent address the concerns of the external stakeholders?</a:t>
            </a:r>
            <a:br>
              <a:rPr lang="en-US" sz="2400" dirty="0"/>
            </a:br>
            <a:endParaRPr lang="en-US" sz="2400" dirty="0"/>
          </a:p>
        </p:txBody>
      </p:sp>
      <p:pic>
        <p:nvPicPr>
          <p:cNvPr id="5" name="Content Placeholder 4">
            <a:extLst>
              <a:ext uri="{FF2B5EF4-FFF2-40B4-BE49-F238E27FC236}">
                <a16:creationId xmlns:a16="http://schemas.microsoft.com/office/drawing/2014/main" id="{7CF18D56-72F3-41C6-A632-3BAFFF49F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1143000"/>
            <a:ext cx="3912033" cy="4740275"/>
          </a:xfrm>
        </p:spPr>
      </p:pic>
    </p:spTree>
    <p:extLst>
      <p:ext uri="{BB962C8B-B14F-4D97-AF65-F5344CB8AC3E}">
        <p14:creationId xmlns:p14="http://schemas.microsoft.com/office/powerpoint/2010/main" val="145879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7793-FB7E-4D67-A606-636854BE9B6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E79786F-C2C6-49D6-AE5A-FBBAE9D1F9DD}"/>
              </a:ext>
            </a:extLst>
          </p:cNvPr>
          <p:cNvSpPr>
            <a:spLocks noGrp="1"/>
          </p:cNvSpPr>
          <p:nvPr>
            <p:ph idx="1"/>
          </p:nvPr>
        </p:nvSpPr>
        <p:spPr>
          <a:xfrm>
            <a:off x="760412" y="642594"/>
            <a:ext cx="10055781" cy="5758206"/>
          </a:xfrm>
        </p:spPr>
        <p:txBody>
          <a:bodyPr>
            <a:normAutofit/>
          </a:bodyPr>
          <a:lstStyle/>
          <a:p>
            <a:pPr>
              <a:buFont typeface="Wingdings" panose="05000000000000000000" pitchFamily="2" charset="2"/>
              <a:buChar char="Ø"/>
            </a:pPr>
            <a:r>
              <a:rPr lang="en-US" sz="2600" b="1" i="1" dirty="0"/>
              <a:t>Project proponent should make a body to check against them by the authority and Environmentalists and should try to develop sustainable and eco-friendly way for their resource management and making substantial profit out of it.</a:t>
            </a:r>
          </a:p>
          <a:p>
            <a:pPr>
              <a:buFont typeface="Wingdings" panose="05000000000000000000" pitchFamily="2" charset="2"/>
              <a:buChar char="Ø"/>
            </a:pPr>
            <a:r>
              <a:rPr lang="en-US" sz="2600" b="1" i="1" dirty="0"/>
              <a:t>The role companies can play in providing water to local communities and stakeholders, whether by working in partnership with non-governmental organization (NGO) providers by establishing water treatment plant.</a:t>
            </a:r>
          </a:p>
          <a:p>
            <a:pPr>
              <a:buFont typeface="Wingdings" panose="05000000000000000000" pitchFamily="2" charset="2"/>
              <a:buChar char="Ø"/>
            </a:pPr>
            <a:r>
              <a:rPr lang="en-US" sz="2600" b="1" i="1" dirty="0"/>
              <a:t>Certain new techniques of water accumulation like rain water harvesting, roof top harvesting can be introduced and promoted by the companies covering the interests of local communities.</a:t>
            </a:r>
          </a:p>
        </p:txBody>
      </p:sp>
    </p:spTree>
    <p:extLst>
      <p:ext uri="{BB962C8B-B14F-4D97-AF65-F5344CB8AC3E}">
        <p14:creationId xmlns:p14="http://schemas.microsoft.com/office/powerpoint/2010/main" val="344689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BC01-C544-43C4-A310-0BAE751250B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5B1E15F-7F75-4D6B-9388-FFBECD5D9D8A}"/>
              </a:ext>
            </a:extLst>
          </p:cNvPr>
          <p:cNvSpPr>
            <a:spLocks noGrp="1"/>
          </p:cNvSpPr>
          <p:nvPr>
            <p:ph sz="half" idx="1"/>
          </p:nvPr>
        </p:nvSpPr>
        <p:spPr/>
        <p:txBody>
          <a:bodyPr/>
          <a:lstStyle/>
          <a:p>
            <a:pPr marL="0" indent="0">
              <a:buNone/>
            </a:pPr>
            <a:r>
              <a:rPr lang="en-US" sz="2600" b="1" dirty="0"/>
              <a:t>4)</a:t>
            </a:r>
            <a:r>
              <a:rPr lang="en-US" sz="2600" dirty="0"/>
              <a:t> What long term interventions it can plan to mitigate the concerns of shortage of water of the community? Please elaborate</a:t>
            </a:r>
            <a:r>
              <a:rPr lang="en-US" sz="2400" dirty="0"/>
              <a:t>.</a:t>
            </a:r>
          </a:p>
        </p:txBody>
      </p:sp>
      <p:pic>
        <p:nvPicPr>
          <p:cNvPr id="6" name="Content Placeholder 5">
            <a:extLst>
              <a:ext uri="{FF2B5EF4-FFF2-40B4-BE49-F238E27FC236}">
                <a16:creationId xmlns:a16="http://schemas.microsoft.com/office/drawing/2014/main" id="{62095520-D497-45C2-BCA3-8470203614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3012" y="1676400"/>
            <a:ext cx="4753641" cy="3230880"/>
          </a:xfrm>
        </p:spPr>
      </p:pic>
    </p:spTree>
    <p:extLst>
      <p:ext uri="{BB962C8B-B14F-4D97-AF65-F5344CB8AC3E}">
        <p14:creationId xmlns:p14="http://schemas.microsoft.com/office/powerpoint/2010/main" val="317197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18E34-8259-4014-B291-8C56097BD439}"/>
              </a:ext>
            </a:extLst>
          </p:cNvPr>
          <p:cNvSpPr>
            <a:spLocks noGrp="1"/>
          </p:cNvSpPr>
          <p:nvPr>
            <p:ph idx="1"/>
          </p:nvPr>
        </p:nvSpPr>
        <p:spPr/>
        <p:txBody>
          <a:bodyPr/>
          <a:lstStyle/>
          <a:p>
            <a:pPr>
              <a:buFont typeface="Wingdings" panose="05000000000000000000" pitchFamily="2" charset="2"/>
              <a:buChar char="Ø"/>
            </a:pPr>
            <a:r>
              <a:rPr lang="en-US" dirty="0"/>
              <a:t>First of all, there must be a check on the efficiency of water usage by mines to control the wastage of water. </a:t>
            </a:r>
          </a:p>
          <a:p>
            <a:pPr>
              <a:buFont typeface="Wingdings" panose="05000000000000000000" pitchFamily="2" charset="2"/>
              <a:buChar char="Ø"/>
            </a:pPr>
            <a:r>
              <a:rPr lang="en-US" dirty="0"/>
              <a:t>Company should establish water treatment plant near the mines and should provide treated water to the community. </a:t>
            </a:r>
          </a:p>
          <a:p>
            <a:pPr>
              <a:buFont typeface="Wingdings" panose="05000000000000000000" pitchFamily="2" charset="2"/>
              <a:buChar char="Ø"/>
            </a:pPr>
            <a:r>
              <a:rPr lang="en-US" dirty="0"/>
              <a:t>As we witnessed, e-</a:t>
            </a:r>
            <a:r>
              <a:rPr lang="en-US" dirty="0" err="1"/>
              <a:t>Malahleni</a:t>
            </a:r>
            <a:r>
              <a:rPr lang="en-US" dirty="0"/>
              <a:t> Water Reclamation Plant in South Africa (operated by Anglo American in partnership with BHP Billiton) treats the contaminated water from its own and other mining operations and delivers treated water directly into the local municipality’s drinking water system. This arrangement is a good example of a successful public-private partnership.</a:t>
            </a:r>
          </a:p>
          <a:p>
            <a:pPr marL="0" indent="0">
              <a:buNone/>
            </a:pPr>
            <a:r>
              <a:rPr lang="en-US" dirty="0"/>
              <a: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6946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12D7-4513-4F73-8DE6-D1D40DD972B1}"/>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In glimpse of the past:</a:t>
            </a:r>
          </a:p>
        </p:txBody>
      </p:sp>
      <p:sp>
        <p:nvSpPr>
          <p:cNvPr id="4" name="TextBox 3">
            <a:extLst>
              <a:ext uri="{FF2B5EF4-FFF2-40B4-BE49-F238E27FC236}">
                <a16:creationId xmlns:a16="http://schemas.microsoft.com/office/drawing/2014/main" id="{9B2D0CE8-788A-4217-800A-D8AD69F2539E}"/>
              </a:ext>
            </a:extLst>
          </p:cNvPr>
          <p:cNvSpPr txBox="1"/>
          <p:nvPr/>
        </p:nvSpPr>
        <p:spPr>
          <a:xfrm>
            <a:off x="1066522" y="2057400"/>
            <a:ext cx="9828491"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t>
            </a:r>
            <a:r>
              <a:rPr lang="en-US" dirty="0" err="1"/>
              <a:t>Farakka</a:t>
            </a:r>
            <a:r>
              <a:rPr lang="en-US" dirty="0"/>
              <a:t>, West Bengal – In 2018, a coal fired power station shut down five of six turbines due to lack of water.</a:t>
            </a:r>
          </a:p>
          <a:p>
            <a:endParaRPr lang="en-US" dirty="0"/>
          </a:p>
          <a:p>
            <a:pPr marL="285750" indent="-285750">
              <a:buFont typeface="Wingdings" panose="05000000000000000000" pitchFamily="2" charset="2"/>
              <a:buChar char="Ø"/>
            </a:pPr>
            <a:r>
              <a:rPr lang="en-US" dirty="0" err="1"/>
              <a:t>Jaduguda</a:t>
            </a:r>
            <a:r>
              <a:rPr lang="en-US" dirty="0"/>
              <a:t>, Jharkhand – While the uranium mine belonging to a government owned enterprise was shut down in 2014 following issues around lease renewal, the contamination of ground water led to fierce community protests. </a:t>
            </a:r>
          </a:p>
          <a:p>
            <a:endParaRPr lang="en-US" dirty="0"/>
          </a:p>
          <a:p>
            <a:pPr marL="285750" indent="-285750">
              <a:buFont typeface="Wingdings" panose="05000000000000000000" pitchFamily="2" charset="2"/>
              <a:buChar char="Ø"/>
            </a:pPr>
            <a:r>
              <a:rPr lang="en-US" dirty="0"/>
              <a:t> Bharuch, Gujarat – In 2016, some plants of a major petrochemical facility were shut down due to constraints  of water availability.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t>
            </a:r>
            <a:r>
              <a:rPr lang="en-US" dirty="0" err="1"/>
              <a:t>Dasna</a:t>
            </a:r>
            <a:r>
              <a:rPr lang="en-US" dirty="0"/>
              <a:t>, Uttar Pradesh – In 2016, a plant of a major F&amp;B company was shut down through judicial intervention on untreated wastewater.</a:t>
            </a:r>
          </a:p>
        </p:txBody>
      </p:sp>
    </p:spTree>
    <p:extLst>
      <p:ext uri="{BB962C8B-B14F-4D97-AF65-F5344CB8AC3E}">
        <p14:creationId xmlns:p14="http://schemas.microsoft.com/office/powerpoint/2010/main" val="264635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tint val="95000"/>
              </a:schemeClr>
              <a:schemeClr val="bg2">
                <a:shade val="92000"/>
                <a:satMod val="115000"/>
              </a:schemeClr>
            </a:duotone>
            <a:lum/>
          </a:blip>
          <a:srcRect/>
          <a:tile tx="0" ty="0" sx="60000" sy="6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8D5671-6AD4-4968-9532-40B5AF970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212" y="381000"/>
            <a:ext cx="4191000" cy="4191000"/>
          </a:xfrm>
          <a:prstGeom prst="rect">
            <a:avLst/>
          </a:prstGeom>
          <a:effectLst>
            <a:reflection blurRad="1270000" stA="0" endPos="57000" dist="406400" dir="5400000" sy="-100000" algn="bl" rotWithShape="0"/>
          </a:effectLst>
        </p:spPr>
      </p:pic>
      <p:sp>
        <p:nvSpPr>
          <p:cNvPr id="2" name="Title 1">
            <a:extLst>
              <a:ext uri="{FF2B5EF4-FFF2-40B4-BE49-F238E27FC236}">
                <a16:creationId xmlns:a16="http://schemas.microsoft.com/office/drawing/2014/main" id="{D9DB0E85-9AED-4D04-9136-009634E36BDE}"/>
              </a:ext>
            </a:extLst>
          </p:cNvPr>
          <p:cNvSpPr>
            <a:spLocks noGrp="1"/>
          </p:cNvSpPr>
          <p:nvPr>
            <p:ph type="title"/>
          </p:nvPr>
        </p:nvSpPr>
        <p:spPr>
          <a:xfrm>
            <a:off x="799821" y="3657600"/>
            <a:ext cx="10055781" cy="3810000"/>
          </a:xfrm>
        </p:spPr>
        <p:txBody>
          <a:bodyPr>
            <a:normAutofit/>
          </a:bodyPr>
          <a:lstStyle/>
          <a:p>
            <a:pPr algn="ctr"/>
            <a:r>
              <a:rPr lang="en-US" sz="9600" b="1" dirty="0">
                <a:latin typeface="Cooper Black" panose="0208090404030B020404" pitchFamily="18" charset="0"/>
              </a:rPr>
              <a:t>THANK YOU</a:t>
            </a:r>
          </a:p>
        </p:txBody>
      </p:sp>
    </p:spTree>
    <p:extLst>
      <p:ext uri="{BB962C8B-B14F-4D97-AF65-F5344CB8AC3E}">
        <p14:creationId xmlns:p14="http://schemas.microsoft.com/office/powerpoint/2010/main" val="1852031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C011-E458-4217-9EB7-DD2B8360808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Name of the participants:</a:t>
            </a:r>
          </a:p>
        </p:txBody>
      </p:sp>
      <p:sp>
        <p:nvSpPr>
          <p:cNvPr id="3" name="Content Placeholder 2">
            <a:extLst>
              <a:ext uri="{FF2B5EF4-FFF2-40B4-BE49-F238E27FC236}">
                <a16:creationId xmlns:a16="http://schemas.microsoft.com/office/drawing/2014/main" id="{13E66DED-6090-4A0D-A70E-8DCE52E30E65}"/>
              </a:ext>
            </a:extLst>
          </p:cNvPr>
          <p:cNvSpPr>
            <a:spLocks noGrp="1"/>
          </p:cNvSpPr>
          <p:nvPr>
            <p:ph idx="1"/>
          </p:nvPr>
        </p:nvSpPr>
        <p:spPr/>
        <p:txBody>
          <a:bodyPr>
            <a:normAutofit/>
          </a:bodyPr>
          <a:lstStyle/>
          <a:p>
            <a:pPr marL="0" lvl="0" indent="0">
              <a:buNone/>
            </a:pPr>
            <a:r>
              <a:rPr lang="en-US" sz="2200" dirty="0"/>
              <a:t>1) Name: Domendra Sahu(Project Lead)</a:t>
            </a:r>
          </a:p>
          <a:p>
            <a:pPr marL="0" indent="0">
              <a:buNone/>
            </a:pPr>
            <a:r>
              <a:rPr lang="en-US" sz="2200" dirty="0"/>
              <a:t>    College: GEC BILASPUR</a:t>
            </a:r>
          </a:p>
          <a:p>
            <a:pPr marL="0" indent="0">
              <a:buNone/>
            </a:pPr>
            <a:endParaRPr lang="en-US" sz="2200" dirty="0"/>
          </a:p>
          <a:p>
            <a:pPr marL="0" lvl="0" indent="0">
              <a:buNone/>
            </a:pPr>
            <a:r>
              <a:rPr lang="en-US" sz="2200" dirty="0"/>
              <a:t>2) Name: Aditya Sahu</a:t>
            </a:r>
          </a:p>
          <a:p>
            <a:pPr marL="0" indent="0">
              <a:buNone/>
            </a:pPr>
            <a:r>
              <a:rPr lang="en-US" sz="2200" dirty="0"/>
              <a:t>    College: GEC BILASPUR</a:t>
            </a:r>
          </a:p>
          <a:p>
            <a:pPr marL="0" indent="0">
              <a:buNone/>
            </a:pPr>
            <a:endParaRPr lang="en-US" sz="2200" dirty="0"/>
          </a:p>
          <a:p>
            <a:pPr marL="0" lvl="0" indent="0">
              <a:buNone/>
            </a:pPr>
            <a:r>
              <a:rPr lang="en-US" sz="2200" dirty="0"/>
              <a:t>3) Name: Prachi Sahu</a:t>
            </a:r>
          </a:p>
          <a:p>
            <a:pPr marL="0" indent="0">
              <a:buNone/>
            </a:pPr>
            <a:r>
              <a:rPr lang="en-US" sz="2200" dirty="0"/>
              <a:t>    College</a:t>
            </a:r>
            <a:r>
              <a:rPr lang="en-US" sz="2200"/>
              <a:t>: GEC BILASPUR</a:t>
            </a:r>
            <a:endParaRPr lang="en-US" sz="2200" dirty="0"/>
          </a:p>
          <a:p>
            <a:pPr marL="0" indent="0">
              <a:buNone/>
            </a:pPr>
            <a:endParaRPr lang="en-US" sz="2200" dirty="0"/>
          </a:p>
          <a:p>
            <a:endParaRPr lang="en-US" dirty="0"/>
          </a:p>
        </p:txBody>
      </p:sp>
    </p:spTree>
    <p:extLst>
      <p:ext uri="{BB962C8B-B14F-4D97-AF65-F5344CB8AC3E}">
        <p14:creationId xmlns:p14="http://schemas.microsoft.com/office/powerpoint/2010/main" val="244964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u="sng" dirty="0">
                <a:solidFill>
                  <a:schemeClr val="tx1"/>
                </a:solidFill>
              </a:rPr>
              <a:t>Assumption</a:t>
            </a:r>
            <a:endParaRPr lang="en-US" dirty="0">
              <a:solidFill>
                <a:schemeClr val="tx1"/>
              </a:solidFill>
            </a:endParaRPr>
          </a:p>
        </p:txBody>
      </p:sp>
      <p:sp>
        <p:nvSpPr>
          <p:cNvPr id="14" name="Content Placeholder 13"/>
          <p:cNvSpPr>
            <a:spLocks noGrp="1"/>
          </p:cNvSpPr>
          <p:nvPr>
            <p:ph idx="1"/>
          </p:nvPr>
        </p:nvSpPr>
        <p:spPr/>
        <p:txBody>
          <a:bodyPr/>
          <a:lstStyle/>
          <a:p>
            <a:pPr marL="0" indent="0">
              <a:buNone/>
            </a:pPr>
            <a:endParaRPr lang="en-US" dirty="0"/>
          </a:p>
          <a:p>
            <a:pPr marL="0" indent="0">
              <a:buNone/>
            </a:pPr>
            <a:r>
              <a:rPr lang="en-US" sz="2800" dirty="0"/>
              <a:t>A Mining Project is being planned which will be using water from a nearby river for its operations. There are also other stakeholders who use the river water for other use. There is an apprehension that due to commissioning of the project, the effects will be felt downstream.</a:t>
            </a:r>
          </a:p>
          <a:p>
            <a:pPr marL="0" indent="0">
              <a:buNone/>
            </a:pPr>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B42F-8DD9-4821-B34E-C6408580F408}"/>
              </a:ext>
            </a:extLst>
          </p:cNvPr>
          <p:cNvSpPr>
            <a:spLocks noGrp="1"/>
          </p:cNvSpPr>
          <p:nvPr>
            <p:ph type="title"/>
          </p:nvPr>
        </p:nvSpPr>
        <p:spPr>
          <a:xfrm>
            <a:off x="914161" y="457200"/>
            <a:ext cx="11123851" cy="1219200"/>
          </a:xfrm>
        </p:spPr>
        <p:txBody>
          <a:bodyPr>
            <a:normAutofit fontScale="90000"/>
          </a:bodyPr>
          <a:lstStyle/>
          <a:p>
            <a:pPr algn="ctr"/>
            <a:br>
              <a:rPr lang="en-US" b="1" u="sng" dirty="0"/>
            </a:br>
            <a:br>
              <a:rPr lang="en-US" b="1" u="sng" dirty="0"/>
            </a:br>
            <a:br>
              <a:rPr lang="en-US" b="1" u="sng" dirty="0"/>
            </a:br>
            <a:r>
              <a:rPr lang="en-US" b="1" u="sng" dirty="0">
                <a:solidFill>
                  <a:schemeClr val="tx1"/>
                </a:solidFill>
                <a:effectLst>
                  <a:outerShdw blurRad="38100" dist="38100" dir="2700000" algn="tl">
                    <a:srgbClr val="000000">
                      <a:alpha val="43137"/>
                    </a:srgbClr>
                  </a:outerShdw>
                </a:effectLst>
              </a:rPr>
              <a:t>Importance of Water in mining industry</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BFB7B225-9C15-4A52-9109-FDD2F52D09F5}"/>
              </a:ext>
            </a:extLst>
          </p:cNvPr>
          <p:cNvSpPr>
            <a:spLocks noGrp="1"/>
          </p:cNvSpPr>
          <p:nvPr>
            <p:ph idx="1"/>
          </p:nvPr>
        </p:nvSpPr>
        <p:spPr>
          <a:xfrm>
            <a:off x="1293812" y="2133600"/>
            <a:ext cx="10055781" cy="3931920"/>
          </a:xfrm>
        </p:spPr>
        <p:txBody>
          <a:bodyPr/>
          <a:lstStyle/>
          <a:p>
            <a:pPr marL="0" indent="0">
              <a:buNone/>
            </a:pPr>
            <a:r>
              <a:rPr lang="en-US" sz="2400" dirty="0"/>
              <a:t>Water is basically used in mining for mineral processing, dust suppression, slurry transport and employees’ needs. In most of the mining operations, water is seeking from groundwater, streams, rivers and lakes, or through commercial water service suppliers. Over the last several decades, the industry has made much progress in developing close-circuit approaches that maximize water conservation. At the same time, operations are often located in areas where there is not only significant competing municipal, agricultural and industrial demands but also very different perspectives on the role of water culturally and spiritually.</a:t>
            </a:r>
          </a:p>
          <a:p>
            <a:pPr marL="0" indent="0">
              <a:buNone/>
            </a:pPr>
            <a:endParaRPr lang="en-US" dirty="0"/>
          </a:p>
        </p:txBody>
      </p:sp>
    </p:spTree>
    <p:extLst>
      <p:ext uri="{BB962C8B-B14F-4D97-AF65-F5344CB8AC3E}">
        <p14:creationId xmlns:p14="http://schemas.microsoft.com/office/powerpoint/2010/main" val="22685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304800"/>
            <a:ext cx="10360501" cy="1219200"/>
          </a:xfrm>
        </p:spPr>
        <p:txBody>
          <a:bodyPr>
            <a:normAutofit fontScale="90000"/>
          </a:bodyPr>
          <a:lstStyle/>
          <a:p>
            <a:r>
              <a:rPr lang="en-US"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Usage of water in different sectors</a:t>
            </a:r>
          </a:p>
        </p:txBody>
      </p:sp>
      <p:pic>
        <p:nvPicPr>
          <p:cNvPr id="6" name="Content Placeholder 5">
            <a:extLst>
              <a:ext uri="{FF2B5EF4-FFF2-40B4-BE49-F238E27FC236}">
                <a16:creationId xmlns:a16="http://schemas.microsoft.com/office/drawing/2014/main" id="{8ABA5802-B244-4F7C-BE6C-F942DA954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12" y="1905000"/>
            <a:ext cx="7293936" cy="4267200"/>
          </a:xfr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27A2-778E-4F66-B995-D331BCD1E68E}"/>
              </a:ext>
            </a:extLst>
          </p:cNvPr>
          <p:cNvSpPr>
            <a:spLocks noGrp="1"/>
          </p:cNvSpPr>
          <p:nvPr>
            <p:ph type="title"/>
          </p:nvPr>
        </p:nvSpPr>
        <p:spPr>
          <a:xfrm>
            <a:off x="836612" y="609600"/>
            <a:ext cx="10590490" cy="1371600"/>
          </a:xfrm>
        </p:spPr>
        <p:txBody>
          <a:bodyPr>
            <a:normAutofit fontScale="90000"/>
          </a:bodyPr>
          <a:lstStyle/>
          <a:p>
            <a:r>
              <a:rPr lang="en-US" b="1" u="sng" dirty="0"/>
              <a:t>Problem Statements and their solutions</a:t>
            </a:r>
            <a:endParaRPr lang="en-US" dirty="0"/>
          </a:p>
        </p:txBody>
      </p:sp>
      <p:pic>
        <p:nvPicPr>
          <p:cNvPr id="5" name="Content Placeholder 4">
            <a:extLst>
              <a:ext uri="{FF2B5EF4-FFF2-40B4-BE49-F238E27FC236}">
                <a16:creationId xmlns:a16="http://schemas.microsoft.com/office/drawing/2014/main" id="{F180167F-47F6-4D77-B852-5B0037385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12" y="1905000"/>
            <a:ext cx="9448800" cy="4495800"/>
          </a:xfrm>
        </p:spPr>
      </p:pic>
    </p:spTree>
    <p:extLst>
      <p:ext uri="{BB962C8B-B14F-4D97-AF65-F5344CB8AC3E}">
        <p14:creationId xmlns:p14="http://schemas.microsoft.com/office/powerpoint/2010/main" val="359766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22" y="642594"/>
            <a:ext cx="11200090" cy="1371600"/>
          </a:xfrm>
        </p:spPr>
        <p:txBody>
          <a:bodyPr>
            <a:normAutofit fontScale="90000"/>
          </a:bodyPr>
          <a:lstStyle/>
          <a:p>
            <a:br>
              <a:rPr lang="en-US" dirty="0"/>
            </a:br>
            <a:endParaRPr lang="en-US" dirty="0"/>
          </a:p>
        </p:txBody>
      </p:sp>
      <p:sp>
        <p:nvSpPr>
          <p:cNvPr id="5" name="Content Placeholder 4"/>
          <p:cNvSpPr>
            <a:spLocks noGrp="1"/>
          </p:cNvSpPr>
          <p:nvPr>
            <p:ph sz="half" idx="1"/>
          </p:nvPr>
        </p:nvSpPr>
        <p:spPr/>
        <p:txBody>
          <a:bodyPr>
            <a:normAutofit/>
          </a:bodyPr>
          <a:lstStyle/>
          <a:p>
            <a:pPr marL="0" lvl="0" indent="0">
              <a:buNone/>
            </a:pPr>
            <a:r>
              <a:rPr lang="en-US" sz="2800" b="1" i="1" dirty="0"/>
              <a:t>1)</a:t>
            </a:r>
            <a:r>
              <a:rPr lang="en-US" sz="2800" dirty="0"/>
              <a:t> How should the mine address the    concern in the design stage? What specific interventions, framework that it should adopt to ensure that the project starts the way it is planned?</a:t>
            </a:r>
          </a:p>
          <a:p>
            <a:endParaRPr lang="en-US" dirty="0"/>
          </a:p>
          <a:p>
            <a:pPr marL="0" indent="0">
              <a:buNone/>
            </a:pPr>
            <a:endParaRPr lang="en-US" dirty="0"/>
          </a:p>
        </p:txBody>
      </p:sp>
      <p:pic>
        <p:nvPicPr>
          <p:cNvPr id="7" name="Content Placeholder 6">
            <a:extLst>
              <a:ext uri="{FF2B5EF4-FFF2-40B4-BE49-F238E27FC236}">
                <a16:creationId xmlns:a16="http://schemas.microsoft.com/office/drawing/2014/main" id="{AD14310F-956E-47FA-8CBF-DD6B5F4C2F8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865812" y="2209800"/>
            <a:ext cx="5383565" cy="3276600"/>
          </a:xfr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6E914-10E8-4B91-A317-296E89C3854A}"/>
              </a:ext>
            </a:extLst>
          </p:cNvPr>
          <p:cNvSpPr>
            <a:spLocks noGrp="1"/>
          </p:cNvSpPr>
          <p:nvPr>
            <p:ph idx="1"/>
          </p:nvPr>
        </p:nvSpPr>
        <p:spPr>
          <a:xfrm>
            <a:off x="488272" y="585926"/>
            <a:ext cx="10099321" cy="5586274"/>
          </a:xfrm>
        </p:spPr>
        <p:txBody>
          <a:bodyPr>
            <a:noAutofit/>
          </a:bodyPr>
          <a:lstStyle/>
          <a:p>
            <a:pPr>
              <a:buFont typeface="Wingdings" panose="05000000000000000000" pitchFamily="2" charset="2"/>
              <a:buChar char="Ø"/>
            </a:pPr>
            <a:r>
              <a:rPr lang="en-US" sz="2400" b="1" i="1" dirty="0"/>
              <a:t>Whosoever is concerned, needs to take the locals in our confidence and should sought their support. </a:t>
            </a:r>
          </a:p>
          <a:p>
            <a:pPr marL="0" indent="0">
              <a:buNone/>
            </a:pPr>
            <a:r>
              <a:rPr lang="en-US" sz="1600" dirty="0"/>
              <a:t>As in the case of Coal Mining conflict in Hazaribagh with NTPC in Jharkhand.</a:t>
            </a:r>
          </a:p>
          <a:p>
            <a:pPr marL="0" indent="0">
              <a:buNone/>
            </a:pPr>
            <a:r>
              <a:rPr lang="en-US" sz="1600" dirty="0"/>
              <a:t>Hazaribagh witnessed an unfortunate event where the locals while protesting against the land acquisition by the officials were shot by the police. Their appeal was not to handover their fertile farmlands as the compensation provided weren’t sufficient. Almost half of the recorded lands were secured by the officials.</a:t>
            </a:r>
          </a:p>
          <a:p>
            <a:pPr marL="0" indent="0">
              <a:buNone/>
            </a:pPr>
            <a:r>
              <a:rPr lang="en-US" sz="1600" dirty="0"/>
              <a:t>The folks carried out numerous protests, demonstration, etc. including the Koyla Satyagraha. Still the rest are continuing with the ongoing resistance.</a:t>
            </a:r>
          </a:p>
          <a:p>
            <a:pPr marL="0" indent="0">
              <a:buNone/>
            </a:pPr>
            <a:r>
              <a:rPr lang="en-US" sz="1600" dirty="0"/>
              <a:t>These series of events were the outcome of the previous illegal land acquisitions and injustices among the folk. This No-confidence by the locals on the authorities gave emergence to the events.</a:t>
            </a:r>
          </a:p>
          <a:p>
            <a:pPr marL="0" indent="0">
              <a:buNone/>
            </a:pPr>
            <a:endParaRPr lang="en-US" sz="1600" dirty="0"/>
          </a:p>
          <a:p>
            <a:pPr>
              <a:buFont typeface="Wingdings" panose="05000000000000000000" pitchFamily="2" charset="2"/>
              <a:buChar char="Ø"/>
            </a:pPr>
            <a:r>
              <a:rPr lang="en-US" b="1" i="1" dirty="0"/>
              <a:t>Every action which are going to take place must have legal permissions.</a:t>
            </a:r>
          </a:p>
          <a:p>
            <a:pPr marL="0" indent="0">
              <a:buNone/>
            </a:pPr>
            <a:endParaRPr lang="en-US" b="1" i="1" dirty="0"/>
          </a:p>
          <a:p>
            <a:pPr>
              <a:buFont typeface="Wingdings" panose="05000000000000000000" pitchFamily="2" charset="2"/>
              <a:buChar char="Ø"/>
            </a:pPr>
            <a:r>
              <a:rPr lang="en-US" b="1" i="1" dirty="0"/>
              <a:t>Last but not the least, there must be a body to check the efficiency of water used by the stakeholders. There should be a body who will keep a check on them regarding the amount of water they sought from and the amount of which is really in need.                  </a:t>
            </a:r>
            <a:endParaRPr lang="en-US" sz="2400" b="1" i="1" dirty="0"/>
          </a:p>
        </p:txBody>
      </p:sp>
    </p:spTree>
    <p:extLst>
      <p:ext uri="{BB962C8B-B14F-4D97-AF65-F5344CB8AC3E}">
        <p14:creationId xmlns:p14="http://schemas.microsoft.com/office/powerpoint/2010/main" val="202658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842B-81A9-4E6A-9839-E3A871C8E5FA}"/>
              </a:ext>
            </a:extLst>
          </p:cNvPr>
          <p:cNvSpPr>
            <a:spLocks noGrp="1"/>
          </p:cNvSpPr>
          <p:nvPr>
            <p:ph type="title"/>
          </p:nvPr>
        </p:nvSpPr>
        <p:spPr>
          <a:xfrm>
            <a:off x="608012" y="2971800"/>
            <a:ext cx="4038600" cy="1371600"/>
          </a:xfrm>
        </p:spPr>
        <p:txBody>
          <a:bodyPr>
            <a:noAutofit/>
          </a:bodyPr>
          <a:lstStyle/>
          <a:p>
            <a:r>
              <a:rPr lang="en-US" sz="2800" b="1" i="1" dirty="0"/>
              <a:t>2) </a:t>
            </a:r>
            <a:r>
              <a:rPr lang="en-US" sz="2400" dirty="0"/>
              <a:t>What should be the required policies and processes that the company should adopt to ensure that operations are conducted in a manner conforming to the requirements of the regulations?</a:t>
            </a:r>
            <a:br>
              <a:rPr lang="en-US" sz="2400" dirty="0"/>
            </a:br>
            <a:endParaRPr lang="en-US" sz="2400" dirty="0"/>
          </a:p>
        </p:txBody>
      </p:sp>
      <p:pic>
        <p:nvPicPr>
          <p:cNvPr id="5" name="Content Placeholder 4">
            <a:extLst>
              <a:ext uri="{FF2B5EF4-FFF2-40B4-BE49-F238E27FC236}">
                <a16:creationId xmlns:a16="http://schemas.microsoft.com/office/drawing/2014/main" id="{67DE3278-C5BF-46C3-8230-331041646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012" y="1752600"/>
            <a:ext cx="4724400" cy="3368278"/>
          </a:xfrm>
        </p:spPr>
      </p:pic>
    </p:spTree>
    <p:extLst>
      <p:ext uri="{BB962C8B-B14F-4D97-AF65-F5344CB8AC3E}">
        <p14:creationId xmlns:p14="http://schemas.microsoft.com/office/powerpoint/2010/main" val="145521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291</TotalTime>
  <Words>1024</Words>
  <Application>Microsoft Office PowerPoint</Application>
  <PresentationFormat>Custom</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Cambria</vt:lpstr>
      <vt:lpstr>Century Gothic</vt:lpstr>
      <vt:lpstr>Cooper Black</vt:lpstr>
      <vt:lpstr>Garamond</vt:lpstr>
      <vt:lpstr>Wingdings</vt:lpstr>
      <vt:lpstr>Savon</vt:lpstr>
      <vt:lpstr>ENVIRO CASE STUDY</vt:lpstr>
      <vt:lpstr>Name of the participants:</vt:lpstr>
      <vt:lpstr>Assumption</vt:lpstr>
      <vt:lpstr>   Importance of Water in mining industry   </vt:lpstr>
      <vt:lpstr>     Usage of water in different sectors</vt:lpstr>
      <vt:lpstr>Problem Statements and their solutions</vt:lpstr>
      <vt:lpstr> </vt:lpstr>
      <vt:lpstr>PowerPoint Presentation</vt:lpstr>
      <vt:lpstr>2) What should be the required policies and processes that the company should adopt to ensure that operations are conducted in a manner conforming to the requirements of the regulations? </vt:lpstr>
      <vt:lpstr>  </vt:lpstr>
      <vt:lpstr>3) How should the project proponent address the concerns of the external stakeholders? </vt:lpstr>
      <vt:lpstr>  </vt:lpstr>
      <vt:lpstr>  </vt:lpstr>
      <vt:lpstr>PowerPoint Presentation</vt:lpstr>
      <vt:lpstr>In glimpse of the past: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 CASE STUDY</dc:title>
  <dc:creator>Shanu Anand</dc:creator>
  <cp:lastModifiedBy>Domendra Sahu</cp:lastModifiedBy>
  <cp:revision>31</cp:revision>
  <dcterms:created xsi:type="dcterms:W3CDTF">2019-10-17T18:48:29Z</dcterms:created>
  <dcterms:modified xsi:type="dcterms:W3CDTF">2021-04-22T11:52:38Z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