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embeddedFontLst>
    <p:embeddedFont>
      <p:font typeface="Old Standard TT"/>
      <p:regular r:id="rId32"/>
      <p:bold r:id="rId33"/>
      <p: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ldStandardTT-bold.fntdata"/><Relationship Id="rId10" Type="http://schemas.openxmlformats.org/officeDocument/2006/relationships/slide" Target="slides/slide6.xml"/><Relationship Id="rId32" Type="http://schemas.openxmlformats.org/officeDocument/2006/relationships/font" Target="fonts/OldStandardTT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ldStandardT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0000"/>
              <a:buFont typeface="Old Standard TT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Stimulus independent of the agent itself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8571"/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Discrete: time increases in discrete steps (1, 2, 3, 4, … or 2, 7, 9, 15)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8571"/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Continuous: time increases continuously (1.0, 1.1, 1.2, 1.3,...)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8571"/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Real-Time: time increases with a system-clock e.g. milliseconds (1000, 2000, 3000), the simulation becomes then also a real-time simulation!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Ultimately: time = execution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8571"/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People have looked at this (see my paper) but so far inconsistent and incomplete terminology: synchronous vs. asynchronous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8571"/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is established is that one needs to be careful how agents are updated: the model-semantics need to be reflected in the update-semantics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8571"/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is missing: details, and options - there is more than synchronous and asynchronous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Could allow direct method calls, but then a single agent could have multiple threads of execution at the same 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Because update-strategy must match model AND programming paradigms are suited differently to implement update-strategies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=&gt; therefore select the right programming paradigm for implementing your model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 possible outcomes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both cooperate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both defect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Either one cooperates other one defects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Dilemma: safest strategy for individual is defect but better reward if both cooperate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Payoffs (T &gt; R &gt; P &gt; S): S=P=0, R=1, T &gt; b &gt; 1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Both examples are very different kind of “games” / simulations: how can we simulate them? Do we have to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Internal state: full control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Pro-Activity: can initiate actions on its own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Ultimately the agent it is a metaphor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4796666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304566"/>
            <a:ext cx="8520600" cy="173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4796666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Art Of Iterating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Update-Strategies in ABS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Jonathan Thaler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University of Nottingham</a:t>
            </a:r>
          </a:p>
        </p:txBody>
      </p:sp>
      <p:pic>
        <p:nvPicPr>
          <p:cNvPr descr="UoN_Primary_Logo_RGB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500" y="5120850"/>
            <a:ext cx="3338924" cy="124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oom-county-on-strong-ai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" y="2005020"/>
            <a:ext cx="869632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idx="12" type="sldNum"/>
          </p:nvPr>
        </p:nvSpPr>
        <p:spPr>
          <a:xfrm>
            <a:off x="8079819" y="6217625"/>
            <a:ext cx="9414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Pro-Activity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Need </a:t>
            </a:r>
            <a:r>
              <a:rPr i="1" lang="en" sz="2400"/>
              <a:t>some</a:t>
            </a:r>
            <a:r>
              <a:rPr lang="en" sz="2400"/>
              <a:t> stimulus</a:t>
            </a:r>
            <a:br>
              <a:rPr lang="en" sz="20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Independent stimulus: Time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Time in a computational environment: </a:t>
            </a:r>
            <a:br>
              <a:rPr lang="en" sz="2400"/>
            </a:br>
            <a:r>
              <a:rPr lang="en" sz="2400"/>
              <a:t>being executed / updated 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Time a variable: increasing between updates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178345" y="6217625"/>
            <a:ext cx="842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Agent Updating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How execute a set of agents?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When is message M</a:t>
            </a:r>
            <a:br>
              <a:rPr lang="en" sz="2400"/>
            </a:br>
            <a:r>
              <a:rPr lang="en" sz="2400"/>
              <a:t>	Agent A to Agent B</a:t>
            </a:r>
            <a:br>
              <a:rPr lang="en" sz="2400"/>
            </a:br>
            <a:r>
              <a:rPr lang="en" sz="2400"/>
              <a:t>		visible to Agent B?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When is message M </a:t>
            </a:r>
            <a:br>
              <a:rPr lang="en" sz="2400"/>
            </a:br>
            <a:r>
              <a:rPr lang="en" sz="2400"/>
              <a:t>	processed by Agent B?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217771" y="6217625"/>
            <a:ext cx="8034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Update-Strategies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I: Sequential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562125"/>
            <a:ext cx="5165400" cy="452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Agents act after another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Global, absolute</a:t>
            </a:r>
            <a:r>
              <a:rPr lang="en" sz="2400"/>
              <a:t> Time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Agents see changes of Agents before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Single, shared Thread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Deterministic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Imperative / OO languages </a:t>
            </a:r>
            <a:br>
              <a:rPr lang="en" sz="2400"/>
            </a:br>
            <a:r>
              <a:rPr lang="en" sz="2400"/>
              <a:t>(Java, C++) </a:t>
            </a:r>
            <a:r>
              <a:rPr lang="en" sz="2400"/>
              <a:t>strong</a:t>
            </a:r>
          </a:p>
        </p:txBody>
      </p:sp>
      <p:pic>
        <p:nvPicPr>
          <p:cNvPr descr="Sequential.png"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5384" y="903408"/>
            <a:ext cx="4230089" cy="46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12" type="sldNum"/>
          </p:nvPr>
        </p:nvSpPr>
        <p:spPr>
          <a:xfrm>
            <a:off x="8069969" y="6217625"/>
            <a:ext cx="9513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I: Sequential</a:t>
            </a:r>
          </a:p>
        </p:txBody>
      </p:sp>
      <p:pic>
        <p:nvPicPr>
          <p:cNvPr descr="seq_HAC_100_000_500steps_java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949" y="1824183"/>
            <a:ext cx="3276726" cy="3209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q_QUEUED_SG_436steps_java.png"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525" y="1825933"/>
            <a:ext cx="3276723" cy="320613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12" type="sldNum"/>
          </p:nvPr>
        </p:nvSpPr>
        <p:spPr>
          <a:xfrm>
            <a:off x="8148795" y="6217625"/>
            <a:ext cx="8724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I: Sequential</a:t>
            </a:r>
          </a:p>
        </p:txBody>
      </p:sp>
      <p:pic>
        <p:nvPicPr>
          <p:cNvPr descr="seq_HAC_100_000_500steps_java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949" y="1824183"/>
            <a:ext cx="3276726" cy="3209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nc_patterns.png" id="162" name="Shape 162"/>
          <p:cNvPicPr preferRelativeResize="0"/>
          <p:nvPr/>
        </p:nvPicPr>
        <p:blipFill rotWithShape="1">
          <a:blip r:embed="rId4">
            <a:alphaModFix/>
          </a:blip>
          <a:srcRect b="777" l="0" r="0" t="767"/>
          <a:stretch/>
        </p:blipFill>
        <p:spPr>
          <a:xfrm>
            <a:off x="4984825" y="1825887"/>
            <a:ext cx="3276724" cy="32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>
            <p:ph idx="12" type="sldNum"/>
          </p:nvPr>
        </p:nvSpPr>
        <p:spPr>
          <a:xfrm>
            <a:off x="8138945" y="6217625"/>
            <a:ext cx="8823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II: Parallel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562133"/>
            <a:ext cx="5300400" cy="452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A</a:t>
            </a:r>
            <a:r>
              <a:rPr b="1" lang="en" sz="2400"/>
              <a:t>gents act at the same time </a:t>
            </a:r>
            <a:br>
              <a:rPr b="1" lang="en" sz="2400"/>
            </a:br>
            <a:r>
              <a:rPr b="1" lang="en" sz="2400"/>
              <a:t>in lockstep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Global, absolute Time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Actions </a:t>
            </a:r>
            <a:r>
              <a:rPr b="1" lang="en" sz="2400"/>
              <a:t>not</a:t>
            </a:r>
            <a:r>
              <a:rPr lang="en" sz="2400"/>
              <a:t> visible </a:t>
            </a:r>
            <a:br>
              <a:rPr lang="en" sz="2400"/>
            </a:br>
            <a:r>
              <a:rPr lang="en" sz="2400"/>
              <a:t>during update-step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Single shared / separate Threads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Deterministic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Functional languages </a:t>
            </a:r>
            <a:br>
              <a:rPr lang="en" sz="2400"/>
            </a:br>
            <a:r>
              <a:rPr lang="en" sz="2400"/>
              <a:t>(Haskell, Clojure) strong</a:t>
            </a:r>
          </a:p>
        </p:txBody>
      </p:sp>
      <p:pic>
        <p:nvPicPr>
          <p:cNvPr descr="Parallel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674" y="946774"/>
            <a:ext cx="2793599" cy="49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idx="12" type="sldNum"/>
          </p:nvPr>
        </p:nvSpPr>
        <p:spPr>
          <a:xfrm>
            <a:off x="8188220" y="6217625"/>
            <a:ext cx="8328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II: Parallel</a:t>
            </a:r>
          </a:p>
        </p:txBody>
      </p:sp>
      <p:pic>
        <p:nvPicPr>
          <p:cNvPr descr="par_HAC_100_000_500steps_java.png" id="177" name="Shape 177"/>
          <p:cNvPicPr preferRelativeResize="0"/>
          <p:nvPr/>
        </p:nvPicPr>
        <p:blipFill rotWithShape="1">
          <a:blip r:embed="rId3">
            <a:alphaModFix/>
          </a:blip>
          <a:srcRect b="0" l="49" r="49" t="0"/>
          <a:stretch/>
        </p:blipFill>
        <p:spPr>
          <a:xfrm>
            <a:off x="889175" y="1838823"/>
            <a:ext cx="3246825" cy="318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_SG_436steps_java.png" id="178" name="Shape 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3974" y="1838825"/>
            <a:ext cx="3246825" cy="317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idx="12" type="sldNum"/>
          </p:nvPr>
        </p:nvSpPr>
        <p:spPr>
          <a:xfrm>
            <a:off x="8000993" y="6217625"/>
            <a:ext cx="10203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II: Parallel</a:t>
            </a:r>
          </a:p>
        </p:txBody>
      </p:sp>
      <p:pic>
        <p:nvPicPr>
          <p:cNvPr descr="sync_patterns.png" id="185" name="Shape 185"/>
          <p:cNvPicPr preferRelativeResize="0"/>
          <p:nvPr/>
        </p:nvPicPr>
        <p:blipFill rotWithShape="1">
          <a:blip r:embed="rId3">
            <a:alphaModFix/>
          </a:blip>
          <a:srcRect b="777" l="0" r="0" t="767"/>
          <a:stretch/>
        </p:blipFill>
        <p:spPr>
          <a:xfrm>
            <a:off x="4975624" y="1855131"/>
            <a:ext cx="3246825" cy="3176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_HAC_100_000_500steps_java.png" id="186" name="Shape 186"/>
          <p:cNvPicPr preferRelativeResize="0"/>
          <p:nvPr/>
        </p:nvPicPr>
        <p:blipFill rotWithShape="1">
          <a:blip r:embed="rId4">
            <a:alphaModFix/>
          </a:blip>
          <a:srcRect b="0" l="49" r="49" t="0"/>
          <a:stretch/>
        </p:blipFill>
        <p:spPr>
          <a:xfrm>
            <a:off x="889175" y="1838823"/>
            <a:ext cx="3246825" cy="31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idx="12" type="sldNum"/>
          </p:nvPr>
        </p:nvSpPr>
        <p:spPr>
          <a:xfrm>
            <a:off x="8222446" y="6217625"/>
            <a:ext cx="7986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Motivating Examples</a:t>
            </a:r>
          </a:p>
          <a:p>
            <a:pPr indent="-381000" lvl="1" marL="914400" rtl="0">
              <a:spcBef>
                <a:spcPts val="0"/>
              </a:spcBef>
              <a:buSzPct val="133333"/>
            </a:pPr>
            <a:r>
              <a:rPr lang="en" sz="1800"/>
              <a:t>Heroes &amp; Cowards</a:t>
            </a:r>
          </a:p>
          <a:p>
            <a:pPr indent="-381000" lvl="1" marL="914400" rtl="0">
              <a:spcBef>
                <a:spcPts val="0"/>
              </a:spcBef>
              <a:buSzPct val="133333"/>
            </a:pPr>
            <a:r>
              <a:rPr lang="en" sz="1800"/>
              <a:t>Prisoner's</a:t>
            </a:r>
            <a:r>
              <a:rPr lang="en" sz="1800"/>
              <a:t> Dilemma 2D</a:t>
            </a:r>
            <a:br>
              <a:rPr lang="en" sz="18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 Agent Metaphor</a:t>
            </a:r>
          </a:p>
          <a:p>
            <a:pPr indent="-381000" lvl="1" marL="914400" rtl="0">
              <a:spcBef>
                <a:spcPts val="0"/>
              </a:spcBef>
              <a:buSzPct val="133333"/>
            </a:pPr>
            <a:r>
              <a:rPr lang="en" sz="1800"/>
              <a:t>How can an Agent be awakened in a computational environment?</a:t>
            </a:r>
            <a:br>
              <a:rPr lang="en" sz="18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Update-Strategies</a:t>
            </a:r>
          </a:p>
          <a:p>
            <a:pPr indent="-381000" lvl="1" marL="914400" rtl="0">
              <a:spcBef>
                <a:spcPts val="0"/>
              </a:spcBef>
              <a:buSzPct val="133333"/>
            </a:pPr>
            <a:r>
              <a:rPr lang="en" sz="1800"/>
              <a:t>Four ways of awakening Agents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Conclusions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III: Concurrent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562133"/>
            <a:ext cx="5618400" cy="452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Agents act concurrently at the same time in lockstep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Global, a</a:t>
            </a:r>
            <a:r>
              <a:rPr lang="en" sz="2400"/>
              <a:t>bsolute Time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Changes visible </a:t>
            </a:r>
            <a:r>
              <a:rPr b="1" lang="en" sz="2400"/>
              <a:t>within</a:t>
            </a:r>
            <a:r>
              <a:rPr lang="en" sz="2400"/>
              <a:t> update-step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Separate Threads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Non-Deterministic</a:t>
            </a:r>
            <a:br>
              <a:rPr lang="en" sz="2400"/>
            </a:b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Languages with concurrency </a:t>
            </a:r>
            <a:br>
              <a:rPr lang="en" sz="2400"/>
            </a:br>
            <a:r>
              <a:rPr lang="en" sz="2400"/>
              <a:t>features (Java, Haskell) strong</a:t>
            </a:r>
          </a:p>
        </p:txBody>
      </p:sp>
      <p:pic>
        <p:nvPicPr>
          <p:cNvPr descr="Concurrent.png"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099" y="1193399"/>
            <a:ext cx="2734240" cy="44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>
            <p:ph idx="12" type="sldNum"/>
          </p:nvPr>
        </p:nvSpPr>
        <p:spPr>
          <a:xfrm>
            <a:off x="8227621" y="6217625"/>
            <a:ext cx="7935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III: Concurrent</a:t>
            </a:r>
          </a:p>
        </p:txBody>
      </p:sp>
      <p:pic>
        <p:nvPicPr>
          <p:cNvPr descr="con_HAC_100_000_500steps_java.png" id="201" name="Shape 201"/>
          <p:cNvPicPr preferRelativeResize="0"/>
          <p:nvPr/>
        </p:nvPicPr>
        <p:blipFill rotWithShape="1">
          <a:blip r:embed="rId3">
            <a:alphaModFix/>
          </a:blip>
          <a:srcRect b="0" l="49" r="49" t="0"/>
          <a:stretch/>
        </p:blipFill>
        <p:spPr>
          <a:xfrm>
            <a:off x="907549" y="1869895"/>
            <a:ext cx="3183400" cy="31182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_SG_436steps_java.png" id="202" name="Shape 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8249" y="1871583"/>
            <a:ext cx="3183399" cy="311483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>
            <p:ph idx="12" type="sldNum"/>
          </p:nvPr>
        </p:nvSpPr>
        <p:spPr>
          <a:xfrm>
            <a:off x="8171646" y="6217625"/>
            <a:ext cx="8496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III: Concurrent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ync_patterns.png" id="209" name="Shape 209"/>
          <p:cNvPicPr preferRelativeResize="0"/>
          <p:nvPr/>
        </p:nvPicPr>
        <p:blipFill rotWithShape="1">
          <a:blip r:embed="rId3">
            <a:alphaModFix/>
          </a:blip>
          <a:srcRect b="777" l="0" r="0" t="767"/>
          <a:stretch/>
        </p:blipFill>
        <p:spPr>
          <a:xfrm>
            <a:off x="4991959" y="1869899"/>
            <a:ext cx="3186765" cy="311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_HAC_100_000_500steps_java.png" id="210" name="Shape 210"/>
          <p:cNvPicPr preferRelativeResize="0"/>
          <p:nvPr/>
        </p:nvPicPr>
        <p:blipFill rotWithShape="1">
          <a:blip r:embed="rId4">
            <a:alphaModFix/>
          </a:blip>
          <a:srcRect b="0" l="49" r="49" t="0"/>
          <a:stretch/>
        </p:blipFill>
        <p:spPr>
          <a:xfrm>
            <a:off x="907549" y="1869895"/>
            <a:ext cx="3183400" cy="311822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idx="12" type="sldNum"/>
          </p:nvPr>
        </p:nvSpPr>
        <p:spPr>
          <a:xfrm>
            <a:off x="8178721" y="6217625"/>
            <a:ext cx="8424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IV: Actor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562133"/>
            <a:ext cx="4267500" cy="452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Agents act at the same time in </a:t>
            </a:r>
            <a:r>
              <a:rPr b="1" lang="en" sz="2400"/>
              <a:t>their own relative universe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Local time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Separate Threads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Non-Deterministic</a:t>
            </a:r>
            <a:br>
              <a:rPr lang="en" sz="2400"/>
            </a:b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Actor-based languages (Erlang, Scala) strong</a:t>
            </a:r>
          </a:p>
        </p:txBody>
      </p:sp>
      <p:pic>
        <p:nvPicPr>
          <p:cNvPr descr="Actor.png"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999" y="1136659"/>
            <a:ext cx="4192300" cy="4584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>
            <p:ph idx="12" type="sldNum"/>
          </p:nvPr>
        </p:nvSpPr>
        <p:spPr>
          <a:xfrm>
            <a:off x="8079819" y="6217625"/>
            <a:ext cx="9414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IV: </a:t>
            </a:r>
            <a:r>
              <a:rPr lang="en"/>
              <a:t>Actor</a:t>
            </a:r>
          </a:p>
        </p:txBody>
      </p:sp>
      <p:pic>
        <p:nvPicPr>
          <p:cNvPr descr="act_HAC_100_000_500steps_scala.png" id="225" name="Shape 225"/>
          <p:cNvPicPr preferRelativeResize="0"/>
          <p:nvPr/>
        </p:nvPicPr>
        <p:blipFill rotWithShape="1">
          <a:blip r:embed="rId3">
            <a:alphaModFix/>
          </a:blip>
          <a:srcRect b="0" l="69" r="79" t="0"/>
          <a:stretch/>
        </p:blipFill>
        <p:spPr>
          <a:xfrm>
            <a:off x="870749" y="1869883"/>
            <a:ext cx="3183400" cy="3118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_SG_scala.png" id="226" name="Shape 226"/>
          <p:cNvPicPr preferRelativeResize="0"/>
          <p:nvPr/>
        </p:nvPicPr>
        <p:blipFill rotWithShape="1">
          <a:blip r:embed="rId4">
            <a:alphaModFix/>
          </a:blip>
          <a:srcRect b="1028" l="0" r="0" t="1018"/>
          <a:stretch/>
        </p:blipFill>
        <p:spPr>
          <a:xfrm>
            <a:off x="5006675" y="1869877"/>
            <a:ext cx="3183400" cy="311824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>
            <p:ph idx="12" type="sldNum"/>
          </p:nvPr>
        </p:nvSpPr>
        <p:spPr>
          <a:xfrm>
            <a:off x="8000993" y="6217625"/>
            <a:ext cx="10203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IV: Actor</a:t>
            </a:r>
          </a:p>
        </p:txBody>
      </p:sp>
      <p:pic>
        <p:nvPicPr>
          <p:cNvPr descr="sync_patterns.png" id="233" name="Shape 233"/>
          <p:cNvPicPr preferRelativeResize="0"/>
          <p:nvPr/>
        </p:nvPicPr>
        <p:blipFill rotWithShape="1">
          <a:blip r:embed="rId3">
            <a:alphaModFix/>
          </a:blip>
          <a:srcRect b="777" l="0" r="0" t="767"/>
          <a:stretch/>
        </p:blipFill>
        <p:spPr>
          <a:xfrm>
            <a:off x="4991959" y="1869899"/>
            <a:ext cx="3186765" cy="311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_HAC_100_000_500steps_scala.png" id="234" name="Shape 234"/>
          <p:cNvPicPr preferRelativeResize="0"/>
          <p:nvPr/>
        </p:nvPicPr>
        <p:blipFill rotWithShape="1">
          <a:blip r:embed="rId4">
            <a:alphaModFix/>
          </a:blip>
          <a:srcRect b="0" l="69" r="79" t="0"/>
          <a:stretch/>
        </p:blipFill>
        <p:spPr>
          <a:xfrm>
            <a:off x="870749" y="1869883"/>
            <a:ext cx="3183400" cy="311823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>
            <p:ph idx="12" type="sldNum"/>
          </p:nvPr>
        </p:nvSpPr>
        <p:spPr>
          <a:xfrm>
            <a:off x="8099519" y="6217625"/>
            <a:ext cx="9216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Pro-activity requires independent stimulus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External stimulus: time = being executed / updated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Match update-</a:t>
            </a:r>
            <a:r>
              <a:rPr lang="en" sz="2400"/>
              <a:t>strategy to </a:t>
            </a:r>
            <a:r>
              <a:rPr lang="en" sz="2400"/>
              <a:t>semantics of the model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Programming paradigms make a difference</a:t>
            </a: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089669" y="6217625"/>
            <a:ext cx="9315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90250" y="701800"/>
            <a:ext cx="8340000" cy="5454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Motivating Examples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Heroes &amp; Cowards </a:t>
            </a:r>
            <a:r>
              <a:rPr lang="en" sz="1800"/>
              <a:t>(Wilensky &amp; Rand, 2015)</a:t>
            </a:r>
          </a:p>
        </p:txBody>
      </p:sp>
      <p:pic>
        <p:nvPicPr>
          <p:cNvPr descr="Heroes and Cowards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123" y="1650668"/>
            <a:ext cx="3556650" cy="35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/27</a:t>
            </a:r>
          </a:p>
        </p:txBody>
      </p:sp>
      <p:pic>
        <p:nvPicPr>
          <p:cNvPr descr="Heroes And Cowards.png"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75" y="2039650"/>
            <a:ext cx="4267874" cy="28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Prisoner’s Dilemma </a:t>
            </a:r>
            <a:r>
              <a:rPr lang="en"/>
              <a:t>2D </a:t>
            </a:r>
            <a:r>
              <a:rPr lang="en" sz="1800"/>
              <a:t>(Nowak &amp; May, 1992)</a:t>
            </a:r>
            <a:r>
              <a:rPr lang="en" sz="1800"/>
              <a:t> 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Play Prisoner's Dilemma over multiple steps on 2D grid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Two</a:t>
            </a:r>
            <a:r>
              <a:rPr lang="en" sz="2400"/>
              <a:t> prisoners cooperate (say nothing) </a:t>
            </a:r>
            <a:br>
              <a:rPr lang="en" sz="2400"/>
            </a:br>
            <a:r>
              <a:rPr lang="en" sz="2400"/>
              <a:t>or defect (betray each other)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4 outcomes &amp; rewards: T &gt; R &gt; P &gt; S</a:t>
            </a:r>
          </a:p>
          <a:p>
            <a:pPr indent="-381000" lvl="1" marL="914400" rtl="0">
              <a:spcBef>
                <a:spcPts val="0"/>
              </a:spcBef>
              <a:buSzPct val="120000"/>
            </a:pPr>
            <a:r>
              <a:rPr lang="en" sz="2000"/>
              <a:t>R: both cooperate</a:t>
            </a:r>
          </a:p>
          <a:p>
            <a:pPr indent="-381000" lvl="1" marL="914400" rtl="0">
              <a:spcBef>
                <a:spcPts val="0"/>
              </a:spcBef>
              <a:buSzPct val="120000"/>
            </a:pPr>
            <a:r>
              <a:rPr lang="en" sz="2000"/>
              <a:t>P: both defect</a:t>
            </a:r>
          </a:p>
          <a:p>
            <a:pPr indent="-381000" lvl="1" marL="914400" rtl="0">
              <a:spcBef>
                <a:spcPts val="0"/>
              </a:spcBef>
              <a:buSzPct val="120000"/>
            </a:pPr>
            <a:r>
              <a:rPr lang="en" sz="2000"/>
              <a:t>T / S: one defects (T) other one cooperates (S)</a:t>
            </a: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Prisoner’s Dilemma 2D cont’d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562133"/>
            <a:ext cx="4804200" cy="452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99x99 Grid</a:t>
            </a:r>
            <a:br>
              <a:rPr lang="en"/>
            </a:br>
            <a:r>
              <a:rPr lang="en"/>
              <a:t>	single defector at center (50/50)</a:t>
            </a:r>
            <a:br>
              <a:rPr lang="en"/>
            </a:b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P</a:t>
            </a:r>
            <a:r>
              <a:rPr lang="en" sz="1600"/>
              <a:t>lay game with neighbours &amp; self, sum reward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Compare payoffs, adopt role of best reward</a:t>
            </a:r>
            <a:br>
              <a:rPr lang="en" sz="1600"/>
            </a:br>
          </a:p>
          <a:p>
            <a:pPr lvl="0" rtl="0">
              <a:spcBef>
                <a:spcPts val="0"/>
              </a:spcBef>
              <a:buNone/>
            </a:pPr>
            <a:r>
              <a:rPr lang="en"/>
              <a:t>Blue: 	</a:t>
            </a:r>
            <a:r>
              <a:rPr lang="en"/>
              <a:t>C</a:t>
            </a:r>
            <a:r>
              <a:rPr lang="en"/>
              <a:t>ooperators now &amp; before</a:t>
            </a:r>
            <a:br>
              <a:rPr lang="en"/>
            </a:br>
            <a:r>
              <a:rPr lang="en"/>
              <a:t>Red: 	Defectors now &amp; before</a:t>
            </a:r>
            <a:br>
              <a:rPr lang="en"/>
            </a:br>
            <a:r>
              <a:rPr lang="en"/>
              <a:t>Yellow: 	Cooperate now, defected before</a:t>
            </a:r>
            <a:br>
              <a:rPr lang="en"/>
            </a:br>
            <a:r>
              <a:rPr lang="en"/>
              <a:t>Green: 	Defect now, cooperated before</a:t>
            </a:r>
          </a:p>
        </p:txBody>
      </p:sp>
      <p:pic>
        <p:nvPicPr>
          <p:cNvPr descr="sync_patterns.png" id="95" name="Shape 95"/>
          <p:cNvPicPr preferRelativeResize="0"/>
          <p:nvPr/>
        </p:nvPicPr>
        <p:blipFill rotWithShape="1">
          <a:blip r:embed="rId3">
            <a:alphaModFix/>
          </a:blip>
          <a:srcRect b="777" l="0" r="0" t="767"/>
          <a:stretch/>
        </p:blipFill>
        <p:spPr>
          <a:xfrm>
            <a:off x="5222100" y="1662729"/>
            <a:ext cx="3610198" cy="35325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Agent Metaphor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Agent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Unique entity with internal state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Agent-Environment interaction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Agent-Agent interaction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Pro-Active</a:t>
            </a:r>
            <a:br>
              <a:rPr lang="en" sz="2400"/>
            </a:br>
            <a:br>
              <a:rPr lang="en" sz="2400"/>
            </a:b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How can we raise Agents to existence </a:t>
            </a:r>
            <a:br>
              <a:rPr b="1" lang="en" sz="3000"/>
            </a:br>
            <a:r>
              <a:rPr b="1" lang="en" sz="3000"/>
              <a:t>in a computational environment?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artes.jp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25" y="1524000"/>
            <a:ext cx="8096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