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29" r:id="rId2"/>
    <p:sldId id="334" r:id="rId3"/>
    <p:sldId id="288" r:id="rId4"/>
    <p:sldId id="289" r:id="rId5"/>
    <p:sldId id="306" r:id="rId6"/>
    <p:sldId id="301" r:id="rId7"/>
    <p:sldId id="330" r:id="rId8"/>
    <p:sldId id="307" r:id="rId9"/>
    <p:sldId id="297" r:id="rId10"/>
    <p:sldId id="317" r:id="rId11"/>
    <p:sldId id="318" r:id="rId12"/>
    <p:sldId id="325" r:id="rId13"/>
    <p:sldId id="299" r:id="rId14"/>
    <p:sldId id="322" r:id="rId15"/>
    <p:sldId id="310" r:id="rId16"/>
    <p:sldId id="296" r:id="rId17"/>
    <p:sldId id="305" r:id="rId18"/>
    <p:sldId id="312" r:id="rId19"/>
    <p:sldId id="313" r:id="rId20"/>
    <p:sldId id="309" r:id="rId21"/>
    <p:sldId id="327" r:id="rId22"/>
    <p:sldId id="331" r:id="rId23"/>
    <p:sldId id="333" r:id="rId24"/>
    <p:sldId id="320" r:id="rId25"/>
    <p:sldId id="311" r:id="rId26"/>
    <p:sldId id="326" r:id="rId27"/>
    <p:sldId id="323" r:id="rId28"/>
    <p:sldId id="321" r:id="rId29"/>
    <p:sldId id="324" r:id="rId30"/>
    <p:sldId id="283" r:id="rId31"/>
  </p:sldIdLst>
  <p:sldSz cx="16257588" cy="10158413"/>
  <p:notesSz cx="6858000" cy="9144000"/>
  <p:defaultTextStyle>
    <a:defPPr>
      <a:defRPr lang="en-US"/>
    </a:defPPr>
    <a:lvl1pPr marL="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547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094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641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188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7735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282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2829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0376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E2C45"/>
    <a:srgbClr val="BD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76640" autoAdjust="0"/>
  </p:normalViewPr>
  <p:slideViewPr>
    <p:cSldViewPr snapToGrid="0" snapToObjects="1">
      <p:cViewPr varScale="1">
        <p:scale>
          <a:sx n="61" d="100"/>
          <a:sy n="61" d="100"/>
        </p:scale>
        <p:origin x="1710" y="66"/>
      </p:cViewPr>
      <p:guideLst>
        <p:guide orient="horz" pos="320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24FB8-E08D-2943-BA56-8D1B5F4ACD0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932A0-F33A-7A49-A1D4-AAEF7D36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Einzeiliger Titel</a:t>
            </a:r>
            <a:endParaRPr lang="de-AT" noProof="0" dirty="0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0"/>
            <a:ext cx="13550400" cy="10166400"/>
          </a:xfrm>
          <a:prstGeom prst="rect">
            <a:avLst/>
          </a:prstGeom>
        </p:spPr>
      </p:pic>
      <p:pic>
        <p:nvPicPr>
          <p:cNvPr id="10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9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Einzeiliger 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2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Zweizeiliger</a:t>
            </a:r>
            <a:br>
              <a:rPr lang="de-AT" noProof="0" dirty="0" smtClean="0"/>
            </a:br>
            <a:r>
              <a:rPr lang="de-AT" noProof="0" dirty="0" smtClean="0"/>
              <a:t>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93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Dreizeiliger Titel,</a:t>
            </a:r>
            <a:br>
              <a:rPr lang="de-AT" noProof="0" dirty="0" smtClean="0"/>
            </a:br>
            <a:r>
              <a:rPr lang="de-AT" noProof="0" dirty="0" smtClean="0"/>
              <a:t>nicht zu viel Text.</a:t>
            </a:r>
            <a:br>
              <a:rPr lang="de-AT" noProof="0" dirty="0" smtClean="0"/>
            </a:br>
            <a:r>
              <a:rPr lang="de-AT" noProof="0" dirty="0" smtClean="0"/>
              <a:t>Nicht ins Bild schreiben!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53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Einzeiliger 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56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Zweizeiliger</a:t>
            </a:r>
            <a:br>
              <a:rPr lang="de-AT" noProof="0" dirty="0" smtClean="0"/>
            </a:br>
            <a:r>
              <a:rPr lang="de-AT" noProof="0" dirty="0" smtClean="0"/>
              <a:t>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72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Dreizeiliger Titel,</a:t>
            </a:r>
            <a:br>
              <a:rPr lang="de-AT" noProof="0" dirty="0" smtClean="0"/>
            </a:br>
            <a:r>
              <a:rPr lang="de-AT" noProof="0" dirty="0" smtClean="0"/>
              <a:t>nicht zu viel Text.</a:t>
            </a:r>
            <a:br>
              <a:rPr lang="de-AT" noProof="0" dirty="0" smtClean="0"/>
            </a:br>
            <a:r>
              <a:rPr lang="de-AT" noProof="0" dirty="0" smtClean="0"/>
              <a:t>Nicht ins Bild schreiben!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2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2741531" y="0"/>
            <a:ext cx="13545600" cy="101592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685800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3600000"/>
            <a:ext cx="6553440" cy="1598400"/>
          </a:xfrm>
          <a:prstGeom prst="rect">
            <a:avLst/>
          </a:prstGeom>
          <a:noFill/>
          <a:ln>
            <a:noFill/>
          </a:ln>
        </p:spPr>
        <p:txBody>
          <a:bodyPr lIns="0" tIns="0" rIns="359938" bIns="0" anchor="t" anchorCtr="0">
            <a:noAutofit/>
          </a:bodyPr>
          <a:lstStyle>
            <a:lvl1pPr algn="l">
              <a:lnSpc>
                <a:spcPts val="5000"/>
              </a:lnSpc>
              <a:defRPr sz="4000" b="0" i="0" baseline="0">
                <a:ln>
                  <a:noFill/>
                </a:ln>
                <a:solidFill>
                  <a:srgbClr val="CE2C45"/>
                </a:solidFill>
                <a:latin typeface="Arial"/>
                <a:cs typeface="Arial"/>
              </a:defRPr>
            </a:lvl1pPr>
          </a:lstStyle>
          <a:p>
            <a:r>
              <a:rPr lang="de-AT" dirty="0" smtClean="0"/>
              <a:t>Dies ist eine Kapitelfolie. </a:t>
            </a:r>
            <a:br>
              <a:rPr lang="de-AT" dirty="0" smtClean="0"/>
            </a:br>
            <a:r>
              <a:rPr lang="de-AT" dirty="0" smtClean="0"/>
              <a:t>WICHTIG, nicht mehr Text </a:t>
            </a:r>
            <a:br>
              <a:rPr lang="de-AT" dirty="0" smtClean="0"/>
            </a:br>
            <a:r>
              <a:rPr lang="de-AT" dirty="0" smtClean="0"/>
              <a:t>als diesen hier!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59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 noChangeAspect="1"/>
          </p:cNvSpPr>
          <p:nvPr>
            <p:ph idx="11" hasCustomPrompt="1"/>
          </p:nvPr>
        </p:nvSpPr>
        <p:spPr>
          <a:xfrm>
            <a:off x="1080000" y="4320000"/>
            <a:ext cx="10800000" cy="54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0400" indent="-396000">
              <a:lnSpc>
                <a:spcPts val="2200"/>
              </a:lnSpc>
              <a:spcBef>
                <a:spcPts val="2000"/>
              </a:spcBef>
              <a:spcAft>
                <a:spcPts val="600"/>
              </a:spcAft>
              <a:buSzPct val="70000"/>
              <a:buFont typeface="Lucida Grande"/>
              <a:buChar char="♦"/>
              <a:defRPr sz="3000" baseline="0">
                <a:latin typeface="Arial"/>
                <a:cs typeface="Arial"/>
              </a:defRPr>
            </a:lvl1pPr>
            <a:lvl2pPr marL="742823" indent="-285701">
              <a:buSzPct val="40000"/>
              <a:buFont typeface="Wingdings" charset="2"/>
              <a:buChar char="u"/>
              <a:defRPr>
                <a:latin typeface="Arial"/>
                <a:cs typeface="Arial"/>
              </a:defRPr>
            </a:lvl2pPr>
          </a:lstStyle>
          <a:p>
            <a:pPr lvl="0"/>
            <a:r>
              <a:rPr lang="de-AT" noProof="0" dirty="0" smtClean="0"/>
              <a:t>Punkt 1</a:t>
            </a:r>
          </a:p>
          <a:p>
            <a:pPr lvl="0"/>
            <a:r>
              <a:rPr lang="de-AT" noProof="0" dirty="0" smtClean="0"/>
              <a:t>Punkt 2</a:t>
            </a:r>
          </a:p>
          <a:p>
            <a:pPr lvl="0"/>
            <a:r>
              <a:rPr lang="de-AT" noProof="0" dirty="0" smtClean="0"/>
              <a:t>Punkt 3</a:t>
            </a:r>
          </a:p>
          <a:p>
            <a:pPr lvl="0"/>
            <a:r>
              <a:rPr lang="de-AT" noProof="0" dirty="0" smtClean="0"/>
              <a:t>…</a:t>
            </a:r>
          </a:p>
        </p:txBody>
      </p:sp>
      <p:sp>
        <p:nvSpPr>
          <p:cNvPr id="5" name="Rectangle 2"/>
          <p:cNvSpPr>
            <a:spLocks noChangeAspect="1"/>
          </p:cNvSpPr>
          <p:nvPr userDrawn="1"/>
        </p:nvSpPr>
        <p:spPr>
          <a:xfrm>
            <a:off x="-13482" y="2582196"/>
            <a:ext cx="11132979" cy="903815"/>
          </a:xfrm>
          <a:custGeom>
            <a:avLst/>
            <a:gdLst>
              <a:gd name="connsiteX0" fmla="*/ 0 w 7200000"/>
              <a:gd name="connsiteY0" fmla="*/ 0 h 900000"/>
              <a:gd name="connsiteX1" fmla="*/ 7200000 w 7200000"/>
              <a:gd name="connsiteY1" fmla="*/ 0 h 900000"/>
              <a:gd name="connsiteX2" fmla="*/ 7200000 w 7200000"/>
              <a:gd name="connsiteY2" fmla="*/ 900000 h 900000"/>
              <a:gd name="connsiteX3" fmla="*/ 0 w 7200000"/>
              <a:gd name="connsiteY3" fmla="*/ 900000 h 900000"/>
              <a:gd name="connsiteX4" fmla="*/ 0 w 7200000"/>
              <a:gd name="connsiteY4" fmla="*/ 0 h 900000"/>
              <a:gd name="connsiteX0" fmla="*/ 0 w 7200000"/>
              <a:gd name="connsiteY0" fmla="*/ 0 h 903175"/>
              <a:gd name="connsiteX1" fmla="*/ 7200000 w 7200000"/>
              <a:gd name="connsiteY1" fmla="*/ 0 h 903175"/>
              <a:gd name="connsiteX2" fmla="*/ 6298300 w 7200000"/>
              <a:gd name="connsiteY2" fmla="*/ 903175 h 903175"/>
              <a:gd name="connsiteX3" fmla="*/ 0 w 7200000"/>
              <a:gd name="connsiteY3" fmla="*/ 900000 h 903175"/>
              <a:gd name="connsiteX4" fmla="*/ 0 w 7200000"/>
              <a:gd name="connsiteY4" fmla="*/ 0 h 903175"/>
              <a:gd name="connsiteX0" fmla="*/ 0 w 7200000"/>
              <a:gd name="connsiteY0" fmla="*/ 0 h 900000"/>
              <a:gd name="connsiteX1" fmla="*/ 7200000 w 7200000"/>
              <a:gd name="connsiteY1" fmla="*/ 0 h 900000"/>
              <a:gd name="connsiteX2" fmla="*/ 5936350 w 7200000"/>
              <a:gd name="connsiteY2" fmla="*/ 868250 h 900000"/>
              <a:gd name="connsiteX3" fmla="*/ 0 w 7200000"/>
              <a:gd name="connsiteY3" fmla="*/ 900000 h 900000"/>
              <a:gd name="connsiteX4" fmla="*/ 0 w 7200000"/>
              <a:gd name="connsiteY4" fmla="*/ 0 h 900000"/>
              <a:gd name="connsiteX0" fmla="*/ 0 w 7200000"/>
              <a:gd name="connsiteY0" fmla="*/ 0 h 906350"/>
              <a:gd name="connsiteX1" fmla="*/ 7200000 w 7200000"/>
              <a:gd name="connsiteY1" fmla="*/ 0 h 906350"/>
              <a:gd name="connsiteX2" fmla="*/ 6295125 w 7200000"/>
              <a:gd name="connsiteY2" fmla="*/ 906350 h 906350"/>
              <a:gd name="connsiteX3" fmla="*/ 0 w 7200000"/>
              <a:gd name="connsiteY3" fmla="*/ 900000 h 906350"/>
              <a:gd name="connsiteX4" fmla="*/ 0 w 7200000"/>
              <a:gd name="connsiteY4" fmla="*/ 0 h 906350"/>
              <a:gd name="connsiteX0" fmla="*/ 0 w 7462237"/>
              <a:gd name="connsiteY0" fmla="*/ 11919 h 906350"/>
              <a:gd name="connsiteX1" fmla="*/ 7462237 w 7462237"/>
              <a:gd name="connsiteY1" fmla="*/ 0 h 906350"/>
              <a:gd name="connsiteX2" fmla="*/ 6557362 w 7462237"/>
              <a:gd name="connsiteY2" fmla="*/ 906350 h 906350"/>
              <a:gd name="connsiteX3" fmla="*/ 262237 w 7462237"/>
              <a:gd name="connsiteY3" fmla="*/ 900000 h 906350"/>
              <a:gd name="connsiteX4" fmla="*/ 0 w 7462237"/>
              <a:gd name="connsiteY4" fmla="*/ 11919 h 906350"/>
              <a:gd name="connsiteX0" fmla="*/ 11919 w 7474156"/>
              <a:gd name="connsiteY0" fmla="*/ 11919 h 906350"/>
              <a:gd name="connsiteX1" fmla="*/ 7474156 w 7474156"/>
              <a:gd name="connsiteY1" fmla="*/ 0 h 906350"/>
              <a:gd name="connsiteX2" fmla="*/ 6569281 w 7474156"/>
              <a:gd name="connsiteY2" fmla="*/ 906350 h 906350"/>
              <a:gd name="connsiteX3" fmla="*/ 0 w 7474156"/>
              <a:gd name="connsiteY3" fmla="*/ 905959 h 906350"/>
              <a:gd name="connsiteX4" fmla="*/ 11919 w 7474156"/>
              <a:gd name="connsiteY4" fmla="*/ 11919 h 906350"/>
              <a:gd name="connsiteX0" fmla="*/ 0 w 7462237"/>
              <a:gd name="connsiteY0" fmla="*/ 11919 h 911918"/>
              <a:gd name="connsiteX1" fmla="*/ 7462237 w 7462237"/>
              <a:gd name="connsiteY1" fmla="*/ 0 h 911918"/>
              <a:gd name="connsiteX2" fmla="*/ 6557362 w 7462237"/>
              <a:gd name="connsiteY2" fmla="*/ 906350 h 911918"/>
              <a:gd name="connsiteX3" fmla="*/ 5960 w 7462237"/>
              <a:gd name="connsiteY3" fmla="*/ 911918 h 911918"/>
              <a:gd name="connsiteX4" fmla="*/ 0 w 7462237"/>
              <a:gd name="connsiteY4" fmla="*/ 11919 h 911918"/>
              <a:gd name="connsiteX0" fmla="*/ 12092 w 7474329"/>
              <a:gd name="connsiteY0" fmla="*/ 11919 h 906350"/>
              <a:gd name="connsiteX1" fmla="*/ 7474329 w 7474329"/>
              <a:gd name="connsiteY1" fmla="*/ 0 h 906350"/>
              <a:gd name="connsiteX2" fmla="*/ 6569454 w 7474329"/>
              <a:gd name="connsiteY2" fmla="*/ 906350 h 906350"/>
              <a:gd name="connsiteX3" fmla="*/ 172 w 7474329"/>
              <a:gd name="connsiteY3" fmla="*/ 905959 h 906350"/>
              <a:gd name="connsiteX4" fmla="*/ 12092 w 7474329"/>
              <a:gd name="connsiteY4" fmla="*/ 11919 h 906350"/>
              <a:gd name="connsiteX0" fmla="*/ 0 w 7462237"/>
              <a:gd name="connsiteY0" fmla="*/ 11919 h 906350"/>
              <a:gd name="connsiteX1" fmla="*/ 7462237 w 7462237"/>
              <a:gd name="connsiteY1" fmla="*/ 0 h 906350"/>
              <a:gd name="connsiteX2" fmla="*/ 6557362 w 7462237"/>
              <a:gd name="connsiteY2" fmla="*/ 906350 h 906350"/>
              <a:gd name="connsiteX3" fmla="*/ 11920 w 7462237"/>
              <a:gd name="connsiteY3" fmla="*/ 899999 h 906350"/>
              <a:gd name="connsiteX4" fmla="*/ 0 w 7462237"/>
              <a:gd name="connsiteY4" fmla="*/ 11919 h 906350"/>
              <a:gd name="connsiteX0" fmla="*/ 0 w 7456277"/>
              <a:gd name="connsiteY0" fmla="*/ 0 h 912309"/>
              <a:gd name="connsiteX1" fmla="*/ 7456277 w 7456277"/>
              <a:gd name="connsiteY1" fmla="*/ 5959 h 912309"/>
              <a:gd name="connsiteX2" fmla="*/ 6551402 w 7456277"/>
              <a:gd name="connsiteY2" fmla="*/ 912309 h 912309"/>
              <a:gd name="connsiteX3" fmla="*/ 5960 w 7456277"/>
              <a:gd name="connsiteY3" fmla="*/ 905958 h 912309"/>
              <a:gd name="connsiteX4" fmla="*/ 0 w 7456277"/>
              <a:gd name="connsiteY4" fmla="*/ 0 h 912309"/>
              <a:gd name="connsiteX0" fmla="*/ 0 w 8723782"/>
              <a:gd name="connsiteY0" fmla="*/ 0 h 912309"/>
              <a:gd name="connsiteX1" fmla="*/ 8723782 w 8723782"/>
              <a:gd name="connsiteY1" fmla="*/ 5959 h 912309"/>
              <a:gd name="connsiteX2" fmla="*/ 7818907 w 8723782"/>
              <a:gd name="connsiteY2" fmla="*/ 912309 h 912309"/>
              <a:gd name="connsiteX3" fmla="*/ 1273465 w 8723782"/>
              <a:gd name="connsiteY3" fmla="*/ 905958 h 912309"/>
              <a:gd name="connsiteX4" fmla="*/ 0 w 8723782"/>
              <a:gd name="connsiteY4" fmla="*/ 0 h 912309"/>
              <a:gd name="connsiteX0" fmla="*/ 22313 w 8746095"/>
              <a:gd name="connsiteY0" fmla="*/ 0 h 912309"/>
              <a:gd name="connsiteX1" fmla="*/ 8746095 w 8746095"/>
              <a:gd name="connsiteY1" fmla="*/ 5959 h 912309"/>
              <a:gd name="connsiteX2" fmla="*/ 7841220 w 8746095"/>
              <a:gd name="connsiteY2" fmla="*/ 912309 h 912309"/>
              <a:gd name="connsiteX3" fmla="*/ 107 w 8746095"/>
              <a:gd name="connsiteY3" fmla="*/ 905958 h 912309"/>
              <a:gd name="connsiteX4" fmla="*/ 22313 w 8746095"/>
              <a:gd name="connsiteY4" fmla="*/ 0 h 912309"/>
              <a:gd name="connsiteX0" fmla="*/ 0 w 8766032"/>
              <a:gd name="connsiteY0" fmla="*/ 0 h 912309"/>
              <a:gd name="connsiteX1" fmla="*/ 8766032 w 8766032"/>
              <a:gd name="connsiteY1" fmla="*/ 5959 h 912309"/>
              <a:gd name="connsiteX2" fmla="*/ 7861157 w 8766032"/>
              <a:gd name="connsiteY2" fmla="*/ 912309 h 912309"/>
              <a:gd name="connsiteX3" fmla="*/ 20044 w 8766032"/>
              <a:gd name="connsiteY3" fmla="*/ 905958 h 912309"/>
              <a:gd name="connsiteX4" fmla="*/ 0 w 8766032"/>
              <a:gd name="connsiteY4" fmla="*/ 0 h 912309"/>
              <a:gd name="connsiteX0" fmla="*/ 0 w 8766032"/>
              <a:gd name="connsiteY0" fmla="*/ 0 h 912309"/>
              <a:gd name="connsiteX1" fmla="*/ 8766032 w 8766032"/>
              <a:gd name="connsiteY1" fmla="*/ 5959 h 912309"/>
              <a:gd name="connsiteX2" fmla="*/ 7861157 w 8766032"/>
              <a:gd name="connsiteY2" fmla="*/ 912309 h 912309"/>
              <a:gd name="connsiteX3" fmla="*/ 35888 w 8766032"/>
              <a:gd name="connsiteY3" fmla="*/ 900677 h 912309"/>
              <a:gd name="connsiteX4" fmla="*/ 0 w 8766032"/>
              <a:gd name="connsiteY4" fmla="*/ 0 h 912309"/>
              <a:gd name="connsiteX0" fmla="*/ 19687 w 8730264"/>
              <a:gd name="connsiteY0" fmla="*/ 1963 h 906350"/>
              <a:gd name="connsiteX1" fmla="*/ 8730264 w 8730264"/>
              <a:gd name="connsiteY1" fmla="*/ 0 h 906350"/>
              <a:gd name="connsiteX2" fmla="*/ 7825389 w 8730264"/>
              <a:gd name="connsiteY2" fmla="*/ 906350 h 906350"/>
              <a:gd name="connsiteX3" fmla="*/ 120 w 8730264"/>
              <a:gd name="connsiteY3" fmla="*/ 894718 h 906350"/>
              <a:gd name="connsiteX4" fmla="*/ 19687 w 8730264"/>
              <a:gd name="connsiteY4" fmla="*/ 1963 h 906350"/>
              <a:gd name="connsiteX0" fmla="*/ 1553 w 8730615"/>
              <a:gd name="connsiteY0" fmla="*/ 1963 h 906350"/>
              <a:gd name="connsiteX1" fmla="*/ 8730615 w 8730615"/>
              <a:gd name="connsiteY1" fmla="*/ 0 h 906350"/>
              <a:gd name="connsiteX2" fmla="*/ 7825740 w 8730615"/>
              <a:gd name="connsiteY2" fmla="*/ 906350 h 906350"/>
              <a:gd name="connsiteX3" fmla="*/ 471 w 8730615"/>
              <a:gd name="connsiteY3" fmla="*/ 894718 h 906350"/>
              <a:gd name="connsiteX4" fmla="*/ 1553 w 8730615"/>
              <a:gd name="connsiteY4" fmla="*/ 1963 h 906350"/>
              <a:gd name="connsiteX0" fmla="*/ 0 w 8729062"/>
              <a:gd name="connsiteY0" fmla="*/ 1963 h 906350"/>
              <a:gd name="connsiteX1" fmla="*/ 8729062 w 8729062"/>
              <a:gd name="connsiteY1" fmla="*/ 0 h 906350"/>
              <a:gd name="connsiteX2" fmla="*/ 7824187 w 8729062"/>
              <a:gd name="connsiteY2" fmla="*/ 906350 h 906350"/>
              <a:gd name="connsiteX3" fmla="*/ 51732 w 8729062"/>
              <a:gd name="connsiteY3" fmla="*/ 900000 h 906350"/>
              <a:gd name="connsiteX4" fmla="*/ 0 w 8729062"/>
              <a:gd name="connsiteY4" fmla="*/ 1963 h 906350"/>
              <a:gd name="connsiteX0" fmla="*/ 0 w 8729062"/>
              <a:gd name="connsiteY0" fmla="*/ 1963 h 906350"/>
              <a:gd name="connsiteX1" fmla="*/ 8729062 w 8729062"/>
              <a:gd name="connsiteY1" fmla="*/ 0 h 906350"/>
              <a:gd name="connsiteX2" fmla="*/ 7824187 w 8729062"/>
              <a:gd name="connsiteY2" fmla="*/ 906350 h 906350"/>
              <a:gd name="connsiteX3" fmla="*/ 1559 w 8729062"/>
              <a:gd name="connsiteY3" fmla="*/ 900000 h 906350"/>
              <a:gd name="connsiteX4" fmla="*/ 0 w 8729062"/>
              <a:gd name="connsiteY4" fmla="*/ 1963 h 906350"/>
              <a:gd name="connsiteX0" fmla="*/ 0 w 11195812"/>
              <a:gd name="connsiteY0" fmla="*/ 1963 h 906350"/>
              <a:gd name="connsiteX1" fmla="*/ 11195812 w 11195812"/>
              <a:gd name="connsiteY1" fmla="*/ 0 h 906350"/>
              <a:gd name="connsiteX2" fmla="*/ 10290937 w 11195812"/>
              <a:gd name="connsiteY2" fmla="*/ 906350 h 906350"/>
              <a:gd name="connsiteX3" fmla="*/ 2468309 w 11195812"/>
              <a:gd name="connsiteY3" fmla="*/ 900000 h 906350"/>
              <a:gd name="connsiteX4" fmla="*/ 0 w 11195812"/>
              <a:gd name="connsiteY4" fmla="*/ 1963 h 906350"/>
              <a:gd name="connsiteX0" fmla="*/ 0 w 11195812"/>
              <a:gd name="connsiteY0" fmla="*/ 1963 h 906390"/>
              <a:gd name="connsiteX1" fmla="*/ 11195812 w 11195812"/>
              <a:gd name="connsiteY1" fmla="*/ 0 h 906390"/>
              <a:gd name="connsiteX2" fmla="*/ 10290937 w 11195812"/>
              <a:gd name="connsiteY2" fmla="*/ 906350 h 906390"/>
              <a:gd name="connsiteX3" fmla="*/ 7950 w 11195812"/>
              <a:gd name="connsiteY3" fmla="*/ 906390 h 906390"/>
              <a:gd name="connsiteX4" fmla="*/ 0 w 11195812"/>
              <a:gd name="connsiteY4" fmla="*/ 1963 h 906390"/>
              <a:gd name="connsiteX0" fmla="*/ 8248 w 11204060"/>
              <a:gd name="connsiteY0" fmla="*/ 1963 h 909585"/>
              <a:gd name="connsiteX1" fmla="*/ 11204060 w 11204060"/>
              <a:gd name="connsiteY1" fmla="*/ 0 h 909585"/>
              <a:gd name="connsiteX2" fmla="*/ 10299185 w 11204060"/>
              <a:gd name="connsiteY2" fmla="*/ 906350 h 909585"/>
              <a:gd name="connsiteX3" fmla="*/ 222 w 11204060"/>
              <a:gd name="connsiteY3" fmla="*/ 909585 h 909585"/>
              <a:gd name="connsiteX4" fmla="*/ 8248 w 11204060"/>
              <a:gd name="connsiteY4" fmla="*/ 1963 h 9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4060" h="909585">
                <a:moveTo>
                  <a:pt x="8248" y="1963"/>
                </a:moveTo>
                <a:lnTo>
                  <a:pt x="11204060" y="0"/>
                </a:lnTo>
                <a:lnTo>
                  <a:pt x="10299185" y="906350"/>
                </a:lnTo>
                <a:lnTo>
                  <a:pt x="222" y="909585"/>
                </a:lnTo>
                <a:cubicBezTo>
                  <a:pt x="-1765" y="609585"/>
                  <a:pt x="10235" y="301963"/>
                  <a:pt x="8248" y="19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80000" y="2649466"/>
            <a:ext cx="8639313" cy="71306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de-AT" dirty="0" smtClean="0"/>
              <a:t>Einzeiliger Titel bis hier.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04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 noChangeAspect="1"/>
          </p:cNvSpPr>
          <p:nvPr>
            <p:ph type="pic" sz="quarter" idx="13"/>
          </p:nvPr>
        </p:nvSpPr>
        <p:spPr>
          <a:xfrm>
            <a:off x="12507689" y="1672934"/>
            <a:ext cx="3749899" cy="8517628"/>
          </a:xfrm>
          <a:custGeom>
            <a:avLst/>
            <a:gdLst/>
            <a:ahLst/>
            <a:cxnLst/>
            <a:rect l="l" t="t" r="r" b="b"/>
            <a:pathLst>
              <a:path w="2520000" h="5724000">
                <a:moveTo>
                  <a:pt x="0" y="0"/>
                </a:moveTo>
                <a:lnTo>
                  <a:pt x="2520000" y="0"/>
                </a:lnTo>
                <a:lnTo>
                  <a:pt x="2520000" y="5724000"/>
                </a:lnTo>
                <a:lnTo>
                  <a:pt x="1440000" y="5724000"/>
                </a:lnTo>
                <a:lnTo>
                  <a:pt x="0" y="4284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 noChangeAspect="1"/>
          </p:cNvSpPr>
          <p:nvPr>
            <p:ph type="title"/>
          </p:nvPr>
        </p:nvSpPr>
        <p:spPr>
          <a:xfrm>
            <a:off x="1080000" y="0"/>
            <a:ext cx="11880000" cy="1620000"/>
          </a:xfrm>
          <a:prstGeom prst="rect">
            <a:avLst/>
          </a:prstGeom>
          <a:noFill/>
          <a:ln>
            <a:noFill/>
          </a:ln>
        </p:spPr>
        <p:txBody>
          <a:bodyPr lIns="0" tIns="359938" rIns="359938" bIns="0" anchor="b" anchorCtr="0">
            <a:noAutofit/>
          </a:bodyPr>
          <a:lstStyle>
            <a:lvl1pPr algn="l">
              <a:lnSpc>
                <a:spcPts val="5000"/>
              </a:lnSpc>
              <a:defRPr sz="4000" b="0" i="0">
                <a:ln>
                  <a:noFill/>
                </a:ln>
                <a:solidFill>
                  <a:srgbClr val="CE2C45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Click </a:t>
            </a:r>
            <a:r>
              <a:rPr lang="de-AT" noProof="0" dirty="0" err="1" smtClean="0"/>
              <a:t>to</a:t>
            </a:r>
            <a:r>
              <a:rPr lang="de-AT" noProof="0" dirty="0" smtClean="0"/>
              <a:t>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title style</a:t>
            </a:r>
            <a:endParaRPr lang="de-AT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idx="11"/>
          </p:nvPr>
        </p:nvSpPr>
        <p:spPr>
          <a:xfrm>
            <a:off x="1079999" y="2411999"/>
            <a:ext cx="10440000" cy="68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0400" indent="-3924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♦"/>
              <a:defRPr sz="3000">
                <a:latin typeface="Arial"/>
                <a:cs typeface="Arial"/>
              </a:defRPr>
            </a:lvl1pPr>
            <a:lvl2pPr marL="680400" indent="-2484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-"/>
              <a:defRPr sz="3000">
                <a:latin typeface="Arial"/>
                <a:cs typeface="Arial"/>
              </a:defRPr>
            </a:lvl2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  <a:p>
            <a:pPr lvl="1"/>
            <a:r>
              <a:rPr lang="de-AT" dirty="0" smtClean="0"/>
              <a:t>Second </a:t>
            </a:r>
            <a:r>
              <a:rPr lang="de-AT" dirty="0" err="1" smtClean="0"/>
              <a:t>level</a:t>
            </a:r>
            <a:endParaRPr lang="de-AT" dirty="0" smtClean="0"/>
          </a:p>
        </p:txBody>
      </p:sp>
      <p:cxnSp>
        <p:nvCxnSpPr>
          <p:cNvPr id="11" name="Gerade Verbindung 7"/>
          <p:cNvCxnSpPr/>
          <p:nvPr userDrawn="1"/>
        </p:nvCxnSpPr>
        <p:spPr>
          <a:xfrm>
            <a:off x="1080000" y="1656000"/>
            <a:ext cx="1517758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41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 noChangeAspect="1"/>
          </p:cNvSpPr>
          <p:nvPr>
            <p:ph type="title"/>
          </p:nvPr>
        </p:nvSpPr>
        <p:spPr>
          <a:xfrm>
            <a:off x="1080000" y="0"/>
            <a:ext cx="11880000" cy="1620000"/>
          </a:xfrm>
          <a:prstGeom prst="rect">
            <a:avLst/>
          </a:prstGeom>
          <a:noFill/>
          <a:ln>
            <a:noFill/>
          </a:ln>
        </p:spPr>
        <p:txBody>
          <a:bodyPr lIns="0" tIns="359938" rIns="359938" bIns="0" anchor="b" anchorCtr="0">
            <a:noAutofit/>
          </a:bodyPr>
          <a:lstStyle>
            <a:lvl1pPr algn="l">
              <a:lnSpc>
                <a:spcPts val="5000"/>
              </a:lnSpc>
              <a:defRPr sz="4000" b="0" i="0">
                <a:ln>
                  <a:noFill/>
                </a:ln>
                <a:solidFill>
                  <a:srgbClr val="CE2C45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Click </a:t>
            </a:r>
            <a:r>
              <a:rPr lang="de-AT" noProof="0" dirty="0" err="1" smtClean="0"/>
              <a:t>to</a:t>
            </a:r>
            <a:r>
              <a:rPr lang="de-AT" noProof="0" dirty="0" smtClean="0"/>
              <a:t>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title style</a:t>
            </a:r>
            <a:endParaRPr lang="de-AT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idx="11"/>
          </p:nvPr>
        </p:nvSpPr>
        <p:spPr>
          <a:xfrm>
            <a:off x="1079998" y="2411999"/>
            <a:ext cx="11880001" cy="68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0400" indent="-3924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♦"/>
              <a:defRPr sz="3000">
                <a:latin typeface="Arial"/>
                <a:cs typeface="Arial"/>
              </a:defRPr>
            </a:lvl1pPr>
            <a:lvl2pPr marL="680400" indent="-285701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-"/>
              <a:defRPr sz="3000">
                <a:latin typeface="Arial"/>
                <a:cs typeface="Arial"/>
              </a:defRPr>
            </a:lvl2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  <a:p>
            <a:pPr lvl="1"/>
            <a:r>
              <a:rPr lang="de-AT" dirty="0" smtClean="0"/>
              <a:t>Second </a:t>
            </a:r>
            <a:r>
              <a:rPr lang="de-AT" dirty="0" err="1" smtClean="0"/>
              <a:t>level</a:t>
            </a:r>
            <a:endParaRPr lang="de-AT" dirty="0" smtClean="0"/>
          </a:p>
        </p:txBody>
      </p:sp>
      <p:cxnSp>
        <p:nvCxnSpPr>
          <p:cNvPr id="11" name="Gerade Verbindung 7"/>
          <p:cNvCxnSpPr/>
          <p:nvPr userDrawn="1"/>
        </p:nvCxnSpPr>
        <p:spPr>
          <a:xfrm>
            <a:off x="1080000" y="1656000"/>
            <a:ext cx="1517758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8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Zweizeiliger</a:t>
            </a:r>
            <a:br>
              <a:rPr lang="de-AT" noProof="0" dirty="0" smtClean="0"/>
            </a:br>
            <a:r>
              <a:rPr lang="de-AT" noProof="0" dirty="0" smtClean="0"/>
              <a:t>Titel</a:t>
            </a:r>
            <a:endParaRPr lang="de-AT" noProof="0" dirty="0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0"/>
            <a:ext cx="13550400" cy="10166400"/>
          </a:xfrm>
          <a:prstGeom prst="rect">
            <a:avLst/>
          </a:prstGeom>
        </p:spPr>
      </p:pic>
      <p:pic>
        <p:nvPicPr>
          <p:cNvPr id="10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73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 —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/>
          <p:nvPr userDrawn="1"/>
        </p:nvSpPr>
        <p:spPr>
          <a:xfrm>
            <a:off x="1" y="0"/>
            <a:ext cx="16257588" cy="10159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7" name="Rechtwinkliges Dreieck 8"/>
          <p:cNvSpPr/>
          <p:nvPr userDrawn="1"/>
        </p:nvSpPr>
        <p:spPr>
          <a:xfrm>
            <a:off x="1" y="7639200"/>
            <a:ext cx="2520000" cy="2520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de-DE"/>
          </a:p>
        </p:txBody>
      </p:sp>
      <p:pic>
        <p:nvPicPr>
          <p:cNvPr id="8" name="Bild 4" descr="Logo A5_negati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0583" y="4602257"/>
            <a:ext cx="4236422" cy="953898"/>
          </a:xfrm>
          <a:prstGeom prst="rect">
            <a:avLst/>
          </a:prstGeom>
        </p:spPr>
      </p:pic>
      <p:sp>
        <p:nvSpPr>
          <p:cNvPr id="10" name="Textfeld 5"/>
          <p:cNvSpPr txBox="1"/>
          <p:nvPr userDrawn="1"/>
        </p:nvSpPr>
        <p:spPr>
          <a:xfrm>
            <a:off x="360000" y="9367200"/>
            <a:ext cx="2407060" cy="252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de-DE" sz="1500" b="0" i="0" u="none" kern="1200" spc="40" dirty="0" err="1" smtClean="0">
                <a:solidFill>
                  <a:schemeClr val="accent1"/>
                </a:solidFill>
                <a:latin typeface="Arial"/>
                <a:cs typeface="Arial"/>
              </a:rPr>
              <a:t>www.fhv.at</a:t>
            </a:r>
            <a:endParaRPr lang="de-DE" sz="1500" b="0" i="0" u="none" kern="1200" spc="4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084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 —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/>
          <p:nvPr userDrawn="1"/>
        </p:nvSpPr>
        <p:spPr>
          <a:xfrm>
            <a:off x="1" y="0"/>
            <a:ext cx="16257588" cy="10159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7" name="Rechtwinkliges Dreieck 8"/>
          <p:cNvSpPr/>
          <p:nvPr userDrawn="1"/>
        </p:nvSpPr>
        <p:spPr>
          <a:xfrm>
            <a:off x="1" y="7639200"/>
            <a:ext cx="2520000" cy="2520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de-DE"/>
          </a:p>
        </p:txBody>
      </p:sp>
      <p:pic>
        <p:nvPicPr>
          <p:cNvPr id="8" name="Bild 4" descr="Logo A5_negati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0583" y="4602257"/>
            <a:ext cx="4236422" cy="953898"/>
          </a:xfrm>
          <a:prstGeom prst="rect">
            <a:avLst/>
          </a:prstGeom>
        </p:spPr>
      </p:pic>
      <p:sp>
        <p:nvSpPr>
          <p:cNvPr id="10" name="Textfeld 5"/>
          <p:cNvSpPr txBox="1"/>
          <p:nvPr userDrawn="1"/>
        </p:nvSpPr>
        <p:spPr>
          <a:xfrm>
            <a:off x="360000" y="9367200"/>
            <a:ext cx="2407060" cy="252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de-DE" sz="1500" b="0" i="0" u="none" kern="1200" spc="40" dirty="0" err="1" smtClean="0">
                <a:solidFill>
                  <a:schemeClr val="accent1"/>
                </a:solidFill>
                <a:latin typeface="Arial"/>
                <a:cs typeface="Arial"/>
              </a:rPr>
              <a:t>www.fhv.at</a:t>
            </a:r>
            <a:endParaRPr lang="de-DE" sz="1500" b="0" i="0" u="none" kern="1200" spc="4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606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Dreizeiliger Titel,</a:t>
            </a:r>
            <a:br>
              <a:rPr lang="de-AT" noProof="0" dirty="0" smtClean="0"/>
            </a:br>
            <a:r>
              <a:rPr lang="de-AT" noProof="0" dirty="0" smtClean="0"/>
              <a:t>nicht zu viel Text.</a:t>
            </a:r>
            <a:br>
              <a:rPr lang="de-AT" noProof="0" dirty="0" smtClean="0"/>
            </a:br>
            <a:r>
              <a:rPr lang="de-AT" noProof="0" dirty="0" smtClean="0"/>
              <a:t>Nicht ins Bild schreiben!</a:t>
            </a:r>
            <a:endParaRPr lang="de-AT" noProof="0" dirty="0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0"/>
            <a:ext cx="13550400" cy="10166400"/>
          </a:xfrm>
          <a:prstGeom prst="rect">
            <a:avLst/>
          </a:prstGeom>
        </p:spPr>
      </p:pic>
      <p:pic>
        <p:nvPicPr>
          <p:cNvPr id="10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9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Einzeiliger 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Zweizeiliger</a:t>
            </a:r>
            <a:br>
              <a:rPr lang="de-AT" noProof="0" dirty="0" smtClean="0"/>
            </a:br>
            <a:r>
              <a:rPr lang="de-AT" noProof="0" dirty="0" smtClean="0"/>
              <a:t>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5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Dreizeiliger Titel,</a:t>
            </a:r>
            <a:br>
              <a:rPr lang="de-AT" noProof="0" dirty="0" smtClean="0"/>
            </a:br>
            <a:r>
              <a:rPr lang="de-AT" noProof="0" dirty="0" smtClean="0"/>
              <a:t>nicht zu viel Text.</a:t>
            </a:r>
            <a:br>
              <a:rPr lang="de-AT" noProof="0" dirty="0" smtClean="0"/>
            </a:br>
            <a:r>
              <a:rPr lang="de-AT" noProof="0" dirty="0" smtClean="0"/>
              <a:t>Nicht ins Bild schreiben!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0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Einzeiliger 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Zweizeiliger</a:t>
            </a:r>
            <a:br>
              <a:rPr lang="de-AT" noProof="0" dirty="0" smtClean="0"/>
            </a:br>
            <a:r>
              <a:rPr lang="de-AT" noProof="0" dirty="0" smtClean="0"/>
              <a:t>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0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Dreizeiliger Titel,</a:t>
            </a:r>
            <a:br>
              <a:rPr lang="de-AT" noProof="0" dirty="0" smtClean="0"/>
            </a:br>
            <a:r>
              <a:rPr lang="de-AT" noProof="0" dirty="0" smtClean="0"/>
              <a:t>nicht zu viel Text.</a:t>
            </a:r>
            <a:br>
              <a:rPr lang="de-AT" noProof="0" dirty="0" smtClean="0"/>
            </a:br>
            <a:r>
              <a:rPr lang="de-AT" noProof="0" dirty="0" smtClean="0"/>
              <a:t>Nicht ins Bild schreiben!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8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46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</p:sldLayoutIdLst>
  <p:txStyles>
    <p:titleStyle>
      <a:lvl1pPr algn="l" defTabSz="754700" rtl="0" eaLnBrk="1" latinLnBrk="0" hangingPunct="1">
        <a:lnSpc>
          <a:spcPts val="5000"/>
        </a:lnSpc>
        <a:spcBef>
          <a:spcPct val="0"/>
        </a:spcBef>
        <a:buNone/>
        <a:defRPr sz="40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566025" indent="-566025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•"/>
        <a:defRPr sz="3000" kern="1200">
          <a:solidFill>
            <a:schemeClr val="tx1"/>
          </a:solidFill>
          <a:latin typeface="Arial"/>
          <a:ea typeface="+mn-ea"/>
          <a:cs typeface="Arial"/>
        </a:defRPr>
      </a:lvl1pPr>
      <a:lvl2pPr marL="1226388" indent="-471688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–"/>
        <a:defRPr sz="3000" kern="1200">
          <a:solidFill>
            <a:schemeClr val="tx1"/>
          </a:solidFill>
          <a:latin typeface="Arial"/>
          <a:ea typeface="+mn-ea"/>
          <a:cs typeface="Arial"/>
        </a:defRPr>
      </a:lvl2pPr>
      <a:lvl3pPr marL="1886750" indent="-377350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•"/>
        <a:defRPr sz="3000" kern="1200">
          <a:solidFill>
            <a:schemeClr val="tx1"/>
          </a:solidFill>
          <a:latin typeface="Arial"/>
          <a:ea typeface="+mn-ea"/>
          <a:cs typeface="Arial"/>
        </a:defRPr>
      </a:lvl3pPr>
      <a:lvl4pPr marL="2641450" indent="-377350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–"/>
        <a:defRPr sz="3000" kern="1200">
          <a:solidFill>
            <a:schemeClr val="tx1"/>
          </a:solidFill>
          <a:latin typeface="Arial"/>
          <a:ea typeface="+mn-ea"/>
          <a:cs typeface="Arial"/>
        </a:defRPr>
      </a:lvl4pPr>
      <a:lvl5pPr marL="3396150" indent="-377350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»"/>
        <a:defRPr sz="3000" kern="1200">
          <a:solidFill>
            <a:schemeClr val="tx1"/>
          </a:solidFill>
          <a:latin typeface="Arial"/>
          <a:ea typeface="+mn-ea"/>
          <a:cs typeface="Arial"/>
        </a:defRPr>
      </a:lvl5pPr>
      <a:lvl6pPr marL="41508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9055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6602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4149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7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094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641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188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35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282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829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376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.ens.fr/~zappa/teaching/mpri/2006/pisyntax.pdf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gent-based_computational_economics" TargetMode="Externa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Formal methods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functional </a:t>
            </a:r>
            <a:r>
              <a:rPr lang="en-US" dirty="0"/>
              <a:t>computation in ABM/S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1341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Process Calculi Features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AT" dirty="0" smtClean="0"/>
              <a:t>Parallel composition of processes</a:t>
            </a:r>
          </a:p>
          <a:p>
            <a:r>
              <a:rPr lang="de-AT" dirty="0" smtClean="0"/>
              <a:t>Channels for sending and receiving data</a:t>
            </a:r>
          </a:p>
          <a:p>
            <a:r>
              <a:rPr lang="de-AT" dirty="0" smtClean="0"/>
              <a:t>Sequentialization of interactions</a:t>
            </a:r>
          </a:p>
          <a:p>
            <a:r>
              <a:rPr lang="de-AT" dirty="0" smtClean="0"/>
              <a:t>Hiding of interaction points</a:t>
            </a:r>
          </a:p>
          <a:p>
            <a:r>
              <a:rPr lang="de-AT" dirty="0" smtClean="0"/>
              <a:t>Recursion or process replication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0550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Process Calculi cont‘d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079998" y="2411999"/>
            <a:ext cx="13140499" cy="6840000"/>
          </a:xfrm>
        </p:spPr>
        <p:txBody>
          <a:bodyPr/>
          <a:lstStyle/>
          <a:p>
            <a:r>
              <a:rPr lang="de-AT" dirty="0" smtClean="0"/>
              <a:t>Examples of Process Calculi</a:t>
            </a:r>
          </a:p>
          <a:p>
            <a:pPr lvl="1"/>
            <a:r>
              <a:rPr lang="de-AT" dirty="0" smtClean="0"/>
              <a:t>Communicating Sequential Processes (CSP) by Hoare (1978) denotational semantics</a:t>
            </a:r>
          </a:p>
          <a:p>
            <a:pPr lvl="1"/>
            <a:r>
              <a:rPr lang="de-AT" dirty="0" smtClean="0"/>
              <a:t>Calculus of Communicating Systems (CCS) by Milner (1980) algebraic</a:t>
            </a:r>
          </a:p>
          <a:p>
            <a:endParaRPr lang="de-AT" dirty="0" smtClean="0"/>
          </a:p>
          <a:p>
            <a:r>
              <a:rPr lang="de-AT" dirty="0" smtClean="0"/>
              <a:t>Actor Model</a:t>
            </a:r>
          </a:p>
          <a:p>
            <a:pPr lvl="1"/>
            <a:endParaRPr lang="de-AT" dirty="0"/>
          </a:p>
          <a:p>
            <a:r>
              <a:rPr lang="de-AT" dirty="0" smtClean="0"/>
              <a:t>For System Simulation</a:t>
            </a:r>
          </a:p>
          <a:p>
            <a:pPr lvl="1"/>
            <a:r>
              <a:rPr lang="de-AT" dirty="0" smtClean="0"/>
              <a:t>Discrete Event System Specification (DEVS)</a:t>
            </a:r>
          </a:p>
        </p:txBody>
      </p:sp>
    </p:spTree>
    <p:extLst>
      <p:ext uri="{BB962C8B-B14F-4D97-AF65-F5344CB8AC3E}">
        <p14:creationId xmlns:p14="http://schemas.microsoft.com/office/powerpoint/2010/main" val="51992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Which Process Calculus should we take?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AT" dirty="0" smtClean="0"/>
              <a:t>Actor Model</a:t>
            </a:r>
          </a:p>
          <a:p>
            <a:pPr lvl="1"/>
            <a:r>
              <a:rPr lang="de-AT" dirty="0" smtClean="0"/>
              <a:t>TODO: why?</a:t>
            </a:r>
            <a:endParaRPr lang="de-AT" dirty="0"/>
          </a:p>
          <a:p>
            <a:pPr lvl="1"/>
            <a:r>
              <a:rPr lang="de-AT" dirty="0" smtClean="0"/>
              <a:t>Combine with DEVS and Uhrmacher research</a:t>
            </a:r>
          </a:p>
        </p:txBody>
      </p:sp>
    </p:spTree>
    <p:extLst>
      <p:ext uri="{BB962C8B-B14F-4D97-AF65-F5344CB8AC3E}">
        <p14:creationId xmlns:p14="http://schemas.microsoft.com/office/powerpoint/2010/main" val="260482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Actor Model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079998" y="2411999"/>
            <a:ext cx="13329685" cy="6840000"/>
          </a:xfrm>
        </p:spPr>
        <p:txBody>
          <a:bodyPr/>
          <a:lstStyle/>
          <a:p>
            <a:r>
              <a:rPr lang="de-AT" dirty="0" smtClean="0"/>
              <a:t>Mathematical theory: „actors“ as universal primitives of digital computation</a:t>
            </a:r>
          </a:p>
          <a:p>
            <a:r>
              <a:rPr lang="de-AT" dirty="0" smtClean="0"/>
              <a:t>Framework for:</a:t>
            </a:r>
          </a:p>
          <a:p>
            <a:pPr lvl="1"/>
            <a:r>
              <a:rPr lang="de-AT" dirty="0" smtClean="0"/>
              <a:t>Theoretical understanding of concurrency</a:t>
            </a:r>
          </a:p>
          <a:p>
            <a:pPr lvl="1"/>
            <a:r>
              <a:rPr lang="de-AT" dirty="0" smtClean="0"/>
              <a:t>Theoretical basis for implementations of comcurrent systems</a:t>
            </a:r>
          </a:p>
          <a:p>
            <a:r>
              <a:rPr lang="de-AT" dirty="0" smtClean="0"/>
              <a:t>Message passing using types for system communication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05862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Actor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AT" dirty="0" smtClean="0"/>
              <a:t>When receiving messages, concurrently:</a:t>
            </a:r>
          </a:p>
          <a:p>
            <a:pPr lvl="1"/>
            <a:r>
              <a:rPr lang="de-AT" dirty="0" smtClean="0"/>
              <a:t>Send message to addresses of actors it has</a:t>
            </a:r>
          </a:p>
          <a:p>
            <a:pPr lvl="1"/>
            <a:r>
              <a:rPr lang="de-AT" dirty="0" smtClean="0"/>
              <a:t>Create new actors</a:t>
            </a:r>
          </a:p>
          <a:p>
            <a:pPr lvl="1"/>
            <a:r>
              <a:rPr lang="de-AT" dirty="0" smtClean="0"/>
              <a:t>Designate how to handle next message</a:t>
            </a:r>
          </a:p>
          <a:p>
            <a:pPr lvl="1"/>
            <a:endParaRPr lang="de-AT" dirty="0"/>
          </a:p>
          <a:p>
            <a:r>
              <a:rPr lang="de-AT" dirty="0" smtClean="0"/>
              <a:t>Thus</a:t>
            </a:r>
          </a:p>
          <a:p>
            <a:pPr lvl="1"/>
            <a:r>
              <a:rPr lang="de-AT" dirty="0" smtClean="0"/>
              <a:t>No inherent synchronizsation/Serialization of messages</a:t>
            </a:r>
          </a:p>
          <a:p>
            <a:pPr lvl="1"/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27380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TODO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http://www.di.ens.fr/~</a:t>
            </a:r>
            <a:r>
              <a:rPr lang="de-AT" dirty="0" smtClean="0">
                <a:hlinkClick r:id="rId2"/>
              </a:rPr>
              <a:t>zappa/teaching/mpri/2006/pisyntax.pdf</a:t>
            </a:r>
            <a:endParaRPr lang="de-AT" dirty="0" smtClean="0"/>
          </a:p>
          <a:p>
            <a:endParaRPr lang="de-AT" dirty="0"/>
          </a:p>
          <a:p>
            <a:pPr>
              <a:lnSpc>
                <a:spcPct val="100000"/>
              </a:lnSpc>
            </a:pPr>
            <a:r>
              <a:rPr lang="de-AT" dirty="0" smtClean="0"/>
              <a:t>Read more about actor model</a:t>
            </a:r>
          </a:p>
          <a:p>
            <a:pPr>
              <a:lnSpc>
                <a:spcPct val="100000"/>
              </a:lnSpc>
            </a:pPr>
            <a:r>
              <a:rPr lang="de-AT" dirty="0" smtClean="0"/>
              <a:t>Read more about Irene Greifs formal actor model</a:t>
            </a:r>
          </a:p>
          <a:p>
            <a:pPr>
              <a:lnSpc>
                <a:spcPct val="100000"/>
              </a:lnSpc>
            </a:pPr>
            <a:r>
              <a:rPr lang="de-AT" dirty="0"/>
              <a:t>Read about </a:t>
            </a:r>
            <a:r>
              <a:rPr lang="de-AT" dirty="0" smtClean="0"/>
              <a:t>DEVS</a:t>
            </a:r>
          </a:p>
          <a:p>
            <a:pPr>
              <a:lnSpc>
                <a:spcPct val="100000"/>
              </a:lnSpc>
            </a:pPr>
            <a:r>
              <a:rPr lang="de-AT" dirty="0" smtClean="0"/>
              <a:t>Read about Adelinde Uhrmacher</a:t>
            </a:r>
            <a:endParaRPr lang="de-AT" dirty="0"/>
          </a:p>
          <a:p>
            <a:pPr>
              <a:lnSpc>
                <a:spcPct val="100000"/>
              </a:lnSpc>
            </a:pPr>
            <a:r>
              <a:rPr lang="de-AT" dirty="0" smtClean="0"/>
              <a:t>Read Millners Elements of Interaction-Paper</a:t>
            </a:r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691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Idea 2: Apply functional programming to ABM/S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079998" y="2411999"/>
            <a:ext cx="14312402" cy="6840000"/>
          </a:xfrm>
        </p:spPr>
        <p:txBody>
          <a:bodyPr/>
          <a:lstStyle/>
          <a:p>
            <a:pPr marL="0" indent="0" algn="ctr">
              <a:buNone/>
            </a:pPr>
            <a:r>
              <a:rPr lang="de-AT" b="1" dirty="0" smtClean="0"/>
              <a:t>Hypothesis: </a:t>
            </a:r>
            <a:r>
              <a:rPr lang="de-AT" i="1" dirty="0" smtClean="0"/>
              <a:t>Functional programming is very well suited for ABM/S. Apply the previously developed formal methods and apply them to a functional ABM/S approach =&gt; formal F-ABM/S</a:t>
            </a:r>
            <a:br>
              <a:rPr lang="de-AT" i="1" dirty="0" smtClean="0"/>
            </a:br>
            <a:endParaRPr lang="de-AT" i="1" dirty="0"/>
          </a:p>
          <a:p>
            <a:pPr marL="457200" indent="-457200"/>
            <a:r>
              <a:rPr lang="de-AT" dirty="0" smtClean="0"/>
              <a:t>Motivation:</a:t>
            </a:r>
          </a:p>
          <a:p>
            <a:pPr marL="817200" lvl="1" indent="-457200"/>
            <a:r>
              <a:rPr lang="de-AT" dirty="0" smtClean="0"/>
              <a:t>Dominant Technology so far: OOP, so Functional aspect is innovative and new</a:t>
            </a:r>
          </a:p>
          <a:p>
            <a:pPr marL="817200" lvl="1" indent="-457200"/>
            <a:r>
              <a:rPr lang="de-AT" dirty="0" smtClean="0"/>
              <a:t>My interest in Functional Programming</a:t>
            </a:r>
          </a:p>
          <a:p>
            <a:pPr marL="817200" lvl="1" indent="-457200"/>
            <a:endParaRPr lang="de-AT" dirty="0"/>
          </a:p>
          <a:p>
            <a:pPr marL="457200" indent="-457200"/>
            <a:r>
              <a:rPr lang="de-AT" dirty="0" smtClean="0"/>
              <a:t>Why Functional Programming?</a:t>
            </a:r>
          </a:p>
          <a:p>
            <a:pPr marL="817200" lvl="1" indent="-457200"/>
            <a:r>
              <a:rPr lang="de-AT" dirty="0" smtClean="0"/>
              <a:t>Proofing correctness, shorter programs, more expressive power, „stateless“ and side-effect free, </a:t>
            </a:r>
            <a:endParaRPr lang="de-AT" dirty="0"/>
          </a:p>
          <a:p>
            <a:pPr marL="817200" lvl="1" indent="-457200"/>
            <a:endParaRPr lang="de-AT" dirty="0" smtClean="0"/>
          </a:p>
          <a:p>
            <a:pPr marL="457200" indent="-457200"/>
            <a:r>
              <a:rPr lang="de-AT" dirty="0" smtClean="0"/>
              <a:t>Major Building Block: Actor Model</a:t>
            </a:r>
          </a:p>
          <a:p>
            <a:pPr marL="817200" lvl="1" indent="-457200"/>
            <a:r>
              <a:rPr lang="de-AT" dirty="0" smtClean="0"/>
              <a:t>Erlang, Haskell, F#</a:t>
            </a:r>
          </a:p>
        </p:txBody>
      </p:sp>
    </p:spTree>
    <p:extLst>
      <p:ext uri="{BB962C8B-B14F-4D97-AF65-F5344CB8AC3E}">
        <p14:creationId xmlns:p14="http://schemas.microsoft.com/office/powerpoint/2010/main" val="415011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Implementation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AT" smtClean="0"/>
              <a:t>Actor Model</a:t>
            </a:r>
            <a:endParaRPr lang="de-AT" dirty="0" smtClean="0"/>
          </a:p>
          <a:p>
            <a:pPr lvl="1"/>
            <a:endParaRPr lang="de-AT" dirty="0" smtClean="0"/>
          </a:p>
          <a:p>
            <a:r>
              <a:rPr lang="de-AT" dirty="0" smtClean="0"/>
              <a:t>Which features?</a:t>
            </a:r>
            <a:endParaRPr lang="de-AT" dirty="0"/>
          </a:p>
          <a:p>
            <a:pPr lvl="1"/>
            <a:endParaRPr lang="de-AT" dirty="0" smtClean="0"/>
          </a:p>
          <a:p>
            <a:r>
              <a:rPr lang="de-AT" dirty="0" smtClean="0"/>
              <a:t>Which functional languages?</a:t>
            </a:r>
          </a:p>
          <a:p>
            <a:pPr lvl="1"/>
            <a:r>
              <a:rPr lang="de-AT" dirty="0" smtClean="0"/>
              <a:t>Haskell: </a:t>
            </a:r>
            <a:r>
              <a:rPr lang="de-AT" b="1" dirty="0" smtClean="0"/>
              <a:t>pure</a:t>
            </a:r>
            <a:r>
              <a:rPr lang="de-AT" dirty="0" smtClean="0"/>
              <a:t> functional, no agent-model out-of-the-box</a:t>
            </a:r>
          </a:p>
          <a:p>
            <a:pPr lvl="1"/>
            <a:r>
              <a:rPr lang="de-AT" dirty="0" smtClean="0"/>
              <a:t>Erlang: not as pure as Haskell but already built-in agent-model</a:t>
            </a:r>
          </a:p>
          <a:p>
            <a:pPr lvl="1"/>
            <a:r>
              <a:rPr lang="de-AT" dirty="0" smtClean="0"/>
              <a:t>F#: seems to have implementation of Actor-Model 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6729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Implementation in Erlang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079998" y="2044700"/>
            <a:ext cx="13448802" cy="7207299"/>
          </a:xfrm>
        </p:spPr>
        <p:txBody>
          <a:bodyPr/>
          <a:lstStyle/>
          <a:p>
            <a:r>
              <a:rPr lang="de-AT" dirty="0"/>
              <a:t>No objects (as in OOP</a:t>
            </a:r>
            <a:r>
              <a:rPr lang="de-AT" dirty="0" smtClean="0"/>
              <a:t>)</a:t>
            </a:r>
            <a:endParaRPr lang="de-AT" dirty="0"/>
          </a:p>
          <a:p>
            <a:pPr lvl="1"/>
            <a:r>
              <a:rPr lang="de-AT" dirty="0" smtClean="0"/>
              <a:t>Data encapsulation, Information Hiding, Inheritance, Dynamic Binding, …</a:t>
            </a:r>
          </a:p>
          <a:p>
            <a:endParaRPr lang="de-AT" dirty="0" smtClean="0"/>
          </a:p>
          <a:p>
            <a:r>
              <a:rPr lang="de-AT" dirty="0" smtClean="0"/>
              <a:t>Functions belong to modules and not to Instances/Classes</a:t>
            </a:r>
          </a:p>
          <a:p>
            <a:pPr lvl="1"/>
            <a:r>
              <a:rPr lang="de-AT" dirty="0" smtClean="0"/>
              <a:t>Would need to pass </a:t>
            </a:r>
            <a:r>
              <a:rPr lang="de-AT" b="1" dirty="0" smtClean="0"/>
              <a:t>public</a:t>
            </a:r>
            <a:r>
              <a:rPr lang="de-AT" dirty="0" smtClean="0"/>
              <a:t> data-structures (tuples) as „this“</a:t>
            </a:r>
          </a:p>
          <a:p>
            <a:pPr lvl="1"/>
            <a:r>
              <a:rPr lang="de-AT" dirty="0" smtClean="0"/>
              <a:t>Every module needs to „know“ the structure of the data when manipulating</a:t>
            </a:r>
          </a:p>
          <a:p>
            <a:pPr lvl="1"/>
            <a:r>
              <a:rPr lang="de-AT" dirty="0" smtClean="0"/>
              <a:t>Every module can change the structure of the data</a:t>
            </a:r>
          </a:p>
          <a:p>
            <a:pPr lvl="1"/>
            <a:endParaRPr lang="de-AT" dirty="0"/>
          </a:p>
          <a:p>
            <a:r>
              <a:rPr lang="de-AT" dirty="0" smtClean="0"/>
              <a:t>Clean solution: processes and messages</a:t>
            </a:r>
          </a:p>
          <a:p>
            <a:pPr lvl="1"/>
            <a:r>
              <a:rPr lang="de-AT" dirty="0" smtClean="0"/>
              <a:t>Instance becomes a process</a:t>
            </a:r>
          </a:p>
          <a:p>
            <a:pPr lvl="1"/>
            <a:r>
              <a:rPr lang="de-AT" dirty="0" smtClean="0"/>
              <a:t>Private data encapsulated in running process-instance</a:t>
            </a:r>
            <a:endParaRPr lang="de-AT" dirty="0"/>
          </a:p>
          <a:p>
            <a:pPr lvl="1"/>
            <a:r>
              <a:rPr lang="de-AT" dirty="0" smtClean="0"/>
              <a:t>Define and implement message-protocol</a:t>
            </a:r>
          </a:p>
        </p:txBody>
      </p:sp>
    </p:spTree>
    <p:extLst>
      <p:ext uri="{BB962C8B-B14F-4D97-AF65-F5344CB8AC3E}">
        <p14:creationId xmlns:p14="http://schemas.microsoft.com/office/powerpoint/2010/main" val="27329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0"/>
            <a:ext cx="12763000" cy="1620000"/>
          </a:xfrm>
        </p:spPr>
        <p:txBody>
          <a:bodyPr/>
          <a:lstStyle/>
          <a:p>
            <a:r>
              <a:rPr lang="de-AT" dirty="0" smtClean="0"/>
              <a:t>Code Example: Processes and messages</a:t>
            </a:r>
            <a:br>
              <a:rPr lang="de-AT" dirty="0" smtClean="0"/>
            </a:br>
            <a:r>
              <a:rPr lang="de-AT" sz="2000" i="1" dirty="0" smtClean="0"/>
              <a:t>trading-agent makes sell-offers and sells trading-items</a:t>
            </a:r>
            <a:endParaRPr lang="de-AT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784800" y="2070100"/>
            <a:ext cx="6235200" cy="75311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new( I, N ) -&gt;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Id = I + 1,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H = Id / ( N + 1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Agent = { Id, H,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1.0, 1.0 },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Pid = spawn( agent, agentLoop, [ Agent ]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Pid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sell(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Price, Amount ) 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 { sell, Price, Amount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</a:p>
          <a:p>
            <a:pPr marL="0" indent="0">
              <a:lnSpc>
                <a:spcPct val="100000"/>
              </a:lnSpc>
              <a:buNone/>
            </a:pP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makeAsks( Pid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Pid ! { makeAsks, self() 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receive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{ asks, AskData } 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AskData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end.</a:t>
            </a:r>
          </a:p>
          <a:p>
            <a:pPr marL="0" indent="0">
              <a:lnSpc>
                <a:spcPct val="100000"/>
              </a:lnSpc>
              <a:buNone/>
            </a:pP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26300" y="2070100"/>
            <a:ext cx="8864600" cy="84058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0400" indent="-392400" algn="l" defTabSz="754700" rtl="0" eaLnBrk="1" latinLnBrk="0" hangingPunct="1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♦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0400" indent="-285701" algn="l" defTabSz="754700" rtl="0" eaLnBrk="1" latinLnBrk="0" hangingPunct="1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-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886750" indent="-377350" algn="l" defTabSz="754700" rtl="0" eaLnBrk="1" latinLnBrk="0" hangingPunct="1">
              <a:lnSpc>
                <a:spcPts val="4000"/>
              </a:lnSpc>
              <a:spcBef>
                <a:spcPts val="0"/>
              </a:spcBef>
              <a:buFont typeface="Arial"/>
              <a:buChar char="•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641450" indent="-377350" algn="l" defTabSz="754700" rtl="0" eaLnBrk="1" latinLnBrk="0" hangingPunct="1">
              <a:lnSpc>
                <a:spcPts val="4000"/>
              </a:lnSpc>
              <a:spcBef>
                <a:spcPts val="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3396150" indent="-377350" algn="l" defTabSz="754700" rtl="0" eaLnBrk="1" latinLnBrk="0" hangingPunct="1">
              <a:lnSpc>
                <a:spcPts val="4000"/>
              </a:lnSpc>
              <a:spcBef>
                <a:spcPts val="0"/>
              </a:spcBef>
              <a:buFont typeface="Arial"/>
              <a:buChar char="»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4150850" indent="-377350" algn="l" defTabSz="7547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905550" indent="-377350" algn="l" defTabSz="7547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60250" indent="-377350" algn="l" defTabSz="7547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14950" indent="-377350" algn="l" defTabSz="7547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agentLoop( Agent ) -&gt;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 Id, H, _, _ } = Agent,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endParaRPr lang="de-AT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receive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{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makeAsks, AuctionPid } 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AskData = makeAsksInternal( Agent 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AuctionPid ! { asks, AskData 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agentLoop( Agent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{ sell, Price, Amount } -&gt;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NewAgent = sellInternal( Agent, Price, Amount ),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agentLoop( NewAgent );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endParaRPr lang="de-AT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reset 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NewAgent =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Id, H, 1.0, 1.0 },</a:t>
            </a:r>
            <a:endParaRPr lang="de-AT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agentLoop( NewAgent );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endParaRPr lang="de-AT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stop -&gt;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io:format("stopping agent ~w...~n", [ Id ])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end.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sellInternal( Agent, Price, Amount ) 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 AskerId, AskerH, AskerCash, AskerAssets } = Agent,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AskerId, AskerH, AskerCash + Price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AskerAssets - Amount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2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Computational Economics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AT" dirty="0" smtClean="0"/>
              <a:t>Deductive Theory: qualitative features</a:t>
            </a:r>
          </a:p>
          <a:p>
            <a:pPr lvl="1"/>
            <a:r>
              <a:rPr lang="de-AT" dirty="0" smtClean="0"/>
              <a:t>Weakness: lacking quantiative</a:t>
            </a:r>
          </a:p>
          <a:p>
            <a:pPr lvl="1"/>
            <a:r>
              <a:rPr lang="de-AT" dirty="0" smtClean="0"/>
              <a:t>Therefore:</a:t>
            </a:r>
          </a:p>
          <a:p>
            <a:r>
              <a:rPr lang="de-AT" dirty="0" smtClean="0"/>
              <a:t>Computational Methods: build on qualitative features and theory and </a:t>
            </a:r>
            <a:r>
              <a:rPr lang="de-AT" smtClean="0"/>
              <a:t>supplement it by providing quantiative features and properties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74815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TODO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AT" smtClean="0"/>
              <a:t>Recap </a:t>
            </a:r>
            <a:r>
              <a:rPr lang="de-AT" dirty="0" smtClean="0"/>
              <a:t>Papers On Erlang/eXAT/intelligent agents</a:t>
            </a:r>
          </a:p>
          <a:p>
            <a:pPr>
              <a:lnSpc>
                <a:spcPct val="100000"/>
              </a:lnSpc>
            </a:pPr>
            <a:r>
              <a:rPr lang="de-AT" dirty="0" smtClean="0"/>
              <a:t>Read basic Hewitts Paper about Actor Model</a:t>
            </a:r>
          </a:p>
          <a:p>
            <a:pPr lvl="1">
              <a:lnSpc>
                <a:spcPct val="100000"/>
              </a:lnSpc>
            </a:pP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503554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Applications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6247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Synthesis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AT" dirty="0" smtClean="0"/>
              <a:t>What do we have?</a:t>
            </a:r>
          </a:p>
          <a:p>
            <a:pPr lvl="1"/>
            <a:r>
              <a:rPr lang="de-AT" dirty="0" smtClean="0"/>
              <a:t>Formal methods of process calculi / actor model / algebra</a:t>
            </a:r>
          </a:p>
          <a:p>
            <a:pPr lvl="1"/>
            <a:r>
              <a:rPr lang="de-AT" dirty="0" smtClean="0"/>
              <a:t>Functional computation through functional programing languages</a:t>
            </a:r>
          </a:p>
          <a:p>
            <a:endParaRPr lang="de-AT" dirty="0"/>
          </a:p>
          <a:p>
            <a:r>
              <a:rPr lang="de-AT" dirty="0" smtClean="0"/>
              <a:t>What do we get?</a:t>
            </a:r>
          </a:p>
          <a:p>
            <a:pPr lvl="1"/>
            <a:r>
              <a:rPr lang="de-AT" dirty="0" smtClean="0"/>
              <a:t>Formal specification</a:t>
            </a:r>
          </a:p>
          <a:p>
            <a:pPr lvl="1"/>
            <a:r>
              <a:rPr lang="de-AT" dirty="0" smtClean="0"/>
              <a:t>Correctness proofs</a:t>
            </a:r>
          </a:p>
          <a:p>
            <a:pPr lvl="1"/>
            <a:r>
              <a:rPr lang="de-AT" dirty="0" smtClean="0"/>
              <a:t>More concise and expressive power</a:t>
            </a:r>
          </a:p>
          <a:p>
            <a:pPr lvl="1"/>
            <a:endParaRPr lang="de-AT" dirty="0" smtClean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61299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New Idea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Actor</a:t>
            </a:r>
            <a:r>
              <a:rPr lang="de-AT" dirty="0" smtClean="0"/>
              <a:t> Model </a:t>
            </a:r>
            <a:r>
              <a:rPr lang="de-AT" dirty="0" err="1" smtClean="0"/>
              <a:t>applied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ABM/S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079998" y="2411999"/>
            <a:ext cx="13873131" cy="684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AT" sz="2800" dirty="0"/>
              <a:t>wenn im actor modell nachrichten NICHT synchronisiert abgarbeitet werden dann läuft man ja früher oder später trotzdem in ein synchronization problem da ein actor trotzdem in der regel lokale </a:t>
            </a:r>
            <a:r>
              <a:rPr lang="de-AT" sz="2800" dirty="0" err="1"/>
              <a:t>daten</a:t>
            </a:r>
            <a:r>
              <a:rPr lang="de-AT" sz="2800" dirty="0"/>
              <a:t> </a:t>
            </a:r>
            <a:r>
              <a:rPr lang="de-AT" sz="2800" dirty="0" smtClean="0"/>
              <a:t>hat</a:t>
            </a:r>
          </a:p>
          <a:p>
            <a:pPr>
              <a:lnSpc>
                <a:spcPct val="100000"/>
              </a:lnSpc>
            </a:pPr>
            <a:r>
              <a:rPr lang="de-AT" sz="2800" dirty="0" smtClean="0"/>
              <a:t>Arrival </a:t>
            </a:r>
            <a:r>
              <a:rPr lang="de-AT" sz="2800" dirty="0" err="1" smtClean="0"/>
              <a:t>orderings</a:t>
            </a:r>
            <a:r>
              <a:rPr lang="de-AT" sz="2800" dirty="0" smtClean="0"/>
              <a:t> werden durch </a:t>
            </a:r>
            <a:r>
              <a:rPr lang="de-AT" sz="2800" dirty="0" err="1" smtClean="0"/>
              <a:t>arbitration</a:t>
            </a:r>
            <a:r>
              <a:rPr lang="de-AT" sz="2800" dirty="0" smtClean="0"/>
              <a:t> gelöst, d.h. es ist </a:t>
            </a:r>
            <a:r>
              <a:rPr lang="de-AT" sz="2800" dirty="0" err="1" smtClean="0"/>
              <a:t>indeterministisch</a:t>
            </a:r>
            <a:r>
              <a:rPr lang="de-AT" sz="2800" dirty="0" smtClean="0"/>
              <a:t> in welcher </a:t>
            </a:r>
            <a:r>
              <a:rPr lang="de-AT" sz="2800" dirty="0" err="1" smtClean="0"/>
              <a:t>reihenfolge</a:t>
            </a:r>
            <a:r>
              <a:rPr lang="de-AT" sz="2800" dirty="0" smtClean="0"/>
              <a:t> die </a:t>
            </a:r>
            <a:r>
              <a:rPr lang="de-AT" sz="2800" dirty="0" err="1" smtClean="0"/>
              <a:t>messages</a:t>
            </a:r>
            <a:r>
              <a:rPr lang="de-AT" sz="2800" dirty="0" smtClean="0"/>
              <a:t> abgearbeitet werden =&gt; </a:t>
            </a:r>
            <a:r>
              <a:rPr lang="de-AT" sz="2800" dirty="0" err="1" smtClean="0"/>
              <a:t>unbounded</a:t>
            </a:r>
            <a:r>
              <a:rPr lang="de-AT" sz="2800" dirty="0" smtClean="0"/>
              <a:t> </a:t>
            </a:r>
            <a:r>
              <a:rPr lang="de-AT" sz="2800" dirty="0" err="1" smtClean="0"/>
              <a:t>indeterminism</a:t>
            </a:r>
            <a:endParaRPr lang="de-AT" sz="2800" dirty="0"/>
          </a:p>
          <a:p>
            <a:pPr>
              <a:lnSpc>
                <a:spcPct val="100000"/>
              </a:lnSpc>
            </a:pPr>
            <a:r>
              <a:rPr lang="de-AT" sz="2800" b="1" dirty="0"/>
              <a:t>idee:</a:t>
            </a:r>
            <a:r>
              <a:rPr lang="de-AT" sz="2800" dirty="0"/>
              <a:t> das empfangen einer parallelen nachricht B (= eine neue nachricht die hereinkommt während ein actor noch eine alte nachricht A verarbeitet) führt zur duplication des actors d.h. es gibt dann 2 actoren: der ursprüngliche actor A, der die nachricht A verarbeitet hat und actor B (der aus actor A hervorgegangen ist BEVOR dieser nachricht A verarbeitet hat), der nur die nachricht B verarbeitet hat.</a:t>
            </a:r>
          </a:p>
          <a:p>
            <a:pPr>
              <a:lnSpc>
                <a:spcPct val="100000"/>
              </a:lnSpc>
            </a:pPr>
            <a:r>
              <a:rPr lang="de-AT" sz="2800" dirty="0"/>
              <a:t>frage: wie wird der neue actor B bekannt? wer kommuniziert mit ihm?</a:t>
            </a:r>
          </a:p>
          <a:p>
            <a:pPr>
              <a:lnSpc>
                <a:spcPct val="100000"/>
              </a:lnSpc>
            </a:pPr>
            <a:r>
              <a:rPr lang="de-AT" sz="2800" dirty="0"/>
              <a:t>frage: wie implementiert man das effizient?</a:t>
            </a:r>
          </a:p>
          <a:p>
            <a:pPr>
              <a:lnSpc>
                <a:spcPct val="100000"/>
              </a:lnSpc>
            </a:pPr>
            <a:r>
              <a:rPr lang="de-AT" sz="2800" dirty="0"/>
              <a:t>frage: theoretische / philosophische implikationen?</a:t>
            </a:r>
          </a:p>
          <a:p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3455044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999" y="0"/>
            <a:ext cx="15177589" cy="1620000"/>
          </a:xfrm>
        </p:spPr>
        <p:txBody>
          <a:bodyPr/>
          <a:lstStyle/>
          <a:p>
            <a:r>
              <a:rPr lang="de-AT" dirty="0" smtClean="0"/>
              <a:t>Application: CE-Framework in F-ABM/S for Market Microstructure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079998" y="2411999"/>
            <a:ext cx="13503104" cy="6840000"/>
          </a:xfrm>
        </p:spPr>
        <p:txBody>
          <a:bodyPr/>
          <a:lstStyle/>
          <a:p>
            <a:pPr marL="0" indent="0" algn="ctr">
              <a:buNone/>
            </a:pPr>
            <a:r>
              <a:rPr lang="de-AT" b="1" dirty="0" smtClean="0"/>
              <a:t>Hypothesis: </a:t>
            </a:r>
            <a:r>
              <a:rPr lang="de-AT" i="1" dirty="0" smtClean="0"/>
              <a:t>ABM/S is very well suited for simulating Market Microstructure thus formal F-ABM/S naturaly applies in this context leading to a proof-of-context and synthesis of the previous research.</a:t>
            </a:r>
          </a:p>
          <a:p>
            <a:pPr marL="0" indent="0" algn="ctr">
              <a:buNone/>
            </a:pPr>
            <a:endParaRPr lang="de-AT" i="1" dirty="0" smtClean="0"/>
          </a:p>
          <a:p>
            <a:r>
              <a:rPr lang="de-AT" dirty="0" smtClean="0"/>
              <a:t>Market </a:t>
            </a:r>
            <a:r>
              <a:rPr lang="de-AT" dirty="0"/>
              <a:t>Microstructure</a:t>
            </a:r>
          </a:p>
          <a:p>
            <a:pPr lvl="1"/>
            <a:r>
              <a:rPr lang="de-AT" dirty="0"/>
              <a:t>What are </a:t>
            </a:r>
            <a:r>
              <a:rPr lang="de-AT" dirty="0" smtClean="0"/>
              <a:t>markets? How </a:t>
            </a:r>
            <a:r>
              <a:rPr lang="de-AT" dirty="0"/>
              <a:t>do traders behave?</a:t>
            </a:r>
          </a:p>
          <a:p>
            <a:pPr lvl="1"/>
            <a:r>
              <a:rPr lang="de-AT" b="1" dirty="0"/>
              <a:t>What are the markets mechanics?</a:t>
            </a:r>
          </a:p>
          <a:p>
            <a:pPr lvl="1"/>
            <a:r>
              <a:rPr lang="de-AT" b="1" dirty="0"/>
              <a:t>How should the markets be regulated</a:t>
            </a:r>
            <a:r>
              <a:rPr lang="de-AT" b="1" dirty="0" smtClean="0"/>
              <a:t>?</a:t>
            </a:r>
          </a:p>
          <a:p>
            <a:pPr lvl="1"/>
            <a:endParaRPr lang="de-AT" b="1" dirty="0" smtClean="0"/>
          </a:p>
          <a:p>
            <a:r>
              <a:rPr lang="de-AT" dirty="0"/>
              <a:t>Developing own theory or applying economic theory is out of scope </a:t>
            </a:r>
          </a:p>
          <a:p>
            <a:r>
              <a:rPr lang="de-AT" dirty="0"/>
              <a:t>Analyze background and methods of CE</a:t>
            </a:r>
          </a:p>
          <a:p>
            <a:r>
              <a:rPr lang="de-AT" dirty="0"/>
              <a:t>But: maybe it is too much because totally different </a:t>
            </a:r>
            <a:r>
              <a:rPr lang="de-AT" dirty="0" smtClean="0"/>
              <a:t>topic</a:t>
            </a:r>
            <a:endParaRPr lang="de-AT" b="1" dirty="0"/>
          </a:p>
          <a:p>
            <a:pPr marL="0" indent="0" algn="ctr">
              <a:buNone/>
            </a:pPr>
            <a:endParaRPr lang="de-AT" i="1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43062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TODO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079998" y="2411999"/>
            <a:ext cx="13042402" cy="6840000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</a:t>
            </a:r>
            <a:r>
              <a:rPr lang="de-AT" dirty="0" smtClean="0">
                <a:hlinkClick r:id="rId2"/>
              </a:rPr>
              <a:t>en.wikipedia.org/wiki/Agent-based_computational_economics</a:t>
            </a:r>
            <a:endParaRPr lang="de-AT" dirty="0" smtClean="0"/>
          </a:p>
          <a:p>
            <a:endParaRPr lang="de-AT" dirty="0"/>
          </a:p>
          <a:p>
            <a:pPr>
              <a:lnSpc>
                <a:spcPct val="100000"/>
              </a:lnSpc>
            </a:pPr>
            <a:r>
              <a:rPr lang="de-AT" dirty="0" smtClean="0"/>
              <a:t>Read </a:t>
            </a:r>
            <a:r>
              <a:rPr lang="de-AT" dirty="0"/>
              <a:t>basic Paper about Computational </a:t>
            </a:r>
            <a:r>
              <a:rPr lang="de-AT" dirty="0" smtClean="0"/>
              <a:t>Economics</a:t>
            </a:r>
          </a:p>
          <a:p>
            <a:pPr>
              <a:lnSpc>
                <a:spcPct val="100000"/>
              </a:lnSpc>
            </a:pPr>
            <a:r>
              <a:rPr lang="de-AT" dirty="0" smtClean="0"/>
              <a:t>Read paper about agent-based computational economics</a:t>
            </a:r>
            <a:endParaRPr lang="de-AT" dirty="0"/>
          </a:p>
          <a:p>
            <a:pPr>
              <a:lnSpc>
                <a:spcPct val="100000"/>
              </a:lnSpc>
            </a:pPr>
            <a:r>
              <a:rPr lang="de-AT" dirty="0"/>
              <a:t>Recap Introduction to computer science and economic theory paper</a:t>
            </a:r>
          </a:p>
          <a:p>
            <a:r>
              <a:rPr lang="de-AT" dirty="0" smtClean="0"/>
              <a:t>TODO: papers regarding process calculi in computational economics?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39058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Roadmap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92204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PhD Steps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079998" y="2411999"/>
            <a:ext cx="13550402" cy="6840000"/>
          </a:xfrm>
        </p:spPr>
        <p:txBody>
          <a:bodyPr/>
          <a:lstStyle/>
          <a:p>
            <a:pPr marL="442350" indent="-514350">
              <a:buFont typeface="+mj-lt"/>
              <a:buAutoNum type="arabicPeriod"/>
            </a:pPr>
            <a:r>
              <a:rPr lang="en-US" dirty="0" smtClean="0"/>
              <a:t>Develop </a:t>
            </a:r>
            <a:r>
              <a:rPr lang="en-US" dirty="0"/>
              <a:t>a formal language to formally define and specify an </a:t>
            </a:r>
            <a:r>
              <a:rPr lang="en-US" dirty="0" smtClean="0"/>
              <a:t>ABM/S =&gt; formal ABM/S. It </a:t>
            </a:r>
            <a:r>
              <a:rPr lang="en-US" dirty="0"/>
              <a:t>seems the </a:t>
            </a:r>
            <a:r>
              <a:rPr lang="en-US" dirty="0" smtClean="0"/>
              <a:t>actor-model </a:t>
            </a:r>
            <a:r>
              <a:rPr lang="en-US" dirty="0"/>
              <a:t>is a very </a:t>
            </a:r>
            <a:r>
              <a:rPr lang="en-US" dirty="0" smtClean="0"/>
              <a:t>interesting approach. Combine formal Actor Model (Irene Greif) </a:t>
            </a:r>
            <a:r>
              <a:rPr lang="en-US" dirty="0"/>
              <a:t>with DEVS &amp; research of </a:t>
            </a:r>
            <a:r>
              <a:rPr lang="en-US" dirty="0" err="1" smtClean="0"/>
              <a:t>Adelinde</a:t>
            </a:r>
            <a:r>
              <a:rPr lang="en-US" dirty="0" smtClean="0"/>
              <a:t> </a:t>
            </a:r>
            <a:r>
              <a:rPr lang="en-US" dirty="0" err="1" smtClean="0"/>
              <a:t>Uhrmacher</a:t>
            </a:r>
            <a:r>
              <a:rPr lang="en-US" dirty="0" smtClean="0"/>
              <a:t>: http</a:t>
            </a:r>
            <a:r>
              <a:rPr lang="en-US" dirty="0"/>
              <a:t>://www.scs.org/uhrmacher</a:t>
            </a:r>
            <a:endParaRPr lang="en-US" dirty="0" smtClean="0"/>
          </a:p>
          <a:p>
            <a:pPr marL="442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pply </a:t>
            </a:r>
            <a:r>
              <a:rPr lang="en-US" dirty="0"/>
              <a:t>functional programming to </a:t>
            </a:r>
            <a:r>
              <a:rPr lang="en-US" dirty="0" smtClean="0"/>
              <a:t>the formal ABM/S </a:t>
            </a:r>
            <a:r>
              <a:rPr lang="en-US" dirty="0"/>
              <a:t>=&gt; </a:t>
            </a:r>
            <a:r>
              <a:rPr lang="en-US" dirty="0" smtClean="0"/>
              <a:t>formal F-ABM/S</a:t>
            </a:r>
            <a:r>
              <a:rPr lang="en-US" dirty="0"/>
              <a:t>. follow the previously </a:t>
            </a:r>
            <a:r>
              <a:rPr lang="en-US" dirty="0" smtClean="0"/>
              <a:t>developed </a:t>
            </a:r>
            <a:r>
              <a:rPr lang="en-US" dirty="0"/>
              <a:t>formal language for implementation and define methods to easily translate the formal language to F-ABM/S </a:t>
            </a:r>
            <a:r>
              <a:rPr lang="en-US" dirty="0" smtClean="0"/>
              <a:t>programs</a:t>
            </a:r>
          </a:p>
          <a:p>
            <a:pPr marL="442350" indent="-514350">
              <a:buFont typeface="+mj-lt"/>
              <a:buAutoNum type="arabicPeriod"/>
            </a:pPr>
            <a:r>
              <a:rPr lang="en-US" dirty="0"/>
              <a:t>provide a proof-of-concept for the formal </a:t>
            </a:r>
            <a:r>
              <a:rPr lang="en-US" dirty="0" smtClean="0"/>
              <a:t>F-ABM/S</a:t>
            </a:r>
            <a:r>
              <a:rPr lang="en-US" b="1" dirty="0" smtClean="0"/>
              <a:t>.</a:t>
            </a:r>
          </a:p>
          <a:p>
            <a:pPr marL="802350" lvl="1" indent="-514350">
              <a:buFont typeface="+mj-lt"/>
              <a:buAutoNum type="arabicPeriod"/>
            </a:pPr>
            <a:r>
              <a:rPr lang="en-US" dirty="0" smtClean="0"/>
              <a:t>Implementing a small </a:t>
            </a:r>
            <a:r>
              <a:rPr lang="en-US" dirty="0"/>
              <a:t>framework in t</a:t>
            </a:r>
            <a:r>
              <a:rPr lang="en-US" dirty="0" smtClean="0"/>
              <a:t>he </a:t>
            </a:r>
            <a:r>
              <a:rPr lang="en-US" dirty="0"/>
              <a:t>context of computational economics for simulating market </a:t>
            </a:r>
            <a:r>
              <a:rPr lang="en-US" dirty="0" smtClean="0"/>
              <a:t>microstructures</a:t>
            </a:r>
          </a:p>
          <a:p>
            <a:pPr marL="802350" lvl="1" indent="-514350">
              <a:buFont typeface="+mj-lt"/>
              <a:buAutoNum type="arabicPeriod"/>
            </a:pPr>
            <a:r>
              <a:rPr lang="en-US" dirty="0"/>
              <a:t>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1302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0"/>
            <a:ext cx="13644992" cy="1620000"/>
          </a:xfrm>
        </p:spPr>
        <p:txBody>
          <a:bodyPr/>
          <a:lstStyle/>
          <a:p>
            <a:r>
              <a:rPr lang="de-AT" dirty="0"/>
              <a:t>PhD </a:t>
            </a:r>
            <a:r>
              <a:rPr lang="de-AT" dirty="0" smtClean="0"/>
              <a:t>Time Schedule (6 Semesters / 36 Months)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079997" y="2411999"/>
            <a:ext cx="13644995" cy="6840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b="1" dirty="0" smtClean="0"/>
              <a:t>Semester</a:t>
            </a:r>
            <a:r>
              <a:rPr lang="de-AT" dirty="0" smtClean="0"/>
              <a:t> Arrival, preparation, literature-research, research-questions.</a:t>
            </a:r>
          </a:p>
          <a:p>
            <a:pPr marL="514350" indent="-514350">
              <a:buFont typeface="+mj-lt"/>
              <a:buAutoNum type="arabicPeriod"/>
            </a:pPr>
            <a:r>
              <a:rPr lang="de-AT" b="1" dirty="0" smtClean="0"/>
              <a:t>Semester</a:t>
            </a:r>
            <a:r>
              <a:rPr lang="de-AT" dirty="0" smtClean="0"/>
              <a:t>  </a:t>
            </a:r>
            <a:r>
              <a:rPr lang="en-US" dirty="0"/>
              <a:t>Study formal languages for concurrent systems: Process Calculi and the formal Actor </a:t>
            </a:r>
            <a:r>
              <a:rPr lang="en-US" dirty="0" smtClean="0"/>
              <a:t>Model. Apply to formally describe ABM/S.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b="1" dirty="0" smtClean="0"/>
              <a:t>Semester </a:t>
            </a:r>
            <a:r>
              <a:rPr lang="en-US" dirty="0"/>
              <a:t>Analyze and synthesize ABM/S in functional languages </a:t>
            </a:r>
            <a:r>
              <a:rPr lang="en-US" dirty="0" err="1"/>
              <a:t>Erlang</a:t>
            </a:r>
            <a:r>
              <a:rPr lang="en-US" dirty="0"/>
              <a:t>, Haskell and F</a:t>
            </a:r>
            <a:r>
              <a:rPr lang="en-US" dirty="0" smtClean="0"/>
              <a:t># and apply formal ABM/S to it =&gt; formal F-ABM/S.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b="1" dirty="0" smtClean="0"/>
              <a:t>Semester</a:t>
            </a:r>
            <a:r>
              <a:rPr lang="de-AT" dirty="0" smtClean="0"/>
              <a:t> </a:t>
            </a:r>
            <a:r>
              <a:rPr lang="en-US" dirty="0"/>
              <a:t>Study and analyze fundamentals of computational economics, special regard to market </a:t>
            </a:r>
            <a:r>
              <a:rPr lang="en-US" dirty="0" smtClean="0"/>
              <a:t>microstructure and apply formal F-ABM/S to it.</a:t>
            </a:r>
          </a:p>
          <a:p>
            <a:pPr marL="514350" indent="-514350">
              <a:buFont typeface="+mj-lt"/>
              <a:buAutoNum type="arabicPeriod"/>
            </a:pPr>
            <a:r>
              <a:rPr lang="de-AT" b="1" dirty="0" smtClean="0"/>
              <a:t>Semester</a:t>
            </a:r>
            <a:r>
              <a:rPr lang="de-AT" dirty="0" smtClean="0"/>
              <a:t> Give a Proof-Of-Concept. But what? Implement </a:t>
            </a:r>
            <a:r>
              <a:rPr lang="de-AT" dirty="0"/>
              <a:t>CE-framework </a:t>
            </a:r>
            <a:r>
              <a:rPr lang="de-AT" dirty="0" smtClean="0"/>
              <a:t>for formal F-ABM/S in </a:t>
            </a:r>
            <a:r>
              <a:rPr lang="de-AT" dirty="0"/>
              <a:t>Market Microstructure using the previously developed </a:t>
            </a:r>
            <a:r>
              <a:rPr lang="de-AT" dirty="0" smtClean="0"/>
              <a:t>methods.</a:t>
            </a:r>
          </a:p>
          <a:p>
            <a:pPr marL="514350" indent="-514350">
              <a:buFont typeface="+mj-lt"/>
              <a:buAutoNum type="arabicPeriod"/>
            </a:pPr>
            <a:r>
              <a:rPr lang="de-AT" b="1" dirty="0" smtClean="0"/>
              <a:t>Semester </a:t>
            </a:r>
            <a:r>
              <a:rPr lang="de-AT" dirty="0" smtClean="0"/>
              <a:t>Write and finalize thesis by combining all the research results.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4843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Conclusion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AT" dirty="0" smtClean="0"/>
              <a:t>Is it too much?</a:t>
            </a:r>
          </a:p>
          <a:p>
            <a:pPr lvl="1"/>
            <a:r>
              <a:rPr lang="de-AT" dirty="0" smtClean="0"/>
              <a:t>Should I leave out the research on Computational Economics? </a:t>
            </a:r>
          </a:p>
        </p:txBody>
      </p:sp>
    </p:spTree>
    <p:extLst>
      <p:ext uri="{BB962C8B-B14F-4D97-AF65-F5344CB8AC3E}">
        <p14:creationId xmlns:p14="http://schemas.microsoft.com/office/powerpoint/2010/main" val="370954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AT" dirty="0" smtClean="0"/>
              <a:t>Finding a Topic</a:t>
            </a:r>
          </a:p>
          <a:p>
            <a:r>
              <a:rPr lang="de-AT" dirty="0" smtClean="0"/>
              <a:t>Theoretical Background</a:t>
            </a:r>
          </a:p>
          <a:p>
            <a:r>
              <a:rPr lang="de-AT" dirty="0" smtClean="0"/>
              <a:t>Ideas and Hypotheses</a:t>
            </a:r>
          </a:p>
          <a:p>
            <a:r>
              <a:rPr lang="de-AT" dirty="0" smtClean="0"/>
              <a:t>Synthesis</a:t>
            </a:r>
          </a:p>
          <a:p>
            <a:r>
              <a:rPr lang="de-AT" smtClean="0"/>
              <a:t>Application</a:t>
            </a:r>
            <a:endParaRPr lang="de-AT" dirty="0" smtClean="0"/>
          </a:p>
          <a:p>
            <a:r>
              <a:rPr lang="de-AT" dirty="0" smtClean="0"/>
              <a:t>Conclusions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182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57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Finding a Topic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AT" dirty="0" smtClean="0"/>
              <a:t>ABM in S2 tought by HV VERY interesting</a:t>
            </a:r>
          </a:p>
          <a:p>
            <a:pPr lvl="1"/>
            <a:r>
              <a:rPr lang="de-AT" dirty="0" smtClean="0"/>
              <a:t>Why ABM so interesting: model and simulate a system by it‘s individual subparts where the system emerges from the interplay of the small parts</a:t>
            </a:r>
          </a:p>
          <a:p>
            <a:r>
              <a:rPr lang="de-AT" dirty="0" smtClean="0"/>
              <a:t>Masterthesis introduced me to computational economics</a:t>
            </a:r>
          </a:p>
          <a:p>
            <a:pPr lvl="1"/>
            <a:r>
              <a:rPr lang="de-AT" dirty="0" smtClean="0"/>
              <a:t>Initially: suspicious about topic in economics, but it turned out to be VERY interesting</a:t>
            </a:r>
          </a:p>
          <a:p>
            <a:pPr lvl="1"/>
            <a:r>
              <a:rPr lang="de-AT" dirty="0" smtClean="0"/>
              <a:t>What was it about?</a:t>
            </a:r>
          </a:p>
          <a:p>
            <a:r>
              <a:rPr lang="de-AT" dirty="0" smtClean="0"/>
              <a:t>LeverageCycle project: verify equilibrium theory of geanakoplos</a:t>
            </a:r>
          </a:p>
          <a:p>
            <a:pPr lvl="1"/>
            <a:r>
              <a:rPr lang="de-AT" dirty="0" smtClean="0"/>
              <a:t>Nottingham CEDEX lab</a:t>
            </a:r>
          </a:p>
          <a:p>
            <a:pPr lvl="1"/>
            <a:r>
              <a:rPr lang="de-AT" dirty="0" smtClean="0"/>
              <a:t>=&gt; idea do a PhD but not in Economics, it must be Computer Science =&gt; 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421248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Theoretical Background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705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Theory: Agents and ABM/S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AT" dirty="0"/>
              <a:t>TODO: short explanation what an Agent </a:t>
            </a:r>
            <a:r>
              <a:rPr lang="de-AT" dirty="0" smtClean="0"/>
              <a:t>and ABM/S is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7457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Theory: formal methods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AT" dirty="0"/>
              <a:t>TODO: short explanation what an Agent </a:t>
            </a:r>
            <a:r>
              <a:rPr lang="de-AT" dirty="0" smtClean="0"/>
              <a:t>and ABM/S is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547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Ideas and Hypotheses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9347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0"/>
            <a:ext cx="14629900" cy="1620000"/>
          </a:xfrm>
        </p:spPr>
        <p:txBody>
          <a:bodyPr/>
          <a:lstStyle/>
          <a:p>
            <a:r>
              <a:rPr lang="de-AT" dirty="0" smtClean="0"/>
              <a:t>Idea 1: formalize ABM/S by applying Process Calculi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079998" y="2411999"/>
            <a:ext cx="13424278" cy="6840000"/>
          </a:xfrm>
        </p:spPr>
        <p:txBody>
          <a:bodyPr/>
          <a:lstStyle/>
          <a:p>
            <a:pPr marL="0" indent="0" algn="ctr">
              <a:buNone/>
            </a:pPr>
            <a:r>
              <a:rPr lang="de-AT" b="1" dirty="0" smtClean="0"/>
              <a:t>Hypothesis: </a:t>
            </a:r>
            <a:r>
              <a:rPr lang="de-AT" i="1" dirty="0" smtClean="0"/>
              <a:t>The formal languages defined by specific Process Calculi can be (directly) applied to ABM/S. This allows a formal description (and verification) of ABM/S.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Formal language for modelling concurrent systems</a:t>
            </a:r>
          </a:p>
          <a:p>
            <a:r>
              <a:rPr lang="de-AT" dirty="0"/>
              <a:t>Communication between parallel processes through </a:t>
            </a:r>
            <a:r>
              <a:rPr lang="de-AT" dirty="0" smtClean="0"/>
              <a:t>messages (sync/async)</a:t>
            </a:r>
          </a:p>
          <a:p>
            <a:r>
              <a:rPr lang="de-AT" dirty="0" smtClean="0"/>
              <a:t>Description </a:t>
            </a:r>
            <a:r>
              <a:rPr lang="de-AT" dirty="0"/>
              <a:t>of processes using </a:t>
            </a:r>
            <a:r>
              <a:rPr lang="de-AT" dirty="0" smtClean="0"/>
              <a:t>primitives and operators </a:t>
            </a:r>
            <a:r>
              <a:rPr lang="de-AT" dirty="0"/>
              <a:t>(input, output, concurrency</a:t>
            </a:r>
            <a:r>
              <a:rPr lang="de-AT" dirty="0" smtClean="0"/>
              <a:t>)</a:t>
            </a:r>
            <a:endParaRPr lang="de-AT" dirty="0"/>
          </a:p>
          <a:p>
            <a:r>
              <a:rPr lang="de-AT" dirty="0"/>
              <a:t>Algebraic laws for operators =&gt; equational </a:t>
            </a:r>
            <a:r>
              <a:rPr lang="de-AT" dirty="0" smtClean="0"/>
              <a:t>reasoning</a:t>
            </a:r>
          </a:p>
          <a:p>
            <a:endParaRPr lang="de-AT" dirty="0"/>
          </a:p>
          <a:p>
            <a:r>
              <a:rPr lang="de-AT" dirty="0"/>
              <a:t>Combine with Functional Languages</a:t>
            </a:r>
          </a:p>
          <a:p>
            <a:pPr lvl="1"/>
            <a:r>
              <a:rPr lang="de-AT" dirty="0" smtClean="0"/>
              <a:t>Much more </a:t>
            </a:r>
            <a:r>
              <a:rPr lang="de-AT" dirty="0"/>
              <a:t>natural than with </a:t>
            </a:r>
            <a:r>
              <a:rPr lang="de-AT" dirty="0" smtClean="0"/>
              <a:t>OOP: TODO wieso?</a:t>
            </a:r>
          </a:p>
          <a:p>
            <a:pPr lvl="1"/>
            <a:r>
              <a:rPr lang="de-AT" dirty="0"/>
              <a:t>E</a:t>
            </a:r>
            <a:r>
              <a:rPr lang="de-AT" dirty="0" smtClean="0"/>
              <a:t>quational </a:t>
            </a:r>
            <a:r>
              <a:rPr lang="de-AT" dirty="0"/>
              <a:t>reasoning </a:t>
            </a:r>
            <a:r>
              <a:rPr lang="de-AT" dirty="0" smtClean="0"/>
              <a:t>big </a:t>
            </a:r>
            <a:r>
              <a:rPr lang="de-AT" dirty="0"/>
              <a:t>thing in </a:t>
            </a:r>
            <a:r>
              <a:rPr lang="de-AT" dirty="0" smtClean="0"/>
              <a:t>Haskell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015947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2">
      <a:dk1>
        <a:srgbClr val="262626"/>
      </a:dk1>
      <a:lt1>
        <a:sysClr val="window" lastClr="FFFFFF"/>
      </a:lt1>
      <a:dk2>
        <a:srgbClr val="262626"/>
      </a:dk2>
      <a:lt2>
        <a:srgbClr val="FFFFFF"/>
      </a:lt2>
      <a:accent1>
        <a:srgbClr val="C11635"/>
      </a:accent1>
      <a:accent2>
        <a:srgbClr val="C02745"/>
      </a:accent2>
      <a:accent3>
        <a:srgbClr val="DE8091"/>
      </a:accent3>
      <a:accent4>
        <a:srgbClr val="EBB0BB"/>
      </a:accent4>
      <a:accent5>
        <a:srgbClr val="777777"/>
      </a:accent5>
      <a:accent6>
        <a:srgbClr val="A5A5A5"/>
      </a:accent6>
      <a:hlink>
        <a:srgbClr val="C11635"/>
      </a:hlink>
      <a:folHlink>
        <a:srgbClr val="C1163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0</TotalTime>
  <Words>1206</Words>
  <Application>Microsoft Office PowerPoint</Application>
  <PresentationFormat>Custom</PresentationFormat>
  <Paragraphs>210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Lucida Grande</vt:lpstr>
      <vt:lpstr>Wingdings</vt:lpstr>
      <vt:lpstr>Default Theme</vt:lpstr>
      <vt:lpstr>Formal methods and  functional computation in ABM/S</vt:lpstr>
      <vt:lpstr>Computational Economics</vt:lpstr>
      <vt:lpstr>PowerPoint Presentation</vt:lpstr>
      <vt:lpstr>Finding a Topic</vt:lpstr>
      <vt:lpstr>Theoretical Background</vt:lpstr>
      <vt:lpstr>Theory: Agents and ABM/S</vt:lpstr>
      <vt:lpstr>Theory: formal methods</vt:lpstr>
      <vt:lpstr>Ideas and Hypotheses</vt:lpstr>
      <vt:lpstr>Idea 1: formalize ABM/S by applying Process Calculi</vt:lpstr>
      <vt:lpstr>Process Calculi Features</vt:lpstr>
      <vt:lpstr>Process Calculi cont‘d</vt:lpstr>
      <vt:lpstr>Which Process Calculus should we take?</vt:lpstr>
      <vt:lpstr>The Actor Model</vt:lpstr>
      <vt:lpstr>Actor</vt:lpstr>
      <vt:lpstr>TODO</vt:lpstr>
      <vt:lpstr>Idea 2: Apply functional programming to ABM/S</vt:lpstr>
      <vt:lpstr>Implementation</vt:lpstr>
      <vt:lpstr>Implementation in Erlang</vt:lpstr>
      <vt:lpstr>Code Example: Processes and messages trading-agent makes sell-offers and sells trading-items</vt:lpstr>
      <vt:lpstr>TODO</vt:lpstr>
      <vt:lpstr>Applications</vt:lpstr>
      <vt:lpstr>Synthesis</vt:lpstr>
      <vt:lpstr>New Idea of Actor Model applied to ABM/S</vt:lpstr>
      <vt:lpstr>Application: CE-Framework in F-ABM/S for Market Microstructure</vt:lpstr>
      <vt:lpstr>TODO</vt:lpstr>
      <vt:lpstr>Roadmap</vt:lpstr>
      <vt:lpstr>PhD Steps</vt:lpstr>
      <vt:lpstr>PhD Time Schedule (6 Semesters / 36 Months)</vt:lpstr>
      <vt:lpstr>Conclusion</vt:lpstr>
      <vt:lpstr>PowerPoint Presentation</vt:lpstr>
    </vt:vector>
  </TitlesOfParts>
  <Company>University of Applied Sciences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Services</dc:creator>
  <cp:lastModifiedBy>Jonathan Thaler</cp:lastModifiedBy>
  <cp:revision>277</cp:revision>
  <dcterms:created xsi:type="dcterms:W3CDTF">2015-08-04T13:07:46Z</dcterms:created>
  <dcterms:modified xsi:type="dcterms:W3CDTF">2016-04-27T10:19:05Z</dcterms:modified>
</cp:coreProperties>
</file>