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63" r:id="rId2"/>
    <p:sldId id="288" r:id="rId3"/>
    <p:sldId id="330" r:id="rId4"/>
    <p:sldId id="331" r:id="rId5"/>
    <p:sldId id="377" r:id="rId6"/>
    <p:sldId id="371" r:id="rId7"/>
    <p:sldId id="356" r:id="rId8"/>
    <p:sldId id="334" r:id="rId9"/>
    <p:sldId id="348" r:id="rId10"/>
    <p:sldId id="335" r:id="rId11"/>
    <p:sldId id="360" r:id="rId12"/>
    <p:sldId id="378" r:id="rId13"/>
    <p:sldId id="336" r:id="rId14"/>
    <p:sldId id="368" r:id="rId15"/>
    <p:sldId id="382" r:id="rId16"/>
    <p:sldId id="370" r:id="rId17"/>
    <p:sldId id="373" r:id="rId18"/>
    <p:sldId id="381" r:id="rId19"/>
    <p:sldId id="379" r:id="rId20"/>
    <p:sldId id="388" r:id="rId21"/>
    <p:sldId id="390" r:id="rId22"/>
    <p:sldId id="389" r:id="rId23"/>
    <p:sldId id="392" r:id="rId24"/>
    <p:sldId id="355" r:id="rId25"/>
    <p:sldId id="359" r:id="rId26"/>
    <p:sldId id="374" r:id="rId27"/>
    <p:sldId id="358" r:id="rId28"/>
    <p:sldId id="283" r:id="rId29"/>
    <p:sldId id="350" r:id="rId30"/>
    <p:sldId id="345" r:id="rId31"/>
    <p:sldId id="372" r:id="rId32"/>
    <p:sldId id="393" r:id="rId33"/>
    <p:sldId id="383" r:id="rId34"/>
    <p:sldId id="385" r:id="rId35"/>
    <p:sldId id="394" r:id="rId36"/>
    <p:sldId id="367" r:id="rId37"/>
    <p:sldId id="387" r:id="rId38"/>
    <p:sldId id="347" r:id="rId39"/>
    <p:sldId id="346" r:id="rId40"/>
    <p:sldId id="353" r:id="rId41"/>
    <p:sldId id="395" r:id="rId42"/>
    <p:sldId id="340" r:id="rId43"/>
    <p:sldId id="366" r:id="rId44"/>
    <p:sldId id="349" r:id="rId45"/>
    <p:sldId id="351" r:id="rId46"/>
    <p:sldId id="333" r:id="rId47"/>
    <p:sldId id="357" r:id="rId48"/>
  </p:sldIdLst>
  <p:sldSz cx="16257588" cy="10158413"/>
  <p:notesSz cx="6858000" cy="9144000"/>
  <p:defaultTextStyle>
    <a:defPPr>
      <a:defRPr lang="en-US"/>
    </a:defPPr>
    <a:lvl1pPr marL="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547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094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641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188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7735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282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2829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037600" algn="l" defTabSz="754700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00">
          <p15:clr>
            <a:srgbClr val="A4A3A4"/>
          </p15:clr>
        </p15:guide>
        <p15:guide id="2" pos="51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E2C45"/>
    <a:srgbClr val="BD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76640" autoAdjust="0"/>
  </p:normalViewPr>
  <p:slideViewPr>
    <p:cSldViewPr snapToGrid="0" snapToObjects="1">
      <p:cViewPr varScale="1">
        <p:scale>
          <a:sx n="35" d="100"/>
          <a:sy n="35" d="100"/>
        </p:scale>
        <p:origin x="1400" y="48"/>
      </p:cViewPr>
      <p:guideLst>
        <p:guide orient="horz" pos="3200"/>
        <p:guide pos="51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24FB8-E08D-2943-BA56-8D1B5F4ACD03}" type="datetimeFigureOut">
              <a:rPr lang="en-US" smtClean="0"/>
              <a:t>6/21/2016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 smtClean="0"/>
              <a:t>Click to edit Master text styles</a:t>
            </a:r>
          </a:p>
          <a:p>
            <a:pPr lvl="1"/>
            <a:r>
              <a:rPr lang="de-AT" smtClean="0"/>
              <a:t>Second level</a:t>
            </a:r>
          </a:p>
          <a:p>
            <a:pPr lvl="2"/>
            <a:r>
              <a:rPr lang="de-AT" smtClean="0"/>
              <a:t>Third level</a:t>
            </a:r>
          </a:p>
          <a:p>
            <a:pPr lvl="3"/>
            <a:r>
              <a:rPr lang="de-AT" smtClean="0"/>
              <a:t>Fourth level</a:t>
            </a:r>
          </a:p>
          <a:p>
            <a:pPr lvl="4"/>
            <a:r>
              <a:rPr lang="de-AT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932A0-F33A-7A49-A1D4-AAEF7D36D4A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54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de-AT" dirty="0" smtClean="0"/>
              <a:t>Bid</a:t>
            </a:r>
            <a:r>
              <a:rPr lang="de-AT" baseline="0" dirty="0" smtClean="0"/>
              <a:t> under constraints: </a:t>
            </a:r>
          </a:p>
          <a:p>
            <a:pPr lvl="1"/>
            <a:endParaRPr lang="de-AT" baseline="0" dirty="0" smtClean="0"/>
          </a:p>
          <a:p>
            <a:pPr lvl="1"/>
            <a:r>
              <a:rPr lang="de-DE" dirty="0" smtClean="0"/>
              <a:t>Rules depending on market design</a:t>
            </a:r>
          </a:p>
          <a:p>
            <a:pPr lvl="1"/>
            <a:r>
              <a:rPr lang="de-DE" dirty="0" smtClean="0"/>
              <a:t>Avoiding bankrupcy</a:t>
            </a:r>
          </a:p>
          <a:p>
            <a:endParaRPr lang="de-AT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ZI raise allocative efficiency to ~ 100%</a:t>
            </a:r>
          </a:p>
          <a:p>
            <a:endParaRPr lang="de-AT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allocative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eciency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 state in which all products match the consumers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preferences. In other words it means that goods are distributed optimally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 all consumers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reecting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wants and tastes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agents involved. If allocative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eciency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at 100% then it is not possible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more to increase the utilities of both traders in a case of a trade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 traders are no more willing to trade. In other words if two agents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trade at an allocative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eciency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100% then one agent will decrease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utility and will lose. 16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Equilibrium: where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angebot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nachfrage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befriedigt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05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discharge all remaining bids &amp; asks:</a:t>
            </a:r>
          </a:p>
          <a:p>
            <a:r>
              <a:rPr lang="de-AT" dirty="0" smtClean="0"/>
              <a:t>Could</a:t>
            </a:r>
            <a:r>
              <a:rPr lang="de-AT" baseline="0" dirty="0" smtClean="0"/>
              <a:t> search for other matches which exclude previously matched agents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3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de-AT" dirty="0" smtClean="0"/>
              <a:t>The following slides are just a small overview</a:t>
            </a:r>
          </a:p>
          <a:p>
            <a:pPr marL="817200" lvl="1" indent="-457200"/>
            <a:r>
              <a:rPr lang="de-AT" dirty="0" smtClean="0"/>
              <a:t>Vast amount of research available</a:t>
            </a:r>
          </a:p>
          <a:p>
            <a:pPr marL="817200" lvl="1" indent="-457200"/>
            <a:r>
              <a:rPr lang="de-AT" dirty="0" smtClean="0"/>
              <a:t>Don‘t know enough yet</a:t>
            </a:r>
          </a:p>
          <a:p>
            <a:pPr marL="817200" lvl="1" indent="-457200"/>
            <a:r>
              <a:rPr lang="de-AT" dirty="0" smtClean="0"/>
              <a:t>Unclear what to use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8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(e.g. </a:t>
            </a:r>
            <a:r>
              <a:rPr lang="de-AT" dirty="0" err="1" smtClean="0"/>
              <a:t>process</a:t>
            </a:r>
            <a:r>
              <a:rPr lang="de-AT" dirty="0" smtClean="0"/>
              <a:t> </a:t>
            </a:r>
            <a:r>
              <a:rPr lang="de-AT" dirty="0" err="1" smtClean="0"/>
              <a:t>receives</a:t>
            </a:r>
            <a:r>
              <a:rPr lang="de-AT" dirty="0" smtClean="0"/>
              <a:t> a </a:t>
            </a:r>
            <a:r>
              <a:rPr lang="de-AT" dirty="0" err="1" smtClean="0"/>
              <a:t>message</a:t>
            </a:r>
            <a:r>
              <a:rPr lang="de-AT" dirty="0" smtClean="0"/>
              <a:t> A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reacts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a </a:t>
            </a:r>
            <a:r>
              <a:rPr lang="de-AT" dirty="0" err="1" smtClean="0"/>
              <a:t>new</a:t>
            </a:r>
            <a:r>
              <a:rPr lang="de-AT" dirty="0" smtClean="0"/>
              <a:t> </a:t>
            </a:r>
            <a:r>
              <a:rPr lang="de-AT" dirty="0" err="1" smtClean="0"/>
              <a:t>message</a:t>
            </a:r>
            <a:r>
              <a:rPr lang="de-AT" dirty="0" smtClean="0"/>
              <a:t> B, </a:t>
            </a:r>
            <a:r>
              <a:rPr lang="de-AT" dirty="0" err="1" smtClean="0"/>
              <a:t>thus</a:t>
            </a:r>
            <a:r>
              <a:rPr lang="de-AT" dirty="0" smtClean="0"/>
              <a:t> </a:t>
            </a:r>
            <a:r>
              <a:rPr lang="de-AT" dirty="0" err="1" smtClean="0"/>
              <a:t>creating</a:t>
            </a:r>
            <a:r>
              <a:rPr lang="de-AT" dirty="0" smtClean="0"/>
              <a:t> a partial </a:t>
            </a:r>
            <a:r>
              <a:rPr lang="de-AT" dirty="0" err="1" smtClean="0"/>
              <a:t>ordering</a:t>
            </a:r>
            <a:r>
              <a:rPr lang="de-AT" dirty="0" smtClean="0"/>
              <a:t> </a:t>
            </a:r>
            <a:r>
              <a:rPr lang="de-AT" dirty="0" err="1" smtClean="0"/>
              <a:t>between</a:t>
            </a:r>
            <a:r>
              <a:rPr lang="de-AT" dirty="0" smtClean="0"/>
              <a:t> A </a:t>
            </a:r>
            <a:r>
              <a:rPr lang="de-AT" dirty="0" err="1" smtClean="0"/>
              <a:t>and</a:t>
            </a:r>
            <a:r>
              <a:rPr lang="de-AT" dirty="0" smtClean="0"/>
              <a:t> B </a:t>
            </a:r>
            <a:r>
              <a:rPr lang="de-AT" dirty="0" err="1" smtClean="0"/>
              <a:t>within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global </a:t>
            </a:r>
            <a:r>
              <a:rPr lang="de-AT" dirty="0" err="1" smtClean="0"/>
              <a:t>system</a:t>
            </a:r>
            <a:r>
              <a:rPr lang="de-AT" dirty="0" smtClean="0"/>
              <a:t>)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36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Irene Greif (first woman PhD in Computer science from MIT)</a:t>
            </a:r>
          </a:p>
          <a:p>
            <a:pPr marL="457200" indent="-457200">
              <a:lnSpc>
                <a:spcPct val="100000"/>
              </a:lnSpc>
            </a:pPr>
            <a:endParaRPr lang="de-AT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de-AT" dirty="0" smtClean="0"/>
              <a:t>Other </a:t>
            </a:r>
            <a:r>
              <a:rPr lang="de-AT" dirty="0" err="1" smtClean="0"/>
              <a:t>semantic</a:t>
            </a:r>
            <a:r>
              <a:rPr lang="de-AT" dirty="0" smtClean="0"/>
              <a:t> </a:t>
            </a:r>
            <a:r>
              <a:rPr lang="de-AT" dirty="0" err="1" smtClean="0"/>
              <a:t>approaches</a:t>
            </a:r>
            <a:r>
              <a:rPr lang="de-AT" dirty="0" smtClean="0"/>
              <a:t> </a:t>
            </a:r>
            <a:r>
              <a:rPr lang="de-AT" dirty="0" err="1" smtClean="0"/>
              <a:t>exist</a:t>
            </a:r>
            <a:r>
              <a:rPr lang="de-AT" dirty="0" smtClean="0"/>
              <a:t> </a:t>
            </a:r>
            <a:r>
              <a:rPr lang="de-AT" dirty="0" err="1" smtClean="0"/>
              <a:t>too</a:t>
            </a:r>
            <a:r>
              <a:rPr lang="de-AT" dirty="0" smtClean="0"/>
              <a:t> but out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scope</a:t>
            </a:r>
            <a:endParaRPr lang="de-AT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57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Pure </a:t>
            </a:r>
            <a:r>
              <a:rPr lang="de-AT" dirty="0" err="1" smtClean="0"/>
              <a:t>functional</a:t>
            </a:r>
            <a:endParaRPr lang="de-AT" dirty="0" smtClean="0"/>
          </a:p>
          <a:p>
            <a:pPr lvl="1"/>
            <a:r>
              <a:rPr lang="de-AT" dirty="0" err="1" smtClean="0"/>
              <a:t>Declarative</a:t>
            </a:r>
            <a:r>
              <a:rPr lang="de-AT" dirty="0" smtClean="0"/>
              <a:t> </a:t>
            </a:r>
            <a:r>
              <a:rPr lang="de-AT" dirty="0" err="1" smtClean="0"/>
              <a:t>instead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imperative: </a:t>
            </a:r>
            <a:r>
              <a:rPr lang="de-AT" dirty="0" err="1" smtClean="0"/>
              <a:t>declare</a:t>
            </a:r>
            <a:r>
              <a:rPr lang="de-AT" dirty="0" smtClean="0"/>
              <a:t> </a:t>
            </a:r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function</a:t>
            </a:r>
            <a:r>
              <a:rPr lang="de-AT" dirty="0" smtClean="0"/>
              <a:t> </a:t>
            </a:r>
            <a:r>
              <a:rPr lang="de-AT" dirty="0" err="1" smtClean="0"/>
              <a:t>should</a:t>
            </a:r>
            <a:r>
              <a:rPr lang="de-AT" dirty="0" smtClean="0"/>
              <a:t> </a:t>
            </a:r>
            <a:r>
              <a:rPr lang="de-AT" dirty="0" err="1" smtClean="0"/>
              <a:t>compute</a:t>
            </a:r>
            <a:r>
              <a:rPr lang="de-AT" dirty="0" smtClean="0"/>
              <a:t> </a:t>
            </a:r>
            <a:r>
              <a:rPr lang="de-AT" dirty="0" err="1" smtClean="0"/>
              <a:t>instead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specifying</a:t>
            </a:r>
            <a:r>
              <a:rPr lang="de-AT" dirty="0" smtClean="0"/>
              <a:t> </a:t>
            </a:r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computation</a:t>
            </a:r>
            <a:r>
              <a:rPr lang="de-AT" dirty="0" smtClean="0"/>
              <a:t> </a:t>
            </a:r>
            <a:r>
              <a:rPr lang="de-AT" dirty="0" err="1" smtClean="0"/>
              <a:t>step</a:t>
            </a:r>
            <a:r>
              <a:rPr lang="de-AT" dirty="0" smtClean="0"/>
              <a:t> </a:t>
            </a:r>
            <a:r>
              <a:rPr lang="de-AT" dirty="0" err="1" smtClean="0"/>
              <a:t>executed</a:t>
            </a:r>
            <a:r>
              <a:rPr lang="de-AT" dirty="0" smtClean="0"/>
              <a:t> after </a:t>
            </a:r>
            <a:r>
              <a:rPr lang="de-AT" dirty="0" err="1" smtClean="0"/>
              <a:t>another</a:t>
            </a:r>
            <a:endParaRPr lang="de-AT" dirty="0" smtClean="0"/>
          </a:p>
          <a:p>
            <a:pPr lvl="1"/>
            <a:r>
              <a:rPr lang="de-AT" dirty="0" err="1" smtClean="0"/>
              <a:t>Bound</a:t>
            </a:r>
            <a:r>
              <a:rPr lang="de-AT" dirty="0" smtClean="0"/>
              <a:t> </a:t>
            </a:r>
            <a:r>
              <a:rPr lang="de-AT" dirty="0" err="1" smtClean="0"/>
              <a:t>names</a:t>
            </a:r>
            <a:r>
              <a:rPr lang="de-AT" dirty="0" smtClean="0"/>
              <a:t> </a:t>
            </a:r>
            <a:r>
              <a:rPr lang="de-AT" dirty="0" err="1" smtClean="0"/>
              <a:t>cannot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changed</a:t>
            </a:r>
            <a:r>
              <a:rPr lang="de-AT" dirty="0" smtClean="0"/>
              <a:t> =&gt; on </a:t>
            </a:r>
            <a:r>
              <a:rPr lang="de-AT" dirty="0" err="1" smtClean="0"/>
              <a:t>change</a:t>
            </a:r>
            <a:r>
              <a:rPr lang="de-AT" dirty="0" smtClean="0"/>
              <a:t> </a:t>
            </a:r>
            <a:r>
              <a:rPr lang="de-AT" dirty="0" err="1" smtClean="0"/>
              <a:t>create</a:t>
            </a:r>
            <a:r>
              <a:rPr lang="de-AT" dirty="0" smtClean="0"/>
              <a:t> </a:t>
            </a:r>
            <a:r>
              <a:rPr lang="de-AT" dirty="0" err="1" smtClean="0"/>
              <a:t>changed</a:t>
            </a:r>
            <a:r>
              <a:rPr lang="de-AT" dirty="0" smtClean="0"/>
              <a:t> </a:t>
            </a:r>
            <a:r>
              <a:rPr lang="de-AT" dirty="0" err="1" smtClean="0"/>
              <a:t>copy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return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result</a:t>
            </a:r>
            <a:r>
              <a:rPr lang="de-AT" dirty="0" smtClean="0"/>
              <a:t> </a:t>
            </a:r>
            <a:r>
              <a:rPr lang="de-AT" dirty="0" err="1" smtClean="0"/>
              <a:t>from</a:t>
            </a:r>
            <a:r>
              <a:rPr lang="de-AT" dirty="0" smtClean="0"/>
              <a:t> </a:t>
            </a:r>
            <a:r>
              <a:rPr lang="de-AT" dirty="0" err="1" smtClean="0"/>
              <a:t>computation</a:t>
            </a:r>
            <a:endParaRPr lang="de-AT" dirty="0" smtClean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92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Maybe skip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82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Optimism-factor: agents expectation asset worth 1.0 </a:t>
            </a:r>
            <a:r>
              <a:rPr lang="de-DE" i="1" dirty="0" smtClean="0"/>
              <a:t>„tomorrow“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39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CDA-ZI model described in natural language in paper of Breuer, Vollbrecht et al.</a:t>
            </a:r>
          </a:p>
          <a:p>
            <a:pPr lvl="1"/>
            <a:r>
              <a:rPr lang="de-AT" dirty="0" smtClean="0"/>
              <a:t>Hard to understand all implications</a:t>
            </a:r>
          </a:p>
          <a:p>
            <a:pPr lvl="1"/>
            <a:r>
              <a:rPr lang="de-AT" dirty="0" smtClean="0"/>
              <a:t>Small details missing / only clear when implementing it</a:t>
            </a: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5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Actors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r>
              <a:rPr lang="de-DE" dirty="0" smtClean="0"/>
              <a:t>, </a:t>
            </a:r>
            <a:r>
              <a:rPr lang="de-DE" dirty="0" err="1" smtClean="0"/>
              <a:t>seem</a:t>
            </a:r>
            <a:r>
              <a:rPr lang="de-DE" dirty="0" smtClean="0"/>
              <a:t> </a:t>
            </a:r>
            <a:r>
              <a:rPr lang="de-DE" dirty="0" err="1" smtClean="0"/>
              <a:t>very</a:t>
            </a:r>
            <a:r>
              <a:rPr lang="de-DE" dirty="0" smtClean="0"/>
              <a:t> </a:t>
            </a:r>
            <a:r>
              <a:rPr lang="de-DE" dirty="0" err="1" smtClean="0"/>
              <a:t>similar</a:t>
            </a:r>
            <a:r>
              <a:rPr lang="de-DE" dirty="0" smtClean="0"/>
              <a:t> =&gt; </a:t>
            </a:r>
            <a:r>
              <a:rPr lang="de-DE" baseline="0" dirty="0" smtClean="0"/>
              <a:t> </a:t>
            </a:r>
            <a:r>
              <a:rPr lang="de-DE" dirty="0" smtClean="0"/>
              <a:t>ideal </a:t>
            </a:r>
            <a:r>
              <a:rPr lang="de-DE" dirty="0" err="1" smtClean="0"/>
              <a:t>approach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formal </a:t>
            </a:r>
            <a:r>
              <a:rPr lang="de-DE" dirty="0" err="1" smtClean="0"/>
              <a:t>Agents</a:t>
            </a:r>
            <a:endParaRPr lang="de-DE" dirty="0" smtClean="0"/>
          </a:p>
          <a:p>
            <a:endParaRPr lang="en-GB" dirty="0" smtClean="0"/>
          </a:p>
          <a:p>
            <a:r>
              <a:rPr lang="en-GB" dirty="0" smtClean="0"/>
              <a:t>Proactive:</a:t>
            </a:r>
            <a:r>
              <a:rPr lang="en-GB" baseline="0" dirty="0" smtClean="0"/>
              <a:t> no concept of time =&gt; no time-out driven emission of messages possible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5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6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Algebra: „The </a:t>
            </a:r>
            <a:r>
              <a:rPr lang="de-AT" dirty="0" err="1" smtClean="0"/>
              <a:t>study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math. </a:t>
            </a:r>
            <a:r>
              <a:rPr lang="de-AT" dirty="0" err="1" smtClean="0"/>
              <a:t>symbols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rules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manipulating</a:t>
            </a:r>
            <a:r>
              <a:rPr lang="de-AT" dirty="0" smtClean="0"/>
              <a:t> </a:t>
            </a:r>
            <a:r>
              <a:rPr lang="de-AT" dirty="0" err="1" smtClean="0"/>
              <a:t>them</a:t>
            </a:r>
            <a:r>
              <a:rPr lang="de-AT" dirty="0" smtClean="0"/>
              <a:t>.“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82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https://en.wikipedia.org/wiki/Process_calculus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6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smtClean="0"/>
              <a:t>ABM/S not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really</a:t>
            </a:r>
            <a:r>
              <a:rPr lang="de-AT" baseline="0" dirty="0" smtClean="0"/>
              <a:t> a proper </a:t>
            </a:r>
            <a:r>
              <a:rPr lang="de-AT" baseline="0" dirty="0" err="1" smtClean="0"/>
              <a:t>treatment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found</a:t>
            </a:r>
            <a:r>
              <a:rPr lang="de-AT" baseline="0" dirty="0" smtClean="0"/>
              <a:t>, but </a:t>
            </a:r>
            <a:r>
              <a:rPr lang="de-AT" baseline="0" dirty="0" err="1" smtClean="0"/>
              <a:t>papers</a:t>
            </a:r>
            <a:r>
              <a:rPr lang="de-AT" baseline="0" dirty="0" smtClean="0"/>
              <a:t> </a:t>
            </a:r>
            <a:r>
              <a:rPr lang="de-AT" baseline="0" dirty="0" err="1" smtClean="0"/>
              <a:t>found</a:t>
            </a:r>
            <a:r>
              <a:rPr lang="de-AT" baseline="0" dirty="0" smtClean="0"/>
              <a:t> so </a:t>
            </a:r>
            <a:r>
              <a:rPr lang="de-AT" baseline="0" dirty="0" err="1" smtClean="0"/>
              <a:t>far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are</a:t>
            </a:r>
            <a:r>
              <a:rPr lang="de-AT" baseline="0" dirty="0" smtClean="0"/>
              <a:t> </a:t>
            </a:r>
            <a:r>
              <a:rPr lang="de-AT" baseline="0" dirty="0" err="1" smtClean="0"/>
              <a:t>good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starting</a:t>
            </a:r>
            <a:r>
              <a:rPr lang="de-AT" baseline="0" dirty="0" smtClean="0"/>
              <a:t> </a:t>
            </a:r>
            <a:r>
              <a:rPr lang="de-AT" baseline="0" dirty="0" err="1" smtClean="0"/>
              <a:t>point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30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https://en.wikipedia.org/wiki/%CE%A0-calculus#Formal_definition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932A0-F33A-7A49-A1D4-AAEF7D36D4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8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0"/>
            <a:ext cx="13550400" cy="10166400"/>
          </a:xfrm>
          <a:prstGeom prst="rect">
            <a:avLst/>
          </a:prstGeom>
        </p:spPr>
      </p:pic>
      <p:pic>
        <p:nvPicPr>
          <p:cNvPr id="10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9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2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93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953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56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72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2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2741531" y="0"/>
            <a:ext cx="13545600" cy="101592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685800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3600000"/>
            <a:ext cx="6553440" cy="1598400"/>
          </a:xfrm>
          <a:prstGeom prst="rect">
            <a:avLst/>
          </a:prstGeom>
          <a:noFill/>
          <a:ln>
            <a:noFill/>
          </a:ln>
        </p:spPr>
        <p:txBody>
          <a:bodyPr lIns="0" tIns="0" rIns="359938" bIns="0" anchor="t" anchorCtr="0">
            <a:noAutofit/>
          </a:bodyPr>
          <a:lstStyle>
            <a:lvl1pPr algn="l">
              <a:lnSpc>
                <a:spcPts val="5000"/>
              </a:lnSpc>
              <a:defRPr sz="4000" b="0" i="0" baseline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dirty="0" smtClean="0"/>
              <a:t>Dies ist eine Kapitelfolie. </a:t>
            </a:r>
            <a:br>
              <a:rPr lang="de-AT" dirty="0" smtClean="0"/>
            </a:br>
            <a:r>
              <a:rPr lang="de-AT" dirty="0" smtClean="0"/>
              <a:t>WICHTIG, nicht mehr Text </a:t>
            </a:r>
            <a:br>
              <a:rPr lang="de-AT" dirty="0" smtClean="0"/>
            </a:br>
            <a:r>
              <a:rPr lang="de-AT" dirty="0" smtClean="0"/>
              <a:t>als diesen hier!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59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/>
          <p:cNvSpPr>
            <a:spLocks noGrp="1" noChangeAspect="1"/>
          </p:cNvSpPr>
          <p:nvPr>
            <p:ph idx="11" hasCustomPrompt="1"/>
          </p:nvPr>
        </p:nvSpPr>
        <p:spPr>
          <a:xfrm>
            <a:off x="1080000" y="4320000"/>
            <a:ext cx="10800000" cy="54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6000">
              <a:lnSpc>
                <a:spcPts val="2200"/>
              </a:lnSpc>
              <a:spcBef>
                <a:spcPts val="200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 baseline="0">
                <a:latin typeface="Arial"/>
                <a:cs typeface="Arial"/>
              </a:defRPr>
            </a:lvl1pPr>
            <a:lvl2pPr marL="742823" indent="-285701">
              <a:buSzPct val="40000"/>
              <a:buFont typeface="Wingdings" charset="2"/>
              <a:buChar char="u"/>
              <a:defRPr>
                <a:latin typeface="Arial"/>
                <a:cs typeface="Arial"/>
              </a:defRPr>
            </a:lvl2pPr>
          </a:lstStyle>
          <a:p>
            <a:pPr lvl="0"/>
            <a:r>
              <a:rPr lang="de-AT" noProof="0" dirty="0" smtClean="0"/>
              <a:t>Punkt 1</a:t>
            </a:r>
          </a:p>
          <a:p>
            <a:pPr lvl="0"/>
            <a:r>
              <a:rPr lang="de-AT" noProof="0" dirty="0" smtClean="0"/>
              <a:t>Punkt 2</a:t>
            </a:r>
          </a:p>
          <a:p>
            <a:pPr lvl="0"/>
            <a:r>
              <a:rPr lang="de-AT" noProof="0" dirty="0" smtClean="0"/>
              <a:t>Punkt 3</a:t>
            </a:r>
          </a:p>
          <a:p>
            <a:pPr lvl="0"/>
            <a:r>
              <a:rPr lang="de-AT" noProof="0" dirty="0" smtClean="0"/>
              <a:t>…</a:t>
            </a:r>
          </a:p>
        </p:txBody>
      </p:sp>
      <p:sp>
        <p:nvSpPr>
          <p:cNvPr id="5" name="Rectangle 2"/>
          <p:cNvSpPr>
            <a:spLocks noChangeAspect="1"/>
          </p:cNvSpPr>
          <p:nvPr userDrawn="1"/>
        </p:nvSpPr>
        <p:spPr>
          <a:xfrm>
            <a:off x="-13482" y="2582196"/>
            <a:ext cx="11132979" cy="903815"/>
          </a:xfrm>
          <a:custGeom>
            <a:avLst/>
            <a:gdLst>
              <a:gd name="connsiteX0" fmla="*/ 0 w 7200000"/>
              <a:gd name="connsiteY0" fmla="*/ 0 h 900000"/>
              <a:gd name="connsiteX1" fmla="*/ 7200000 w 7200000"/>
              <a:gd name="connsiteY1" fmla="*/ 0 h 900000"/>
              <a:gd name="connsiteX2" fmla="*/ 7200000 w 7200000"/>
              <a:gd name="connsiteY2" fmla="*/ 900000 h 900000"/>
              <a:gd name="connsiteX3" fmla="*/ 0 w 7200000"/>
              <a:gd name="connsiteY3" fmla="*/ 900000 h 900000"/>
              <a:gd name="connsiteX4" fmla="*/ 0 w 7200000"/>
              <a:gd name="connsiteY4" fmla="*/ 0 h 900000"/>
              <a:gd name="connsiteX0" fmla="*/ 0 w 7200000"/>
              <a:gd name="connsiteY0" fmla="*/ 0 h 903175"/>
              <a:gd name="connsiteX1" fmla="*/ 7200000 w 7200000"/>
              <a:gd name="connsiteY1" fmla="*/ 0 h 903175"/>
              <a:gd name="connsiteX2" fmla="*/ 6298300 w 7200000"/>
              <a:gd name="connsiteY2" fmla="*/ 903175 h 903175"/>
              <a:gd name="connsiteX3" fmla="*/ 0 w 7200000"/>
              <a:gd name="connsiteY3" fmla="*/ 900000 h 903175"/>
              <a:gd name="connsiteX4" fmla="*/ 0 w 7200000"/>
              <a:gd name="connsiteY4" fmla="*/ 0 h 903175"/>
              <a:gd name="connsiteX0" fmla="*/ 0 w 7200000"/>
              <a:gd name="connsiteY0" fmla="*/ 0 h 900000"/>
              <a:gd name="connsiteX1" fmla="*/ 7200000 w 7200000"/>
              <a:gd name="connsiteY1" fmla="*/ 0 h 900000"/>
              <a:gd name="connsiteX2" fmla="*/ 5936350 w 7200000"/>
              <a:gd name="connsiteY2" fmla="*/ 868250 h 900000"/>
              <a:gd name="connsiteX3" fmla="*/ 0 w 7200000"/>
              <a:gd name="connsiteY3" fmla="*/ 900000 h 900000"/>
              <a:gd name="connsiteX4" fmla="*/ 0 w 7200000"/>
              <a:gd name="connsiteY4" fmla="*/ 0 h 900000"/>
              <a:gd name="connsiteX0" fmla="*/ 0 w 7200000"/>
              <a:gd name="connsiteY0" fmla="*/ 0 h 906350"/>
              <a:gd name="connsiteX1" fmla="*/ 7200000 w 7200000"/>
              <a:gd name="connsiteY1" fmla="*/ 0 h 906350"/>
              <a:gd name="connsiteX2" fmla="*/ 6295125 w 7200000"/>
              <a:gd name="connsiteY2" fmla="*/ 906350 h 906350"/>
              <a:gd name="connsiteX3" fmla="*/ 0 w 7200000"/>
              <a:gd name="connsiteY3" fmla="*/ 900000 h 906350"/>
              <a:gd name="connsiteX4" fmla="*/ 0 w 7200000"/>
              <a:gd name="connsiteY4" fmla="*/ 0 h 906350"/>
              <a:gd name="connsiteX0" fmla="*/ 0 w 7462237"/>
              <a:gd name="connsiteY0" fmla="*/ 11919 h 906350"/>
              <a:gd name="connsiteX1" fmla="*/ 7462237 w 7462237"/>
              <a:gd name="connsiteY1" fmla="*/ 0 h 906350"/>
              <a:gd name="connsiteX2" fmla="*/ 6557362 w 7462237"/>
              <a:gd name="connsiteY2" fmla="*/ 906350 h 906350"/>
              <a:gd name="connsiteX3" fmla="*/ 262237 w 7462237"/>
              <a:gd name="connsiteY3" fmla="*/ 900000 h 906350"/>
              <a:gd name="connsiteX4" fmla="*/ 0 w 7462237"/>
              <a:gd name="connsiteY4" fmla="*/ 11919 h 906350"/>
              <a:gd name="connsiteX0" fmla="*/ 11919 w 7474156"/>
              <a:gd name="connsiteY0" fmla="*/ 11919 h 906350"/>
              <a:gd name="connsiteX1" fmla="*/ 7474156 w 7474156"/>
              <a:gd name="connsiteY1" fmla="*/ 0 h 906350"/>
              <a:gd name="connsiteX2" fmla="*/ 6569281 w 7474156"/>
              <a:gd name="connsiteY2" fmla="*/ 906350 h 906350"/>
              <a:gd name="connsiteX3" fmla="*/ 0 w 7474156"/>
              <a:gd name="connsiteY3" fmla="*/ 905959 h 906350"/>
              <a:gd name="connsiteX4" fmla="*/ 11919 w 7474156"/>
              <a:gd name="connsiteY4" fmla="*/ 11919 h 906350"/>
              <a:gd name="connsiteX0" fmla="*/ 0 w 7462237"/>
              <a:gd name="connsiteY0" fmla="*/ 11919 h 911918"/>
              <a:gd name="connsiteX1" fmla="*/ 7462237 w 7462237"/>
              <a:gd name="connsiteY1" fmla="*/ 0 h 911918"/>
              <a:gd name="connsiteX2" fmla="*/ 6557362 w 7462237"/>
              <a:gd name="connsiteY2" fmla="*/ 906350 h 911918"/>
              <a:gd name="connsiteX3" fmla="*/ 5960 w 7462237"/>
              <a:gd name="connsiteY3" fmla="*/ 911918 h 911918"/>
              <a:gd name="connsiteX4" fmla="*/ 0 w 7462237"/>
              <a:gd name="connsiteY4" fmla="*/ 11919 h 911918"/>
              <a:gd name="connsiteX0" fmla="*/ 12092 w 7474329"/>
              <a:gd name="connsiteY0" fmla="*/ 11919 h 906350"/>
              <a:gd name="connsiteX1" fmla="*/ 7474329 w 7474329"/>
              <a:gd name="connsiteY1" fmla="*/ 0 h 906350"/>
              <a:gd name="connsiteX2" fmla="*/ 6569454 w 7474329"/>
              <a:gd name="connsiteY2" fmla="*/ 906350 h 906350"/>
              <a:gd name="connsiteX3" fmla="*/ 172 w 7474329"/>
              <a:gd name="connsiteY3" fmla="*/ 905959 h 906350"/>
              <a:gd name="connsiteX4" fmla="*/ 12092 w 7474329"/>
              <a:gd name="connsiteY4" fmla="*/ 11919 h 906350"/>
              <a:gd name="connsiteX0" fmla="*/ 0 w 7462237"/>
              <a:gd name="connsiteY0" fmla="*/ 11919 h 906350"/>
              <a:gd name="connsiteX1" fmla="*/ 7462237 w 7462237"/>
              <a:gd name="connsiteY1" fmla="*/ 0 h 906350"/>
              <a:gd name="connsiteX2" fmla="*/ 6557362 w 7462237"/>
              <a:gd name="connsiteY2" fmla="*/ 906350 h 906350"/>
              <a:gd name="connsiteX3" fmla="*/ 11920 w 7462237"/>
              <a:gd name="connsiteY3" fmla="*/ 899999 h 906350"/>
              <a:gd name="connsiteX4" fmla="*/ 0 w 7462237"/>
              <a:gd name="connsiteY4" fmla="*/ 11919 h 906350"/>
              <a:gd name="connsiteX0" fmla="*/ 0 w 7456277"/>
              <a:gd name="connsiteY0" fmla="*/ 0 h 912309"/>
              <a:gd name="connsiteX1" fmla="*/ 7456277 w 7456277"/>
              <a:gd name="connsiteY1" fmla="*/ 5959 h 912309"/>
              <a:gd name="connsiteX2" fmla="*/ 6551402 w 7456277"/>
              <a:gd name="connsiteY2" fmla="*/ 912309 h 912309"/>
              <a:gd name="connsiteX3" fmla="*/ 5960 w 7456277"/>
              <a:gd name="connsiteY3" fmla="*/ 905958 h 912309"/>
              <a:gd name="connsiteX4" fmla="*/ 0 w 7456277"/>
              <a:gd name="connsiteY4" fmla="*/ 0 h 912309"/>
              <a:gd name="connsiteX0" fmla="*/ 0 w 8723782"/>
              <a:gd name="connsiteY0" fmla="*/ 0 h 912309"/>
              <a:gd name="connsiteX1" fmla="*/ 8723782 w 8723782"/>
              <a:gd name="connsiteY1" fmla="*/ 5959 h 912309"/>
              <a:gd name="connsiteX2" fmla="*/ 7818907 w 8723782"/>
              <a:gd name="connsiteY2" fmla="*/ 912309 h 912309"/>
              <a:gd name="connsiteX3" fmla="*/ 1273465 w 8723782"/>
              <a:gd name="connsiteY3" fmla="*/ 905958 h 912309"/>
              <a:gd name="connsiteX4" fmla="*/ 0 w 8723782"/>
              <a:gd name="connsiteY4" fmla="*/ 0 h 912309"/>
              <a:gd name="connsiteX0" fmla="*/ 22313 w 8746095"/>
              <a:gd name="connsiteY0" fmla="*/ 0 h 912309"/>
              <a:gd name="connsiteX1" fmla="*/ 8746095 w 8746095"/>
              <a:gd name="connsiteY1" fmla="*/ 5959 h 912309"/>
              <a:gd name="connsiteX2" fmla="*/ 7841220 w 8746095"/>
              <a:gd name="connsiteY2" fmla="*/ 912309 h 912309"/>
              <a:gd name="connsiteX3" fmla="*/ 107 w 8746095"/>
              <a:gd name="connsiteY3" fmla="*/ 905958 h 912309"/>
              <a:gd name="connsiteX4" fmla="*/ 22313 w 8746095"/>
              <a:gd name="connsiteY4" fmla="*/ 0 h 912309"/>
              <a:gd name="connsiteX0" fmla="*/ 0 w 8766032"/>
              <a:gd name="connsiteY0" fmla="*/ 0 h 912309"/>
              <a:gd name="connsiteX1" fmla="*/ 8766032 w 8766032"/>
              <a:gd name="connsiteY1" fmla="*/ 5959 h 912309"/>
              <a:gd name="connsiteX2" fmla="*/ 7861157 w 8766032"/>
              <a:gd name="connsiteY2" fmla="*/ 912309 h 912309"/>
              <a:gd name="connsiteX3" fmla="*/ 20044 w 8766032"/>
              <a:gd name="connsiteY3" fmla="*/ 905958 h 912309"/>
              <a:gd name="connsiteX4" fmla="*/ 0 w 8766032"/>
              <a:gd name="connsiteY4" fmla="*/ 0 h 912309"/>
              <a:gd name="connsiteX0" fmla="*/ 0 w 8766032"/>
              <a:gd name="connsiteY0" fmla="*/ 0 h 912309"/>
              <a:gd name="connsiteX1" fmla="*/ 8766032 w 8766032"/>
              <a:gd name="connsiteY1" fmla="*/ 5959 h 912309"/>
              <a:gd name="connsiteX2" fmla="*/ 7861157 w 8766032"/>
              <a:gd name="connsiteY2" fmla="*/ 912309 h 912309"/>
              <a:gd name="connsiteX3" fmla="*/ 35888 w 8766032"/>
              <a:gd name="connsiteY3" fmla="*/ 900677 h 912309"/>
              <a:gd name="connsiteX4" fmla="*/ 0 w 8766032"/>
              <a:gd name="connsiteY4" fmla="*/ 0 h 912309"/>
              <a:gd name="connsiteX0" fmla="*/ 19687 w 8730264"/>
              <a:gd name="connsiteY0" fmla="*/ 1963 h 906350"/>
              <a:gd name="connsiteX1" fmla="*/ 8730264 w 8730264"/>
              <a:gd name="connsiteY1" fmla="*/ 0 h 906350"/>
              <a:gd name="connsiteX2" fmla="*/ 7825389 w 8730264"/>
              <a:gd name="connsiteY2" fmla="*/ 906350 h 906350"/>
              <a:gd name="connsiteX3" fmla="*/ 120 w 8730264"/>
              <a:gd name="connsiteY3" fmla="*/ 894718 h 906350"/>
              <a:gd name="connsiteX4" fmla="*/ 19687 w 8730264"/>
              <a:gd name="connsiteY4" fmla="*/ 1963 h 906350"/>
              <a:gd name="connsiteX0" fmla="*/ 1553 w 8730615"/>
              <a:gd name="connsiteY0" fmla="*/ 1963 h 906350"/>
              <a:gd name="connsiteX1" fmla="*/ 8730615 w 8730615"/>
              <a:gd name="connsiteY1" fmla="*/ 0 h 906350"/>
              <a:gd name="connsiteX2" fmla="*/ 7825740 w 8730615"/>
              <a:gd name="connsiteY2" fmla="*/ 906350 h 906350"/>
              <a:gd name="connsiteX3" fmla="*/ 471 w 8730615"/>
              <a:gd name="connsiteY3" fmla="*/ 894718 h 906350"/>
              <a:gd name="connsiteX4" fmla="*/ 1553 w 8730615"/>
              <a:gd name="connsiteY4" fmla="*/ 1963 h 906350"/>
              <a:gd name="connsiteX0" fmla="*/ 0 w 8729062"/>
              <a:gd name="connsiteY0" fmla="*/ 1963 h 906350"/>
              <a:gd name="connsiteX1" fmla="*/ 8729062 w 8729062"/>
              <a:gd name="connsiteY1" fmla="*/ 0 h 906350"/>
              <a:gd name="connsiteX2" fmla="*/ 7824187 w 8729062"/>
              <a:gd name="connsiteY2" fmla="*/ 906350 h 906350"/>
              <a:gd name="connsiteX3" fmla="*/ 51732 w 8729062"/>
              <a:gd name="connsiteY3" fmla="*/ 900000 h 906350"/>
              <a:gd name="connsiteX4" fmla="*/ 0 w 8729062"/>
              <a:gd name="connsiteY4" fmla="*/ 1963 h 906350"/>
              <a:gd name="connsiteX0" fmla="*/ 0 w 8729062"/>
              <a:gd name="connsiteY0" fmla="*/ 1963 h 906350"/>
              <a:gd name="connsiteX1" fmla="*/ 8729062 w 8729062"/>
              <a:gd name="connsiteY1" fmla="*/ 0 h 906350"/>
              <a:gd name="connsiteX2" fmla="*/ 7824187 w 8729062"/>
              <a:gd name="connsiteY2" fmla="*/ 906350 h 906350"/>
              <a:gd name="connsiteX3" fmla="*/ 1559 w 8729062"/>
              <a:gd name="connsiteY3" fmla="*/ 900000 h 906350"/>
              <a:gd name="connsiteX4" fmla="*/ 0 w 8729062"/>
              <a:gd name="connsiteY4" fmla="*/ 1963 h 906350"/>
              <a:gd name="connsiteX0" fmla="*/ 0 w 11195812"/>
              <a:gd name="connsiteY0" fmla="*/ 1963 h 906350"/>
              <a:gd name="connsiteX1" fmla="*/ 11195812 w 11195812"/>
              <a:gd name="connsiteY1" fmla="*/ 0 h 906350"/>
              <a:gd name="connsiteX2" fmla="*/ 10290937 w 11195812"/>
              <a:gd name="connsiteY2" fmla="*/ 906350 h 906350"/>
              <a:gd name="connsiteX3" fmla="*/ 2468309 w 11195812"/>
              <a:gd name="connsiteY3" fmla="*/ 900000 h 906350"/>
              <a:gd name="connsiteX4" fmla="*/ 0 w 11195812"/>
              <a:gd name="connsiteY4" fmla="*/ 1963 h 906350"/>
              <a:gd name="connsiteX0" fmla="*/ 0 w 11195812"/>
              <a:gd name="connsiteY0" fmla="*/ 1963 h 906390"/>
              <a:gd name="connsiteX1" fmla="*/ 11195812 w 11195812"/>
              <a:gd name="connsiteY1" fmla="*/ 0 h 906390"/>
              <a:gd name="connsiteX2" fmla="*/ 10290937 w 11195812"/>
              <a:gd name="connsiteY2" fmla="*/ 906350 h 906390"/>
              <a:gd name="connsiteX3" fmla="*/ 7950 w 11195812"/>
              <a:gd name="connsiteY3" fmla="*/ 906390 h 906390"/>
              <a:gd name="connsiteX4" fmla="*/ 0 w 11195812"/>
              <a:gd name="connsiteY4" fmla="*/ 1963 h 906390"/>
              <a:gd name="connsiteX0" fmla="*/ 8248 w 11204060"/>
              <a:gd name="connsiteY0" fmla="*/ 1963 h 909585"/>
              <a:gd name="connsiteX1" fmla="*/ 11204060 w 11204060"/>
              <a:gd name="connsiteY1" fmla="*/ 0 h 909585"/>
              <a:gd name="connsiteX2" fmla="*/ 10299185 w 11204060"/>
              <a:gd name="connsiteY2" fmla="*/ 906350 h 909585"/>
              <a:gd name="connsiteX3" fmla="*/ 222 w 11204060"/>
              <a:gd name="connsiteY3" fmla="*/ 909585 h 909585"/>
              <a:gd name="connsiteX4" fmla="*/ 8248 w 11204060"/>
              <a:gd name="connsiteY4" fmla="*/ 1963 h 909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04060" h="909585">
                <a:moveTo>
                  <a:pt x="8248" y="1963"/>
                </a:moveTo>
                <a:lnTo>
                  <a:pt x="11204060" y="0"/>
                </a:lnTo>
                <a:lnTo>
                  <a:pt x="10299185" y="906350"/>
                </a:lnTo>
                <a:lnTo>
                  <a:pt x="222" y="909585"/>
                </a:lnTo>
                <a:cubicBezTo>
                  <a:pt x="-1765" y="609585"/>
                  <a:pt x="10235" y="301963"/>
                  <a:pt x="8248" y="19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080000" y="2649466"/>
            <a:ext cx="8639313" cy="713066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l">
              <a:lnSpc>
                <a:spcPts val="5000"/>
              </a:lnSpc>
              <a:spcBef>
                <a:spcPts val="0"/>
              </a:spcBef>
              <a:buNone/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de-AT" dirty="0" smtClean="0"/>
              <a:t>Einzeiliger Titel bis hier.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04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 noChangeAspect="1"/>
          </p:cNvSpPr>
          <p:nvPr>
            <p:ph type="pic" sz="quarter" idx="13"/>
          </p:nvPr>
        </p:nvSpPr>
        <p:spPr>
          <a:xfrm>
            <a:off x="12507689" y="1672934"/>
            <a:ext cx="3749899" cy="8517628"/>
          </a:xfrm>
          <a:custGeom>
            <a:avLst/>
            <a:gdLst/>
            <a:ahLst/>
            <a:cxnLst/>
            <a:rect l="l" t="t" r="r" b="b"/>
            <a:pathLst>
              <a:path w="2520000" h="5724000">
                <a:moveTo>
                  <a:pt x="0" y="0"/>
                </a:moveTo>
                <a:lnTo>
                  <a:pt x="2520000" y="0"/>
                </a:lnTo>
                <a:lnTo>
                  <a:pt x="2520000" y="5724000"/>
                </a:lnTo>
                <a:lnTo>
                  <a:pt x="1440000" y="5724000"/>
                </a:lnTo>
                <a:lnTo>
                  <a:pt x="0" y="4284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 noChangeAspect="1"/>
          </p:cNvSpPr>
          <p:nvPr>
            <p:ph type="title"/>
          </p:nvPr>
        </p:nvSpPr>
        <p:spPr>
          <a:xfrm>
            <a:off x="1080000" y="0"/>
            <a:ext cx="11880000" cy="1620000"/>
          </a:xfrm>
          <a:prstGeom prst="rect">
            <a:avLst/>
          </a:prstGeom>
          <a:noFill/>
          <a:ln>
            <a:noFill/>
          </a:ln>
        </p:spPr>
        <p:txBody>
          <a:bodyPr lIns="0" tIns="359938" rIns="359938" bIns="0" anchor="b" anchorCtr="0">
            <a:noAutofit/>
          </a:bodyPr>
          <a:lstStyle>
            <a:lvl1pPr algn="l">
              <a:lnSpc>
                <a:spcPts val="5000"/>
              </a:lnSpc>
              <a:defRPr sz="4000" b="0" i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Click </a:t>
            </a:r>
            <a:r>
              <a:rPr lang="de-AT" noProof="0" dirty="0" err="1" smtClean="0"/>
              <a:t>to</a:t>
            </a:r>
            <a:r>
              <a:rPr lang="de-AT" noProof="0" dirty="0" smtClean="0"/>
              <a:t>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title style</a:t>
            </a:r>
            <a:endParaRPr lang="de-AT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idx="11"/>
          </p:nvPr>
        </p:nvSpPr>
        <p:spPr>
          <a:xfrm>
            <a:off x="1079999" y="2411999"/>
            <a:ext cx="10440000" cy="68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2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>
                <a:latin typeface="Arial"/>
                <a:cs typeface="Arial"/>
              </a:defRPr>
            </a:lvl1pPr>
            <a:lvl2pPr marL="680400" indent="-248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-"/>
              <a:defRPr sz="3000">
                <a:latin typeface="Arial"/>
                <a:cs typeface="Arial"/>
              </a:defRPr>
            </a:lvl2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</p:txBody>
      </p:sp>
      <p:cxnSp>
        <p:nvCxnSpPr>
          <p:cNvPr id="11" name="Gerade Verbindung 7"/>
          <p:cNvCxnSpPr/>
          <p:nvPr userDrawn="1"/>
        </p:nvCxnSpPr>
        <p:spPr>
          <a:xfrm>
            <a:off x="1080000" y="1656000"/>
            <a:ext cx="1517758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41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 noChangeAspect="1"/>
          </p:cNvSpPr>
          <p:nvPr>
            <p:ph type="title"/>
          </p:nvPr>
        </p:nvSpPr>
        <p:spPr>
          <a:xfrm>
            <a:off x="1080000" y="0"/>
            <a:ext cx="11880000" cy="1620000"/>
          </a:xfrm>
          <a:prstGeom prst="rect">
            <a:avLst/>
          </a:prstGeom>
          <a:noFill/>
          <a:ln>
            <a:noFill/>
          </a:ln>
        </p:spPr>
        <p:txBody>
          <a:bodyPr lIns="0" tIns="359938" rIns="359938" bIns="0" anchor="b" anchorCtr="0">
            <a:noAutofit/>
          </a:bodyPr>
          <a:lstStyle>
            <a:lvl1pPr algn="l">
              <a:lnSpc>
                <a:spcPts val="5000"/>
              </a:lnSpc>
              <a:defRPr sz="4000" b="0" i="0">
                <a:ln>
                  <a:noFill/>
                </a:ln>
                <a:solidFill>
                  <a:srgbClr val="CE2C45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Click </a:t>
            </a:r>
            <a:r>
              <a:rPr lang="de-AT" noProof="0" dirty="0" err="1" smtClean="0"/>
              <a:t>to</a:t>
            </a:r>
            <a:r>
              <a:rPr lang="de-AT" noProof="0" dirty="0" smtClean="0"/>
              <a:t> </a:t>
            </a:r>
            <a:r>
              <a:rPr lang="de-AT" noProof="0" dirty="0" err="1" smtClean="0"/>
              <a:t>edit</a:t>
            </a:r>
            <a:r>
              <a:rPr lang="de-AT" noProof="0" dirty="0" smtClean="0"/>
              <a:t> Master title style</a:t>
            </a:r>
            <a:endParaRPr lang="de-AT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idx="11"/>
          </p:nvPr>
        </p:nvSpPr>
        <p:spPr>
          <a:xfrm>
            <a:off x="1079998" y="2411999"/>
            <a:ext cx="11880001" cy="68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2400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>
                <a:latin typeface="Arial"/>
                <a:cs typeface="Arial"/>
              </a:defRPr>
            </a:lvl1pPr>
            <a:lvl2pPr marL="680400" indent="-285701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-"/>
              <a:defRPr sz="3000">
                <a:latin typeface="Arial"/>
                <a:cs typeface="Arial"/>
              </a:defRPr>
            </a:lvl2pPr>
          </a:lstStyle>
          <a:p>
            <a:pPr lvl="0"/>
            <a:r>
              <a:rPr lang="de-AT" dirty="0" smtClean="0"/>
              <a:t>Click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edit</a:t>
            </a:r>
            <a:r>
              <a:rPr lang="de-AT" dirty="0" smtClean="0"/>
              <a:t> Master </a:t>
            </a:r>
            <a:r>
              <a:rPr lang="de-AT" dirty="0" err="1" smtClean="0"/>
              <a:t>text</a:t>
            </a:r>
            <a:r>
              <a:rPr lang="de-AT" dirty="0" smtClean="0"/>
              <a:t> </a:t>
            </a:r>
            <a:r>
              <a:rPr lang="de-AT" dirty="0" err="1" smtClean="0"/>
              <a:t>styles</a:t>
            </a:r>
            <a:endParaRPr lang="de-AT" dirty="0" smtClean="0"/>
          </a:p>
          <a:p>
            <a:pPr lvl="1"/>
            <a:r>
              <a:rPr lang="de-AT" dirty="0" smtClean="0"/>
              <a:t>Second </a:t>
            </a:r>
            <a:r>
              <a:rPr lang="de-AT" dirty="0" err="1" smtClean="0"/>
              <a:t>level</a:t>
            </a:r>
            <a:endParaRPr lang="de-AT" dirty="0" smtClean="0"/>
          </a:p>
        </p:txBody>
      </p:sp>
      <p:cxnSp>
        <p:nvCxnSpPr>
          <p:cNvPr id="11" name="Gerade Verbindung 7"/>
          <p:cNvCxnSpPr/>
          <p:nvPr userDrawn="1"/>
        </p:nvCxnSpPr>
        <p:spPr>
          <a:xfrm>
            <a:off x="1080000" y="1656000"/>
            <a:ext cx="15177588" cy="0"/>
          </a:xfrm>
          <a:prstGeom prst="line">
            <a:avLst/>
          </a:prstGeom>
          <a:ln w="1270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8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0"/>
            <a:ext cx="13550400" cy="10166400"/>
          </a:xfrm>
          <a:prstGeom prst="rect">
            <a:avLst/>
          </a:prstGeom>
        </p:spPr>
      </p:pic>
      <p:pic>
        <p:nvPicPr>
          <p:cNvPr id="10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733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 —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/>
          <p:nvPr userDrawn="1"/>
        </p:nvSpPr>
        <p:spPr>
          <a:xfrm>
            <a:off x="1" y="0"/>
            <a:ext cx="16257588" cy="1015920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7" name="Rechtwinkliges Dreieck 8"/>
          <p:cNvSpPr/>
          <p:nvPr userDrawn="1"/>
        </p:nvSpPr>
        <p:spPr>
          <a:xfrm>
            <a:off x="1" y="7639200"/>
            <a:ext cx="2520000" cy="2520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de-DE"/>
          </a:p>
        </p:txBody>
      </p:sp>
      <p:pic>
        <p:nvPicPr>
          <p:cNvPr id="8" name="Bild 4" descr="Logo A5_negati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0583" y="4602257"/>
            <a:ext cx="4236422" cy="953898"/>
          </a:xfrm>
          <a:prstGeom prst="rect">
            <a:avLst/>
          </a:prstGeom>
        </p:spPr>
      </p:pic>
      <p:sp>
        <p:nvSpPr>
          <p:cNvPr id="10" name="Textfeld 5"/>
          <p:cNvSpPr txBox="1"/>
          <p:nvPr userDrawn="1"/>
        </p:nvSpPr>
        <p:spPr>
          <a:xfrm>
            <a:off x="360000" y="9367200"/>
            <a:ext cx="2407060" cy="252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de-DE" sz="1500" b="0" i="0" u="none" kern="1200" spc="40" dirty="0" err="1" smtClean="0">
                <a:solidFill>
                  <a:schemeClr val="accent1"/>
                </a:solidFill>
                <a:latin typeface="Arial"/>
                <a:cs typeface="Arial"/>
              </a:rPr>
              <a:t>www.fhv.at</a:t>
            </a:r>
            <a:endParaRPr lang="de-DE" sz="1500" b="0" i="0" u="none" kern="1200" spc="4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084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folie —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3"/>
          <p:cNvSpPr/>
          <p:nvPr userDrawn="1"/>
        </p:nvSpPr>
        <p:spPr>
          <a:xfrm>
            <a:off x="1" y="0"/>
            <a:ext cx="16257588" cy="1015920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7" name="Rechtwinkliges Dreieck 8"/>
          <p:cNvSpPr/>
          <p:nvPr userDrawn="1"/>
        </p:nvSpPr>
        <p:spPr>
          <a:xfrm>
            <a:off x="1" y="7639200"/>
            <a:ext cx="2520000" cy="2520000"/>
          </a:xfrm>
          <a:prstGeom prst="rtTriangl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de-DE"/>
          </a:p>
        </p:txBody>
      </p:sp>
      <p:pic>
        <p:nvPicPr>
          <p:cNvPr id="8" name="Bild 4" descr="Logo A5_negativ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0583" y="4602257"/>
            <a:ext cx="4236422" cy="953898"/>
          </a:xfrm>
          <a:prstGeom prst="rect">
            <a:avLst/>
          </a:prstGeom>
        </p:spPr>
      </p:pic>
      <p:sp>
        <p:nvSpPr>
          <p:cNvPr id="10" name="Textfeld 5"/>
          <p:cNvSpPr txBox="1"/>
          <p:nvPr userDrawn="1"/>
        </p:nvSpPr>
        <p:spPr>
          <a:xfrm>
            <a:off x="360000" y="9367200"/>
            <a:ext cx="2407060" cy="2522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de-DE" sz="1500" b="0" i="0" u="none" kern="1200" spc="40" dirty="0" err="1" smtClean="0">
                <a:solidFill>
                  <a:schemeClr val="accent1"/>
                </a:solidFill>
                <a:latin typeface="Arial"/>
                <a:cs typeface="Arial"/>
              </a:rPr>
              <a:t>www.fhv.at</a:t>
            </a:r>
            <a:endParaRPr lang="de-DE" sz="1500" b="0" i="0" u="none" kern="1200" spc="4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0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9" name="Picture 8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0"/>
            <a:ext cx="13550400" cy="10166400"/>
          </a:xfrm>
          <a:prstGeom prst="rect">
            <a:avLst/>
          </a:prstGeom>
        </p:spPr>
      </p:pic>
      <p:pic>
        <p:nvPicPr>
          <p:cNvPr id="10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09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95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0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688000"/>
            <a:ext cx="10798468" cy="13331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180138" cy="1061796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Einzeiliger 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74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1693113" cy="18719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19249" cy="1584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Zweizeiliger</a:t>
            </a:r>
            <a:br>
              <a:rPr lang="de-AT" noProof="0" dirty="0" smtClean="0"/>
            </a:br>
            <a:r>
              <a:rPr lang="de-AT" noProof="0" dirty="0" smtClean="0"/>
              <a:t>Titel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0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— Dr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" y="5688000"/>
            <a:ext cx="12385065" cy="2664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4" tIns="45712" rIns="91424" bIns="45712"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 noChangeAspect="1"/>
          </p:cNvSpPr>
          <p:nvPr>
            <p:ph type="ctrTitle" hasCustomPrompt="1"/>
          </p:nvPr>
        </p:nvSpPr>
        <p:spPr>
          <a:xfrm>
            <a:off x="144000" y="5832000"/>
            <a:ext cx="9285520" cy="2376000"/>
          </a:xfrm>
          <a:custGeom>
            <a:avLst/>
            <a:gdLst>
              <a:gd name="connsiteX0" fmla="*/ 0 w 5292000"/>
              <a:gd name="connsiteY0" fmla="*/ 0 h 1080000"/>
              <a:gd name="connsiteX1" fmla="*/ 5292000 w 5292000"/>
              <a:gd name="connsiteY1" fmla="*/ 0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5292000"/>
              <a:gd name="connsiteY0" fmla="*/ 0 h 1080000"/>
              <a:gd name="connsiteX1" fmla="*/ 4215675 w 5292000"/>
              <a:gd name="connsiteY1" fmla="*/ 3175 h 1080000"/>
              <a:gd name="connsiteX2" fmla="*/ 5292000 w 5292000"/>
              <a:gd name="connsiteY2" fmla="*/ 1080000 h 1080000"/>
              <a:gd name="connsiteX3" fmla="*/ 0 w 5292000"/>
              <a:gd name="connsiteY3" fmla="*/ 1080000 h 1080000"/>
              <a:gd name="connsiteX4" fmla="*/ 0 w 5292000"/>
              <a:gd name="connsiteY4" fmla="*/ 0 h 1080000"/>
              <a:gd name="connsiteX0" fmla="*/ 0 w 7664164"/>
              <a:gd name="connsiteY0" fmla="*/ 1587 h 1076825"/>
              <a:gd name="connsiteX1" fmla="*/ 6587839 w 7664164"/>
              <a:gd name="connsiteY1" fmla="*/ -1 h 1076825"/>
              <a:gd name="connsiteX2" fmla="*/ 7664164 w 7664164"/>
              <a:gd name="connsiteY2" fmla="*/ 1076824 h 1076825"/>
              <a:gd name="connsiteX3" fmla="*/ 2372164 w 7664164"/>
              <a:gd name="connsiteY3" fmla="*/ 1076824 h 1076825"/>
              <a:gd name="connsiteX4" fmla="*/ 0 w 7664164"/>
              <a:gd name="connsiteY4" fmla="*/ 1587 h 1076825"/>
              <a:gd name="connsiteX0" fmla="*/ 0 w 7664164"/>
              <a:gd name="connsiteY0" fmla="*/ 1589 h 1076825"/>
              <a:gd name="connsiteX1" fmla="*/ 6587839 w 7664164"/>
              <a:gd name="connsiteY1" fmla="*/ 1 h 1076825"/>
              <a:gd name="connsiteX2" fmla="*/ 7664164 w 7664164"/>
              <a:gd name="connsiteY2" fmla="*/ 1076826 h 1076825"/>
              <a:gd name="connsiteX3" fmla="*/ 0 w 7664164"/>
              <a:gd name="connsiteY3" fmla="*/ 1072063 h 1076825"/>
              <a:gd name="connsiteX4" fmla="*/ 0 w 7664164"/>
              <a:gd name="connsiteY4" fmla="*/ 1589 h 1076825"/>
              <a:gd name="connsiteX0" fmla="*/ 0 w 7675454"/>
              <a:gd name="connsiteY0" fmla="*/ 0 h 1075237"/>
              <a:gd name="connsiteX1" fmla="*/ 7675454 w 7675454"/>
              <a:gd name="connsiteY1" fmla="*/ 7405 h 1075237"/>
              <a:gd name="connsiteX2" fmla="*/ 7664164 w 7675454"/>
              <a:gd name="connsiteY2" fmla="*/ 1075237 h 1075237"/>
              <a:gd name="connsiteX3" fmla="*/ 0 w 7675454"/>
              <a:gd name="connsiteY3" fmla="*/ 1070474 h 1075237"/>
              <a:gd name="connsiteX4" fmla="*/ 0 w 7675454"/>
              <a:gd name="connsiteY4" fmla="*/ 0 h 107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5454" h="1075237">
                <a:moveTo>
                  <a:pt x="0" y="0"/>
                </a:moveTo>
                <a:lnTo>
                  <a:pt x="7675454" y="7405"/>
                </a:lnTo>
                <a:lnTo>
                  <a:pt x="7664164" y="1075237"/>
                </a:lnTo>
                <a:lnTo>
                  <a:pt x="0" y="107047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wrap="none" lIns="360000" anchor="ctr" anchorCtr="0">
            <a:noAutofit/>
          </a:bodyPr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de-AT" noProof="0" dirty="0" smtClean="0"/>
              <a:t>Dreizeiliger Titel,</a:t>
            </a:r>
            <a:br>
              <a:rPr lang="de-AT" noProof="0" dirty="0" smtClean="0"/>
            </a:br>
            <a:r>
              <a:rPr lang="de-AT" noProof="0" dirty="0" smtClean="0"/>
              <a:t>nicht zu viel Text.</a:t>
            </a:r>
            <a:br>
              <a:rPr lang="de-AT" noProof="0" dirty="0" smtClean="0"/>
            </a:br>
            <a:r>
              <a:rPr lang="de-AT" noProof="0" dirty="0" smtClean="0"/>
              <a:t>Nicht ins Bild schreiben!</a:t>
            </a:r>
            <a:endParaRPr lang="de-AT" noProof="0" dirty="0"/>
          </a:p>
        </p:txBody>
      </p:sp>
      <p:pic>
        <p:nvPicPr>
          <p:cNvPr id="6" name="Picture 5"/>
          <p:cNvPicPr>
            <a:picLocks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3159" y="3676"/>
            <a:ext cx="13550400" cy="10159048"/>
          </a:xfrm>
          <a:prstGeom prst="rect">
            <a:avLst/>
          </a:prstGeom>
        </p:spPr>
      </p:pic>
      <p:pic>
        <p:nvPicPr>
          <p:cNvPr id="7" name="Bild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3995" y="245603"/>
            <a:ext cx="3078735" cy="6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89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146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</p:sldLayoutIdLst>
  <p:txStyles>
    <p:titleStyle>
      <a:lvl1pPr algn="l" defTabSz="754700" rtl="0" eaLnBrk="1" latinLnBrk="0" hangingPunct="1">
        <a:lnSpc>
          <a:spcPts val="5000"/>
        </a:lnSpc>
        <a:spcBef>
          <a:spcPct val="0"/>
        </a:spcBef>
        <a:buNone/>
        <a:defRPr sz="40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566025" indent="-566025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1pPr>
      <a:lvl2pPr marL="1226388" indent="-471688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–"/>
        <a:defRPr sz="3000" kern="1200">
          <a:solidFill>
            <a:schemeClr val="tx1"/>
          </a:solidFill>
          <a:latin typeface="Arial"/>
          <a:ea typeface="+mn-ea"/>
          <a:cs typeface="Arial"/>
        </a:defRPr>
      </a:lvl2pPr>
      <a:lvl3pPr marL="18867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•"/>
        <a:defRPr sz="3000" kern="1200">
          <a:solidFill>
            <a:schemeClr val="tx1"/>
          </a:solidFill>
          <a:latin typeface="Arial"/>
          <a:ea typeface="+mn-ea"/>
          <a:cs typeface="Arial"/>
        </a:defRPr>
      </a:lvl3pPr>
      <a:lvl4pPr marL="26414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–"/>
        <a:defRPr sz="3000" kern="1200">
          <a:solidFill>
            <a:schemeClr val="tx1"/>
          </a:solidFill>
          <a:latin typeface="Arial"/>
          <a:ea typeface="+mn-ea"/>
          <a:cs typeface="Arial"/>
        </a:defRPr>
      </a:lvl4pPr>
      <a:lvl5pPr marL="3396150" indent="-377350" algn="l" defTabSz="754700" rtl="0" eaLnBrk="1" latinLnBrk="0" hangingPunct="1">
        <a:lnSpc>
          <a:spcPts val="4000"/>
        </a:lnSpc>
        <a:spcBef>
          <a:spcPts val="0"/>
        </a:spcBef>
        <a:buFont typeface="Arial"/>
        <a:buChar char="»"/>
        <a:defRPr sz="3000" kern="1200">
          <a:solidFill>
            <a:schemeClr val="tx1"/>
          </a:solidFill>
          <a:latin typeface="Arial"/>
          <a:ea typeface="+mn-ea"/>
          <a:cs typeface="Arial"/>
        </a:defRPr>
      </a:lvl5pPr>
      <a:lvl6pPr marL="41508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9055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6602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414950" indent="-377350" algn="l" defTabSz="754700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7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094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641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188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35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282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829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37600" algn="l" defTabSz="75470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hackage.haskell.org/package/simple-actors-0.1.0/docs/Control-Concurrent-Actors.html" TargetMode="Externa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Computation and </a:t>
            </a:r>
            <a:br>
              <a:rPr lang="en-US" dirty="0" smtClean="0"/>
            </a:br>
            <a:r>
              <a:rPr lang="en-US" dirty="0" smtClean="0"/>
              <a:t>Formal Methods in ABM/S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5686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Object-Oriented</a:t>
            </a:r>
            <a:r>
              <a:rPr lang="de-AT" dirty="0" smtClean="0"/>
              <a:t> </a:t>
            </a:r>
            <a:r>
              <a:rPr lang="de-AT" dirty="0" err="1" smtClean="0"/>
              <a:t>implementation</a:t>
            </a:r>
            <a:r>
              <a:rPr lang="de-AT" dirty="0" smtClean="0"/>
              <a:t> in Java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Object-Orientation state-of-the-art in ABM/S</a:t>
            </a:r>
          </a:p>
          <a:p>
            <a:endParaRPr lang="de-DE" dirty="0" smtClean="0"/>
          </a:p>
          <a:p>
            <a:r>
              <a:rPr lang="de-DE" dirty="0" smtClean="0"/>
              <a:t>Agents implemented as Objects</a:t>
            </a:r>
          </a:p>
          <a:p>
            <a:pPr lvl="1"/>
            <a:r>
              <a:rPr lang="de-DE" dirty="0" smtClean="0"/>
              <a:t>State </a:t>
            </a:r>
            <a:r>
              <a:rPr lang="de-DE" dirty="0" err="1" smtClean="0"/>
              <a:t>through</a:t>
            </a:r>
            <a:r>
              <a:rPr lang="de-DE" dirty="0" smtClean="0"/>
              <a:t> private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belonging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Agent</a:t>
            </a:r>
          </a:p>
          <a:p>
            <a:pPr lvl="1"/>
            <a:r>
              <a:rPr lang="de-DE" dirty="0" err="1" smtClean="0"/>
              <a:t>Behaviour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belonging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Agent</a:t>
            </a:r>
          </a:p>
          <a:p>
            <a:pPr lvl="1"/>
            <a:endParaRPr lang="de-DE" dirty="0"/>
          </a:p>
          <a:p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composed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calling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smtClean="0"/>
              <a:t>Central </a:t>
            </a:r>
            <a:r>
              <a:rPr lang="de-DE" dirty="0"/>
              <a:t>c</a:t>
            </a:r>
            <a:r>
              <a:rPr lang="de-DE" dirty="0" smtClean="0"/>
              <a:t>oordinating CDA-Object</a:t>
            </a:r>
          </a:p>
          <a:p>
            <a:pPr lvl="1"/>
            <a:r>
              <a:rPr lang="de-DE" dirty="0" smtClean="0"/>
              <a:t>Objects are stateful and mutable (their state can change)</a:t>
            </a:r>
          </a:p>
          <a:p>
            <a:pPr lvl="1"/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made</a:t>
            </a:r>
            <a:r>
              <a:rPr lang="de-DE" dirty="0" smtClean="0"/>
              <a:t> </a:t>
            </a:r>
            <a:r>
              <a:rPr lang="de-DE" dirty="0" err="1" smtClean="0"/>
              <a:t>globally</a:t>
            </a:r>
            <a:r>
              <a:rPr lang="de-DE" dirty="0" smtClean="0"/>
              <a:t> </a:t>
            </a:r>
            <a:r>
              <a:rPr lang="de-DE" dirty="0" err="1" smtClean="0"/>
              <a:t>accessible</a:t>
            </a:r>
            <a:endParaRPr lang="de-DE" dirty="0" smtClean="0"/>
          </a:p>
          <a:p>
            <a:pPr lvl="1"/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inheritance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reuse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specialization</a:t>
            </a: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348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017986"/>
            <a:ext cx="14559395" cy="6965999"/>
          </a:xfrm>
        </p:spPr>
        <p:txBody>
          <a:bodyPr/>
          <a:lstStyle/>
          <a:p>
            <a:pPr marL="0" indent="0">
              <a:buNone/>
            </a:pPr>
            <a:r>
              <a:rPr lang="de-AT" b="1" dirty="0" smtClean="0"/>
              <a:t>Implementation </a:t>
            </a:r>
            <a:r>
              <a:rPr lang="de-AT" b="1" dirty="0" err="1" smtClean="0"/>
              <a:t>is</a:t>
            </a:r>
            <a:r>
              <a:rPr lang="de-AT" b="1" dirty="0" smtClean="0"/>
              <a:t> fake agent-based</a:t>
            </a:r>
          </a:p>
          <a:p>
            <a:r>
              <a:rPr lang="de-AT" dirty="0" smtClean="0"/>
              <a:t>Central </a:t>
            </a:r>
            <a:r>
              <a:rPr lang="de-AT" dirty="0"/>
              <a:t>coordinating / synchronizing </a:t>
            </a:r>
            <a:r>
              <a:rPr lang="de-AT" dirty="0" smtClean="0"/>
              <a:t>Object / Process</a:t>
            </a:r>
          </a:p>
          <a:p>
            <a:r>
              <a:rPr lang="de-AT" dirty="0" smtClean="0"/>
              <a:t>Agent-Objects / Processes not autonomous</a:t>
            </a:r>
            <a:endParaRPr lang="de-AT" dirty="0"/>
          </a:p>
          <a:p>
            <a:pPr marL="457200" indent="-457200"/>
            <a:endParaRPr lang="de-AT" dirty="0" smtClean="0"/>
          </a:p>
          <a:p>
            <a:pPr marL="0" indent="0">
              <a:buNone/>
            </a:pPr>
            <a:r>
              <a:rPr lang="de-AT" b="1" dirty="0" smtClean="0"/>
              <a:t>Implementations follow no formal specification</a:t>
            </a:r>
          </a:p>
          <a:p>
            <a:r>
              <a:rPr lang="de-AT" dirty="0" smtClean="0"/>
              <a:t>Neither the underlying system</a:t>
            </a:r>
          </a:p>
          <a:p>
            <a:r>
              <a:rPr lang="de-AT" dirty="0" smtClean="0"/>
              <a:t>Nor the problem solved with it</a:t>
            </a:r>
          </a:p>
          <a:p>
            <a:pPr marL="457200" indent="-457200"/>
            <a:endParaRPr lang="de-AT" dirty="0" smtClean="0"/>
          </a:p>
          <a:p>
            <a:pPr marL="0" indent="0">
              <a:buNone/>
            </a:pPr>
            <a:r>
              <a:rPr lang="de-AT" b="1" dirty="0" smtClean="0"/>
              <a:t>Questions </a:t>
            </a:r>
            <a:br>
              <a:rPr lang="de-AT" b="1" dirty="0" smtClean="0"/>
            </a:br>
            <a:r>
              <a:rPr lang="de-AT" b="1" dirty="0" smtClean="0"/>
              <a:t>„</a:t>
            </a:r>
            <a:r>
              <a:rPr lang="de-AT" i="1" dirty="0" smtClean="0"/>
              <a:t>Is </a:t>
            </a:r>
            <a:r>
              <a:rPr lang="de-AT" i="1" dirty="0"/>
              <a:t>there a theory / formal </a:t>
            </a:r>
            <a:r>
              <a:rPr lang="de-AT" i="1" dirty="0" err="1"/>
              <a:t>system</a:t>
            </a:r>
            <a:r>
              <a:rPr lang="de-AT" i="1" dirty="0"/>
              <a:t> </a:t>
            </a:r>
            <a:r>
              <a:rPr lang="de-AT" i="1" dirty="0" err="1" smtClean="0"/>
              <a:t>for</a:t>
            </a:r>
            <a:r>
              <a:rPr lang="de-AT" i="1" dirty="0"/>
              <a:t> </a:t>
            </a:r>
            <a:r>
              <a:rPr lang="de-AT" i="1" dirty="0" err="1"/>
              <a:t>specifying</a:t>
            </a:r>
            <a:r>
              <a:rPr lang="de-AT" i="1" dirty="0"/>
              <a:t> …</a:t>
            </a:r>
            <a:endParaRPr lang="de-AT" b="1" i="1" dirty="0"/>
          </a:p>
          <a:p>
            <a:pPr marL="457200" indent="-457200"/>
            <a:r>
              <a:rPr lang="de-AT" i="1" dirty="0" err="1" smtClean="0"/>
              <a:t>concurrent</a:t>
            </a:r>
            <a:r>
              <a:rPr lang="de-AT" i="1" dirty="0"/>
              <a:t>, </a:t>
            </a:r>
            <a:r>
              <a:rPr lang="de-AT" i="1" dirty="0" smtClean="0"/>
              <a:t>distributed systems like an agent-based simulation?“</a:t>
            </a:r>
          </a:p>
          <a:p>
            <a:pPr marL="457200" indent="-457200"/>
            <a:r>
              <a:rPr lang="de-AT" i="1" dirty="0" err="1" smtClean="0"/>
              <a:t>behaviour</a:t>
            </a:r>
            <a:r>
              <a:rPr lang="de-AT" i="1" dirty="0" smtClean="0"/>
              <a:t> and semantics in such a system?“</a:t>
            </a:r>
            <a:endParaRPr lang="en-GB" i="1" dirty="0"/>
          </a:p>
          <a:p>
            <a:pPr marL="457200" indent="-457200" algn="ctr"/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382451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9999" y="3600000"/>
            <a:ext cx="7386083" cy="1598400"/>
          </a:xfrm>
        </p:spPr>
        <p:txBody>
          <a:bodyPr/>
          <a:lstStyle/>
          <a:p>
            <a:r>
              <a:rPr lang="de-AT" dirty="0" smtClean="0"/>
              <a:t>Part II Functional Computation:</a:t>
            </a:r>
            <a:br>
              <a:rPr lang="de-AT" dirty="0" smtClean="0"/>
            </a:br>
            <a:r>
              <a:rPr lang="de-AT" dirty="0" smtClean="0"/>
              <a:t>Actor Model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3325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159876"/>
            <a:ext cx="13944540" cy="709212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 smtClean="0"/>
              <a:t>Mathematical </a:t>
            </a:r>
            <a:r>
              <a:rPr lang="de-DE" dirty="0"/>
              <a:t>model of concurrent </a:t>
            </a:r>
            <a:r>
              <a:rPr lang="de-DE" dirty="0" smtClean="0"/>
              <a:t>computation, invented </a:t>
            </a:r>
            <a:r>
              <a:rPr lang="de-DE" dirty="0"/>
              <a:t>by Carl Hewitt in 1973, </a:t>
            </a:r>
            <a:endParaRPr lang="de-DE" dirty="0" smtClean="0"/>
          </a:p>
          <a:p>
            <a:pPr>
              <a:lnSpc>
                <a:spcPct val="100000"/>
              </a:lnSpc>
            </a:pPr>
            <a:r>
              <a:rPr lang="de-DE" dirty="0" smtClean="0"/>
              <a:t>Actors central primitive, exchanging messages, identified by mail-addresses</a:t>
            </a: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smtClean="0"/>
              <a:t>React to received messages (no proactive actions possible)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Send finite number of message to other actors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Create finite number of new actors</a:t>
            </a:r>
          </a:p>
          <a:p>
            <a:pPr lvl="1">
              <a:lnSpc>
                <a:spcPct val="100000"/>
              </a:lnSpc>
            </a:pPr>
            <a:r>
              <a:rPr lang="de-DE" dirty="0" smtClean="0"/>
              <a:t>Define the behaviour for the next message received</a:t>
            </a:r>
          </a:p>
          <a:p>
            <a:pPr lvl="1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dirty="0" smtClean="0"/>
              <a:t>Time is no concept (not explicitly modeled) in Actor Model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Indeterministic message arrival order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Message </a:t>
            </a:r>
            <a:r>
              <a:rPr lang="de-DE" dirty="0" err="1" smtClean="0"/>
              <a:t>delivery</a:t>
            </a:r>
            <a:r>
              <a:rPr lang="de-DE" dirty="0" smtClean="0"/>
              <a:t> </a:t>
            </a:r>
            <a:r>
              <a:rPr lang="de-DE" dirty="0" err="1" smtClean="0"/>
              <a:t>guaranteed</a:t>
            </a:r>
            <a:r>
              <a:rPr lang="de-DE" dirty="0" smtClean="0"/>
              <a:t> after </a:t>
            </a:r>
            <a:r>
              <a:rPr lang="de-DE" dirty="0" err="1" smtClean="0"/>
              <a:t>unbound</a:t>
            </a:r>
            <a:r>
              <a:rPr lang="de-DE" dirty="0" smtClean="0"/>
              <a:t> time</a:t>
            </a:r>
          </a:p>
          <a:p>
            <a:pPr>
              <a:lnSpc>
                <a:spcPct val="100000"/>
              </a:lnSpc>
            </a:pPr>
            <a:r>
              <a:rPr lang="de-DE" dirty="0" err="1"/>
              <a:t>Indeterministic</a:t>
            </a:r>
            <a:r>
              <a:rPr lang="de-DE" dirty="0"/>
              <a:t> </a:t>
            </a:r>
            <a:r>
              <a:rPr lang="de-DE" dirty="0" err="1"/>
              <a:t>m</a:t>
            </a:r>
            <a:r>
              <a:rPr lang="de-DE" dirty="0" err="1" smtClean="0"/>
              <a:t>essage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endParaRPr lang="de-DE" dirty="0" smtClean="0"/>
          </a:p>
          <a:p>
            <a:pPr>
              <a:lnSpc>
                <a:spcPct val="100000"/>
              </a:lnSpc>
            </a:pPr>
            <a:r>
              <a:rPr lang="de-DE" dirty="0" smtClean="0"/>
              <a:t>Concurrent </a:t>
            </a:r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endParaRPr lang="de-DE" dirty="0" smtClean="0"/>
          </a:p>
          <a:p>
            <a:pPr>
              <a:lnSpc>
                <a:spcPct val="100000"/>
              </a:lnSpc>
            </a:pPr>
            <a:r>
              <a:rPr lang="de-DE" dirty="0" smtClean="0"/>
              <a:t>Can send mail-addresses =&gt; variable topology</a:t>
            </a:r>
          </a:p>
          <a:p>
            <a:pPr marL="0" indent="0">
              <a:lnSpc>
                <a:spcPct val="100000"/>
              </a:lnSpc>
              <a:buNone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02501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Actor System Illustration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206" y="2212232"/>
            <a:ext cx="9834794" cy="6958029"/>
          </a:xfrm>
        </p:spPr>
      </p:pic>
    </p:spTree>
    <p:extLst>
      <p:ext uri="{BB962C8B-B14F-4D97-AF65-F5344CB8AC3E}">
        <p14:creationId xmlns:p14="http://schemas.microsoft.com/office/powerpoint/2010/main" val="113346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Programming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Actor</a:t>
            </a:r>
            <a:r>
              <a:rPr lang="de-AT" dirty="0" smtClean="0"/>
              <a:t> Model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599765"/>
            <a:ext cx="14124143" cy="665223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AT" dirty="0"/>
              <a:t>Simple </a:t>
            </a:r>
            <a:r>
              <a:rPr lang="de-AT" dirty="0" err="1"/>
              <a:t>Actor</a:t>
            </a:r>
            <a:r>
              <a:rPr lang="de-AT" dirty="0"/>
              <a:t> Language (SAL) </a:t>
            </a:r>
            <a:r>
              <a:rPr lang="de-AT" dirty="0" err="1"/>
              <a:t>by</a:t>
            </a:r>
            <a:r>
              <a:rPr lang="de-AT" dirty="0"/>
              <a:t> Agha </a:t>
            </a:r>
            <a:r>
              <a:rPr lang="de-AT" dirty="0" smtClean="0"/>
              <a:t>Gul</a:t>
            </a:r>
          </a:p>
          <a:p>
            <a:pPr lvl="1">
              <a:lnSpc>
                <a:spcPct val="100000"/>
              </a:lnSpc>
            </a:pPr>
            <a:r>
              <a:rPr lang="de-AT" dirty="0" smtClean="0"/>
              <a:t>Abstract </a:t>
            </a:r>
            <a:r>
              <a:rPr lang="de-AT" dirty="0" err="1" smtClean="0"/>
              <a:t>language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simple </a:t>
            </a:r>
            <a:r>
              <a:rPr lang="de-AT" dirty="0" err="1" smtClean="0"/>
              <a:t>grammar</a:t>
            </a:r>
            <a:endParaRPr lang="de-AT" dirty="0"/>
          </a:p>
          <a:p>
            <a:pPr lvl="1">
              <a:lnSpc>
                <a:spcPct val="100000"/>
              </a:lnSpc>
            </a:pPr>
            <a:r>
              <a:rPr lang="de-AT" dirty="0" smtClean="0"/>
              <a:t>Primitives </a:t>
            </a:r>
            <a:r>
              <a:rPr lang="de-AT" dirty="0" err="1" smtClean="0"/>
              <a:t>for</a:t>
            </a:r>
            <a:r>
              <a:rPr lang="de-AT" dirty="0" smtClean="0"/>
              <a:t> all </a:t>
            </a:r>
            <a:r>
              <a:rPr lang="de-AT" dirty="0" err="1" smtClean="0"/>
              <a:t>Actor</a:t>
            </a:r>
            <a:r>
              <a:rPr lang="de-AT" dirty="0" smtClean="0"/>
              <a:t> Model </a:t>
            </a:r>
            <a:r>
              <a:rPr lang="de-AT" dirty="0" err="1" smtClean="0"/>
              <a:t>concepts</a:t>
            </a:r>
            <a:endParaRPr lang="de-AT" dirty="0" smtClean="0"/>
          </a:p>
          <a:p>
            <a:pPr lvl="1">
              <a:lnSpc>
                <a:spcPct val="100000"/>
              </a:lnSpc>
            </a:pPr>
            <a:endParaRPr lang="de-AT" dirty="0" smtClean="0"/>
          </a:p>
          <a:p>
            <a:pPr>
              <a:lnSpc>
                <a:spcPct val="100000"/>
              </a:lnSpc>
            </a:pPr>
            <a:r>
              <a:rPr lang="de-AT" dirty="0" smtClean="0"/>
              <a:t>Erlang </a:t>
            </a:r>
            <a:r>
              <a:rPr lang="de-AT" dirty="0" err="1" smtClean="0"/>
              <a:t>inspired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Actor</a:t>
            </a:r>
            <a:r>
              <a:rPr lang="de-AT" dirty="0" smtClean="0"/>
              <a:t> Model</a:t>
            </a:r>
          </a:p>
          <a:p>
            <a:pPr lvl="1">
              <a:lnSpc>
                <a:spcPct val="100000"/>
              </a:lnSpc>
            </a:pPr>
            <a:r>
              <a:rPr lang="de-AT" dirty="0" err="1" smtClean="0"/>
              <a:t>Processes</a:t>
            </a:r>
            <a:r>
              <a:rPr lang="de-AT" dirty="0" smtClean="0"/>
              <a:t> </a:t>
            </a:r>
            <a:r>
              <a:rPr lang="de-AT" dirty="0" err="1" smtClean="0"/>
              <a:t>instead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Actors</a:t>
            </a:r>
            <a:r>
              <a:rPr lang="de-AT" dirty="0" smtClean="0"/>
              <a:t> (PID </a:t>
            </a:r>
            <a:r>
              <a:rPr lang="de-AT" dirty="0" err="1" smtClean="0"/>
              <a:t>instead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Mail-</a:t>
            </a:r>
            <a:r>
              <a:rPr lang="de-AT" dirty="0" err="1" smtClean="0"/>
              <a:t>Addres</a:t>
            </a:r>
            <a:r>
              <a:rPr lang="de-AT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de-AT" dirty="0" err="1" smtClean="0"/>
              <a:t>Can‘t</a:t>
            </a:r>
            <a:r>
              <a:rPr lang="de-AT" dirty="0" smtClean="0"/>
              <a:t> </a:t>
            </a:r>
            <a:r>
              <a:rPr lang="de-AT" dirty="0" err="1" smtClean="0"/>
              <a:t>guarantee</a:t>
            </a:r>
            <a:r>
              <a:rPr lang="de-AT" dirty="0" smtClean="0"/>
              <a:t> </a:t>
            </a:r>
            <a:r>
              <a:rPr lang="de-AT" dirty="0" err="1" smtClean="0"/>
              <a:t>message</a:t>
            </a:r>
            <a:r>
              <a:rPr lang="de-AT" dirty="0" smtClean="0"/>
              <a:t> </a:t>
            </a:r>
            <a:r>
              <a:rPr lang="de-AT" dirty="0" err="1" smtClean="0"/>
              <a:t>delivery</a:t>
            </a:r>
            <a:endParaRPr lang="de-AT" dirty="0" smtClean="0"/>
          </a:p>
          <a:p>
            <a:pPr lvl="1">
              <a:lnSpc>
                <a:spcPct val="100000"/>
              </a:lnSpc>
            </a:pPr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concept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/>
              <a:t> </a:t>
            </a:r>
            <a:r>
              <a:rPr lang="de-AT" dirty="0" err="1" smtClean="0"/>
              <a:t>behaviour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next</a:t>
            </a:r>
            <a:r>
              <a:rPr lang="de-AT" dirty="0" smtClean="0"/>
              <a:t> </a:t>
            </a:r>
            <a:r>
              <a:rPr lang="de-AT" dirty="0" err="1" smtClean="0"/>
              <a:t>message</a:t>
            </a:r>
            <a:r>
              <a:rPr lang="de-AT" dirty="0" smtClean="0"/>
              <a:t> </a:t>
            </a:r>
            <a:r>
              <a:rPr lang="de-AT" dirty="0" err="1" smtClean="0"/>
              <a:t>reception</a:t>
            </a:r>
            <a:endParaRPr lang="de-AT" dirty="0" smtClean="0"/>
          </a:p>
          <a:p>
            <a:pPr lvl="1">
              <a:lnSpc>
                <a:spcPct val="100000"/>
              </a:lnSpc>
            </a:pPr>
            <a:r>
              <a:rPr lang="de-AT" dirty="0" err="1" smtClean="0"/>
              <a:t>No</a:t>
            </a:r>
            <a:r>
              <a:rPr lang="de-AT" dirty="0" smtClean="0"/>
              <a:t> parallel </a:t>
            </a:r>
            <a:r>
              <a:rPr lang="de-AT" dirty="0" err="1" smtClean="0"/>
              <a:t>processing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messages</a:t>
            </a:r>
            <a:endParaRPr lang="de-AT" dirty="0" smtClean="0"/>
          </a:p>
          <a:p>
            <a:pPr lvl="1">
              <a:lnSpc>
                <a:spcPct val="100000"/>
              </a:lnSpc>
            </a:pPr>
            <a:r>
              <a:rPr lang="de-AT" dirty="0" smtClean="0"/>
              <a:t>Deterministic message processing in arrival order</a:t>
            </a:r>
          </a:p>
          <a:p>
            <a:pPr lvl="1">
              <a:lnSpc>
                <a:spcPct val="100000"/>
              </a:lnSpc>
            </a:pP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53456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SAL </a:t>
            </a:r>
            <a:r>
              <a:rPr lang="de-AT" dirty="0" err="1" smtClean="0"/>
              <a:t>Example</a:t>
            </a:r>
            <a:r>
              <a:rPr lang="de-AT" dirty="0" smtClean="0"/>
              <a:t>: </a:t>
            </a:r>
            <a:r>
              <a:rPr lang="de-AT" dirty="0" err="1" smtClean="0"/>
              <a:t>Factorial</a:t>
            </a:r>
            <a:endParaRPr lang="de-AT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717" y="2857262"/>
            <a:ext cx="7644315" cy="526742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2" y="4253789"/>
            <a:ext cx="7218875" cy="41192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42" y="2401716"/>
            <a:ext cx="5234917" cy="91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7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0"/>
            <a:ext cx="13802648" cy="1620000"/>
          </a:xfrm>
        </p:spPr>
        <p:txBody>
          <a:bodyPr/>
          <a:lstStyle/>
          <a:p>
            <a:r>
              <a:rPr lang="de-AT" dirty="0" smtClean="0"/>
              <a:t>Erlang </a:t>
            </a:r>
            <a:r>
              <a:rPr lang="de-AT" dirty="0" err="1" smtClean="0"/>
              <a:t>implementation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SAL </a:t>
            </a:r>
            <a:r>
              <a:rPr lang="de-AT" dirty="0" err="1" smtClean="0"/>
              <a:t>Factorial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6258" y="2139390"/>
            <a:ext cx="6999888" cy="310804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calc( Val ) 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FactPid = spawn( factorial, factLoop, [] 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FactPid ! { Val, self() },</a:t>
            </a:r>
          </a:p>
          <a:p>
            <a:pPr marL="0" indent="0">
              <a:lnSpc>
                <a:spcPct val="100000"/>
              </a:lnSpc>
              <a:buNone/>
            </a:pPr>
            <a:endParaRPr lang="de-A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receive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 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io:format( "~w! = ~w ~n", </a:t>
            </a:r>
            <a:r>
              <a:rPr lang="de-A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[Val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Value])</a:t>
            </a:r>
            <a:endParaRPr lang="de-A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end.</a:t>
            </a:r>
          </a:p>
          <a:p>
            <a:pPr marL="0" indent="0">
              <a:lnSpc>
                <a:spcPct val="100000"/>
              </a:lnSpc>
              <a:buNone/>
            </a:pPr>
            <a:endParaRPr lang="de-AT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542" y="5564356"/>
            <a:ext cx="96721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factLoop</a:t>
            </a:r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-&gt;</a:t>
            </a:r>
          </a:p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receive</a:t>
            </a:r>
          </a:p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 Val, Cust } -&gt;</a:t>
            </a:r>
          </a:p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</a:p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Val == 0 -&gt;</a:t>
            </a:r>
          </a:p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Cust ! 1;</a:t>
            </a:r>
          </a:p>
          <a:p>
            <a:endParaRPr lang="de-A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true -&gt;</a:t>
            </a:r>
          </a:p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NewCust = </a:t>
            </a:r>
            <a:r>
              <a:rPr lang="de-A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spawn(factorial,factContLoop,[Val,Cust]),</a:t>
            </a:r>
            <a:endParaRPr lang="de-A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self() ! { ( Val - 1 ), NewCust }</a:t>
            </a:r>
          </a:p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end,</a:t>
            </a:r>
          </a:p>
          <a:p>
            <a:endParaRPr lang="de-A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factLoop()</a:t>
            </a:r>
          </a:p>
          <a:p>
            <a:r>
              <a:rPr lang="de-AT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  <a:r>
              <a:rPr lang="de-AT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e-A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17875" y="2139390"/>
            <a:ext cx="5864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factContLoop( Val, Cust ) -&gt;</a:t>
            </a:r>
          </a:p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receive</a:t>
            </a:r>
          </a:p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Arg -&gt;</a:t>
            </a:r>
          </a:p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Cust ! ( Val * Arg )</a:t>
            </a:r>
          </a:p>
          <a:p>
            <a:r>
              <a:rPr lang="de-A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end.</a:t>
            </a:r>
          </a:p>
          <a:p>
            <a:endParaRPr lang="de-AT" sz="2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981324" y="1822475"/>
            <a:ext cx="0" cy="32224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30621" y="5405896"/>
            <a:ext cx="1521372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632732" y="5595016"/>
            <a:ext cx="643233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factorialMain</a:t>
            </a:r>
            <a:r>
              <a:rPr lang="en-US" sz="2200" dirty="0"/>
              <a:t> &lt;0.2.0&gt; starts calculation of: 3! </a:t>
            </a:r>
          </a:p>
          <a:p>
            <a:r>
              <a:rPr lang="en-US" sz="2200" dirty="0"/>
              <a:t>factorial &lt;0.31.0&gt; started </a:t>
            </a:r>
          </a:p>
          <a:p>
            <a:r>
              <a:rPr lang="en-US" sz="2200" dirty="0" smtClean="0"/>
              <a:t>factorial</a:t>
            </a:r>
            <a:r>
              <a:rPr lang="en-US" sz="2200" dirty="0"/>
              <a:t>: recursion terminated, returning 1 to &lt;0.34.0</a:t>
            </a:r>
            <a:r>
              <a:rPr lang="en-US" sz="2200" dirty="0" smtClean="0"/>
              <a:t>&gt;</a:t>
            </a:r>
          </a:p>
          <a:p>
            <a:r>
              <a:rPr lang="en-US" sz="2200" dirty="0" smtClean="0"/>
              <a:t> </a:t>
            </a:r>
            <a:endParaRPr lang="en-US" sz="2200" dirty="0"/>
          </a:p>
          <a:p>
            <a:r>
              <a:rPr lang="en-US" sz="2200" dirty="0" err="1"/>
              <a:t>factCont</a:t>
            </a:r>
            <a:r>
              <a:rPr lang="en-US" sz="2200" dirty="0"/>
              <a:t> &lt;0.32.0&gt; started: </a:t>
            </a:r>
            <a:r>
              <a:rPr lang="en-US" sz="2200" dirty="0" err="1"/>
              <a:t>val</a:t>
            </a:r>
            <a:r>
              <a:rPr lang="en-US" sz="2200" dirty="0"/>
              <a:t> 3, </a:t>
            </a:r>
            <a:r>
              <a:rPr lang="en-US" sz="2200" dirty="0" err="1"/>
              <a:t>cust</a:t>
            </a:r>
            <a:r>
              <a:rPr lang="en-US" sz="2200" dirty="0"/>
              <a:t> &lt;0.2.0&gt; </a:t>
            </a:r>
          </a:p>
          <a:p>
            <a:r>
              <a:rPr lang="en-US" sz="2200" dirty="0" err="1"/>
              <a:t>factCont</a:t>
            </a:r>
            <a:r>
              <a:rPr lang="en-US" sz="2200" dirty="0"/>
              <a:t> &lt;0.33.0&gt; started: </a:t>
            </a:r>
            <a:r>
              <a:rPr lang="en-US" sz="2200" dirty="0" err="1"/>
              <a:t>val</a:t>
            </a:r>
            <a:r>
              <a:rPr lang="en-US" sz="2200" dirty="0"/>
              <a:t> 2, </a:t>
            </a:r>
            <a:r>
              <a:rPr lang="en-US" sz="2200" dirty="0" err="1"/>
              <a:t>cust</a:t>
            </a:r>
            <a:r>
              <a:rPr lang="en-US" sz="2200" dirty="0"/>
              <a:t> &lt;0.32.0&gt; </a:t>
            </a:r>
          </a:p>
          <a:p>
            <a:r>
              <a:rPr lang="en-US" sz="2200" dirty="0" err="1"/>
              <a:t>factCont</a:t>
            </a:r>
            <a:r>
              <a:rPr lang="en-US" sz="2200" dirty="0"/>
              <a:t> &lt;0.34.0&gt; started: </a:t>
            </a:r>
            <a:r>
              <a:rPr lang="en-US" sz="2200" dirty="0" err="1"/>
              <a:t>val</a:t>
            </a:r>
            <a:r>
              <a:rPr lang="en-US" sz="2200" dirty="0"/>
              <a:t> 1, </a:t>
            </a:r>
            <a:r>
              <a:rPr lang="en-US" sz="2200" dirty="0" err="1"/>
              <a:t>cust</a:t>
            </a:r>
            <a:r>
              <a:rPr lang="en-US" sz="2200" dirty="0"/>
              <a:t> &lt;0.33.0&gt;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 err="1"/>
              <a:t>factCont</a:t>
            </a:r>
            <a:r>
              <a:rPr lang="en-US" sz="2200" dirty="0"/>
              <a:t>: received </a:t>
            </a:r>
            <a:r>
              <a:rPr lang="en-US" sz="2200" dirty="0" err="1"/>
              <a:t>arg</a:t>
            </a:r>
            <a:r>
              <a:rPr lang="en-US" sz="2200" dirty="0"/>
              <a:t> 1 in &lt;0.34.0&gt; </a:t>
            </a:r>
          </a:p>
          <a:p>
            <a:r>
              <a:rPr lang="en-US" sz="2200" dirty="0" err="1"/>
              <a:t>factCont</a:t>
            </a:r>
            <a:r>
              <a:rPr lang="en-US" sz="2200" dirty="0"/>
              <a:t>: received </a:t>
            </a:r>
            <a:r>
              <a:rPr lang="en-US" sz="2200" dirty="0" err="1"/>
              <a:t>arg</a:t>
            </a:r>
            <a:r>
              <a:rPr lang="en-US" sz="2200" dirty="0"/>
              <a:t> 1 in &lt;0.33.0&gt; </a:t>
            </a:r>
          </a:p>
          <a:p>
            <a:r>
              <a:rPr lang="en-US" sz="2200" dirty="0" err="1"/>
              <a:t>factCont</a:t>
            </a:r>
            <a:r>
              <a:rPr lang="en-US" sz="2200" dirty="0"/>
              <a:t>: received </a:t>
            </a:r>
            <a:r>
              <a:rPr lang="en-US" sz="2200" dirty="0" err="1"/>
              <a:t>arg</a:t>
            </a:r>
            <a:r>
              <a:rPr lang="en-US" sz="2200" dirty="0"/>
              <a:t> 2 in &lt;0.32.0&gt; </a:t>
            </a:r>
            <a:endParaRPr lang="en-US" sz="2200" dirty="0" smtClean="0"/>
          </a:p>
          <a:p>
            <a:endParaRPr lang="en-US" sz="2200" dirty="0"/>
          </a:p>
          <a:p>
            <a:r>
              <a:rPr lang="en-US" sz="2200" dirty="0"/>
              <a:t>Received result: 3! = 6 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9632732" y="5564356"/>
            <a:ext cx="0" cy="44012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7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we got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4307147" cy="6840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de-AT" dirty="0"/>
              <a:t>T</a:t>
            </a:r>
            <a:r>
              <a:rPr lang="de-AT" dirty="0" smtClean="0"/>
              <a:t>heory </a:t>
            </a:r>
            <a:r>
              <a:rPr lang="de-AT" dirty="0"/>
              <a:t>for </a:t>
            </a:r>
            <a:r>
              <a:rPr lang="de-AT" dirty="0" smtClean="0"/>
              <a:t>underlying </a:t>
            </a:r>
            <a:r>
              <a:rPr lang="de-AT" dirty="0"/>
              <a:t>concurrent &amp; distributed </a:t>
            </a:r>
            <a:r>
              <a:rPr lang="de-AT" dirty="0" smtClean="0"/>
              <a:t>system</a:t>
            </a:r>
          </a:p>
          <a:p>
            <a:pPr marL="817200" lvl="1" indent="-457200">
              <a:buFont typeface="Wingdings" panose="05000000000000000000" pitchFamily="2" charset="2"/>
              <a:buChar char="ü"/>
            </a:pPr>
            <a:r>
              <a:rPr lang="de-AT" dirty="0" err="1" smtClean="0"/>
              <a:t>Denotational</a:t>
            </a:r>
            <a:r>
              <a:rPr lang="de-AT" dirty="0" smtClean="0"/>
              <a:t> &amp; Operational Semantics available, see Part III</a:t>
            </a:r>
          </a:p>
          <a:p>
            <a:pPr marL="360000" lvl="1" indent="0">
              <a:buNone/>
            </a:pPr>
            <a:endParaRPr lang="de-AT" dirty="0" smtClean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de-AT" dirty="0" smtClean="0"/>
              <a:t>Implement proper </a:t>
            </a:r>
            <a:r>
              <a:rPr lang="de-AT" dirty="0" err="1" smtClean="0"/>
              <a:t>agent-based</a:t>
            </a:r>
            <a:r>
              <a:rPr lang="de-AT" dirty="0" smtClean="0"/>
              <a:t> </a:t>
            </a:r>
            <a:r>
              <a:rPr lang="de-AT" dirty="0" err="1" smtClean="0"/>
              <a:t>solution</a:t>
            </a:r>
            <a:r>
              <a:rPr lang="de-AT" dirty="0" smtClean="0"/>
              <a:t> in SAL / Erlang</a:t>
            </a:r>
          </a:p>
          <a:p>
            <a:pPr marL="909049" lvl="1" indent="-514350">
              <a:buFont typeface="+mj-lt"/>
              <a:buAutoNum type="arabicPeriod"/>
            </a:pPr>
            <a:r>
              <a:rPr lang="de-AT" dirty="0" smtClean="0"/>
              <a:t>No central CDA trading coordination</a:t>
            </a:r>
          </a:p>
          <a:p>
            <a:pPr marL="909049" lvl="1" indent="-514350">
              <a:buFont typeface="+mj-lt"/>
              <a:buAutoNum type="arabicPeriod"/>
            </a:pPr>
            <a:r>
              <a:rPr lang="de-AT" dirty="0" smtClean="0"/>
              <a:t>Agents </a:t>
            </a:r>
            <a:r>
              <a:rPr lang="de-AT" dirty="0"/>
              <a:t>trade directly: send messages directly to each other</a:t>
            </a:r>
          </a:p>
          <a:p>
            <a:pPr marL="909049" lvl="1" indent="-514350">
              <a:buFont typeface="+mj-lt"/>
              <a:buAutoNum type="arabicPeriod"/>
            </a:pPr>
            <a:r>
              <a:rPr lang="de-AT" dirty="0"/>
              <a:t>Parallel and concurrent processing:</a:t>
            </a:r>
            <a:br>
              <a:rPr lang="de-AT" dirty="0"/>
            </a:br>
            <a:r>
              <a:rPr lang="de-AT" dirty="0"/>
              <a:t>no assumptions about arrival-ordering of messages possible</a:t>
            </a:r>
          </a:p>
          <a:p>
            <a:pPr marL="909049" lvl="1" indent="-514350">
              <a:buFont typeface="+mj-lt"/>
              <a:buAutoNum type="arabicPeriod"/>
            </a:pPr>
            <a:r>
              <a:rPr lang="de-AT" dirty="0"/>
              <a:t>Indeterministic arrival-ordering and random timings closer to real CDA</a:t>
            </a:r>
          </a:p>
          <a:p>
            <a:pPr marL="394699" lvl="1" indent="0">
              <a:buNone/>
            </a:pPr>
            <a:endParaRPr lang="de-AT" dirty="0"/>
          </a:p>
          <a:p>
            <a:pPr marL="0" indent="0" algn="ctr">
              <a:buNone/>
            </a:pPr>
            <a:r>
              <a:rPr lang="de-AT" b="1" i="1" dirty="0" smtClean="0"/>
              <a:t>But still </a:t>
            </a:r>
            <a:r>
              <a:rPr lang="de-AT" b="1" i="1" dirty="0" err="1" smtClean="0"/>
              <a:t>no</a:t>
            </a:r>
            <a:r>
              <a:rPr lang="de-AT" b="1" i="1" dirty="0" smtClean="0"/>
              <a:t> formal </a:t>
            </a:r>
            <a:r>
              <a:rPr lang="de-AT" b="1" i="1" dirty="0" err="1" smtClean="0"/>
              <a:t>specification</a:t>
            </a:r>
            <a:r>
              <a:rPr lang="de-AT" b="1" i="1" dirty="0" smtClean="0"/>
              <a:t> </a:t>
            </a:r>
            <a:r>
              <a:rPr lang="de-AT" b="1" i="1" dirty="0" err="1" smtClean="0"/>
              <a:t>of</a:t>
            </a:r>
            <a:r>
              <a:rPr lang="de-AT" b="1" i="1" dirty="0" smtClean="0"/>
              <a:t> </a:t>
            </a:r>
            <a:r>
              <a:rPr lang="de-AT" b="1" i="1" dirty="0" err="1" smtClean="0"/>
              <a:t>the</a:t>
            </a:r>
            <a:r>
              <a:rPr lang="de-AT" b="1" i="1" dirty="0" smtClean="0"/>
              <a:t> behaviour and semantics!</a:t>
            </a:r>
            <a:endParaRPr lang="de-AT" b="1" i="1" dirty="0"/>
          </a:p>
        </p:txBody>
      </p:sp>
    </p:spTree>
    <p:extLst>
      <p:ext uri="{BB962C8B-B14F-4D97-AF65-F5344CB8AC3E}">
        <p14:creationId xmlns:p14="http://schemas.microsoft.com/office/powerpoint/2010/main" val="39401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9999" y="3600000"/>
            <a:ext cx="6976179" cy="1598400"/>
          </a:xfrm>
        </p:spPr>
        <p:txBody>
          <a:bodyPr/>
          <a:lstStyle/>
          <a:p>
            <a:r>
              <a:rPr lang="de-AT" dirty="0" smtClean="0"/>
              <a:t>Part III Formal Methods: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Process Calculi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11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1079999" y="4240924"/>
            <a:ext cx="12699063" cy="5479076"/>
          </a:xfrm>
        </p:spPr>
        <p:txBody>
          <a:bodyPr/>
          <a:lstStyle/>
          <a:p>
            <a:r>
              <a:rPr lang="de-AT" dirty="0" smtClean="0"/>
              <a:t>Motivation</a:t>
            </a:r>
          </a:p>
          <a:p>
            <a:endParaRPr lang="de-AT" dirty="0" smtClean="0"/>
          </a:p>
          <a:p>
            <a:r>
              <a:rPr lang="de-AT" dirty="0" smtClean="0"/>
              <a:t>Part I Introduction: ABM/S, Agents &amp; OOP</a:t>
            </a:r>
          </a:p>
          <a:p>
            <a:r>
              <a:rPr lang="de-AT" dirty="0" smtClean="0"/>
              <a:t>Part II Functional Computation: Actor Model</a:t>
            </a:r>
          </a:p>
          <a:p>
            <a:r>
              <a:rPr lang="de-AT" dirty="0" smtClean="0"/>
              <a:t>Part III Formal Methods: Process Calculi</a:t>
            </a:r>
          </a:p>
          <a:p>
            <a:endParaRPr lang="de-AT" dirty="0" smtClean="0"/>
          </a:p>
          <a:p>
            <a:r>
              <a:rPr lang="de-AT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de-AT" dirty="0" smtClean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de-A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8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80000" y="2411999"/>
            <a:ext cx="14428943" cy="6840000"/>
          </a:xfrm>
        </p:spPr>
        <p:txBody>
          <a:bodyPr/>
          <a:lstStyle/>
          <a:p>
            <a:r>
              <a:rPr lang="de-AT" dirty="0" smtClean="0"/>
              <a:t>Origin in early 80s: </a:t>
            </a:r>
            <a:r>
              <a:rPr lang="de-AT" dirty="0"/>
              <a:t>Communicating Sequential Processes (CSP) by Hoare </a:t>
            </a:r>
            <a:endParaRPr lang="de-AT" dirty="0" smtClean="0"/>
          </a:p>
          <a:p>
            <a:r>
              <a:rPr lang="en-US" dirty="0" smtClean="0"/>
              <a:t>Model </a:t>
            </a:r>
            <a:r>
              <a:rPr lang="en-US" dirty="0"/>
              <a:t>of computation </a:t>
            </a:r>
            <a:r>
              <a:rPr lang="en-US" dirty="0" smtClean="0"/>
              <a:t>for </a:t>
            </a:r>
            <a:r>
              <a:rPr lang="en-US" dirty="0"/>
              <a:t>concurrent </a:t>
            </a:r>
            <a:r>
              <a:rPr lang="en-US" dirty="0" smtClean="0"/>
              <a:t>systems</a:t>
            </a:r>
            <a:endParaRPr lang="en-GB" dirty="0" smtClean="0"/>
          </a:p>
          <a:p>
            <a:r>
              <a:rPr lang="en-GB" dirty="0" smtClean="0"/>
              <a:t>Formally modelling concurrent systems</a:t>
            </a:r>
          </a:p>
          <a:p>
            <a:pPr lvl="1"/>
            <a:r>
              <a:rPr lang="de-AT" dirty="0" smtClean="0"/>
              <a:t>Interaction of processes using message passing</a:t>
            </a:r>
          </a:p>
          <a:p>
            <a:pPr lvl="1"/>
            <a:r>
              <a:rPr lang="de-AT" dirty="0" err="1" smtClean="0"/>
              <a:t>Describing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combining</a:t>
            </a:r>
            <a:r>
              <a:rPr lang="de-AT" dirty="0" smtClean="0"/>
              <a:t> </a:t>
            </a:r>
            <a:r>
              <a:rPr lang="de-AT" dirty="0" err="1" smtClean="0"/>
              <a:t>processes</a:t>
            </a:r>
            <a:r>
              <a:rPr lang="de-AT" dirty="0" smtClean="0"/>
              <a:t> </a:t>
            </a:r>
            <a:r>
              <a:rPr lang="de-AT" dirty="0" err="1" smtClean="0"/>
              <a:t>using</a:t>
            </a:r>
            <a:r>
              <a:rPr lang="de-AT" dirty="0" smtClean="0"/>
              <a:t> primitives</a:t>
            </a:r>
          </a:p>
          <a:p>
            <a:pPr lvl="1"/>
            <a:endParaRPr lang="en-GB" dirty="0"/>
          </a:p>
          <a:p>
            <a:r>
              <a:rPr lang="en-GB" dirty="0"/>
              <a:t>Algebraic </a:t>
            </a:r>
            <a:r>
              <a:rPr lang="en-GB" dirty="0" smtClean="0"/>
              <a:t>laws for process operators: formal reasoning about processes</a:t>
            </a:r>
          </a:p>
          <a:p>
            <a:endParaRPr lang="en-GB" dirty="0"/>
          </a:p>
          <a:p>
            <a:r>
              <a:rPr lang="en-GB" dirty="0" err="1"/>
              <a:t>Bisimilarity</a:t>
            </a:r>
            <a:r>
              <a:rPr lang="en-GB" dirty="0"/>
              <a:t> / </a:t>
            </a:r>
            <a:r>
              <a:rPr lang="en-GB" dirty="0" err="1" smtClean="0"/>
              <a:t>Bisimulation</a:t>
            </a:r>
            <a:r>
              <a:rPr lang="en-GB" dirty="0" smtClean="0"/>
              <a:t> of 2 Systems</a:t>
            </a:r>
          </a:p>
          <a:p>
            <a:pPr lvl="1"/>
            <a:r>
              <a:rPr lang="de-AT" dirty="0" err="1"/>
              <a:t>O</a:t>
            </a:r>
            <a:r>
              <a:rPr lang="de-AT" dirty="0" err="1" smtClean="0"/>
              <a:t>ne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simulate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other</a:t>
            </a:r>
            <a:r>
              <a:rPr lang="de-AT" dirty="0" smtClean="0"/>
              <a:t>, </a:t>
            </a:r>
            <a:r>
              <a:rPr lang="de-AT" dirty="0" err="1"/>
              <a:t>c</a:t>
            </a:r>
            <a:r>
              <a:rPr lang="de-AT" dirty="0" err="1" smtClean="0"/>
              <a:t>an‘t</a:t>
            </a:r>
            <a:r>
              <a:rPr lang="de-AT" dirty="0" smtClean="0"/>
              <a:t> </a:t>
            </a:r>
            <a:r>
              <a:rPr lang="de-AT" dirty="0" err="1" smtClean="0"/>
              <a:t>be</a:t>
            </a:r>
            <a:r>
              <a:rPr lang="de-AT" dirty="0" smtClean="0"/>
              <a:t> </a:t>
            </a:r>
            <a:r>
              <a:rPr lang="de-AT" dirty="0" err="1" smtClean="0"/>
              <a:t>distinguished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an </a:t>
            </a:r>
            <a:r>
              <a:rPr lang="de-AT" dirty="0" err="1" smtClean="0"/>
              <a:t>observer</a:t>
            </a:r>
            <a:endParaRPr lang="de-AT" dirty="0"/>
          </a:p>
          <a:p>
            <a:pPr lvl="1"/>
            <a:r>
              <a:rPr lang="de-AT" dirty="0" err="1" smtClean="0"/>
              <a:t>Useful</a:t>
            </a:r>
            <a:r>
              <a:rPr lang="de-AT" dirty="0" smtClean="0"/>
              <a:t>: </a:t>
            </a:r>
            <a:r>
              <a:rPr lang="de-AT" dirty="0" err="1" smtClean="0"/>
              <a:t>show</a:t>
            </a:r>
            <a:r>
              <a:rPr lang="de-AT" dirty="0" smtClean="0"/>
              <a:t> </a:t>
            </a:r>
            <a:r>
              <a:rPr lang="de-AT" dirty="0" err="1" smtClean="0"/>
              <a:t>that</a:t>
            </a:r>
            <a:r>
              <a:rPr lang="de-AT" dirty="0" smtClean="0"/>
              <a:t> </a:t>
            </a:r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bisimulate</a:t>
            </a:r>
            <a:r>
              <a:rPr lang="de-AT" dirty="0" smtClean="0"/>
              <a:t> </a:t>
            </a:r>
            <a:r>
              <a:rPr lang="de-AT" dirty="0" err="1" smtClean="0"/>
              <a:t>another</a:t>
            </a:r>
            <a:r>
              <a:rPr lang="de-AT" dirty="0" smtClean="0"/>
              <a:t> (</a:t>
            </a:r>
            <a:r>
              <a:rPr lang="de-AT" dirty="0" err="1" smtClean="0"/>
              <a:t>both</a:t>
            </a:r>
            <a:r>
              <a:rPr lang="de-AT" dirty="0" smtClean="0"/>
              <a:t> </a:t>
            </a:r>
            <a:r>
              <a:rPr lang="de-AT" dirty="0" err="1" smtClean="0"/>
              <a:t>are</a:t>
            </a:r>
            <a:r>
              <a:rPr lang="de-AT" dirty="0" smtClean="0"/>
              <a:t> </a:t>
            </a:r>
            <a:r>
              <a:rPr lang="de-AT" dirty="0" err="1" smtClean="0"/>
              <a:t>equivalent</a:t>
            </a:r>
            <a:r>
              <a:rPr lang="de-AT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0136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</a:t>
            </a:r>
            <a:r>
              <a:rPr lang="en-GB" dirty="0" smtClean="0"/>
              <a:t>Calculi ingredients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80000" y="2411998"/>
            <a:ext cx="14626165" cy="6983013"/>
          </a:xfrm>
        </p:spPr>
        <p:txBody>
          <a:bodyPr/>
          <a:lstStyle/>
          <a:p>
            <a:r>
              <a:rPr lang="de-AT" dirty="0" err="1" smtClean="0"/>
              <a:t>Names</a:t>
            </a:r>
            <a:r>
              <a:rPr lang="de-AT" dirty="0" smtClean="0"/>
              <a:t> / Channels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communication</a:t>
            </a:r>
            <a:endParaRPr lang="de-AT" dirty="0" smtClean="0"/>
          </a:p>
          <a:p>
            <a:r>
              <a:rPr lang="de-AT" dirty="0" smtClean="0"/>
              <a:t>Forming new processes (from old)</a:t>
            </a:r>
          </a:p>
          <a:p>
            <a:r>
              <a:rPr lang="de-AT" dirty="0" smtClean="0"/>
              <a:t>Basic </a:t>
            </a:r>
            <a:r>
              <a:rPr lang="de-AT" dirty="0" err="1" smtClean="0"/>
              <a:t>operators</a:t>
            </a:r>
            <a:endParaRPr lang="en-GB" dirty="0" smtClean="0"/>
          </a:p>
          <a:p>
            <a:pPr marL="909049" lvl="1" indent="-514350">
              <a:buFont typeface="+mj-lt"/>
              <a:buAutoNum type="arabicPeriod"/>
            </a:pPr>
            <a:r>
              <a:rPr lang="en-GB" dirty="0"/>
              <a:t>P</a:t>
            </a:r>
            <a:r>
              <a:rPr lang="en-GB" dirty="0" smtClean="0"/>
              <a:t>arallel </a:t>
            </a:r>
            <a:r>
              <a:rPr lang="en-GB" dirty="0"/>
              <a:t>composition of processes</a:t>
            </a:r>
          </a:p>
          <a:p>
            <a:pPr marL="909049" lvl="1" indent="-514350">
              <a:buFont typeface="+mj-lt"/>
              <a:buAutoNum type="arabicPeriod"/>
            </a:pPr>
            <a:r>
              <a:rPr lang="en-GB" dirty="0" smtClean="0"/>
              <a:t>Specifying which </a:t>
            </a:r>
            <a:r>
              <a:rPr lang="en-GB" dirty="0"/>
              <a:t>channels to use for sending </a:t>
            </a:r>
            <a:r>
              <a:rPr lang="en-GB" dirty="0" smtClean="0"/>
              <a:t>/ receiving</a:t>
            </a:r>
            <a:endParaRPr lang="en-GB" dirty="0"/>
          </a:p>
          <a:p>
            <a:pPr marL="909049" lvl="1" indent="-514350">
              <a:buFont typeface="+mj-lt"/>
              <a:buAutoNum type="arabicPeriod"/>
            </a:pPr>
            <a:r>
              <a:rPr lang="en-GB" dirty="0" err="1"/>
              <a:t>S</a:t>
            </a:r>
            <a:r>
              <a:rPr lang="en-GB" dirty="0" err="1" smtClean="0"/>
              <a:t>equentialization</a:t>
            </a:r>
            <a:r>
              <a:rPr lang="en-GB" dirty="0" smtClean="0"/>
              <a:t> </a:t>
            </a:r>
            <a:r>
              <a:rPr lang="en-GB" dirty="0"/>
              <a:t>of interactions</a:t>
            </a:r>
          </a:p>
          <a:p>
            <a:pPr marL="909049" lvl="1" indent="-514350">
              <a:buFont typeface="+mj-lt"/>
              <a:buAutoNum type="arabicPeriod"/>
            </a:pPr>
            <a:r>
              <a:rPr lang="en-GB" dirty="0"/>
              <a:t>H</a:t>
            </a:r>
            <a:r>
              <a:rPr lang="en-GB" dirty="0" smtClean="0"/>
              <a:t>iding </a:t>
            </a:r>
            <a:r>
              <a:rPr lang="en-GB" dirty="0"/>
              <a:t>of interaction points</a:t>
            </a:r>
          </a:p>
          <a:p>
            <a:pPr marL="909049" lvl="1" indent="-514350">
              <a:buFont typeface="+mj-lt"/>
              <a:buAutoNum type="arabicPeriod"/>
            </a:pPr>
            <a:r>
              <a:rPr lang="en-GB" dirty="0"/>
              <a:t>R</a:t>
            </a:r>
            <a:r>
              <a:rPr lang="en-GB" dirty="0" smtClean="0"/>
              <a:t>ecursion </a:t>
            </a:r>
            <a:r>
              <a:rPr lang="en-GB" dirty="0"/>
              <a:t>or process </a:t>
            </a:r>
            <a:r>
              <a:rPr lang="en-GB" dirty="0" smtClean="0"/>
              <a:t>replication</a:t>
            </a:r>
          </a:p>
          <a:p>
            <a:r>
              <a:rPr lang="de-AT" dirty="0" err="1"/>
              <a:t>Reduction</a:t>
            </a:r>
            <a:r>
              <a:rPr lang="de-AT" dirty="0"/>
              <a:t> </a:t>
            </a:r>
            <a:r>
              <a:rPr lang="de-AT" dirty="0" err="1"/>
              <a:t>semantics</a:t>
            </a:r>
            <a:r>
              <a:rPr lang="de-AT" dirty="0"/>
              <a:t> </a:t>
            </a:r>
            <a:r>
              <a:rPr lang="de-AT" dirty="0" err="1"/>
              <a:t>performing</a:t>
            </a:r>
            <a:r>
              <a:rPr lang="de-AT" dirty="0"/>
              <a:t> </a:t>
            </a:r>
            <a:r>
              <a:rPr lang="de-AT" dirty="0" err="1" smtClean="0"/>
              <a:t>computation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Seems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have</a:t>
            </a:r>
            <a:r>
              <a:rPr lang="de-AT" dirty="0" smtClean="0"/>
              <a:t> </a:t>
            </a:r>
            <a:r>
              <a:rPr lang="de-AT" dirty="0" err="1" smtClean="0"/>
              <a:t>much</a:t>
            </a:r>
            <a:r>
              <a:rPr lang="de-AT" dirty="0" smtClean="0"/>
              <a:t> in </a:t>
            </a:r>
            <a:r>
              <a:rPr lang="de-AT" dirty="0" err="1" smtClean="0"/>
              <a:t>common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Actor</a:t>
            </a:r>
            <a:r>
              <a:rPr lang="de-AT" dirty="0" smtClean="0"/>
              <a:t> Model</a:t>
            </a:r>
            <a:endParaRPr lang="en-GB" dirty="0"/>
          </a:p>
          <a:p>
            <a:pPr lvl="1"/>
            <a:r>
              <a:rPr lang="de-AT" dirty="0"/>
              <a:t>Research-paper </a:t>
            </a:r>
            <a:r>
              <a:rPr lang="de-AT" dirty="0" err="1"/>
              <a:t>by</a:t>
            </a:r>
            <a:r>
              <a:rPr lang="de-AT" dirty="0"/>
              <a:t> Agha Gul </a:t>
            </a:r>
            <a:r>
              <a:rPr lang="de-AT" dirty="0" err="1"/>
              <a:t>combines</a:t>
            </a:r>
            <a:r>
              <a:rPr lang="de-AT" dirty="0"/>
              <a:t> </a:t>
            </a:r>
            <a:r>
              <a:rPr lang="de-AT" dirty="0" err="1" smtClean="0"/>
              <a:t>pi-calculus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Actor</a:t>
            </a:r>
            <a:r>
              <a:rPr lang="de-AT" dirty="0" smtClean="0"/>
              <a:t> Model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458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π </a:t>
            </a:r>
            <a:r>
              <a:rPr lang="de-AT" dirty="0" smtClean="0"/>
              <a:t>– </a:t>
            </a:r>
            <a:r>
              <a:rPr lang="de-AT" dirty="0" err="1" smtClean="0"/>
              <a:t>Calculus</a:t>
            </a:r>
            <a:r>
              <a:rPr lang="de-AT" dirty="0" smtClean="0"/>
              <a:t> (Robin </a:t>
            </a:r>
            <a:r>
              <a:rPr lang="de-AT" dirty="0" err="1" smtClean="0"/>
              <a:t>Millner</a:t>
            </a:r>
            <a:r>
              <a:rPr lang="de-AT" dirty="0" smtClean="0"/>
              <a:t>, 1992)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4177931" cy="6840000"/>
          </a:xfrm>
        </p:spPr>
        <p:txBody>
          <a:bodyPr/>
          <a:lstStyle/>
          <a:p>
            <a:pPr marL="457200" indent="-457200"/>
            <a:r>
              <a:rPr lang="de-AT" dirty="0" smtClean="0"/>
              <a:t>Extension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/>
              <a:t>CCS (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Milner</a:t>
            </a:r>
            <a:r>
              <a:rPr lang="de-AT" dirty="0"/>
              <a:t> </a:t>
            </a:r>
            <a:r>
              <a:rPr lang="de-AT" dirty="0" smtClean="0"/>
              <a:t>~ 1980)</a:t>
            </a:r>
          </a:p>
          <a:p>
            <a:pPr marL="457200" indent="-457200"/>
            <a:r>
              <a:rPr lang="de-AT" dirty="0" smtClean="0"/>
              <a:t>Channels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sent</a:t>
            </a:r>
            <a:r>
              <a:rPr lang="de-AT" dirty="0"/>
              <a:t> </a:t>
            </a:r>
            <a:r>
              <a:rPr lang="de-AT" dirty="0" err="1"/>
              <a:t>as</a:t>
            </a:r>
            <a:r>
              <a:rPr lang="de-AT" dirty="0"/>
              <a:t> </a:t>
            </a:r>
            <a:r>
              <a:rPr lang="de-AT" dirty="0" err="1" smtClean="0"/>
              <a:t>data</a:t>
            </a:r>
            <a:endParaRPr lang="de-AT" dirty="0" smtClean="0"/>
          </a:p>
          <a:p>
            <a:pPr marL="817200" lvl="1" indent="-457200"/>
            <a:r>
              <a:rPr lang="de-AT" dirty="0" smtClean="0"/>
              <a:t>„Send“/Move </a:t>
            </a:r>
            <a:r>
              <a:rPr lang="de-AT" dirty="0" err="1" smtClean="0"/>
              <a:t>Processes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sending</a:t>
            </a:r>
            <a:r>
              <a:rPr lang="de-AT" dirty="0" smtClean="0"/>
              <a:t> </a:t>
            </a:r>
            <a:r>
              <a:rPr lang="de-AT" dirty="0" err="1" smtClean="0"/>
              <a:t>its</a:t>
            </a:r>
            <a:r>
              <a:rPr lang="de-AT" dirty="0" smtClean="0"/>
              <a:t> </a:t>
            </a:r>
            <a:r>
              <a:rPr lang="de-AT" dirty="0" err="1" smtClean="0"/>
              <a:t>communication</a:t>
            </a:r>
            <a:r>
              <a:rPr lang="de-AT" dirty="0" smtClean="0"/>
              <a:t> </a:t>
            </a:r>
            <a:r>
              <a:rPr lang="de-AT" dirty="0" err="1" smtClean="0"/>
              <a:t>channels</a:t>
            </a:r>
            <a:endParaRPr lang="de-AT" dirty="0" smtClean="0"/>
          </a:p>
          <a:p>
            <a:pPr marL="0" indent="-432000"/>
            <a:endParaRPr lang="de-AT" dirty="0"/>
          </a:p>
          <a:p>
            <a:r>
              <a:rPr lang="de-AT" dirty="0" smtClean="0"/>
              <a:t>Turing </a:t>
            </a:r>
            <a:r>
              <a:rPr lang="de-AT" dirty="0" err="1" smtClean="0"/>
              <a:t>complete</a:t>
            </a:r>
            <a:r>
              <a:rPr lang="de-AT" dirty="0" smtClean="0"/>
              <a:t>: </a:t>
            </a:r>
            <a:r>
              <a:rPr lang="de-AT" dirty="0" err="1" smtClean="0"/>
              <a:t>can</a:t>
            </a:r>
            <a:r>
              <a:rPr lang="de-AT" dirty="0" smtClean="0"/>
              <a:t> </a:t>
            </a:r>
            <a:r>
              <a:rPr lang="de-AT" dirty="0" err="1" smtClean="0"/>
              <a:t>encode</a:t>
            </a:r>
            <a:r>
              <a:rPr lang="de-AT" dirty="0" smtClean="0"/>
              <a:t> </a:t>
            </a:r>
            <a:r>
              <a:rPr lang="el-GR" dirty="0" smtClean="0"/>
              <a:t>λ</a:t>
            </a:r>
            <a:r>
              <a:rPr lang="de-AT" dirty="0"/>
              <a:t>-</a:t>
            </a:r>
            <a:r>
              <a:rPr lang="de-AT" dirty="0" err="1" smtClean="0"/>
              <a:t>calculus</a:t>
            </a:r>
            <a:r>
              <a:rPr lang="de-AT" dirty="0" smtClean="0"/>
              <a:t> in π-</a:t>
            </a:r>
            <a:r>
              <a:rPr lang="de-AT" dirty="0" err="1" smtClean="0"/>
              <a:t>calculus</a:t>
            </a:r>
            <a:endParaRPr lang="de-AT" dirty="0" smtClean="0"/>
          </a:p>
          <a:p>
            <a:endParaRPr lang="en-GB" dirty="0"/>
          </a:p>
          <a:p>
            <a:r>
              <a:rPr lang="de-AT" dirty="0" err="1" smtClean="0"/>
              <a:t>Applications</a:t>
            </a:r>
            <a:endParaRPr lang="de-AT" dirty="0" smtClean="0"/>
          </a:p>
          <a:p>
            <a:pPr lvl="1"/>
            <a:r>
              <a:rPr lang="de-AT" dirty="0" err="1" smtClean="0"/>
              <a:t>Cryptographic</a:t>
            </a:r>
            <a:r>
              <a:rPr lang="de-AT" dirty="0" smtClean="0"/>
              <a:t> </a:t>
            </a:r>
            <a:r>
              <a:rPr lang="de-AT" dirty="0" err="1" smtClean="0"/>
              <a:t>Protocols</a:t>
            </a:r>
            <a:endParaRPr lang="de-AT" dirty="0" smtClean="0"/>
          </a:p>
          <a:p>
            <a:pPr lvl="1"/>
            <a:r>
              <a:rPr lang="de-AT" dirty="0" err="1" smtClean="0"/>
              <a:t>Specification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Biological Systems</a:t>
            </a:r>
          </a:p>
          <a:p>
            <a:pPr lvl="1"/>
            <a:r>
              <a:rPr lang="de-AT" dirty="0" err="1" smtClean="0"/>
              <a:t>Discrete</a:t>
            </a:r>
            <a:r>
              <a:rPr lang="de-AT" dirty="0" smtClean="0"/>
              <a:t> Event Simulation (DES)</a:t>
            </a:r>
            <a:endParaRPr lang="de-AT" dirty="0"/>
          </a:p>
          <a:p>
            <a:pPr lvl="1"/>
            <a:r>
              <a:rPr lang="de-AT" dirty="0" smtClean="0"/>
              <a:t>Model </a:t>
            </a:r>
            <a:r>
              <a:rPr lang="de-AT" dirty="0" err="1" smtClean="0"/>
              <a:t>of</a:t>
            </a:r>
            <a:r>
              <a:rPr lang="de-AT" dirty="0" smtClean="0"/>
              <a:t> a </a:t>
            </a:r>
            <a:r>
              <a:rPr lang="de-AT" dirty="0" err="1" smtClean="0"/>
              <a:t>Spanish</a:t>
            </a:r>
            <a:r>
              <a:rPr lang="de-AT" dirty="0" smtClean="0"/>
              <a:t> </a:t>
            </a:r>
            <a:r>
              <a:rPr lang="de-AT" dirty="0" err="1" smtClean="0"/>
              <a:t>Fish</a:t>
            </a:r>
            <a:r>
              <a:rPr lang="de-AT" dirty="0" smtClean="0"/>
              <a:t> Market </a:t>
            </a:r>
          </a:p>
          <a:p>
            <a:pPr lvl="1"/>
            <a:endParaRPr lang="de-AT" dirty="0" smtClean="0"/>
          </a:p>
          <a:p>
            <a:pPr lvl="1"/>
            <a:endParaRPr lang="de-AT" dirty="0"/>
          </a:p>
          <a:p>
            <a:pPr lvl="1"/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44559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π </a:t>
            </a:r>
            <a:r>
              <a:rPr lang="de-AT" dirty="0" smtClean="0"/>
              <a:t>– </a:t>
            </a:r>
            <a:r>
              <a:rPr lang="de-AT" dirty="0" err="1" smtClean="0"/>
              <a:t>Calculus</a:t>
            </a:r>
            <a:r>
              <a:rPr lang="de-AT" dirty="0" smtClean="0"/>
              <a:t> </a:t>
            </a:r>
            <a:r>
              <a:rPr lang="de-AT" dirty="0"/>
              <a:t>S</a:t>
            </a:r>
            <a:r>
              <a:rPr lang="de-AT" dirty="0" smtClean="0"/>
              <a:t>yntax &amp; </a:t>
            </a:r>
            <a:r>
              <a:rPr lang="de-AT" dirty="0" err="1" smtClean="0"/>
              <a:t>Example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Reductions</a:t>
            </a:r>
            <a:endParaRPr lang="en-GB" dirty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54" y="1931634"/>
            <a:ext cx="13880511" cy="3283733"/>
          </a:xfr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5894081"/>
            <a:ext cx="5608446" cy="1926306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693" y="5923054"/>
            <a:ext cx="4513826" cy="1868361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446" y="8112551"/>
            <a:ext cx="2456329" cy="163273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32" y="8112551"/>
            <a:ext cx="1372704" cy="1638389"/>
          </a:xfrm>
          <a:prstGeom prst="rect">
            <a:avLst/>
          </a:prstGeom>
        </p:spPr>
      </p:pic>
      <p:cxnSp>
        <p:nvCxnSpPr>
          <p:cNvPr id="11" name="Gerader Verbinder 10"/>
          <p:cNvCxnSpPr/>
          <p:nvPr/>
        </p:nvCxnSpPr>
        <p:spPr>
          <a:xfrm>
            <a:off x="824753" y="5538899"/>
            <a:ext cx="14433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stCxn id="6" idx="3"/>
            <a:endCxn id="7" idx="1"/>
          </p:cNvCxnSpPr>
          <p:nvPr/>
        </p:nvCxnSpPr>
        <p:spPr>
          <a:xfrm>
            <a:off x="6688446" y="6857234"/>
            <a:ext cx="278724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7" idx="3"/>
            <a:endCxn id="8" idx="3"/>
          </p:cNvCxnSpPr>
          <p:nvPr/>
        </p:nvCxnSpPr>
        <p:spPr>
          <a:xfrm flipH="1">
            <a:off x="9144775" y="6857235"/>
            <a:ext cx="4844744" cy="2071685"/>
          </a:xfrm>
          <a:prstGeom prst="bentConnector3">
            <a:avLst>
              <a:gd name="adj1" fmla="val -128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8" idx="1"/>
            <a:endCxn id="9" idx="3"/>
          </p:cNvCxnSpPr>
          <p:nvPr/>
        </p:nvCxnSpPr>
        <p:spPr>
          <a:xfrm flipH="1">
            <a:off x="2846336" y="8928920"/>
            <a:ext cx="3842110" cy="2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7502070" y="6303237"/>
            <a:ext cx="1159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Step</a:t>
            </a:r>
            <a:r>
              <a:rPr lang="de-AT" dirty="0" smtClean="0"/>
              <a:t> 1</a:t>
            </a:r>
            <a:endParaRPr lang="en-GB" dirty="0"/>
          </a:p>
        </p:txBody>
      </p:sp>
      <p:sp>
        <p:nvSpPr>
          <p:cNvPr id="50" name="Textfeld 49"/>
          <p:cNvSpPr txBox="1"/>
          <p:nvPr/>
        </p:nvSpPr>
        <p:spPr>
          <a:xfrm>
            <a:off x="11400913" y="8359757"/>
            <a:ext cx="1159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Step</a:t>
            </a:r>
            <a:r>
              <a:rPr lang="de-AT" dirty="0" smtClean="0"/>
              <a:t> 2</a:t>
            </a:r>
            <a:endParaRPr lang="en-GB" dirty="0"/>
          </a:p>
        </p:txBody>
      </p:sp>
      <p:sp>
        <p:nvSpPr>
          <p:cNvPr id="51" name="Textfeld 50"/>
          <p:cNvSpPr txBox="1"/>
          <p:nvPr/>
        </p:nvSpPr>
        <p:spPr>
          <a:xfrm>
            <a:off x="3997139" y="8359757"/>
            <a:ext cx="1159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 smtClean="0"/>
              <a:t>Step</a:t>
            </a:r>
            <a:r>
              <a:rPr lang="de-AT" dirty="0" smtClean="0"/>
              <a:t>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192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6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096814"/>
            <a:ext cx="14086430" cy="7155185"/>
          </a:xfrm>
        </p:spPr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de-AT" sz="2800" dirty="0" smtClean="0"/>
              <a:t>How </a:t>
            </a:r>
            <a:r>
              <a:rPr lang="de-AT" sz="2800" dirty="0"/>
              <a:t>to do ABM/S in a purely </a:t>
            </a:r>
            <a:r>
              <a:rPr lang="de-AT" sz="2800" dirty="0" smtClean="0"/>
              <a:t>functional language?</a:t>
            </a:r>
          </a:p>
          <a:p>
            <a:pPr marL="817200" lvl="1" indent="-457200">
              <a:lnSpc>
                <a:spcPct val="100000"/>
              </a:lnSpc>
            </a:pPr>
            <a:r>
              <a:rPr lang="de-AT" sz="2800" dirty="0" smtClean="0"/>
              <a:t>Functional Agent-System: Actor Model</a:t>
            </a:r>
            <a:endParaRPr lang="de-AT" sz="2800" dirty="0"/>
          </a:p>
          <a:p>
            <a:pPr marL="817200" lvl="1" indent="-457200">
              <a:lnSpc>
                <a:spcPct val="100000"/>
              </a:lnSpc>
            </a:pPr>
            <a:r>
              <a:rPr lang="de-AT" sz="2800" dirty="0" smtClean="0"/>
              <a:t>Functional Model &amp; Semantics: Pi-calculus</a:t>
            </a:r>
          </a:p>
          <a:p>
            <a:pPr marL="457200" indent="-457200">
              <a:lnSpc>
                <a:spcPct val="100000"/>
              </a:lnSpc>
            </a:pPr>
            <a:endParaRPr lang="de-AT" sz="2800" dirty="0" smtClean="0"/>
          </a:p>
          <a:p>
            <a:pPr marL="457200" indent="-457200">
              <a:lnSpc>
                <a:spcPct val="100000"/>
              </a:lnSpc>
            </a:pPr>
            <a:r>
              <a:rPr lang="de-AT" sz="2800" dirty="0" err="1" smtClean="0"/>
              <a:t>Is</a:t>
            </a:r>
            <a:r>
              <a:rPr lang="de-AT" sz="2800" dirty="0" smtClean="0"/>
              <a:t> </a:t>
            </a:r>
            <a:r>
              <a:rPr lang="de-AT" sz="2800" dirty="0"/>
              <a:t>it possible to do it conveniently? </a:t>
            </a:r>
          </a:p>
          <a:p>
            <a:pPr marL="817200" lvl="1" indent="-457200">
              <a:lnSpc>
                <a:spcPct val="100000"/>
              </a:lnSpc>
            </a:pPr>
            <a:endParaRPr lang="de-AT" sz="2800" dirty="0"/>
          </a:p>
          <a:p>
            <a:pPr marL="457200" indent="-457200">
              <a:lnSpc>
                <a:spcPct val="100000"/>
              </a:lnSpc>
            </a:pPr>
            <a:r>
              <a:rPr lang="de-AT" sz="2800" dirty="0"/>
              <a:t>Are there advantages doing it purely </a:t>
            </a:r>
            <a:r>
              <a:rPr lang="de-AT" sz="2800" dirty="0" err="1"/>
              <a:t>functional</a:t>
            </a:r>
            <a:r>
              <a:rPr lang="de-AT" sz="2800" dirty="0" smtClean="0"/>
              <a:t>?</a:t>
            </a:r>
            <a:endParaRPr lang="de-AT" dirty="0" smtClean="0"/>
          </a:p>
          <a:p>
            <a:pPr lvl="1"/>
            <a:r>
              <a:rPr lang="de-AT" dirty="0" smtClean="0"/>
              <a:t>Proofing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correctness</a:t>
            </a:r>
            <a:r>
              <a:rPr lang="de-AT" dirty="0" smtClean="0"/>
              <a:t> (specification and implementation match)</a:t>
            </a:r>
          </a:p>
          <a:p>
            <a:pPr lvl="1"/>
            <a:r>
              <a:rPr lang="de-AT" dirty="0" smtClean="0"/>
              <a:t>Reasoning about system-properties: deadlock, termination, (bi)similarity</a:t>
            </a:r>
            <a:endParaRPr lang="de-AT" dirty="0"/>
          </a:p>
          <a:p>
            <a:pPr marL="0" indent="0">
              <a:buNone/>
            </a:pPr>
            <a:endParaRPr lang="de-AT" dirty="0" smtClean="0"/>
          </a:p>
          <a:p>
            <a:r>
              <a:rPr lang="de-AT" dirty="0"/>
              <a:t>Application &amp; </a:t>
            </a:r>
            <a:r>
              <a:rPr lang="de-AT" dirty="0" smtClean="0"/>
              <a:t>Output: tool supporting computational economists </a:t>
            </a:r>
          </a:p>
          <a:p>
            <a:pPr lvl="1"/>
            <a:r>
              <a:rPr lang="de-AT" dirty="0" smtClean="0"/>
              <a:t>(Domain specific) Formal </a:t>
            </a:r>
            <a:r>
              <a:rPr lang="de-AT" dirty="0"/>
              <a:t>language for specifying CDA-ZI processes</a:t>
            </a:r>
          </a:p>
          <a:p>
            <a:pPr lvl="1"/>
            <a:r>
              <a:rPr lang="de-AT" dirty="0"/>
              <a:t>Simulation framework in Haskell to run the </a:t>
            </a:r>
            <a:r>
              <a:rPr lang="de-AT" dirty="0" smtClean="0"/>
              <a:t>formal language</a:t>
            </a:r>
          </a:p>
          <a:p>
            <a:pPr marL="0" indent="0">
              <a:buNone/>
            </a:pPr>
            <a:endParaRPr lang="de-AT" dirty="0" smtClean="0"/>
          </a:p>
          <a:p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38169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 &amp; A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9175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References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4536520" cy="6840000"/>
          </a:xfrm>
        </p:spPr>
        <p:txBody>
          <a:bodyPr/>
          <a:lstStyle/>
          <a:p>
            <a:r>
              <a:rPr lang="de-AT" dirty="0" smtClean="0"/>
              <a:t>Big Book </a:t>
            </a:r>
            <a:r>
              <a:rPr lang="de-AT" dirty="0" err="1" smtClean="0"/>
              <a:t>of</a:t>
            </a:r>
            <a:r>
              <a:rPr lang="de-AT" dirty="0" smtClean="0"/>
              <a:t> Simulation </a:t>
            </a:r>
            <a:r>
              <a:rPr lang="de-AT" dirty="0" err="1" smtClean="0"/>
              <a:t>Modelling</a:t>
            </a:r>
            <a:r>
              <a:rPr lang="de-AT" dirty="0" smtClean="0"/>
              <a:t> – Andrei </a:t>
            </a:r>
            <a:r>
              <a:rPr lang="de-AT" dirty="0" err="1" smtClean="0"/>
              <a:t>Borshchev</a:t>
            </a:r>
            <a:endParaRPr lang="de-AT" dirty="0" smtClean="0"/>
          </a:p>
          <a:p>
            <a:r>
              <a:rPr lang="de-AT" dirty="0" smtClean="0"/>
              <a:t>Multiagent Systems – Gerhard Weiss</a:t>
            </a:r>
          </a:p>
          <a:p>
            <a:r>
              <a:rPr lang="de-AT" dirty="0" smtClean="0"/>
              <a:t>An Introduction to Mulitagent Systems – Wooldrich</a:t>
            </a:r>
          </a:p>
          <a:p>
            <a:r>
              <a:rPr lang="de-AT" dirty="0" err="1" smtClean="0"/>
              <a:t>Communicating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mobile </a:t>
            </a:r>
            <a:r>
              <a:rPr lang="de-AT" dirty="0" err="1" smtClean="0"/>
              <a:t>systems</a:t>
            </a:r>
            <a:r>
              <a:rPr lang="de-AT" dirty="0" smtClean="0"/>
              <a:t>: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pi-calculus</a:t>
            </a:r>
            <a:r>
              <a:rPr lang="de-AT" dirty="0" smtClean="0"/>
              <a:t> – Robin </a:t>
            </a:r>
            <a:r>
              <a:rPr lang="de-AT" dirty="0" err="1" smtClean="0"/>
              <a:t>Milner</a:t>
            </a:r>
            <a:endParaRPr lang="de-AT" dirty="0" smtClean="0"/>
          </a:p>
          <a:p>
            <a:r>
              <a:rPr lang="de-AT" dirty="0" err="1" smtClean="0"/>
              <a:t>Actor</a:t>
            </a:r>
            <a:r>
              <a:rPr lang="de-AT" dirty="0" smtClean="0"/>
              <a:t> Model – Agha Gul</a:t>
            </a:r>
          </a:p>
          <a:p>
            <a:r>
              <a:rPr lang="de-AT" dirty="0" smtClean="0"/>
              <a:t>A </a:t>
            </a:r>
            <a:r>
              <a:rPr lang="de-AT" dirty="0" err="1" smtClean="0"/>
              <a:t>foundation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actor</a:t>
            </a:r>
            <a:r>
              <a:rPr lang="de-AT" dirty="0" smtClean="0"/>
              <a:t> </a:t>
            </a:r>
            <a:r>
              <a:rPr lang="de-AT" dirty="0" err="1" smtClean="0"/>
              <a:t>computation</a:t>
            </a:r>
            <a:r>
              <a:rPr lang="de-AT" dirty="0" smtClean="0"/>
              <a:t> – Agha Gul, et al.</a:t>
            </a:r>
          </a:p>
          <a:p>
            <a:r>
              <a:rPr lang="de-AT" dirty="0" smtClean="0"/>
              <a:t>An </a:t>
            </a:r>
            <a:r>
              <a:rPr lang="de-AT" dirty="0" err="1" smtClean="0"/>
              <a:t>algebraic</a:t>
            </a:r>
            <a:r>
              <a:rPr lang="de-AT" dirty="0" smtClean="0"/>
              <a:t> </a:t>
            </a:r>
            <a:r>
              <a:rPr lang="de-AT" dirty="0" err="1" smtClean="0"/>
              <a:t>Theory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Actors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its</a:t>
            </a:r>
            <a:r>
              <a:rPr lang="de-AT" dirty="0" smtClean="0"/>
              <a:t> </a:t>
            </a:r>
            <a:r>
              <a:rPr lang="de-AT" dirty="0" err="1" smtClean="0"/>
              <a:t>Application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a Simple </a:t>
            </a:r>
            <a:r>
              <a:rPr lang="de-AT" dirty="0" err="1" smtClean="0"/>
              <a:t>Object-Based</a:t>
            </a:r>
            <a:r>
              <a:rPr lang="de-AT" dirty="0" smtClean="0"/>
              <a:t> Language – Agha Gul, </a:t>
            </a:r>
            <a:r>
              <a:rPr lang="de-AT" dirty="0" err="1" smtClean="0"/>
              <a:t>Prasanna</a:t>
            </a:r>
            <a:r>
              <a:rPr lang="de-AT" dirty="0" smtClean="0"/>
              <a:t> </a:t>
            </a:r>
            <a:r>
              <a:rPr lang="de-AT" dirty="0" err="1" smtClean="0"/>
              <a:t>Thatti</a:t>
            </a:r>
            <a:endParaRPr lang="de-AT" dirty="0" smtClean="0"/>
          </a:p>
          <a:p>
            <a:r>
              <a:rPr lang="de-AT" dirty="0" err="1" smtClean="0"/>
              <a:t>Using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pi-calculus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Model Multiagent Systems – Albert C </a:t>
            </a:r>
            <a:r>
              <a:rPr lang="de-AT" dirty="0" err="1" smtClean="0"/>
              <a:t>and</a:t>
            </a:r>
            <a:r>
              <a:rPr lang="de-AT" dirty="0" smtClean="0"/>
              <a:t> Toinette </a:t>
            </a:r>
            <a:r>
              <a:rPr lang="de-AT" dirty="0" err="1" smtClean="0"/>
              <a:t>Rorie</a:t>
            </a:r>
            <a:endParaRPr lang="de-AT" dirty="0" smtClean="0"/>
          </a:p>
          <a:p>
            <a:r>
              <a:rPr lang="de-AT" dirty="0" smtClean="0"/>
              <a:t>Biological System </a:t>
            </a:r>
            <a:r>
              <a:rPr lang="de-AT" dirty="0" err="1" smtClean="0"/>
              <a:t>pi</a:t>
            </a:r>
            <a:r>
              <a:rPr lang="de-AT" dirty="0" smtClean="0"/>
              <a:t> </a:t>
            </a:r>
            <a:r>
              <a:rPr lang="de-AT" dirty="0" err="1" smtClean="0"/>
              <a:t>calculus</a:t>
            </a:r>
            <a:r>
              <a:rPr lang="de-AT" dirty="0" smtClean="0"/>
              <a:t> - Uhrmacher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20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57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9999" y="0"/>
            <a:ext cx="13155953" cy="162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411998"/>
            <a:ext cx="13693837" cy="7467107"/>
          </a:xfrm>
        </p:spPr>
        <p:txBody>
          <a:bodyPr/>
          <a:lstStyle/>
          <a:p>
            <a:r>
              <a:rPr lang="de-AT" dirty="0" smtClean="0"/>
              <a:t>CDA </a:t>
            </a:r>
            <a:r>
              <a:rPr lang="de-AT" dirty="0" err="1" smtClean="0"/>
              <a:t>simulation</a:t>
            </a:r>
            <a:r>
              <a:rPr lang="de-AT" dirty="0" smtClean="0"/>
              <a:t> </a:t>
            </a:r>
            <a:r>
              <a:rPr lang="de-AT" dirty="0" err="1" smtClean="0"/>
              <a:t>algorithm</a:t>
            </a:r>
            <a:endParaRPr lang="de-AT" dirty="0" smtClean="0"/>
          </a:p>
          <a:p>
            <a:pPr marL="909049" lvl="1" indent="-514350">
              <a:buFont typeface="+mj-lt"/>
              <a:buAutoNum type="arabicPeriod"/>
            </a:pPr>
            <a:r>
              <a:rPr lang="de-AT" dirty="0" smtClean="0"/>
              <a:t>Shuffle </a:t>
            </a:r>
            <a:r>
              <a:rPr lang="de-AT" dirty="0" err="1" smtClean="0"/>
              <a:t>agents</a:t>
            </a:r>
            <a:endParaRPr lang="de-AT" dirty="0" smtClean="0"/>
          </a:p>
          <a:p>
            <a:pPr marL="909049" lvl="1" indent="-514350">
              <a:buFont typeface="+mj-lt"/>
              <a:buAutoNum type="arabicPeriod"/>
            </a:pPr>
            <a:r>
              <a:rPr lang="de-AT" dirty="0" smtClean="0"/>
              <a:t>Request each agent to make 1 buy- &amp; 1 sell-offering</a:t>
            </a:r>
          </a:p>
          <a:p>
            <a:pPr marL="909049" lvl="1" indent="-514350">
              <a:buFont typeface="+mj-lt"/>
              <a:buAutoNum type="arabicPeriod"/>
            </a:pPr>
            <a:r>
              <a:rPr lang="de-AT" dirty="0" err="1" smtClean="0"/>
              <a:t>Collect</a:t>
            </a:r>
            <a:r>
              <a:rPr lang="de-AT" dirty="0" smtClean="0"/>
              <a:t> all </a:t>
            </a:r>
            <a:r>
              <a:rPr lang="de-AT" dirty="0" err="1" smtClean="0"/>
              <a:t>bids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asks</a:t>
            </a:r>
            <a:endParaRPr lang="de-AT" dirty="0" smtClean="0"/>
          </a:p>
          <a:p>
            <a:pPr marL="909049" lvl="1" indent="-514350">
              <a:buFont typeface="+mj-lt"/>
              <a:buAutoNum type="arabicPeriod"/>
            </a:pPr>
            <a:r>
              <a:rPr lang="de-AT" dirty="0" smtClean="0"/>
              <a:t>Find first match randomly, </a:t>
            </a:r>
            <a:r>
              <a:rPr lang="de-DE" dirty="0" smtClean="0"/>
              <a:t>if </a:t>
            </a:r>
            <a:r>
              <a:rPr lang="de-DE" dirty="0"/>
              <a:t>bid-price &gt;= </a:t>
            </a:r>
            <a:r>
              <a:rPr lang="de-DE" dirty="0" smtClean="0"/>
              <a:t>ask-price</a:t>
            </a:r>
            <a:endParaRPr lang="de-AT" dirty="0"/>
          </a:p>
          <a:p>
            <a:pPr marL="909049" lvl="1" indent="-514350">
              <a:buFont typeface="+mj-lt"/>
              <a:buAutoNum type="arabicPeriod"/>
            </a:pPr>
            <a:r>
              <a:rPr lang="de-AT" dirty="0"/>
              <a:t>E</a:t>
            </a:r>
            <a:r>
              <a:rPr lang="de-AT" dirty="0" smtClean="0"/>
              <a:t>xecute </a:t>
            </a:r>
            <a:r>
              <a:rPr lang="de-AT" dirty="0" err="1" smtClean="0"/>
              <a:t>first</a:t>
            </a:r>
            <a:r>
              <a:rPr lang="de-AT" dirty="0" smtClean="0"/>
              <a:t> </a:t>
            </a:r>
            <a:r>
              <a:rPr lang="de-AT" dirty="0" err="1" smtClean="0"/>
              <a:t>match</a:t>
            </a:r>
            <a:r>
              <a:rPr lang="de-AT" dirty="0" smtClean="0"/>
              <a:t>, </a:t>
            </a:r>
            <a:r>
              <a:rPr lang="de-AT" dirty="0" err="1" smtClean="0"/>
              <a:t>discharge</a:t>
            </a:r>
            <a:r>
              <a:rPr lang="de-AT" dirty="0" smtClean="0"/>
              <a:t> all </a:t>
            </a:r>
            <a:r>
              <a:rPr lang="de-AT" dirty="0" err="1" smtClean="0"/>
              <a:t>remaining</a:t>
            </a:r>
            <a:r>
              <a:rPr lang="de-AT" dirty="0" smtClean="0"/>
              <a:t> </a:t>
            </a:r>
            <a:r>
              <a:rPr lang="de-AT" dirty="0" err="1" smtClean="0"/>
              <a:t>bids</a:t>
            </a:r>
            <a:r>
              <a:rPr lang="de-AT" dirty="0" smtClean="0"/>
              <a:t> &amp; </a:t>
            </a:r>
            <a:r>
              <a:rPr lang="de-AT" dirty="0" err="1" smtClean="0"/>
              <a:t>asks</a:t>
            </a:r>
            <a:endParaRPr lang="de-AT" dirty="0" smtClean="0"/>
          </a:p>
          <a:p>
            <a:pPr marL="909049" lvl="1" indent="-514350">
              <a:buFont typeface="+mj-lt"/>
              <a:buAutoNum type="arabicPeriod"/>
            </a:pPr>
            <a:r>
              <a:rPr lang="de-AT" dirty="0" smtClean="0"/>
              <a:t>Repeat </a:t>
            </a:r>
            <a:r>
              <a:rPr lang="de-AT" dirty="0" err="1" smtClean="0"/>
              <a:t>until</a:t>
            </a:r>
            <a:r>
              <a:rPr lang="de-AT" dirty="0" smtClean="0"/>
              <a:t> </a:t>
            </a:r>
            <a:r>
              <a:rPr lang="de-AT" dirty="0" err="1" smtClean="0"/>
              <a:t>termination</a:t>
            </a:r>
            <a:endParaRPr lang="de-AT" dirty="0" smtClean="0"/>
          </a:p>
          <a:p>
            <a:pPr marL="394699" lvl="1" indent="0">
              <a:buNone/>
            </a:pPr>
            <a:endParaRPr lang="de-AT" dirty="0" smtClean="0"/>
          </a:p>
          <a:p>
            <a:r>
              <a:rPr lang="de-AT" dirty="0" smtClean="0"/>
              <a:t>Random prices and random agent-sequence, therefore stochastic process</a:t>
            </a:r>
          </a:p>
          <a:p>
            <a:pPr lvl="1"/>
            <a:r>
              <a:rPr lang="de-AT" dirty="0" err="1" smtClean="0"/>
              <a:t>Replications</a:t>
            </a:r>
            <a:r>
              <a:rPr lang="de-AT" dirty="0" smtClean="0"/>
              <a:t> </a:t>
            </a:r>
            <a:r>
              <a:rPr lang="de-AT" dirty="0" err="1" smtClean="0"/>
              <a:t>needed</a:t>
            </a:r>
            <a:endParaRPr lang="de-AT" dirty="0"/>
          </a:p>
          <a:p>
            <a:pPr lvl="1"/>
            <a:r>
              <a:rPr lang="de-AT" dirty="0" err="1" smtClean="0"/>
              <a:t>When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terminate</a:t>
            </a:r>
            <a:r>
              <a:rPr lang="de-AT" dirty="0" smtClean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447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7" y="2569779"/>
            <a:ext cx="14811644" cy="6682220"/>
          </a:xfrm>
        </p:spPr>
        <p:txBody>
          <a:bodyPr/>
          <a:lstStyle/>
          <a:p>
            <a:pPr marL="0" indent="0">
              <a:buNone/>
            </a:pPr>
            <a:r>
              <a:rPr lang="de-AT" b="1" dirty="0" smtClean="0"/>
              <a:t>Inspiring impulses</a:t>
            </a:r>
            <a:endParaRPr lang="de-AT" b="1" dirty="0"/>
          </a:p>
          <a:p>
            <a:pPr marL="457200" indent="-457200"/>
            <a:r>
              <a:rPr lang="de-AT" dirty="0" smtClean="0"/>
              <a:t>ABM/S taught by Prof. Hans Vollbrecht in S2</a:t>
            </a:r>
          </a:p>
          <a:p>
            <a:pPr marL="457200" indent="-457200"/>
            <a:r>
              <a:rPr lang="de-AT" dirty="0" smtClean="0"/>
              <a:t>My masterthesis about ABM/S in computational economics</a:t>
            </a:r>
            <a:endParaRPr lang="de-AT" dirty="0"/>
          </a:p>
          <a:p>
            <a:pPr marL="457200" indent="-457200"/>
            <a:r>
              <a:rPr lang="en-GB" dirty="0" smtClean="0"/>
              <a:t>Interest in </a:t>
            </a:r>
            <a:r>
              <a:rPr lang="en-GB" dirty="0"/>
              <a:t>f</a:t>
            </a:r>
            <a:r>
              <a:rPr lang="en-GB" dirty="0" smtClean="0"/>
              <a:t>unctional programming (</a:t>
            </a:r>
            <a:r>
              <a:rPr lang="en-GB" dirty="0" err="1" smtClean="0"/>
              <a:t>Erlang</a:t>
            </a:r>
            <a:r>
              <a:rPr lang="en-GB" dirty="0" smtClean="0"/>
              <a:t> &amp; Haskell)</a:t>
            </a:r>
          </a:p>
          <a:p>
            <a:pPr marL="394699" lvl="1" indent="0">
              <a:buNone/>
            </a:pPr>
            <a:endParaRPr lang="en-GB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de-AT" sz="3200" b="1" dirty="0" smtClean="0"/>
              <a:t>I wondered</a:t>
            </a:r>
            <a:r>
              <a:rPr lang="de-AT" sz="3200" b="1" smtClean="0"/>
              <a:t>: </a:t>
            </a:r>
            <a:r>
              <a:rPr lang="de-AT" sz="3200"/>
              <a:t>OOP state-of-the-art in ABM/S but</a:t>
            </a:r>
            <a:r>
              <a:rPr lang="de-AT" sz="3200" smtClean="0"/>
              <a:t>…</a:t>
            </a:r>
            <a:endParaRPr lang="de-AT" sz="3200" dirty="0"/>
          </a:p>
          <a:p>
            <a:pPr marL="457200" indent="-457200">
              <a:lnSpc>
                <a:spcPct val="100000"/>
              </a:lnSpc>
            </a:pPr>
            <a:r>
              <a:rPr lang="de-AT" sz="3200" dirty="0" smtClean="0"/>
              <a:t>How to do ABM/S in a (purely) functional language?</a:t>
            </a:r>
          </a:p>
          <a:p>
            <a:pPr marL="457200" indent="-457200">
              <a:lnSpc>
                <a:spcPct val="100000"/>
              </a:lnSpc>
            </a:pPr>
            <a:r>
              <a:rPr lang="de-AT" sz="3200" dirty="0"/>
              <a:t>Is it possible to do </a:t>
            </a:r>
            <a:r>
              <a:rPr lang="de-AT" sz="3200" dirty="0" smtClean="0"/>
              <a:t>it conveniently?</a:t>
            </a:r>
            <a:endParaRPr lang="de-AT" sz="3200" dirty="0"/>
          </a:p>
          <a:p>
            <a:pPr marL="457200" indent="-457200">
              <a:lnSpc>
                <a:spcPct val="100000"/>
              </a:lnSpc>
            </a:pPr>
            <a:r>
              <a:rPr lang="de-AT" sz="3200" dirty="0" smtClean="0"/>
              <a:t>Are there advantages doing </a:t>
            </a:r>
            <a:r>
              <a:rPr lang="de-AT" sz="3200" dirty="0"/>
              <a:t>it </a:t>
            </a:r>
            <a:r>
              <a:rPr lang="de-AT" sz="3200" dirty="0" smtClean="0"/>
              <a:t>(purely) </a:t>
            </a:r>
            <a:r>
              <a:rPr lang="de-AT" sz="3200" dirty="0"/>
              <a:t>functional</a:t>
            </a:r>
            <a:r>
              <a:rPr lang="de-AT" sz="32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446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Roundup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128220"/>
            <a:ext cx="14606692" cy="7551808"/>
          </a:xfrm>
        </p:spPr>
        <p:txBody>
          <a:bodyPr/>
          <a:lstStyle/>
          <a:p>
            <a:r>
              <a:rPr lang="de-AT" dirty="0" smtClean="0"/>
              <a:t>Initial motivation</a:t>
            </a:r>
          </a:p>
          <a:p>
            <a:pPr lvl="1"/>
            <a:r>
              <a:rPr lang="de-AT" dirty="0" smtClean="0"/>
              <a:t>Too open and „want-to-do-it-all“ approach</a:t>
            </a:r>
          </a:p>
          <a:p>
            <a:pPr lvl="1"/>
            <a:r>
              <a:rPr lang="de-AT" dirty="0" smtClean="0"/>
              <a:t>Focus only on methods</a:t>
            </a:r>
          </a:p>
          <a:p>
            <a:pPr lvl="1"/>
            <a:r>
              <a:rPr lang="de-AT" dirty="0" smtClean="0"/>
              <a:t>No idea for interesting application</a:t>
            </a:r>
          </a:p>
          <a:p>
            <a:pPr lvl="1"/>
            <a:endParaRPr lang="de-AT" dirty="0" smtClean="0"/>
          </a:p>
          <a:p>
            <a:r>
              <a:rPr lang="de-AT" dirty="0" smtClean="0"/>
              <a:t>After reflection process (this presentation helped a lot!)</a:t>
            </a:r>
          </a:p>
          <a:p>
            <a:pPr lvl="1"/>
            <a:r>
              <a:rPr lang="de-AT" dirty="0" smtClean="0"/>
              <a:t>Clear idea where to go and what to do</a:t>
            </a:r>
          </a:p>
          <a:p>
            <a:pPr lvl="1"/>
            <a:r>
              <a:rPr lang="de-AT" dirty="0" smtClean="0"/>
              <a:t>Found very satisfying application</a:t>
            </a:r>
          </a:p>
          <a:p>
            <a:pPr lvl="1"/>
            <a:endParaRPr lang="de-AT" dirty="0"/>
          </a:p>
          <a:p>
            <a:r>
              <a:rPr lang="de-AT" dirty="0" smtClean="0"/>
              <a:t>But can I really do it?</a:t>
            </a:r>
          </a:p>
          <a:p>
            <a:pPr lvl="1"/>
            <a:r>
              <a:rPr lang="de-AT" dirty="0" smtClean="0"/>
              <a:t>Highly complex problems!</a:t>
            </a:r>
          </a:p>
          <a:p>
            <a:pPr lvl="1"/>
            <a:r>
              <a:rPr lang="de-AT" dirty="0" smtClean="0"/>
              <a:t>3 years enough?</a:t>
            </a:r>
          </a:p>
        </p:txBody>
      </p:sp>
    </p:spTree>
    <p:extLst>
      <p:ext uri="{BB962C8B-B14F-4D97-AF65-F5344CB8AC3E}">
        <p14:creationId xmlns:p14="http://schemas.microsoft.com/office/powerpoint/2010/main" val="5426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Main topics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442350" indent="-514350">
              <a:buFont typeface="+mj-lt"/>
              <a:buAutoNum type="arabicPeriod"/>
            </a:pPr>
            <a:r>
              <a:rPr lang="de-AT" dirty="0" smtClean="0"/>
              <a:t>Computational Economics: Continuous double auctions, zero-intelligence traders, market institutions, market design</a:t>
            </a:r>
          </a:p>
          <a:p>
            <a:pPr marL="442350" indent="-514350">
              <a:buFont typeface="+mj-lt"/>
              <a:buAutoNum type="arabicPeriod"/>
            </a:pPr>
            <a:r>
              <a:rPr lang="de-AT" dirty="0" smtClean="0"/>
              <a:t>Computation and formal languages: actor model, pi-calculus, denotational semantics, operational semantics, verification, correctness</a:t>
            </a:r>
          </a:p>
          <a:p>
            <a:pPr marL="442350" indent="-514350">
              <a:buFont typeface="+mj-lt"/>
              <a:buAutoNum type="arabicPeriod"/>
            </a:pPr>
            <a:r>
              <a:rPr lang="de-AT" dirty="0" smtClean="0"/>
              <a:t>Agent-Based Simulation: system simulation, emergent properties, dynamics of system, convergence, replications</a:t>
            </a:r>
          </a:p>
          <a:p>
            <a:pPr marL="442350" indent="-514350">
              <a:buFont typeface="+mj-lt"/>
              <a:buAutoNum type="arabicPeriod"/>
            </a:pPr>
            <a:r>
              <a:rPr lang="de-AT" dirty="0" smtClean="0"/>
              <a:t>Programming: </a:t>
            </a:r>
            <a:r>
              <a:rPr lang="de-AT" smtClean="0"/>
              <a:t>pure functional, haskell, agda, type-systems, parallelism &amp; concurrency in pure functional languages</a:t>
            </a: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299250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Calculi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33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Introduction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4102195" cy="6840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AT" sz="2800" b="1" dirty="0" smtClean="0"/>
              <a:t>Formal methods</a:t>
            </a:r>
          </a:p>
          <a:p>
            <a:pPr marL="457200" indent="-457200">
              <a:lnSpc>
                <a:spcPct val="100000"/>
              </a:lnSpc>
            </a:pPr>
            <a:r>
              <a:rPr lang="de-AT" sz="2800" dirty="0"/>
              <a:t>M</a:t>
            </a:r>
            <a:r>
              <a:rPr lang="de-AT" sz="2800" dirty="0" smtClean="0"/>
              <a:t>athematical tools for specification, development &amp; verification of software</a:t>
            </a:r>
          </a:p>
          <a:p>
            <a:pPr marL="0" indent="0">
              <a:lnSpc>
                <a:spcPct val="100000"/>
              </a:lnSpc>
              <a:buNone/>
            </a:pPr>
            <a:endParaRPr lang="de-AT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de-AT" sz="2800" b="1" dirty="0" smtClean="0"/>
              <a:t>Formal semantics</a:t>
            </a:r>
          </a:p>
          <a:p>
            <a:pPr marL="457200" indent="-457200">
              <a:lnSpc>
                <a:spcPct val="100000"/>
              </a:lnSpc>
            </a:pPr>
            <a:r>
              <a:rPr lang="de-AT" sz="2800" dirty="0"/>
              <a:t>M</a:t>
            </a:r>
            <a:r>
              <a:rPr lang="de-AT" sz="2800" dirty="0" smtClean="0"/>
              <a:t>athematical theories for ascribing meanings to formal languages</a:t>
            </a:r>
          </a:p>
          <a:p>
            <a:pPr marL="457200" indent="-457200">
              <a:lnSpc>
                <a:spcPct val="100000"/>
              </a:lnSpc>
            </a:pPr>
            <a:r>
              <a:rPr lang="de-AT" sz="2800" dirty="0" smtClean="0"/>
              <a:t>Translates from domain </a:t>
            </a:r>
            <a:r>
              <a:rPr lang="de-AT" sz="2800" dirty="0"/>
              <a:t>of </a:t>
            </a:r>
            <a:r>
              <a:rPr lang="de-AT" sz="2800" dirty="0" smtClean="0"/>
              <a:t>language‘s </a:t>
            </a:r>
            <a:r>
              <a:rPr lang="de-AT" sz="2800" dirty="0" err="1"/>
              <a:t>abstract</a:t>
            </a:r>
            <a:r>
              <a:rPr lang="de-AT" sz="2800" dirty="0"/>
              <a:t> </a:t>
            </a:r>
            <a:r>
              <a:rPr lang="de-AT" sz="2800" dirty="0" err="1" smtClean="0"/>
              <a:t>syntax</a:t>
            </a:r>
            <a:r>
              <a:rPr lang="de-AT" sz="2800" dirty="0" smtClean="0"/>
              <a:t> </a:t>
            </a:r>
            <a:r>
              <a:rPr lang="de-AT" sz="2800" dirty="0" err="1" smtClean="0"/>
              <a:t>to</a:t>
            </a:r>
            <a:r>
              <a:rPr lang="de-AT" sz="2800" dirty="0" smtClean="0"/>
              <a:t>:</a:t>
            </a:r>
          </a:p>
          <a:p>
            <a:pPr marL="817200" lvl="1" indent="-457200">
              <a:lnSpc>
                <a:spcPct val="100000"/>
              </a:lnSpc>
            </a:pPr>
            <a:r>
              <a:rPr lang="de-AT" sz="2800" dirty="0" err="1" smtClean="0"/>
              <a:t>another</a:t>
            </a:r>
            <a:r>
              <a:rPr lang="de-AT" sz="2800" dirty="0" smtClean="0"/>
              <a:t> </a:t>
            </a:r>
            <a:r>
              <a:rPr lang="de-AT" sz="2800" dirty="0"/>
              <a:t>formally defined domain, depending on type of semantics</a:t>
            </a:r>
          </a:p>
          <a:p>
            <a:pPr marL="457200" indent="-457200">
              <a:lnSpc>
                <a:spcPct val="100000"/>
              </a:lnSpc>
            </a:pPr>
            <a:endParaRPr lang="de-AT" sz="28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de-AT" sz="2800" b="1" dirty="0" smtClean="0"/>
              <a:t>Uses</a:t>
            </a:r>
          </a:p>
          <a:p>
            <a:pPr marL="457200" indent="-457200">
              <a:lnSpc>
                <a:spcPct val="100000"/>
              </a:lnSpc>
            </a:pPr>
            <a:r>
              <a:rPr lang="de-AT" sz="2800" dirty="0" smtClean="0"/>
              <a:t>Provides unambigous definition of formal language</a:t>
            </a:r>
          </a:p>
          <a:p>
            <a:pPr marL="457200" indent="-457200">
              <a:lnSpc>
                <a:spcPct val="100000"/>
              </a:lnSpc>
            </a:pPr>
            <a:r>
              <a:rPr lang="de-AT" sz="2800" dirty="0" smtClean="0"/>
              <a:t>Programs can be verified formally against formal specification (correctness)</a:t>
            </a:r>
          </a:p>
          <a:p>
            <a:pPr marL="457200" indent="-457200">
              <a:lnSpc>
                <a:spcPct val="100000"/>
              </a:lnSpc>
            </a:pPr>
            <a:r>
              <a:rPr lang="de-AT" sz="2800" dirty="0" smtClean="0"/>
              <a:t>2 programs can be proved formally as (non-)equivalent</a:t>
            </a:r>
          </a:p>
          <a:p>
            <a:pPr marL="457200" indent="-457200">
              <a:lnSpc>
                <a:spcPct val="100000"/>
              </a:lnSpc>
            </a:pPr>
            <a:r>
              <a:rPr lang="de-AT" sz="2800" dirty="0" smtClean="0"/>
              <a:t>Reasoning about behaviour (</a:t>
            </a:r>
            <a:r>
              <a:rPr lang="de-AT" sz="2800" dirty="0" err="1" smtClean="0"/>
              <a:t>deadlock</a:t>
            </a:r>
            <a:r>
              <a:rPr lang="de-AT" sz="2800" dirty="0" err="1"/>
              <a:t>s</a:t>
            </a:r>
            <a:r>
              <a:rPr lang="de-AT" sz="2800" smtClean="0"/>
              <a:t>, termination ?)</a:t>
            </a:r>
            <a:endParaRPr lang="de-AT" sz="2800" dirty="0" smtClean="0"/>
          </a:p>
          <a:p>
            <a:pPr marL="457200" indent="-457200">
              <a:lnSpc>
                <a:spcPct val="100000"/>
              </a:lnSpc>
            </a:pP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4867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Formal Semantics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8" y="2372247"/>
            <a:ext cx="13487340" cy="7391668"/>
          </a:xfrm>
        </p:spPr>
        <p:txBody>
          <a:bodyPr/>
          <a:lstStyle/>
          <a:p>
            <a:pPr marL="0" indent="0">
              <a:buNone/>
            </a:pPr>
            <a:r>
              <a:rPr lang="de-AT" sz="2800" b="1" dirty="0"/>
              <a:t>Operational Semantics</a:t>
            </a:r>
          </a:p>
          <a:p>
            <a:pPr marL="457200" indent="-457200"/>
            <a:r>
              <a:rPr lang="de-AT" sz="2800" dirty="0"/>
              <a:t>Assumes some abstract </a:t>
            </a:r>
            <a:r>
              <a:rPr lang="de-AT" sz="2800" dirty="0" smtClean="0"/>
              <a:t>machine</a:t>
            </a:r>
            <a:r>
              <a:rPr lang="de-AT" sz="2800" dirty="0"/>
              <a:t> </a:t>
            </a:r>
            <a:r>
              <a:rPr lang="de-AT" sz="2800" dirty="0" smtClean="0"/>
              <a:t>for a formal language.</a:t>
            </a:r>
          </a:p>
          <a:p>
            <a:pPr marL="457200" indent="-457200"/>
            <a:r>
              <a:rPr lang="de-AT" sz="2800" dirty="0" smtClean="0"/>
              <a:t>Meaning of program in terms of steps of computation.</a:t>
            </a:r>
          </a:p>
          <a:p>
            <a:pPr marL="0" indent="0">
              <a:buNone/>
            </a:pPr>
            <a:endParaRPr lang="de-AT" sz="2800" b="1" dirty="0" smtClean="0"/>
          </a:p>
          <a:p>
            <a:pPr marL="0" indent="0">
              <a:buNone/>
            </a:pPr>
            <a:r>
              <a:rPr lang="de-AT" sz="2800" b="1" dirty="0" smtClean="0"/>
              <a:t>Denotational Semantics</a:t>
            </a:r>
          </a:p>
          <a:p>
            <a:pPr marL="457200" indent="-457200"/>
            <a:r>
              <a:rPr lang="de-AT" sz="2800" dirty="0" smtClean="0"/>
              <a:t>Mathematical model, no machine model / abstract machine.</a:t>
            </a:r>
          </a:p>
          <a:p>
            <a:pPr marL="457200" indent="-457200"/>
            <a:r>
              <a:rPr lang="de-AT" sz="2800" dirty="0" smtClean="0"/>
              <a:t>Effect of statement as equation describing relation between input and output</a:t>
            </a:r>
          </a:p>
          <a:p>
            <a:pPr marL="457200" indent="-457200"/>
            <a:r>
              <a:rPr lang="de-AT" sz="2800" dirty="0" smtClean="0"/>
              <a:t>Translation of program to formalized mathematical domain</a:t>
            </a:r>
          </a:p>
          <a:p>
            <a:pPr marL="457200" indent="-457200"/>
            <a:r>
              <a:rPr lang="de-AT" dirty="0" smtClean="0"/>
              <a:t>Can </a:t>
            </a:r>
            <a:r>
              <a:rPr lang="de-AT" dirty="0"/>
              <a:t>describe all possible states of the original </a:t>
            </a:r>
            <a:r>
              <a:rPr lang="de-AT" dirty="0" err="1" smtClean="0"/>
              <a:t>language</a:t>
            </a:r>
            <a:endParaRPr lang="de-AT" dirty="0" smtClean="0"/>
          </a:p>
          <a:p>
            <a:pPr marL="457200" indent="-457200"/>
            <a:endParaRPr lang="de-AT" dirty="0"/>
          </a:p>
          <a:p>
            <a:pPr marL="0" indent="0">
              <a:buNone/>
            </a:pPr>
            <a:r>
              <a:rPr lang="de-AT" dirty="0"/>
              <a:t>„The </a:t>
            </a:r>
            <a:r>
              <a:rPr lang="de-AT" dirty="0" err="1"/>
              <a:t>meaning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program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specification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behaviour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system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that</a:t>
            </a:r>
            <a:r>
              <a:rPr lang="de-AT" dirty="0"/>
              <a:t> </a:t>
            </a:r>
            <a:r>
              <a:rPr lang="de-AT" dirty="0" err="1"/>
              <a:t>program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compiled</a:t>
            </a:r>
            <a:r>
              <a:rPr lang="de-AT" dirty="0" smtClean="0"/>
              <a:t>.“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387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Actor</a:t>
            </a:r>
            <a:r>
              <a:rPr lang="de-AT" dirty="0" smtClean="0"/>
              <a:t> Model </a:t>
            </a:r>
            <a:r>
              <a:rPr lang="de-AT" dirty="0" err="1" smtClean="0"/>
              <a:t>Semantics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72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Introduction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8" y="2689411"/>
            <a:ext cx="14181023" cy="6562587"/>
          </a:xfrm>
        </p:spPr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de-AT" dirty="0" err="1"/>
              <a:t>Actor</a:t>
            </a:r>
            <a:r>
              <a:rPr lang="de-AT" dirty="0"/>
              <a:t> Model </a:t>
            </a:r>
            <a:r>
              <a:rPr lang="de-AT" dirty="0" err="1"/>
              <a:t>is</a:t>
            </a:r>
            <a:r>
              <a:rPr lang="de-AT" dirty="0"/>
              <a:t> event-</a:t>
            </a:r>
            <a:r>
              <a:rPr lang="de-AT" dirty="0" err="1"/>
              <a:t>oriented</a:t>
            </a:r>
            <a:r>
              <a:rPr lang="de-AT" dirty="0"/>
              <a:t> </a:t>
            </a:r>
            <a:r>
              <a:rPr lang="de-AT" dirty="0" err="1"/>
              <a:t>approach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semantics</a:t>
            </a:r>
            <a:endParaRPr lang="de-AT" dirty="0"/>
          </a:p>
          <a:p>
            <a:pPr marL="817200" lvl="1" indent="-457200">
              <a:lnSpc>
                <a:spcPct val="100000"/>
              </a:lnSpc>
            </a:pPr>
            <a:r>
              <a:rPr lang="de-AT" dirty="0" err="1"/>
              <a:t>decomposition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activation</a:t>
            </a:r>
            <a:r>
              <a:rPr lang="de-AT" dirty="0"/>
              <a:t> &amp; </a:t>
            </a:r>
            <a:r>
              <a:rPr lang="de-AT" dirty="0" err="1"/>
              <a:t>arrival</a:t>
            </a:r>
            <a:r>
              <a:rPr lang="de-AT" dirty="0"/>
              <a:t> </a:t>
            </a:r>
            <a:r>
              <a:rPr lang="de-AT" dirty="0" err="1"/>
              <a:t>orderings</a:t>
            </a:r>
            <a:endParaRPr lang="de-AT" dirty="0"/>
          </a:p>
          <a:p>
            <a:pPr marL="0" indent="0">
              <a:lnSpc>
                <a:spcPct val="100000"/>
              </a:lnSpc>
              <a:buNone/>
            </a:pPr>
            <a:endParaRPr lang="de-AT" dirty="0" smtClean="0"/>
          </a:p>
          <a:p>
            <a:pPr marL="457200" indent="-457200">
              <a:lnSpc>
                <a:spcPct val="100000"/>
              </a:lnSpc>
            </a:pPr>
            <a:r>
              <a:rPr lang="de-AT" dirty="0" smtClean="0"/>
              <a:t>Lambda-</a:t>
            </a:r>
            <a:r>
              <a:rPr lang="de-AT" dirty="0" err="1" smtClean="0"/>
              <a:t>Calculus</a:t>
            </a:r>
            <a:r>
              <a:rPr lang="de-AT" dirty="0" smtClean="0"/>
              <a:t> </a:t>
            </a:r>
            <a:r>
              <a:rPr lang="de-AT" dirty="0" err="1" smtClean="0"/>
              <a:t>semantics</a:t>
            </a:r>
            <a:r>
              <a:rPr lang="de-AT" dirty="0" smtClean="0"/>
              <a:t> </a:t>
            </a:r>
            <a:r>
              <a:rPr lang="de-AT" dirty="0" err="1" smtClean="0"/>
              <a:t>fail</a:t>
            </a:r>
            <a:r>
              <a:rPr lang="de-AT" dirty="0" smtClean="0"/>
              <a:t> due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concurrency</a:t>
            </a:r>
            <a:endParaRPr lang="de-AT" dirty="0" smtClean="0"/>
          </a:p>
          <a:p>
            <a:pPr marL="817200" lvl="1" indent="-457200">
              <a:lnSpc>
                <a:spcPct val="100000"/>
              </a:lnSpc>
            </a:pPr>
            <a:endParaRPr lang="de-AT" dirty="0" smtClean="0"/>
          </a:p>
          <a:p>
            <a:pPr marL="457200" indent="-457200">
              <a:lnSpc>
                <a:spcPct val="100000"/>
              </a:lnSpc>
            </a:pPr>
            <a:r>
              <a:rPr lang="de-AT" dirty="0" smtClean="0"/>
              <a:t>The </a:t>
            </a:r>
            <a:r>
              <a:rPr lang="de-AT" dirty="0" err="1" smtClean="0"/>
              <a:t>semantics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an </a:t>
            </a:r>
            <a:r>
              <a:rPr lang="de-AT" dirty="0" err="1" smtClean="0"/>
              <a:t>actor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system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characterized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partially</a:t>
            </a:r>
            <a:r>
              <a:rPr lang="de-AT" dirty="0" smtClean="0"/>
              <a:t> </a:t>
            </a:r>
            <a:r>
              <a:rPr lang="de-AT" dirty="0" err="1" smtClean="0"/>
              <a:t>ordered</a:t>
            </a:r>
            <a:r>
              <a:rPr lang="de-AT" dirty="0" smtClean="0"/>
              <a:t> </a:t>
            </a:r>
            <a:r>
              <a:rPr lang="de-AT" dirty="0" err="1" smtClean="0"/>
              <a:t>sets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events</a:t>
            </a:r>
            <a:endParaRPr lang="de-AT" dirty="0" smtClean="0"/>
          </a:p>
          <a:p>
            <a:pPr marL="817200" lvl="1" indent="-457200">
              <a:lnSpc>
                <a:spcPct val="100000"/>
              </a:lnSpc>
            </a:pPr>
            <a:r>
              <a:rPr lang="de-AT" dirty="0"/>
              <a:t>Single </a:t>
            </a:r>
            <a:r>
              <a:rPr lang="de-AT" dirty="0" err="1"/>
              <a:t>sequential</a:t>
            </a:r>
            <a:r>
              <a:rPr lang="de-AT" dirty="0"/>
              <a:t> </a:t>
            </a:r>
            <a:r>
              <a:rPr lang="de-AT" dirty="0" err="1" smtClean="0"/>
              <a:t>actor</a:t>
            </a:r>
            <a:r>
              <a:rPr lang="de-AT" dirty="0" smtClean="0"/>
              <a:t>: </a:t>
            </a:r>
            <a:r>
              <a:rPr lang="de-AT" dirty="0" err="1"/>
              <a:t>totally</a:t>
            </a:r>
            <a:r>
              <a:rPr lang="de-AT" dirty="0"/>
              <a:t> </a:t>
            </a:r>
            <a:r>
              <a:rPr lang="de-AT" dirty="0" err="1"/>
              <a:t>ordered</a:t>
            </a:r>
            <a:r>
              <a:rPr lang="de-AT" dirty="0"/>
              <a:t> </a:t>
            </a:r>
            <a:r>
              <a:rPr lang="de-AT" dirty="0" err="1"/>
              <a:t>set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events</a:t>
            </a:r>
            <a:endParaRPr lang="de-AT" dirty="0"/>
          </a:p>
          <a:p>
            <a:pPr marL="817200" lvl="1" indent="-457200">
              <a:lnSpc>
                <a:spcPct val="100000"/>
              </a:lnSpc>
            </a:pPr>
            <a:r>
              <a:rPr lang="de-AT" dirty="0"/>
              <a:t>System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actors</a:t>
            </a:r>
            <a:r>
              <a:rPr lang="de-AT" dirty="0"/>
              <a:t>: </a:t>
            </a:r>
            <a:r>
              <a:rPr lang="de-AT" dirty="0" err="1"/>
              <a:t>partially</a:t>
            </a:r>
            <a:r>
              <a:rPr lang="de-AT" dirty="0"/>
              <a:t> </a:t>
            </a:r>
            <a:r>
              <a:rPr lang="de-AT" dirty="0" err="1"/>
              <a:t>ordererd</a:t>
            </a:r>
            <a:r>
              <a:rPr lang="de-AT" dirty="0"/>
              <a:t> </a:t>
            </a:r>
            <a:r>
              <a:rPr lang="de-AT" dirty="0" err="1"/>
              <a:t>sets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 smtClean="0"/>
              <a:t>events</a:t>
            </a:r>
            <a:endParaRPr lang="de-AT" dirty="0" smtClean="0"/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457200" indent="-457200">
              <a:lnSpc>
                <a:spcPct val="100000"/>
              </a:lnSpc>
            </a:pPr>
            <a:r>
              <a:rPr lang="de-AT" dirty="0" err="1"/>
              <a:t>Specification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smtClean="0"/>
              <a:t>an </a:t>
            </a:r>
            <a:r>
              <a:rPr lang="de-AT" dirty="0" err="1" smtClean="0"/>
              <a:t>actor</a:t>
            </a:r>
            <a:r>
              <a:rPr lang="de-AT" dirty="0" smtClean="0"/>
              <a:t> </a:t>
            </a:r>
            <a:r>
              <a:rPr lang="de-AT" dirty="0" err="1" smtClean="0"/>
              <a:t>model</a:t>
            </a:r>
            <a:r>
              <a:rPr lang="de-AT" dirty="0" smtClean="0"/>
              <a:t> </a:t>
            </a:r>
            <a:r>
              <a:rPr lang="de-AT" dirty="0" err="1" smtClean="0"/>
              <a:t>system,is</a:t>
            </a:r>
            <a:r>
              <a:rPr lang="de-AT" dirty="0" smtClean="0"/>
              <a:t> </a:t>
            </a:r>
            <a:r>
              <a:rPr lang="de-AT" dirty="0" err="1" smtClean="0"/>
              <a:t>specifying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partial </a:t>
            </a:r>
            <a:r>
              <a:rPr lang="de-AT" dirty="0" err="1"/>
              <a:t>orderings</a:t>
            </a:r>
            <a:r>
              <a:rPr lang="de-AT" dirty="0"/>
              <a:t> </a:t>
            </a:r>
            <a:r>
              <a:rPr lang="de-AT" dirty="0" err="1"/>
              <a:t>between</a:t>
            </a:r>
            <a:r>
              <a:rPr lang="de-AT" dirty="0"/>
              <a:t> </a:t>
            </a:r>
            <a:r>
              <a:rPr lang="de-AT" dirty="0" err="1"/>
              <a:t>events</a:t>
            </a:r>
            <a:endParaRPr lang="de-AT" dirty="0"/>
          </a:p>
          <a:p>
            <a:pPr marL="457200" indent="-457200">
              <a:lnSpc>
                <a:spcPct val="100000"/>
              </a:lnSpc>
            </a:pPr>
            <a:endParaRPr lang="de-AT" dirty="0" smtClean="0"/>
          </a:p>
        </p:txBody>
      </p:sp>
    </p:spTree>
    <p:extLst>
      <p:ext uri="{BB962C8B-B14F-4D97-AF65-F5344CB8AC3E}">
        <p14:creationId xmlns:p14="http://schemas.microsoft.com/office/powerpoint/2010/main" val="386725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Operational &amp; </a:t>
            </a:r>
            <a:r>
              <a:rPr lang="de-AT" dirty="0" err="1" smtClean="0"/>
              <a:t>Denoational</a:t>
            </a:r>
            <a:r>
              <a:rPr lang="de-AT" dirty="0" smtClean="0"/>
              <a:t> </a:t>
            </a:r>
            <a:r>
              <a:rPr lang="de-AT" dirty="0" err="1" smtClean="0"/>
              <a:t>Semantics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8" y="2112579"/>
            <a:ext cx="14181023" cy="713942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AT" b="1" dirty="0"/>
              <a:t>Operational semantics by Irene Greif 1975</a:t>
            </a:r>
          </a:p>
          <a:p>
            <a:pPr marL="457200" indent="-457200">
              <a:lnSpc>
                <a:spcPct val="100000"/>
              </a:lnSpc>
            </a:pP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smtClean="0"/>
              <a:t>global </a:t>
            </a:r>
            <a:r>
              <a:rPr lang="de-AT" dirty="0" err="1"/>
              <a:t>state</a:t>
            </a:r>
            <a:r>
              <a:rPr lang="de-AT" dirty="0"/>
              <a:t>/</a:t>
            </a:r>
            <a:r>
              <a:rPr lang="de-AT" dirty="0" err="1"/>
              <a:t>observations</a:t>
            </a:r>
            <a:r>
              <a:rPr lang="de-AT" dirty="0"/>
              <a:t> (</a:t>
            </a:r>
            <a:r>
              <a:rPr lang="de-AT" dirty="0" err="1"/>
              <a:t>may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unrealizable</a:t>
            </a:r>
            <a:r>
              <a:rPr lang="de-AT" dirty="0" smtClean="0"/>
              <a:t>)</a:t>
            </a:r>
          </a:p>
          <a:p>
            <a:pPr marL="457200" indent="-457200">
              <a:lnSpc>
                <a:spcPct val="100000"/>
              </a:lnSpc>
            </a:pPr>
            <a:r>
              <a:rPr lang="de-AT" dirty="0" err="1" smtClean="0"/>
              <a:t>Develops</a:t>
            </a:r>
            <a:r>
              <a:rPr lang="de-AT" dirty="0" smtClean="0"/>
              <a:t> </a:t>
            </a:r>
            <a:r>
              <a:rPr lang="de-AT" dirty="0" err="1"/>
              <a:t>t</a:t>
            </a:r>
            <a:r>
              <a:rPr lang="de-AT" dirty="0" err="1" smtClean="0"/>
              <a:t>heory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ordering</a:t>
            </a:r>
            <a:r>
              <a:rPr lang="de-AT" dirty="0" smtClean="0"/>
              <a:t> </a:t>
            </a:r>
            <a:r>
              <a:rPr lang="de-AT" dirty="0" err="1" smtClean="0"/>
              <a:t>constraints</a:t>
            </a:r>
            <a:r>
              <a:rPr lang="de-AT" dirty="0" smtClean="0"/>
              <a:t> </a:t>
            </a:r>
            <a:r>
              <a:rPr lang="de-AT" dirty="0" err="1" smtClean="0"/>
              <a:t>among</a:t>
            </a:r>
            <a:r>
              <a:rPr lang="de-AT" dirty="0" smtClean="0"/>
              <a:t> </a:t>
            </a:r>
            <a:r>
              <a:rPr lang="de-AT" dirty="0" err="1" smtClean="0"/>
              <a:t>events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parallel </a:t>
            </a:r>
            <a:r>
              <a:rPr lang="de-AT" dirty="0" err="1" smtClean="0"/>
              <a:t>processes</a:t>
            </a:r>
            <a:endParaRPr lang="de-AT" dirty="0" smtClean="0"/>
          </a:p>
          <a:p>
            <a:pPr marL="457200" indent="-457200">
              <a:lnSpc>
                <a:spcPct val="100000"/>
              </a:lnSpc>
            </a:pPr>
            <a:r>
              <a:rPr lang="de-AT" dirty="0" err="1" smtClean="0"/>
              <a:t>Using</a:t>
            </a:r>
            <a:r>
              <a:rPr lang="de-AT" dirty="0" smtClean="0"/>
              <a:t> </a:t>
            </a:r>
            <a:r>
              <a:rPr lang="de-AT" dirty="0" err="1" smtClean="0"/>
              <a:t>Actor</a:t>
            </a:r>
            <a:r>
              <a:rPr lang="de-AT" dirty="0" smtClean="0"/>
              <a:t> Event-</a:t>
            </a:r>
            <a:r>
              <a:rPr lang="de-AT" dirty="0" err="1" smtClean="0"/>
              <a:t>Diagrams</a:t>
            </a:r>
            <a:r>
              <a:rPr lang="de-AT" dirty="0" smtClean="0"/>
              <a:t>: operational </a:t>
            </a:r>
            <a:r>
              <a:rPr lang="de-AT" dirty="0" err="1" smtClean="0"/>
              <a:t>details</a:t>
            </a:r>
            <a:endParaRPr lang="de-AT" dirty="0" smtClean="0"/>
          </a:p>
          <a:p>
            <a:pPr marL="360000" lvl="1" indent="0">
              <a:lnSpc>
                <a:spcPct val="100000"/>
              </a:lnSpc>
              <a:buNone/>
            </a:pPr>
            <a:endParaRPr lang="de-AT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de-AT" b="1" dirty="0" err="1"/>
              <a:t>Denotational</a:t>
            </a:r>
            <a:r>
              <a:rPr lang="de-AT" b="1" dirty="0"/>
              <a:t> </a:t>
            </a:r>
            <a:r>
              <a:rPr lang="de-AT" b="1" dirty="0" err="1"/>
              <a:t>semantics</a:t>
            </a:r>
            <a:r>
              <a:rPr lang="de-AT" b="1" dirty="0"/>
              <a:t> </a:t>
            </a:r>
            <a:r>
              <a:rPr lang="de-AT" b="1" dirty="0" err="1"/>
              <a:t>by</a:t>
            </a:r>
            <a:r>
              <a:rPr lang="de-AT" b="1" dirty="0"/>
              <a:t> William </a:t>
            </a:r>
            <a:r>
              <a:rPr lang="de-AT" b="1" dirty="0" err="1"/>
              <a:t>Clinger</a:t>
            </a:r>
            <a:r>
              <a:rPr lang="de-AT" b="1" dirty="0"/>
              <a:t> 1981 </a:t>
            </a:r>
            <a:endParaRPr lang="de-AT" b="1" dirty="0" smtClean="0"/>
          </a:p>
          <a:p>
            <a:pPr marL="457200" indent="-457200">
              <a:lnSpc>
                <a:spcPct val="100000"/>
              </a:lnSpc>
            </a:pPr>
            <a:r>
              <a:rPr lang="de-AT" dirty="0" err="1" smtClean="0"/>
              <a:t>Uses</a:t>
            </a:r>
            <a:r>
              <a:rPr lang="de-AT" b="1" dirty="0" smtClean="0"/>
              <a:t> </a:t>
            </a:r>
            <a:r>
              <a:rPr lang="de-AT" dirty="0" smtClean="0"/>
              <a:t>global time </a:t>
            </a:r>
            <a:r>
              <a:rPr lang="de-AT" dirty="0"/>
              <a:t>(</a:t>
            </a:r>
            <a:r>
              <a:rPr lang="de-AT" dirty="0" err="1"/>
              <a:t>claims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essential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any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concurrent</a:t>
            </a:r>
            <a:r>
              <a:rPr lang="de-AT" dirty="0"/>
              <a:t> </a:t>
            </a:r>
            <a:r>
              <a:rPr lang="de-AT" dirty="0" err="1"/>
              <a:t>computation</a:t>
            </a:r>
            <a:r>
              <a:rPr lang="de-AT" dirty="0" smtClean="0"/>
              <a:t>)</a:t>
            </a:r>
          </a:p>
          <a:p>
            <a:pPr marL="0" indent="-360000">
              <a:lnSpc>
                <a:spcPct val="100000"/>
              </a:lnSpc>
            </a:pPr>
            <a:r>
              <a:rPr lang="de-AT" dirty="0" err="1"/>
              <a:t>D</a:t>
            </a:r>
            <a:r>
              <a:rPr lang="de-AT" dirty="0" err="1" smtClean="0"/>
              <a:t>enotations</a:t>
            </a:r>
            <a:r>
              <a:rPr lang="de-AT" dirty="0" smtClean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concurrent</a:t>
            </a:r>
            <a:r>
              <a:rPr lang="de-AT" dirty="0"/>
              <a:t> </a:t>
            </a:r>
            <a:r>
              <a:rPr lang="de-AT" dirty="0" err="1"/>
              <a:t>system</a:t>
            </a:r>
            <a:r>
              <a:rPr lang="de-AT" dirty="0"/>
              <a:t> </a:t>
            </a: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 all </a:t>
            </a:r>
            <a:r>
              <a:rPr lang="de-AT" dirty="0" err="1"/>
              <a:t>possible</a:t>
            </a:r>
            <a:r>
              <a:rPr lang="de-AT" dirty="0"/>
              <a:t> </a:t>
            </a:r>
            <a:r>
              <a:rPr lang="de-AT" dirty="0" err="1"/>
              <a:t>behaviors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system</a:t>
            </a:r>
            <a:r>
              <a:rPr lang="de-AT" dirty="0"/>
              <a:t> </a:t>
            </a:r>
            <a:r>
              <a:rPr lang="de-AT" dirty="0" err="1"/>
              <a:t>can</a:t>
            </a:r>
            <a:r>
              <a:rPr lang="de-AT" dirty="0"/>
              <a:t> </a:t>
            </a:r>
            <a:r>
              <a:rPr lang="de-AT" dirty="0" err="1"/>
              <a:t>exhibit</a:t>
            </a:r>
            <a:endParaRPr lang="de-AT" dirty="0"/>
          </a:p>
          <a:p>
            <a:pPr marL="0" indent="-360000">
              <a:lnSpc>
                <a:spcPct val="100000"/>
              </a:lnSpc>
            </a:pPr>
            <a:r>
              <a:rPr lang="de-AT" dirty="0" err="1" smtClean="0"/>
              <a:t>Uses</a:t>
            </a:r>
            <a:r>
              <a:rPr lang="de-AT" dirty="0" smtClean="0"/>
              <a:t> </a:t>
            </a:r>
            <a:r>
              <a:rPr lang="de-AT" dirty="0" err="1" smtClean="0"/>
              <a:t>Actor</a:t>
            </a:r>
            <a:r>
              <a:rPr lang="de-AT" dirty="0" smtClean="0"/>
              <a:t> Event </a:t>
            </a:r>
            <a:r>
              <a:rPr lang="de-AT" dirty="0" err="1" smtClean="0"/>
              <a:t>Diagrams</a:t>
            </a:r>
            <a:r>
              <a:rPr lang="de-AT" dirty="0" smtClean="0"/>
              <a:t> </a:t>
            </a:r>
            <a:r>
              <a:rPr lang="de-AT" dirty="0" err="1" smtClean="0"/>
              <a:t>too</a:t>
            </a:r>
            <a:r>
              <a:rPr lang="de-AT" dirty="0" smtClean="0"/>
              <a:t>: </a:t>
            </a:r>
            <a:r>
              <a:rPr lang="de-AT" dirty="0" err="1"/>
              <a:t>history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evolution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a </a:t>
            </a:r>
            <a:r>
              <a:rPr lang="de-AT" dirty="0" err="1"/>
              <a:t>concurrent</a:t>
            </a:r>
            <a:r>
              <a:rPr lang="de-AT" dirty="0"/>
              <a:t> </a:t>
            </a:r>
            <a:r>
              <a:rPr lang="de-AT" dirty="0" err="1" smtClean="0"/>
              <a:t>system</a:t>
            </a:r>
            <a:endParaRPr lang="de-AT" dirty="0"/>
          </a:p>
          <a:p>
            <a:pPr marL="457200" indent="-457200">
              <a:lnSpc>
                <a:spcPct val="100000"/>
              </a:lnSpc>
            </a:pPr>
            <a:r>
              <a:rPr lang="de-AT" dirty="0" err="1"/>
              <a:t>Very</a:t>
            </a:r>
            <a:r>
              <a:rPr lang="de-AT" dirty="0"/>
              <a:t> </a:t>
            </a:r>
            <a:r>
              <a:rPr lang="de-AT" dirty="0" err="1"/>
              <a:t>hard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 smtClean="0"/>
              <a:t>understand</a:t>
            </a:r>
            <a:endParaRPr lang="de-AT" dirty="0" smtClean="0"/>
          </a:p>
          <a:p>
            <a:pPr marL="457200" indent="-457200">
              <a:lnSpc>
                <a:spcPct val="100000"/>
              </a:lnSpc>
            </a:pPr>
            <a:endParaRPr lang="de-AT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de-AT" b="1" i="1" dirty="0" smtClean="0"/>
              <a:t>Can </a:t>
            </a:r>
            <a:r>
              <a:rPr lang="de-AT" b="1" i="1" dirty="0" err="1" smtClean="0"/>
              <a:t>specify</a:t>
            </a:r>
            <a:r>
              <a:rPr lang="de-AT" b="1" i="1" dirty="0" smtClean="0"/>
              <a:t> </a:t>
            </a:r>
            <a:r>
              <a:rPr lang="de-AT" b="1" i="1" dirty="0" err="1" smtClean="0"/>
              <a:t>meaning</a:t>
            </a:r>
            <a:r>
              <a:rPr lang="de-AT" b="1" i="1" dirty="0" smtClean="0"/>
              <a:t> </a:t>
            </a:r>
            <a:r>
              <a:rPr lang="de-AT" b="1" i="1" dirty="0" err="1" smtClean="0"/>
              <a:t>of</a:t>
            </a:r>
            <a:r>
              <a:rPr lang="de-AT" b="1" i="1" dirty="0" smtClean="0"/>
              <a:t> </a:t>
            </a:r>
            <a:r>
              <a:rPr lang="de-AT" b="1" i="1" dirty="0" err="1" smtClean="0"/>
              <a:t>our</a:t>
            </a:r>
            <a:r>
              <a:rPr lang="de-AT" b="1" i="1" dirty="0" smtClean="0"/>
              <a:t> (</a:t>
            </a:r>
            <a:r>
              <a:rPr lang="de-AT" b="1" i="1" dirty="0" err="1" smtClean="0"/>
              <a:t>concurrent</a:t>
            </a:r>
            <a:r>
              <a:rPr lang="de-AT" b="1" i="1" dirty="0" smtClean="0"/>
              <a:t>) Simulation System </a:t>
            </a:r>
            <a:br>
              <a:rPr lang="de-AT" b="1" i="1" dirty="0" smtClean="0"/>
            </a:br>
            <a:r>
              <a:rPr lang="de-AT" b="1" i="1" dirty="0" smtClean="0"/>
              <a:t>but still </a:t>
            </a:r>
            <a:r>
              <a:rPr lang="de-AT" b="1" i="1" dirty="0" err="1" smtClean="0"/>
              <a:t>no</a:t>
            </a:r>
            <a:r>
              <a:rPr lang="de-AT" b="1" i="1" dirty="0" smtClean="0"/>
              <a:t> formal </a:t>
            </a:r>
            <a:r>
              <a:rPr lang="de-AT" b="1" i="1" dirty="0" err="1" smtClean="0"/>
              <a:t>specification</a:t>
            </a:r>
            <a:r>
              <a:rPr lang="de-AT" b="1" i="1" dirty="0" smtClean="0"/>
              <a:t> </a:t>
            </a:r>
            <a:r>
              <a:rPr lang="de-AT" b="1" i="1" dirty="0" err="1" smtClean="0"/>
              <a:t>language</a:t>
            </a:r>
            <a:r>
              <a:rPr lang="de-AT" b="1" i="1" dirty="0"/>
              <a:t> </a:t>
            </a:r>
            <a:r>
              <a:rPr lang="de-AT" b="1" i="1" dirty="0" smtClean="0"/>
              <a:t>=&gt; </a:t>
            </a:r>
            <a:r>
              <a:rPr lang="de-AT" b="1" i="1" dirty="0" err="1" smtClean="0"/>
              <a:t>Process</a:t>
            </a:r>
            <a:r>
              <a:rPr lang="de-AT" b="1" i="1" dirty="0" smtClean="0"/>
              <a:t> </a:t>
            </a:r>
            <a:r>
              <a:rPr lang="de-AT" b="1" i="1" dirty="0" err="1" smtClean="0"/>
              <a:t>Calculi</a:t>
            </a:r>
            <a:endParaRPr lang="de-AT" b="1" i="1" dirty="0"/>
          </a:p>
          <a:p>
            <a:pPr marL="0" indent="0">
              <a:lnSpc>
                <a:spcPct val="100000"/>
              </a:lnSpc>
              <a:buNone/>
            </a:pPr>
            <a:endParaRPr lang="de-AT" dirty="0"/>
          </a:p>
          <a:p>
            <a:pPr marL="817200" lvl="1" indent="-457200">
              <a:lnSpc>
                <a:spcPct val="100000"/>
              </a:lnSpc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320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Pure </a:t>
            </a:r>
            <a:r>
              <a:rPr lang="de-AT" dirty="0" err="1" smtClean="0"/>
              <a:t>functional</a:t>
            </a:r>
            <a:r>
              <a:rPr lang="de-AT" dirty="0" smtClean="0"/>
              <a:t> </a:t>
            </a:r>
            <a:r>
              <a:rPr lang="de-AT" dirty="0" err="1"/>
              <a:t>implementation</a:t>
            </a:r>
            <a:r>
              <a:rPr lang="de-AT" dirty="0"/>
              <a:t> </a:t>
            </a:r>
            <a:r>
              <a:rPr lang="de-AT" dirty="0" smtClean="0"/>
              <a:t>in </a:t>
            </a:r>
            <a:r>
              <a:rPr lang="de-AT" dirty="0" err="1" smtClean="0"/>
              <a:t>Haskell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4106214" cy="6840000"/>
          </a:xfrm>
        </p:spPr>
        <p:txBody>
          <a:bodyPr/>
          <a:lstStyle/>
          <a:p>
            <a:r>
              <a:rPr lang="de-AT" dirty="0" err="1" smtClean="0"/>
              <a:t>Agents</a:t>
            </a:r>
            <a:r>
              <a:rPr lang="de-AT" dirty="0" smtClean="0"/>
              <a:t> </a:t>
            </a:r>
            <a:r>
              <a:rPr lang="de-AT" dirty="0" err="1" smtClean="0"/>
              <a:t>represented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a </a:t>
            </a:r>
            <a:r>
              <a:rPr lang="de-AT" dirty="0" err="1" smtClean="0"/>
              <a:t>record</a:t>
            </a:r>
            <a:r>
              <a:rPr lang="de-AT" dirty="0" smtClean="0"/>
              <a:t> (</a:t>
            </a:r>
            <a:r>
              <a:rPr lang="de-AT" dirty="0" err="1" smtClean="0"/>
              <a:t>named</a:t>
            </a:r>
            <a:r>
              <a:rPr lang="de-AT" dirty="0" smtClean="0"/>
              <a:t> </a:t>
            </a:r>
            <a:r>
              <a:rPr lang="de-AT" dirty="0" err="1" smtClean="0"/>
              <a:t>tuple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data</a:t>
            </a:r>
            <a:r>
              <a:rPr lang="de-AT" dirty="0" smtClean="0"/>
              <a:t>)</a:t>
            </a:r>
          </a:p>
          <a:p>
            <a:pPr lvl="1"/>
            <a:r>
              <a:rPr lang="de-AT" dirty="0" smtClean="0"/>
              <a:t>State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public</a:t>
            </a:r>
            <a:r>
              <a:rPr lang="de-AT" dirty="0" smtClean="0"/>
              <a:t> </a:t>
            </a:r>
            <a:r>
              <a:rPr lang="de-AT" dirty="0" err="1" smtClean="0"/>
              <a:t>accessible</a:t>
            </a:r>
            <a:r>
              <a:rPr lang="de-AT" dirty="0" smtClean="0"/>
              <a:t> (</a:t>
            </a:r>
            <a:r>
              <a:rPr lang="de-AT" dirty="0" err="1" smtClean="0"/>
              <a:t>read-only</a:t>
            </a:r>
            <a:r>
              <a:rPr lang="de-AT" dirty="0" smtClean="0"/>
              <a:t>)</a:t>
            </a:r>
            <a:endParaRPr lang="de-AT" dirty="0"/>
          </a:p>
          <a:p>
            <a:pPr lvl="1"/>
            <a:r>
              <a:rPr lang="de-AT" dirty="0" err="1" smtClean="0"/>
              <a:t>No</a:t>
            </a:r>
            <a:r>
              <a:rPr lang="de-AT" dirty="0"/>
              <a:t> </a:t>
            </a:r>
            <a:r>
              <a:rPr lang="de-AT" dirty="0" err="1" smtClean="0"/>
              <a:t>behaviour</a:t>
            </a:r>
            <a:r>
              <a:rPr lang="de-AT" dirty="0" smtClean="0"/>
              <a:t> </a:t>
            </a:r>
            <a:r>
              <a:rPr lang="de-AT" dirty="0" err="1" smtClean="0"/>
              <a:t>bound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agent</a:t>
            </a:r>
            <a:r>
              <a:rPr lang="de-AT" dirty="0" smtClean="0"/>
              <a:t> (</a:t>
            </a:r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methods</a:t>
            </a:r>
            <a:r>
              <a:rPr lang="de-AT" dirty="0" smtClean="0"/>
              <a:t> / </a:t>
            </a:r>
            <a:r>
              <a:rPr lang="de-AT" dirty="0" err="1" smtClean="0"/>
              <a:t>functions</a:t>
            </a:r>
            <a:r>
              <a:rPr lang="de-AT" dirty="0" smtClean="0"/>
              <a:t>)</a:t>
            </a:r>
            <a:endParaRPr lang="de-AT" dirty="0"/>
          </a:p>
          <a:p>
            <a:pPr lvl="1"/>
            <a:endParaRPr lang="de-AT" dirty="0" smtClean="0"/>
          </a:p>
          <a:p>
            <a:r>
              <a:rPr lang="de-AT" dirty="0" err="1" smtClean="0"/>
              <a:t>Program</a:t>
            </a:r>
            <a:r>
              <a:rPr lang="de-AT" dirty="0" smtClean="0"/>
              <a:t> </a:t>
            </a:r>
            <a:r>
              <a:rPr lang="de-AT" dirty="0" err="1" smtClean="0"/>
              <a:t>composed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global </a:t>
            </a:r>
            <a:r>
              <a:rPr lang="de-AT" dirty="0" err="1" smtClean="0"/>
              <a:t>functions</a:t>
            </a:r>
            <a:endParaRPr lang="de-AT" dirty="0" smtClean="0"/>
          </a:p>
          <a:p>
            <a:pPr lvl="1"/>
            <a:r>
              <a:rPr lang="de-AT" dirty="0" err="1" smtClean="0"/>
              <a:t>Using</a:t>
            </a:r>
            <a:r>
              <a:rPr lang="de-AT" dirty="0" smtClean="0"/>
              <a:t> </a:t>
            </a:r>
            <a:r>
              <a:rPr lang="de-AT" dirty="0" err="1" smtClean="0"/>
              <a:t>recursion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iterate</a:t>
            </a:r>
            <a:r>
              <a:rPr lang="de-AT" dirty="0" smtClean="0"/>
              <a:t> (</a:t>
            </a:r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side-effects</a:t>
            </a:r>
            <a:r>
              <a:rPr lang="de-AT" dirty="0" smtClean="0"/>
              <a:t> </a:t>
            </a:r>
            <a:r>
              <a:rPr lang="de-AT" dirty="0" err="1" smtClean="0"/>
              <a:t>allowed</a:t>
            </a:r>
            <a:r>
              <a:rPr lang="de-AT" dirty="0" smtClean="0"/>
              <a:t>)</a:t>
            </a:r>
          </a:p>
          <a:p>
            <a:pPr lvl="1"/>
            <a:r>
              <a:rPr lang="de-AT" dirty="0" err="1" smtClean="0"/>
              <a:t>Carrying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whole</a:t>
            </a:r>
            <a:r>
              <a:rPr lang="de-AT" dirty="0" smtClean="0"/>
              <a:t> </a:t>
            </a:r>
            <a:r>
              <a:rPr lang="de-AT" dirty="0" err="1" smtClean="0"/>
              <a:t>state</a:t>
            </a:r>
            <a:r>
              <a:rPr lang="de-AT" dirty="0" smtClean="0"/>
              <a:t> </a:t>
            </a:r>
            <a:r>
              <a:rPr lang="de-AT" dirty="0" err="1" smtClean="0"/>
              <a:t>around</a:t>
            </a:r>
            <a:r>
              <a:rPr lang="de-AT" dirty="0" smtClean="0"/>
              <a:t> </a:t>
            </a:r>
            <a:r>
              <a:rPr lang="de-AT" dirty="0"/>
              <a:t>(</a:t>
            </a:r>
            <a:r>
              <a:rPr lang="de-AT" dirty="0" err="1"/>
              <a:t>no</a:t>
            </a:r>
            <a:r>
              <a:rPr lang="de-AT" dirty="0"/>
              <a:t> global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allowed</a:t>
            </a:r>
            <a:r>
              <a:rPr lang="de-AT" dirty="0" smtClean="0"/>
              <a:t>)</a:t>
            </a:r>
          </a:p>
          <a:p>
            <a:pPr lvl="1"/>
            <a:r>
              <a:rPr lang="de-AT" dirty="0"/>
              <a:t>Calling </a:t>
            </a:r>
            <a:r>
              <a:rPr lang="de-AT" dirty="0" err="1" smtClean="0"/>
              <a:t>other</a:t>
            </a:r>
            <a:r>
              <a:rPr lang="de-AT" dirty="0" smtClean="0"/>
              <a:t> </a:t>
            </a:r>
            <a:r>
              <a:rPr lang="de-AT" dirty="0" err="1"/>
              <a:t>functions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transform</a:t>
            </a:r>
            <a:r>
              <a:rPr lang="de-AT" dirty="0"/>
              <a:t> </a:t>
            </a:r>
            <a:r>
              <a:rPr lang="de-AT" dirty="0" err="1" smtClean="0"/>
              <a:t>state</a:t>
            </a:r>
            <a:r>
              <a:rPr lang="de-AT" dirty="0" smtClean="0"/>
              <a:t> </a:t>
            </a:r>
            <a:r>
              <a:rPr lang="de-AT" dirty="0"/>
              <a:t>(</a:t>
            </a:r>
            <a:r>
              <a:rPr lang="de-AT" dirty="0" err="1"/>
              <a:t>no</a:t>
            </a:r>
            <a:r>
              <a:rPr lang="de-AT" dirty="0"/>
              <a:t> </a:t>
            </a:r>
            <a:r>
              <a:rPr lang="de-AT" dirty="0" err="1"/>
              <a:t>side-effects</a:t>
            </a:r>
            <a:r>
              <a:rPr lang="de-AT" dirty="0"/>
              <a:t> </a:t>
            </a:r>
            <a:r>
              <a:rPr lang="de-AT" dirty="0" err="1"/>
              <a:t>allowed</a:t>
            </a:r>
            <a:r>
              <a:rPr lang="de-AT" dirty="0" smtClean="0"/>
              <a:t>)</a:t>
            </a:r>
          </a:p>
          <a:p>
            <a:pPr lvl="1"/>
            <a:endParaRPr lang="de-AT" dirty="0"/>
          </a:p>
          <a:p>
            <a:pPr marL="0" indent="0">
              <a:lnSpc>
                <a:spcPct val="100000"/>
              </a:lnSpc>
              <a:buNone/>
            </a:pPr>
            <a:endParaRPr lang="de-AT" sz="1600" dirty="0" smtClean="0"/>
          </a:p>
          <a:p>
            <a:pPr marL="0" indent="0">
              <a:lnSpc>
                <a:spcPct val="100000"/>
              </a:lnSpc>
              <a:buNone/>
            </a:pPr>
            <a:endParaRPr lang="de-AT" sz="1600" dirty="0"/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 smtClean="0"/>
              <a:t>Note: </a:t>
            </a:r>
            <a:r>
              <a:rPr lang="de-AT" sz="1600" dirty="0"/>
              <a:t>T</a:t>
            </a:r>
            <a:r>
              <a:rPr lang="de-AT" sz="1600" dirty="0" smtClean="0"/>
              <a:t>his is not the way such a problem is implemented in Haskell. It served only as a first prototype to experiment with pure functional ABM/S implementation. The proper way would be to use Monads but this is beyond the scope of this presentation. </a:t>
            </a:r>
            <a:endParaRPr lang="de-AT" sz="1600" dirty="0"/>
          </a:p>
        </p:txBody>
      </p:sp>
    </p:spTree>
    <p:extLst>
      <p:ext uri="{BB962C8B-B14F-4D97-AF65-F5344CB8AC3E}">
        <p14:creationId xmlns:p14="http://schemas.microsoft.com/office/powerpoint/2010/main" val="307774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Process-Based</a:t>
            </a:r>
            <a:r>
              <a:rPr lang="de-AT" dirty="0"/>
              <a:t> </a:t>
            </a:r>
            <a:r>
              <a:rPr lang="de-AT" dirty="0" err="1"/>
              <a:t>implementation</a:t>
            </a:r>
            <a:r>
              <a:rPr lang="de-AT" dirty="0"/>
              <a:t> </a:t>
            </a:r>
            <a:r>
              <a:rPr lang="de-AT" dirty="0" smtClean="0"/>
              <a:t>in Erlang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3908990" cy="6840000"/>
          </a:xfrm>
        </p:spPr>
        <p:txBody>
          <a:bodyPr/>
          <a:lstStyle/>
          <a:p>
            <a:r>
              <a:rPr lang="de-DE" dirty="0" err="1" smtClean="0"/>
              <a:t>Agents</a:t>
            </a:r>
            <a:r>
              <a:rPr lang="de-DE" dirty="0" smtClean="0"/>
              <a:t> </a:t>
            </a:r>
            <a:r>
              <a:rPr lang="de-DE" dirty="0" err="1" smtClean="0"/>
              <a:t>represented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processes</a:t>
            </a:r>
            <a:endParaRPr lang="de-DE" dirty="0" smtClean="0"/>
          </a:p>
          <a:p>
            <a:pPr lvl="1"/>
            <a:r>
              <a:rPr lang="de-AT" dirty="0" smtClean="0"/>
              <a:t>State </a:t>
            </a:r>
            <a:r>
              <a:rPr lang="de-AT" dirty="0" err="1" smtClean="0"/>
              <a:t>is</a:t>
            </a:r>
            <a:r>
              <a:rPr lang="de-AT" dirty="0" smtClean="0"/>
              <a:t> private, </a:t>
            </a:r>
            <a:r>
              <a:rPr lang="de-AT" dirty="0" err="1" smtClean="0"/>
              <a:t>encapsulated</a:t>
            </a:r>
            <a:r>
              <a:rPr lang="de-AT" dirty="0" smtClean="0"/>
              <a:t> in </a:t>
            </a:r>
            <a:r>
              <a:rPr lang="de-AT" dirty="0" err="1" smtClean="0"/>
              <a:t>process-recursion</a:t>
            </a:r>
            <a:endParaRPr lang="de-AT" dirty="0" smtClean="0"/>
          </a:p>
          <a:p>
            <a:pPr lvl="1"/>
            <a:r>
              <a:rPr lang="de-AT" dirty="0" err="1" smtClean="0"/>
              <a:t>Behaviour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receiving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sending</a:t>
            </a:r>
            <a:r>
              <a:rPr lang="de-AT" dirty="0" smtClean="0"/>
              <a:t> </a:t>
            </a:r>
            <a:r>
              <a:rPr lang="de-AT" dirty="0" err="1" smtClean="0"/>
              <a:t>messages</a:t>
            </a:r>
            <a:endParaRPr lang="de-AT" dirty="0" smtClean="0"/>
          </a:p>
          <a:p>
            <a:pPr lvl="1"/>
            <a:endParaRPr lang="de-AT" dirty="0"/>
          </a:p>
          <a:p>
            <a:r>
              <a:rPr lang="de-AT" dirty="0" err="1" smtClean="0"/>
              <a:t>Program</a:t>
            </a:r>
            <a:r>
              <a:rPr lang="de-AT" dirty="0" smtClean="0"/>
              <a:t> </a:t>
            </a:r>
            <a:r>
              <a:rPr lang="de-AT" dirty="0" err="1" smtClean="0"/>
              <a:t>composed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N+1 </a:t>
            </a:r>
            <a:r>
              <a:rPr lang="de-AT" dirty="0" err="1" smtClean="0"/>
              <a:t>processes</a:t>
            </a:r>
            <a:endParaRPr lang="de-AT" dirty="0" smtClean="0"/>
          </a:p>
          <a:p>
            <a:pPr lvl="1"/>
            <a:r>
              <a:rPr lang="de-AT" dirty="0" smtClean="0"/>
              <a:t>Central </a:t>
            </a:r>
            <a:r>
              <a:rPr lang="de-AT" dirty="0" err="1" smtClean="0"/>
              <a:t>coordinating</a:t>
            </a:r>
            <a:r>
              <a:rPr lang="de-AT" dirty="0" smtClean="0"/>
              <a:t> CDA </a:t>
            </a:r>
            <a:r>
              <a:rPr lang="de-AT" dirty="0" err="1"/>
              <a:t>p</a:t>
            </a:r>
            <a:r>
              <a:rPr lang="de-AT" dirty="0" err="1" smtClean="0"/>
              <a:t>rocess</a:t>
            </a:r>
            <a:r>
              <a:rPr lang="de-AT" dirty="0" smtClean="0"/>
              <a:t> </a:t>
            </a:r>
            <a:r>
              <a:rPr lang="de-AT" dirty="0" err="1" smtClean="0"/>
              <a:t>implementing</a:t>
            </a:r>
            <a:r>
              <a:rPr lang="de-AT" dirty="0" smtClean="0"/>
              <a:t> CDA </a:t>
            </a:r>
            <a:r>
              <a:rPr lang="de-AT" dirty="0" err="1" smtClean="0"/>
              <a:t>Algorithm</a:t>
            </a:r>
            <a:endParaRPr lang="de-AT" dirty="0" smtClean="0"/>
          </a:p>
          <a:p>
            <a:pPr lvl="1"/>
            <a:r>
              <a:rPr lang="de-AT" dirty="0" smtClean="0"/>
              <a:t>N </a:t>
            </a:r>
            <a:r>
              <a:rPr lang="de-AT" dirty="0" err="1" smtClean="0"/>
              <a:t>agent-processes</a:t>
            </a:r>
            <a:r>
              <a:rPr lang="de-AT" dirty="0" smtClean="0"/>
              <a:t> </a:t>
            </a:r>
            <a:r>
              <a:rPr lang="de-AT" dirty="0" err="1" smtClean="0"/>
              <a:t>running</a:t>
            </a:r>
            <a:endParaRPr lang="de-AT" dirty="0" smtClean="0"/>
          </a:p>
          <a:p>
            <a:pPr lvl="1"/>
            <a:r>
              <a:rPr lang="de-AT" dirty="0" err="1" smtClean="0"/>
              <a:t>Communicating</a:t>
            </a:r>
            <a:r>
              <a:rPr lang="de-AT" dirty="0" smtClean="0"/>
              <a:t> </a:t>
            </a:r>
            <a:r>
              <a:rPr lang="de-AT" dirty="0" err="1" smtClean="0"/>
              <a:t>asynchronously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messages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This </a:t>
            </a:r>
            <a:r>
              <a:rPr lang="de-AT" dirty="0" err="1" smtClean="0"/>
              <a:t>approach</a:t>
            </a:r>
            <a:r>
              <a:rPr lang="de-AT" dirty="0" smtClean="0"/>
              <a:t>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much</a:t>
            </a:r>
            <a:r>
              <a:rPr lang="de-AT" dirty="0" smtClean="0"/>
              <a:t> </a:t>
            </a:r>
            <a:r>
              <a:rPr lang="de-AT" dirty="0" err="1" smtClean="0"/>
              <a:t>closer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concept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autonomous</a:t>
            </a:r>
            <a:r>
              <a:rPr lang="de-AT" dirty="0" smtClean="0"/>
              <a:t> </a:t>
            </a:r>
            <a:r>
              <a:rPr lang="de-AT" dirty="0" err="1" smtClean="0"/>
              <a:t>agents</a:t>
            </a:r>
            <a:r>
              <a:rPr lang="de-AT" dirty="0"/>
              <a:t> </a:t>
            </a:r>
            <a:r>
              <a:rPr lang="de-AT" dirty="0" err="1" smtClean="0"/>
              <a:t>than</a:t>
            </a:r>
            <a:r>
              <a:rPr lang="de-AT" dirty="0" smtClean="0"/>
              <a:t> OO</a:t>
            </a:r>
            <a:r>
              <a:rPr lang="de-AT" dirty="0"/>
              <a:t/>
            </a:r>
            <a:br>
              <a:rPr lang="de-AT" dirty="0"/>
            </a:br>
            <a:r>
              <a:rPr lang="de-AT" dirty="0" smtClean="0"/>
              <a:t>	</a:t>
            </a:r>
            <a:r>
              <a:rPr lang="de-AT" i="1" dirty="0" smtClean="0"/>
              <a:t>„Objects do </a:t>
            </a:r>
            <a:r>
              <a:rPr lang="de-AT" i="1" dirty="0" err="1" smtClean="0"/>
              <a:t>it</a:t>
            </a:r>
            <a:r>
              <a:rPr lang="de-AT" i="1" dirty="0" smtClean="0"/>
              <a:t> </a:t>
            </a:r>
            <a:r>
              <a:rPr lang="de-AT" i="1" dirty="0" err="1" smtClean="0"/>
              <a:t>for</a:t>
            </a:r>
            <a:r>
              <a:rPr lang="de-AT" i="1" dirty="0" smtClean="0"/>
              <a:t> </a:t>
            </a:r>
            <a:r>
              <a:rPr lang="de-AT" i="1" dirty="0" err="1" smtClean="0"/>
              <a:t>free</a:t>
            </a:r>
            <a:r>
              <a:rPr lang="de-AT" i="1" dirty="0" smtClean="0"/>
              <a:t>, </a:t>
            </a:r>
            <a:r>
              <a:rPr lang="de-AT" i="1" dirty="0" err="1" smtClean="0"/>
              <a:t>agents</a:t>
            </a:r>
            <a:r>
              <a:rPr lang="de-AT" i="1" dirty="0" smtClean="0"/>
              <a:t> </a:t>
            </a:r>
            <a:r>
              <a:rPr lang="de-AT" i="1" dirty="0" err="1" smtClean="0"/>
              <a:t>because</a:t>
            </a:r>
            <a:r>
              <a:rPr lang="de-AT" i="1" dirty="0" smtClean="0"/>
              <a:t> </a:t>
            </a:r>
            <a:r>
              <a:rPr lang="de-AT" i="1" dirty="0" err="1" smtClean="0"/>
              <a:t>they</a:t>
            </a:r>
            <a:r>
              <a:rPr lang="de-AT" i="1" dirty="0" smtClean="0"/>
              <a:t> </a:t>
            </a:r>
            <a:r>
              <a:rPr lang="de-AT" i="1" dirty="0" err="1" smtClean="0"/>
              <a:t>want</a:t>
            </a:r>
            <a:r>
              <a:rPr lang="de-AT" i="1" dirty="0" smtClean="0"/>
              <a:t> </a:t>
            </a:r>
            <a:r>
              <a:rPr lang="de-AT" i="1" dirty="0" err="1" smtClean="0"/>
              <a:t>to</a:t>
            </a:r>
            <a:r>
              <a:rPr lang="de-AT" i="1" dirty="0" smtClean="0"/>
              <a:t>.“</a:t>
            </a:r>
          </a:p>
        </p:txBody>
      </p:sp>
    </p:spTree>
    <p:extLst>
      <p:ext uri="{BB962C8B-B14F-4D97-AF65-F5344CB8AC3E}">
        <p14:creationId xmlns:p14="http://schemas.microsoft.com/office/powerpoint/2010/main" val="62257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1080000" y="3600000"/>
            <a:ext cx="9785224" cy="1598400"/>
          </a:xfrm>
        </p:spPr>
        <p:txBody>
          <a:bodyPr/>
          <a:lstStyle/>
          <a:p>
            <a:r>
              <a:rPr lang="de-AT" dirty="0" smtClean="0"/>
              <a:t>Part I Introduction:</a:t>
            </a:r>
            <a:br>
              <a:rPr lang="de-AT" dirty="0" smtClean="0"/>
            </a:br>
            <a:r>
              <a:rPr lang="de-AT" dirty="0" smtClean="0"/>
              <a:t>ABM/S</a:t>
            </a:r>
            <a:r>
              <a:rPr lang="de-AT" dirty="0"/>
              <a:t>, </a:t>
            </a:r>
            <a:r>
              <a:rPr lang="de-AT" dirty="0" smtClean="0"/>
              <a:t>Agents &amp; OOP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6279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0"/>
            <a:ext cx="12763000" cy="1620000"/>
          </a:xfrm>
        </p:spPr>
        <p:txBody>
          <a:bodyPr/>
          <a:lstStyle/>
          <a:p>
            <a:r>
              <a:rPr lang="de-AT" dirty="0" smtClean="0"/>
              <a:t>Code </a:t>
            </a:r>
            <a:r>
              <a:rPr lang="de-AT" dirty="0" err="1" smtClean="0"/>
              <a:t>Example</a:t>
            </a:r>
            <a:r>
              <a:rPr lang="de-AT" dirty="0"/>
              <a:t> </a:t>
            </a:r>
            <a:r>
              <a:rPr lang="de-AT" dirty="0" smtClean="0"/>
              <a:t>Erlang</a:t>
            </a:r>
            <a:br>
              <a:rPr lang="de-AT" dirty="0" smtClean="0"/>
            </a:br>
            <a:r>
              <a:rPr lang="de-AT" sz="2000" i="1" dirty="0" smtClean="0"/>
              <a:t>trading-agent makes sell-offers and sells trading-items</a:t>
            </a:r>
            <a:endParaRPr lang="de-AT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784800" y="2070100"/>
            <a:ext cx="6235200" cy="75311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new( I, N ) -&gt;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Id =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I,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H = Id / ( N + 1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Agent = { Id, H,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1.0, 1.0 },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Pid = spawn( agent, agentLoop, [ Agent ]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Pid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sell(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Price, Amount ) 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! { sell, Price, Amount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</a:p>
          <a:p>
            <a:pPr marL="0" indent="0">
              <a:lnSpc>
                <a:spcPct val="100000"/>
              </a:lnSpc>
              <a:buNone/>
            </a:pP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makeAsks( Pid ) 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Pid ! { makeAsks, self() 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receive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{ asks, AskData } 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AskData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end.</a:t>
            </a:r>
          </a:p>
          <a:p>
            <a:pPr marL="0" indent="0">
              <a:lnSpc>
                <a:spcPct val="100000"/>
              </a:lnSpc>
              <a:buNone/>
            </a:pP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26300" y="2070100"/>
            <a:ext cx="8864600" cy="84058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20400" indent="-392400" algn="l" defTabSz="7547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♦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680400" indent="-285701" algn="l" defTabSz="754700" rtl="0" eaLnBrk="1" latinLnBrk="0" hangingPunct="1">
              <a:lnSpc>
                <a:spcPts val="4000"/>
              </a:lnSpc>
              <a:spcBef>
                <a:spcPts val="0"/>
              </a:spcBef>
              <a:spcAft>
                <a:spcPts val="600"/>
              </a:spcAft>
              <a:buSzPct val="70000"/>
              <a:buFont typeface="Lucida Grande"/>
              <a:buChar char="-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886750" indent="-377350" algn="l" defTabSz="754700" rtl="0" eaLnBrk="1" latinLnBrk="0" hangingPunct="1">
              <a:lnSpc>
                <a:spcPts val="4000"/>
              </a:lnSpc>
              <a:spcBef>
                <a:spcPts val="0"/>
              </a:spcBef>
              <a:buFont typeface="Arial"/>
              <a:buChar char="•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2641450" indent="-377350" algn="l" defTabSz="754700" rtl="0" eaLnBrk="1" latinLnBrk="0" hangingPunct="1">
              <a:lnSpc>
                <a:spcPts val="4000"/>
              </a:lnSpc>
              <a:spcBef>
                <a:spcPts val="0"/>
              </a:spcBef>
              <a:buFont typeface="Arial"/>
              <a:buChar char="–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3396150" indent="-377350" algn="l" defTabSz="754700" rtl="0" eaLnBrk="1" latinLnBrk="0" hangingPunct="1">
              <a:lnSpc>
                <a:spcPts val="4000"/>
              </a:lnSpc>
              <a:spcBef>
                <a:spcPts val="0"/>
              </a:spcBef>
              <a:buFont typeface="Arial"/>
              <a:buChar char="»"/>
              <a:defRPr sz="3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4150850" indent="-377350" algn="l" defTabSz="7547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905550" indent="-377350" algn="l" defTabSz="7547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60250" indent="-377350" algn="l" defTabSz="7547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414950" indent="-377350" algn="l" defTabSz="754700" rtl="0" eaLnBrk="1" latinLnBrk="0" hangingPunct="1">
              <a:spcBef>
                <a:spcPct val="20000"/>
              </a:spcBef>
              <a:buFont typeface="Arial"/>
              <a:buChar char="•"/>
              <a:defRPr sz="3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agentLoop( Agent ) -&gt;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{ Id, H, _, _ } = Agent,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de-AT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receive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makeAsks, AuctionPid } 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AskData = makeAsksInternal( Agent ),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AuctionPid ! { asks, AskData },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agentLoop( Agent 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{ sell, Price, Amount } -&gt;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NewAgent = sellInternal( Agent, Price, Amount ),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agentLoop( NewAgent );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de-AT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reset 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NewAgent =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Id, H, 1.0, 1.0 },</a:t>
            </a:r>
            <a:endParaRPr lang="de-AT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agentLoop( NewAgent );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de-AT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stop -&gt;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io:format("stopping agent ~w...~n", [ Id ])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end.</a:t>
            </a:r>
          </a:p>
          <a:p>
            <a:pPr marL="0" indent="0">
              <a:lnSpc>
                <a:spcPct val="100000"/>
              </a:lnSpc>
              <a:buFont typeface="Lucida Grande"/>
              <a:buNone/>
            </a:pP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sellInternal( Agent, Price, Amount ) -&gt;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{ AskerId, AskerH, AskerCash, AskerAssets } = Agent,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AskerId, AskerH, AskerCash + Price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A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AskerAssets - Amount</a:t>
            </a:r>
            <a:r>
              <a:rPr lang="de-AT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}.</a:t>
            </a:r>
            <a:endParaRPr lang="de-AT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970663" y="1844565"/>
            <a:ext cx="37916" cy="80088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22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π – </a:t>
            </a:r>
            <a:r>
              <a:rPr lang="de-AT" dirty="0" err="1" smtClean="0"/>
              <a:t>Calculus</a:t>
            </a:r>
            <a:r>
              <a:rPr lang="de-AT" dirty="0" smtClean="0"/>
              <a:t> </a:t>
            </a:r>
            <a:r>
              <a:rPr lang="de-AT" dirty="0" err="1" smtClean="0"/>
              <a:t>computation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4195861" cy="6840000"/>
          </a:xfrm>
        </p:spPr>
        <p:txBody>
          <a:bodyPr/>
          <a:lstStyle/>
          <a:p>
            <a:r>
              <a:rPr lang="de-AT" dirty="0"/>
              <a:t>Tools </a:t>
            </a:r>
            <a:r>
              <a:rPr lang="de-AT" dirty="0" err="1"/>
              <a:t>available</a:t>
            </a:r>
            <a:r>
              <a:rPr lang="de-AT" dirty="0"/>
              <a:t>: </a:t>
            </a:r>
            <a:r>
              <a:rPr lang="de-AT" dirty="0" err="1"/>
              <a:t>deciding</a:t>
            </a:r>
            <a:r>
              <a:rPr lang="de-AT" dirty="0"/>
              <a:t> </a:t>
            </a:r>
            <a:r>
              <a:rPr lang="de-AT" dirty="0" err="1"/>
              <a:t>equivalence</a:t>
            </a:r>
            <a:r>
              <a:rPr lang="de-AT" dirty="0"/>
              <a:t>, </a:t>
            </a:r>
            <a:r>
              <a:rPr lang="de-AT" dirty="0" err="1"/>
              <a:t>finding</a:t>
            </a:r>
            <a:r>
              <a:rPr lang="de-AT" dirty="0"/>
              <a:t> </a:t>
            </a:r>
            <a:r>
              <a:rPr lang="de-AT" dirty="0" err="1"/>
              <a:t>deadlocks</a:t>
            </a:r>
            <a:r>
              <a:rPr lang="de-AT" dirty="0"/>
              <a:t>, </a:t>
            </a:r>
            <a:r>
              <a:rPr lang="de-AT" dirty="0" err="1"/>
              <a:t>interactive</a:t>
            </a:r>
            <a:r>
              <a:rPr lang="de-AT" dirty="0"/>
              <a:t> </a:t>
            </a:r>
            <a:r>
              <a:rPr lang="de-AT" dirty="0" err="1"/>
              <a:t>simulation</a:t>
            </a:r>
            <a:endParaRPr lang="de-AT" dirty="0"/>
          </a:p>
          <a:p>
            <a:endParaRPr lang="de-AT" dirty="0" smtClean="0"/>
          </a:p>
          <a:p>
            <a:r>
              <a:rPr lang="de-AT" dirty="0" err="1" smtClean="0"/>
              <a:t>Translate</a:t>
            </a:r>
            <a:r>
              <a:rPr lang="de-AT" dirty="0" smtClean="0"/>
              <a:t> </a:t>
            </a:r>
            <a:r>
              <a:rPr lang="de-AT" dirty="0" err="1"/>
              <a:t>specification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(pure) </a:t>
            </a:r>
            <a:r>
              <a:rPr lang="de-AT" dirty="0" err="1"/>
              <a:t>functional</a:t>
            </a:r>
            <a:r>
              <a:rPr lang="de-AT" dirty="0"/>
              <a:t> </a:t>
            </a:r>
            <a:r>
              <a:rPr lang="de-AT" dirty="0" err="1"/>
              <a:t>language</a:t>
            </a:r>
            <a:endParaRPr lang="de-AT" dirty="0"/>
          </a:p>
          <a:p>
            <a:pPr lvl="1"/>
            <a:r>
              <a:rPr lang="de-AT" dirty="0" err="1"/>
              <a:t>Implement</a:t>
            </a:r>
            <a:r>
              <a:rPr lang="de-AT" dirty="0"/>
              <a:t> π - </a:t>
            </a:r>
            <a:r>
              <a:rPr lang="de-AT" dirty="0" err="1"/>
              <a:t>Calculus</a:t>
            </a:r>
            <a:r>
              <a:rPr lang="de-AT" dirty="0"/>
              <a:t> </a:t>
            </a:r>
            <a:r>
              <a:rPr lang="de-AT" dirty="0" err="1"/>
              <a:t>constructs</a:t>
            </a:r>
            <a:r>
              <a:rPr lang="de-AT" dirty="0"/>
              <a:t> =&gt; EDSL</a:t>
            </a:r>
          </a:p>
          <a:p>
            <a:pPr lvl="1"/>
            <a:r>
              <a:rPr lang="de-AT" dirty="0"/>
              <a:t>EDSL =&gt; </a:t>
            </a:r>
            <a:r>
              <a:rPr lang="de-AT" dirty="0" err="1"/>
              <a:t>looks</a:t>
            </a:r>
            <a:r>
              <a:rPr lang="de-AT" dirty="0"/>
              <a:t> </a:t>
            </a:r>
            <a:r>
              <a:rPr lang="de-AT" dirty="0" err="1"/>
              <a:t>nearly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same, </a:t>
            </a:r>
            <a:r>
              <a:rPr lang="de-AT" dirty="0" err="1"/>
              <a:t>very</a:t>
            </a:r>
            <a:r>
              <a:rPr lang="de-AT" dirty="0"/>
              <a:t> expressive</a:t>
            </a:r>
          </a:p>
          <a:p>
            <a:pPr lvl="1"/>
            <a:endParaRPr lang="de-AT" dirty="0"/>
          </a:p>
          <a:p>
            <a:r>
              <a:rPr lang="de-AT" dirty="0" err="1"/>
              <a:t>Existing</a:t>
            </a:r>
            <a:r>
              <a:rPr lang="de-AT" dirty="0"/>
              <a:t> π – </a:t>
            </a:r>
            <a:r>
              <a:rPr lang="de-AT" dirty="0" err="1"/>
              <a:t>Calculus</a:t>
            </a:r>
            <a:r>
              <a:rPr lang="de-AT" dirty="0"/>
              <a:t> implementations:</a:t>
            </a:r>
          </a:p>
          <a:p>
            <a:pPr lvl="1"/>
            <a:r>
              <a:rPr lang="de-AT" dirty="0"/>
              <a:t>Nepi² Language: Lisp</a:t>
            </a:r>
          </a:p>
          <a:p>
            <a:pPr lvl="1"/>
            <a:r>
              <a:rPr lang="de-AT" dirty="0"/>
              <a:t>π - </a:t>
            </a:r>
            <a:r>
              <a:rPr lang="de-AT" dirty="0" err="1"/>
              <a:t>Calculus</a:t>
            </a:r>
            <a:r>
              <a:rPr lang="de-AT" dirty="0"/>
              <a:t> </a:t>
            </a:r>
            <a:r>
              <a:rPr lang="de-AT" dirty="0" err="1"/>
              <a:t>analysis</a:t>
            </a:r>
            <a:r>
              <a:rPr lang="de-AT" dirty="0"/>
              <a:t>-tools: ML</a:t>
            </a:r>
          </a:p>
          <a:p>
            <a:pPr lvl="1"/>
            <a:r>
              <a:rPr lang="de-AT" dirty="0" err="1"/>
              <a:t>My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: </a:t>
            </a:r>
            <a:r>
              <a:rPr lang="de-AT" dirty="0" err="1"/>
              <a:t>Haskell</a:t>
            </a:r>
            <a:r>
              <a:rPr lang="de-AT" dirty="0"/>
              <a:t> &amp; </a:t>
            </a:r>
            <a:r>
              <a:rPr lang="de-AT" dirty="0" err="1"/>
              <a:t>Agda</a:t>
            </a:r>
            <a:endParaRPr lang="de-A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6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0"/>
            <a:ext cx="13802648" cy="1620000"/>
          </a:xfrm>
        </p:spPr>
        <p:txBody>
          <a:bodyPr/>
          <a:lstStyle/>
          <a:p>
            <a:r>
              <a:rPr lang="de-AT" dirty="0" smtClean="0"/>
              <a:t>Factorial SAL Example implemented in Haskell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4543630" cy="6840000"/>
          </a:xfrm>
        </p:spPr>
        <p:txBody>
          <a:bodyPr/>
          <a:lstStyle/>
          <a:p>
            <a:r>
              <a:rPr lang="de-DE" dirty="0" smtClean="0"/>
              <a:t>Using existing Monadic implementation </a:t>
            </a:r>
            <a:r>
              <a:rPr lang="de-DE" dirty="0" smtClean="0">
                <a:hlinkClick r:id="rId2"/>
              </a:rPr>
              <a:t>http</a:t>
            </a:r>
            <a:r>
              <a:rPr lang="de-DE" dirty="0">
                <a:hlinkClick r:id="rId2"/>
              </a:rPr>
              <a:t>://hackage.haskell.org/package/simple-actors-0.1.0/docs/Control-Concurrent-Actors.html</a:t>
            </a:r>
            <a:endParaRPr lang="de-DE" dirty="0"/>
          </a:p>
          <a:p>
            <a:endParaRPr lang="de-DE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645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0"/>
            <a:ext cx="13566166" cy="1620000"/>
          </a:xfrm>
        </p:spPr>
        <p:txBody>
          <a:bodyPr/>
          <a:lstStyle/>
          <a:p>
            <a:r>
              <a:rPr lang="de-AT" dirty="0" smtClean="0"/>
              <a:t>Translate SAL-Code to real programming language?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2714830" cy="684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AT" dirty="0" smtClean="0"/>
              <a:t>Danger of loosing expressiveness</a:t>
            </a:r>
          </a:p>
          <a:p>
            <a:pPr>
              <a:lnSpc>
                <a:spcPct val="100000"/>
              </a:lnSpc>
            </a:pPr>
            <a:r>
              <a:rPr lang="de-AT" dirty="0" smtClean="0"/>
              <a:t>Need functional language (Actor Model follows functional approach)</a:t>
            </a:r>
          </a:p>
          <a:p>
            <a:pPr lvl="1"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r>
              <a:rPr lang="de-AT" dirty="0" smtClean="0"/>
              <a:t>Good start: Erlang</a:t>
            </a:r>
          </a:p>
          <a:p>
            <a:pPr lvl="1">
              <a:lnSpc>
                <a:spcPct val="100000"/>
              </a:lnSpc>
            </a:pPr>
            <a:r>
              <a:rPr lang="de-AT" dirty="0" smtClean="0"/>
              <a:t>Positive: close to Actor Model</a:t>
            </a:r>
          </a:p>
          <a:p>
            <a:pPr lvl="1">
              <a:lnSpc>
                <a:spcPct val="100000"/>
              </a:lnSpc>
            </a:pPr>
            <a:r>
              <a:rPr lang="de-AT" dirty="0" smtClean="0"/>
              <a:t>Negative: expressiveness </a:t>
            </a:r>
          </a:p>
          <a:p>
            <a:pPr>
              <a:lnSpc>
                <a:spcPct val="100000"/>
              </a:lnSpc>
            </a:pPr>
            <a:endParaRPr lang="de-AT" dirty="0"/>
          </a:p>
          <a:p>
            <a:pPr>
              <a:lnSpc>
                <a:spcPct val="100000"/>
              </a:lnSpc>
            </a:pPr>
            <a:r>
              <a:rPr lang="de-AT" dirty="0" smtClean="0"/>
              <a:t>Better: Haskell</a:t>
            </a:r>
          </a:p>
          <a:p>
            <a:pPr lvl="1">
              <a:lnSpc>
                <a:spcPct val="100000"/>
              </a:lnSpc>
            </a:pPr>
            <a:r>
              <a:rPr lang="de-AT" dirty="0" smtClean="0"/>
              <a:t>Positive: denotational semantics =&gt; keeps expressiveness =&gt; direct translation = EDSL</a:t>
            </a:r>
          </a:p>
          <a:p>
            <a:pPr lvl="1">
              <a:lnSpc>
                <a:spcPct val="100000"/>
              </a:lnSpc>
            </a:pPr>
            <a:r>
              <a:rPr lang="de-AT" dirty="0" smtClean="0"/>
              <a:t>Negative: must follow monadic approach =&gt; difficult, </a:t>
            </a:r>
            <a:br>
              <a:rPr lang="de-AT" dirty="0" smtClean="0"/>
            </a:br>
            <a:r>
              <a:rPr lang="de-AT" dirty="0" smtClean="0"/>
              <a:t>parallelism &amp; concurrency very hard in pure functional environment</a:t>
            </a:r>
          </a:p>
        </p:txBody>
      </p:sp>
    </p:spTree>
    <p:extLst>
      <p:ext uri="{BB962C8B-B14F-4D97-AF65-F5344CB8AC3E}">
        <p14:creationId xmlns:p14="http://schemas.microsoft.com/office/powerpoint/2010/main" val="93936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Implementing Asset/Cash CDA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dirty="0" err="1" smtClean="0"/>
              <a:t>How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? </a:t>
            </a:r>
            <a:r>
              <a:rPr lang="de-AT" dirty="0" err="1" smtClean="0"/>
              <a:t>Is</a:t>
            </a:r>
            <a:r>
              <a:rPr lang="de-AT" dirty="0" smtClean="0"/>
              <a:t> </a:t>
            </a:r>
            <a:r>
              <a:rPr lang="de-AT" dirty="0" err="1" smtClean="0"/>
              <a:t>there</a:t>
            </a:r>
            <a:r>
              <a:rPr lang="de-AT" dirty="0" smtClean="0"/>
              <a:t> a „</a:t>
            </a:r>
            <a:r>
              <a:rPr lang="de-AT" dirty="0" err="1" smtClean="0"/>
              <a:t>best</a:t>
            </a:r>
            <a:r>
              <a:rPr lang="de-AT" dirty="0" smtClean="0"/>
              <a:t> </a:t>
            </a:r>
            <a:r>
              <a:rPr lang="de-AT" dirty="0" err="1" smtClean="0"/>
              <a:t>way</a:t>
            </a:r>
            <a:r>
              <a:rPr lang="de-AT" dirty="0" smtClean="0"/>
              <a:t>“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implement</a:t>
            </a:r>
            <a:r>
              <a:rPr lang="de-AT" dirty="0" smtClean="0"/>
              <a:t> </a:t>
            </a:r>
            <a:r>
              <a:rPr lang="de-AT" dirty="0" err="1" smtClean="0"/>
              <a:t>it</a:t>
            </a:r>
            <a:r>
              <a:rPr lang="de-AT" dirty="0" smtClean="0"/>
              <a:t>?</a:t>
            </a:r>
          </a:p>
          <a:p>
            <a:pPr marL="320400" lvl="1" indent="-392400">
              <a:buFont typeface="Lucida Grande"/>
              <a:buChar char="♦"/>
            </a:pPr>
            <a:r>
              <a:rPr lang="de-AT" dirty="0"/>
              <a:t>Multiple </a:t>
            </a:r>
            <a:r>
              <a:rPr lang="de-AT" dirty="0" err="1"/>
              <a:t>paradigms</a:t>
            </a:r>
            <a:r>
              <a:rPr lang="de-AT" dirty="0"/>
              <a:t> </a:t>
            </a:r>
            <a:r>
              <a:rPr lang="de-AT" dirty="0" err="1"/>
              <a:t>possible</a:t>
            </a:r>
            <a:endParaRPr lang="de-AT" dirty="0"/>
          </a:p>
          <a:p>
            <a:endParaRPr lang="de-AT" dirty="0"/>
          </a:p>
          <a:p>
            <a:r>
              <a:rPr lang="de-AT" dirty="0" err="1" smtClean="0"/>
              <a:t>Paradigms</a:t>
            </a:r>
            <a:r>
              <a:rPr lang="de-AT" dirty="0" smtClean="0"/>
              <a:t> </a:t>
            </a:r>
            <a:r>
              <a:rPr lang="de-AT" dirty="0" err="1" smtClean="0"/>
              <a:t>implemented</a:t>
            </a:r>
            <a:r>
              <a:rPr lang="de-AT" dirty="0" smtClean="0"/>
              <a:t> </a:t>
            </a:r>
            <a:r>
              <a:rPr lang="de-AT" dirty="0" err="1" smtClean="0"/>
              <a:t>by</a:t>
            </a:r>
            <a:r>
              <a:rPr lang="de-AT" dirty="0" smtClean="0"/>
              <a:t> </a:t>
            </a:r>
            <a:r>
              <a:rPr lang="de-AT" dirty="0" err="1" smtClean="0"/>
              <a:t>me</a:t>
            </a:r>
            <a:endParaRPr lang="de-AT" dirty="0" smtClean="0"/>
          </a:p>
          <a:p>
            <a:pPr lvl="1"/>
            <a:r>
              <a:rPr lang="de-AT" dirty="0" err="1" smtClean="0"/>
              <a:t>Object-Oriented</a:t>
            </a:r>
            <a:r>
              <a:rPr lang="de-AT" dirty="0" smtClean="0"/>
              <a:t> in Java (</a:t>
            </a:r>
            <a:r>
              <a:rPr lang="de-AT" dirty="0" err="1" smtClean="0"/>
              <a:t>my</a:t>
            </a:r>
            <a:r>
              <a:rPr lang="de-AT" dirty="0" smtClean="0"/>
              <a:t> Masterthesis)</a:t>
            </a:r>
          </a:p>
          <a:p>
            <a:pPr lvl="1"/>
            <a:r>
              <a:rPr lang="de-AT" dirty="0" smtClean="0"/>
              <a:t>Pure </a:t>
            </a:r>
            <a:r>
              <a:rPr lang="de-AT" dirty="0" err="1" smtClean="0"/>
              <a:t>functional</a:t>
            </a:r>
            <a:r>
              <a:rPr lang="de-AT" dirty="0" smtClean="0"/>
              <a:t> in </a:t>
            </a:r>
            <a:r>
              <a:rPr lang="de-AT" dirty="0" err="1" smtClean="0"/>
              <a:t>Haskell</a:t>
            </a:r>
            <a:endParaRPr lang="de-AT" dirty="0" smtClean="0"/>
          </a:p>
          <a:p>
            <a:pPr lvl="1"/>
            <a:r>
              <a:rPr lang="de-AT" dirty="0" err="1" smtClean="0"/>
              <a:t>Process</a:t>
            </a:r>
            <a:r>
              <a:rPr lang="de-AT" dirty="0" smtClean="0"/>
              <a:t> / Agent-</a:t>
            </a:r>
            <a:r>
              <a:rPr lang="de-AT" dirty="0" err="1" smtClean="0"/>
              <a:t>Based</a:t>
            </a:r>
            <a:r>
              <a:rPr lang="de-AT" dirty="0" smtClean="0"/>
              <a:t> in Erlang</a:t>
            </a:r>
          </a:p>
          <a:p>
            <a:pPr lvl="1"/>
            <a:endParaRPr lang="de-AT" dirty="0"/>
          </a:p>
          <a:p>
            <a:r>
              <a:rPr lang="de-AT" dirty="0" smtClean="0"/>
              <a:t>All </a:t>
            </a:r>
            <a:r>
              <a:rPr lang="de-AT" dirty="0" err="1" smtClean="0"/>
              <a:t>above</a:t>
            </a:r>
            <a:r>
              <a:rPr lang="de-AT" dirty="0" smtClean="0"/>
              <a:t> </a:t>
            </a:r>
            <a:r>
              <a:rPr lang="de-AT" dirty="0" err="1" smtClean="0"/>
              <a:t>implemenations</a:t>
            </a:r>
            <a:r>
              <a:rPr lang="de-AT" dirty="0" smtClean="0"/>
              <a:t> </a:t>
            </a:r>
            <a:r>
              <a:rPr lang="de-AT" i="1" dirty="0" smtClean="0"/>
              <a:t>„</a:t>
            </a:r>
            <a:r>
              <a:rPr lang="de-AT" i="1" dirty="0" err="1" smtClean="0"/>
              <a:t>straight</a:t>
            </a:r>
            <a:r>
              <a:rPr lang="de-AT" i="1" dirty="0" smtClean="0"/>
              <a:t>-forward </a:t>
            </a:r>
            <a:r>
              <a:rPr lang="de-AT" i="1" dirty="0" err="1" smtClean="0"/>
              <a:t>hacks</a:t>
            </a:r>
            <a:r>
              <a:rPr lang="de-AT" i="1" dirty="0" smtClean="0"/>
              <a:t>“</a:t>
            </a:r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formal </a:t>
            </a:r>
            <a:r>
              <a:rPr lang="de-AT" dirty="0" err="1" smtClean="0"/>
              <a:t>specification</a:t>
            </a:r>
            <a:endParaRPr lang="de-AT" dirty="0" smtClean="0"/>
          </a:p>
          <a:p>
            <a:pPr lvl="1"/>
            <a:r>
              <a:rPr lang="de-AT" dirty="0" err="1" smtClean="0"/>
              <a:t>No</a:t>
            </a:r>
            <a:r>
              <a:rPr lang="de-AT" dirty="0" smtClean="0"/>
              <a:t> </a:t>
            </a:r>
            <a:r>
              <a:rPr lang="de-AT" dirty="0" err="1" smtClean="0"/>
              <a:t>verification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</a:t>
            </a:r>
            <a:r>
              <a:rPr lang="de-AT" dirty="0" err="1" smtClean="0"/>
              <a:t>correctness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208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Fake ABM/S implementations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7" y="1970690"/>
            <a:ext cx="14575161" cy="7281309"/>
          </a:xfrm>
        </p:spPr>
        <p:txBody>
          <a:bodyPr/>
          <a:lstStyle/>
          <a:p>
            <a:pPr marL="320400" lvl="1" indent="-392400">
              <a:buFont typeface="Lucida Grande"/>
              <a:buChar char="♦"/>
            </a:pPr>
            <a:r>
              <a:rPr lang="de-AT" dirty="0"/>
              <a:t>Central </a:t>
            </a:r>
            <a:r>
              <a:rPr lang="de-AT" b="1" dirty="0"/>
              <a:t>coordinating / synchronizing </a:t>
            </a:r>
            <a:r>
              <a:rPr lang="de-AT" dirty="0"/>
              <a:t>object / </a:t>
            </a:r>
            <a:r>
              <a:rPr lang="de-AT" dirty="0" smtClean="0"/>
              <a:t>process</a:t>
            </a:r>
          </a:p>
          <a:p>
            <a:pPr marL="320400" lvl="1" indent="-392400">
              <a:buFont typeface="Lucida Grande"/>
              <a:buChar char="♦"/>
            </a:pPr>
            <a:r>
              <a:rPr lang="de-AT" dirty="0" smtClean="0"/>
              <a:t>Not proper agent-based because not autonomous</a:t>
            </a:r>
          </a:p>
          <a:p>
            <a:pPr marL="394699" lvl="1" indent="0">
              <a:buNone/>
            </a:pPr>
            <a:endParaRPr lang="de-AT" dirty="0"/>
          </a:p>
          <a:p>
            <a:r>
              <a:rPr lang="de-AT" dirty="0" smtClean="0"/>
              <a:t>Idea for proper agent-based solution</a:t>
            </a:r>
          </a:p>
          <a:p>
            <a:pPr marL="909049" lvl="1" indent="-514350">
              <a:buFont typeface="+mj-lt"/>
              <a:buAutoNum type="arabicPeriod"/>
            </a:pPr>
            <a:r>
              <a:rPr lang="de-AT" dirty="0" smtClean="0"/>
              <a:t>No central CDA trading coordination</a:t>
            </a:r>
          </a:p>
          <a:p>
            <a:pPr marL="909049" lvl="1" indent="-514350">
              <a:buFont typeface="+mj-lt"/>
              <a:buAutoNum type="arabicPeriod"/>
            </a:pPr>
            <a:r>
              <a:rPr lang="de-AT" dirty="0" err="1" smtClean="0"/>
              <a:t>Agents</a:t>
            </a:r>
            <a:r>
              <a:rPr lang="de-AT" dirty="0" smtClean="0"/>
              <a:t> </a:t>
            </a:r>
            <a:r>
              <a:rPr lang="de-AT" dirty="0" err="1" smtClean="0"/>
              <a:t>trade</a:t>
            </a:r>
            <a:r>
              <a:rPr lang="de-AT" dirty="0" smtClean="0"/>
              <a:t> </a:t>
            </a:r>
            <a:r>
              <a:rPr lang="de-AT" dirty="0" err="1" smtClean="0"/>
              <a:t>directly</a:t>
            </a:r>
            <a:r>
              <a:rPr lang="de-AT" dirty="0" smtClean="0"/>
              <a:t>: send </a:t>
            </a:r>
            <a:r>
              <a:rPr lang="de-AT" dirty="0" err="1" smtClean="0"/>
              <a:t>messages</a:t>
            </a:r>
            <a:r>
              <a:rPr lang="de-AT" dirty="0" smtClean="0"/>
              <a:t> </a:t>
            </a:r>
            <a:r>
              <a:rPr lang="de-AT" dirty="0" err="1" smtClean="0"/>
              <a:t>directly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each</a:t>
            </a:r>
            <a:r>
              <a:rPr lang="de-AT" dirty="0" smtClean="0"/>
              <a:t> </a:t>
            </a:r>
            <a:r>
              <a:rPr lang="de-AT" dirty="0" err="1" smtClean="0"/>
              <a:t>other</a:t>
            </a:r>
            <a:endParaRPr lang="de-AT" dirty="0" smtClean="0"/>
          </a:p>
          <a:p>
            <a:pPr marL="909049" lvl="1" indent="-514350">
              <a:buFont typeface="+mj-lt"/>
              <a:buAutoNum type="arabicPeriod"/>
            </a:pPr>
            <a:r>
              <a:rPr lang="de-AT" dirty="0" smtClean="0"/>
              <a:t>Parallel and concurrent processing:</a:t>
            </a:r>
            <a:br>
              <a:rPr lang="de-AT" dirty="0" smtClean="0"/>
            </a:br>
            <a:r>
              <a:rPr lang="de-AT" dirty="0" smtClean="0"/>
              <a:t>no assumptions about arrival-ordering of messages possible</a:t>
            </a:r>
          </a:p>
          <a:p>
            <a:pPr marL="909049" lvl="1" indent="-514350">
              <a:buFont typeface="+mj-lt"/>
              <a:buAutoNum type="arabicPeriod"/>
            </a:pPr>
            <a:r>
              <a:rPr lang="de-AT" dirty="0" err="1" smtClean="0"/>
              <a:t>Indeterministic</a:t>
            </a:r>
            <a:r>
              <a:rPr lang="de-AT" dirty="0" smtClean="0"/>
              <a:t> </a:t>
            </a:r>
            <a:r>
              <a:rPr lang="de-AT" dirty="0" err="1" smtClean="0"/>
              <a:t>arrival-ordering</a:t>
            </a:r>
            <a:r>
              <a:rPr lang="de-AT" dirty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random</a:t>
            </a:r>
            <a:r>
              <a:rPr lang="de-AT" dirty="0" smtClean="0"/>
              <a:t> </a:t>
            </a:r>
            <a:r>
              <a:rPr lang="de-AT" dirty="0" err="1" smtClean="0"/>
              <a:t>timings</a:t>
            </a:r>
            <a:r>
              <a:rPr lang="de-AT" dirty="0" smtClean="0"/>
              <a:t> </a:t>
            </a:r>
            <a:r>
              <a:rPr lang="de-AT" dirty="0" err="1" smtClean="0"/>
              <a:t>closer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real CDA</a:t>
            </a:r>
          </a:p>
          <a:p>
            <a:pPr marL="909049" lvl="1" indent="-514350">
              <a:buFont typeface="+mj-lt"/>
              <a:buAutoNum type="arabicPeriod"/>
            </a:pPr>
            <a:r>
              <a:rPr lang="de-AT" dirty="0" smtClean="0"/>
              <a:t>Use a central coordinator for agent-creation, awaiting of termination</a:t>
            </a:r>
            <a:r>
              <a:rPr lang="de-AT" dirty="0"/>
              <a:t> </a:t>
            </a:r>
            <a:r>
              <a:rPr lang="de-AT" dirty="0" smtClean="0"/>
              <a:t>and handling of multiple replications.</a:t>
            </a:r>
          </a:p>
        </p:txBody>
      </p:sp>
    </p:spTree>
    <p:extLst>
      <p:ext uri="{BB962C8B-B14F-4D97-AF65-F5344CB8AC3E}">
        <p14:creationId xmlns:p14="http://schemas.microsoft.com/office/powerpoint/2010/main" val="176132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Modelling</a:t>
            </a:r>
            <a:r>
              <a:rPr lang="de-AT" dirty="0" smtClean="0"/>
              <a:t> </a:t>
            </a:r>
            <a:r>
              <a:rPr lang="de-AT" dirty="0" err="1" smtClean="0"/>
              <a:t>Agents</a:t>
            </a:r>
            <a:r>
              <a:rPr lang="de-AT" dirty="0" smtClean="0"/>
              <a:t>: State-</a:t>
            </a:r>
            <a:r>
              <a:rPr lang="de-AT" dirty="0" err="1" smtClean="0"/>
              <a:t>Automata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026024"/>
            <a:ext cx="13068811" cy="7225975"/>
          </a:xfrm>
        </p:spPr>
        <p:txBody>
          <a:bodyPr/>
          <a:lstStyle/>
          <a:p>
            <a:r>
              <a:rPr lang="de-DE" dirty="0" smtClean="0"/>
              <a:t>Agent </a:t>
            </a:r>
            <a:r>
              <a:rPr lang="de-DE" dirty="0" err="1" smtClean="0"/>
              <a:t>comprised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multiple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</a:p>
          <a:p>
            <a:r>
              <a:rPr lang="de-DE" dirty="0" smtClean="0"/>
              <a:t>State-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 on </a:t>
            </a:r>
            <a:r>
              <a:rPr lang="de-DE" dirty="0" err="1" smtClean="0"/>
              <a:t>events</a:t>
            </a:r>
            <a:endParaRPr lang="de-DE" dirty="0" smtClean="0"/>
          </a:p>
          <a:p>
            <a:r>
              <a:rPr lang="de-DE" dirty="0" smtClean="0"/>
              <a:t>Final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state-changes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interest</a:t>
            </a:r>
            <a:r>
              <a:rPr lang="de-DE" dirty="0" smtClean="0"/>
              <a:t> </a:t>
            </a:r>
          </a:p>
          <a:p>
            <a:r>
              <a:rPr lang="de-DE" dirty="0" err="1" smtClean="0"/>
              <a:t>Example</a:t>
            </a:r>
            <a:r>
              <a:rPr lang="de-DE" dirty="0" smtClean="0"/>
              <a:t>: SIR (</a:t>
            </a:r>
            <a:r>
              <a:rPr lang="en-GB" i="1" dirty="0" smtClean="0"/>
              <a:t>Susceptible-Infected-Recovered-Model) </a:t>
            </a:r>
            <a:r>
              <a:rPr lang="de-DE" dirty="0"/>
              <a:t>Model </a:t>
            </a:r>
            <a:endParaRPr lang="de-DE" dirty="0" smtClean="0"/>
          </a:p>
          <a:p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929" y="5057530"/>
            <a:ext cx="6717880" cy="4986468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15" y="4663723"/>
            <a:ext cx="4006204" cy="551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3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Modelling</a:t>
            </a:r>
            <a:r>
              <a:rPr lang="de-AT" dirty="0"/>
              <a:t> </a:t>
            </a:r>
            <a:r>
              <a:rPr lang="de-AT" dirty="0" err="1"/>
              <a:t>Agents</a:t>
            </a:r>
            <a:r>
              <a:rPr lang="de-AT" dirty="0" smtClean="0"/>
              <a:t>: Belief-</a:t>
            </a:r>
            <a:r>
              <a:rPr lang="de-AT" dirty="0" err="1" smtClean="0"/>
              <a:t>Desire</a:t>
            </a:r>
            <a:r>
              <a:rPr lang="de-AT" dirty="0" smtClean="0"/>
              <a:t>-</a:t>
            </a:r>
            <a:r>
              <a:rPr lang="de-AT" dirty="0" err="1" smtClean="0"/>
              <a:t>Intentions</a:t>
            </a:r>
            <a:r>
              <a:rPr lang="de-AT" dirty="0" smtClean="0"/>
              <a:t> (BDI)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AT" b="1" dirty="0" err="1" smtClean="0"/>
              <a:t>Beliefs</a:t>
            </a:r>
            <a:r>
              <a:rPr lang="de-AT" dirty="0" smtClean="0"/>
              <a:t> </a:t>
            </a:r>
            <a:r>
              <a:rPr lang="de-AT" dirty="0" err="1" smtClean="0"/>
              <a:t>about</a:t>
            </a:r>
            <a:r>
              <a:rPr lang="de-AT" dirty="0" smtClean="0"/>
              <a:t> </a:t>
            </a:r>
            <a:r>
              <a:rPr lang="de-AT" dirty="0" err="1" smtClean="0"/>
              <a:t>environment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agent</a:t>
            </a:r>
            <a:r>
              <a:rPr lang="de-AT" dirty="0" smtClean="0"/>
              <a:t> </a:t>
            </a:r>
            <a:r>
              <a:rPr lang="de-AT" dirty="0" err="1" smtClean="0"/>
              <a:t>lives</a:t>
            </a:r>
            <a:r>
              <a:rPr lang="de-AT" dirty="0" smtClean="0"/>
              <a:t> in</a:t>
            </a:r>
          </a:p>
          <a:p>
            <a:pPr lvl="1"/>
            <a:r>
              <a:rPr lang="de-AT" dirty="0" smtClean="0"/>
              <a:t>Sampling </a:t>
            </a:r>
            <a:r>
              <a:rPr lang="de-AT" dirty="0" err="1" smtClean="0"/>
              <a:t>environment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up</a:t>
            </a:r>
            <a:r>
              <a:rPr lang="de-AT" dirty="0" smtClean="0"/>
              <a:t>-</a:t>
            </a:r>
            <a:r>
              <a:rPr lang="de-AT" dirty="0" err="1" smtClean="0"/>
              <a:t>to</a:t>
            </a:r>
            <a:r>
              <a:rPr lang="de-AT" dirty="0" smtClean="0"/>
              <a:t>-date </a:t>
            </a:r>
            <a:r>
              <a:rPr lang="de-AT" dirty="0" err="1" smtClean="0"/>
              <a:t>beliefs</a:t>
            </a:r>
            <a:endParaRPr lang="de-AT" dirty="0" smtClean="0"/>
          </a:p>
          <a:p>
            <a:r>
              <a:rPr lang="de-AT" b="1" dirty="0" err="1" smtClean="0"/>
              <a:t>Desire</a:t>
            </a:r>
            <a:r>
              <a:rPr lang="de-AT" b="1" dirty="0" smtClean="0"/>
              <a:t> </a:t>
            </a:r>
            <a:r>
              <a:rPr lang="de-AT" dirty="0" err="1" smtClean="0"/>
              <a:t>which</a:t>
            </a:r>
            <a:r>
              <a:rPr lang="de-AT" dirty="0" smtClean="0"/>
              <a:t> </a:t>
            </a:r>
            <a:r>
              <a:rPr lang="de-AT" dirty="0" err="1" smtClean="0"/>
              <a:t>goals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agent</a:t>
            </a:r>
            <a:r>
              <a:rPr lang="de-AT" dirty="0" smtClean="0"/>
              <a:t> </a:t>
            </a:r>
            <a:r>
              <a:rPr lang="de-AT" dirty="0" err="1" smtClean="0"/>
              <a:t>wants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achieve</a:t>
            </a:r>
            <a:endParaRPr lang="de-AT" dirty="0" smtClean="0"/>
          </a:p>
          <a:p>
            <a:r>
              <a:rPr lang="de-AT" b="1" dirty="0" err="1" smtClean="0"/>
              <a:t>Intentions</a:t>
            </a:r>
            <a:r>
              <a:rPr lang="de-AT" dirty="0"/>
              <a:t> </a:t>
            </a:r>
            <a:r>
              <a:rPr lang="de-AT" dirty="0" err="1" smtClean="0"/>
              <a:t>about</a:t>
            </a:r>
            <a:r>
              <a:rPr lang="de-AT" dirty="0" smtClean="0"/>
              <a:t> </a:t>
            </a:r>
            <a:r>
              <a:rPr lang="de-AT" dirty="0" err="1" smtClean="0"/>
              <a:t>how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achieve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goals</a:t>
            </a:r>
            <a:endParaRPr lang="de-AT" b="1" dirty="0" smtClean="0"/>
          </a:p>
          <a:p>
            <a:pPr lvl="1"/>
            <a:endParaRPr lang="de-AT" dirty="0"/>
          </a:p>
          <a:p>
            <a:r>
              <a:rPr lang="de-AT" dirty="0" smtClean="0"/>
              <a:t>Problem</a:t>
            </a:r>
          </a:p>
          <a:p>
            <a:pPr lvl="1"/>
            <a:r>
              <a:rPr lang="de-AT" dirty="0" smtClean="0"/>
              <a:t>Time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spend</a:t>
            </a:r>
            <a:r>
              <a:rPr lang="de-AT" dirty="0" smtClean="0"/>
              <a:t> </a:t>
            </a:r>
            <a:r>
              <a:rPr lang="de-AT" dirty="0" err="1" smtClean="0"/>
              <a:t>about</a:t>
            </a:r>
            <a:r>
              <a:rPr lang="de-AT" dirty="0" smtClean="0"/>
              <a:t> </a:t>
            </a:r>
            <a:r>
              <a:rPr lang="de-AT" dirty="0" err="1" smtClean="0"/>
              <a:t>reasoning</a:t>
            </a:r>
            <a:r>
              <a:rPr lang="de-AT" dirty="0" smtClean="0"/>
              <a:t> </a:t>
            </a:r>
            <a:r>
              <a:rPr lang="de-AT" dirty="0" err="1" smtClean="0"/>
              <a:t>what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do </a:t>
            </a:r>
            <a:r>
              <a:rPr lang="de-AT" dirty="0" err="1" smtClean="0"/>
              <a:t>next</a:t>
            </a:r>
            <a:endParaRPr lang="de-AT" dirty="0"/>
          </a:p>
          <a:p>
            <a:pPr lvl="1"/>
            <a:r>
              <a:rPr lang="de-AT" dirty="0"/>
              <a:t>T</a:t>
            </a:r>
            <a:r>
              <a:rPr lang="de-AT" dirty="0" smtClean="0"/>
              <a:t>ime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spend</a:t>
            </a:r>
            <a:r>
              <a:rPr lang="de-AT" dirty="0" smtClean="0"/>
              <a:t> </a:t>
            </a:r>
            <a:r>
              <a:rPr lang="de-AT" dirty="0" err="1" smtClean="0"/>
              <a:t>sampling</a:t>
            </a:r>
            <a:r>
              <a:rPr lang="de-AT" dirty="0" smtClean="0"/>
              <a:t> </a:t>
            </a:r>
            <a:r>
              <a:rPr lang="de-AT" dirty="0" err="1" smtClean="0"/>
              <a:t>the</a:t>
            </a:r>
            <a:r>
              <a:rPr lang="de-AT" dirty="0" smtClean="0"/>
              <a:t> </a:t>
            </a:r>
            <a:r>
              <a:rPr lang="de-AT" dirty="0" err="1" smtClean="0"/>
              <a:t>environment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Used</a:t>
            </a:r>
            <a:r>
              <a:rPr lang="de-AT" dirty="0" smtClean="0"/>
              <a:t> </a:t>
            </a:r>
            <a:r>
              <a:rPr lang="de-AT" dirty="0" err="1" smtClean="0"/>
              <a:t>more</a:t>
            </a:r>
            <a:r>
              <a:rPr lang="de-AT" dirty="0" smtClean="0"/>
              <a:t> in </a:t>
            </a:r>
            <a:r>
              <a:rPr lang="de-AT" dirty="0" err="1" smtClean="0"/>
              <a:t>field</a:t>
            </a:r>
            <a:r>
              <a:rPr lang="de-AT" dirty="0" smtClean="0"/>
              <a:t> </a:t>
            </a:r>
            <a:r>
              <a:rPr lang="de-AT" dirty="0" err="1" smtClean="0"/>
              <a:t>of</a:t>
            </a:r>
            <a:r>
              <a:rPr lang="de-AT" dirty="0" smtClean="0"/>
              <a:t> A.I.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reasoning</a:t>
            </a:r>
            <a:endParaRPr lang="de-AT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68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ABM/S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2604471" cy="6840000"/>
          </a:xfrm>
        </p:spPr>
        <p:txBody>
          <a:bodyPr/>
          <a:lstStyle/>
          <a:p>
            <a:r>
              <a:rPr lang="de-DE" dirty="0"/>
              <a:t>Behaviour of system as a whole is </a:t>
            </a:r>
            <a:r>
              <a:rPr lang="de-DE" dirty="0" smtClean="0"/>
              <a:t>unknown</a:t>
            </a:r>
          </a:p>
          <a:p>
            <a:pPr lvl="1"/>
            <a:r>
              <a:rPr lang="de-AT" dirty="0"/>
              <a:t>Unknown key-values and </a:t>
            </a:r>
            <a:r>
              <a:rPr lang="de-AT" dirty="0" smtClean="0"/>
              <a:t>dependencies</a:t>
            </a:r>
          </a:p>
          <a:p>
            <a:pPr lvl="1"/>
            <a:r>
              <a:rPr lang="de-DE" dirty="0" smtClean="0"/>
              <a:t>If known may be modelled as differential equation (but solvable?)</a:t>
            </a:r>
          </a:p>
          <a:p>
            <a:endParaRPr lang="de-DE" dirty="0" smtClean="0"/>
          </a:p>
          <a:p>
            <a:r>
              <a:rPr lang="de-DE" dirty="0" smtClean="0"/>
              <a:t>System </a:t>
            </a:r>
            <a:r>
              <a:rPr lang="de-DE" dirty="0"/>
              <a:t>comprised of individual small interacting </a:t>
            </a:r>
            <a:r>
              <a:rPr lang="de-DE" dirty="0" smtClean="0"/>
              <a:t>objects</a:t>
            </a:r>
          </a:p>
          <a:p>
            <a:r>
              <a:rPr lang="de-DE" dirty="0"/>
              <a:t>Knowledge about individual behaviour of </a:t>
            </a:r>
            <a:r>
              <a:rPr lang="de-DE" dirty="0" smtClean="0"/>
              <a:t>objects and their interaction </a:t>
            </a:r>
            <a:r>
              <a:rPr lang="de-DE" dirty="0"/>
              <a:t>is </a:t>
            </a:r>
            <a:r>
              <a:rPr lang="de-DE" dirty="0" smtClean="0"/>
              <a:t>available</a:t>
            </a:r>
          </a:p>
          <a:p>
            <a:r>
              <a:rPr lang="de-DE" dirty="0"/>
              <a:t>Bottom up: identifying the objects and model their behaviour =&gt; </a:t>
            </a:r>
            <a:r>
              <a:rPr lang="de-DE" dirty="0" smtClean="0"/>
              <a:t>Agents</a:t>
            </a:r>
          </a:p>
          <a:p>
            <a:endParaRPr lang="de-DE" dirty="0"/>
          </a:p>
          <a:p>
            <a:r>
              <a:rPr lang="de-DE" dirty="0"/>
              <a:t>Global behaviour of system emerges out of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b="1" dirty="0" smtClean="0"/>
              <a:t>concurrent </a:t>
            </a:r>
            <a:r>
              <a:rPr lang="de-DE" b="1" dirty="0"/>
              <a:t>individual behaviours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3379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What is an Agent?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de-DE" dirty="0" smtClean="0"/>
              <a:t>Autonomous entity, following goals</a:t>
            </a:r>
          </a:p>
          <a:p>
            <a:pPr lvl="1"/>
            <a:r>
              <a:rPr lang="de-DE" dirty="0" smtClean="0"/>
              <a:t>Has it‘s own thread of execution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Living in an environment</a:t>
            </a:r>
          </a:p>
          <a:p>
            <a:pPr lvl="1"/>
            <a:r>
              <a:rPr lang="de-DE" dirty="0" smtClean="0"/>
              <a:t>Discrete / Continuous 2D / 3D space, graph topology,…</a:t>
            </a:r>
          </a:p>
          <a:p>
            <a:pPr lvl="1"/>
            <a:endParaRPr lang="de-DE" dirty="0"/>
          </a:p>
          <a:p>
            <a:r>
              <a:rPr lang="de-DE" dirty="0" smtClean="0"/>
              <a:t>May interact </a:t>
            </a:r>
            <a:r>
              <a:rPr lang="de-DE" dirty="0"/>
              <a:t>with </a:t>
            </a:r>
            <a:r>
              <a:rPr lang="de-DE" dirty="0" smtClean="0"/>
              <a:t>other agents by communication</a:t>
            </a:r>
          </a:p>
          <a:p>
            <a:pPr lvl="1"/>
            <a:r>
              <a:rPr lang="de-DE" dirty="0" smtClean="0"/>
              <a:t>Sending / receiving messages</a:t>
            </a:r>
          </a:p>
          <a:p>
            <a:pPr marL="394699" lvl="1" indent="0">
              <a:buNone/>
            </a:pPr>
            <a:endParaRPr lang="de-DE" dirty="0" smtClean="0"/>
          </a:p>
          <a:p>
            <a:r>
              <a:rPr lang="de-DE" dirty="0" smtClean="0"/>
              <a:t>Are always </a:t>
            </a:r>
            <a:r>
              <a:rPr lang="de-DE" dirty="0"/>
              <a:t>highly </a:t>
            </a:r>
            <a:r>
              <a:rPr lang="de-DE" dirty="0" smtClean="0"/>
              <a:t>domain-specific</a:t>
            </a:r>
            <a:endParaRPr lang="de-DE" dirty="0"/>
          </a:p>
          <a:p>
            <a:pPr lvl="1"/>
            <a:r>
              <a:rPr lang="de-DE" dirty="0" smtClean="0"/>
              <a:t> Focus on very specific agent-type in my PhD</a:t>
            </a:r>
          </a:p>
        </p:txBody>
      </p:sp>
    </p:spTree>
    <p:extLst>
      <p:ext uri="{BB962C8B-B14F-4D97-AF65-F5344CB8AC3E}">
        <p14:creationId xmlns:p14="http://schemas.microsoft.com/office/powerpoint/2010/main" val="395101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Agents in Computational Economics:</a:t>
            </a:r>
            <a:br>
              <a:rPr lang="de-AT" dirty="0" smtClean="0"/>
            </a:br>
            <a:r>
              <a:rPr lang="de-AT" dirty="0" smtClean="0"/>
              <a:t>Zero-Intelligence (ZI) traders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411999"/>
            <a:ext cx="14969299" cy="6840000"/>
          </a:xfrm>
        </p:spPr>
        <p:txBody>
          <a:bodyPr/>
          <a:lstStyle/>
          <a:p>
            <a:r>
              <a:rPr lang="de-DE" dirty="0" smtClean="0"/>
              <a:t>Bid (buy) and ask (sell) randomly (within constraints) to increase </a:t>
            </a:r>
            <a:r>
              <a:rPr lang="de-DE" i="1" dirty="0" smtClean="0"/>
              <a:t>utility</a:t>
            </a:r>
          </a:p>
          <a:p>
            <a:r>
              <a:rPr lang="de-DE" dirty="0" smtClean="0"/>
              <a:t>Utility: expected earnings from goods hold by agent, driven by traders </a:t>
            </a:r>
            <a:r>
              <a:rPr lang="de-DE" i="1" dirty="0" smtClean="0"/>
              <a:t>limit-price</a:t>
            </a:r>
          </a:p>
          <a:p>
            <a:r>
              <a:rPr lang="de-DE" dirty="0" smtClean="0"/>
              <a:t>Limit-price: how much a trader values a product. To increase utility:</a:t>
            </a:r>
          </a:p>
          <a:p>
            <a:pPr lvl="1"/>
            <a:r>
              <a:rPr lang="de-DE" dirty="0" smtClean="0"/>
              <a:t>Sell above limit-price</a:t>
            </a:r>
          </a:p>
          <a:p>
            <a:pPr lvl="1"/>
            <a:r>
              <a:rPr lang="de-DE" dirty="0" smtClean="0"/>
              <a:t>Buy below limit-price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Do </a:t>
            </a:r>
            <a:r>
              <a:rPr lang="de-DE" dirty="0"/>
              <a:t>not learn / adapt, completely deterministic in </a:t>
            </a:r>
            <a:r>
              <a:rPr lang="de-DE" dirty="0" smtClean="0"/>
              <a:t>behaviour</a:t>
            </a:r>
          </a:p>
          <a:p>
            <a:endParaRPr lang="de-DE" dirty="0"/>
          </a:p>
          <a:p>
            <a:r>
              <a:rPr lang="de-DE" dirty="0"/>
              <a:t>Tool to study properties and behaviour of market </a:t>
            </a:r>
            <a:r>
              <a:rPr lang="de-DE" dirty="0" smtClean="0"/>
              <a:t>institutions and designs</a:t>
            </a:r>
          </a:p>
          <a:p>
            <a:pPr lvl="1"/>
            <a:r>
              <a:rPr lang="de-DE" dirty="0" smtClean="0"/>
              <a:t>In the process of a </a:t>
            </a:r>
            <a:r>
              <a:rPr lang="de-DE" dirty="0"/>
              <a:t>continuous double-auction (CDA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Final agent‘s wealth distribution very close to theoretical Equilibrium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2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0"/>
            <a:ext cx="14697882" cy="1620000"/>
          </a:xfrm>
        </p:spPr>
        <p:txBody>
          <a:bodyPr/>
          <a:lstStyle/>
          <a:p>
            <a:r>
              <a:rPr lang="de-AT" dirty="0" smtClean="0"/>
              <a:t>Example: </a:t>
            </a:r>
            <a:r>
              <a:rPr lang="de-AT" dirty="0"/>
              <a:t>ZI </a:t>
            </a:r>
            <a:r>
              <a:rPr lang="de-AT" dirty="0" smtClean="0"/>
              <a:t>Agents trading </a:t>
            </a:r>
            <a:r>
              <a:rPr lang="de-AT" dirty="0"/>
              <a:t>Asset/Cash in </a:t>
            </a:r>
            <a:r>
              <a:rPr lang="de-AT" dirty="0" smtClean="0"/>
              <a:t>CDA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1"/>
          </p:nvPr>
        </p:nvSpPr>
        <p:spPr>
          <a:xfrm>
            <a:off x="1079998" y="2175641"/>
            <a:ext cx="13818416" cy="7076358"/>
          </a:xfrm>
        </p:spPr>
        <p:txBody>
          <a:bodyPr/>
          <a:lstStyle/>
          <a:p>
            <a:r>
              <a:rPr lang="de-DE" dirty="0" smtClean="0"/>
              <a:t>Trading world with 2 possible states of „tomorrow“</a:t>
            </a:r>
          </a:p>
          <a:p>
            <a:pPr marL="909049" lvl="1" indent="-514350">
              <a:buFont typeface="+mj-lt"/>
              <a:buAutoNum type="arabicPeriod"/>
            </a:pPr>
            <a:r>
              <a:rPr lang="de-DE" dirty="0" smtClean="0"/>
              <a:t>Up: assets worth = 1.0</a:t>
            </a:r>
          </a:p>
          <a:p>
            <a:pPr marL="909049" lvl="1" indent="-514350">
              <a:buFont typeface="+mj-lt"/>
              <a:buAutoNum type="arabicPeriod"/>
            </a:pPr>
            <a:r>
              <a:rPr lang="de-DE" dirty="0" smtClean="0"/>
              <a:t>Down: assets worth = 0.2</a:t>
            </a:r>
          </a:p>
          <a:p>
            <a:pPr marL="394699" lvl="1" indent="0">
              <a:buNone/>
            </a:pPr>
            <a:endParaRPr lang="de-DE" dirty="0" smtClean="0"/>
          </a:p>
          <a:p>
            <a:r>
              <a:rPr lang="de-DE" dirty="0" smtClean="0"/>
              <a:t>Agents 1..N: Agent </a:t>
            </a:r>
            <a:r>
              <a:rPr lang="de-DE" i="1" dirty="0" smtClean="0"/>
              <a:t>i</a:t>
            </a:r>
            <a:r>
              <a:rPr lang="de-DE" dirty="0" smtClean="0"/>
              <a:t> is a quadruple Agent( i, h, c, a )</a:t>
            </a:r>
            <a:endParaRPr lang="de-DE" dirty="0"/>
          </a:p>
          <a:p>
            <a:pPr lvl="1"/>
            <a:r>
              <a:rPr lang="de-DE" dirty="0" smtClean="0"/>
              <a:t>Optimism-factor </a:t>
            </a:r>
            <a:r>
              <a:rPr lang="de-DE" i="1" dirty="0" smtClean="0"/>
              <a:t>h</a:t>
            </a:r>
            <a:r>
              <a:rPr lang="de-DE" dirty="0" smtClean="0"/>
              <a:t> = i / ( N + 1 ), state „tomorrow“ is Up</a:t>
            </a:r>
            <a:endParaRPr lang="de-DE" i="1" dirty="0" smtClean="0"/>
          </a:p>
          <a:p>
            <a:pPr lvl="1"/>
            <a:r>
              <a:rPr lang="de-DE" dirty="0" smtClean="0"/>
              <a:t>Cash-</a:t>
            </a:r>
            <a:r>
              <a:rPr lang="de-DE" dirty="0" err="1" smtClean="0"/>
              <a:t>Endowment</a:t>
            </a:r>
            <a:r>
              <a:rPr lang="de-DE" dirty="0" smtClean="0"/>
              <a:t> </a:t>
            </a:r>
            <a:r>
              <a:rPr lang="de-DE" i="1" dirty="0" smtClean="0"/>
              <a:t>c</a:t>
            </a:r>
            <a:r>
              <a:rPr lang="de-DE" dirty="0" smtClean="0"/>
              <a:t> = 1.0</a:t>
            </a:r>
          </a:p>
          <a:p>
            <a:pPr lvl="1"/>
            <a:r>
              <a:rPr lang="de-DE" dirty="0" smtClean="0"/>
              <a:t>Asset-Endowment</a:t>
            </a:r>
            <a:r>
              <a:rPr lang="de-DE" dirty="0"/>
              <a:t> </a:t>
            </a:r>
            <a:r>
              <a:rPr lang="de-DE" i="1" dirty="0" smtClean="0"/>
              <a:t>a</a:t>
            </a:r>
            <a:r>
              <a:rPr lang="de-DE" dirty="0" smtClean="0"/>
              <a:t> = 1.0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All </a:t>
            </a:r>
            <a:r>
              <a:rPr lang="de-DE" dirty="0"/>
              <a:t>a</a:t>
            </a:r>
            <a:r>
              <a:rPr lang="de-DE" dirty="0" smtClean="0"/>
              <a:t>gents know each other: no restriction on trading between neighbours</a:t>
            </a:r>
          </a:p>
          <a:p>
            <a:r>
              <a:rPr lang="de-DE" dirty="0" smtClean="0"/>
              <a:t>Agents are zero-intelligent using limit-prices</a:t>
            </a:r>
          </a:p>
          <a:p>
            <a:pPr lvl="1"/>
            <a:r>
              <a:rPr lang="de-DE" dirty="0" smtClean="0"/>
              <a:t>limit-price = h + ( 1.0 – h ) * 0.2</a:t>
            </a:r>
          </a:p>
        </p:txBody>
      </p:sp>
    </p:spTree>
    <p:extLst>
      <p:ext uri="{BB962C8B-B14F-4D97-AF65-F5344CB8AC3E}">
        <p14:creationId xmlns:p14="http://schemas.microsoft.com/office/powerpoint/2010/main" val="63658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0"/>
            <a:ext cx="15307482" cy="1620000"/>
          </a:xfrm>
        </p:spPr>
        <p:txBody>
          <a:bodyPr/>
          <a:lstStyle/>
          <a:p>
            <a:r>
              <a:rPr lang="de-AT" dirty="0" smtClean="0"/>
              <a:t>Equilibrium with 100 agents and 16 replications </a:t>
            </a:r>
            <a:endParaRPr lang="en-GB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75" y="2545976"/>
            <a:ext cx="14534792" cy="6042212"/>
          </a:xfrm>
        </p:spPr>
      </p:pic>
    </p:spTree>
    <p:extLst>
      <p:ext uri="{BB962C8B-B14F-4D97-AF65-F5344CB8AC3E}">
        <p14:creationId xmlns:p14="http://schemas.microsoft.com/office/powerpoint/2010/main" val="280809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ustom 2">
      <a:dk1>
        <a:srgbClr val="262626"/>
      </a:dk1>
      <a:lt1>
        <a:sysClr val="window" lastClr="FFFFFF"/>
      </a:lt1>
      <a:dk2>
        <a:srgbClr val="262626"/>
      </a:dk2>
      <a:lt2>
        <a:srgbClr val="FFFFFF"/>
      </a:lt2>
      <a:accent1>
        <a:srgbClr val="C11635"/>
      </a:accent1>
      <a:accent2>
        <a:srgbClr val="C02745"/>
      </a:accent2>
      <a:accent3>
        <a:srgbClr val="DE8091"/>
      </a:accent3>
      <a:accent4>
        <a:srgbClr val="EBB0BB"/>
      </a:accent4>
      <a:accent5>
        <a:srgbClr val="777777"/>
      </a:accent5>
      <a:accent6>
        <a:srgbClr val="A5A5A5"/>
      </a:accent6>
      <a:hlink>
        <a:srgbClr val="C11635"/>
      </a:hlink>
      <a:folHlink>
        <a:srgbClr val="C1163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0</TotalTime>
  <Words>2749</Words>
  <Application>Microsoft Office PowerPoint</Application>
  <PresentationFormat>Benutzerdefiniert</PresentationFormat>
  <Paragraphs>513</Paragraphs>
  <Slides>47</Slides>
  <Notes>15</Notes>
  <HiddenSlides>8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Lucida Grande</vt:lpstr>
      <vt:lpstr>Wingdings</vt:lpstr>
      <vt:lpstr>Default Theme</vt:lpstr>
      <vt:lpstr>Functional Computation and  Formal Methods in ABM/S</vt:lpstr>
      <vt:lpstr>PowerPoint-Präsentation</vt:lpstr>
      <vt:lpstr>Motivation</vt:lpstr>
      <vt:lpstr>Part I Introduction: ABM/S, Agents &amp; OOP</vt:lpstr>
      <vt:lpstr>ABM/S Overview</vt:lpstr>
      <vt:lpstr>What is an Agent?</vt:lpstr>
      <vt:lpstr>Agents in Computational Economics: Zero-Intelligence (ZI) traders</vt:lpstr>
      <vt:lpstr>Example: ZI Agents trading Asset/Cash in CDA</vt:lpstr>
      <vt:lpstr>Equilibrium with 100 agents and 16 replications </vt:lpstr>
      <vt:lpstr>Object-Oriented implementation in Java</vt:lpstr>
      <vt:lpstr>Problems</vt:lpstr>
      <vt:lpstr>Part II Functional Computation: Actor Model</vt:lpstr>
      <vt:lpstr>Introduction</vt:lpstr>
      <vt:lpstr>Actor System Illustration</vt:lpstr>
      <vt:lpstr>Programming with Actor Model</vt:lpstr>
      <vt:lpstr>SAL Example: Factorial</vt:lpstr>
      <vt:lpstr>Erlang implementation of SAL Factorial</vt:lpstr>
      <vt:lpstr>What we got</vt:lpstr>
      <vt:lpstr>Part III Formal Methods: Process Calculi</vt:lpstr>
      <vt:lpstr>Introduction</vt:lpstr>
      <vt:lpstr>Process Calculi ingredients</vt:lpstr>
      <vt:lpstr>π – Calculus (Robin Millner, 1992)</vt:lpstr>
      <vt:lpstr>π – Calculus Syntax &amp; Example with Reductions</vt:lpstr>
      <vt:lpstr>Conclusions</vt:lpstr>
      <vt:lpstr>Summary</vt:lpstr>
      <vt:lpstr>Q &amp; A</vt:lpstr>
      <vt:lpstr>References</vt:lpstr>
      <vt:lpstr>PowerPoint-Präsentation</vt:lpstr>
      <vt:lpstr>PowerPoint-Präsentation</vt:lpstr>
      <vt:lpstr>Roundup</vt:lpstr>
      <vt:lpstr>Main topics</vt:lpstr>
      <vt:lpstr>Process Calculi</vt:lpstr>
      <vt:lpstr>Introduction</vt:lpstr>
      <vt:lpstr>Formal Semantics</vt:lpstr>
      <vt:lpstr>Actor Model Semantics</vt:lpstr>
      <vt:lpstr>Introduction</vt:lpstr>
      <vt:lpstr>Operational &amp; Denoational Semantics</vt:lpstr>
      <vt:lpstr>Pure functional implementation in Haskell</vt:lpstr>
      <vt:lpstr>Process-Based implementation in Erlang</vt:lpstr>
      <vt:lpstr>Code Example Erlang trading-agent makes sell-offers and sells trading-items</vt:lpstr>
      <vt:lpstr>π – Calculus computation</vt:lpstr>
      <vt:lpstr>Factorial SAL Example implemented in Haskell</vt:lpstr>
      <vt:lpstr>Translate SAL-Code to real programming language?</vt:lpstr>
      <vt:lpstr>Implementing Asset/Cash CDA</vt:lpstr>
      <vt:lpstr>Fake ABM/S implementations</vt:lpstr>
      <vt:lpstr>Modelling Agents: State-Automata</vt:lpstr>
      <vt:lpstr>Modelling Agents: Belief-Desire-Intentions (BDI)</vt:lpstr>
    </vt:vector>
  </TitlesOfParts>
  <Company>University of Applied Sciences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Information Services</dc:creator>
  <cp:lastModifiedBy>Jonathan Thaler</cp:lastModifiedBy>
  <cp:revision>1102</cp:revision>
  <dcterms:created xsi:type="dcterms:W3CDTF">2015-08-04T13:07:46Z</dcterms:created>
  <dcterms:modified xsi:type="dcterms:W3CDTF">2016-06-21T15:34:51Z</dcterms:modified>
</cp:coreProperties>
</file>