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embeddedFontLst>
    <p:embeddedFont>
      <p:font typeface="Old Standard TT" panose="020B0604020202020204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0000"/>
              <a:buFont typeface="Old Standard TT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Stimulus independent of the agent itself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lang="en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Discrete: time increases in discrete steps (1, 2, 3, 4, … or 2, 7, 9, 15)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Continuous: time increases continuously (1.0, 1.1, 1.2, 1.3,...)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Real-Time: time increases with a system-clock e.g. milliseconds (1000, 2000, 3000), the simulation becomes then also a real-time simulation!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Ultimately: time = execution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People have looked at this (see my paper) but so far inconsistent and incomplete terminology: synchronous vs. asynchronous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established is that one needs to be careful how agents are updated: the model-semantics need to be reflected in the update-semantics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missing: details, and options - there is more than synchronous and asynchronous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Could allow direct method calls, but then a single agent could have multiple threads of execution at the same 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Because update-strategy must match model AND programming paradigms are suited differently to implement update-strategies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=&gt; therefore select the right programming paradigm for implementing your model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 possible outcomes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both cooperate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both defect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Either one cooperates other one defects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Dilemma: safest strategy for individual is defect but better reward if both cooperate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Payoffs (T &gt; R &gt; P &gt; S): S=P=0, R=1, T &gt; b &gt; 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Both examples are very different kind of “games” / simulations: how can we simulate them? Do we have to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Internal state: full control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Pro-Activity: can initiate actions on its own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Ultimately the agent it is a metaphor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lang="en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‹Nr.›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‹Nr.›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‹Nr.›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‹Nr.›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‹Nr.›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Art Of Iterating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Update-Strategies in ABS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Jonathan Thaler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University of Nottingham</a:t>
            </a:r>
          </a:p>
        </p:txBody>
      </p:sp>
      <p:pic>
        <p:nvPicPr>
          <p:cNvPr id="61" name="Shape 61" descr="UoN_Primary_Logo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425" y="324850"/>
            <a:ext cx="3338924" cy="12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 descr="bloom-county-on-strong-a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" y="2005020"/>
            <a:ext cx="86963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079819" y="6217625"/>
            <a:ext cx="941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Pro-Activity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Need </a:t>
            </a:r>
            <a:r>
              <a:rPr lang="en" sz="2400" i="1"/>
              <a:t>independent</a:t>
            </a:r>
            <a:r>
              <a:rPr lang="en" sz="2400"/>
              <a:t> stimulus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Independent stimulus allows to perceive change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Time = Change = Time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Time in a computational environment: </a:t>
            </a:r>
            <a:br>
              <a:rPr lang="en" sz="2400"/>
            </a:br>
            <a:r>
              <a:rPr lang="en" sz="2400"/>
              <a:t>being executed / updated 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Time a variable: increasing between updates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178345" y="6217625"/>
            <a:ext cx="842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Agent Updating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How execute a set of agents?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When is message M</a:t>
            </a:r>
            <a:br>
              <a:rPr lang="en" sz="2400"/>
            </a:br>
            <a:r>
              <a:rPr lang="en" sz="2400"/>
              <a:t>	Agent A to Agent B</a:t>
            </a:r>
            <a:br>
              <a:rPr lang="en" sz="2400"/>
            </a:br>
            <a:r>
              <a:rPr lang="en" sz="2400"/>
              <a:t>		visible to Agent B?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When is message M </a:t>
            </a:r>
            <a:br>
              <a:rPr lang="en" sz="2400"/>
            </a:br>
            <a:r>
              <a:rPr lang="en" sz="2400"/>
              <a:t>	processed by Agent B?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217771" y="6217625"/>
            <a:ext cx="803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Update-Strategies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I: Sequential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562125"/>
            <a:ext cx="51654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Agents act after another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Global, absolute 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Agents see changes of Agents before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Single, shared Thread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Deterministic</a:t>
            </a:r>
            <a:br>
              <a:rPr lang="en" sz="2400" dirty="0"/>
            </a:b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Imperative / OO languages </a:t>
            </a:r>
            <a:br>
              <a:rPr lang="en" sz="2000" dirty="0"/>
            </a:br>
            <a:r>
              <a:rPr lang="en" sz="2000" dirty="0"/>
              <a:t>(Java, C++) strong</a:t>
            </a:r>
          </a:p>
        </p:txBody>
      </p:sp>
      <p:pic>
        <p:nvPicPr>
          <p:cNvPr id="146" name="Shape 146" descr="Sequent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5384" y="903408"/>
            <a:ext cx="4230089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9969" y="6217625"/>
            <a:ext cx="9513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I: Sequential</a:t>
            </a:r>
          </a:p>
        </p:txBody>
      </p:sp>
      <p:pic>
        <p:nvPicPr>
          <p:cNvPr id="153" name="Shape 153" descr="seq_HAC_100_000_500steps_jav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49" y="1824183"/>
            <a:ext cx="3276726" cy="320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seq_QUEUED_SG_436steps_jav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525" y="1825933"/>
            <a:ext cx="3276723" cy="3206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48795" y="6217625"/>
            <a:ext cx="872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I: Sequential</a:t>
            </a:r>
          </a:p>
        </p:txBody>
      </p:sp>
      <p:pic>
        <p:nvPicPr>
          <p:cNvPr id="161" name="Shape 161" descr="seq_HAC_100_000_500steps_jav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49" y="1824183"/>
            <a:ext cx="3276726" cy="320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 descr="sync_patterns.png"/>
          <p:cNvPicPr preferRelativeResize="0"/>
          <p:nvPr/>
        </p:nvPicPr>
        <p:blipFill rotWithShape="1">
          <a:blip r:embed="rId4">
            <a:alphaModFix/>
          </a:blip>
          <a:srcRect t="767" b="777"/>
          <a:stretch/>
        </p:blipFill>
        <p:spPr>
          <a:xfrm>
            <a:off x="4984825" y="1825887"/>
            <a:ext cx="3276724" cy="32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138945" y="6217625"/>
            <a:ext cx="8823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II: Parallel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53004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Agents act at the same time </a:t>
            </a:r>
            <a:br>
              <a:rPr lang="en" sz="2400" b="1" dirty="0"/>
            </a:br>
            <a:r>
              <a:rPr lang="en" sz="2400" b="1" dirty="0"/>
              <a:t>in lockstep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Global, absolute 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Actions </a:t>
            </a:r>
            <a:r>
              <a:rPr lang="en" sz="2400" b="1" dirty="0"/>
              <a:t>not</a:t>
            </a:r>
            <a:r>
              <a:rPr lang="en" sz="2400" dirty="0"/>
              <a:t> visible </a:t>
            </a:r>
            <a:br>
              <a:rPr lang="en" sz="2400" dirty="0"/>
            </a:br>
            <a:r>
              <a:rPr lang="en" sz="2400" dirty="0"/>
              <a:t>during update-step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Single shared / separate Threads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Deterministic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Functional languages </a:t>
            </a:r>
            <a:br>
              <a:rPr lang="en" sz="2000" dirty="0"/>
            </a:br>
            <a:r>
              <a:rPr lang="en" sz="2000" dirty="0"/>
              <a:t>(Haskell, Clojure) strong</a:t>
            </a:r>
          </a:p>
        </p:txBody>
      </p:sp>
      <p:pic>
        <p:nvPicPr>
          <p:cNvPr id="170" name="Shape 170" descr="Parall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674" y="946774"/>
            <a:ext cx="2793599" cy="49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188220" y="6217625"/>
            <a:ext cx="8328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II: Parallel</a:t>
            </a:r>
          </a:p>
        </p:txBody>
      </p:sp>
      <p:pic>
        <p:nvPicPr>
          <p:cNvPr id="177" name="Shape 177" descr="par_HAC_100_000_500steps_java.png"/>
          <p:cNvPicPr preferRelativeResize="0"/>
          <p:nvPr/>
        </p:nvPicPr>
        <p:blipFill rotWithShape="1">
          <a:blip r:embed="rId3">
            <a:alphaModFix/>
          </a:blip>
          <a:srcRect l="49" r="49"/>
          <a:stretch/>
        </p:blipFill>
        <p:spPr>
          <a:xfrm>
            <a:off x="889175" y="1838823"/>
            <a:ext cx="3246825" cy="31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par_SG_436steps_jav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3974" y="1838825"/>
            <a:ext cx="3246825" cy="317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000993" y="6217625"/>
            <a:ext cx="10203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II: Parallel</a:t>
            </a:r>
          </a:p>
        </p:txBody>
      </p:sp>
      <p:pic>
        <p:nvPicPr>
          <p:cNvPr id="185" name="Shape 185" descr="sync_patterns.png"/>
          <p:cNvPicPr preferRelativeResize="0"/>
          <p:nvPr/>
        </p:nvPicPr>
        <p:blipFill rotWithShape="1">
          <a:blip r:embed="rId3">
            <a:alphaModFix/>
          </a:blip>
          <a:srcRect t="767" b="777"/>
          <a:stretch/>
        </p:blipFill>
        <p:spPr>
          <a:xfrm>
            <a:off x="4975624" y="1855131"/>
            <a:ext cx="3246825" cy="317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par_HAC_100_000_500steps_java.png"/>
          <p:cNvPicPr preferRelativeResize="0"/>
          <p:nvPr/>
        </p:nvPicPr>
        <p:blipFill rotWithShape="1">
          <a:blip r:embed="rId4">
            <a:alphaModFix/>
          </a:blip>
          <a:srcRect l="49" r="49"/>
          <a:stretch/>
        </p:blipFill>
        <p:spPr>
          <a:xfrm>
            <a:off x="889175" y="1838823"/>
            <a:ext cx="3246825" cy="31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222446" y="6217625"/>
            <a:ext cx="798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Motivating Examples</a:t>
            </a:r>
          </a:p>
          <a:p>
            <a:pPr marL="914400" lvl="1" indent="-381000" rtl="0">
              <a:spcBef>
                <a:spcPts val="0"/>
              </a:spcBef>
              <a:buSzPct val="133333"/>
            </a:pPr>
            <a:r>
              <a:rPr lang="en" sz="1800" dirty="0"/>
              <a:t>Heroes &amp; Cowards</a:t>
            </a:r>
          </a:p>
          <a:p>
            <a:pPr marL="914400" lvl="1" indent="-381000" rtl="0">
              <a:spcBef>
                <a:spcPts val="0"/>
              </a:spcBef>
              <a:buSzPct val="133333"/>
            </a:pPr>
            <a:r>
              <a:rPr lang="en" sz="1800" dirty="0"/>
              <a:t>Prisoner's Dilemma 2D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The Agent Metaphor</a:t>
            </a:r>
          </a:p>
          <a:p>
            <a:pPr marL="914400" lvl="1" indent="-381000" rtl="0">
              <a:spcBef>
                <a:spcPts val="0"/>
              </a:spcBef>
              <a:buSzPct val="133333"/>
            </a:pPr>
            <a:r>
              <a:rPr lang="en" sz="1800" dirty="0"/>
              <a:t>How can an Agent be awakened in a computational environment?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Update-Strategies</a:t>
            </a:r>
          </a:p>
          <a:p>
            <a:pPr marL="914400" lvl="1" indent="-381000" rtl="0">
              <a:spcBef>
                <a:spcPts val="0"/>
              </a:spcBef>
              <a:buSzPct val="133333"/>
            </a:pPr>
            <a:r>
              <a:rPr lang="en" sz="1800" dirty="0"/>
              <a:t>Four ways of awakening Agents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Conclusions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III: Concurrent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56184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Agents act concurrently at the same time in lockstep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Global, absolute 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Changes visible </a:t>
            </a:r>
            <a:r>
              <a:rPr lang="en" sz="2400" b="1" dirty="0"/>
              <a:t>within</a:t>
            </a:r>
            <a:r>
              <a:rPr lang="en" sz="2400" dirty="0"/>
              <a:t> update-step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Separate Threads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Non-Deterministic</a:t>
            </a:r>
            <a:br>
              <a:rPr lang="en" sz="2400" dirty="0"/>
            </a:b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Languages with concurrency </a:t>
            </a:r>
            <a:br>
              <a:rPr lang="en" sz="2000" dirty="0"/>
            </a:br>
            <a:r>
              <a:rPr lang="en" sz="2000" dirty="0"/>
              <a:t>features (Java, Haskell) strong</a:t>
            </a:r>
          </a:p>
        </p:txBody>
      </p:sp>
      <p:pic>
        <p:nvPicPr>
          <p:cNvPr id="194" name="Shape 194" descr="Concurr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099" y="1193399"/>
            <a:ext cx="2734240" cy="44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227621" y="6217625"/>
            <a:ext cx="7935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III: Concurrent</a:t>
            </a:r>
          </a:p>
        </p:txBody>
      </p:sp>
      <p:pic>
        <p:nvPicPr>
          <p:cNvPr id="201" name="Shape 201" descr="con_HAC_100_000_500steps_java.png"/>
          <p:cNvPicPr preferRelativeResize="0"/>
          <p:nvPr/>
        </p:nvPicPr>
        <p:blipFill rotWithShape="1">
          <a:blip r:embed="rId3">
            <a:alphaModFix/>
          </a:blip>
          <a:srcRect l="49" r="49"/>
          <a:stretch/>
        </p:blipFill>
        <p:spPr>
          <a:xfrm>
            <a:off x="907549" y="1869895"/>
            <a:ext cx="3183400" cy="311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con_SG_436steps_jav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8249" y="1871583"/>
            <a:ext cx="3183399" cy="311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171646" y="6217625"/>
            <a:ext cx="849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III: Concurrent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 descr="sync_patterns.png"/>
          <p:cNvPicPr preferRelativeResize="0"/>
          <p:nvPr/>
        </p:nvPicPr>
        <p:blipFill rotWithShape="1">
          <a:blip r:embed="rId3">
            <a:alphaModFix/>
          </a:blip>
          <a:srcRect t="767" b="777"/>
          <a:stretch/>
        </p:blipFill>
        <p:spPr>
          <a:xfrm>
            <a:off x="4991959" y="1869899"/>
            <a:ext cx="3186765" cy="31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con_HAC_100_000_500steps_java.png"/>
          <p:cNvPicPr preferRelativeResize="0"/>
          <p:nvPr/>
        </p:nvPicPr>
        <p:blipFill rotWithShape="1">
          <a:blip r:embed="rId4">
            <a:alphaModFix/>
          </a:blip>
          <a:srcRect l="49" r="49"/>
          <a:stretch/>
        </p:blipFill>
        <p:spPr>
          <a:xfrm>
            <a:off x="907549" y="1869895"/>
            <a:ext cx="3183400" cy="311822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178721" y="6217625"/>
            <a:ext cx="842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IV: Actor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42675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Agents act at the same time in their own relative universe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Local 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Separate Threads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Non-Deterministic</a:t>
            </a:r>
            <a:br>
              <a:rPr lang="en" sz="2400" dirty="0"/>
            </a:br>
            <a:br>
              <a:rPr lang="en" sz="2400" dirty="0"/>
            </a:b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Actor-based languages </a:t>
            </a:r>
            <a:br>
              <a:rPr lang="en" sz="2000" dirty="0"/>
            </a:br>
            <a:r>
              <a:rPr lang="en" sz="2000" dirty="0"/>
              <a:t>(Erlang, Scala) strong</a:t>
            </a:r>
          </a:p>
        </p:txBody>
      </p:sp>
      <p:pic>
        <p:nvPicPr>
          <p:cNvPr id="218" name="Shape 218" descr="Ac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999" y="1136659"/>
            <a:ext cx="4192300" cy="458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079819" y="6217625"/>
            <a:ext cx="941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IV: Actor</a:t>
            </a:r>
          </a:p>
        </p:txBody>
      </p:sp>
      <p:pic>
        <p:nvPicPr>
          <p:cNvPr id="225" name="Shape 225" descr="act_HAC_100_000_500steps_scala.png"/>
          <p:cNvPicPr preferRelativeResize="0"/>
          <p:nvPr/>
        </p:nvPicPr>
        <p:blipFill rotWithShape="1">
          <a:blip r:embed="rId3">
            <a:alphaModFix/>
          </a:blip>
          <a:srcRect l="69" r="79"/>
          <a:stretch/>
        </p:blipFill>
        <p:spPr>
          <a:xfrm>
            <a:off x="870749" y="1869883"/>
            <a:ext cx="3183400" cy="311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 descr="act_SG_scala.png"/>
          <p:cNvPicPr preferRelativeResize="0"/>
          <p:nvPr/>
        </p:nvPicPr>
        <p:blipFill rotWithShape="1">
          <a:blip r:embed="rId4">
            <a:alphaModFix/>
          </a:blip>
          <a:srcRect t="1018" b="1028"/>
          <a:stretch/>
        </p:blipFill>
        <p:spPr>
          <a:xfrm>
            <a:off x="5006675" y="1869877"/>
            <a:ext cx="3183400" cy="311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000993" y="6217625"/>
            <a:ext cx="10203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IV: Actor</a:t>
            </a:r>
          </a:p>
        </p:txBody>
      </p:sp>
      <p:pic>
        <p:nvPicPr>
          <p:cNvPr id="233" name="Shape 233" descr="sync_patterns.png"/>
          <p:cNvPicPr preferRelativeResize="0"/>
          <p:nvPr/>
        </p:nvPicPr>
        <p:blipFill rotWithShape="1">
          <a:blip r:embed="rId3">
            <a:alphaModFix/>
          </a:blip>
          <a:srcRect t="767" b="777"/>
          <a:stretch/>
        </p:blipFill>
        <p:spPr>
          <a:xfrm>
            <a:off x="4991959" y="1869899"/>
            <a:ext cx="3186765" cy="31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act_HAC_100_000_500steps_scala.png"/>
          <p:cNvPicPr preferRelativeResize="0"/>
          <p:nvPr/>
        </p:nvPicPr>
        <p:blipFill rotWithShape="1">
          <a:blip r:embed="rId4">
            <a:alphaModFix/>
          </a:blip>
          <a:srcRect l="69" r="79"/>
          <a:stretch/>
        </p:blipFill>
        <p:spPr>
          <a:xfrm>
            <a:off x="870749" y="1869883"/>
            <a:ext cx="3183400" cy="311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099519" y="6217625"/>
            <a:ext cx="921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Pro-activity requires independent stimulus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Independent stimulus:</a:t>
            </a:r>
            <a:br>
              <a:rPr lang="en" sz="2400"/>
            </a:br>
            <a:r>
              <a:rPr lang="en" sz="2400"/>
              <a:t>Change = Time = being executed / updated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Match update-strategy to semantics of the model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Programming paradigms make a difference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8089669" y="6217625"/>
            <a:ext cx="9315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8340000" cy="545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Motivating Examples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Heroes &amp; Cowards </a:t>
            </a:r>
            <a:r>
              <a:rPr lang="en" sz="1800"/>
              <a:t>(Wilensky &amp; Rand, 2015)</a:t>
            </a:r>
          </a:p>
        </p:txBody>
      </p:sp>
      <p:pic>
        <p:nvPicPr>
          <p:cNvPr id="79" name="Shape 79" descr="Heroes and Cowar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123" y="1650668"/>
            <a:ext cx="3556650" cy="35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r>
              <a:rPr lang="en"/>
              <a:t>/27</a:t>
            </a:r>
          </a:p>
        </p:txBody>
      </p:sp>
      <p:pic>
        <p:nvPicPr>
          <p:cNvPr id="81" name="Shape 81" descr="Heroes And Coward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75" y="2039650"/>
            <a:ext cx="4267874" cy="28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Prisoner’s Dilemma 2D </a:t>
            </a:r>
            <a:r>
              <a:rPr lang="en" sz="1800"/>
              <a:t>(Nowak &amp; May, 1992)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Play Prisoner's Dilemma over multiple steps on 2D grid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Two prisoners cooperate (say nothing) </a:t>
            </a:r>
            <a:br>
              <a:rPr lang="en" sz="2400"/>
            </a:br>
            <a:r>
              <a:rPr lang="en" sz="2400"/>
              <a:t>or defect (betray each other)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4 outcomes &amp; rewards: T &gt; R &gt; P &gt; S</a:t>
            </a:r>
          </a:p>
          <a:p>
            <a:pPr marL="914400" lvl="1" indent="-381000" rtl="0">
              <a:spcBef>
                <a:spcPts val="0"/>
              </a:spcBef>
              <a:buSzPct val="120000"/>
            </a:pPr>
            <a:r>
              <a:rPr lang="en" sz="2000"/>
              <a:t>R: both cooperate</a:t>
            </a:r>
          </a:p>
          <a:p>
            <a:pPr marL="914400" lvl="1" indent="-381000" rtl="0">
              <a:spcBef>
                <a:spcPts val="0"/>
              </a:spcBef>
              <a:buSzPct val="120000"/>
            </a:pPr>
            <a:r>
              <a:rPr lang="en" sz="2000"/>
              <a:t>P: both defect</a:t>
            </a:r>
          </a:p>
          <a:p>
            <a:pPr marL="914400" lvl="1" indent="-381000" rtl="0">
              <a:spcBef>
                <a:spcPts val="0"/>
              </a:spcBef>
              <a:buSzPct val="120000"/>
            </a:pPr>
            <a:r>
              <a:rPr lang="en" sz="2000"/>
              <a:t>T / S: one defects (T) other one cooperates (S)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Prisoner’s Dilemma 2D cont’d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48042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99x99 Grid</a:t>
            </a:r>
            <a:br>
              <a:rPr lang="en"/>
            </a:br>
            <a:r>
              <a:rPr lang="en"/>
              <a:t>	single defector at center (50/50)</a:t>
            </a:r>
            <a:br>
              <a:rPr lang="en"/>
            </a:br>
            <a:endParaRPr lang="en"/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Play game with neighbours &amp; self, sum reward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Compare payoffs, adopt role of best reward</a:t>
            </a:r>
            <a:br>
              <a:rPr lang="en" sz="1600"/>
            </a:br>
            <a:endParaRPr lang="en" sz="1600"/>
          </a:p>
          <a:p>
            <a:pPr lvl="0" rtl="0">
              <a:spcBef>
                <a:spcPts val="0"/>
              </a:spcBef>
              <a:buNone/>
            </a:pPr>
            <a:r>
              <a:rPr lang="en"/>
              <a:t>Blue: 	Cooperators now &amp; before</a:t>
            </a:r>
            <a:br>
              <a:rPr lang="en"/>
            </a:br>
            <a:r>
              <a:rPr lang="en"/>
              <a:t>Red: 	Defectors now &amp; before</a:t>
            </a:r>
            <a:br>
              <a:rPr lang="en"/>
            </a:br>
            <a:r>
              <a:rPr lang="en"/>
              <a:t>Yellow: 	Cooperate now, defected before</a:t>
            </a:r>
            <a:br>
              <a:rPr lang="en"/>
            </a:br>
            <a:r>
              <a:rPr lang="en"/>
              <a:t>Green: 	Defect now, cooperated before</a:t>
            </a:r>
          </a:p>
        </p:txBody>
      </p:sp>
      <p:pic>
        <p:nvPicPr>
          <p:cNvPr id="95" name="Shape 95" descr="sync_patterns.png"/>
          <p:cNvPicPr preferRelativeResize="0"/>
          <p:nvPr/>
        </p:nvPicPr>
        <p:blipFill rotWithShape="1">
          <a:blip r:embed="rId3">
            <a:alphaModFix/>
          </a:blip>
          <a:srcRect t="767" b="777"/>
          <a:stretch/>
        </p:blipFill>
        <p:spPr>
          <a:xfrm>
            <a:off x="5222100" y="1662729"/>
            <a:ext cx="3610198" cy="35325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Agent Metaphor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Unique entity with internal state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Agent-Environment interaction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Agent-Agent interaction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Pro-Active</a:t>
            </a:r>
            <a:br>
              <a:rPr lang="en" sz="2400"/>
            </a:br>
            <a:br>
              <a:rPr lang="en" sz="2400"/>
            </a:br>
            <a:endParaRPr lang="en" sz="2400"/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/>
              <a:t>How can we raise Agents to existence </a:t>
            </a:r>
            <a:br>
              <a:rPr lang="en" sz="3000" b="1"/>
            </a:br>
            <a:r>
              <a:rPr lang="en" sz="3000" b="1"/>
              <a:t>in a computational environment?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descart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25" y="1524000"/>
            <a:ext cx="8096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Bildschirmpräsentation (4:3)</PresentationFormat>
  <Paragraphs>139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Old Standard TT</vt:lpstr>
      <vt:lpstr>Arial</vt:lpstr>
      <vt:lpstr>Paperback</vt:lpstr>
      <vt:lpstr>The Art Of Iterating Update-Strategies in ABS</vt:lpstr>
      <vt:lpstr>Agenda</vt:lpstr>
      <vt:lpstr>Motivating Examples</vt:lpstr>
      <vt:lpstr>Heroes &amp; Cowards (Wilensky &amp; Rand, 2015)</vt:lpstr>
      <vt:lpstr>Prisoner’s Dilemma 2D (Nowak &amp; May, 1992) </vt:lpstr>
      <vt:lpstr>Prisoner’s Dilemma 2D cont’d</vt:lpstr>
      <vt:lpstr>The Agent Metaphor</vt:lpstr>
      <vt:lpstr>Agent</vt:lpstr>
      <vt:lpstr>PowerPoint-Präsentation</vt:lpstr>
      <vt:lpstr>PowerPoint-Präsentation</vt:lpstr>
      <vt:lpstr>Pro-Activity</vt:lpstr>
      <vt:lpstr>Agent Updating</vt:lpstr>
      <vt:lpstr>Update-Strategies</vt:lpstr>
      <vt:lpstr>I: Sequential</vt:lpstr>
      <vt:lpstr>I: Sequential</vt:lpstr>
      <vt:lpstr>I: Sequential</vt:lpstr>
      <vt:lpstr>II: Parallel</vt:lpstr>
      <vt:lpstr>II: Parallel</vt:lpstr>
      <vt:lpstr>II: Parallel</vt:lpstr>
      <vt:lpstr>III: Concurrent</vt:lpstr>
      <vt:lpstr>III: Concurrent</vt:lpstr>
      <vt:lpstr>III: Concurrent </vt:lpstr>
      <vt:lpstr>IV: Actor</vt:lpstr>
      <vt:lpstr>IV: Actor</vt:lpstr>
      <vt:lpstr>IV: Actor</vt:lpstr>
      <vt:lpstr>Conclusions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Iterating Update-Strategies in ABS</dc:title>
  <cp:lastModifiedBy>Jonathan</cp:lastModifiedBy>
  <cp:revision>1</cp:revision>
  <dcterms:modified xsi:type="dcterms:W3CDTF">2017-09-24T13:19:00Z</dcterms:modified>
</cp:coreProperties>
</file>