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F8239A-EE8A-44C2-99C3-F2AED524F24F}" v="14" dt="2019-08-08T17:12:59.6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8629" autoAdjust="0"/>
  </p:normalViewPr>
  <p:slideViewPr>
    <p:cSldViewPr snapToGrid="0">
      <p:cViewPr varScale="1">
        <p:scale>
          <a:sx n="52" d="100"/>
          <a:sy n="52" d="100"/>
        </p:scale>
        <p:origin x="12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90AF8219-8013-4C27-AA19-8C94E0150704}" type="datetimeFigureOut">
              <a:rPr lang="he-IL" smtClean="0"/>
              <a:t>ז'/אב/תשע"ט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177BCA48-B72B-4544-B872-4BC76C4C0D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21221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BCA48-B72B-4544-B872-4BC76C4C0D54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73181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08-Aug-19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08-Aug-19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08-Aug-19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08-Aug-19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08-Aug-19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08-Aug-19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08-Aug-19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08-Aug-19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26DB2-B6F3-4245-8021-01DC5E8C6A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סדנה למימוש תקיפות </a:t>
            </a:r>
            <a:r>
              <a:rPr lang="he-IL" dirty="0" err="1"/>
              <a:t>קריפטוגרפיות</a:t>
            </a:r>
            <a:endParaRPr lang="he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698FE3-8563-4C45-AF2C-110B01E5EA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מגישים: עידו אוסטרוב, גיל ברגר, טל </a:t>
            </a:r>
            <a:r>
              <a:rPr lang="he-IL" dirty="0" err="1"/>
              <a:t>קופלביץ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12625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EA449-07A4-48A2-8712-7A7BF268F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תקיפת </a:t>
            </a:r>
            <a:r>
              <a:rPr lang="en-US" dirty="0"/>
              <a:t>Manger</a:t>
            </a:r>
            <a:br>
              <a:rPr lang="he-IL" dirty="0"/>
            </a:br>
            <a:r>
              <a:rPr lang="he-IL" sz="2800" dirty="0"/>
              <a:t>ניתוח ביצועים – מפתח 2048 ביט</a:t>
            </a:r>
            <a:endParaRPr lang="he-IL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6D2FC29-FD11-45C7-91EF-6BB752144B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382" y="1930400"/>
            <a:ext cx="11202952" cy="4643120"/>
          </a:xfrm>
        </p:spPr>
      </p:pic>
    </p:spTree>
    <p:extLst>
      <p:ext uri="{BB962C8B-B14F-4D97-AF65-F5344CB8AC3E}">
        <p14:creationId xmlns:p14="http://schemas.microsoft.com/office/powerpoint/2010/main" val="4087657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CDBA5-9DBC-4096-9A2D-62F3108CF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התהליך וקשיים בדרך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D5055-C990-4E08-9C09-EA3C6E860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ספירת האפסים בווקטור החכם – </a:t>
            </a:r>
            <a:r>
              <a:rPr lang="en-US" dirty="0"/>
              <a:t>Assignment buffer</a:t>
            </a:r>
            <a:r>
              <a:rPr lang="he-IL" dirty="0"/>
              <a:t> ופתרון באמצעות ספירה.</a:t>
            </a:r>
          </a:p>
          <a:p>
            <a:r>
              <a:rPr lang="he-IL" dirty="0"/>
              <a:t>תמיכה במספרים גדולים – שלמים ורציונליים.</a:t>
            </a:r>
          </a:p>
          <a:p>
            <a:r>
              <a:rPr lang="en-US" dirty="0"/>
              <a:t>LLL</a:t>
            </a:r>
            <a:r>
              <a:rPr lang="he-IL" dirty="0"/>
              <a:t> – טעות באלגוריתם בוויקיפדיה, התאמת האלגוריתם למטריצות לא הפיכות ובעיות עיגול.</a:t>
            </a:r>
          </a:p>
          <a:p>
            <a:r>
              <a:rPr lang="he-IL" dirty="0"/>
              <a:t>ביזור תקיפת </a:t>
            </a:r>
            <a:r>
              <a:rPr lang="en-US" dirty="0"/>
              <a:t>Manger</a:t>
            </a:r>
            <a:r>
              <a:rPr lang="he-IL" dirty="0"/>
              <a:t> – מציאת וקטור הפתרונות</a:t>
            </a:r>
          </a:p>
          <a:p>
            <a:r>
              <a:rPr lang="he-IL" dirty="0"/>
              <a:t>עבודה עם </a:t>
            </a:r>
            <a:r>
              <a:rPr lang="en-US" dirty="0"/>
              <a:t>Git</a:t>
            </a:r>
            <a:r>
              <a:rPr lang="he-IL" dirty="0"/>
              <a:t> – </a:t>
            </a:r>
            <a:r>
              <a:rPr lang="he-IL"/>
              <a:t>ניהול פרויקט </a:t>
            </a:r>
            <a:r>
              <a:rPr lang="he-IL" dirty="0"/>
              <a:t>משותף</a:t>
            </a: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12064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51EA0-0531-4F40-A6FD-B2F412B76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יעדים כליים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DC8C8-700D-452D-A11E-0BB640EB4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מימוש ספריית אלגברה לינארית</a:t>
            </a:r>
          </a:p>
          <a:p>
            <a:r>
              <a:rPr lang="he-IL" dirty="0"/>
              <a:t>תמיכה באלגוריתם </a:t>
            </a:r>
            <a:r>
              <a:rPr lang="en-US" dirty="0"/>
              <a:t>LLL</a:t>
            </a:r>
            <a:endParaRPr lang="he-IL" dirty="0"/>
          </a:p>
          <a:p>
            <a:r>
              <a:rPr lang="he-IL" dirty="0"/>
              <a:t>מימוש תקיפת </a:t>
            </a:r>
            <a:r>
              <a:rPr lang="en-US" dirty="0"/>
              <a:t>Manger</a:t>
            </a:r>
            <a:endParaRPr lang="he-IL" dirty="0"/>
          </a:p>
          <a:p>
            <a:r>
              <a:rPr lang="he-IL" dirty="0"/>
              <a:t>שיפור ביצועים</a:t>
            </a:r>
          </a:p>
        </p:txBody>
      </p:sp>
    </p:spTree>
    <p:extLst>
      <p:ext uri="{BB962C8B-B14F-4D97-AF65-F5344CB8AC3E}">
        <p14:creationId xmlns:p14="http://schemas.microsoft.com/office/powerpoint/2010/main" val="851735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57430-1C9E-4150-B0BE-B7586F119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תשתית לינארית - מטרות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03C8C-3ED3-4BC7-B381-703CB23D9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יצירת ספרייה לאלגברה לינארית נוחה למשתמש</a:t>
            </a:r>
          </a:p>
          <a:p>
            <a:r>
              <a:rPr lang="he-IL" dirty="0"/>
              <a:t>התמודדות עם מטריצות דלילות ומטריצות גדולות</a:t>
            </a:r>
          </a:p>
          <a:p>
            <a:r>
              <a:rPr lang="he-IL" dirty="0"/>
              <a:t>תמיכה בטיפוסים שונים</a:t>
            </a:r>
          </a:p>
          <a:p>
            <a:r>
              <a:rPr lang="he-IL" dirty="0"/>
              <a:t>שיפור ביצועים</a:t>
            </a:r>
          </a:p>
        </p:txBody>
      </p:sp>
    </p:spTree>
    <p:extLst>
      <p:ext uri="{BB962C8B-B14F-4D97-AF65-F5344CB8AC3E}">
        <p14:creationId xmlns:p14="http://schemas.microsoft.com/office/powerpoint/2010/main" val="3179153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2B409-EC2A-4153-8B9F-979BBF311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dirty="0"/>
              <a:t>תשתית לינארית</a:t>
            </a:r>
            <a:br>
              <a:rPr lang="he-IL" dirty="0"/>
            </a:br>
            <a:r>
              <a:rPr lang="he-IL" sz="2800" dirty="0"/>
              <a:t>וקטורים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C1FCF-0002-4D85-9BE5-38B9A8230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/>
              <a:t>במהלך הפרויקט כתבנו 3 ספריות של וקטורים במטרה לתמוך גם במטריצות דלילות:</a:t>
            </a:r>
          </a:p>
          <a:p>
            <a:r>
              <a:rPr lang="en-US" dirty="0" err="1"/>
              <a:t>ArrayVector</a:t>
            </a:r>
            <a:r>
              <a:rPr lang="he-IL" dirty="0"/>
              <a:t> – שומר את כלל הערכים באובייקט מטיפוס </a:t>
            </a:r>
            <a:r>
              <a:rPr lang="en-US" dirty="0"/>
              <a:t>std::vector</a:t>
            </a:r>
            <a:r>
              <a:rPr lang="he-IL" dirty="0"/>
              <a:t>. </a:t>
            </a:r>
          </a:p>
          <a:p>
            <a:r>
              <a:rPr lang="en-US" dirty="0" err="1"/>
              <a:t>ListVector</a:t>
            </a:r>
            <a:r>
              <a:rPr lang="he-IL" dirty="0"/>
              <a:t> – מחזיק את הערכים השונים מאפס באובייקט מטיפוס </a:t>
            </a:r>
            <a:r>
              <a:rPr lang="en-US" dirty="0"/>
              <a:t>std::map</a:t>
            </a:r>
            <a:r>
              <a:rPr lang="he-IL" dirty="0"/>
              <a:t>. </a:t>
            </a:r>
          </a:p>
          <a:p>
            <a:r>
              <a:rPr lang="en-US" dirty="0" err="1"/>
              <a:t>SmartVector</a:t>
            </a:r>
            <a:r>
              <a:rPr lang="he-IL" dirty="0"/>
              <a:t> – מנהל את השימוש בשני הווקטורים הקודמים. מחליט מתי להחליף בין המימושים השונים בהתאם למספר האפסים כדי לקבל יעילות </a:t>
            </a:r>
            <a:r>
              <a:rPr lang="en-US" dirty="0"/>
              <a:t>amortized</a:t>
            </a:r>
            <a:r>
              <a:rPr lang="he-IL" dirty="0"/>
              <a:t> טובה של השימוש בווקטור. </a:t>
            </a:r>
          </a:p>
          <a:p>
            <a:pPr marL="0" indent="0">
              <a:buNone/>
            </a:pPr>
            <a:r>
              <a:rPr lang="he-IL" dirty="0"/>
              <a:t>בכלל המחלקות דרסנו אופרטורים והוספנו פונקציות לנוחות המשתמש.</a:t>
            </a:r>
          </a:p>
        </p:txBody>
      </p:sp>
    </p:spTree>
    <p:extLst>
      <p:ext uri="{BB962C8B-B14F-4D97-AF65-F5344CB8AC3E}">
        <p14:creationId xmlns:p14="http://schemas.microsoft.com/office/powerpoint/2010/main" val="1155481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BAA6F-ED9D-498A-A2DC-B31F020EE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תשתית לינארית</a:t>
            </a:r>
            <a:br>
              <a:rPr lang="he-IL" dirty="0"/>
            </a:br>
            <a:r>
              <a:rPr lang="he-IL" sz="2800" dirty="0"/>
              <a:t>מטריצות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65321-A983-422B-8512-D47278A6D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8850" y="2160589"/>
            <a:ext cx="7045152" cy="3880773"/>
          </a:xfrm>
        </p:spPr>
        <p:txBody>
          <a:bodyPr/>
          <a:lstStyle/>
          <a:p>
            <a:r>
              <a:rPr lang="he-IL" dirty="0"/>
              <a:t>תמיכה בפעולות חשבוניות בסיסיות על מטריצות (חישוב דטרמיננטה, חיבור, חיסור, שחלוף...), כולל דריסת אופרטורים</a:t>
            </a:r>
          </a:p>
          <a:p>
            <a:r>
              <a:rPr lang="he-IL" dirty="0"/>
              <a:t>אלגוריתמים יעילים יותר לכפל מטריצות – מימוש אלגוריתם </a:t>
            </a:r>
            <a:r>
              <a:rPr lang="en-US" dirty="0"/>
              <a:t>Strassen</a:t>
            </a:r>
            <a:r>
              <a:rPr lang="he-IL" dirty="0"/>
              <a:t> וביזור האלגוריתם.</a:t>
            </a:r>
          </a:p>
          <a:p>
            <a:r>
              <a:rPr lang="he-IL" dirty="0"/>
              <a:t>חישוב עצל לצורך שיפור יעילות: כפל בסקלר, דטרמיננטה, נורמה</a:t>
            </a:r>
          </a:p>
        </p:txBody>
      </p:sp>
    </p:spTree>
    <p:extLst>
      <p:ext uri="{BB962C8B-B14F-4D97-AF65-F5344CB8AC3E}">
        <p14:creationId xmlns:p14="http://schemas.microsoft.com/office/powerpoint/2010/main" val="2872822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2A537-99FD-47DF-B31C-6AC07A8B0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אלגוריתם ה-</a:t>
            </a:r>
            <a:r>
              <a:rPr lang="en-US" dirty="0"/>
              <a:t>LLL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207C7-F05F-411E-8E49-BAF85E37A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מימוש אלגוריתם </a:t>
            </a:r>
            <a:r>
              <a:rPr lang="en-US" dirty="0"/>
              <a:t>LLL</a:t>
            </a:r>
            <a:r>
              <a:rPr lang="he-IL" dirty="0"/>
              <a:t> המשתמש בתשתית הלינארית שבנינו.</a:t>
            </a:r>
          </a:p>
          <a:p>
            <a:r>
              <a:rPr lang="he-IL" dirty="0"/>
              <a:t>מימוש אלגוריתם גרהאם-</a:t>
            </a:r>
            <a:r>
              <a:rPr lang="he-IL" dirty="0" err="1"/>
              <a:t>שמידט</a:t>
            </a:r>
            <a:r>
              <a:rPr lang="he-IL" dirty="0"/>
              <a:t> לצורך ביצוע ה-</a:t>
            </a:r>
            <a:r>
              <a:rPr lang="en-US" dirty="0"/>
              <a:t>LLL</a:t>
            </a:r>
            <a:r>
              <a:rPr lang="he-IL" dirty="0"/>
              <a:t>.</a:t>
            </a:r>
          </a:p>
          <a:p>
            <a:r>
              <a:rPr lang="he-IL" dirty="0"/>
              <a:t>תמיכה במספרים גדולים - התמודדות עם קשיי עיגול וכדומה.</a:t>
            </a:r>
          </a:p>
        </p:txBody>
      </p:sp>
    </p:spTree>
    <p:extLst>
      <p:ext uri="{BB962C8B-B14F-4D97-AF65-F5344CB8AC3E}">
        <p14:creationId xmlns:p14="http://schemas.microsoft.com/office/powerpoint/2010/main" val="2088116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6531C-E660-4849-B04A-2947A11BB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תקיפת </a:t>
            </a:r>
            <a:r>
              <a:rPr lang="en-US" dirty="0"/>
              <a:t>Manger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3D9AF-01EB-4ACC-BC0C-07DAA0A8B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מימוש תקיפת </a:t>
            </a:r>
            <a:r>
              <a:rPr lang="en-US" dirty="0"/>
              <a:t>Manger</a:t>
            </a:r>
            <a:r>
              <a:rPr lang="he-IL" dirty="0"/>
              <a:t> המקורית.</a:t>
            </a:r>
          </a:p>
          <a:p>
            <a:r>
              <a:rPr lang="he-IL" dirty="0"/>
              <a:t>בניית סביבה המדמה תרחיש של תקיפה ותשתית תמיכה – בחירת מפתח </a:t>
            </a:r>
            <a:r>
              <a:rPr lang="en-US" dirty="0"/>
              <a:t>RSA</a:t>
            </a:r>
            <a:r>
              <a:rPr lang="he-IL" dirty="0"/>
              <a:t> והצפנת הודעה רנדומלית. פונקציות חזקה ומציאת הופכי </a:t>
            </a:r>
            <a:r>
              <a:rPr lang="he-IL" dirty="0" err="1"/>
              <a:t>מודלריות</a:t>
            </a:r>
            <a:r>
              <a:rPr lang="he-IL" dirty="0"/>
              <a:t> ויעילות, ומימוש פונקציה המדמה </a:t>
            </a:r>
            <a:r>
              <a:rPr lang="en-US" dirty="0"/>
              <a:t>Manger oracle</a:t>
            </a:r>
            <a:r>
              <a:rPr lang="he-IL" dirty="0"/>
              <a:t>.</a:t>
            </a:r>
            <a:endParaRPr lang="en-US" dirty="0"/>
          </a:p>
          <a:p>
            <a:r>
              <a:rPr lang="he-IL" dirty="0"/>
              <a:t>ביזור התקיפה כפי שמוסבר במאמר</a:t>
            </a:r>
            <a:r>
              <a:rPr lang="en-US" dirty="0"/>
              <a:t>:</a:t>
            </a:r>
            <a:r>
              <a:rPr lang="he-IL" dirty="0"/>
              <a:t> הרצת האלגוריתם במקביל ע"י מספר </a:t>
            </a:r>
            <a:r>
              <a:rPr lang="en-US" dirty="0"/>
              <a:t>thread</a:t>
            </a:r>
            <a:r>
              <a:rPr lang="he-IL" dirty="0"/>
              <a:t>-ים למספר מוגבל של </a:t>
            </a:r>
            <a:r>
              <a:rPr lang="he-IL" dirty="0" err="1"/>
              <a:t>איטרציות</a:t>
            </a:r>
            <a:r>
              <a:rPr lang="he-IL" dirty="0"/>
              <a:t> ופענוח ההודעה באמצעות אלגוריתם ה-</a:t>
            </a:r>
            <a:r>
              <a:rPr lang="en-US" dirty="0"/>
              <a:t>LLL</a:t>
            </a:r>
            <a:r>
              <a:rPr lang="he-IL" dirty="0"/>
              <a:t>.</a:t>
            </a:r>
            <a:br>
              <a:rPr lang="en-US" dirty="0"/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32692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EA449-07A4-48A2-8712-7A7BF268F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תקיפת </a:t>
            </a:r>
            <a:r>
              <a:rPr lang="en-US" dirty="0"/>
              <a:t>Manger</a:t>
            </a:r>
            <a:br>
              <a:rPr lang="he-IL" dirty="0"/>
            </a:br>
            <a:r>
              <a:rPr lang="he-IL" sz="2800" dirty="0"/>
              <a:t>ניתוח ביצועים – מפתח 400 ביט</a:t>
            </a:r>
            <a:endParaRPr lang="he-IL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078C758-FCD8-4FFA-A862-0ECAA5CB17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975" y="1930400"/>
            <a:ext cx="11232050" cy="4572000"/>
          </a:xfrm>
        </p:spPr>
      </p:pic>
    </p:spTree>
    <p:extLst>
      <p:ext uri="{BB962C8B-B14F-4D97-AF65-F5344CB8AC3E}">
        <p14:creationId xmlns:p14="http://schemas.microsoft.com/office/powerpoint/2010/main" val="419494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EA449-07A4-48A2-8712-7A7BF268F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תקיפת </a:t>
            </a:r>
            <a:r>
              <a:rPr lang="en-US" dirty="0"/>
              <a:t>Manger</a:t>
            </a:r>
            <a:br>
              <a:rPr lang="he-IL" dirty="0"/>
            </a:br>
            <a:r>
              <a:rPr lang="he-IL" sz="2800" dirty="0"/>
              <a:t>ניתוח ביצועים – מפתח 1024 ביט</a:t>
            </a:r>
            <a:endParaRPr lang="he-IL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7A0A73-32AF-478E-9D0C-8962EC874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55" y="1930400"/>
            <a:ext cx="11232050" cy="457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47372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66</TotalTime>
  <Words>315</Words>
  <Application>Microsoft Office PowerPoint</Application>
  <PresentationFormat>Widescreen</PresentationFormat>
  <Paragraphs>40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Wingdings 3</vt:lpstr>
      <vt:lpstr>Facet</vt:lpstr>
      <vt:lpstr>סדנה למימוש תקיפות קריפטוגרפיות</vt:lpstr>
      <vt:lpstr>יעדים כליים</vt:lpstr>
      <vt:lpstr>תשתית לינארית - מטרות</vt:lpstr>
      <vt:lpstr>תשתית לינארית וקטורים</vt:lpstr>
      <vt:lpstr>תשתית לינארית מטריצות</vt:lpstr>
      <vt:lpstr>אלגוריתם ה-LLL</vt:lpstr>
      <vt:lpstr>תקיפת Manger</vt:lpstr>
      <vt:lpstr>תקיפת Manger ניתוח ביצועים – מפתח 400 ביט</vt:lpstr>
      <vt:lpstr>תקיפת Manger ניתוח ביצועים – מפתח 1024 ביט</vt:lpstr>
      <vt:lpstr>תקיפת Manger ניתוח ביצועים – מפתח 2048 ביט</vt:lpstr>
      <vt:lpstr>התהליך וקשיים בדרך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סדנה למימוש תקיפות קריפטוגרפיות</dc:title>
  <dc:creator>עידו אוסטרוב</dc:creator>
  <cp:lastModifiedBy>עידו אוסטרוב</cp:lastModifiedBy>
  <cp:revision>3</cp:revision>
  <dcterms:created xsi:type="dcterms:W3CDTF">2019-08-08T15:57:33Z</dcterms:created>
  <dcterms:modified xsi:type="dcterms:W3CDTF">2019-08-08T17:33:20Z</dcterms:modified>
</cp:coreProperties>
</file>