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6d38f6aef1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6d38f6aef1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6d38f6aef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6d38f6aef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6d38f6aef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6d38f6aef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6d41762ad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6d41762ad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6d38f6aef1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6d38f6aef1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6d38f6aef1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6d38f6aef1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6d38f6aef1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6d38f6aef1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6d38f6aef1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6d38f6aef1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6d41762ad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6d41762ad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6d41762ad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6d41762ad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6d38f6aef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6d38f6aef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6d41762ad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6d41762ad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6d41762ad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6d41762ad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6d41762ad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6d41762ad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6d41762ad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6d41762ad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6d41762ad7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6d41762ad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6d41762ad7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6d41762ad7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6d41762ad7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6d41762ad7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6d41762ad7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6d41762ad7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6d38f6aef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6d38f6aef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d38f6aef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d38f6aef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d38f6aef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d38f6aef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d38f6aef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d38f6aef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d38f6aef1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6d38f6aef1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6d38f6aef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6d38f6aef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6d38f6aef1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6d38f6aef1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 Id="rId4" Type="http://schemas.openxmlformats.org/officeDocument/2006/relationships/image" Target="../media/image24.png"/><Relationship Id="rId5" Type="http://schemas.openxmlformats.org/officeDocument/2006/relationships/image" Target="../media/image23.png"/><Relationship Id="rId6"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93939"/>
        </a:solidFill>
      </p:bgPr>
    </p:bg>
    <p:spTree>
      <p:nvGrpSpPr>
        <p:cNvPr id="53" name="Shape 53"/>
        <p:cNvGrpSpPr/>
        <p:nvPr/>
      </p:nvGrpSpPr>
      <p:grpSpPr>
        <a:xfrm>
          <a:off x="0" y="0"/>
          <a:ext cx="0" cy="0"/>
          <a:chOff x="0" y="0"/>
          <a:chExt cx="0" cy="0"/>
        </a:xfrm>
      </p:grpSpPr>
      <p:sp>
        <p:nvSpPr>
          <p:cNvPr id="54" name="Google Shape;54;p13"/>
          <p:cNvSpPr txBox="1"/>
          <p:nvPr/>
        </p:nvSpPr>
        <p:spPr>
          <a:xfrm>
            <a:off x="730025" y="2274300"/>
            <a:ext cx="70851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rPr>
              <a:t>Applied Masters Oral Presentation</a:t>
            </a:r>
            <a:endParaRPr sz="2400">
              <a:solidFill>
                <a:schemeClr val="lt1"/>
              </a:solidFill>
            </a:endParaRPr>
          </a:p>
        </p:txBody>
      </p:sp>
      <p:cxnSp>
        <p:nvCxnSpPr>
          <p:cNvPr id="55" name="Google Shape;55;p13"/>
          <p:cNvCxnSpPr/>
          <p:nvPr/>
        </p:nvCxnSpPr>
        <p:spPr>
          <a:xfrm>
            <a:off x="730025" y="2756300"/>
            <a:ext cx="7323600" cy="0"/>
          </a:xfrm>
          <a:prstGeom prst="straightConnector1">
            <a:avLst/>
          </a:prstGeom>
          <a:noFill/>
          <a:ln cap="flat" cmpd="sng" w="9525">
            <a:solidFill>
              <a:schemeClr val="dk2"/>
            </a:solidFill>
            <a:prstDash val="solid"/>
            <a:round/>
            <a:headEnd len="med" w="med" type="none"/>
            <a:tailEnd len="med" w="med" type="none"/>
          </a:ln>
        </p:spPr>
      </p:cxnSp>
      <p:sp>
        <p:nvSpPr>
          <p:cNvPr id="56" name="Google Shape;56;p13"/>
          <p:cNvSpPr txBox="1"/>
          <p:nvPr/>
        </p:nvSpPr>
        <p:spPr>
          <a:xfrm>
            <a:off x="730025" y="2756300"/>
            <a:ext cx="33507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Satoshi Ido | April 2024</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2"/>
          <p:cNvSpPr txBox="1"/>
          <p:nvPr>
            <p:ph type="title"/>
          </p:nvPr>
        </p:nvSpPr>
        <p:spPr>
          <a:xfrm>
            <a:off x="344838" y="112650"/>
            <a:ext cx="1343100" cy="383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1700">
                <a:solidFill>
                  <a:schemeClr val="dk2"/>
                </a:solidFill>
              </a:rPr>
              <a:t>Methods</a:t>
            </a:r>
            <a:endParaRPr/>
          </a:p>
        </p:txBody>
      </p:sp>
      <p:cxnSp>
        <p:nvCxnSpPr>
          <p:cNvPr id="252" name="Google Shape;252;p22"/>
          <p:cNvCxnSpPr/>
          <p:nvPr/>
        </p:nvCxnSpPr>
        <p:spPr>
          <a:xfrm>
            <a:off x="344838" y="496050"/>
            <a:ext cx="8470200" cy="0"/>
          </a:xfrm>
          <a:prstGeom prst="straightConnector1">
            <a:avLst/>
          </a:prstGeom>
          <a:noFill/>
          <a:ln cap="flat" cmpd="sng" w="9525">
            <a:solidFill>
              <a:schemeClr val="dk2"/>
            </a:solidFill>
            <a:prstDash val="dash"/>
            <a:round/>
            <a:headEnd len="med" w="med" type="none"/>
            <a:tailEnd len="med" w="med" type="none"/>
          </a:ln>
        </p:spPr>
      </p:cxnSp>
      <p:sp>
        <p:nvSpPr>
          <p:cNvPr id="253" name="Google Shape;253;p22"/>
          <p:cNvSpPr txBox="1"/>
          <p:nvPr/>
        </p:nvSpPr>
        <p:spPr>
          <a:xfrm>
            <a:off x="322625" y="800225"/>
            <a:ext cx="8598900" cy="144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Crossover Design with two 4x4 Latin Squares to accommodate the study of 8 treatment combinations, anticipating variability between subjects and allowing for the assessment of carryover effects. This design with 48 subjects ensures that each treatment combination is tested an equal number of times across all subjects but in randomized orders. Every 4 participants, we restart the same random selections of treatment combinations</a:t>
            </a:r>
            <a:endParaRPr b="1" sz="1800">
              <a:solidFill>
                <a:schemeClr val="dk1"/>
              </a:solidFill>
            </a:endParaRPr>
          </a:p>
        </p:txBody>
      </p:sp>
      <p:pic>
        <p:nvPicPr>
          <p:cNvPr id="254" name="Google Shape;254;p22"/>
          <p:cNvPicPr preferRelativeResize="0"/>
          <p:nvPr/>
        </p:nvPicPr>
        <p:blipFill rotWithShape="1">
          <a:blip r:embed="rId3">
            <a:alphaModFix/>
          </a:blip>
          <a:srcRect b="12852" l="0" r="0" t="25593"/>
          <a:stretch/>
        </p:blipFill>
        <p:spPr>
          <a:xfrm>
            <a:off x="4801300" y="3710950"/>
            <a:ext cx="3751501" cy="757900"/>
          </a:xfrm>
          <a:prstGeom prst="rect">
            <a:avLst/>
          </a:prstGeom>
          <a:noFill/>
          <a:ln>
            <a:noFill/>
          </a:ln>
        </p:spPr>
      </p:pic>
      <p:pic>
        <p:nvPicPr>
          <p:cNvPr id="255" name="Google Shape;255;p22"/>
          <p:cNvPicPr preferRelativeResize="0"/>
          <p:nvPr/>
        </p:nvPicPr>
        <p:blipFill rotWithShape="1">
          <a:blip r:embed="rId4">
            <a:alphaModFix/>
          </a:blip>
          <a:srcRect b="13851" l="0" r="0" t="24806"/>
          <a:stretch/>
        </p:blipFill>
        <p:spPr>
          <a:xfrm>
            <a:off x="344850" y="3735700"/>
            <a:ext cx="3518575" cy="708412"/>
          </a:xfrm>
          <a:prstGeom prst="rect">
            <a:avLst/>
          </a:prstGeom>
          <a:noFill/>
          <a:ln>
            <a:noFill/>
          </a:ln>
        </p:spPr>
      </p:pic>
      <p:sp>
        <p:nvSpPr>
          <p:cNvPr id="256" name="Google Shape;256;p22"/>
          <p:cNvSpPr txBox="1"/>
          <p:nvPr/>
        </p:nvSpPr>
        <p:spPr>
          <a:xfrm>
            <a:off x="472650" y="4417575"/>
            <a:ext cx="3364500" cy="44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rPr>
              <a:t>Table 1</a:t>
            </a:r>
            <a:endParaRPr sz="1000">
              <a:solidFill>
                <a:schemeClr val="dk2"/>
              </a:solidFill>
            </a:endParaRPr>
          </a:p>
          <a:p>
            <a:pPr indent="0" lvl="0" marL="0" rtl="0" algn="ctr">
              <a:spcBef>
                <a:spcPts val="0"/>
              </a:spcBef>
              <a:spcAft>
                <a:spcPts val="0"/>
              </a:spcAft>
              <a:buNone/>
            </a:pPr>
            <a:r>
              <a:rPr lang="en" sz="1000">
                <a:solidFill>
                  <a:schemeClr val="dk2"/>
                </a:solidFill>
              </a:rPr>
              <a:t>Latin Square for Treatments A, B, C, D (Periods 1 to 4)</a:t>
            </a:r>
            <a:endParaRPr sz="1000">
              <a:solidFill>
                <a:schemeClr val="dk2"/>
              </a:solidFill>
            </a:endParaRPr>
          </a:p>
        </p:txBody>
      </p:sp>
      <p:sp>
        <p:nvSpPr>
          <p:cNvPr id="257" name="Google Shape;257;p22"/>
          <p:cNvSpPr txBox="1"/>
          <p:nvPr/>
        </p:nvSpPr>
        <p:spPr>
          <a:xfrm>
            <a:off x="5051975" y="4417575"/>
            <a:ext cx="3364500" cy="44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rPr>
              <a:t>Table 2</a:t>
            </a:r>
            <a:endParaRPr sz="1000">
              <a:solidFill>
                <a:schemeClr val="dk2"/>
              </a:solidFill>
            </a:endParaRPr>
          </a:p>
          <a:p>
            <a:pPr indent="0" lvl="0" marL="0" rtl="0" algn="ctr">
              <a:spcBef>
                <a:spcPts val="0"/>
              </a:spcBef>
              <a:spcAft>
                <a:spcPts val="0"/>
              </a:spcAft>
              <a:buNone/>
            </a:pPr>
            <a:r>
              <a:rPr lang="en" sz="1000">
                <a:solidFill>
                  <a:schemeClr val="dk2"/>
                </a:solidFill>
              </a:rPr>
              <a:t>Latin Square for Treatments E, F, G, H (Periods 5 to 8)</a:t>
            </a:r>
            <a:endParaRPr sz="1000">
              <a:solidFill>
                <a:schemeClr val="dk2"/>
              </a:solidFill>
            </a:endParaRPr>
          </a:p>
        </p:txBody>
      </p:sp>
      <p:sp>
        <p:nvSpPr>
          <p:cNvPr id="258" name="Google Shape;258;p22"/>
          <p:cNvSpPr txBox="1"/>
          <p:nvPr/>
        </p:nvSpPr>
        <p:spPr>
          <a:xfrm>
            <a:off x="654900" y="3366400"/>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2"/>
                </a:solidFill>
              </a:rPr>
              <a:t>For </a:t>
            </a:r>
            <a:r>
              <a:rPr lang="en" sz="1200">
                <a:solidFill>
                  <a:schemeClr val="dk2"/>
                </a:solidFill>
              </a:rPr>
              <a:t>1st Simulation (Drive)</a:t>
            </a:r>
            <a:endParaRPr sz="1200">
              <a:solidFill>
                <a:schemeClr val="dk2"/>
              </a:solidFill>
            </a:endParaRPr>
          </a:p>
        </p:txBody>
      </p:sp>
      <p:sp>
        <p:nvSpPr>
          <p:cNvPr id="259" name="Google Shape;259;p22"/>
          <p:cNvSpPr txBox="1"/>
          <p:nvPr/>
        </p:nvSpPr>
        <p:spPr>
          <a:xfrm>
            <a:off x="5234225" y="3366400"/>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2"/>
                </a:solidFill>
              </a:rPr>
              <a:t>For 2nd Simulation (Drive)</a:t>
            </a:r>
            <a:endParaRPr sz="1200">
              <a:solidFill>
                <a:schemeClr val="dk2"/>
              </a:solidFill>
            </a:endParaRPr>
          </a:p>
        </p:txBody>
      </p:sp>
      <p:sp>
        <p:nvSpPr>
          <p:cNvPr id="260" name="Google Shape;260;p22"/>
          <p:cNvSpPr/>
          <p:nvPr/>
        </p:nvSpPr>
        <p:spPr>
          <a:xfrm>
            <a:off x="1195650" y="2840450"/>
            <a:ext cx="1918500" cy="3744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Randomly pick one</a:t>
            </a:r>
            <a:endParaRPr>
              <a:solidFill>
                <a:schemeClr val="lt1"/>
              </a:solidFill>
            </a:endParaRPr>
          </a:p>
        </p:txBody>
      </p:sp>
      <p:sp>
        <p:nvSpPr>
          <p:cNvPr id="261" name="Google Shape;261;p22"/>
          <p:cNvSpPr/>
          <p:nvPr/>
        </p:nvSpPr>
        <p:spPr>
          <a:xfrm rot="10800000">
            <a:off x="2037900" y="3177400"/>
            <a:ext cx="234000" cy="189000"/>
          </a:xfrm>
          <a:prstGeom prst="triangle">
            <a:avLst>
              <a:gd fmla="val 50000" name="adj"/>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2" name="Google Shape;262;p22"/>
          <p:cNvSpPr/>
          <p:nvPr/>
        </p:nvSpPr>
        <p:spPr>
          <a:xfrm>
            <a:off x="5774975" y="2840450"/>
            <a:ext cx="1918500" cy="3744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Randomly pick one</a:t>
            </a:r>
            <a:endParaRPr>
              <a:solidFill>
                <a:schemeClr val="lt1"/>
              </a:solidFill>
            </a:endParaRPr>
          </a:p>
        </p:txBody>
      </p:sp>
      <p:sp>
        <p:nvSpPr>
          <p:cNvPr id="263" name="Google Shape;263;p22"/>
          <p:cNvSpPr/>
          <p:nvPr/>
        </p:nvSpPr>
        <p:spPr>
          <a:xfrm rot="10800000">
            <a:off x="6617225" y="3177400"/>
            <a:ext cx="234000" cy="189000"/>
          </a:xfrm>
          <a:prstGeom prst="triangle">
            <a:avLst>
              <a:gd fmla="val 50000" name="adj"/>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4" name="Google Shape;264;p22"/>
          <p:cNvSpPr/>
          <p:nvPr/>
        </p:nvSpPr>
        <p:spPr>
          <a:xfrm rot="5400000">
            <a:off x="4188225" y="3965300"/>
            <a:ext cx="366600" cy="3168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3"/>
          <p:cNvSpPr txBox="1"/>
          <p:nvPr/>
        </p:nvSpPr>
        <p:spPr>
          <a:xfrm>
            <a:off x="1235400" y="2644000"/>
            <a:ext cx="6673200" cy="17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where</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y</a:t>
            </a:r>
            <a:r>
              <a:rPr lang="en" sz="1200">
                <a:solidFill>
                  <a:schemeClr val="dk2"/>
                </a:solidFill>
              </a:rPr>
              <a:t>_ijk = HRV for the kth subject in the ith period receiving the jth treatment</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μ</a:t>
            </a:r>
            <a:r>
              <a:rPr lang="en" sz="1200">
                <a:solidFill>
                  <a:schemeClr val="dk2"/>
                </a:solidFill>
              </a:rPr>
              <a:t> = Overall mean HRV</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P_i = Effect of the ith period (=block)</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τ</a:t>
            </a:r>
            <a:r>
              <a:rPr lang="en" sz="1200">
                <a:solidFill>
                  <a:schemeClr val="dk2"/>
                </a:solidFill>
              </a:rPr>
              <a:t>_j</a:t>
            </a:r>
            <a:r>
              <a:rPr lang="en" sz="1200">
                <a:solidFill>
                  <a:schemeClr val="dk2"/>
                </a:solidFill>
              </a:rPr>
              <a:t> = Effect of the jth treatment</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S_k = Effect of the kth subject (=block) </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r_ij’ = </a:t>
            </a:r>
            <a:r>
              <a:rPr lang="en" sz="1200">
                <a:solidFill>
                  <a:schemeClr val="dk2"/>
                </a:solidFill>
              </a:rPr>
              <a:t>First-order residual effect (for i != 1)</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ε</a:t>
            </a:r>
            <a:r>
              <a:rPr lang="en" sz="1200">
                <a:solidFill>
                  <a:schemeClr val="dk2"/>
                </a:solidFill>
              </a:rPr>
              <a:t>_ijk ∼ N(0,σ^2) (Random error term)</a:t>
            </a:r>
            <a:endParaRPr sz="1200">
              <a:solidFill>
                <a:schemeClr val="dk2"/>
              </a:solidFill>
            </a:endParaRPr>
          </a:p>
        </p:txBody>
      </p:sp>
      <p:sp>
        <p:nvSpPr>
          <p:cNvPr id="270" name="Google Shape;270;p23"/>
          <p:cNvSpPr txBox="1"/>
          <p:nvPr>
            <p:ph type="title"/>
          </p:nvPr>
        </p:nvSpPr>
        <p:spPr>
          <a:xfrm>
            <a:off x="344869" y="112650"/>
            <a:ext cx="3436200" cy="383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1700">
                <a:solidFill>
                  <a:schemeClr val="dk2"/>
                </a:solidFill>
              </a:rPr>
              <a:t>Analysis① - Statistical Model</a:t>
            </a:r>
            <a:endParaRPr/>
          </a:p>
        </p:txBody>
      </p:sp>
      <p:cxnSp>
        <p:nvCxnSpPr>
          <p:cNvPr id="271" name="Google Shape;271;p23"/>
          <p:cNvCxnSpPr/>
          <p:nvPr/>
        </p:nvCxnSpPr>
        <p:spPr>
          <a:xfrm>
            <a:off x="344838" y="496050"/>
            <a:ext cx="8470200" cy="0"/>
          </a:xfrm>
          <a:prstGeom prst="straightConnector1">
            <a:avLst/>
          </a:prstGeom>
          <a:noFill/>
          <a:ln cap="flat" cmpd="sng" w="9525">
            <a:solidFill>
              <a:schemeClr val="dk2"/>
            </a:solidFill>
            <a:prstDash val="dash"/>
            <a:round/>
            <a:headEnd len="med" w="med" type="none"/>
            <a:tailEnd len="med" w="med" type="none"/>
          </a:ln>
        </p:spPr>
      </p:cxnSp>
      <p:pic>
        <p:nvPicPr>
          <p:cNvPr id="272" name="Google Shape;272;p23"/>
          <p:cNvPicPr preferRelativeResize="0"/>
          <p:nvPr/>
        </p:nvPicPr>
        <p:blipFill>
          <a:blip r:embed="rId3">
            <a:alphaModFix/>
          </a:blip>
          <a:stretch>
            <a:fillRect/>
          </a:stretch>
        </p:blipFill>
        <p:spPr>
          <a:xfrm>
            <a:off x="2350449" y="1724750"/>
            <a:ext cx="4443100" cy="598275"/>
          </a:xfrm>
          <a:prstGeom prst="rect">
            <a:avLst/>
          </a:prstGeom>
          <a:noFill/>
          <a:ln>
            <a:noFill/>
          </a:ln>
        </p:spPr>
      </p:pic>
      <p:sp>
        <p:nvSpPr>
          <p:cNvPr id="273" name="Google Shape;273;p23"/>
          <p:cNvSpPr txBox="1"/>
          <p:nvPr/>
        </p:nvSpPr>
        <p:spPr>
          <a:xfrm>
            <a:off x="844650" y="790850"/>
            <a:ext cx="7454700" cy="93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After collecting data, the response variable, HRV, can be analyzed using the First-order residual effects model specified below</a:t>
            </a:r>
            <a:endParaRPr b="1" sz="1800">
              <a:solidFill>
                <a:schemeClr val="dk1"/>
              </a:solidFill>
            </a:endParaRPr>
          </a:p>
        </p:txBody>
      </p:sp>
      <p:sp>
        <p:nvSpPr>
          <p:cNvPr id="274" name="Google Shape;274;p23"/>
          <p:cNvSpPr txBox="1"/>
          <p:nvPr/>
        </p:nvSpPr>
        <p:spPr>
          <a:xfrm>
            <a:off x="1132300" y="4595400"/>
            <a:ext cx="7454700" cy="35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2"/>
                </a:solidFill>
              </a:rPr>
              <a:t>Note that we need to check some statistical assumptions after fitting this model</a:t>
            </a:r>
            <a:endParaRPr sz="1500">
              <a:solidFill>
                <a:schemeClr val="dk2"/>
              </a:solidFill>
            </a:endParaRPr>
          </a:p>
        </p:txBody>
      </p:sp>
      <p:pic>
        <p:nvPicPr>
          <p:cNvPr id="275" name="Google Shape;275;p23"/>
          <p:cNvPicPr preferRelativeResize="0"/>
          <p:nvPr/>
        </p:nvPicPr>
        <p:blipFill>
          <a:blip r:embed="rId4">
            <a:alphaModFix/>
          </a:blip>
          <a:stretch>
            <a:fillRect/>
          </a:stretch>
        </p:blipFill>
        <p:spPr>
          <a:xfrm>
            <a:off x="1168499" y="4628003"/>
            <a:ext cx="295625" cy="2906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4"/>
          <p:cNvSpPr txBox="1"/>
          <p:nvPr>
            <p:ph type="title"/>
          </p:nvPr>
        </p:nvSpPr>
        <p:spPr>
          <a:xfrm>
            <a:off x="344869" y="112650"/>
            <a:ext cx="3436200" cy="383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1700">
                <a:solidFill>
                  <a:schemeClr val="dk2"/>
                </a:solidFill>
              </a:rPr>
              <a:t>Analysis② - ANOVA Table &amp; Results</a:t>
            </a:r>
            <a:endParaRPr/>
          </a:p>
        </p:txBody>
      </p:sp>
      <p:sp>
        <p:nvSpPr>
          <p:cNvPr id="281" name="Google Shape;281;p24"/>
          <p:cNvSpPr txBox="1"/>
          <p:nvPr>
            <p:ph idx="1" type="body"/>
          </p:nvPr>
        </p:nvSpPr>
        <p:spPr>
          <a:xfrm>
            <a:off x="311700" y="876375"/>
            <a:ext cx="8520600" cy="14121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b="1" lang="en">
                <a:solidFill>
                  <a:schemeClr val="dk1"/>
                </a:solidFill>
              </a:rPr>
              <a:t>The ANOVA table will be calculated to see whether each variable is statistically significant or not after running the first-order residual effects model provided above. Each formulas are display</a:t>
            </a:r>
            <a:endParaRPr b="1">
              <a:solidFill>
                <a:schemeClr val="dk1"/>
              </a:solidFill>
            </a:endParaRPr>
          </a:p>
          <a:p>
            <a:pPr indent="0" lvl="0" marL="0" rtl="0" algn="ctr">
              <a:spcBef>
                <a:spcPts val="1200"/>
              </a:spcBef>
              <a:spcAft>
                <a:spcPts val="1200"/>
              </a:spcAft>
              <a:buClr>
                <a:schemeClr val="dk1"/>
              </a:buClr>
              <a:buSzPts val="1100"/>
              <a:buFont typeface="Arial"/>
              <a:buNone/>
            </a:pPr>
            <a:r>
              <a:rPr b="1" lang="en">
                <a:solidFill>
                  <a:schemeClr val="dk1"/>
                </a:solidFill>
              </a:rPr>
              <a:t>The main effect is `treatment` effect</a:t>
            </a:r>
            <a:endParaRPr b="1">
              <a:solidFill>
                <a:schemeClr val="dk1"/>
              </a:solidFill>
            </a:endParaRPr>
          </a:p>
        </p:txBody>
      </p:sp>
      <p:cxnSp>
        <p:nvCxnSpPr>
          <p:cNvPr id="282" name="Google Shape;282;p24"/>
          <p:cNvCxnSpPr/>
          <p:nvPr/>
        </p:nvCxnSpPr>
        <p:spPr>
          <a:xfrm>
            <a:off x="344838" y="496050"/>
            <a:ext cx="8470200" cy="0"/>
          </a:xfrm>
          <a:prstGeom prst="straightConnector1">
            <a:avLst/>
          </a:prstGeom>
          <a:noFill/>
          <a:ln cap="flat" cmpd="sng" w="9525">
            <a:solidFill>
              <a:schemeClr val="dk2"/>
            </a:solidFill>
            <a:prstDash val="dash"/>
            <a:round/>
            <a:headEnd len="med" w="med" type="none"/>
            <a:tailEnd len="med" w="med" type="none"/>
          </a:ln>
        </p:spPr>
      </p:cxnSp>
      <p:pic>
        <p:nvPicPr>
          <p:cNvPr id="283" name="Google Shape;283;p24"/>
          <p:cNvPicPr preferRelativeResize="0"/>
          <p:nvPr/>
        </p:nvPicPr>
        <p:blipFill>
          <a:blip r:embed="rId3">
            <a:alphaModFix/>
          </a:blip>
          <a:stretch>
            <a:fillRect/>
          </a:stretch>
        </p:blipFill>
        <p:spPr>
          <a:xfrm>
            <a:off x="987425" y="2846175"/>
            <a:ext cx="5086149" cy="1882900"/>
          </a:xfrm>
          <a:prstGeom prst="rect">
            <a:avLst/>
          </a:prstGeom>
          <a:noFill/>
          <a:ln>
            <a:noFill/>
          </a:ln>
        </p:spPr>
      </p:pic>
      <p:pic>
        <p:nvPicPr>
          <p:cNvPr id="284" name="Google Shape;284;p24"/>
          <p:cNvPicPr preferRelativeResize="0"/>
          <p:nvPr/>
        </p:nvPicPr>
        <p:blipFill>
          <a:blip r:embed="rId4">
            <a:alphaModFix/>
          </a:blip>
          <a:stretch>
            <a:fillRect/>
          </a:stretch>
        </p:blipFill>
        <p:spPr>
          <a:xfrm>
            <a:off x="6016675" y="2954200"/>
            <a:ext cx="1867175" cy="1752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5"/>
          <p:cNvSpPr txBox="1"/>
          <p:nvPr>
            <p:ph type="title"/>
          </p:nvPr>
        </p:nvSpPr>
        <p:spPr>
          <a:xfrm>
            <a:off x="344869" y="112650"/>
            <a:ext cx="3436200" cy="383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1700">
                <a:solidFill>
                  <a:schemeClr val="dk2"/>
                </a:solidFill>
              </a:rPr>
              <a:t>Conclusion</a:t>
            </a:r>
            <a:endParaRPr/>
          </a:p>
        </p:txBody>
      </p:sp>
      <p:cxnSp>
        <p:nvCxnSpPr>
          <p:cNvPr id="290" name="Google Shape;290;p25"/>
          <p:cNvCxnSpPr/>
          <p:nvPr/>
        </p:nvCxnSpPr>
        <p:spPr>
          <a:xfrm>
            <a:off x="344838" y="496050"/>
            <a:ext cx="8470200" cy="0"/>
          </a:xfrm>
          <a:prstGeom prst="straightConnector1">
            <a:avLst/>
          </a:prstGeom>
          <a:noFill/>
          <a:ln cap="flat" cmpd="sng" w="9525">
            <a:solidFill>
              <a:schemeClr val="dk2"/>
            </a:solidFill>
            <a:prstDash val="dash"/>
            <a:round/>
            <a:headEnd len="med" w="med" type="none"/>
            <a:tailEnd len="med" w="med" type="none"/>
          </a:ln>
        </p:spPr>
      </p:cxnSp>
      <p:sp>
        <p:nvSpPr>
          <p:cNvPr id="291" name="Google Shape;291;p25"/>
          <p:cNvSpPr txBox="1"/>
          <p:nvPr>
            <p:ph idx="1" type="body"/>
          </p:nvPr>
        </p:nvSpPr>
        <p:spPr>
          <a:xfrm>
            <a:off x="311700" y="1769475"/>
            <a:ext cx="8520600" cy="1412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Clr>
                <a:schemeClr val="dk1"/>
              </a:buClr>
              <a:buSzPts val="1100"/>
              <a:buFont typeface="Arial"/>
              <a:buNone/>
            </a:pPr>
            <a:r>
              <a:rPr b="1" lang="en">
                <a:solidFill>
                  <a:schemeClr val="dk1"/>
                </a:solidFill>
              </a:rPr>
              <a:t>Through a methodical experimental design employing a crossover approach with Latin squares, we can ensure comprehensive exposure to all treatment combinations equally among participants, thereby facilitating a robust analysis of combinations of three factors effects on HRV</a:t>
            </a:r>
            <a:endParaRPr b="1">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6"/>
          <p:cNvSpPr/>
          <p:nvPr/>
        </p:nvSpPr>
        <p:spPr>
          <a:xfrm>
            <a:off x="945808" y="1853025"/>
            <a:ext cx="1333800" cy="1333800"/>
          </a:xfrm>
          <a:prstGeom prst="ellipse">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297" name="Google Shape;297;p26"/>
          <p:cNvSpPr txBox="1"/>
          <p:nvPr/>
        </p:nvSpPr>
        <p:spPr>
          <a:xfrm>
            <a:off x="869750" y="2126773"/>
            <a:ext cx="14859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chemeClr val="lt1"/>
                </a:solidFill>
              </a:rPr>
              <a:t>Problem</a:t>
            </a:r>
            <a:endParaRPr sz="2200">
              <a:solidFill>
                <a:schemeClr val="lt1"/>
              </a:solidFill>
            </a:endParaRPr>
          </a:p>
          <a:p>
            <a:pPr indent="0" lvl="0" marL="0" rtl="0" algn="ctr">
              <a:spcBef>
                <a:spcPts val="0"/>
              </a:spcBef>
              <a:spcAft>
                <a:spcPts val="0"/>
              </a:spcAft>
              <a:buNone/>
            </a:pPr>
            <a:r>
              <a:rPr lang="en" sz="2200">
                <a:solidFill>
                  <a:schemeClr val="lt1"/>
                </a:solidFill>
              </a:rPr>
              <a:t>2</a:t>
            </a:r>
            <a:endParaRPr sz="2200">
              <a:solidFill>
                <a:schemeClr val="lt1"/>
              </a:solidFill>
            </a:endParaRPr>
          </a:p>
        </p:txBody>
      </p:sp>
      <p:sp>
        <p:nvSpPr>
          <p:cNvPr id="298" name="Google Shape;298;p26"/>
          <p:cNvSpPr txBox="1"/>
          <p:nvPr/>
        </p:nvSpPr>
        <p:spPr>
          <a:xfrm>
            <a:off x="2673850" y="2232200"/>
            <a:ext cx="5600400" cy="64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Analyzing Gas Consumption and Driving Patterns: Visualization and Statistical Techniques</a:t>
            </a:r>
            <a:endParaRPr b="1" sz="18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7"/>
          <p:cNvSpPr txBox="1"/>
          <p:nvPr/>
        </p:nvSpPr>
        <p:spPr>
          <a:xfrm>
            <a:off x="273000" y="686550"/>
            <a:ext cx="8598000" cy="69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The goal of this study is to </a:t>
            </a:r>
            <a:r>
              <a:rPr b="1" lang="en" sz="1800">
                <a:solidFill>
                  <a:schemeClr val="dk1"/>
                </a:solidFill>
              </a:rPr>
              <a:t>identify any insightful patterns within the data, focusing on visualization and statistical techniques</a:t>
            </a:r>
            <a:endParaRPr b="1" sz="1800">
              <a:solidFill>
                <a:schemeClr val="dk1"/>
              </a:solidFill>
            </a:endParaRPr>
          </a:p>
        </p:txBody>
      </p:sp>
      <p:sp>
        <p:nvSpPr>
          <p:cNvPr id="304" name="Google Shape;304;p27"/>
          <p:cNvSpPr txBox="1"/>
          <p:nvPr>
            <p:ph type="title"/>
          </p:nvPr>
        </p:nvSpPr>
        <p:spPr>
          <a:xfrm>
            <a:off x="344838" y="112650"/>
            <a:ext cx="1343100" cy="383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1700">
                <a:solidFill>
                  <a:schemeClr val="dk2"/>
                </a:solidFill>
              </a:rPr>
              <a:t>Introduction</a:t>
            </a:r>
            <a:endParaRPr/>
          </a:p>
        </p:txBody>
      </p:sp>
      <p:cxnSp>
        <p:nvCxnSpPr>
          <p:cNvPr id="305" name="Google Shape;305;p27"/>
          <p:cNvCxnSpPr/>
          <p:nvPr/>
        </p:nvCxnSpPr>
        <p:spPr>
          <a:xfrm>
            <a:off x="344838" y="496050"/>
            <a:ext cx="8470200" cy="0"/>
          </a:xfrm>
          <a:prstGeom prst="straightConnector1">
            <a:avLst/>
          </a:prstGeom>
          <a:noFill/>
          <a:ln cap="flat" cmpd="sng" w="9525">
            <a:solidFill>
              <a:schemeClr val="dk2"/>
            </a:solidFill>
            <a:prstDash val="dash"/>
            <a:round/>
            <a:headEnd len="med" w="med" type="none"/>
            <a:tailEnd len="med" w="med" type="none"/>
          </a:ln>
        </p:spPr>
      </p:cxnSp>
      <p:sp>
        <p:nvSpPr>
          <p:cNvPr id="306" name="Google Shape;306;p27"/>
          <p:cNvSpPr/>
          <p:nvPr/>
        </p:nvSpPr>
        <p:spPr>
          <a:xfrm>
            <a:off x="1462100" y="2222825"/>
            <a:ext cx="6916500" cy="740700"/>
          </a:xfrm>
          <a:prstGeom prst="rect">
            <a:avLst/>
          </a:prstGeom>
          <a:solidFill>
            <a:srgbClr val="980000"/>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rPr>
              <a:t>The v</a:t>
            </a:r>
            <a:r>
              <a:rPr lang="en">
                <a:solidFill>
                  <a:schemeClr val="lt1"/>
                </a:solidFill>
              </a:rPr>
              <a:t>isualization encompasses both original and derived data to explore observed patterns in overall and at-fill-up data. </a:t>
            </a:r>
            <a:endParaRPr>
              <a:solidFill>
                <a:schemeClr val="lt1"/>
              </a:solidFill>
            </a:endParaRPr>
          </a:p>
        </p:txBody>
      </p:sp>
      <p:sp>
        <p:nvSpPr>
          <p:cNvPr id="307" name="Google Shape;307;p27"/>
          <p:cNvSpPr/>
          <p:nvPr/>
        </p:nvSpPr>
        <p:spPr>
          <a:xfrm rot="5400000">
            <a:off x="736750" y="3283050"/>
            <a:ext cx="658500" cy="569400"/>
          </a:xfrm>
          <a:prstGeom prst="triangle">
            <a:avLst>
              <a:gd fmla="val 50000" name="adj"/>
            </a:avLst>
          </a:prstGeom>
          <a:solidFill>
            <a:srgbClr val="98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8" name="Google Shape;308;p27"/>
          <p:cNvSpPr/>
          <p:nvPr/>
        </p:nvSpPr>
        <p:spPr>
          <a:xfrm rot="5400000">
            <a:off x="736750" y="2308475"/>
            <a:ext cx="658500" cy="569400"/>
          </a:xfrm>
          <a:prstGeom prst="triangle">
            <a:avLst>
              <a:gd fmla="val 50000" name="adj"/>
            </a:avLst>
          </a:prstGeom>
          <a:solidFill>
            <a:srgbClr val="98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9" name="Google Shape;309;p27"/>
          <p:cNvSpPr/>
          <p:nvPr/>
        </p:nvSpPr>
        <p:spPr>
          <a:xfrm>
            <a:off x="1462100" y="3156297"/>
            <a:ext cx="6916500" cy="740700"/>
          </a:xfrm>
          <a:prstGeom prst="rect">
            <a:avLst/>
          </a:prstGeom>
          <a:solidFill>
            <a:srgbClr val="98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The statistical model assesses the impact of these patterns on interval gallons, the volume of gas required to refill the tank during a specified period</a:t>
            </a:r>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8"/>
          <p:cNvSpPr txBox="1"/>
          <p:nvPr/>
        </p:nvSpPr>
        <p:spPr>
          <a:xfrm>
            <a:off x="402450" y="1454775"/>
            <a:ext cx="8412600" cy="213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S</a:t>
            </a:r>
            <a:r>
              <a:rPr b="1" lang="en" sz="1800">
                <a:solidFill>
                  <a:schemeClr val="dk1"/>
                </a:solidFill>
              </a:rPr>
              <a:t>easonal patterns of interval mileage and interval gallons over years. </a:t>
            </a:r>
            <a:endParaRPr b="1" sz="1800">
              <a:solidFill>
                <a:schemeClr val="dk1"/>
              </a:solidFill>
            </a:endParaRPr>
          </a:p>
          <a:p>
            <a:pPr indent="0" lvl="0" marL="0" rtl="0" algn="ctr">
              <a:spcBef>
                <a:spcPts val="0"/>
              </a:spcBef>
              <a:spcAft>
                <a:spcPts val="0"/>
              </a:spcAft>
              <a:buNone/>
            </a:pPr>
            <a:r>
              <a:rPr b="1" lang="en" sz="1800">
                <a:solidFill>
                  <a:schemeClr val="dk1"/>
                </a:solidFill>
              </a:rPr>
              <a:t>The paired t-test suggests that the auto-generated numbers for interval mileage are often overestimated. </a:t>
            </a:r>
            <a:endParaRPr b="1" sz="1800">
              <a:solidFill>
                <a:schemeClr val="dk1"/>
              </a:solidFill>
            </a:endParaRPr>
          </a:p>
          <a:p>
            <a:pPr indent="0" lvl="0" marL="0" rtl="0" algn="ctr">
              <a:spcBef>
                <a:spcPts val="0"/>
              </a:spcBef>
              <a:spcAft>
                <a:spcPts val="0"/>
              </a:spcAft>
              <a:buNone/>
            </a:pPr>
            <a:r>
              <a:t/>
            </a:r>
            <a:endParaRPr b="1" sz="1800">
              <a:solidFill>
                <a:schemeClr val="dk1"/>
              </a:solidFill>
            </a:endParaRPr>
          </a:p>
          <a:p>
            <a:pPr indent="0" lvl="0" marL="0" rtl="0" algn="ctr">
              <a:spcBef>
                <a:spcPts val="0"/>
              </a:spcBef>
              <a:spcAft>
                <a:spcPts val="0"/>
              </a:spcAft>
              <a:buNone/>
            </a:pPr>
            <a:r>
              <a:rPr b="1" lang="en" sz="1800">
                <a:solidFill>
                  <a:schemeClr val="dk1"/>
                </a:solidFill>
              </a:rPr>
              <a:t>A multiple linear regression model is an appropriate model to analyze the interval gallons, aiming to predict future gas consumption.</a:t>
            </a:r>
            <a:endParaRPr b="1" sz="1800">
              <a:solidFill>
                <a:schemeClr val="dk1"/>
              </a:solidFill>
            </a:endParaRPr>
          </a:p>
          <a:p>
            <a:pPr indent="0" lvl="0" marL="0" rtl="0" algn="ctr">
              <a:spcBef>
                <a:spcPts val="0"/>
              </a:spcBef>
              <a:spcAft>
                <a:spcPts val="0"/>
              </a:spcAft>
              <a:buNone/>
            </a:pPr>
            <a:r>
              <a:t/>
            </a:r>
            <a:endParaRPr b="1" sz="1800">
              <a:solidFill>
                <a:schemeClr val="dk1"/>
              </a:solidFill>
            </a:endParaRPr>
          </a:p>
        </p:txBody>
      </p:sp>
      <p:sp>
        <p:nvSpPr>
          <p:cNvPr id="315" name="Google Shape;315;p28"/>
          <p:cNvSpPr txBox="1"/>
          <p:nvPr>
            <p:ph type="title"/>
          </p:nvPr>
        </p:nvSpPr>
        <p:spPr>
          <a:xfrm>
            <a:off x="344838" y="112650"/>
            <a:ext cx="1343100" cy="383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1700">
                <a:solidFill>
                  <a:schemeClr val="dk2"/>
                </a:solidFill>
              </a:rPr>
              <a:t>Summary</a:t>
            </a:r>
            <a:endParaRPr/>
          </a:p>
        </p:txBody>
      </p:sp>
      <p:cxnSp>
        <p:nvCxnSpPr>
          <p:cNvPr id="316" name="Google Shape;316;p28"/>
          <p:cNvCxnSpPr/>
          <p:nvPr/>
        </p:nvCxnSpPr>
        <p:spPr>
          <a:xfrm>
            <a:off x="344838" y="496050"/>
            <a:ext cx="8470200" cy="0"/>
          </a:xfrm>
          <a:prstGeom prst="straightConnector1">
            <a:avLst/>
          </a:prstGeom>
          <a:noFill/>
          <a:ln cap="flat" cmpd="sng" w="9525">
            <a:solidFill>
              <a:schemeClr val="dk2"/>
            </a:solidFill>
            <a:prstDash val="dash"/>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9"/>
          <p:cNvSpPr txBox="1"/>
          <p:nvPr>
            <p:ph type="title"/>
          </p:nvPr>
        </p:nvSpPr>
        <p:spPr>
          <a:xfrm>
            <a:off x="344838" y="112650"/>
            <a:ext cx="1343100" cy="383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1700">
                <a:solidFill>
                  <a:schemeClr val="dk2"/>
                </a:solidFill>
              </a:rPr>
              <a:t>Methods</a:t>
            </a:r>
            <a:endParaRPr/>
          </a:p>
        </p:txBody>
      </p:sp>
      <p:cxnSp>
        <p:nvCxnSpPr>
          <p:cNvPr id="322" name="Google Shape;322;p29"/>
          <p:cNvCxnSpPr/>
          <p:nvPr/>
        </p:nvCxnSpPr>
        <p:spPr>
          <a:xfrm>
            <a:off x="344838" y="496050"/>
            <a:ext cx="8470200" cy="0"/>
          </a:xfrm>
          <a:prstGeom prst="straightConnector1">
            <a:avLst/>
          </a:prstGeom>
          <a:noFill/>
          <a:ln cap="flat" cmpd="sng" w="9525">
            <a:solidFill>
              <a:schemeClr val="dk2"/>
            </a:solidFill>
            <a:prstDash val="dash"/>
            <a:round/>
            <a:headEnd len="med" w="med" type="none"/>
            <a:tailEnd len="med" w="med" type="none"/>
          </a:ln>
        </p:spPr>
      </p:cxnSp>
      <p:pic>
        <p:nvPicPr>
          <p:cNvPr id="323" name="Google Shape;323;p29"/>
          <p:cNvPicPr preferRelativeResize="0"/>
          <p:nvPr/>
        </p:nvPicPr>
        <p:blipFill>
          <a:blip r:embed="rId3">
            <a:alphaModFix/>
          </a:blip>
          <a:stretch>
            <a:fillRect/>
          </a:stretch>
        </p:blipFill>
        <p:spPr>
          <a:xfrm>
            <a:off x="3234625" y="2341375"/>
            <a:ext cx="2551275" cy="944050"/>
          </a:xfrm>
          <a:prstGeom prst="rect">
            <a:avLst/>
          </a:prstGeom>
          <a:noFill/>
          <a:ln>
            <a:noFill/>
          </a:ln>
        </p:spPr>
      </p:pic>
      <p:sp>
        <p:nvSpPr>
          <p:cNvPr id="324" name="Google Shape;324;p29"/>
          <p:cNvSpPr txBox="1"/>
          <p:nvPr/>
        </p:nvSpPr>
        <p:spPr>
          <a:xfrm>
            <a:off x="2233650" y="652775"/>
            <a:ext cx="4676700" cy="15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Data preprocess and derived data</a:t>
            </a:r>
            <a:endParaRPr b="1" sz="1800">
              <a:solidFill>
                <a:schemeClr val="dk1"/>
              </a:solidFill>
            </a:endParaRPr>
          </a:p>
          <a:p>
            <a:pPr indent="-342900" lvl="0" marL="457200" rtl="0" algn="l">
              <a:spcBef>
                <a:spcPts val="0"/>
              </a:spcBef>
              <a:spcAft>
                <a:spcPts val="0"/>
              </a:spcAft>
              <a:buClr>
                <a:schemeClr val="dk1"/>
              </a:buClr>
              <a:buSzPts val="1800"/>
              <a:buAutoNum type="arabicPeriod"/>
            </a:pPr>
            <a:r>
              <a:rPr b="1" lang="en" sz="1800">
                <a:solidFill>
                  <a:schemeClr val="dk1"/>
                </a:solidFill>
              </a:rPr>
              <a:t>prefix and renaming</a:t>
            </a:r>
            <a:endParaRPr b="1" sz="1800">
              <a:solidFill>
                <a:schemeClr val="dk1"/>
              </a:solidFill>
            </a:endParaRPr>
          </a:p>
          <a:p>
            <a:pPr indent="-342900" lvl="0" marL="457200" rtl="0" algn="l">
              <a:spcBef>
                <a:spcPts val="0"/>
              </a:spcBef>
              <a:spcAft>
                <a:spcPts val="0"/>
              </a:spcAft>
              <a:buClr>
                <a:schemeClr val="dk1"/>
              </a:buClr>
              <a:buSzPts val="1800"/>
              <a:buAutoNum type="arabicPeriod"/>
            </a:pPr>
            <a:r>
              <a:rPr b="1" lang="en" sz="1800">
                <a:solidFill>
                  <a:schemeClr val="dk1"/>
                </a:solidFill>
              </a:rPr>
              <a:t>Subdivision of “Date” information</a:t>
            </a:r>
            <a:endParaRPr b="1" sz="1800">
              <a:solidFill>
                <a:schemeClr val="dk1"/>
              </a:solidFill>
            </a:endParaRPr>
          </a:p>
          <a:p>
            <a:pPr indent="-342900" lvl="0" marL="457200" rtl="0" algn="l">
              <a:spcBef>
                <a:spcPts val="0"/>
              </a:spcBef>
              <a:spcAft>
                <a:spcPts val="0"/>
              </a:spcAft>
              <a:buClr>
                <a:schemeClr val="dk1"/>
              </a:buClr>
              <a:buSzPts val="1800"/>
              <a:buAutoNum type="arabicPeriod"/>
            </a:pPr>
            <a:r>
              <a:rPr b="1" lang="en" sz="1800">
                <a:solidFill>
                  <a:schemeClr val="dk1"/>
                </a:solidFill>
              </a:rPr>
              <a:t>Lag data</a:t>
            </a:r>
            <a:endParaRPr b="1" sz="1800">
              <a:solidFill>
                <a:schemeClr val="dk1"/>
              </a:solidFill>
            </a:endParaRPr>
          </a:p>
          <a:p>
            <a:pPr indent="-342900" lvl="0" marL="457200" rtl="0" algn="l">
              <a:spcBef>
                <a:spcPts val="0"/>
              </a:spcBef>
              <a:spcAft>
                <a:spcPts val="0"/>
              </a:spcAft>
              <a:buClr>
                <a:schemeClr val="dk1"/>
              </a:buClr>
              <a:buSzPts val="1800"/>
              <a:buAutoNum type="arabicPeriod"/>
            </a:pPr>
            <a:r>
              <a:rPr b="1" lang="en" sz="1800">
                <a:solidFill>
                  <a:schemeClr val="dk1"/>
                </a:solidFill>
              </a:rPr>
              <a:t>Rolling average data</a:t>
            </a:r>
            <a:endParaRPr b="1" sz="1800">
              <a:solidFill>
                <a:schemeClr val="dk1"/>
              </a:solidFill>
            </a:endParaRPr>
          </a:p>
        </p:txBody>
      </p:sp>
      <p:pic>
        <p:nvPicPr>
          <p:cNvPr id="325" name="Google Shape;325;p29"/>
          <p:cNvPicPr preferRelativeResize="0"/>
          <p:nvPr/>
        </p:nvPicPr>
        <p:blipFill>
          <a:blip r:embed="rId4">
            <a:alphaModFix/>
          </a:blip>
          <a:stretch>
            <a:fillRect/>
          </a:stretch>
        </p:blipFill>
        <p:spPr>
          <a:xfrm>
            <a:off x="491475" y="3521175"/>
            <a:ext cx="8037575" cy="1622325"/>
          </a:xfrm>
          <a:prstGeom prst="rect">
            <a:avLst/>
          </a:prstGeom>
          <a:noFill/>
          <a:ln>
            <a:noFill/>
          </a:ln>
        </p:spPr>
      </p:pic>
      <p:sp>
        <p:nvSpPr>
          <p:cNvPr id="326" name="Google Shape;326;p29"/>
          <p:cNvSpPr/>
          <p:nvPr/>
        </p:nvSpPr>
        <p:spPr>
          <a:xfrm rot="5400000">
            <a:off x="5989825" y="2772825"/>
            <a:ext cx="537900" cy="537600"/>
          </a:xfrm>
          <a:prstGeom prst="bentArrow">
            <a:avLst>
              <a:gd fmla="val 25000" name="adj1"/>
              <a:gd fmla="val 25000" name="adj2"/>
              <a:gd fmla="val 25000" name="adj3"/>
              <a:gd fmla="val 43750" name="adj4"/>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0"/>
          <p:cNvSpPr txBox="1"/>
          <p:nvPr>
            <p:ph type="title"/>
          </p:nvPr>
        </p:nvSpPr>
        <p:spPr>
          <a:xfrm>
            <a:off x="344874" y="112650"/>
            <a:ext cx="7763100" cy="383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1700">
                <a:solidFill>
                  <a:schemeClr val="dk2"/>
                </a:solidFill>
              </a:rPr>
              <a:t>Analysis①(i) - Visualizations: Histogram of Interval Gallons and Interval of Miles</a:t>
            </a:r>
            <a:endParaRPr/>
          </a:p>
        </p:txBody>
      </p:sp>
      <p:cxnSp>
        <p:nvCxnSpPr>
          <p:cNvPr id="332" name="Google Shape;332;p30"/>
          <p:cNvCxnSpPr/>
          <p:nvPr/>
        </p:nvCxnSpPr>
        <p:spPr>
          <a:xfrm>
            <a:off x="344838" y="496050"/>
            <a:ext cx="8470200" cy="0"/>
          </a:xfrm>
          <a:prstGeom prst="straightConnector1">
            <a:avLst/>
          </a:prstGeom>
          <a:noFill/>
          <a:ln cap="flat" cmpd="sng" w="9525">
            <a:solidFill>
              <a:schemeClr val="dk2"/>
            </a:solidFill>
            <a:prstDash val="dash"/>
            <a:round/>
            <a:headEnd len="med" w="med" type="none"/>
            <a:tailEnd len="med" w="med" type="none"/>
          </a:ln>
        </p:spPr>
      </p:cxnSp>
      <p:sp>
        <p:nvSpPr>
          <p:cNvPr id="333" name="Google Shape;333;p30"/>
          <p:cNvSpPr txBox="1"/>
          <p:nvPr/>
        </p:nvSpPr>
        <p:spPr>
          <a:xfrm>
            <a:off x="402450" y="621075"/>
            <a:ext cx="8412600" cy="15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T</a:t>
            </a:r>
            <a:r>
              <a:rPr b="1" lang="en" sz="1800">
                <a:solidFill>
                  <a:schemeClr val="dk1"/>
                </a:solidFill>
              </a:rPr>
              <a:t>he most </a:t>
            </a:r>
            <a:r>
              <a:rPr b="1" lang="en" sz="1800">
                <a:solidFill>
                  <a:schemeClr val="dk1"/>
                </a:solidFill>
              </a:rPr>
              <a:t>common range for:</a:t>
            </a:r>
            <a:endParaRPr b="1" sz="1800">
              <a:solidFill>
                <a:schemeClr val="dk1"/>
              </a:solidFill>
            </a:endParaRPr>
          </a:p>
          <a:p>
            <a:pPr indent="-342900" lvl="0" marL="457200" rtl="0" algn="ctr">
              <a:spcBef>
                <a:spcPts val="0"/>
              </a:spcBef>
              <a:spcAft>
                <a:spcPts val="0"/>
              </a:spcAft>
              <a:buClr>
                <a:schemeClr val="dk1"/>
              </a:buClr>
              <a:buSzPts val="1800"/>
              <a:buChar char="●"/>
            </a:pPr>
            <a:r>
              <a:rPr b="1" lang="en" sz="1800">
                <a:solidFill>
                  <a:schemeClr val="dk1"/>
                </a:solidFill>
              </a:rPr>
              <a:t>Interval amount of gas filled up is between 8 to 10 gallons</a:t>
            </a:r>
            <a:endParaRPr b="1" sz="1800">
              <a:solidFill>
                <a:schemeClr val="dk1"/>
              </a:solidFill>
            </a:endParaRPr>
          </a:p>
          <a:p>
            <a:pPr indent="-342900" lvl="0" marL="457200" rtl="0" algn="ctr">
              <a:spcBef>
                <a:spcPts val="0"/>
              </a:spcBef>
              <a:spcAft>
                <a:spcPts val="0"/>
              </a:spcAft>
              <a:buClr>
                <a:schemeClr val="dk1"/>
              </a:buClr>
              <a:buSzPts val="1800"/>
              <a:buChar char="●"/>
            </a:pPr>
            <a:r>
              <a:rPr b="1" lang="en" sz="1800">
                <a:solidFill>
                  <a:schemeClr val="dk1"/>
                </a:solidFill>
              </a:rPr>
              <a:t>Interval mileage typically ranges between 400 to 700 miles per interval</a:t>
            </a:r>
            <a:endParaRPr b="1" sz="1800">
              <a:solidFill>
                <a:schemeClr val="dk1"/>
              </a:solidFill>
            </a:endParaRPr>
          </a:p>
        </p:txBody>
      </p:sp>
      <p:pic>
        <p:nvPicPr>
          <p:cNvPr id="334" name="Google Shape;334;p30"/>
          <p:cNvPicPr preferRelativeResize="0"/>
          <p:nvPr/>
        </p:nvPicPr>
        <p:blipFill>
          <a:blip r:embed="rId3">
            <a:alphaModFix/>
          </a:blip>
          <a:stretch>
            <a:fillRect/>
          </a:stretch>
        </p:blipFill>
        <p:spPr>
          <a:xfrm>
            <a:off x="1049650" y="2565025"/>
            <a:ext cx="3140350" cy="2051450"/>
          </a:xfrm>
          <a:prstGeom prst="rect">
            <a:avLst/>
          </a:prstGeom>
          <a:noFill/>
          <a:ln>
            <a:noFill/>
          </a:ln>
        </p:spPr>
      </p:pic>
      <p:pic>
        <p:nvPicPr>
          <p:cNvPr id="335" name="Google Shape;335;p30"/>
          <p:cNvPicPr preferRelativeResize="0"/>
          <p:nvPr/>
        </p:nvPicPr>
        <p:blipFill>
          <a:blip r:embed="rId4">
            <a:alphaModFix/>
          </a:blip>
          <a:stretch>
            <a:fillRect/>
          </a:stretch>
        </p:blipFill>
        <p:spPr>
          <a:xfrm>
            <a:off x="4796649" y="2565016"/>
            <a:ext cx="3140350" cy="2051447"/>
          </a:xfrm>
          <a:prstGeom prst="rect">
            <a:avLst/>
          </a:prstGeom>
          <a:noFill/>
          <a:ln>
            <a:noFill/>
          </a:ln>
        </p:spPr>
      </p:pic>
      <p:sp>
        <p:nvSpPr>
          <p:cNvPr id="336" name="Google Shape;336;p30"/>
          <p:cNvSpPr txBox="1"/>
          <p:nvPr/>
        </p:nvSpPr>
        <p:spPr>
          <a:xfrm>
            <a:off x="1492875" y="4734800"/>
            <a:ext cx="2253900" cy="20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2"/>
                </a:solidFill>
              </a:rPr>
              <a:t>Histogram of </a:t>
            </a:r>
            <a:r>
              <a:rPr lang="en" sz="1000">
                <a:solidFill>
                  <a:schemeClr val="dk2"/>
                </a:solidFill>
              </a:rPr>
              <a:t>Interval Gallons</a:t>
            </a:r>
            <a:endParaRPr sz="1000">
              <a:solidFill>
                <a:schemeClr val="dk2"/>
              </a:solidFill>
            </a:endParaRPr>
          </a:p>
        </p:txBody>
      </p:sp>
      <p:sp>
        <p:nvSpPr>
          <p:cNvPr id="337" name="Google Shape;337;p30"/>
          <p:cNvSpPr txBox="1"/>
          <p:nvPr/>
        </p:nvSpPr>
        <p:spPr>
          <a:xfrm>
            <a:off x="5239875" y="4734800"/>
            <a:ext cx="2253900" cy="20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2"/>
                </a:solidFill>
              </a:rPr>
              <a:t>Histogram of </a:t>
            </a:r>
            <a:r>
              <a:rPr lang="en" sz="1000">
                <a:solidFill>
                  <a:schemeClr val="dk2"/>
                </a:solidFill>
              </a:rPr>
              <a:t>Interval Mileage</a:t>
            </a:r>
            <a:endParaRPr sz="1000">
              <a:solidFill>
                <a:schemeClr val="dk2"/>
              </a:solidFill>
            </a:endParaRPr>
          </a:p>
        </p:txBody>
      </p:sp>
      <p:cxnSp>
        <p:nvCxnSpPr>
          <p:cNvPr id="338" name="Google Shape;338;p30"/>
          <p:cNvCxnSpPr/>
          <p:nvPr/>
        </p:nvCxnSpPr>
        <p:spPr>
          <a:xfrm>
            <a:off x="3034650" y="3054725"/>
            <a:ext cx="1000800" cy="0"/>
          </a:xfrm>
          <a:prstGeom prst="straightConnector1">
            <a:avLst/>
          </a:prstGeom>
          <a:noFill/>
          <a:ln cap="flat" cmpd="sng" w="19050">
            <a:solidFill>
              <a:srgbClr val="980000"/>
            </a:solidFill>
            <a:prstDash val="solid"/>
            <a:round/>
            <a:headEnd len="med" w="med" type="stealth"/>
            <a:tailEnd len="med" w="med" type="stealth"/>
          </a:ln>
        </p:spPr>
      </p:cxnSp>
      <p:cxnSp>
        <p:nvCxnSpPr>
          <p:cNvPr id="339" name="Google Shape;339;p30"/>
          <p:cNvCxnSpPr/>
          <p:nvPr/>
        </p:nvCxnSpPr>
        <p:spPr>
          <a:xfrm>
            <a:off x="5314575" y="3054725"/>
            <a:ext cx="1000800" cy="0"/>
          </a:xfrm>
          <a:prstGeom prst="straightConnector1">
            <a:avLst/>
          </a:prstGeom>
          <a:noFill/>
          <a:ln cap="flat" cmpd="sng" w="19050">
            <a:solidFill>
              <a:srgbClr val="980000"/>
            </a:solidFill>
            <a:prstDash val="solid"/>
            <a:round/>
            <a:headEnd len="med" w="med" type="stealth"/>
            <a:tailEnd len="med" w="med" type="stealth"/>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1"/>
          <p:cNvSpPr txBox="1"/>
          <p:nvPr>
            <p:ph type="title"/>
          </p:nvPr>
        </p:nvSpPr>
        <p:spPr>
          <a:xfrm>
            <a:off x="344882" y="112650"/>
            <a:ext cx="7753800" cy="383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1700">
                <a:solidFill>
                  <a:schemeClr val="dk2"/>
                </a:solidFill>
              </a:rPr>
              <a:t>Analysis①(ii) - Visualizations: Interval gallons and average interval miles by year</a:t>
            </a:r>
            <a:endParaRPr/>
          </a:p>
        </p:txBody>
      </p:sp>
      <p:sp>
        <p:nvSpPr>
          <p:cNvPr id="345" name="Google Shape;345;p31"/>
          <p:cNvSpPr txBox="1"/>
          <p:nvPr/>
        </p:nvSpPr>
        <p:spPr>
          <a:xfrm>
            <a:off x="402450" y="621075"/>
            <a:ext cx="8412600" cy="15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In 2020, mileage and gas consumption decreased </a:t>
            </a:r>
            <a:endParaRPr b="1" sz="1800">
              <a:solidFill>
                <a:schemeClr val="dk1"/>
              </a:solidFill>
            </a:endParaRPr>
          </a:p>
          <a:p>
            <a:pPr indent="0" lvl="0" marL="0" rtl="0" algn="ctr">
              <a:spcBef>
                <a:spcPts val="0"/>
              </a:spcBef>
              <a:spcAft>
                <a:spcPts val="0"/>
              </a:spcAft>
              <a:buNone/>
            </a:pPr>
            <a:r>
              <a:rPr b="1" lang="en" sz="1800">
                <a:solidFill>
                  <a:schemeClr val="dk1"/>
                </a:solidFill>
              </a:rPr>
              <a:t>In 2021, we observed the highest miles driven and gas filled within the period studied. The EWSD plot reveals minor variations in interval gallons filled, indicative of </a:t>
            </a:r>
            <a:r>
              <a:rPr b="1" lang="en" sz="1800">
                <a:solidFill>
                  <a:schemeClr val="dk1"/>
                </a:solidFill>
              </a:rPr>
              <a:t>predominantly</a:t>
            </a:r>
            <a:r>
              <a:rPr b="1" lang="en" sz="1800">
                <a:solidFill>
                  <a:schemeClr val="dk1"/>
                </a:solidFill>
              </a:rPr>
              <a:t> large amount of gas consumptions</a:t>
            </a:r>
            <a:endParaRPr b="1" sz="1800">
              <a:solidFill>
                <a:schemeClr val="dk1"/>
              </a:solidFill>
            </a:endParaRPr>
          </a:p>
        </p:txBody>
      </p:sp>
      <p:cxnSp>
        <p:nvCxnSpPr>
          <p:cNvPr id="346" name="Google Shape;346;p31"/>
          <p:cNvCxnSpPr/>
          <p:nvPr/>
        </p:nvCxnSpPr>
        <p:spPr>
          <a:xfrm>
            <a:off x="344838" y="496050"/>
            <a:ext cx="8470200" cy="0"/>
          </a:xfrm>
          <a:prstGeom prst="straightConnector1">
            <a:avLst/>
          </a:prstGeom>
          <a:noFill/>
          <a:ln cap="flat" cmpd="sng" w="9525">
            <a:solidFill>
              <a:schemeClr val="dk2"/>
            </a:solidFill>
            <a:prstDash val="dash"/>
            <a:round/>
            <a:headEnd len="med" w="med" type="none"/>
            <a:tailEnd len="med" w="med" type="none"/>
          </a:ln>
        </p:spPr>
      </p:cxnSp>
      <p:pic>
        <p:nvPicPr>
          <p:cNvPr id="347" name="Google Shape;347;p31"/>
          <p:cNvPicPr preferRelativeResize="0"/>
          <p:nvPr/>
        </p:nvPicPr>
        <p:blipFill>
          <a:blip r:embed="rId3">
            <a:alphaModFix/>
          </a:blip>
          <a:stretch>
            <a:fillRect/>
          </a:stretch>
        </p:blipFill>
        <p:spPr>
          <a:xfrm>
            <a:off x="383425" y="2610800"/>
            <a:ext cx="4069426" cy="2217500"/>
          </a:xfrm>
          <a:prstGeom prst="rect">
            <a:avLst/>
          </a:prstGeom>
          <a:noFill/>
          <a:ln>
            <a:noFill/>
          </a:ln>
        </p:spPr>
      </p:pic>
      <p:pic>
        <p:nvPicPr>
          <p:cNvPr id="348" name="Google Shape;348;p31"/>
          <p:cNvPicPr preferRelativeResize="0"/>
          <p:nvPr/>
        </p:nvPicPr>
        <p:blipFill rotWithShape="1">
          <a:blip r:embed="rId4">
            <a:alphaModFix/>
          </a:blip>
          <a:srcRect b="0" l="-401" r="0" t="0"/>
          <a:stretch/>
        </p:blipFill>
        <p:spPr>
          <a:xfrm>
            <a:off x="4779318" y="2610800"/>
            <a:ext cx="4069433" cy="2217500"/>
          </a:xfrm>
          <a:prstGeom prst="rect">
            <a:avLst/>
          </a:prstGeom>
          <a:noFill/>
          <a:ln>
            <a:noFill/>
          </a:ln>
        </p:spPr>
      </p:pic>
      <p:sp>
        <p:nvSpPr>
          <p:cNvPr id="349" name="Google Shape;349;p31"/>
          <p:cNvSpPr txBox="1"/>
          <p:nvPr/>
        </p:nvSpPr>
        <p:spPr>
          <a:xfrm>
            <a:off x="1262500" y="4912475"/>
            <a:ext cx="2253900" cy="20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2"/>
                </a:solidFill>
              </a:rPr>
              <a:t>Interval Gallons by Year</a:t>
            </a:r>
            <a:endParaRPr sz="1000">
              <a:solidFill>
                <a:schemeClr val="dk2"/>
              </a:solidFill>
            </a:endParaRPr>
          </a:p>
        </p:txBody>
      </p:sp>
      <p:sp>
        <p:nvSpPr>
          <p:cNvPr id="350" name="Google Shape;350;p31"/>
          <p:cNvSpPr txBox="1"/>
          <p:nvPr/>
        </p:nvSpPr>
        <p:spPr>
          <a:xfrm>
            <a:off x="5726075" y="4912475"/>
            <a:ext cx="2253900" cy="20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2"/>
                </a:solidFill>
              </a:rPr>
              <a:t>Interval Mileage by Year</a:t>
            </a:r>
            <a:endParaRPr sz="1000">
              <a:solidFill>
                <a:schemeClr val="dk2"/>
              </a:solidFill>
            </a:endParaRPr>
          </a:p>
        </p:txBody>
      </p:sp>
      <p:sp>
        <p:nvSpPr>
          <p:cNvPr id="351" name="Google Shape;351;p31"/>
          <p:cNvSpPr/>
          <p:nvPr/>
        </p:nvSpPr>
        <p:spPr>
          <a:xfrm>
            <a:off x="3399550" y="4165976"/>
            <a:ext cx="406500" cy="414000"/>
          </a:xfrm>
          <a:prstGeom prst="ellipse">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FF0000"/>
              </a:highlight>
            </a:endParaRPr>
          </a:p>
        </p:txBody>
      </p:sp>
      <p:sp>
        <p:nvSpPr>
          <p:cNvPr id="352" name="Google Shape;352;p31"/>
          <p:cNvSpPr/>
          <p:nvPr/>
        </p:nvSpPr>
        <p:spPr>
          <a:xfrm>
            <a:off x="1326275" y="2730726"/>
            <a:ext cx="406500" cy="414000"/>
          </a:xfrm>
          <a:prstGeom prst="ellipse">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FF0000"/>
              </a:highlight>
            </a:endParaRPr>
          </a:p>
        </p:txBody>
      </p:sp>
      <p:sp>
        <p:nvSpPr>
          <p:cNvPr id="353" name="Google Shape;353;p31"/>
          <p:cNvSpPr/>
          <p:nvPr/>
        </p:nvSpPr>
        <p:spPr>
          <a:xfrm>
            <a:off x="1061725" y="3222301"/>
            <a:ext cx="406500" cy="414000"/>
          </a:xfrm>
          <a:prstGeom prst="ellipse">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FF0000"/>
              </a:highlight>
            </a:endParaRPr>
          </a:p>
        </p:txBody>
      </p:sp>
      <p:sp>
        <p:nvSpPr>
          <p:cNvPr id="354" name="Google Shape;354;p31"/>
          <p:cNvSpPr/>
          <p:nvPr/>
        </p:nvSpPr>
        <p:spPr>
          <a:xfrm>
            <a:off x="5465275" y="3935826"/>
            <a:ext cx="406500" cy="414000"/>
          </a:xfrm>
          <a:prstGeom prst="ellipse">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FF0000"/>
              </a:highlight>
            </a:endParaRPr>
          </a:p>
        </p:txBody>
      </p:sp>
      <p:sp>
        <p:nvSpPr>
          <p:cNvPr id="355" name="Google Shape;355;p31"/>
          <p:cNvSpPr/>
          <p:nvPr/>
        </p:nvSpPr>
        <p:spPr>
          <a:xfrm>
            <a:off x="5680075" y="2755325"/>
            <a:ext cx="507600" cy="517200"/>
          </a:xfrm>
          <a:prstGeom prst="ellipse">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FF00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a:t>
            </a:r>
            <a:endParaRPr/>
          </a:p>
        </p:txBody>
      </p:sp>
      <p:sp>
        <p:nvSpPr>
          <p:cNvPr id="62" name="Google Shape;62;p14"/>
          <p:cNvSpPr/>
          <p:nvPr/>
        </p:nvSpPr>
        <p:spPr>
          <a:xfrm>
            <a:off x="311700" y="1155875"/>
            <a:ext cx="4035600" cy="7254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rPr>
              <a:t>Problem 1: Effects of Autonomous Driving Factors on Heart Rate Variability: A Crossover Design Study</a:t>
            </a:r>
            <a:endParaRPr sz="1200">
              <a:solidFill>
                <a:schemeClr val="lt1"/>
              </a:solidFill>
            </a:endParaRPr>
          </a:p>
        </p:txBody>
      </p:sp>
      <p:sp>
        <p:nvSpPr>
          <p:cNvPr id="63" name="Google Shape;63;p14"/>
          <p:cNvSpPr/>
          <p:nvPr/>
        </p:nvSpPr>
        <p:spPr>
          <a:xfrm>
            <a:off x="4796625" y="1155875"/>
            <a:ext cx="4035600" cy="725400"/>
          </a:xfrm>
          <a:prstGeom prst="roundRect">
            <a:avLst>
              <a:gd fmla="val 16667" name="adj"/>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rPr>
              <a:t>Problem 2: Analyzing Gas Consumption and </a:t>
            </a:r>
            <a:endParaRPr sz="1200">
              <a:solidFill>
                <a:schemeClr val="lt1"/>
              </a:solidFill>
            </a:endParaRPr>
          </a:p>
          <a:p>
            <a:pPr indent="0" lvl="0" marL="0" rtl="0" algn="ctr">
              <a:spcBef>
                <a:spcPts val="0"/>
              </a:spcBef>
              <a:spcAft>
                <a:spcPts val="0"/>
              </a:spcAft>
              <a:buNone/>
            </a:pPr>
            <a:r>
              <a:rPr lang="en" sz="1200">
                <a:solidFill>
                  <a:schemeClr val="lt1"/>
                </a:solidFill>
              </a:rPr>
              <a:t>Driving Patterns</a:t>
            </a:r>
            <a:endParaRPr sz="1200">
              <a:solidFill>
                <a:schemeClr val="lt1"/>
              </a:solidFill>
            </a:endParaRPr>
          </a:p>
        </p:txBody>
      </p:sp>
      <p:sp>
        <p:nvSpPr>
          <p:cNvPr id="64" name="Google Shape;64;p14"/>
          <p:cNvSpPr txBox="1"/>
          <p:nvPr>
            <p:ph idx="1" type="body"/>
          </p:nvPr>
        </p:nvSpPr>
        <p:spPr>
          <a:xfrm>
            <a:off x="311700" y="1956075"/>
            <a:ext cx="3797100" cy="30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Introduction</a:t>
            </a:r>
            <a:endParaRPr sz="1700"/>
          </a:p>
          <a:p>
            <a:pPr indent="0" lvl="0" marL="0" rtl="0" algn="l">
              <a:spcBef>
                <a:spcPts val="1200"/>
              </a:spcBef>
              <a:spcAft>
                <a:spcPts val="0"/>
              </a:spcAft>
              <a:buNone/>
            </a:pPr>
            <a:r>
              <a:rPr lang="en" sz="1700"/>
              <a:t>Summary</a:t>
            </a:r>
            <a:endParaRPr sz="1700"/>
          </a:p>
          <a:p>
            <a:pPr indent="0" lvl="0" marL="0" rtl="0" algn="l">
              <a:spcBef>
                <a:spcPts val="1200"/>
              </a:spcBef>
              <a:spcAft>
                <a:spcPts val="0"/>
              </a:spcAft>
              <a:buNone/>
            </a:pPr>
            <a:r>
              <a:rPr lang="en" sz="1700"/>
              <a:t>Methods</a:t>
            </a:r>
            <a:endParaRPr sz="1700"/>
          </a:p>
          <a:p>
            <a:pPr indent="0" lvl="0" marL="0" rtl="0" algn="l">
              <a:spcBef>
                <a:spcPts val="1200"/>
              </a:spcBef>
              <a:spcAft>
                <a:spcPts val="0"/>
              </a:spcAft>
              <a:buNone/>
            </a:pPr>
            <a:r>
              <a:rPr lang="en" sz="1700"/>
              <a:t>Analysis① - Statistical Model</a:t>
            </a:r>
            <a:endParaRPr sz="1700"/>
          </a:p>
          <a:p>
            <a:pPr indent="0" lvl="0" marL="0" rtl="0" algn="l">
              <a:spcBef>
                <a:spcPts val="1200"/>
              </a:spcBef>
              <a:spcAft>
                <a:spcPts val="0"/>
              </a:spcAft>
              <a:buNone/>
            </a:pPr>
            <a:r>
              <a:rPr lang="en" sz="1700"/>
              <a:t>Analysis② - ANOVA Table &amp; Results</a:t>
            </a:r>
            <a:endParaRPr sz="1700"/>
          </a:p>
          <a:p>
            <a:pPr indent="0" lvl="0" marL="0" rtl="0" algn="l">
              <a:spcBef>
                <a:spcPts val="1200"/>
              </a:spcBef>
              <a:spcAft>
                <a:spcPts val="1200"/>
              </a:spcAft>
              <a:buNone/>
            </a:pPr>
            <a:r>
              <a:rPr lang="en" sz="1700"/>
              <a:t>Conclusion</a:t>
            </a:r>
            <a:endParaRPr sz="1700"/>
          </a:p>
        </p:txBody>
      </p:sp>
      <p:sp>
        <p:nvSpPr>
          <p:cNvPr id="65" name="Google Shape;65;p14"/>
          <p:cNvSpPr txBox="1"/>
          <p:nvPr>
            <p:ph idx="1" type="body"/>
          </p:nvPr>
        </p:nvSpPr>
        <p:spPr>
          <a:xfrm>
            <a:off x="4796625" y="1956075"/>
            <a:ext cx="3797100" cy="309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Introduction</a:t>
            </a:r>
            <a:endParaRPr sz="1700"/>
          </a:p>
          <a:p>
            <a:pPr indent="0" lvl="0" marL="0" rtl="0" algn="l">
              <a:spcBef>
                <a:spcPts val="1200"/>
              </a:spcBef>
              <a:spcAft>
                <a:spcPts val="0"/>
              </a:spcAft>
              <a:buNone/>
            </a:pPr>
            <a:r>
              <a:rPr lang="en" sz="1700"/>
              <a:t>Summary</a:t>
            </a:r>
            <a:endParaRPr sz="1700"/>
          </a:p>
          <a:p>
            <a:pPr indent="0" lvl="0" marL="0" rtl="0" algn="l">
              <a:spcBef>
                <a:spcPts val="1200"/>
              </a:spcBef>
              <a:spcAft>
                <a:spcPts val="0"/>
              </a:spcAft>
              <a:buNone/>
            </a:pPr>
            <a:r>
              <a:rPr lang="en" sz="1700"/>
              <a:t>Methods</a:t>
            </a:r>
            <a:endParaRPr sz="1700"/>
          </a:p>
          <a:p>
            <a:pPr indent="0" lvl="0" marL="0" rtl="0" algn="l">
              <a:spcBef>
                <a:spcPts val="1200"/>
              </a:spcBef>
              <a:spcAft>
                <a:spcPts val="0"/>
              </a:spcAft>
              <a:buNone/>
            </a:pPr>
            <a:r>
              <a:rPr lang="en" sz="1700"/>
              <a:t>Analysis① - Visualizations</a:t>
            </a:r>
            <a:endParaRPr sz="1700"/>
          </a:p>
          <a:p>
            <a:pPr indent="0" lvl="0" marL="0" rtl="0" algn="l">
              <a:spcBef>
                <a:spcPts val="1200"/>
              </a:spcBef>
              <a:spcAft>
                <a:spcPts val="0"/>
              </a:spcAft>
              <a:buNone/>
            </a:pPr>
            <a:r>
              <a:rPr lang="en" sz="1700"/>
              <a:t>Analysis② - Paired t test</a:t>
            </a:r>
            <a:endParaRPr sz="1700"/>
          </a:p>
          <a:p>
            <a:pPr indent="0" lvl="0" marL="0" rtl="0" algn="l">
              <a:spcBef>
                <a:spcPts val="1200"/>
              </a:spcBef>
              <a:spcAft>
                <a:spcPts val="0"/>
              </a:spcAft>
              <a:buClr>
                <a:schemeClr val="dk1"/>
              </a:buClr>
              <a:buSzPts val="1100"/>
              <a:buFont typeface="Arial"/>
              <a:buNone/>
            </a:pPr>
            <a:r>
              <a:rPr lang="en" sz="1700"/>
              <a:t>Analysis③ - Statistical Model</a:t>
            </a:r>
            <a:endParaRPr sz="1700"/>
          </a:p>
          <a:p>
            <a:pPr indent="0" lvl="0" marL="0" rtl="0" algn="l">
              <a:spcBef>
                <a:spcPts val="1200"/>
              </a:spcBef>
              <a:spcAft>
                <a:spcPts val="1200"/>
              </a:spcAft>
              <a:buClr>
                <a:schemeClr val="dk1"/>
              </a:buClr>
              <a:buSzPts val="1100"/>
              <a:buFont typeface="Arial"/>
              <a:buNone/>
            </a:pPr>
            <a:r>
              <a:rPr lang="en" sz="1700"/>
              <a:t>Conclusion</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2"/>
          <p:cNvSpPr txBox="1"/>
          <p:nvPr>
            <p:ph type="title"/>
          </p:nvPr>
        </p:nvSpPr>
        <p:spPr>
          <a:xfrm>
            <a:off x="344882" y="112650"/>
            <a:ext cx="7753800" cy="383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1700">
                <a:solidFill>
                  <a:schemeClr val="dk2"/>
                </a:solidFill>
              </a:rPr>
              <a:t>Analysis①(iii) - Visualizations: Interval gallons and average interval miles by month</a:t>
            </a:r>
            <a:endParaRPr/>
          </a:p>
        </p:txBody>
      </p:sp>
      <p:sp>
        <p:nvSpPr>
          <p:cNvPr id="361" name="Google Shape;361;p32"/>
          <p:cNvSpPr txBox="1"/>
          <p:nvPr/>
        </p:nvSpPr>
        <p:spPr>
          <a:xfrm>
            <a:off x="402450" y="621075"/>
            <a:ext cx="8412600" cy="15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Long-distance driving and significant gas usage occur especially from May, and September through November, correlating with increased activities during comfortably warmer months</a:t>
            </a:r>
            <a:endParaRPr b="1" sz="1800">
              <a:solidFill>
                <a:schemeClr val="dk1"/>
              </a:solidFill>
            </a:endParaRPr>
          </a:p>
          <a:p>
            <a:pPr indent="0" lvl="0" marL="0" rtl="0" algn="ctr">
              <a:spcBef>
                <a:spcPts val="0"/>
              </a:spcBef>
              <a:spcAft>
                <a:spcPts val="0"/>
              </a:spcAft>
              <a:buNone/>
            </a:pPr>
            <a:r>
              <a:rPr b="1" lang="en" sz="1800">
                <a:solidFill>
                  <a:schemeClr val="dk1"/>
                </a:solidFill>
              </a:rPr>
              <a:t>A distinctive feature between spring and fall activities is the higher EWSD in fall, suggesting a mix of short and long-distance driving.</a:t>
            </a:r>
            <a:endParaRPr b="1" sz="1800">
              <a:solidFill>
                <a:schemeClr val="dk1"/>
              </a:solidFill>
            </a:endParaRPr>
          </a:p>
        </p:txBody>
      </p:sp>
      <p:cxnSp>
        <p:nvCxnSpPr>
          <p:cNvPr id="362" name="Google Shape;362;p32"/>
          <p:cNvCxnSpPr/>
          <p:nvPr/>
        </p:nvCxnSpPr>
        <p:spPr>
          <a:xfrm>
            <a:off x="344838" y="496050"/>
            <a:ext cx="8470200" cy="0"/>
          </a:xfrm>
          <a:prstGeom prst="straightConnector1">
            <a:avLst/>
          </a:prstGeom>
          <a:noFill/>
          <a:ln cap="flat" cmpd="sng" w="9525">
            <a:solidFill>
              <a:schemeClr val="dk2"/>
            </a:solidFill>
            <a:prstDash val="dash"/>
            <a:round/>
            <a:headEnd len="med" w="med" type="none"/>
            <a:tailEnd len="med" w="med" type="none"/>
          </a:ln>
        </p:spPr>
      </p:cxnSp>
      <p:pic>
        <p:nvPicPr>
          <p:cNvPr id="363" name="Google Shape;363;p32"/>
          <p:cNvPicPr preferRelativeResize="0"/>
          <p:nvPr/>
        </p:nvPicPr>
        <p:blipFill>
          <a:blip r:embed="rId3">
            <a:alphaModFix/>
          </a:blip>
          <a:stretch>
            <a:fillRect/>
          </a:stretch>
        </p:blipFill>
        <p:spPr>
          <a:xfrm>
            <a:off x="568550" y="2650875"/>
            <a:ext cx="3849811" cy="2114524"/>
          </a:xfrm>
          <a:prstGeom prst="rect">
            <a:avLst/>
          </a:prstGeom>
          <a:noFill/>
          <a:ln>
            <a:noFill/>
          </a:ln>
        </p:spPr>
      </p:pic>
      <p:pic>
        <p:nvPicPr>
          <p:cNvPr id="364" name="Google Shape;364;p32"/>
          <p:cNvPicPr preferRelativeResize="0"/>
          <p:nvPr/>
        </p:nvPicPr>
        <p:blipFill>
          <a:blip r:embed="rId4">
            <a:alphaModFix/>
          </a:blip>
          <a:stretch>
            <a:fillRect/>
          </a:stretch>
        </p:blipFill>
        <p:spPr>
          <a:xfrm>
            <a:off x="4897378" y="2650875"/>
            <a:ext cx="3865121" cy="2114516"/>
          </a:xfrm>
          <a:prstGeom prst="rect">
            <a:avLst/>
          </a:prstGeom>
          <a:noFill/>
          <a:ln>
            <a:noFill/>
          </a:ln>
        </p:spPr>
      </p:pic>
      <p:sp>
        <p:nvSpPr>
          <p:cNvPr id="365" name="Google Shape;365;p32"/>
          <p:cNvSpPr txBox="1"/>
          <p:nvPr/>
        </p:nvSpPr>
        <p:spPr>
          <a:xfrm>
            <a:off x="1262500" y="4912475"/>
            <a:ext cx="2253900" cy="20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2"/>
                </a:solidFill>
              </a:rPr>
              <a:t>Interval Gallons by Month</a:t>
            </a:r>
            <a:endParaRPr sz="1000">
              <a:solidFill>
                <a:schemeClr val="dk2"/>
              </a:solidFill>
            </a:endParaRPr>
          </a:p>
        </p:txBody>
      </p:sp>
      <p:sp>
        <p:nvSpPr>
          <p:cNvPr id="366" name="Google Shape;366;p32"/>
          <p:cNvSpPr txBox="1"/>
          <p:nvPr/>
        </p:nvSpPr>
        <p:spPr>
          <a:xfrm>
            <a:off x="5726075" y="4912475"/>
            <a:ext cx="2253900" cy="20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2"/>
                </a:solidFill>
              </a:rPr>
              <a:t>Interval Mileage by Month</a:t>
            </a:r>
            <a:endParaRPr sz="1000">
              <a:solidFill>
                <a:schemeClr val="dk2"/>
              </a:solidFill>
            </a:endParaRPr>
          </a:p>
        </p:txBody>
      </p:sp>
      <p:sp>
        <p:nvSpPr>
          <p:cNvPr id="367" name="Google Shape;367;p32"/>
          <p:cNvSpPr/>
          <p:nvPr/>
        </p:nvSpPr>
        <p:spPr>
          <a:xfrm>
            <a:off x="1134575" y="2969176"/>
            <a:ext cx="406500" cy="414000"/>
          </a:xfrm>
          <a:prstGeom prst="ellipse">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FF0000"/>
              </a:highlight>
            </a:endParaRPr>
          </a:p>
        </p:txBody>
      </p:sp>
      <p:sp>
        <p:nvSpPr>
          <p:cNvPr id="368" name="Google Shape;368;p32"/>
          <p:cNvSpPr/>
          <p:nvPr/>
        </p:nvSpPr>
        <p:spPr>
          <a:xfrm>
            <a:off x="1731175" y="2841026"/>
            <a:ext cx="406500" cy="414000"/>
          </a:xfrm>
          <a:prstGeom prst="ellipse">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FF0000"/>
              </a:highlight>
            </a:endParaRPr>
          </a:p>
        </p:txBody>
      </p:sp>
      <p:sp>
        <p:nvSpPr>
          <p:cNvPr id="369" name="Google Shape;369;p32"/>
          <p:cNvSpPr/>
          <p:nvPr/>
        </p:nvSpPr>
        <p:spPr>
          <a:xfrm>
            <a:off x="5572850" y="2809725"/>
            <a:ext cx="406500" cy="732900"/>
          </a:xfrm>
          <a:prstGeom prst="ellipse">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FF0000"/>
              </a:highlight>
            </a:endParaRPr>
          </a:p>
        </p:txBody>
      </p:sp>
      <p:sp>
        <p:nvSpPr>
          <p:cNvPr id="370" name="Google Shape;370;p32"/>
          <p:cNvSpPr/>
          <p:nvPr/>
        </p:nvSpPr>
        <p:spPr>
          <a:xfrm>
            <a:off x="6230250" y="2753049"/>
            <a:ext cx="406500" cy="1057800"/>
          </a:xfrm>
          <a:prstGeom prst="ellipse">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FF0000"/>
              </a:highlight>
            </a:endParaRPr>
          </a:p>
        </p:txBody>
      </p:sp>
      <p:sp>
        <p:nvSpPr>
          <p:cNvPr id="371" name="Google Shape;371;p32"/>
          <p:cNvSpPr/>
          <p:nvPr/>
        </p:nvSpPr>
        <p:spPr>
          <a:xfrm>
            <a:off x="8191400" y="2753049"/>
            <a:ext cx="406500" cy="856800"/>
          </a:xfrm>
          <a:prstGeom prst="ellipse">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FF0000"/>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3"/>
          <p:cNvSpPr txBox="1"/>
          <p:nvPr>
            <p:ph type="title"/>
          </p:nvPr>
        </p:nvSpPr>
        <p:spPr>
          <a:xfrm>
            <a:off x="344875" y="112650"/>
            <a:ext cx="8291400" cy="383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1700">
                <a:solidFill>
                  <a:schemeClr val="dk2"/>
                </a:solidFill>
              </a:rPr>
              <a:t>Analysis①(iv) - Visualizations: Interval gallons and average interval miles by day of week</a:t>
            </a:r>
            <a:endParaRPr/>
          </a:p>
        </p:txBody>
      </p:sp>
      <p:cxnSp>
        <p:nvCxnSpPr>
          <p:cNvPr id="377" name="Google Shape;377;p33"/>
          <p:cNvCxnSpPr/>
          <p:nvPr/>
        </p:nvCxnSpPr>
        <p:spPr>
          <a:xfrm>
            <a:off x="344838" y="496050"/>
            <a:ext cx="8470200" cy="0"/>
          </a:xfrm>
          <a:prstGeom prst="straightConnector1">
            <a:avLst/>
          </a:prstGeom>
          <a:noFill/>
          <a:ln cap="flat" cmpd="sng" w="9525">
            <a:solidFill>
              <a:schemeClr val="dk2"/>
            </a:solidFill>
            <a:prstDash val="dash"/>
            <a:round/>
            <a:headEnd len="med" w="med" type="none"/>
            <a:tailEnd len="med" w="med" type="none"/>
          </a:ln>
        </p:spPr>
      </p:cxnSp>
      <p:pic>
        <p:nvPicPr>
          <p:cNvPr id="378" name="Google Shape;378;p33"/>
          <p:cNvPicPr preferRelativeResize="0"/>
          <p:nvPr/>
        </p:nvPicPr>
        <p:blipFill>
          <a:blip r:embed="rId3">
            <a:alphaModFix/>
          </a:blip>
          <a:stretch>
            <a:fillRect/>
          </a:stretch>
        </p:blipFill>
        <p:spPr>
          <a:xfrm>
            <a:off x="2438050" y="2171175"/>
            <a:ext cx="4341399" cy="2384525"/>
          </a:xfrm>
          <a:prstGeom prst="rect">
            <a:avLst/>
          </a:prstGeom>
          <a:noFill/>
          <a:ln>
            <a:noFill/>
          </a:ln>
        </p:spPr>
      </p:pic>
      <p:sp>
        <p:nvSpPr>
          <p:cNvPr id="379" name="Google Shape;379;p33"/>
          <p:cNvSpPr txBox="1"/>
          <p:nvPr/>
        </p:nvSpPr>
        <p:spPr>
          <a:xfrm>
            <a:off x="402450" y="545875"/>
            <a:ext cx="8412600" cy="132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The average interval gallons filled up over the week reveals that refueling predominantly occurs mid-week, specifically on Wednesday or Thursday </a:t>
            </a:r>
            <a:r>
              <a:rPr b="1" lang="en" sz="1600">
                <a:solidFill>
                  <a:schemeClr val="dk1"/>
                </a:solidFill>
              </a:rPr>
              <a:t>(weekday numbers are labeled as monday = 1 and sunday = 7)</a:t>
            </a:r>
            <a:endParaRPr b="1" sz="1600">
              <a:solidFill>
                <a:schemeClr val="dk1"/>
              </a:solidFill>
            </a:endParaRPr>
          </a:p>
        </p:txBody>
      </p:sp>
      <p:sp>
        <p:nvSpPr>
          <p:cNvPr id="380" name="Google Shape;380;p33"/>
          <p:cNvSpPr txBox="1"/>
          <p:nvPr/>
        </p:nvSpPr>
        <p:spPr>
          <a:xfrm>
            <a:off x="3445050" y="4851700"/>
            <a:ext cx="2253900" cy="20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2"/>
                </a:solidFill>
              </a:rPr>
              <a:t>Interval Gallons by day of week</a:t>
            </a:r>
            <a:endParaRPr sz="1000">
              <a:solidFill>
                <a:schemeClr val="dk2"/>
              </a:solidFill>
            </a:endParaRPr>
          </a:p>
        </p:txBody>
      </p:sp>
      <p:sp>
        <p:nvSpPr>
          <p:cNvPr id="381" name="Google Shape;381;p33"/>
          <p:cNvSpPr/>
          <p:nvPr/>
        </p:nvSpPr>
        <p:spPr>
          <a:xfrm>
            <a:off x="3245075" y="2289275"/>
            <a:ext cx="606600" cy="1077300"/>
          </a:xfrm>
          <a:prstGeom prst="ellipse">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FF0000"/>
              </a:highlight>
            </a:endParaRPr>
          </a:p>
        </p:txBody>
      </p:sp>
      <p:sp>
        <p:nvSpPr>
          <p:cNvPr id="382" name="Google Shape;382;p33"/>
          <p:cNvSpPr/>
          <p:nvPr/>
        </p:nvSpPr>
        <p:spPr>
          <a:xfrm>
            <a:off x="5391325" y="3745375"/>
            <a:ext cx="525300" cy="521400"/>
          </a:xfrm>
          <a:prstGeom prst="ellipse">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FF0000"/>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4"/>
          <p:cNvSpPr txBox="1"/>
          <p:nvPr/>
        </p:nvSpPr>
        <p:spPr>
          <a:xfrm>
            <a:off x="451800" y="2295775"/>
            <a:ext cx="8313900" cy="837000"/>
          </a:xfrm>
          <a:prstGeom prst="rect">
            <a:avLst/>
          </a:prstGeom>
          <a:noFill/>
          <a:ln>
            <a:noFill/>
          </a:ln>
        </p:spPr>
        <p:txBody>
          <a:bodyPr anchorCtr="0" anchor="t" bIns="91425" lIns="91425" spcFirstLastPara="1" rIns="91425" wrap="square" tIns="91425">
            <a:noAutofit/>
          </a:bodyPr>
          <a:lstStyle/>
          <a:p>
            <a:pPr indent="-301625" lvl="0" marL="457200" rtl="0" algn="l">
              <a:spcBef>
                <a:spcPts val="0"/>
              </a:spcBef>
              <a:spcAft>
                <a:spcPts val="0"/>
              </a:spcAft>
              <a:buClr>
                <a:schemeClr val="dk2"/>
              </a:buClr>
              <a:buSzPts val="1150"/>
              <a:buChar char="●"/>
            </a:pPr>
            <a:r>
              <a:rPr lang="en" sz="1150">
                <a:solidFill>
                  <a:schemeClr val="dk2"/>
                </a:solidFill>
              </a:rPr>
              <a:t>Null hypothesis (H0): The mean difference between the computer-generated MPG and the actual MPG is zero</a:t>
            </a:r>
            <a:endParaRPr sz="1150">
              <a:solidFill>
                <a:schemeClr val="dk2"/>
              </a:solidFill>
            </a:endParaRPr>
          </a:p>
          <a:p>
            <a:pPr indent="-301625" lvl="0" marL="457200" rtl="0" algn="l">
              <a:spcBef>
                <a:spcPts val="0"/>
              </a:spcBef>
              <a:spcAft>
                <a:spcPts val="0"/>
              </a:spcAft>
              <a:buClr>
                <a:schemeClr val="dk2"/>
              </a:buClr>
              <a:buSzPts val="1150"/>
              <a:buChar char="●"/>
            </a:pPr>
            <a:r>
              <a:rPr lang="en" sz="1150">
                <a:solidFill>
                  <a:schemeClr val="dk2"/>
                </a:solidFill>
              </a:rPr>
              <a:t>Alternative hypothesis (H1): The mean difference between the computer-generated MPG and the actual MPG is greater than zero, indicating that the computer-generated MPG values are typically higher than the actual MPG values</a:t>
            </a:r>
            <a:endParaRPr sz="1150">
              <a:solidFill>
                <a:schemeClr val="dk2"/>
              </a:solidFill>
            </a:endParaRPr>
          </a:p>
        </p:txBody>
      </p:sp>
      <p:sp>
        <p:nvSpPr>
          <p:cNvPr id="388" name="Google Shape;388;p34"/>
          <p:cNvSpPr txBox="1"/>
          <p:nvPr>
            <p:ph type="title"/>
          </p:nvPr>
        </p:nvSpPr>
        <p:spPr>
          <a:xfrm>
            <a:off x="344874" y="112650"/>
            <a:ext cx="7763100" cy="383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1700">
                <a:solidFill>
                  <a:schemeClr val="dk2"/>
                </a:solidFill>
              </a:rPr>
              <a:t>Analysis② - </a:t>
            </a:r>
            <a:r>
              <a:rPr lang="en" sz="1700">
                <a:solidFill>
                  <a:schemeClr val="dk2"/>
                </a:solidFill>
              </a:rPr>
              <a:t>Paired T Test</a:t>
            </a:r>
            <a:endParaRPr/>
          </a:p>
        </p:txBody>
      </p:sp>
      <p:cxnSp>
        <p:nvCxnSpPr>
          <p:cNvPr id="389" name="Google Shape;389;p34"/>
          <p:cNvCxnSpPr/>
          <p:nvPr/>
        </p:nvCxnSpPr>
        <p:spPr>
          <a:xfrm>
            <a:off x="344838" y="496050"/>
            <a:ext cx="8470200" cy="0"/>
          </a:xfrm>
          <a:prstGeom prst="straightConnector1">
            <a:avLst/>
          </a:prstGeom>
          <a:noFill/>
          <a:ln cap="flat" cmpd="sng" w="9525">
            <a:solidFill>
              <a:schemeClr val="dk2"/>
            </a:solidFill>
            <a:prstDash val="dash"/>
            <a:round/>
            <a:headEnd len="med" w="med" type="none"/>
            <a:tailEnd len="med" w="med" type="none"/>
          </a:ln>
        </p:spPr>
      </p:cxnSp>
      <p:sp>
        <p:nvSpPr>
          <p:cNvPr id="390" name="Google Shape;390;p34"/>
          <p:cNvSpPr txBox="1"/>
          <p:nvPr/>
        </p:nvSpPr>
        <p:spPr>
          <a:xfrm>
            <a:off x="402450" y="545875"/>
            <a:ext cx="8412600" cy="167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Given the extremely low p-value, </a:t>
            </a:r>
            <a:r>
              <a:rPr b="1" lang="en" sz="1800">
                <a:solidFill>
                  <a:schemeClr val="dk1"/>
                </a:solidFill>
              </a:rPr>
              <a:t>we reject the null hypothesis. This indicates significant statistical evidence to conclude that the computer-generated interval MPG is, on average, 4.73 MPG greater than the actual interval MPG.</a:t>
            </a:r>
            <a:endParaRPr b="1" sz="1800">
              <a:solidFill>
                <a:schemeClr val="dk1"/>
              </a:solidFill>
            </a:endParaRPr>
          </a:p>
        </p:txBody>
      </p:sp>
      <p:pic>
        <p:nvPicPr>
          <p:cNvPr id="391" name="Google Shape;391;p34"/>
          <p:cNvPicPr preferRelativeResize="0"/>
          <p:nvPr/>
        </p:nvPicPr>
        <p:blipFill>
          <a:blip r:embed="rId3">
            <a:alphaModFix/>
          </a:blip>
          <a:stretch>
            <a:fillRect/>
          </a:stretch>
        </p:blipFill>
        <p:spPr>
          <a:xfrm>
            <a:off x="2733412" y="3212275"/>
            <a:ext cx="3677176" cy="1476950"/>
          </a:xfrm>
          <a:prstGeom prst="rect">
            <a:avLst/>
          </a:prstGeom>
          <a:noFill/>
          <a:ln>
            <a:noFill/>
          </a:ln>
        </p:spPr>
      </p:pic>
      <p:sp>
        <p:nvSpPr>
          <p:cNvPr id="392" name="Google Shape;392;p34"/>
          <p:cNvSpPr txBox="1"/>
          <p:nvPr/>
        </p:nvSpPr>
        <p:spPr>
          <a:xfrm>
            <a:off x="3445050" y="4650625"/>
            <a:ext cx="2253900" cy="20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2"/>
                </a:solidFill>
              </a:rPr>
              <a:t>Paired t-test Results</a:t>
            </a:r>
            <a:endParaRPr sz="100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5"/>
          <p:cNvSpPr txBox="1"/>
          <p:nvPr>
            <p:ph type="title"/>
          </p:nvPr>
        </p:nvSpPr>
        <p:spPr>
          <a:xfrm>
            <a:off x="344874" y="112650"/>
            <a:ext cx="7763100" cy="383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1700">
                <a:solidFill>
                  <a:schemeClr val="dk2"/>
                </a:solidFill>
              </a:rPr>
              <a:t>Analysis③ - </a:t>
            </a:r>
            <a:r>
              <a:rPr lang="en" sz="1700">
                <a:solidFill>
                  <a:schemeClr val="dk2"/>
                </a:solidFill>
              </a:rPr>
              <a:t>Multiple Linear Regression Analysis of Gas Consumption</a:t>
            </a:r>
            <a:endParaRPr/>
          </a:p>
        </p:txBody>
      </p:sp>
      <p:cxnSp>
        <p:nvCxnSpPr>
          <p:cNvPr id="398" name="Google Shape;398;p35"/>
          <p:cNvCxnSpPr/>
          <p:nvPr/>
        </p:nvCxnSpPr>
        <p:spPr>
          <a:xfrm>
            <a:off x="344838" y="496050"/>
            <a:ext cx="8470200" cy="0"/>
          </a:xfrm>
          <a:prstGeom prst="straightConnector1">
            <a:avLst/>
          </a:prstGeom>
          <a:noFill/>
          <a:ln cap="flat" cmpd="sng" w="9525">
            <a:solidFill>
              <a:schemeClr val="dk2"/>
            </a:solidFill>
            <a:prstDash val="dash"/>
            <a:round/>
            <a:headEnd len="med" w="med" type="none"/>
            <a:tailEnd len="med" w="med" type="none"/>
          </a:ln>
        </p:spPr>
      </p:cxnSp>
      <p:sp>
        <p:nvSpPr>
          <p:cNvPr id="399" name="Google Shape;399;p35"/>
          <p:cNvSpPr txBox="1"/>
          <p:nvPr/>
        </p:nvSpPr>
        <p:spPr>
          <a:xfrm>
            <a:off x="402450" y="545875"/>
            <a:ext cx="8412600" cy="116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The relationship between gas usage over time intervals (measured in gallons) and lag of miles and lag of gallons displayed below</a:t>
            </a:r>
            <a:endParaRPr b="1" sz="1800">
              <a:solidFill>
                <a:schemeClr val="dk1"/>
              </a:solidFill>
            </a:endParaRPr>
          </a:p>
        </p:txBody>
      </p:sp>
      <p:pic>
        <p:nvPicPr>
          <p:cNvPr id="400" name="Google Shape;400;p35"/>
          <p:cNvPicPr preferRelativeResize="0"/>
          <p:nvPr/>
        </p:nvPicPr>
        <p:blipFill>
          <a:blip r:embed="rId3">
            <a:alphaModFix/>
          </a:blip>
          <a:stretch>
            <a:fillRect/>
          </a:stretch>
        </p:blipFill>
        <p:spPr>
          <a:xfrm>
            <a:off x="2401950" y="1711375"/>
            <a:ext cx="4340100" cy="274525"/>
          </a:xfrm>
          <a:prstGeom prst="rect">
            <a:avLst/>
          </a:prstGeom>
          <a:noFill/>
          <a:ln>
            <a:noFill/>
          </a:ln>
        </p:spPr>
      </p:pic>
      <p:sp>
        <p:nvSpPr>
          <p:cNvPr id="401" name="Google Shape;401;p35"/>
          <p:cNvSpPr txBox="1"/>
          <p:nvPr/>
        </p:nvSpPr>
        <p:spPr>
          <a:xfrm>
            <a:off x="687350" y="2384700"/>
            <a:ext cx="8182800" cy="17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where</a:t>
            </a:r>
            <a:endParaRPr sz="1000">
              <a:solidFill>
                <a:schemeClr val="dk2"/>
              </a:solidFill>
            </a:endParaRPr>
          </a:p>
          <a:p>
            <a:pPr indent="-292100" lvl="0" marL="457200" rtl="0" algn="l">
              <a:spcBef>
                <a:spcPts val="0"/>
              </a:spcBef>
              <a:spcAft>
                <a:spcPts val="0"/>
              </a:spcAft>
              <a:buClr>
                <a:schemeClr val="dk2"/>
              </a:buClr>
              <a:buSzPts val="1000"/>
              <a:buChar char="●"/>
            </a:pPr>
            <a:r>
              <a:rPr lang="en" sz="1000">
                <a:solidFill>
                  <a:schemeClr val="dk2"/>
                </a:solidFill>
              </a:rPr>
              <a:t>Y_hat signifies the Box-Cox transformed interval gallons, serving as the dependent variable</a:t>
            </a:r>
            <a:endParaRPr sz="1000">
              <a:solidFill>
                <a:schemeClr val="dk2"/>
              </a:solidFill>
            </a:endParaRPr>
          </a:p>
          <a:p>
            <a:pPr indent="-292100" lvl="0" marL="457200" rtl="0" algn="l">
              <a:spcBef>
                <a:spcPts val="0"/>
              </a:spcBef>
              <a:spcAft>
                <a:spcPts val="0"/>
              </a:spcAft>
              <a:buClr>
                <a:schemeClr val="dk2"/>
              </a:buClr>
              <a:buSzPts val="1000"/>
              <a:buChar char="●"/>
            </a:pPr>
            <a:r>
              <a:rPr lang="en" sz="1000">
                <a:solidFill>
                  <a:schemeClr val="dk2"/>
                </a:solidFill>
              </a:rPr>
              <a:t>51.927 is the intercept of the model, representing the expected transformed interval gallons when other predictors are not considered</a:t>
            </a:r>
            <a:endParaRPr sz="1000">
              <a:solidFill>
                <a:schemeClr val="dk2"/>
              </a:solidFill>
            </a:endParaRPr>
          </a:p>
          <a:p>
            <a:pPr indent="-292100" lvl="0" marL="457200" rtl="0" algn="l">
              <a:spcBef>
                <a:spcPts val="0"/>
              </a:spcBef>
              <a:spcAft>
                <a:spcPts val="0"/>
              </a:spcAft>
              <a:buClr>
                <a:schemeClr val="dk2"/>
              </a:buClr>
              <a:buSzPts val="1000"/>
              <a:buChar char="●"/>
            </a:pPr>
            <a:r>
              <a:rPr lang="en" sz="1000">
                <a:solidFill>
                  <a:schemeClr val="dk2"/>
                </a:solidFill>
              </a:rPr>
              <a:t>X_(gallons, lag) is the 1-period lag of interval gallons, serving as an explanatory variable to measure the influence of past gas usage on current levels</a:t>
            </a:r>
            <a:endParaRPr sz="1000">
              <a:solidFill>
                <a:schemeClr val="dk2"/>
              </a:solidFill>
            </a:endParaRPr>
          </a:p>
          <a:p>
            <a:pPr indent="-292100" lvl="0" marL="457200" rtl="0" algn="l">
              <a:spcBef>
                <a:spcPts val="0"/>
              </a:spcBef>
              <a:spcAft>
                <a:spcPts val="0"/>
              </a:spcAft>
              <a:buClr>
                <a:schemeClr val="dk2"/>
              </a:buClr>
              <a:buSzPts val="1000"/>
              <a:buChar char="●"/>
            </a:pPr>
            <a:r>
              <a:rPr lang="en" sz="1000">
                <a:solidFill>
                  <a:schemeClr val="dk2"/>
                </a:solidFill>
              </a:rPr>
              <a:t>2.303 quantifies the effect of a one-unit increase in X_lag on Y_hat, holding other factors constant</a:t>
            </a:r>
            <a:endParaRPr sz="1000">
              <a:solidFill>
                <a:schemeClr val="dk2"/>
              </a:solidFill>
            </a:endParaRPr>
          </a:p>
          <a:p>
            <a:pPr indent="-292100" lvl="0" marL="457200" rtl="0" algn="l">
              <a:spcBef>
                <a:spcPts val="0"/>
              </a:spcBef>
              <a:spcAft>
                <a:spcPts val="0"/>
              </a:spcAft>
              <a:buClr>
                <a:schemeClr val="dk2"/>
              </a:buClr>
              <a:buSzPts val="1000"/>
              <a:buChar char="●"/>
            </a:pPr>
            <a:r>
              <a:rPr lang="en" sz="1000">
                <a:solidFill>
                  <a:schemeClr val="dk2"/>
                </a:solidFill>
              </a:rPr>
              <a:t>log(X_(miles, lag)) is the natural log transformation of the 1-period lag in interval mileage data, employed to stabilize the variance and achieve a linear relationship with the response variable</a:t>
            </a:r>
            <a:endParaRPr sz="1000">
              <a:solidFill>
                <a:schemeClr val="dk2"/>
              </a:solidFill>
            </a:endParaRPr>
          </a:p>
          <a:p>
            <a:pPr indent="-292100" lvl="0" marL="457200" rtl="0" algn="l">
              <a:spcBef>
                <a:spcPts val="0"/>
              </a:spcBef>
              <a:spcAft>
                <a:spcPts val="0"/>
              </a:spcAft>
              <a:buClr>
                <a:schemeClr val="dk2"/>
              </a:buClr>
              <a:buSzPts val="1000"/>
              <a:buChar char="●"/>
            </a:pPr>
            <a:r>
              <a:rPr lang="en" sz="1000">
                <a:solidFill>
                  <a:schemeClr val="dk2"/>
                </a:solidFill>
              </a:rPr>
              <a:t>−5.962 measures the influence of a one-unit change in log(X_(miles, lag)) on Y_hat</a:t>
            </a:r>
            <a:endParaRPr sz="1000">
              <a:solidFill>
                <a:schemeClr val="dk2"/>
              </a:solidFill>
            </a:endParaRPr>
          </a:p>
          <a:p>
            <a:pPr indent="-292100" lvl="0" marL="457200" rtl="0" algn="l">
              <a:spcBef>
                <a:spcPts val="0"/>
              </a:spcBef>
              <a:spcAft>
                <a:spcPts val="0"/>
              </a:spcAft>
              <a:buClr>
                <a:schemeClr val="dk2"/>
              </a:buClr>
              <a:buSzPts val="1000"/>
              <a:buChar char="●"/>
            </a:pPr>
            <a:r>
              <a:rPr lang="en" sz="1000">
                <a:solidFill>
                  <a:schemeClr val="dk2"/>
                </a:solidFill>
              </a:rPr>
              <a:t>ε embodies the error term, encapsulating random fluctuations not explained by the regression model</a:t>
            </a:r>
            <a:endParaRPr sz="1000">
              <a:solidFill>
                <a:schemeClr val="dk2"/>
              </a:solidFill>
            </a:endParaRPr>
          </a:p>
        </p:txBody>
      </p:sp>
      <p:pic>
        <p:nvPicPr>
          <p:cNvPr id="402" name="Google Shape;402;p35"/>
          <p:cNvPicPr preferRelativeResize="0"/>
          <p:nvPr/>
        </p:nvPicPr>
        <p:blipFill>
          <a:blip r:embed="rId4">
            <a:alphaModFix/>
          </a:blip>
          <a:stretch>
            <a:fillRect/>
          </a:stretch>
        </p:blipFill>
        <p:spPr>
          <a:xfrm>
            <a:off x="1168499" y="4628003"/>
            <a:ext cx="295625" cy="290601"/>
          </a:xfrm>
          <a:prstGeom prst="rect">
            <a:avLst/>
          </a:prstGeom>
          <a:noFill/>
          <a:ln>
            <a:noFill/>
          </a:ln>
        </p:spPr>
      </p:pic>
      <p:sp>
        <p:nvSpPr>
          <p:cNvPr id="403" name="Google Shape;403;p35"/>
          <p:cNvSpPr txBox="1"/>
          <p:nvPr/>
        </p:nvSpPr>
        <p:spPr>
          <a:xfrm>
            <a:off x="1533700" y="4636050"/>
            <a:ext cx="7074600" cy="27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2"/>
                </a:solidFill>
              </a:rPr>
              <a:t>Statistical Assumption Check and the key process before interpretation of expected response Y are included in appendix</a:t>
            </a:r>
            <a:endParaRPr sz="18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solidFill>
                  <a:schemeClr val="dk1"/>
                </a:solidFill>
              </a:rPr>
              <a:t>Through these data visualization, specific patterns can be seen in week, month, and year ranges</a:t>
            </a:r>
            <a:endParaRPr b="1">
              <a:solidFill>
                <a:schemeClr val="dk1"/>
              </a:solidFill>
            </a:endParaRPr>
          </a:p>
          <a:p>
            <a:pPr indent="0" lvl="0" marL="0" rtl="0" algn="l">
              <a:spcBef>
                <a:spcPts val="1200"/>
              </a:spcBef>
              <a:spcAft>
                <a:spcPts val="0"/>
              </a:spcAft>
              <a:buNone/>
            </a:pPr>
            <a:r>
              <a:rPr b="1" lang="en">
                <a:solidFill>
                  <a:schemeClr val="dk1"/>
                </a:solidFill>
              </a:rPr>
              <a:t>The application of a paired t-test revealed a statistically significant overestimation in computer-generated interval mileage compared to actual measurements, indicating a systematic bias in the auto-generated mileage figures</a:t>
            </a:r>
            <a:endParaRPr b="1">
              <a:solidFill>
                <a:schemeClr val="dk1"/>
              </a:solidFill>
            </a:endParaRPr>
          </a:p>
          <a:p>
            <a:pPr indent="0" lvl="0" marL="0" rtl="0" algn="l">
              <a:spcBef>
                <a:spcPts val="1200"/>
              </a:spcBef>
              <a:spcAft>
                <a:spcPts val="1200"/>
              </a:spcAft>
              <a:buNone/>
            </a:pPr>
            <a:r>
              <a:rPr b="1" lang="en">
                <a:solidFill>
                  <a:schemeClr val="dk1"/>
                </a:solidFill>
              </a:rPr>
              <a:t>The employed multiple linear regression model stands out for its simplicity and interpretability, proving to be a fitting method to predict future gas consumption. Future work could benefit from integrating more nuanced data and advanced modeling techniques to enhance the accuracy and applicability of consumption predictions.</a:t>
            </a:r>
            <a:endParaRPr b="1">
              <a:solidFill>
                <a:schemeClr val="dk1"/>
              </a:solidFill>
            </a:endParaRPr>
          </a:p>
        </p:txBody>
      </p:sp>
      <p:sp>
        <p:nvSpPr>
          <p:cNvPr id="409" name="Google Shape;409;p36"/>
          <p:cNvSpPr txBox="1"/>
          <p:nvPr>
            <p:ph type="title"/>
          </p:nvPr>
        </p:nvSpPr>
        <p:spPr>
          <a:xfrm>
            <a:off x="344874" y="112650"/>
            <a:ext cx="7763100" cy="383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1700">
                <a:solidFill>
                  <a:schemeClr val="dk2"/>
                </a:solidFill>
              </a:rPr>
              <a:t>Conclusion</a:t>
            </a:r>
            <a:endParaRPr/>
          </a:p>
        </p:txBody>
      </p:sp>
      <p:cxnSp>
        <p:nvCxnSpPr>
          <p:cNvPr id="410" name="Google Shape;410;p36"/>
          <p:cNvCxnSpPr/>
          <p:nvPr/>
        </p:nvCxnSpPr>
        <p:spPr>
          <a:xfrm>
            <a:off x="344838" y="496050"/>
            <a:ext cx="8470200" cy="0"/>
          </a:xfrm>
          <a:prstGeom prst="straightConnector1">
            <a:avLst/>
          </a:prstGeom>
          <a:noFill/>
          <a:ln cap="flat" cmpd="sng" w="9525">
            <a:solidFill>
              <a:schemeClr val="dk2"/>
            </a:solidFill>
            <a:prstDash val="dash"/>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7"/>
          <p:cNvSpPr txBox="1"/>
          <p:nvPr>
            <p:ph type="title"/>
          </p:nvPr>
        </p:nvSpPr>
        <p:spPr>
          <a:xfrm>
            <a:off x="344874" y="112650"/>
            <a:ext cx="7763100" cy="383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1700">
                <a:solidFill>
                  <a:schemeClr val="dk2"/>
                </a:solidFill>
              </a:rPr>
              <a:t>Appendix</a:t>
            </a:r>
            <a:endParaRPr/>
          </a:p>
        </p:txBody>
      </p:sp>
      <p:cxnSp>
        <p:nvCxnSpPr>
          <p:cNvPr id="416" name="Google Shape;416;p37"/>
          <p:cNvCxnSpPr/>
          <p:nvPr/>
        </p:nvCxnSpPr>
        <p:spPr>
          <a:xfrm>
            <a:off x="344838" y="496050"/>
            <a:ext cx="8470200" cy="0"/>
          </a:xfrm>
          <a:prstGeom prst="straightConnector1">
            <a:avLst/>
          </a:prstGeom>
          <a:noFill/>
          <a:ln cap="flat" cmpd="sng" w="9525">
            <a:solidFill>
              <a:schemeClr val="dk2"/>
            </a:solidFill>
            <a:prstDash val="dash"/>
            <a:round/>
            <a:headEnd len="med" w="med" type="none"/>
            <a:tailEnd len="med" w="med" type="none"/>
          </a:ln>
        </p:spPr>
      </p:cxnSp>
      <p:pic>
        <p:nvPicPr>
          <p:cNvPr id="417" name="Google Shape;417;p37"/>
          <p:cNvPicPr preferRelativeResize="0"/>
          <p:nvPr/>
        </p:nvPicPr>
        <p:blipFill rotWithShape="1">
          <a:blip r:embed="rId3">
            <a:alphaModFix/>
          </a:blip>
          <a:srcRect b="0" l="0" r="0" t="8307"/>
          <a:stretch/>
        </p:blipFill>
        <p:spPr>
          <a:xfrm>
            <a:off x="2648375" y="1915675"/>
            <a:ext cx="3847249" cy="3120301"/>
          </a:xfrm>
          <a:prstGeom prst="rect">
            <a:avLst/>
          </a:prstGeom>
          <a:noFill/>
          <a:ln>
            <a:noFill/>
          </a:ln>
        </p:spPr>
      </p:pic>
      <p:sp>
        <p:nvSpPr>
          <p:cNvPr id="418" name="Google Shape;418;p37"/>
          <p:cNvSpPr txBox="1"/>
          <p:nvPr/>
        </p:nvSpPr>
        <p:spPr>
          <a:xfrm>
            <a:off x="835550" y="638750"/>
            <a:ext cx="7950600" cy="10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This list provides an explanation for calculating the degrees of freedom for each factor in the model, reflecting the structure of the crossover study with two Latin squares.</a:t>
            </a:r>
            <a:endParaRPr b="1" sz="18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8"/>
          <p:cNvSpPr txBox="1"/>
          <p:nvPr>
            <p:ph type="title"/>
          </p:nvPr>
        </p:nvSpPr>
        <p:spPr>
          <a:xfrm>
            <a:off x="344874" y="112650"/>
            <a:ext cx="7763100" cy="383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1700">
                <a:solidFill>
                  <a:schemeClr val="dk2"/>
                </a:solidFill>
              </a:rPr>
              <a:t>Appendix</a:t>
            </a:r>
            <a:endParaRPr/>
          </a:p>
        </p:txBody>
      </p:sp>
      <p:cxnSp>
        <p:nvCxnSpPr>
          <p:cNvPr id="424" name="Google Shape;424;p38"/>
          <p:cNvCxnSpPr/>
          <p:nvPr/>
        </p:nvCxnSpPr>
        <p:spPr>
          <a:xfrm>
            <a:off x="344838" y="496050"/>
            <a:ext cx="8470200" cy="0"/>
          </a:xfrm>
          <a:prstGeom prst="straightConnector1">
            <a:avLst/>
          </a:prstGeom>
          <a:noFill/>
          <a:ln cap="flat" cmpd="sng" w="9525">
            <a:solidFill>
              <a:schemeClr val="dk2"/>
            </a:solidFill>
            <a:prstDash val="dash"/>
            <a:round/>
            <a:headEnd len="med" w="med" type="none"/>
            <a:tailEnd len="med" w="med" type="none"/>
          </a:ln>
        </p:spPr>
      </p:cxnSp>
      <p:pic>
        <p:nvPicPr>
          <p:cNvPr id="425" name="Google Shape;425;p38"/>
          <p:cNvPicPr preferRelativeResize="0"/>
          <p:nvPr/>
        </p:nvPicPr>
        <p:blipFill>
          <a:blip r:embed="rId3">
            <a:alphaModFix/>
          </a:blip>
          <a:stretch>
            <a:fillRect/>
          </a:stretch>
        </p:blipFill>
        <p:spPr>
          <a:xfrm>
            <a:off x="0" y="2978350"/>
            <a:ext cx="2863250" cy="1669501"/>
          </a:xfrm>
          <a:prstGeom prst="rect">
            <a:avLst/>
          </a:prstGeom>
          <a:noFill/>
          <a:ln>
            <a:noFill/>
          </a:ln>
        </p:spPr>
      </p:pic>
      <p:pic>
        <p:nvPicPr>
          <p:cNvPr id="426" name="Google Shape;426;p38"/>
          <p:cNvPicPr preferRelativeResize="0"/>
          <p:nvPr/>
        </p:nvPicPr>
        <p:blipFill>
          <a:blip r:embed="rId4">
            <a:alphaModFix/>
          </a:blip>
          <a:stretch>
            <a:fillRect/>
          </a:stretch>
        </p:blipFill>
        <p:spPr>
          <a:xfrm>
            <a:off x="3140375" y="2978350"/>
            <a:ext cx="2863250" cy="1669501"/>
          </a:xfrm>
          <a:prstGeom prst="rect">
            <a:avLst/>
          </a:prstGeom>
          <a:noFill/>
          <a:ln>
            <a:noFill/>
          </a:ln>
        </p:spPr>
      </p:pic>
      <p:pic>
        <p:nvPicPr>
          <p:cNvPr id="427" name="Google Shape;427;p38"/>
          <p:cNvPicPr preferRelativeResize="0"/>
          <p:nvPr/>
        </p:nvPicPr>
        <p:blipFill>
          <a:blip r:embed="rId5">
            <a:alphaModFix/>
          </a:blip>
          <a:stretch>
            <a:fillRect/>
          </a:stretch>
        </p:blipFill>
        <p:spPr>
          <a:xfrm>
            <a:off x="6280750" y="2954949"/>
            <a:ext cx="2863250" cy="1669498"/>
          </a:xfrm>
          <a:prstGeom prst="rect">
            <a:avLst/>
          </a:prstGeom>
          <a:noFill/>
          <a:ln>
            <a:noFill/>
          </a:ln>
        </p:spPr>
      </p:pic>
      <p:sp>
        <p:nvSpPr>
          <p:cNvPr id="428" name="Google Shape;428;p38"/>
          <p:cNvSpPr txBox="1"/>
          <p:nvPr/>
        </p:nvSpPr>
        <p:spPr>
          <a:xfrm>
            <a:off x="402450" y="545875"/>
            <a:ext cx="8412600" cy="79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Statistical Assumptions </a:t>
            </a:r>
            <a:r>
              <a:rPr b="1" lang="en" sz="1800">
                <a:solidFill>
                  <a:schemeClr val="dk1"/>
                </a:solidFill>
              </a:rPr>
              <a:t>Check </a:t>
            </a:r>
            <a:r>
              <a:rPr b="1" lang="en" sz="1800">
                <a:solidFill>
                  <a:schemeClr val="dk1"/>
                </a:solidFill>
              </a:rPr>
              <a:t>for Multiple Linear Regression as below</a:t>
            </a:r>
            <a:endParaRPr b="1" sz="1800">
              <a:solidFill>
                <a:schemeClr val="dk1"/>
              </a:solidFill>
            </a:endParaRPr>
          </a:p>
        </p:txBody>
      </p:sp>
      <p:pic>
        <p:nvPicPr>
          <p:cNvPr id="429" name="Google Shape;429;p38"/>
          <p:cNvPicPr preferRelativeResize="0"/>
          <p:nvPr/>
        </p:nvPicPr>
        <p:blipFill>
          <a:blip r:embed="rId6">
            <a:alphaModFix/>
          </a:blip>
          <a:stretch>
            <a:fillRect/>
          </a:stretch>
        </p:blipFill>
        <p:spPr>
          <a:xfrm>
            <a:off x="3386625" y="1873100"/>
            <a:ext cx="2386625" cy="676025"/>
          </a:xfrm>
          <a:prstGeom prst="rect">
            <a:avLst/>
          </a:prstGeom>
          <a:noFill/>
          <a:ln>
            <a:noFill/>
          </a:ln>
        </p:spPr>
      </p:pic>
      <p:sp>
        <p:nvSpPr>
          <p:cNvPr id="430" name="Google Shape;430;p38"/>
          <p:cNvSpPr txBox="1"/>
          <p:nvPr/>
        </p:nvSpPr>
        <p:spPr>
          <a:xfrm>
            <a:off x="6616400" y="4823625"/>
            <a:ext cx="2494200" cy="20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2"/>
                </a:solidFill>
              </a:rPr>
              <a:t>Independence Autocorrelation Check</a:t>
            </a:r>
            <a:endParaRPr sz="1000">
              <a:solidFill>
                <a:schemeClr val="dk2"/>
              </a:solidFill>
            </a:endParaRPr>
          </a:p>
        </p:txBody>
      </p:sp>
      <p:sp>
        <p:nvSpPr>
          <p:cNvPr id="431" name="Google Shape;431;p38"/>
          <p:cNvSpPr txBox="1"/>
          <p:nvPr/>
        </p:nvSpPr>
        <p:spPr>
          <a:xfrm>
            <a:off x="184525" y="4823625"/>
            <a:ext cx="2494200" cy="20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2"/>
                </a:solidFill>
              </a:rPr>
              <a:t>Linearity and Homoscedasticity Check - Residual Plot</a:t>
            </a:r>
            <a:endParaRPr sz="1000">
              <a:solidFill>
                <a:schemeClr val="dk2"/>
              </a:solidFill>
            </a:endParaRPr>
          </a:p>
        </p:txBody>
      </p:sp>
      <p:sp>
        <p:nvSpPr>
          <p:cNvPr id="432" name="Google Shape;432;p38"/>
          <p:cNvSpPr txBox="1"/>
          <p:nvPr/>
        </p:nvSpPr>
        <p:spPr>
          <a:xfrm>
            <a:off x="3324900" y="4823625"/>
            <a:ext cx="2494200" cy="20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2"/>
                </a:solidFill>
              </a:rPr>
              <a:t>Normality Check - QQ Plot</a:t>
            </a:r>
            <a:endParaRPr sz="1000">
              <a:solidFill>
                <a:schemeClr val="dk2"/>
              </a:solidFill>
            </a:endParaRPr>
          </a:p>
        </p:txBody>
      </p:sp>
      <p:sp>
        <p:nvSpPr>
          <p:cNvPr id="433" name="Google Shape;433;p38"/>
          <p:cNvSpPr txBox="1"/>
          <p:nvPr/>
        </p:nvSpPr>
        <p:spPr>
          <a:xfrm>
            <a:off x="3361650" y="2624050"/>
            <a:ext cx="2494200" cy="20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2"/>
                </a:solidFill>
              </a:rPr>
              <a:t>Variance Inflation Factor (VIF)</a:t>
            </a:r>
            <a:endParaRPr sz="10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pic>
        <p:nvPicPr>
          <p:cNvPr id="438" name="Google Shape;438;p39"/>
          <p:cNvPicPr preferRelativeResize="0"/>
          <p:nvPr/>
        </p:nvPicPr>
        <p:blipFill>
          <a:blip r:embed="rId3">
            <a:alphaModFix/>
          </a:blip>
          <a:stretch>
            <a:fillRect/>
          </a:stretch>
        </p:blipFill>
        <p:spPr>
          <a:xfrm>
            <a:off x="2532450" y="2571750"/>
            <a:ext cx="3836150" cy="925700"/>
          </a:xfrm>
          <a:prstGeom prst="rect">
            <a:avLst/>
          </a:prstGeom>
          <a:noFill/>
          <a:ln>
            <a:noFill/>
          </a:ln>
        </p:spPr>
      </p:pic>
      <p:sp>
        <p:nvSpPr>
          <p:cNvPr id="439" name="Google Shape;439;p39"/>
          <p:cNvSpPr txBox="1"/>
          <p:nvPr>
            <p:ph type="title"/>
          </p:nvPr>
        </p:nvSpPr>
        <p:spPr>
          <a:xfrm>
            <a:off x="344874" y="112650"/>
            <a:ext cx="7763100" cy="383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1700">
                <a:solidFill>
                  <a:schemeClr val="dk2"/>
                </a:solidFill>
              </a:rPr>
              <a:t>Appendix</a:t>
            </a:r>
            <a:endParaRPr/>
          </a:p>
        </p:txBody>
      </p:sp>
      <p:cxnSp>
        <p:nvCxnSpPr>
          <p:cNvPr id="440" name="Google Shape;440;p39"/>
          <p:cNvCxnSpPr/>
          <p:nvPr/>
        </p:nvCxnSpPr>
        <p:spPr>
          <a:xfrm>
            <a:off x="344838" y="496050"/>
            <a:ext cx="8470200" cy="0"/>
          </a:xfrm>
          <a:prstGeom prst="straightConnector1">
            <a:avLst/>
          </a:prstGeom>
          <a:noFill/>
          <a:ln cap="flat" cmpd="sng" w="9525">
            <a:solidFill>
              <a:schemeClr val="dk2"/>
            </a:solidFill>
            <a:prstDash val="dash"/>
            <a:round/>
            <a:headEnd len="med" w="med" type="none"/>
            <a:tailEnd len="med" w="med" type="none"/>
          </a:ln>
        </p:spPr>
      </p:cxnSp>
      <p:sp>
        <p:nvSpPr>
          <p:cNvPr id="441" name="Google Shape;441;p39"/>
          <p:cNvSpPr txBox="1"/>
          <p:nvPr/>
        </p:nvSpPr>
        <p:spPr>
          <a:xfrm>
            <a:off x="690450" y="812400"/>
            <a:ext cx="7763100" cy="111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To interpret the expected future gallons in their original scale, it needs to be applied the inverse of the Box-Cox transformation to the predicted values as below</a:t>
            </a:r>
            <a:endParaRPr b="1"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p:nvPr/>
        </p:nvSpPr>
        <p:spPr>
          <a:xfrm>
            <a:off x="945808" y="1853025"/>
            <a:ext cx="1333800" cy="13338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71" name="Google Shape;71;p15"/>
          <p:cNvSpPr txBox="1"/>
          <p:nvPr/>
        </p:nvSpPr>
        <p:spPr>
          <a:xfrm>
            <a:off x="869750" y="2126773"/>
            <a:ext cx="14859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chemeClr val="lt1"/>
                </a:solidFill>
              </a:rPr>
              <a:t>Problem</a:t>
            </a:r>
            <a:endParaRPr sz="2200">
              <a:solidFill>
                <a:schemeClr val="lt1"/>
              </a:solidFill>
            </a:endParaRPr>
          </a:p>
          <a:p>
            <a:pPr indent="0" lvl="0" marL="0" rtl="0" algn="ctr">
              <a:spcBef>
                <a:spcPts val="0"/>
              </a:spcBef>
              <a:spcAft>
                <a:spcPts val="0"/>
              </a:spcAft>
              <a:buNone/>
            </a:pPr>
            <a:r>
              <a:rPr lang="en" sz="2200">
                <a:solidFill>
                  <a:schemeClr val="lt1"/>
                </a:solidFill>
              </a:rPr>
              <a:t>1</a:t>
            </a:r>
            <a:endParaRPr sz="2200">
              <a:solidFill>
                <a:schemeClr val="lt1"/>
              </a:solidFill>
            </a:endParaRPr>
          </a:p>
        </p:txBody>
      </p:sp>
      <p:sp>
        <p:nvSpPr>
          <p:cNvPr id="72" name="Google Shape;72;p15"/>
          <p:cNvSpPr txBox="1"/>
          <p:nvPr/>
        </p:nvSpPr>
        <p:spPr>
          <a:xfrm>
            <a:off x="2673850" y="2232200"/>
            <a:ext cx="5600400" cy="64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Effects of Autonomous Driving Factors on Heart Rate Variability (HRV): A Crossover Design Study</a:t>
            </a:r>
            <a:endParaRPr b="1"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44838" y="112650"/>
            <a:ext cx="1343100" cy="383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4705"/>
              <a:buFont typeface="Arial"/>
              <a:buNone/>
            </a:pPr>
            <a:r>
              <a:rPr lang="en" sz="1700">
                <a:solidFill>
                  <a:schemeClr val="dk2"/>
                </a:solidFill>
              </a:rPr>
              <a:t>Introduction</a:t>
            </a:r>
            <a:endParaRPr/>
          </a:p>
        </p:txBody>
      </p:sp>
      <p:cxnSp>
        <p:nvCxnSpPr>
          <p:cNvPr id="78" name="Google Shape;78;p16"/>
          <p:cNvCxnSpPr/>
          <p:nvPr/>
        </p:nvCxnSpPr>
        <p:spPr>
          <a:xfrm>
            <a:off x="344838" y="496050"/>
            <a:ext cx="8470200" cy="0"/>
          </a:xfrm>
          <a:prstGeom prst="straightConnector1">
            <a:avLst/>
          </a:prstGeom>
          <a:noFill/>
          <a:ln cap="flat" cmpd="sng" w="9525">
            <a:solidFill>
              <a:schemeClr val="dk2"/>
            </a:solidFill>
            <a:prstDash val="dash"/>
            <a:round/>
            <a:headEnd len="med" w="med" type="none"/>
            <a:tailEnd len="med" w="med" type="none"/>
          </a:ln>
        </p:spPr>
      </p:cxnSp>
      <p:sp>
        <p:nvSpPr>
          <p:cNvPr id="79" name="Google Shape;79;p16"/>
          <p:cNvSpPr txBox="1"/>
          <p:nvPr/>
        </p:nvSpPr>
        <p:spPr>
          <a:xfrm>
            <a:off x="273000" y="686550"/>
            <a:ext cx="8598000" cy="69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The goal of this study is to explore how different combinations of transparency, recommended control mode, and system reliability impact HRV</a:t>
            </a:r>
            <a:endParaRPr b="1" sz="1800">
              <a:solidFill>
                <a:schemeClr val="dk1"/>
              </a:solidFill>
            </a:endParaRPr>
          </a:p>
        </p:txBody>
      </p:sp>
      <p:sp>
        <p:nvSpPr>
          <p:cNvPr id="80" name="Google Shape;80;p16"/>
          <p:cNvSpPr txBox="1"/>
          <p:nvPr/>
        </p:nvSpPr>
        <p:spPr>
          <a:xfrm>
            <a:off x="583500" y="1745850"/>
            <a:ext cx="7992900" cy="3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Transparency </a:t>
            </a:r>
            <a:r>
              <a:rPr lang="en" sz="1200">
                <a:solidFill>
                  <a:schemeClr val="dk2"/>
                </a:solidFill>
              </a:rPr>
              <a:t>(High or Low) </a:t>
            </a:r>
            <a:r>
              <a:rPr lang="en">
                <a:solidFill>
                  <a:schemeClr val="dk2"/>
                </a:solidFill>
              </a:rPr>
              <a:t>✖️ Control Mode </a:t>
            </a:r>
            <a:r>
              <a:rPr lang="en" sz="1200">
                <a:solidFill>
                  <a:schemeClr val="dk2"/>
                </a:solidFill>
              </a:rPr>
              <a:t>(High or Low)</a:t>
            </a:r>
            <a:r>
              <a:rPr lang="en">
                <a:solidFill>
                  <a:schemeClr val="dk2"/>
                </a:solidFill>
              </a:rPr>
              <a:t> </a:t>
            </a:r>
            <a:r>
              <a:rPr lang="en">
                <a:solidFill>
                  <a:schemeClr val="dk2"/>
                </a:solidFill>
              </a:rPr>
              <a:t>✖️</a:t>
            </a:r>
            <a:r>
              <a:rPr lang="en">
                <a:solidFill>
                  <a:schemeClr val="dk2"/>
                </a:solidFill>
              </a:rPr>
              <a:t>System Reliability </a:t>
            </a:r>
            <a:r>
              <a:rPr lang="en" sz="1200">
                <a:solidFill>
                  <a:schemeClr val="dk2"/>
                </a:solidFill>
              </a:rPr>
              <a:t>(High or Low)</a:t>
            </a:r>
            <a:endParaRPr sz="1200">
              <a:solidFill>
                <a:schemeClr val="dk2"/>
              </a:solidFill>
            </a:endParaRPr>
          </a:p>
        </p:txBody>
      </p:sp>
      <p:sp>
        <p:nvSpPr>
          <p:cNvPr id="81" name="Google Shape;81;p16"/>
          <p:cNvSpPr/>
          <p:nvPr/>
        </p:nvSpPr>
        <p:spPr>
          <a:xfrm>
            <a:off x="8147175" y="1574250"/>
            <a:ext cx="697200" cy="697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a:p>
            <a:pPr indent="0" lvl="0" marL="0" rtl="0" algn="ctr">
              <a:spcBef>
                <a:spcPts val="0"/>
              </a:spcBef>
              <a:spcAft>
                <a:spcPts val="0"/>
              </a:spcAft>
              <a:buNone/>
            </a:pPr>
            <a:r>
              <a:rPr lang="en" sz="400"/>
              <a:t>combinations</a:t>
            </a:r>
            <a:endParaRPr sz="400"/>
          </a:p>
        </p:txBody>
      </p:sp>
      <p:sp>
        <p:nvSpPr>
          <p:cNvPr id="82" name="Google Shape;82;p16"/>
          <p:cNvSpPr/>
          <p:nvPr/>
        </p:nvSpPr>
        <p:spPr>
          <a:xfrm rot="-5400000">
            <a:off x="7973919" y="1832250"/>
            <a:ext cx="243600" cy="2106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descr="heart Vector Icons free download in SVG, PNG Format" id="83" name="Google Shape;83;p16"/>
          <p:cNvPicPr preferRelativeResize="0"/>
          <p:nvPr/>
        </p:nvPicPr>
        <p:blipFill>
          <a:blip r:embed="rId3">
            <a:alphaModFix/>
          </a:blip>
          <a:stretch>
            <a:fillRect/>
          </a:stretch>
        </p:blipFill>
        <p:spPr>
          <a:xfrm>
            <a:off x="3353725" y="3107250"/>
            <a:ext cx="1285400" cy="1285400"/>
          </a:xfrm>
          <a:prstGeom prst="rect">
            <a:avLst/>
          </a:prstGeom>
          <a:noFill/>
          <a:ln>
            <a:noFill/>
          </a:ln>
        </p:spPr>
      </p:pic>
      <p:cxnSp>
        <p:nvCxnSpPr>
          <p:cNvPr id="84" name="Google Shape;84;p16"/>
          <p:cNvCxnSpPr/>
          <p:nvPr/>
        </p:nvCxnSpPr>
        <p:spPr>
          <a:xfrm>
            <a:off x="1081025" y="2138550"/>
            <a:ext cx="2634600" cy="968700"/>
          </a:xfrm>
          <a:prstGeom prst="straightConnector1">
            <a:avLst/>
          </a:prstGeom>
          <a:noFill/>
          <a:ln cap="flat" cmpd="sng" w="9525">
            <a:solidFill>
              <a:schemeClr val="dk2"/>
            </a:solidFill>
            <a:prstDash val="solid"/>
            <a:round/>
            <a:headEnd len="med" w="med" type="none"/>
            <a:tailEnd len="med" w="med" type="triangle"/>
          </a:ln>
        </p:spPr>
      </p:cxnSp>
      <p:cxnSp>
        <p:nvCxnSpPr>
          <p:cNvPr id="85" name="Google Shape;85;p16"/>
          <p:cNvCxnSpPr/>
          <p:nvPr/>
        </p:nvCxnSpPr>
        <p:spPr>
          <a:xfrm>
            <a:off x="3996425" y="2157300"/>
            <a:ext cx="0" cy="929100"/>
          </a:xfrm>
          <a:prstGeom prst="straightConnector1">
            <a:avLst/>
          </a:prstGeom>
          <a:noFill/>
          <a:ln cap="flat" cmpd="sng" w="9525">
            <a:solidFill>
              <a:schemeClr val="dk2"/>
            </a:solidFill>
            <a:prstDash val="solid"/>
            <a:round/>
            <a:headEnd len="med" w="med" type="none"/>
            <a:tailEnd len="med" w="med" type="triangle"/>
          </a:ln>
        </p:spPr>
      </p:cxnSp>
      <p:cxnSp>
        <p:nvCxnSpPr>
          <p:cNvPr id="86" name="Google Shape;86;p16"/>
          <p:cNvCxnSpPr/>
          <p:nvPr/>
        </p:nvCxnSpPr>
        <p:spPr>
          <a:xfrm flipH="1">
            <a:off x="4398725" y="2133750"/>
            <a:ext cx="2106000" cy="959400"/>
          </a:xfrm>
          <a:prstGeom prst="straightConnector1">
            <a:avLst/>
          </a:prstGeom>
          <a:noFill/>
          <a:ln cap="flat" cmpd="sng" w="9525">
            <a:solidFill>
              <a:schemeClr val="dk2"/>
            </a:solidFill>
            <a:prstDash val="solid"/>
            <a:round/>
            <a:headEnd len="med" w="med" type="none"/>
            <a:tailEnd len="med" w="med" type="triangle"/>
          </a:ln>
        </p:spPr>
      </p:cxnSp>
      <p:sp>
        <p:nvSpPr>
          <p:cNvPr id="87" name="Google Shape;87;p16"/>
          <p:cNvSpPr txBox="1"/>
          <p:nvPr/>
        </p:nvSpPr>
        <p:spPr>
          <a:xfrm>
            <a:off x="3175175" y="4413500"/>
            <a:ext cx="1642500" cy="38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Heart Rate</a:t>
            </a:r>
            <a:endParaRPr sz="12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44838" y="112650"/>
            <a:ext cx="1343100" cy="383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1700">
                <a:solidFill>
                  <a:schemeClr val="dk2"/>
                </a:solidFill>
              </a:rPr>
              <a:t>Introduction</a:t>
            </a:r>
            <a:endParaRPr/>
          </a:p>
        </p:txBody>
      </p:sp>
      <p:cxnSp>
        <p:nvCxnSpPr>
          <p:cNvPr id="93" name="Google Shape;93;p17"/>
          <p:cNvCxnSpPr/>
          <p:nvPr/>
        </p:nvCxnSpPr>
        <p:spPr>
          <a:xfrm>
            <a:off x="344838" y="496050"/>
            <a:ext cx="8470200" cy="0"/>
          </a:xfrm>
          <a:prstGeom prst="straightConnector1">
            <a:avLst/>
          </a:prstGeom>
          <a:noFill/>
          <a:ln cap="flat" cmpd="sng" w="9525">
            <a:solidFill>
              <a:schemeClr val="dk2"/>
            </a:solidFill>
            <a:prstDash val="dash"/>
            <a:round/>
            <a:headEnd len="med" w="med" type="none"/>
            <a:tailEnd len="med" w="med" type="none"/>
          </a:ln>
        </p:spPr>
      </p:cxnSp>
      <p:sp>
        <p:nvSpPr>
          <p:cNvPr id="94" name="Google Shape;94;p17"/>
          <p:cNvSpPr txBox="1"/>
          <p:nvPr/>
        </p:nvSpPr>
        <p:spPr>
          <a:xfrm>
            <a:off x="510075" y="687900"/>
            <a:ext cx="8304900" cy="144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700">
                <a:solidFill>
                  <a:schemeClr val="dk1"/>
                </a:solidFill>
              </a:rPr>
              <a:t>2 virtual drives per person (4 min each)</a:t>
            </a:r>
            <a:endParaRPr b="1" sz="1700">
              <a:solidFill>
                <a:schemeClr val="dk1"/>
              </a:solidFill>
            </a:endParaRPr>
          </a:p>
          <a:p>
            <a:pPr indent="0" lvl="0" marL="0" rtl="0" algn="ctr">
              <a:spcBef>
                <a:spcPts val="0"/>
              </a:spcBef>
              <a:spcAft>
                <a:spcPts val="0"/>
              </a:spcAft>
              <a:buClr>
                <a:schemeClr val="dk1"/>
              </a:buClr>
              <a:buSzPts val="1100"/>
              <a:buFont typeface="Arial"/>
              <a:buNone/>
            </a:pPr>
            <a:r>
              <a:rPr b="1" lang="en" sz="1700">
                <a:solidFill>
                  <a:schemeClr val="dk1"/>
                </a:solidFill>
              </a:rPr>
              <a:t>4 combinations exposures per drive</a:t>
            </a:r>
            <a:endParaRPr b="1" sz="1700">
              <a:solidFill>
                <a:schemeClr val="dk1"/>
              </a:solidFill>
            </a:endParaRPr>
          </a:p>
          <a:p>
            <a:pPr indent="0" lvl="0" marL="0" rtl="0" algn="ctr">
              <a:spcBef>
                <a:spcPts val="0"/>
              </a:spcBef>
              <a:spcAft>
                <a:spcPts val="0"/>
              </a:spcAft>
              <a:buClr>
                <a:schemeClr val="dk1"/>
              </a:buClr>
              <a:buSzPts val="1100"/>
              <a:buFont typeface="Arial"/>
              <a:buNone/>
            </a:pPr>
            <a:r>
              <a:rPr b="1" lang="en" sz="1700">
                <a:solidFill>
                  <a:schemeClr val="dk1"/>
                </a:solidFill>
              </a:rPr>
              <a:t>→ 8 exposures per person</a:t>
            </a:r>
            <a:endParaRPr b="1" sz="1700">
              <a:solidFill>
                <a:schemeClr val="dk1"/>
              </a:solidFill>
            </a:endParaRPr>
          </a:p>
          <a:p>
            <a:pPr indent="0" lvl="0" marL="0" rtl="0" algn="ctr">
              <a:spcBef>
                <a:spcPts val="0"/>
              </a:spcBef>
              <a:spcAft>
                <a:spcPts val="0"/>
              </a:spcAft>
              <a:buClr>
                <a:schemeClr val="dk1"/>
              </a:buClr>
              <a:buSzPts val="1100"/>
              <a:buFont typeface="Arial"/>
              <a:buNone/>
            </a:pPr>
            <a:r>
              <a:rPr b="1" lang="en" sz="1700">
                <a:solidFill>
                  <a:schemeClr val="dk1"/>
                </a:solidFill>
              </a:rPr>
              <a:t>30 sec in middle of 1 min to measure</a:t>
            </a:r>
            <a:endParaRPr b="1" sz="1700">
              <a:solidFill>
                <a:schemeClr val="dk1"/>
              </a:solidFill>
            </a:endParaRPr>
          </a:p>
          <a:p>
            <a:pPr indent="0" lvl="0" marL="0" rtl="0" algn="ctr">
              <a:spcBef>
                <a:spcPts val="0"/>
              </a:spcBef>
              <a:spcAft>
                <a:spcPts val="0"/>
              </a:spcAft>
              <a:buNone/>
            </a:pPr>
            <a:r>
              <a:rPr b="1" lang="en" sz="1700">
                <a:solidFill>
                  <a:schemeClr val="dk1"/>
                </a:solidFill>
              </a:rPr>
              <a:t>Risk of carry over effects</a:t>
            </a:r>
            <a:endParaRPr b="1" sz="2100">
              <a:solidFill>
                <a:schemeClr val="dk1"/>
              </a:solidFill>
            </a:endParaRPr>
          </a:p>
        </p:txBody>
      </p:sp>
      <p:pic>
        <p:nvPicPr>
          <p:cNvPr id="95" name="Google Shape;95;p17"/>
          <p:cNvPicPr preferRelativeResize="0"/>
          <p:nvPr/>
        </p:nvPicPr>
        <p:blipFill>
          <a:blip r:embed="rId3">
            <a:alphaModFix/>
          </a:blip>
          <a:stretch>
            <a:fillRect/>
          </a:stretch>
        </p:blipFill>
        <p:spPr>
          <a:xfrm>
            <a:off x="798930" y="3353725"/>
            <a:ext cx="1113175" cy="655750"/>
          </a:xfrm>
          <a:prstGeom prst="rect">
            <a:avLst/>
          </a:prstGeom>
          <a:noFill/>
          <a:ln>
            <a:noFill/>
          </a:ln>
        </p:spPr>
      </p:pic>
      <p:pic>
        <p:nvPicPr>
          <p:cNvPr id="96" name="Google Shape;96;p17"/>
          <p:cNvPicPr preferRelativeResize="0"/>
          <p:nvPr/>
        </p:nvPicPr>
        <p:blipFill>
          <a:blip r:embed="rId3">
            <a:alphaModFix/>
          </a:blip>
          <a:stretch>
            <a:fillRect/>
          </a:stretch>
        </p:blipFill>
        <p:spPr>
          <a:xfrm>
            <a:off x="4802130" y="3357625"/>
            <a:ext cx="1113175" cy="655750"/>
          </a:xfrm>
          <a:prstGeom prst="rect">
            <a:avLst/>
          </a:prstGeom>
          <a:noFill/>
          <a:ln>
            <a:noFill/>
          </a:ln>
        </p:spPr>
      </p:pic>
      <p:cxnSp>
        <p:nvCxnSpPr>
          <p:cNvPr id="97" name="Google Shape;97;p17"/>
          <p:cNvCxnSpPr/>
          <p:nvPr/>
        </p:nvCxnSpPr>
        <p:spPr>
          <a:xfrm>
            <a:off x="4753238" y="3086525"/>
            <a:ext cx="0" cy="1446000"/>
          </a:xfrm>
          <a:prstGeom prst="straightConnector1">
            <a:avLst/>
          </a:prstGeom>
          <a:noFill/>
          <a:ln cap="flat" cmpd="sng" w="9525">
            <a:solidFill>
              <a:schemeClr val="dk2"/>
            </a:solidFill>
            <a:prstDash val="dash"/>
            <a:round/>
            <a:headEnd len="med" w="med" type="none"/>
            <a:tailEnd len="med" w="med" type="none"/>
          </a:ln>
        </p:spPr>
      </p:cxnSp>
      <p:sp>
        <p:nvSpPr>
          <p:cNvPr id="98" name="Google Shape;98;p17"/>
          <p:cNvSpPr txBox="1"/>
          <p:nvPr/>
        </p:nvSpPr>
        <p:spPr>
          <a:xfrm>
            <a:off x="798956" y="2571750"/>
            <a:ext cx="2682600" cy="4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Simulation (Drive) 1st</a:t>
            </a:r>
            <a:endParaRPr sz="1800">
              <a:solidFill>
                <a:schemeClr val="dk2"/>
              </a:solidFill>
            </a:endParaRPr>
          </a:p>
        </p:txBody>
      </p:sp>
      <p:sp>
        <p:nvSpPr>
          <p:cNvPr id="99" name="Google Shape;99;p17"/>
          <p:cNvSpPr txBox="1"/>
          <p:nvPr/>
        </p:nvSpPr>
        <p:spPr>
          <a:xfrm>
            <a:off x="4798032" y="2571750"/>
            <a:ext cx="2934600" cy="4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Simulation (Drive) 2nd</a:t>
            </a:r>
            <a:endParaRPr sz="1800">
              <a:solidFill>
                <a:schemeClr val="dk2"/>
              </a:solidFill>
            </a:endParaRPr>
          </a:p>
        </p:txBody>
      </p:sp>
      <p:cxnSp>
        <p:nvCxnSpPr>
          <p:cNvPr id="100" name="Google Shape;100;p17"/>
          <p:cNvCxnSpPr/>
          <p:nvPr/>
        </p:nvCxnSpPr>
        <p:spPr>
          <a:xfrm>
            <a:off x="2118613" y="3685500"/>
            <a:ext cx="1768800" cy="0"/>
          </a:xfrm>
          <a:prstGeom prst="straightConnector1">
            <a:avLst/>
          </a:prstGeom>
          <a:noFill/>
          <a:ln cap="flat" cmpd="sng" w="9525">
            <a:solidFill>
              <a:schemeClr val="dk2"/>
            </a:solidFill>
            <a:prstDash val="solid"/>
            <a:round/>
            <a:headEnd len="med" w="med" type="none"/>
            <a:tailEnd len="med" w="med" type="triangle"/>
          </a:ln>
        </p:spPr>
      </p:cxnSp>
      <p:cxnSp>
        <p:nvCxnSpPr>
          <p:cNvPr id="101" name="Google Shape;101;p17"/>
          <p:cNvCxnSpPr/>
          <p:nvPr/>
        </p:nvCxnSpPr>
        <p:spPr>
          <a:xfrm>
            <a:off x="6098938" y="3685500"/>
            <a:ext cx="1768800" cy="0"/>
          </a:xfrm>
          <a:prstGeom prst="straightConnector1">
            <a:avLst/>
          </a:prstGeom>
          <a:noFill/>
          <a:ln cap="flat" cmpd="sng" w="9525">
            <a:solidFill>
              <a:schemeClr val="dk2"/>
            </a:solidFill>
            <a:prstDash val="solid"/>
            <a:round/>
            <a:headEnd len="med" w="med" type="none"/>
            <a:tailEnd len="med" w="med" type="triangle"/>
          </a:ln>
        </p:spPr>
      </p:cxnSp>
      <p:cxnSp>
        <p:nvCxnSpPr>
          <p:cNvPr id="102" name="Google Shape;102;p17"/>
          <p:cNvCxnSpPr/>
          <p:nvPr/>
        </p:nvCxnSpPr>
        <p:spPr>
          <a:xfrm>
            <a:off x="5702828" y="4473650"/>
            <a:ext cx="0" cy="538800"/>
          </a:xfrm>
          <a:prstGeom prst="straightConnector1">
            <a:avLst/>
          </a:prstGeom>
          <a:noFill/>
          <a:ln cap="flat" cmpd="sng" w="9525">
            <a:solidFill>
              <a:schemeClr val="dk2"/>
            </a:solidFill>
            <a:prstDash val="dash"/>
            <a:round/>
            <a:headEnd len="med" w="med" type="none"/>
            <a:tailEnd len="med" w="med" type="none"/>
          </a:ln>
        </p:spPr>
      </p:cxnSp>
      <p:cxnSp>
        <p:nvCxnSpPr>
          <p:cNvPr id="103" name="Google Shape;103;p17"/>
          <p:cNvCxnSpPr/>
          <p:nvPr/>
        </p:nvCxnSpPr>
        <p:spPr>
          <a:xfrm>
            <a:off x="759488" y="3086525"/>
            <a:ext cx="0" cy="1446000"/>
          </a:xfrm>
          <a:prstGeom prst="straightConnector1">
            <a:avLst/>
          </a:prstGeom>
          <a:noFill/>
          <a:ln cap="flat" cmpd="sng" w="9525">
            <a:solidFill>
              <a:schemeClr val="dk2"/>
            </a:solidFill>
            <a:prstDash val="dash"/>
            <a:round/>
            <a:headEnd len="med" w="med" type="none"/>
            <a:tailEnd len="med" w="med" type="none"/>
          </a:ln>
        </p:spPr>
      </p:cxnSp>
      <p:cxnSp>
        <p:nvCxnSpPr>
          <p:cNvPr id="104" name="Google Shape;104;p17"/>
          <p:cNvCxnSpPr/>
          <p:nvPr/>
        </p:nvCxnSpPr>
        <p:spPr>
          <a:xfrm>
            <a:off x="8666038" y="3086525"/>
            <a:ext cx="0" cy="1446000"/>
          </a:xfrm>
          <a:prstGeom prst="straightConnector1">
            <a:avLst/>
          </a:prstGeom>
          <a:noFill/>
          <a:ln cap="flat" cmpd="sng" w="9525">
            <a:solidFill>
              <a:schemeClr val="dk2"/>
            </a:solidFill>
            <a:prstDash val="dash"/>
            <a:round/>
            <a:headEnd len="med" w="med" type="none"/>
            <a:tailEnd len="med" w="med" type="none"/>
          </a:ln>
        </p:spPr>
      </p:cxnSp>
      <p:cxnSp>
        <p:nvCxnSpPr>
          <p:cNvPr id="105" name="Google Shape;105;p17"/>
          <p:cNvCxnSpPr/>
          <p:nvPr/>
        </p:nvCxnSpPr>
        <p:spPr>
          <a:xfrm>
            <a:off x="6690569" y="4473650"/>
            <a:ext cx="0" cy="538800"/>
          </a:xfrm>
          <a:prstGeom prst="straightConnector1">
            <a:avLst/>
          </a:prstGeom>
          <a:noFill/>
          <a:ln cap="flat" cmpd="sng" w="9525">
            <a:solidFill>
              <a:schemeClr val="dk2"/>
            </a:solidFill>
            <a:prstDash val="dash"/>
            <a:round/>
            <a:headEnd len="med" w="med" type="none"/>
            <a:tailEnd len="med" w="med" type="none"/>
          </a:ln>
        </p:spPr>
      </p:cxnSp>
      <p:cxnSp>
        <p:nvCxnSpPr>
          <p:cNvPr id="106" name="Google Shape;106;p17"/>
          <p:cNvCxnSpPr/>
          <p:nvPr/>
        </p:nvCxnSpPr>
        <p:spPr>
          <a:xfrm>
            <a:off x="7678309" y="4473650"/>
            <a:ext cx="0" cy="538800"/>
          </a:xfrm>
          <a:prstGeom prst="straightConnector1">
            <a:avLst/>
          </a:prstGeom>
          <a:noFill/>
          <a:ln cap="flat" cmpd="sng" w="9525">
            <a:solidFill>
              <a:schemeClr val="dk2"/>
            </a:solidFill>
            <a:prstDash val="dash"/>
            <a:round/>
            <a:headEnd len="med" w="med" type="none"/>
            <a:tailEnd len="med" w="med" type="none"/>
          </a:ln>
        </p:spPr>
      </p:cxnSp>
      <p:cxnSp>
        <p:nvCxnSpPr>
          <p:cNvPr id="107" name="Google Shape;107;p17"/>
          <p:cNvCxnSpPr/>
          <p:nvPr/>
        </p:nvCxnSpPr>
        <p:spPr>
          <a:xfrm>
            <a:off x="8666050" y="4473650"/>
            <a:ext cx="0" cy="538800"/>
          </a:xfrm>
          <a:prstGeom prst="straightConnector1">
            <a:avLst/>
          </a:prstGeom>
          <a:noFill/>
          <a:ln cap="flat" cmpd="sng" w="9525">
            <a:solidFill>
              <a:schemeClr val="dk2"/>
            </a:solidFill>
            <a:prstDash val="dash"/>
            <a:round/>
            <a:headEnd len="med" w="med" type="none"/>
            <a:tailEnd len="med" w="med" type="none"/>
          </a:ln>
        </p:spPr>
      </p:cxnSp>
      <p:cxnSp>
        <p:nvCxnSpPr>
          <p:cNvPr id="108" name="Google Shape;108;p17"/>
          <p:cNvCxnSpPr/>
          <p:nvPr/>
        </p:nvCxnSpPr>
        <p:spPr>
          <a:xfrm>
            <a:off x="1751866" y="4473650"/>
            <a:ext cx="0" cy="538800"/>
          </a:xfrm>
          <a:prstGeom prst="straightConnector1">
            <a:avLst/>
          </a:prstGeom>
          <a:noFill/>
          <a:ln cap="flat" cmpd="sng" w="9525">
            <a:solidFill>
              <a:schemeClr val="dk2"/>
            </a:solidFill>
            <a:prstDash val="dash"/>
            <a:round/>
            <a:headEnd len="med" w="med" type="none"/>
            <a:tailEnd len="med" w="med" type="none"/>
          </a:ln>
        </p:spPr>
      </p:cxnSp>
      <p:cxnSp>
        <p:nvCxnSpPr>
          <p:cNvPr id="109" name="Google Shape;109;p17"/>
          <p:cNvCxnSpPr/>
          <p:nvPr/>
        </p:nvCxnSpPr>
        <p:spPr>
          <a:xfrm>
            <a:off x="2739606" y="4473650"/>
            <a:ext cx="0" cy="538800"/>
          </a:xfrm>
          <a:prstGeom prst="straightConnector1">
            <a:avLst/>
          </a:prstGeom>
          <a:noFill/>
          <a:ln cap="flat" cmpd="sng" w="9525">
            <a:solidFill>
              <a:schemeClr val="dk2"/>
            </a:solidFill>
            <a:prstDash val="dash"/>
            <a:round/>
            <a:headEnd len="med" w="med" type="none"/>
            <a:tailEnd len="med" w="med" type="none"/>
          </a:ln>
        </p:spPr>
      </p:cxnSp>
      <p:cxnSp>
        <p:nvCxnSpPr>
          <p:cNvPr id="110" name="Google Shape;110;p17"/>
          <p:cNvCxnSpPr/>
          <p:nvPr/>
        </p:nvCxnSpPr>
        <p:spPr>
          <a:xfrm>
            <a:off x="3727347" y="4473650"/>
            <a:ext cx="0" cy="538800"/>
          </a:xfrm>
          <a:prstGeom prst="straightConnector1">
            <a:avLst/>
          </a:prstGeom>
          <a:noFill/>
          <a:ln cap="flat" cmpd="sng" w="9525">
            <a:solidFill>
              <a:schemeClr val="dk2"/>
            </a:solidFill>
            <a:prstDash val="dash"/>
            <a:round/>
            <a:headEnd len="med" w="med" type="none"/>
            <a:tailEnd len="med" w="med" type="none"/>
          </a:ln>
        </p:spPr>
      </p:cxnSp>
      <p:cxnSp>
        <p:nvCxnSpPr>
          <p:cNvPr id="111" name="Google Shape;111;p17"/>
          <p:cNvCxnSpPr/>
          <p:nvPr/>
        </p:nvCxnSpPr>
        <p:spPr>
          <a:xfrm>
            <a:off x="4752538" y="4473650"/>
            <a:ext cx="0" cy="538800"/>
          </a:xfrm>
          <a:prstGeom prst="straightConnector1">
            <a:avLst/>
          </a:prstGeom>
          <a:noFill/>
          <a:ln cap="flat" cmpd="sng" w="9525">
            <a:solidFill>
              <a:schemeClr val="dk2"/>
            </a:solidFill>
            <a:prstDash val="dash"/>
            <a:round/>
            <a:headEnd len="med" w="med" type="none"/>
            <a:tailEnd len="med" w="med" type="none"/>
          </a:ln>
        </p:spPr>
      </p:cxnSp>
      <p:cxnSp>
        <p:nvCxnSpPr>
          <p:cNvPr id="112" name="Google Shape;112;p17"/>
          <p:cNvCxnSpPr/>
          <p:nvPr/>
        </p:nvCxnSpPr>
        <p:spPr>
          <a:xfrm>
            <a:off x="764125" y="4473650"/>
            <a:ext cx="0" cy="538800"/>
          </a:xfrm>
          <a:prstGeom prst="straightConnector1">
            <a:avLst/>
          </a:prstGeom>
          <a:noFill/>
          <a:ln cap="flat" cmpd="sng" w="9525">
            <a:solidFill>
              <a:schemeClr val="dk2"/>
            </a:solidFill>
            <a:prstDash val="dash"/>
            <a:round/>
            <a:headEnd len="med" w="med" type="none"/>
            <a:tailEnd len="med" w="med" type="none"/>
          </a:ln>
        </p:spPr>
      </p:cxnSp>
      <p:sp>
        <p:nvSpPr>
          <p:cNvPr id="113" name="Google Shape;113;p17"/>
          <p:cNvSpPr/>
          <p:nvPr/>
        </p:nvSpPr>
        <p:spPr>
          <a:xfrm>
            <a:off x="1417250" y="4120175"/>
            <a:ext cx="692700" cy="238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switch</a:t>
            </a:r>
            <a:endParaRPr sz="1300"/>
          </a:p>
        </p:txBody>
      </p:sp>
      <p:sp>
        <p:nvSpPr>
          <p:cNvPr id="114" name="Google Shape;114;p17"/>
          <p:cNvSpPr/>
          <p:nvPr/>
        </p:nvSpPr>
        <p:spPr>
          <a:xfrm rot="10800000">
            <a:off x="1714400" y="4325925"/>
            <a:ext cx="98400" cy="1230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 name="Google Shape;115;p17"/>
          <p:cNvSpPr/>
          <p:nvPr/>
        </p:nvSpPr>
        <p:spPr>
          <a:xfrm>
            <a:off x="2393250" y="4120175"/>
            <a:ext cx="692700" cy="238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switch</a:t>
            </a:r>
            <a:endParaRPr sz="1300"/>
          </a:p>
        </p:txBody>
      </p:sp>
      <p:sp>
        <p:nvSpPr>
          <p:cNvPr id="116" name="Google Shape;116;p17"/>
          <p:cNvSpPr/>
          <p:nvPr/>
        </p:nvSpPr>
        <p:spPr>
          <a:xfrm rot="10800000">
            <a:off x="2690400" y="4325925"/>
            <a:ext cx="98400" cy="1230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 name="Google Shape;117;p17"/>
          <p:cNvSpPr/>
          <p:nvPr/>
        </p:nvSpPr>
        <p:spPr>
          <a:xfrm>
            <a:off x="3369250" y="4120175"/>
            <a:ext cx="692700" cy="238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switch</a:t>
            </a:r>
            <a:endParaRPr sz="1300"/>
          </a:p>
        </p:txBody>
      </p:sp>
      <p:sp>
        <p:nvSpPr>
          <p:cNvPr id="118" name="Google Shape;118;p17"/>
          <p:cNvSpPr/>
          <p:nvPr/>
        </p:nvSpPr>
        <p:spPr>
          <a:xfrm rot="10800000">
            <a:off x="3666400" y="4325925"/>
            <a:ext cx="98400" cy="1230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 name="Google Shape;119;p17"/>
          <p:cNvSpPr/>
          <p:nvPr/>
        </p:nvSpPr>
        <p:spPr>
          <a:xfrm>
            <a:off x="5366013" y="4120175"/>
            <a:ext cx="692700" cy="238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switch</a:t>
            </a:r>
            <a:endParaRPr sz="1300"/>
          </a:p>
        </p:txBody>
      </p:sp>
      <p:sp>
        <p:nvSpPr>
          <p:cNvPr id="120" name="Google Shape;120;p17"/>
          <p:cNvSpPr/>
          <p:nvPr/>
        </p:nvSpPr>
        <p:spPr>
          <a:xfrm rot="10800000">
            <a:off x="5663163" y="4325925"/>
            <a:ext cx="98400" cy="1230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1" name="Google Shape;121;p17"/>
          <p:cNvSpPr/>
          <p:nvPr/>
        </p:nvSpPr>
        <p:spPr>
          <a:xfrm>
            <a:off x="6337350" y="4120175"/>
            <a:ext cx="692700" cy="238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switch</a:t>
            </a:r>
            <a:endParaRPr sz="1300"/>
          </a:p>
        </p:txBody>
      </p:sp>
      <p:sp>
        <p:nvSpPr>
          <p:cNvPr id="122" name="Google Shape;122;p17"/>
          <p:cNvSpPr/>
          <p:nvPr/>
        </p:nvSpPr>
        <p:spPr>
          <a:xfrm rot="10800000">
            <a:off x="6634500" y="4325925"/>
            <a:ext cx="98400" cy="1230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 name="Google Shape;123;p17"/>
          <p:cNvSpPr/>
          <p:nvPr/>
        </p:nvSpPr>
        <p:spPr>
          <a:xfrm>
            <a:off x="7322413" y="4120175"/>
            <a:ext cx="692700" cy="238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switch</a:t>
            </a:r>
            <a:endParaRPr sz="1300"/>
          </a:p>
        </p:txBody>
      </p:sp>
      <p:sp>
        <p:nvSpPr>
          <p:cNvPr id="124" name="Google Shape;124;p17"/>
          <p:cNvSpPr/>
          <p:nvPr/>
        </p:nvSpPr>
        <p:spPr>
          <a:xfrm rot="10800000">
            <a:off x="7619563" y="4325925"/>
            <a:ext cx="98400" cy="1230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25" name="Google Shape;125;p17"/>
          <p:cNvCxnSpPr/>
          <p:nvPr/>
        </p:nvCxnSpPr>
        <p:spPr>
          <a:xfrm>
            <a:off x="1072588" y="4743050"/>
            <a:ext cx="370800" cy="0"/>
          </a:xfrm>
          <a:prstGeom prst="straightConnector1">
            <a:avLst/>
          </a:prstGeom>
          <a:noFill/>
          <a:ln cap="flat" cmpd="sng" w="9525">
            <a:solidFill>
              <a:schemeClr val="dk2"/>
            </a:solidFill>
            <a:prstDash val="solid"/>
            <a:round/>
            <a:headEnd len="med" w="med" type="none"/>
            <a:tailEnd len="med" w="med" type="triangle"/>
          </a:ln>
        </p:spPr>
      </p:cxnSp>
      <p:cxnSp>
        <p:nvCxnSpPr>
          <p:cNvPr id="126" name="Google Shape;126;p17"/>
          <p:cNvCxnSpPr/>
          <p:nvPr/>
        </p:nvCxnSpPr>
        <p:spPr>
          <a:xfrm>
            <a:off x="2060325" y="4743050"/>
            <a:ext cx="370800" cy="0"/>
          </a:xfrm>
          <a:prstGeom prst="straightConnector1">
            <a:avLst/>
          </a:prstGeom>
          <a:noFill/>
          <a:ln cap="flat" cmpd="sng" w="9525">
            <a:solidFill>
              <a:schemeClr val="dk2"/>
            </a:solidFill>
            <a:prstDash val="solid"/>
            <a:round/>
            <a:headEnd len="med" w="med" type="none"/>
            <a:tailEnd len="med" w="med" type="triangle"/>
          </a:ln>
        </p:spPr>
      </p:cxnSp>
      <p:cxnSp>
        <p:nvCxnSpPr>
          <p:cNvPr id="127" name="Google Shape;127;p17"/>
          <p:cNvCxnSpPr/>
          <p:nvPr/>
        </p:nvCxnSpPr>
        <p:spPr>
          <a:xfrm>
            <a:off x="3048063" y="4743050"/>
            <a:ext cx="370800" cy="0"/>
          </a:xfrm>
          <a:prstGeom prst="straightConnector1">
            <a:avLst/>
          </a:prstGeom>
          <a:noFill/>
          <a:ln cap="flat" cmpd="sng" w="9525">
            <a:solidFill>
              <a:schemeClr val="dk2"/>
            </a:solidFill>
            <a:prstDash val="solid"/>
            <a:round/>
            <a:headEnd len="med" w="med" type="none"/>
            <a:tailEnd len="med" w="med" type="triangle"/>
          </a:ln>
        </p:spPr>
      </p:cxnSp>
      <p:cxnSp>
        <p:nvCxnSpPr>
          <p:cNvPr id="128" name="Google Shape;128;p17"/>
          <p:cNvCxnSpPr/>
          <p:nvPr/>
        </p:nvCxnSpPr>
        <p:spPr>
          <a:xfrm>
            <a:off x="4054538" y="4743050"/>
            <a:ext cx="370800" cy="0"/>
          </a:xfrm>
          <a:prstGeom prst="straightConnector1">
            <a:avLst/>
          </a:prstGeom>
          <a:noFill/>
          <a:ln cap="flat" cmpd="sng" w="9525">
            <a:solidFill>
              <a:schemeClr val="dk2"/>
            </a:solidFill>
            <a:prstDash val="solid"/>
            <a:round/>
            <a:headEnd len="med" w="med" type="none"/>
            <a:tailEnd len="med" w="med" type="triangle"/>
          </a:ln>
        </p:spPr>
      </p:cxnSp>
      <p:cxnSp>
        <p:nvCxnSpPr>
          <p:cNvPr id="129" name="Google Shape;129;p17"/>
          <p:cNvCxnSpPr/>
          <p:nvPr/>
        </p:nvCxnSpPr>
        <p:spPr>
          <a:xfrm>
            <a:off x="5042275" y="4743050"/>
            <a:ext cx="370800" cy="0"/>
          </a:xfrm>
          <a:prstGeom prst="straightConnector1">
            <a:avLst/>
          </a:prstGeom>
          <a:noFill/>
          <a:ln cap="flat" cmpd="sng" w="9525">
            <a:solidFill>
              <a:schemeClr val="dk2"/>
            </a:solidFill>
            <a:prstDash val="solid"/>
            <a:round/>
            <a:headEnd len="med" w="med" type="none"/>
            <a:tailEnd len="med" w="med" type="triangle"/>
          </a:ln>
        </p:spPr>
      </p:cxnSp>
      <p:cxnSp>
        <p:nvCxnSpPr>
          <p:cNvPr id="130" name="Google Shape;130;p17"/>
          <p:cNvCxnSpPr/>
          <p:nvPr/>
        </p:nvCxnSpPr>
        <p:spPr>
          <a:xfrm>
            <a:off x="6011300" y="4743050"/>
            <a:ext cx="370800" cy="0"/>
          </a:xfrm>
          <a:prstGeom prst="straightConnector1">
            <a:avLst/>
          </a:prstGeom>
          <a:noFill/>
          <a:ln cap="flat" cmpd="sng" w="9525">
            <a:solidFill>
              <a:schemeClr val="dk2"/>
            </a:solidFill>
            <a:prstDash val="solid"/>
            <a:round/>
            <a:headEnd len="med" w="med" type="none"/>
            <a:tailEnd len="med" w="med" type="triangle"/>
          </a:ln>
        </p:spPr>
      </p:cxnSp>
      <p:cxnSp>
        <p:nvCxnSpPr>
          <p:cNvPr id="131" name="Google Shape;131;p17"/>
          <p:cNvCxnSpPr/>
          <p:nvPr/>
        </p:nvCxnSpPr>
        <p:spPr>
          <a:xfrm>
            <a:off x="7030050" y="4743050"/>
            <a:ext cx="370800" cy="0"/>
          </a:xfrm>
          <a:prstGeom prst="straightConnector1">
            <a:avLst/>
          </a:prstGeom>
          <a:noFill/>
          <a:ln cap="flat" cmpd="sng" w="9525">
            <a:solidFill>
              <a:schemeClr val="dk2"/>
            </a:solidFill>
            <a:prstDash val="solid"/>
            <a:round/>
            <a:headEnd len="med" w="med" type="none"/>
            <a:tailEnd len="med" w="med" type="triangle"/>
          </a:ln>
        </p:spPr>
      </p:cxnSp>
      <p:cxnSp>
        <p:nvCxnSpPr>
          <p:cNvPr id="132" name="Google Shape;132;p17"/>
          <p:cNvCxnSpPr/>
          <p:nvPr/>
        </p:nvCxnSpPr>
        <p:spPr>
          <a:xfrm>
            <a:off x="7986775" y="4743050"/>
            <a:ext cx="370800" cy="0"/>
          </a:xfrm>
          <a:prstGeom prst="straightConnector1">
            <a:avLst/>
          </a:prstGeom>
          <a:noFill/>
          <a:ln cap="flat" cmpd="sng" w="9525">
            <a:solidFill>
              <a:schemeClr val="dk2"/>
            </a:solidFill>
            <a:prstDash val="solid"/>
            <a:round/>
            <a:headEnd len="med" w="med" type="none"/>
            <a:tailEnd len="med" w="med" type="triangle"/>
          </a:ln>
        </p:spPr>
      </p:cxnSp>
      <p:sp>
        <p:nvSpPr>
          <p:cNvPr id="133" name="Google Shape;133;p17"/>
          <p:cNvSpPr/>
          <p:nvPr/>
        </p:nvSpPr>
        <p:spPr>
          <a:xfrm>
            <a:off x="872925" y="4814750"/>
            <a:ext cx="692700" cy="238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measure</a:t>
            </a:r>
            <a:endParaRPr sz="900"/>
          </a:p>
        </p:txBody>
      </p:sp>
      <p:sp>
        <p:nvSpPr>
          <p:cNvPr id="134" name="Google Shape;134;p17"/>
          <p:cNvSpPr/>
          <p:nvPr/>
        </p:nvSpPr>
        <p:spPr>
          <a:xfrm>
            <a:off x="1170075" y="4743050"/>
            <a:ext cx="98400" cy="1230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5" name="Google Shape;135;p17"/>
          <p:cNvSpPr/>
          <p:nvPr/>
        </p:nvSpPr>
        <p:spPr>
          <a:xfrm>
            <a:off x="1899375" y="4814750"/>
            <a:ext cx="692700" cy="238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measure</a:t>
            </a:r>
            <a:endParaRPr sz="900"/>
          </a:p>
        </p:txBody>
      </p:sp>
      <p:sp>
        <p:nvSpPr>
          <p:cNvPr id="136" name="Google Shape;136;p17"/>
          <p:cNvSpPr/>
          <p:nvPr/>
        </p:nvSpPr>
        <p:spPr>
          <a:xfrm>
            <a:off x="2196525" y="4743050"/>
            <a:ext cx="98400" cy="1230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7" name="Google Shape;137;p17"/>
          <p:cNvSpPr/>
          <p:nvPr/>
        </p:nvSpPr>
        <p:spPr>
          <a:xfrm>
            <a:off x="2887125" y="4850600"/>
            <a:ext cx="692700" cy="238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measure</a:t>
            </a:r>
            <a:endParaRPr sz="900"/>
          </a:p>
        </p:txBody>
      </p:sp>
      <p:sp>
        <p:nvSpPr>
          <p:cNvPr id="138" name="Google Shape;138;p17"/>
          <p:cNvSpPr/>
          <p:nvPr/>
        </p:nvSpPr>
        <p:spPr>
          <a:xfrm>
            <a:off x="3184275" y="4778900"/>
            <a:ext cx="98400" cy="1230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9" name="Google Shape;139;p17"/>
          <p:cNvSpPr/>
          <p:nvPr/>
        </p:nvSpPr>
        <p:spPr>
          <a:xfrm>
            <a:off x="3893600" y="4850600"/>
            <a:ext cx="692700" cy="238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measure</a:t>
            </a:r>
            <a:endParaRPr sz="900"/>
          </a:p>
        </p:txBody>
      </p:sp>
      <p:sp>
        <p:nvSpPr>
          <p:cNvPr id="140" name="Google Shape;140;p17"/>
          <p:cNvSpPr/>
          <p:nvPr/>
        </p:nvSpPr>
        <p:spPr>
          <a:xfrm>
            <a:off x="4190750" y="4778900"/>
            <a:ext cx="98400" cy="1230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1" name="Google Shape;141;p17"/>
          <p:cNvSpPr/>
          <p:nvPr/>
        </p:nvSpPr>
        <p:spPr>
          <a:xfrm>
            <a:off x="4881338" y="4850600"/>
            <a:ext cx="692700" cy="238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measure</a:t>
            </a:r>
            <a:endParaRPr sz="900"/>
          </a:p>
        </p:txBody>
      </p:sp>
      <p:sp>
        <p:nvSpPr>
          <p:cNvPr id="142" name="Google Shape;142;p17"/>
          <p:cNvSpPr/>
          <p:nvPr/>
        </p:nvSpPr>
        <p:spPr>
          <a:xfrm>
            <a:off x="5178488" y="4778900"/>
            <a:ext cx="98400" cy="1230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3" name="Google Shape;143;p17"/>
          <p:cNvSpPr/>
          <p:nvPr/>
        </p:nvSpPr>
        <p:spPr>
          <a:xfrm>
            <a:off x="5850350" y="4850600"/>
            <a:ext cx="692700" cy="238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measure</a:t>
            </a:r>
            <a:endParaRPr sz="900"/>
          </a:p>
        </p:txBody>
      </p:sp>
      <p:sp>
        <p:nvSpPr>
          <p:cNvPr id="144" name="Google Shape;144;p17"/>
          <p:cNvSpPr/>
          <p:nvPr/>
        </p:nvSpPr>
        <p:spPr>
          <a:xfrm>
            <a:off x="6147500" y="4778900"/>
            <a:ext cx="98400" cy="1230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5" name="Google Shape;145;p17"/>
          <p:cNvSpPr/>
          <p:nvPr/>
        </p:nvSpPr>
        <p:spPr>
          <a:xfrm>
            <a:off x="6838075" y="4850600"/>
            <a:ext cx="692700" cy="238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measure</a:t>
            </a:r>
            <a:endParaRPr sz="900"/>
          </a:p>
        </p:txBody>
      </p:sp>
      <p:sp>
        <p:nvSpPr>
          <p:cNvPr id="146" name="Google Shape;146;p17"/>
          <p:cNvSpPr/>
          <p:nvPr/>
        </p:nvSpPr>
        <p:spPr>
          <a:xfrm>
            <a:off x="7135225" y="4778900"/>
            <a:ext cx="98400" cy="1230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7" name="Google Shape;147;p17"/>
          <p:cNvSpPr/>
          <p:nvPr/>
        </p:nvSpPr>
        <p:spPr>
          <a:xfrm>
            <a:off x="7807100" y="4850600"/>
            <a:ext cx="692700" cy="238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measure</a:t>
            </a:r>
            <a:endParaRPr sz="900"/>
          </a:p>
        </p:txBody>
      </p:sp>
      <p:sp>
        <p:nvSpPr>
          <p:cNvPr id="148" name="Google Shape;148;p17"/>
          <p:cNvSpPr/>
          <p:nvPr/>
        </p:nvSpPr>
        <p:spPr>
          <a:xfrm>
            <a:off x="8104250" y="4778900"/>
            <a:ext cx="98400" cy="1230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8"/>
          <p:cNvSpPr txBox="1"/>
          <p:nvPr>
            <p:ph type="title"/>
          </p:nvPr>
        </p:nvSpPr>
        <p:spPr>
          <a:xfrm>
            <a:off x="344838" y="112650"/>
            <a:ext cx="1343100" cy="383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1700">
                <a:solidFill>
                  <a:schemeClr val="dk2"/>
                </a:solidFill>
              </a:rPr>
              <a:t>Summary</a:t>
            </a:r>
            <a:endParaRPr/>
          </a:p>
        </p:txBody>
      </p:sp>
      <p:cxnSp>
        <p:nvCxnSpPr>
          <p:cNvPr id="154" name="Google Shape;154;p18"/>
          <p:cNvCxnSpPr/>
          <p:nvPr/>
        </p:nvCxnSpPr>
        <p:spPr>
          <a:xfrm>
            <a:off x="344838" y="496050"/>
            <a:ext cx="8470200" cy="0"/>
          </a:xfrm>
          <a:prstGeom prst="straightConnector1">
            <a:avLst/>
          </a:prstGeom>
          <a:noFill/>
          <a:ln cap="flat" cmpd="sng" w="9525">
            <a:solidFill>
              <a:schemeClr val="dk2"/>
            </a:solidFill>
            <a:prstDash val="dash"/>
            <a:round/>
            <a:headEnd len="med" w="med" type="none"/>
            <a:tailEnd len="med" w="med" type="none"/>
          </a:ln>
        </p:spPr>
      </p:cxnSp>
      <p:sp>
        <p:nvSpPr>
          <p:cNvPr id="155" name="Google Shape;155;p18"/>
          <p:cNvSpPr txBox="1"/>
          <p:nvPr/>
        </p:nvSpPr>
        <p:spPr>
          <a:xfrm>
            <a:off x="402450" y="697275"/>
            <a:ext cx="8412600" cy="129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Objective: Identify the most effective combinations of 3 factors in influencing HRV</a:t>
            </a:r>
            <a:endParaRPr b="1" sz="1800">
              <a:solidFill>
                <a:schemeClr val="dk1"/>
              </a:solidFill>
            </a:endParaRPr>
          </a:p>
        </p:txBody>
      </p:sp>
      <p:sp>
        <p:nvSpPr>
          <p:cNvPr id="156" name="Google Shape;156;p18"/>
          <p:cNvSpPr txBox="1"/>
          <p:nvPr/>
        </p:nvSpPr>
        <p:spPr>
          <a:xfrm>
            <a:off x="1189500" y="1591075"/>
            <a:ext cx="6780900" cy="1240200"/>
          </a:xfrm>
          <a:prstGeom prst="rect">
            <a:avLst/>
          </a:prstGeom>
          <a:noFill/>
          <a:ln>
            <a:noFill/>
          </a:ln>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b="1" lang="en" sz="2000">
                <a:solidFill>
                  <a:schemeClr val="dk1"/>
                </a:solidFill>
              </a:rPr>
              <a:t>Design:  Crossover Design with two 4×4 Latin Squares</a:t>
            </a:r>
            <a:endParaRPr b="1" sz="2000">
              <a:solidFill>
                <a:schemeClr val="dk1"/>
              </a:solidFill>
            </a:endParaRPr>
          </a:p>
          <a:p>
            <a:pPr indent="0" lvl="0" marL="0" rtl="0" algn="ctr">
              <a:lnSpc>
                <a:spcPct val="200000"/>
              </a:lnSpc>
              <a:spcBef>
                <a:spcPts val="0"/>
              </a:spcBef>
              <a:spcAft>
                <a:spcPts val="0"/>
              </a:spcAft>
              <a:buClr>
                <a:schemeClr val="dk1"/>
              </a:buClr>
              <a:buSzPts val="1100"/>
              <a:buFont typeface="Arial"/>
              <a:buNone/>
            </a:pPr>
            <a:r>
              <a:rPr b="1" lang="en" sz="2000">
                <a:solidFill>
                  <a:schemeClr val="dk1"/>
                </a:solidFill>
              </a:rPr>
              <a:t>Statistical Model: First-order residual effects model</a:t>
            </a:r>
            <a:endParaRPr b="1" sz="2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9"/>
          <p:cNvSpPr txBox="1"/>
          <p:nvPr>
            <p:ph type="title"/>
          </p:nvPr>
        </p:nvSpPr>
        <p:spPr>
          <a:xfrm>
            <a:off x="344838" y="112650"/>
            <a:ext cx="1343100" cy="383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1700">
                <a:solidFill>
                  <a:schemeClr val="dk2"/>
                </a:solidFill>
              </a:rPr>
              <a:t>Methods</a:t>
            </a:r>
            <a:endParaRPr/>
          </a:p>
        </p:txBody>
      </p:sp>
      <p:cxnSp>
        <p:nvCxnSpPr>
          <p:cNvPr id="162" name="Google Shape;162;p19"/>
          <p:cNvCxnSpPr/>
          <p:nvPr/>
        </p:nvCxnSpPr>
        <p:spPr>
          <a:xfrm>
            <a:off x="344838" y="496050"/>
            <a:ext cx="8470200" cy="0"/>
          </a:xfrm>
          <a:prstGeom prst="straightConnector1">
            <a:avLst/>
          </a:prstGeom>
          <a:noFill/>
          <a:ln cap="flat" cmpd="sng" w="9525">
            <a:solidFill>
              <a:schemeClr val="dk2"/>
            </a:solidFill>
            <a:prstDash val="dash"/>
            <a:round/>
            <a:headEnd len="med" w="med" type="none"/>
            <a:tailEnd len="med" w="med" type="none"/>
          </a:ln>
        </p:spPr>
      </p:cxnSp>
      <p:pic>
        <p:nvPicPr>
          <p:cNvPr id="163" name="Google Shape;163;p19"/>
          <p:cNvPicPr preferRelativeResize="0"/>
          <p:nvPr/>
        </p:nvPicPr>
        <p:blipFill>
          <a:blip r:embed="rId3">
            <a:alphaModFix/>
          </a:blip>
          <a:stretch>
            <a:fillRect/>
          </a:stretch>
        </p:blipFill>
        <p:spPr>
          <a:xfrm>
            <a:off x="1691805" y="3355000"/>
            <a:ext cx="1113175" cy="655750"/>
          </a:xfrm>
          <a:prstGeom prst="rect">
            <a:avLst/>
          </a:prstGeom>
          <a:noFill/>
          <a:ln>
            <a:noFill/>
          </a:ln>
        </p:spPr>
      </p:pic>
      <p:pic>
        <p:nvPicPr>
          <p:cNvPr id="164" name="Google Shape;164;p19"/>
          <p:cNvPicPr preferRelativeResize="0"/>
          <p:nvPr/>
        </p:nvPicPr>
        <p:blipFill>
          <a:blip r:embed="rId3">
            <a:alphaModFix/>
          </a:blip>
          <a:stretch>
            <a:fillRect/>
          </a:stretch>
        </p:blipFill>
        <p:spPr>
          <a:xfrm>
            <a:off x="6031305" y="3357625"/>
            <a:ext cx="1113175" cy="655750"/>
          </a:xfrm>
          <a:prstGeom prst="rect">
            <a:avLst/>
          </a:prstGeom>
          <a:noFill/>
          <a:ln>
            <a:noFill/>
          </a:ln>
        </p:spPr>
      </p:pic>
      <p:cxnSp>
        <p:nvCxnSpPr>
          <p:cNvPr id="165" name="Google Shape;165;p19"/>
          <p:cNvCxnSpPr/>
          <p:nvPr/>
        </p:nvCxnSpPr>
        <p:spPr>
          <a:xfrm>
            <a:off x="5982413" y="3086525"/>
            <a:ext cx="0" cy="1446000"/>
          </a:xfrm>
          <a:prstGeom prst="straightConnector1">
            <a:avLst/>
          </a:prstGeom>
          <a:noFill/>
          <a:ln cap="flat" cmpd="sng" w="9525">
            <a:solidFill>
              <a:schemeClr val="dk2"/>
            </a:solidFill>
            <a:prstDash val="dash"/>
            <a:round/>
            <a:headEnd len="med" w="med" type="none"/>
            <a:tailEnd len="med" w="med" type="none"/>
          </a:ln>
        </p:spPr>
      </p:cxnSp>
      <p:cxnSp>
        <p:nvCxnSpPr>
          <p:cNvPr id="166" name="Google Shape;166;p19"/>
          <p:cNvCxnSpPr/>
          <p:nvPr/>
        </p:nvCxnSpPr>
        <p:spPr>
          <a:xfrm>
            <a:off x="7220675" y="3685500"/>
            <a:ext cx="1445400" cy="0"/>
          </a:xfrm>
          <a:prstGeom prst="straightConnector1">
            <a:avLst/>
          </a:prstGeom>
          <a:noFill/>
          <a:ln cap="flat" cmpd="sng" w="9525">
            <a:solidFill>
              <a:schemeClr val="dk2"/>
            </a:solidFill>
            <a:prstDash val="solid"/>
            <a:round/>
            <a:headEnd len="med" w="med" type="none"/>
            <a:tailEnd len="med" w="med" type="triangle"/>
          </a:ln>
        </p:spPr>
      </p:cxnSp>
      <p:cxnSp>
        <p:nvCxnSpPr>
          <p:cNvPr id="167" name="Google Shape;167;p19"/>
          <p:cNvCxnSpPr/>
          <p:nvPr/>
        </p:nvCxnSpPr>
        <p:spPr>
          <a:xfrm>
            <a:off x="1656325" y="3086525"/>
            <a:ext cx="0" cy="1446000"/>
          </a:xfrm>
          <a:prstGeom prst="straightConnector1">
            <a:avLst/>
          </a:prstGeom>
          <a:noFill/>
          <a:ln cap="flat" cmpd="sng" w="9525">
            <a:solidFill>
              <a:schemeClr val="dk2"/>
            </a:solidFill>
            <a:prstDash val="dash"/>
            <a:round/>
            <a:headEnd len="med" w="med" type="none"/>
            <a:tailEnd len="med" w="med" type="none"/>
          </a:ln>
        </p:spPr>
      </p:cxnSp>
      <p:cxnSp>
        <p:nvCxnSpPr>
          <p:cNvPr id="168" name="Google Shape;168;p19"/>
          <p:cNvCxnSpPr/>
          <p:nvPr/>
        </p:nvCxnSpPr>
        <p:spPr>
          <a:xfrm>
            <a:off x="8697563" y="3086525"/>
            <a:ext cx="0" cy="1446000"/>
          </a:xfrm>
          <a:prstGeom prst="straightConnector1">
            <a:avLst/>
          </a:prstGeom>
          <a:noFill/>
          <a:ln cap="flat" cmpd="sng" w="9525">
            <a:solidFill>
              <a:schemeClr val="dk2"/>
            </a:solidFill>
            <a:prstDash val="dash"/>
            <a:round/>
            <a:headEnd len="med" w="med" type="none"/>
            <a:tailEnd len="med" w="med" type="none"/>
          </a:ln>
        </p:spPr>
      </p:cxnSp>
      <p:sp>
        <p:nvSpPr>
          <p:cNvPr id="169" name="Google Shape;169;p19"/>
          <p:cNvSpPr txBox="1"/>
          <p:nvPr/>
        </p:nvSpPr>
        <p:spPr>
          <a:xfrm>
            <a:off x="1687956" y="2571750"/>
            <a:ext cx="2682600" cy="4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1st </a:t>
            </a:r>
            <a:r>
              <a:rPr lang="en" sz="1800">
                <a:solidFill>
                  <a:schemeClr val="dk2"/>
                </a:solidFill>
              </a:rPr>
              <a:t>Simulation (Drive)</a:t>
            </a:r>
            <a:endParaRPr sz="1800">
              <a:solidFill>
                <a:schemeClr val="dk2"/>
              </a:solidFill>
            </a:endParaRPr>
          </a:p>
        </p:txBody>
      </p:sp>
      <p:sp>
        <p:nvSpPr>
          <p:cNvPr id="170" name="Google Shape;170;p19"/>
          <p:cNvSpPr txBox="1"/>
          <p:nvPr/>
        </p:nvSpPr>
        <p:spPr>
          <a:xfrm>
            <a:off x="5982432" y="2571750"/>
            <a:ext cx="2934600" cy="4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2nd </a:t>
            </a:r>
            <a:r>
              <a:rPr lang="en" sz="1800">
                <a:solidFill>
                  <a:schemeClr val="dk2"/>
                </a:solidFill>
              </a:rPr>
              <a:t>Simulation (Drive)</a:t>
            </a:r>
            <a:endParaRPr sz="1800">
              <a:solidFill>
                <a:schemeClr val="dk2"/>
              </a:solidFill>
            </a:endParaRPr>
          </a:p>
        </p:txBody>
      </p:sp>
      <p:sp>
        <p:nvSpPr>
          <p:cNvPr id="171" name="Google Shape;171;p19"/>
          <p:cNvSpPr txBox="1"/>
          <p:nvPr/>
        </p:nvSpPr>
        <p:spPr>
          <a:xfrm>
            <a:off x="932400" y="722800"/>
            <a:ext cx="7279200" cy="138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48 Participants will be recruited to have 2 simulations</a:t>
            </a:r>
            <a:endParaRPr b="1" sz="1800">
              <a:solidFill>
                <a:schemeClr val="dk1"/>
              </a:solidFill>
            </a:endParaRPr>
          </a:p>
          <a:p>
            <a:pPr indent="0" lvl="0" marL="0" rtl="0" algn="ctr">
              <a:spcBef>
                <a:spcPts val="0"/>
              </a:spcBef>
              <a:spcAft>
                <a:spcPts val="0"/>
              </a:spcAft>
              <a:buNone/>
            </a:pPr>
            <a:r>
              <a:rPr b="1" lang="en" sz="1800">
                <a:solidFill>
                  <a:schemeClr val="dk1"/>
                </a:solidFill>
              </a:rPr>
              <a:t>Each participant will experience 2 simulated drives separated by a two-week washout period to mitigate carryover effects</a:t>
            </a:r>
            <a:endParaRPr b="1" sz="1800">
              <a:solidFill>
                <a:schemeClr val="dk1"/>
              </a:solidFill>
            </a:endParaRPr>
          </a:p>
        </p:txBody>
      </p:sp>
      <p:cxnSp>
        <p:nvCxnSpPr>
          <p:cNvPr id="172" name="Google Shape;172;p19"/>
          <p:cNvCxnSpPr/>
          <p:nvPr/>
        </p:nvCxnSpPr>
        <p:spPr>
          <a:xfrm>
            <a:off x="4367813" y="3086525"/>
            <a:ext cx="0" cy="1446000"/>
          </a:xfrm>
          <a:prstGeom prst="straightConnector1">
            <a:avLst/>
          </a:prstGeom>
          <a:noFill/>
          <a:ln cap="flat" cmpd="sng" w="9525">
            <a:solidFill>
              <a:schemeClr val="dk2"/>
            </a:solidFill>
            <a:prstDash val="dash"/>
            <a:round/>
            <a:headEnd len="med" w="med" type="none"/>
            <a:tailEnd len="med" w="med" type="none"/>
          </a:ln>
        </p:spPr>
      </p:cxnSp>
      <p:cxnSp>
        <p:nvCxnSpPr>
          <p:cNvPr id="173" name="Google Shape;173;p19"/>
          <p:cNvCxnSpPr/>
          <p:nvPr/>
        </p:nvCxnSpPr>
        <p:spPr>
          <a:xfrm>
            <a:off x="4399200" y="3682875"/>
            <a:ext cx="1558200" cy="0"/>
          </a:xfrm>
          <a:prstGeom prst="straightConnector1">
            <a:avLst/>
          </a:prstGeom>
          <a:noFill/>
          <a:ln cap="flat" cmpd="sng" w="9525">
            <a:solidFill>
              <a:schemeClr val="dk2"/>
            </a:solidFill>
            <a:prstDash val="solid"/>
            <a:round/>
            <a:headEnd len="med" w="med" type="oval"/>
            <a:tailEnd len="med" w="med" type="oval"/>
          </a:ln>
        </p:spPr>
      </p:cxnSp>
      <p:cxnSp>
        <p:nvCxnSpPr>
          <p:cNvPr id="174" name="Google Shape;174;p19"/>
          <p:cNvCxnSpPr/>
          <p:nvPr/>
        </p:nvCxnSpPr>
        <p:spPr>
          <a:xfrm>
            <a:off x="2863700" y="3685500"/>
            <a:ext cx="1445400" cy="0"/>
          </a:xfrm>
          <a:prstGeom prst="straightConnector1">
            <a:avLst/>
          </a:prstGeom>
          <a:noFill/>
          <a:ln cap="flat" cmpd="sng" w="9525">
            <a:solidFill>
              <a:schemeClr val="dk2"/>
            </a:solidFill>
            <a:prstDash val="solid"/>
            <a:round/>
            <a:headEnd len="med" w="med" type="none"/>
            <a:tailEnd len="med" w="med" type="triangle"/>
          </a:ln>
        </p:spPr>
      </p:cxnSp>
      <p:sp>
        <p:nvSpPr>
          <p:cNvPr id="175" name="Google Shape;175;p19"/>
          <p:cNvSpPr txBox="1"/>
          <p:nvPr/>
        </p:nvSpPr>
        <p:spPr>
          <a:xfrm>
            <a:off x="4198648" y="2119925"/>
            <a:ext cx="1959300" cy="4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2 weeks washout</a:t>
            </a:r>
            <a:endParaRPr sz="1800">
              <a:solidFill>
                <a:schemeClr val="dk2"/>
              </a:solidFill>
            </a:endParaRPr>
          </a:p>
        </p:txBody>
      </p:sp>
      <p:cxnSp>
        <p:nvCxnSpPr>
          <p:cNvPr id="176" name="Google Shape;176;p19"/>
          <p:cNvCxnSpPr>
            <a:stCxn id="175" idx="2"/>
          </p:cNvCxnSpPr>
          <p:nvPr/>
        </p:nvCxnSpPr>
        <p:spPr>
          <a:xfrm>
            <a:off x="5178298" y="2564525"/>
            <a:ext cx="0" cy="1066800"/>
          </a:xfrm>
          <a:prstGeom prst="straightConnector1">
            <a:avLst/>
          </a:prstGeom>
          <a:noFill/>
          <a:ln cap="flat" cmpd="sng" w="9525">
            <a:solidFill>
              <a:schemeClr val="dk2"/>
            </a:solidFill>
            <a:prstDash val="dot"/>
            <a:round/>
            <a:headEnd len="med" w="med" type="none"/>
            <a:tailEnd len="med" w="med" type="none"/>
          </a:ln>
        </p:spPr>
      </p:cxnSp>
      <p:sp>
        <p:nvSpPr>
          <p:cNvPr id="177" name="Google Shape;177;p19"/>
          <p:cNvSpPr txBox="1"/>
          <p:nvPr/>
        </p:nvSpPr>
        <p:spPr>
          <a:xfrm>
            <a:off x="159125" y="2082475"/>
            <a:ext cx="1366500" cy="74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Brief</a:t>
            </a:r>
            <a:endParaRPr sz="1800">
              <a:solidFill>
                <a:schemeClr val="dk2"/>
              </a:solidFill>
            </a:endParaRPr>
          </a:p>
          <a:p>
            <a:pPr indent="0" lvl="0" marL="0" rtl="0" algn="ctr">
              <a:spcBef>
                <a:spcPts val="0"/>
              </a:spcBef>
              <a:spcAft>
                <a:spcPts val="0"/>
              </a:spcAft>
              <a:buNone/>
            </a:pPr>
            <a:r>
              <a:rPr lang="en" sz="1800">
                <a:solidFill>
                  <a:schemeClr val="dk2"/>
                </a:solidFill>
              </a:rPr>
              <a:t>Orientation</a:t>
            </a:r>
            <a:endParaRPr sz="1800">
              <a:solidFill>
                <a:schemeClr val="dk2"/>
              </a:solidFill>
            </a:endParaRPr>
          </a:p>
        </p:txBody>
      </p:sp>
      <p:cxnSp>
        <p:nvCxnSpPr>
          <p:cNvPr id="178" name="Google Shape;178;p19"/>
          <p:cNvCxnSpPr/>
          <p:nvPr/>
        </p:nvCxnSpPr>
        <p:spPr>
          <a:xfrm>
            <a:off x="1652675" y="4426550"/>
            <a:ext cx="0" cy="538800"/>
          </a:xfrm>
          <a:prstGeom prst="straightConnector1">
            <a:avLst/>
          </a:prstGeom>
          <a:noFill/>
          <a:ln cap="flat" cmpd="sng" w="9525">
            <a:solidFill>
              <a:schemeClr val="dk2"/>
            </a:solidFill>
            <a:prstDash val="dash"/>
            <a:round/>
            <a:headEnd len="med" w="med" type="none"/>
            <a:tailEnd len="med" w="med" type="none"/>
          </a:ln>
        </p:spPr>
      </p:cxnSp>
      <p:cxnSp>
        <p:nvCxnSpPr>
          <p:cNvPr id="179" name="Google Shape;179;p19"/>
          <p:cNvCxnSpPr/>
          <p:nvPr/>
        </p:nvCxnSpPr>
        <p:spPr>
          <a:xfrm>
            <a:off x="3689038" y="4426550"/>
            <a:ext cx="0" cy="538800"/>
          </a:xfrm>
          <a:prstGeom prst="straightConnector1">
            <a:avLst/>
          </a:prstGeom>
          <a:noFill/>
          <a:ln cap="flat" cmpd="sng" w="9525">
            <a:solidFill>
              <a:schemeClr val="dk2"/>
            </a:solidFill>
            <a:prstDash val="dash"/>
            <a:round/>
            <a:headEnd len="med" w="med" type="none"/>
            <a:tailEnd len="med" w="med" type="none"/>
          </a:ln>
        </p:spPr>
      </p:cxnSp>
      <p:cxnSp>
        <p:nvCxnSpPr>
          <p:cNvPr id="180" name="Google Shape;180;p19"/>
          <p:cNvCxnSpPr/>
          <p:nvPr/>
        </p:nvCxnSpPr>
        <p:spPr>
          <a:xfrm>
            <a:off x="4367825" y="4426550"/>
            <a:ext cx="0" cy="538800"/>
          </a:xfrm>
          <a:prstGeom prst="straightConnector1">
            <a:avLst/>
          </a:prstGeom>
          <a:noFill/>
          <a:ln cap="flat" cmpd="sng" w="9525">
            <a:solidFill>
              <a:schemeClr val="dk2"/>
            </a:solidFill>
            <a:prstDash val="dash"/>
            <a:round/>
            <a:headEnd len="med" w="med" type="none"/>
            <a:tailEnd len="med" w="med" type="none"/>
          </a:ln>
        </p:spPr>
      </p:cxnSp>
      <p:cxnSp>
        <p:nvCxnSpPr>
          <p:cNvPr id="181" name="Google Shape;181;p19"/>
          <p:cNvCxnSpPr/>
          <p:nvPr/>
        </p:nvCxnSpPr>
        <p:spPr>
          <a:xfrm>
            <a:off x="3010250" y="4426550"/>
            <a:ext cx="0" cy="538800"/>
          </a:xfrm>
          <a:prstGeom prst="straightConnector1">
            <a:avLst/>
          </a:prstGeom>
          <a:noFill/>
          <a:ln cap="flat" cmpd="sng" w="9525">
            <a:solidFill>
              <a:schemeClr val="dk2"/>
            </a:solidFill>
            <a:prstDash val="dash"/>
            <a:round/>
            <a:headEnd len="med" w="med" type="none"/>
            <a:tailEnd len="med" w="med" type="none"/>
          </a:ln>
        </p:spPr>
      </p:cxnSp>
      <p:cxnSp>
        <p:nvCxnSpPr>
          <p:cNvPr id="182" name="Google Shape;182;p19"/>
          <p:cNvCxnSpPr/>
          <p:nvPr/>
        </p:nvCxnSpPr>
        <p:spPr>
          <a:xfrm>
            <a:off x="2331463" y="4426550"/>
            <a:ext cx="0" cy="538800"/>
          </a:xfrm>
          <a:prstGeom prst="straightConnector1">
            <a:avLst/>
          </a:prstGeom>
          <a:noFill/>
          <a:ln cap="flat" cmpd="sng" w="9525">
            <a:solidFill>
              <a:schemeClr val="dk2"/>
            </a:solidFill>
            <a:prstDash val="dash"/>
            <a:round/>
            <a:headEnd len="med" w="med" type="none"/>
            <a:tailEnd len="med" w="med" type="none"/>
          </a:ln>
        </p:spPr>
      </p:cxnSp>
      <p:cxnSp>
        <p:nvCxnSpPr>
          <p:cNvPr id="183" name="Google Shape;183;p19"/>
          <p:cNvCxnSpPr/>
          <p:nvPr/>
        </p:nvCxnSpPr>
        <p:spPr>
          <a:xfrm>
            <a:off x="5982425" y="4532525"/>
            <a:ext cx="0" cy="538800"/>
          </a:xfrm>
          <a:prstGeom prst="straightConnector1">
            <a:avLst/>
          </a:prstGeom>
          <a:noFill/>
          <a:ln cap="flat" cmpd="sng" w="9525">
            <a:solidFill>
              <a:schemeClr val="dk2"/>
            </a:solidFill>
            <a:prstDash val="dash"/>
            <a:round/>
            <a:headEnd len="med" w="med" type="none"/>
            <a:tailEnd len="med" w="med" type="none"/>
          </a:ln>
        </p:spPr>
      </p:cxnSp>
      <p:cxnSp>
        <p:nvCxnSpPr>
          <p:cNvPr id="184" name="Google Shape;184;p19"/>
          <p:cNvCxnSpPr/>
          <p:nvPr/>
        </p:nvCxnSpPr>
        <p:spPr>
          <a:xfrm>
            <a:off x="8018788" y="4532525"/>
            <a:ext cx="0" cy="538800"/>
          </a:xfrm>
          <a:prstGeom prst="straightConnector1">
            <a:avLst/>
          </a:prstGeom>
          <a:noFill/>
          <a:ln cap="flat" cmpd="sng" w="9525">
            <a:solidFill>
              <a:schemeClr val="dk2"/>
            </a:solidFill>
            <a:prstDash val="dash"/>
            <a:round/>
            <a:headEnd len="med" w="med" type="none"/>
            <a:tailEnd len="med" w="med" type="none"/>
          </a:ln>
        </p:spPr>
      </p:cxnSp>
      <p:cxnSp>
        <p:nvCxnSpPr>
          <p:cNvPr id="185" name="Google Shape;185;p19"/>
          <p:cNvCxnSpPr/>
          <p:nvPr/>
        </p:nvCxnSpPr>
        <p:spPr>
          <a:xfrm>
            <a:off x="8697575" y="4532525"/>
            <a:ext cx="0" cy="538800"/>
          </a:xfrm>
          <a:prstGeom prst="straightConnector1">
            <a:avLst/>
          </a:prstGeom>
          <a:noFill/>
          <a:ln cap="flat" cmpd="sng" w="9525">
            <a:solidFill>
              <a:schemeClr val="dk2"/>
            </a:solidFill>
            <a:prstDash val="dash"/>
            <a:round/>
            <a:headEnd len="med" w="med" type="none"/>
            <a:tailEnd len="med" w="med" type="none"/>
          </a:ln>
        </p:spPr>
      </p:cxnSp>
      <p:cxnSp>
        <p:nvCxnSpPr>
          <p:cNvPr id="186" name="Google Shape;186;p19"/>
          <p:cNvCxnSpPr/>
          <p:nvPr/>
        </p:nvCxnSpPr>
        <p:spPr>
          <a:xfrm>
            <a:off x="7340000" y="4532525"/>
            <a:ext cx="0" cy="538800"/>
          </a:xfrm>
          <a:prstGeom prst="straightConnector1">
            <a:avLst/>
          </a:prstGeom>
          <a:noFill/>
          <a:ln cap="flat" cmpd="sng" w="9525">
            <a:solidFill>
              <a:schemeClr val="dk2"/>
            </a:solidFill>
            <a:prstDash val="dash"/>
            <a:round/>
            <a:headEnd len="med" w="med" type="none"/>
            <a:tailEnd len="med" w="med" type="none"/>
          </a:ln>
        </p:spPr>
      </p:cxnSp>
      <p:cxnSp>
        <p:nvCxnSpPr>
          <p:cNvPr id="187" name="Google Shape;187;p19"/>
          <p:cNvCxnSpPr/>
          <p:nvPr/>
        </p:nvCxnSpPr>
        <p:spPr>
          <a:xfrm>
            <a:off x="6661213" y="4532525"/>
            <a:ext cx="0" cy="538800"/>
          </a:xfrm>
          <a:prstGeom prst="straightConnector1">
            <a:avLst/>
          </a:prstGeom>
          <a:noFill/>
          <a:ln cap="flat" cmpd="sng" w="9525">
            <a:solidFill>
              <a:schemeClr val="dk2"/>
            </a:solidFill>
            <a:prstDash val="dash"/>
            <a:round/>
            <a:headEnd len="med" w="med" type="none"/>
            <a:tailEnd len="med" w="med" type="none"/>
          </a:ln>
        </p:spPr>
      </p:cxnSp>
      <p:pic>
        <p:nvPicPr>
          <p:cNvPr id="188" name="Google Shape;188;p19"/>
          <p:cNvPicPr preferRelativeResize="0"/>
          <p:nvPr/>
        </p:nvPicPr>
        <p:blipFill>
          <a:blip r:embed="rId4">
            <a:alphaModFix/>
          </a:blip>
          <a:stretch>
            <a:fillRect/>
          </a:stretch>
        </p:blipFill>
        <p:spPr>
          <a:xfrm>
            <a:off x="457270" y="3399516"/>
            <a:ext cx="770200" cy="697783"/>
          </a:xfrm>
          <a:prstGeom prst="rect">
            <a:avLst/>
          </a:prstGeom>
          <a:noFill/>
          <a:ln>
            <a:noFill/>
          </a:ln>
        </p:spPr>
      </p:pic>
      <p:sp>
        <p:nvSpPr>
          <p:cNvPr id="189" name="Google Shape;189;p19"/>
          <p:cNvSpPr txBox="1"/>
          <p:nvPr/>
        </p:nvSpPr>
        <p:spPr>
          <a:xfrm>
            <a:off x="1745575" y="4581950"/>
            <a:ext cx="421200" cy="38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①</a:t>
            </a:r>
            <a:endParaRPr sz="1800">
              <a:solidFill>
                <a:schemeClr val="dk2"/>
              </a:solidFill>
            </a:endParaRPr>
          </a:p>
        </p:txBody>
      </p:sp>
      <p:sp>
        <p:nvSpPr>
          <p:cNvPr id="190" name="Google Shape;190;p19"/>
          <p:cNvSpPr txBox="1"/>
          <p:nvPr/>
        </p:nvSpPr>
        <p:spPr>
          <a:xfrm>
            <a:off x="2422892" y="4581950"/>
            <a:ext cx="421200" cy="38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②</a:t>
            </a:r>
            <a:endParaRPr sz="1800">
              <a:solidFill>
                <a:schemeClr val="dk2"/>
              </a:solidFill>
            </a:endParaRPr>
          </a:p>
        </p:txBody>
      </p:sp>
      <p:sp>
        <p:nvSpPr>
          <p:cNvPr id="191" name="Google Shape;191;p19"/>
          <p:cNvSpPr txBox="1"/>
          <p:nvPr/>
        </p:nvSpPr>
        <p:spPr>
          <a:xfrm>
            <a:off x="3100208" y="4581950"/>
            <a:ext cx="421200" cy="38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③</a:t>
            </a:r>
            <a:endParaRPr sz="1800">
              <a:solidFill>
                <a:schemeClr val="dk2"/>
              </a:solidFill>
            </a:endParaRPr>
          </a:p>
        </p:txBody>
      </p:sp>
      <p:sp>
        <p:nvSpPr>
          <p:cNvPr id="192" name="Google Shape;192;p19"/>
          <p:cNvSpPr txBox="1"/>
          <p:nvPr/>
        </p:nvSpPr>
        <p:spPr>
          <a:xfrm>
            <a:off x="3777525" y="4581950"/>
            <a:ext cx="421200" cy="38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④</a:t>
            </a:r>
            <a:endParaRPr sz="1800">
              <a:solidFill>
                <a:schemeClr val="dk2"/>
              </a:solidFill>
            </a:endParaRPr>
          </a:p>
        </p:txBody>
      </p:sp>
      <p:sp>
        <p:nvSpPr>
          <p:cNvPr id="193" name="Google Shape;193;p19"/>
          <p:cNvSpPr txBox="1"/>
          <p:nvPr/>
        </p:nvSpPr>
        <p:spPr>
          <a:xfrm>
            <a:off x="6075475" y="4581950"/>
            <a:ext cx="421200" cy="38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⑤</a:t>
            </a:r>
            <a:endParaRPr sz="1800">
              <a:solidFill>
                <a:schemeClr val="dk2"/>
              </a:solidFill>
            </a:endParaRPr>
          </a:p>
        </p:txBody>
      </p:sp>
      <p:sp>
        <p:nvSpPr>
          <p:cNvPr id="194" name="Google Shape;194;p19"/>
          <p:cNvSpPr txBox="1"/>
          <p:nvPr/>
        </p:nvSpPr>
        <p:spPr>
          <a:xfrm>
            <a:off x="6778142" y="4581950"/>
            <a:ext cx="421200" cy="38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⑥</a:t>
            </a:r>
            <a:endParaRPr sz="1800">
              <a:solidFill>
                <a:schemeClr val="dk2"/>
              </a:solidFill>
            </a:endParaRPr>
          </a:p>
        </p:txBody>
      </p:sp>
      <p:sp>
        <p:nvSpPr>
          <p:cNvPr id="195" name="Google Shape;195;p19"/>
          <p:cNvSpPr txBox="1"/>
          <p:nvPr/>
        </p:nvSpPr>
        <p:spPr>
          <a:xfrm>
            <a:off x="7480808" y="4581950"/>
            <a:ext cx="421200" cy="38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⑦</a:t>
            </a:r>
            <a:endParaRPr sz="1800">
              <a:solidFill>
                <a:schemeClr val="dk2"/>
              </a:solidFill>
            </a:endParaRPr>
          </a:p>
        </p:txBody>
      </p:sp>
      <p:sp>
        <p:nvSpPr>
          <p:cNvPr id="196" name="Google Shape;196;p19"/>
          <p:cNvSpPr txBox="1"/>
          <p:nvPr/>
        </p:nvSpPr>
        <p:spPr>
          <a:xfrm>
            <a:off x="8183475" y="4581950"/>
            <a:ext cx="421200" cy="38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⑧</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0"/>
          <p:cNvSpPr/>
          <p:nvPr/>
        </p:nvSpPr>
        <p:spPr>
          <a:xfrm>
            <a:off x="856375" y="2533000"/>
            <a:ext cx="7698000" cy="2040300"/>
          </a:xfrm>
          <a:prstGeom prst="rect">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2" name="Google Shape;202;p20"/>
          <p:cNvSpPr txBox="1"/>
          <p:nvPr>
            <p:ph type="title"/>
          </p:nvPr>
        </p:nvSpPr>
        <p:spPr>
          <a:xfrm>
            <a:off x="344838" y="112650"/>
            <a:ext cx="1343100" cy="383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1700">
                <a:solidFill>
                  <a:schemeClr val="dk2"/>
                </a:solidFill>
              </a:rPr>
              <a:t>Methods</a:t>
            </a:r>
            <a:endParaRPr/>
          </a:p>
        </p:txBody>
      </p:sp>
      <p:cxnSp>
        <p:nvCxnSpPr>
          <p:cNvPr id="203" name="Google Shape;203;p20"/>
          <p:cNvCxnSpPr/>
          <p:nvPr/>
        </p:nvCxnSpPr>
        <p:spPr>
          <a:xfrm>
            <a:off x="344838" y="496050"/>
            <a:ext cx="8470200" cy="0"/>
          </a:xfrm>
          <a:prstGeom prst="straightConnector1">
            <a:avLst/>
          </a:prstGeom>
          <a:noFill/>
          <a:ln cap="flat" cmpd="sng" w="9525">
            <a:solidFill>
              <a:schemeClr val="dk2"/>
            </a:solidFill>
            <a:prstDash val="dash"/>
            <a:round/>
            <a:headEnd len="med" w="med" type="none"/>
            <a:tailEnd len="med" w="med" type="none"/>
          </a:ln>
        </p:spPr>
      </p:cxnSp>
      <p:sp>
        <p:nvSpPr>
          <p:cNvPr id="204" name="Google Shape;204;p20"/>
          <p:cNvSpPr txBox="1"/>
          <p:nvPr/>
        </p:nvSpPr>
        <p:spPr>
          <a:xfrm>
            <a:off x="1251750" y="2722450"/>
            <a:ext cx="6640500" cy="166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rPr>
              <a:t>A: High Transparency (+), High Recommended Control Mode (+), High System Reliability (+)</a:t>
            </a:r>
            <a:endParaRPr sz="1200">
              <a:solidFill>
                <a:schemeClr val="dk1"/>
              </a:solidFill>
            </a:endParaRPr>
          </a:p>
          <a:p>
            <a:pPr indent="0" lvl="0" marL="0" rtl="0" algn="ctr">
              <a:spcBef>
                <a:spcPts val="0"/>
              </a:spcBef>
              <a:spcAft>
                <a:spcPts val="0"/>
              </a:spcAft>
              <a:buNone/>
            </a:pPr>
            <a:r>
              <a:rPr lang="en" sz="1200">
                <a:solidFill>
                  <a:schemeClr val="dk1"/>
                </a:solidFill>
              </a:rPr>
              <a:t>B: High Transparency (+), High Recommended Control Mode (+), Low System Reliability (-)</a:t>
            </a:r>
            <a:endParaRPr sz="1200">
              <a:solidFill>
                <a:schemeClr val="dk1"/>
              </a:solidFill>
            </a:endParaRPr>
          </a:p>
          <a:p>
            <a:pPr indent="0" lvl="0" marL="0" rtl="0" algn="ctr">
              <a:spcBef>
                <a:spcPts val="0"/>
              </a:spcBef>
              <a:spcAft>
                <a:spcPts val="0"/>
              </a:spcAft>
              <a:buNone/>
            </a:pPr>
            <a:r>
              <a:rPr lang="en" sz="1200">
                <a:solidFill>
                  <a:schemeClr val="dk1"/>
                </a:solidFill>
              </a:rPr>
              <a:t>C: High Transparency (+), Low Recommended Control Mode (-), High System Reliability (+)</a:t>
            </a:r>
            <a:endParaRPr sz="1200">
              <a:solidFill>
                <a:schemeClr val="dk1"/>
              </a:solidFill>
            </a:endParaRPr>
          </a:p>
          <a:p>
            <a:pPr indent="0" lvl="0" marL="0" rtl="0" algn="ctr">
              <a:spcBef>
                <a:spcPts val="0"/>
              </a:spcBef>
              <a:spcAft>
                <a:spcPts val="0"/>
              </a:spcAft>
              <a:buClr>
                <a:schemeClr val="dk1"/>
              </a:buClr>
              <a:buSzPts val="1100"/>
              <a:buFont typeface="Arial"/>
              <a:buNone/>
            </a:pPr>
            <a:r>
              <a:rPr lang="en" sz="1200">
                <a:solidFill>
                  <a:schemeClr val="dk1"/>
                </a:solidFill>
              </a:rPr>
              <a:t>D: High Transparency (+), Low Recommended Control Mode (-), Low System Reliability (-)</a:t>
            </a:r>
            <a:endParaRPr sz="1200">
              <a:solidFill>
                <a:schemeClr val="dk1"/>
              </a:solidFill>
            </a:endParaRPr>
          </a:p>
          <a:p>
            <a:pPr indent="0" lvl="0" marL="0" rtl="0" algn="ctr">
              <a:spcBef>
                <a:spcPts val="0"/>
              </a:spcBef>
              <a:spcAft>
                <a:spcPts val="0"/>
              </a:spcAft>
              <a:buNone/>
            </a:pPr>
            <a:r>
              <a:rPr lang="en" sz="1200">
                <a:solidFill>
                  <a:schemeClr val="dk1"/>
                </a:solidFill>
              </a:rPr>
              <a:t>E: Low Transparency (-), High Recommended Control Mode (+), High System Reliability (+) </a:t>
            </a:r>
            <a:endParaRPr sz="1200">
              <a:solidFill>
                <a:schemeClr val="dk1"/>
              </a:solidFill>
            </a:endParaRPr>
          </a:p>
          <a:p>
            <a:pPr indent="0" lvl="0" marL="0" rtl="0" algn="ctr">
              <a:spcBef>
                <a:spcPts val="0"/>
              </a:spcBef>
              <a:spcAft>
                <a:spcPts val="0"/>
              </a:spcAft>
              <a:buNone/>
            </a:pPr>
            <a:r>
              <a:rPr lang="en" sz="1200">
                <a:solidFill>
                  <a:schemeClr val="dk1"/>
                </a:solidFill>
              </a:rPr>
              <a:t>F: Low Transparency (-), High Recommended Control Mode (+), Low System Reliability (-)</a:t>
            </a:r>
            <a:endParaRPr sz="1200">
              <a:solidFill>
                <a:schemeClr val="dk1"/>
              </a:solidFill>
            </a:endParaRPr>
          </a:p>
          <a:p>
            <a:pPr indent="0" lvl="0" marL="0" rtl="0" algn="ctr">
              <a:spcBef>
                <a:spcPts val="0"/>
              </a:spcBef>
              <a:spcAft>
                <a:spcPts val="0"/>
              </a:spcAft>
              <a:buNone/>
            </a:pPr>
            <a:r>
              <a:rPr lang="en" sz="1200">
                <a:solidFill>
                  <a:schemeClr val="dk1"/>
                </a:solidFill>
              </a:rPr>
              <a:t>G: Low Transparency (-), Low Recommended Control Mode (-), High System Reliability (+)</a:t>
            </a:r>
            <a:endParaRPr sz="1200">
              <a:solidFill>
                <a:schemeClr val="dk1"/>
              </a:solidFill>
            </a:endParaRPr>
          </a:p>
          <a:p>
            <a:pPr indent="0" lvl="0" marL="0" rtl="0" algn="ctr">
              <a:spcBef>
                <a:spcPts val="0"/>
              </a:spcBef>
              <a:spcAft>
                <a:spcPts val="0"/>
              </a:spcAft>
              <a:buNone/>
            </a:pPr>
            <a:r>
              <a:rPr lang="en" sz="1200">
                <a:solidFill>
                  <a:schemeClr val="dk1"/>
                </a:solidFill>
              </a:rPr>
              <a:t>H: Low Transparency (-), Low Recommended Control Mode (-), Low System Reliability (-)</a:t>
            </a:r>
            <a:endParaRPr sz="1200">
              <a:solidFill>
                <a:schemeClr val="dk1"/>
              </a:solidFill>
            </a:endParaRPr>
          </a:p>
        </p:txBody>
      </p:sp>
      <p:sp>
        <p:nvSpPr>
          <p:cNvPr id="205" name="Google Shape;205;p20"/>
          <p:cNvSpPr txBox="1"/>
          <p:nvPr/>
        </p:nvSpPr>
        <p:spPr>
          <a:xfrm>
            <a:off x="655150" y="800225"/>
            <a:ext cx="8137800" cy="144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There are 8 periods per person to examine three-factors (treatments) combinations, meaning we can implement all 8 </a:t>
            </a:r>
            <a:r>
              <a:rPr b="1" lang="en" sz="1800">
                <a:solidFill>
                  <a:schemeClr val="dk1"/>
                </a:solidFill>
              </a:rPr>
              <a:t>treatment </a:t>
            </a:r>
            <a:r>
              <a:rPr b="1" lang="en" sz="1800">
                <a:solidFill>
                  <a:schemeClr val="dk1"/>
                </a:solidFill>
              </a:rPr>
              <a:t>combinations to each person during 2 drives</a:t>
            </a:r>
            <a:endParaRPr b="1" sz="1800">
              <a:solidFill>
                <a:schemeClr val="dk1"/>
              </a:solidFill>
            </a:endParaRPr>
          </a:p>
          <a:p>
            <a:pPr indent="0" lvl="0" marL="0" rtl="0" algn="ctr">
              <a:spcBef>
                <a:spcPts val="0"/>
              </a:spcBef>
              <a:spcAft>
                <a:spcPts val="0"/>
              </a:spcAft>
              <a:buNone/>
            </a:pPr>
            <a:r>
              <a:rPr b="1" lang="en" sz="1800">
                <a:solidFill>
                  <a:schemeClr val="dk1"/>
                </a:solidFill>
              </a:rPr>
              <a:t>For simplicity, alphabets(A-H) are used to denote specific treatments</a:t>
            </a:r>
            <a:endParaRPr b="1"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1"/>
          <p:cNvSpPr txBox="1"/>
          <p:nvPr>
            <p:ph type="title"/>
          </p:nvPr>
        </p:nvSpPr>
        <p:spPr>
          <a:xfrm>
            <a:off x="344838" y="112650"/>
            <a:ext cx="1343100" cy="383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1700">
                <a:solidFill>
                  <a:schemeClr val="dk2"/>
                </a:solidFill>
              </a:rPr>
              <a:t>Methods</a:t>
            </a:r>
            <a:endParaRPr/>
          </a:p>
        </p:txBody>
      </p:sp>
      <p:cxnSp>
        <p:nvCxnSpPr>
          <p:cNvPr id="211" name="Google Shape;211;p21"/>
          <p:cNvCxnSpPr/>
          <p:nvPr/>
        </p:nvCxnSpPr>
        <p:spPr>
          <a:xfrm>
            <a:off x="344838" y="496050"/>
            <a:ext cx="8470200" cy="0"/>
          </a:xfrm>
          <a:prstGeom prst="straightConnector1">
            <a:avLst/>
          </a:prstGeom>
          <a:noFill/>
          <a:ln cap="flat" cmpd="sng" w="9525">
            <a:solidFill>
              <a:schemeClr val="dk2"/>
            </a:solidFill>
            <a:prstDash val="dash"/>
            <a:round/>
            <a:headEnd len="med" w="med" type="none"/>
            <a:tailEnd len="med" w="med" type="none"/>
          </a:ln>
        </p:spPr>
      </p:cxnSp>
      <p:pic>
        <p:nvPicPr>
          <p:cNvPr id="212" name="Google Shape;212;p21"/>
          <p:cNvPicPr preferRelativeResize="0"/>
          <p:nvPr/>
        </p:nvPicPr>
        <p:blipFill>
          <a:blip r:embed="rId3">
            <a:alphaModFix/>
          </a:blip>
          <a:stretch>
            <a:fillRect/>
          </a:stretch>
        </p:blipFill>
        <p:spPr>
          <a:xfrm>
            <a:off x="1691805" y="3355000"/>
            <a:ext cx="1113175" cy="655750"/>
          </a:xfrm>
          <a:prstGeom prst="rect">
            <a:avLst/>
          </a:prstGeom>
          <a:noFill/>
          <a:ln>
            <a:noFill/>
          </a:ln>
        </p:spPr>
      </p:pic>
      <p:pic>
        <p:nvPicPr>
          <p:cNvPr id="213" name="Google Shape;213;p21"/>
          <p:cNvPicPr preferRelativeResize="0"/>
          <p:nvPr/>
        </p:nvPicPr>
        <p:blipFill>
          <a:blip r:embed="rId3">
            <a:alphaModFix/>
          </a:blip>
          <a:stretch>
            <a:fillRect/>
          </a:stretch>
        </p:blipFill>
        <p:spPr>
          <a:xfrm>
            <a:off x="6031305" y="3357625"/>
            <a:ext cx="1113175" cy="655750"/>
          </a:xfrm>
          <a:prstGeom prst="rect">
            <a:avLst/>
          </a:prstGeom>
          <a:noFill/>
          <a:ln>
            <a:noFill/>
          </a:ln>
        </p:spPr>
      </p:pic>
      <p:cxnSp>
        <p:nvCxnSpPr>
          <p:cNvPr id="214" name="Google Shape;214;p21"/>
          <p:cNvCxnSpPr/>
          <p:nvPr/>
        </p:nvCxnSpPr>
        <p:spPr>
          <a:xfrm>
            <a:off x="5982413" y="3086525"/>
            <a:ext cx="0" cy="1446000"/>
          </a:xfrm>
          <a:prstGeom prst="straightConnector1">
            <a:avLst/>
          </a:prstGeom>
          <a:noFill/>
          <a:ln cap="flat" cmpd="sng" w="9525">
            <a:solidFill>
              <a:schemeClr val="dk2"/>
            </a:solidFill>
            <a:prstDash val="dash"/>
            <a:round/>
            <a:headEnd len="med" w="med" type="none"/>
            <a:tailEnd len="med" w="med" type="none"/>
          </a:ln>
        </p:spPr>
      </p:cxnSp>
      <p:cxnSp>
        <p:nvCxnSpPr>
          <p:cNvPr id="215" name="Google Shape;215;p21"/>
          <p:cNvCxnSpPr/>
          <p:nvPr/>
        </p:nvCxnSpPr>
        <p:spPr>
          <a:xfrm>
            <a:off x="7220675" y="3685500"/>
            <a:ext cx="1445400" cy="0"/>
          </a:xfrm>
          <a:prstGeom prst="straightConnector1">
            <a:avLst/>
          </a:prstGeom>
          <a:noFill/>
          <a:ln cap="flat" cmpd="sng" w="9525">
            <a:solidFill>
              <a:schemeClr val="dk2"/>
            </a:solidFill>
            <a:prstDash val="solid"/>
            <a:round/>
            <a:headEnd len="med" w="med" type="none"/>
            <a:tailEnd len="med" w="med" type="triangle"/>
          </a:ln>
        </p:spPr>
      </p:cxnSp>
      <p:cxnSp>
        <p:nvCxnSpPr>
          <p:cNvPr id="216" name="Google Shape;216;p21"/>
          <p:cNvCxnSpPr/>
          <p:nvPr/>
        </p:nvCxnSpPr>
        <p:spPr>
          <a:xfrm>
            <a:off x="1656325" y="3086525"/>
            <a:ext cx="0" cy="1446000"/>
          </a:xfrm>
          <a:prstGeom prst="straightConnector1">
            <a:avLst/>
          </a:prstGeom>
          <a:noFill/>
          <a:ln cap="flat" cmpd="sng" w="9525">
            <a:solidFill>
              <a:schemeClr val="dk2"/>
            </a:solidFill>
            <a:prstDash val="dash"/>
            <a:round/>
            <a:headEnd len="med" w="med" type="none"/>
            <a:tailEnd len="med" w="med" type="none"/>
          </a:ln>
        </p:spPr>
      </p:cxnSp>
      <p:cxnSp>
        <p:nvCxnSpPr>
          <p:cNvPr id="217" name="Google Shape;217;p21"/>
          <p:cNvCxnSpPr/>
          <p:nvPr/>
        </p:nvCxnSpPr>
        <p:spPr>
          <a:xfrm>
            <a:off x="8697563" y="3086525"/>
            <a:ext cx="0" cy="1446000"/>
          </a:xfrm>
          <a:prstGeom prst="straightConnector1">
            <a:avLst/>
          </a:prstGeom>
          <a:noFill/>
          <a:ln cap="flat" cmpd="sng" w="9525">
            <a:solidFill>
              <a:schemeClr val="dk2"/>
            </a:solidFill>
            <a:prstDash val="dash"/>
            <a:round/>
            <a:headEnd len="med" w="med" type="none"/>
            <a:tailEnd len="med" w="med" type="none"/>
          </a:ln>
        </p:spPr>
      </p:cxnSp>
      <p:sp>
        <p:nvSpPr>
          <p:cNvPr id="218" name="Google Shape;218;p21"/>
          <p:cNvSpPr txBox="1"/>
          <p:nvPr/>
        </p:nvSpPr>
        <p:spPr>
          <a:xfrm>
            <a:off x="1687956" y="2571750"/>
            <a:ext cx="2682600" cy="4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Simulation (Drive) 1st</a:t>
            </a:r>
            <a:endParaRPr sz="1800">
              <a:solidFill>
                <a:schemeClr val="dk2"/>
              </a:solidFill>
            </a:endParaRPr>
          </a:p>
        </p:txBody>
      </p:sp>
      <p:sp>
        <p:nvSpPr>
          <p:cNvPr id="219" name="Google Shape;219;p21"/>
          <p:cNvSpPr txBox="1"/>
          <p:nvPr/>
        </p:nvSpPr>
        <p:spPr>
          <a:xfrm>
            <a:off x="683225" y="722800"/>
            <a:ext cx="7528500" cy="138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We need to know how to assign 8 treatments equally while </a:t>
            </a:r>
            <a:r>
              <a:rPr b="1" lang="en" sz="1800">
                <a:solidFill>
                  <a:schemeClr val="dk1"/>
                </a:solidFill>
              </a:rPr>
              <a:t>controlling</a:t>
            </a:r>
            <a:r>
              <a:rPr b="1" lang="en" sz="1800">
                <a:solidFill>
                  <a:schemeClr val="dk1"/>
                </a:solidFill>
              </a:rPr>
              <a:t> an additional nuisance effect among participants created by overapplication of </a:t>
            </a:r>
            <a:r>
              <a:rPr b="1" lang="en" sz="1800">
                <a:solidFill>
                  <a:schemeClr val="dk1"/>
                </a:solidFill>
              </a:rPr>
              <a:t>an </a:t>
            </a:r>
            <a:r>
              <a:rPr b="1" lang="en" sz="1800">
                <a:solidFill>
                  <a:schemeClr val="dk1"/>
                </a:solidFill>
              </a:rPr>
              <a:t>specific order of treatments</a:t>
            </a:r>
            <a:endParaRPr b="1" sz="1800">
              <a:solidFill>
                <a:schemeClr val="dk1"/>
              </a:solidFill>
            </a:endParaRPr>
          </a:p>
        </p:txBody>
      </p:sp>
      <p:sp>
        <p:nvSpPr>
          <p:cNvPr id="220" name="Google Shape;220;p21"/>
          <p:cNvSpPr txBox="1"/>
          <p:nvPr/>
        </p:nvSpPr>
        <p:spPr>
          <a:xfrm>
            <a:off x="5982432" y="2571750"/>
            <a:ext cx="2934600" cy="4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Simulation (Drive) 2nd</a:t>
            </a:r>
            <a:endParaRPr sz="1800">
              <a:solidFill>
                <a:schemeClr val="dk2"/>
              </a:solidFill>
            </a:endParaRPr>
          </a:p>
        </p:txBody>
      </p:sp>
      <p:cxnSp>
        <p:nvCxnSpPr>
          <p:cNvPr id="221" name="Google Shape;221;p21"/>
          <p:cNvCxnSpPr/>
          <p:nvPr/>
        </p:nvCxnSpPr>
        <p:spPr>
          <a:xfrm>
            <a:off x="4367813" y="3086525"/>
            <a:ext cx="0" cy="1446000"/>
          </a:xfrm>
          <a:prstGeom prst="straightConnector1">
            <a:avLst/>
          </a:prstGeom>
          <a:noFill/>
          <a:ln cap="flat" cmpd="sng" w="9525">
            <a:solidFill>
              <a:schemeClr val="dk2"/>
            </a:solidFill>
            <a:prstDash val="dash"/>
            <a:round/>
            <a:headEnd len="med" w="med" type="none"/>
            <a:tailEnd len="med" w="med" type="none"/>
          </a:ln>
        </p:spPr>
      </p:cxnSp>
      <p:cxnSp>
        <p:nvCxnSpPr>
          <p:cNvPr id="222" name="Google Shape;222;p21"/>
          <p:cNvCxnSpPr/>
          <p:nvPr/>
        </p:nvCxnSpPr>
        <p:spPr>
          <a:xfrm>
            <a:off x="4399200" y="3682875"/>
            <a:ext cx="1558200" cy="0"/>
          </a:xfrm>
          <a:prstGeom prst="straightConnector1">
            <a:avLst/>
          </a:prstGeom>
          <a:noFill/>
          <a:ln cap="flat" cmpd="sng" w="9525">
            <a:solidFill>
              <a:schemeClr val="dk2"/>
            </a:solidFill>
            <a:prstDash val="solid"/>
            <a:round/>
            <a:headEnd len="med" w="med" type="oval"/>
            <a:tailEnd len="med" w="med" type="oval"/>
          </a:ln>
        </p:spPr>
      </p:cxnSp>
      <p:cxnSp>
        <p:nvCxnSpPr>
          <p:cNvPr id="223" name="Google Shape;223;p21"/>
          <p:cNvCxnSpPr/>
          <p:nvPr/>
        </p:nvCxnSpPr>
        <p:spPr>
          <a:xfrm>
            <a:off x="2863700" y="3685500"/>
            <a:ext cx="1445400" cy="0"/>
          </a:xfrm>
          <a:prstGeom prst="straightConnector1">
            <a:avLst/>
          </a:prstGeom>
          <a:noFill/>
          <a:ln cap="flat" cmpd="sng" w="9525">
            <a:solidFill>
              <a:schemeClr val="dk2"/>
            </a:solidFill>
            <a:prstDash val="solid"/>
            <a:round/>
            <a:headEnd len="med" w="med" type="none"/>
            <a:tailEnd len="med" w="med" type="triangle"/>
          </a:ln>
        </p:spPr>
      </p:cxnSp>
      <p:sp>
        <p:nvSpPr>
          <p:cNvPr id="224" name="Google Shape;224;p21"/>
          <p:cNvSpPr txBox="1"/>
          <p:nvPr/>
        </p:nvSpPr>
        <p:spPr>
          <a:xfrm>
            <a:off x="4198648" y="2119925"/>
            <a:ext cx="1959300" cy="4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2 weeks washout</a:t>
            </a:r>
            <a:endParaRPr sz="1800">
              <a:solidFill>
                <a:schemeClr val="dk2"/>
              </a:solidFill>
            </a:endParaRPr>
          </a:p>
        </p:txBody>
      </p:sp>
      <p:cxnSp>
        <p:nvCxnSpPr>
          <p:cNvPr id="225" name="Google Shape;225;p21"/>
          <p:cNvCxnSpPr>
            <a:stCxn id="224" idx="2"/>
          </p:cNvCxnSpPr>
          <p:nvPr/>
        </p:nvCxnSpPr>
        <p:spPr>
          <a:xfrm>
            <a:off x="5178298" y="2564525"/>
            <a:ext cx="0" cy="1066800"/>
          </a:xfrm>
          <a:prstGeom prst="straightConnector1">
            <a:avLst/>
          </a:prstGeom>
          <a:noFill/>
          <a:ln cap="flat" cmpd="sng" w="9525">
            <a:solidFill>
              <a:schemeClr val="dk2"/>
            </a:solidFill>
            <a:prstDash val="dot"/>
            <a:round/>
            <a:headEnd len="med" w="med" type="none"/>
            <a:tailEnd len="med" w="med" type="none"/>
          </a:ln>
        </p:spPr>
      </p:cxnSp>
      <p:sp>
        <p:nvSpPr>
          <p:cNvPr id="226" name="Google Shape;226;p21"/>
          <p:cNvSpPr txBox="1"/>
          <p:nvPr/>
        </p:nvSpPr>
        <p:spPr>
          <a:xfrm>
            <a:off x="159125" y="2082475"/>
            <a:ext cx="1366500" cy="74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Brief</a:t>
            </a:r>
            <a:endParaRPr sz="1800">
              <a:solidFill>
                <a:schemeClr val="dk2"/>
              </a:solidFill>
            </a:endParaRPr>
          </a:p>
          <a:p>
            <a:pPr indent="0" lvl="0" marL="0" rtl="0" algn="ctr">
              <a:spcBef>
                <a:spcPts val="0"/>
              </a:spcBef>
              <a:spcAft>
                <a:spcPts val="0"/>
              </a:spcAft>
              <a:buNone/>
            </a:pPr>
            <a:r>
              <a:rPr lang="en" sz="1800">
                <a:solidFill>
                  <a:schemeClr val="dk2"/>
                </a:solidFill>
              </a:rPr>
              <a:t>Orientation</a:t>
            </a:r>
            <a:endParaRPr sz="1800">
              <a:solidFill>
                <a:schemeClr val="dk2"/>
              </a:solidFill>
            </a:endParaRPr>
          </a:p>
        </p:txBody>
      </p:sp>
      <p:cxnSp>
        <p:nvCxnSpPr>
          <p:cNvPr id="227" name="Google Shape;227;p21"/>
          <p:cNvCxnSpPr/>
          <p:nvPr/>
        </p:nvCxnSpPr>
        <p:spPr>
          <a:xfrm>
            <a:off x="1652675" y="4532525"/>
            <a:ext cx="0" cy="538800"/>
          </a:xfrm>
          <a:prstGeom prst="straightConnector1">
            <a:avLst/>
          </a:prstGeom>
          <a:noFill/>
          <a:ln cap="flat" cmpd="sng" w="9525">
            <a:solidFill>
              <a:schemeClr val="dk2"/>
            </a:solidFill>
            <a:prstDash val="dash"/>
            <a:round/>
            <a:headEnd len="med" w="med" type="none"/>
            <a:tailEnd len="med" w="med" type="none"/>
          </a:ln>
        </p:spPr>
      </p:cxnSp>
      <p:cxnSp>
        <p:nvCxnSpPr>
          <p:cNvPr id="228" name="Google Shape;228;p21"/>
          <p:cNvCxnSpPr/>
          <p:nvPr/>
        </p:nvCxnSpPr>
        <p:spPr>
          <a:xfrm>
            <a:off x="3689038" y="4532525"/>
            <a:ext cx="0" cy="538800"/>
          </a:xfrm>
          <a:prstGeom prst="straightConnector1">
            <a:avLst/>
          </a:prstGeom>
          <a:noFill/>
          <a:ln cap="flat" cmpd="sng" w="9525">
            <a:solidFill>
              <a:schemeClr val="dk2"/>
            </a:solidFill>
            <a:prstDash val="dash"/>
            <a:round/>
            <a:headEnd len="med" w="med" type="none"/>
            <a:tailEnd len="med" w="med" type="none"/>
          </a:ln>
        </p:spPr>
      </p:cxnSp>
      <p:cxnSp>
        <p:nvCxnSpPr>
          <p:cNvPr id="229" name="Google Shape;229;p21"/>
          <p:cNvCxnSpPr/>
          <p:nvPr/>
        </p:nvCxnSpPr>
        <p:spPr>
          <a:xfrm>
            <a:off x="4367825" y="4532525"/>
            <a:ext cx="0" cy="538800"/>
          </a:xfrm>
          <a:prstGeom prst="straightConnector1">
            <a:avLst/>
          </a:prstGeom>
          <a:noFill/>
          <a:ln cap="flat" cmpd="sng" w="9525">
            <a:solidFill>
              <a:schemeClr val="dk2"/>
            </a:solidFill>
            <a:prstDash val="dash"/>
            <a:round/>
            <a:headEnd len="med" w="med" type="none"/>
            <a:tailEnd len="med" w="med" type="none"/>
          </a:ln>
        </p:spPr>
      </p:cxnSp>
      <p:cxnSp>
        <p:nvCxnSpPr>
          <p:cNvPr id="230" name="Google Shape;230;p21"/>
          <p:cNvCxnSpPr/>
          <p:nvPr/>
        </p:nvCxnSpPr>
        <p:spPr>
          <a:xfrm>
            <a:off x="3010250" y="4532525"/>
            <a:ext cx="0" cy="538800"/>
          </a:xfrm>
          <a:prstGeom prst="straightConnector1">
            <a:avLst/>
          </a:prstGeom>
          <a:noFill/>
          <a:ln cap="flat" cmpd="sng" w="9525">
            <a:solidFill>
              <a:schemeClr val="dk2"/>
            </a:solidFill>
            <a:prstDash val="dash"/>
            <a:round/>
            <a:headEnd len="med" w="med" type="none"/>
            <a:tailEnd len="med" w="med" type="none"/>
          </a:ln>
        </p:spPr>
      </p:cxnSp>
      <p:cxnSp>
        <p:nvCxnSpPr>
          <p:cNvPr id="231" name="Google Shape;231;p21"/>
          <p:cNvCxnSpPr/>
          <p:nvPr/>
        </p:nvCxnSpPr>
        <p:spPr>
          <a:xfrm>
            <a:off x="2331463" y="4532525"/>
            <a:ext cx="0" cy="538800"/>
          </a:xfrm>
          <a:prstGeom prst="straightConnector1">
            <a:avLst/>
          </a:prstGeom>
          <a:noFill/>
          <a:ln cap="flat" cmpd="sng" w="9525">
            <a:solidFill>
              <a:schemeClr val="dk2"/>
            </a:solidFill>
            <a:prstDash val="dash"/>
            <a:round/>
            <a:headEnd len="med" w="med" type="none"/>
            <a:tailEnd len="med" w="med" type="none"/>
          </a:ln>
        </p:spPr>
      </p:cxnSp>
      <p:cxnSp>
        <p:nvCxnSpPr>
          <p:cNvPr id="232" name="Google Shape;232;p21"/>
          <p:cNvCxnSpPr/>
          <p:nvPr/>
        </p:nvCxnSpPr>
        <p:spPr>
          <a:xfrm>
            <a:off x="5982425" y="4532525"/>
            <a:ext cx="0" cy="538800"/>
          </a:xfrm>
          <a:prstGeom prst="straightConnector1">
            <a:avLst/>
          </a:prstGeom>
          <a:noFill/>
          <a:ln cap="flat" cmpd="sng" w="9525">
            <a:solidFill>
              <a:schemeClr val="dk2"/>
            </a:solidFill>
            <a:prstDash val="dash"/>
            <a:round/>
            <a:headEnd len="med" w="med" type="none"/>
            <a:tailEnd len="med" w="med" type="none"/>
          </a:ln>
        </p:spPr>
      </p:cxnSp>
      <p:cxnSp>
        <p:nvCxnSpPr>
          <p:cNvPr id="233" name="Google Shape;233;p21"/>
          <p:cNvCxnSpPr/>
          <p:nvPr/>
        </p:nvCxnSpPr>
        <p:spPr>
          <a:xfrm>
            <a:off x="8018788" y="4532525"/>
            <a:ext cx="0" cy="538800"/>
          </a:xfrm>
          <a:prstGeom prst="straightConnector1">
            <a:avLst/>
          </a:prstGeom>
          <a:noFill/>
          <a:ln cap="flat" cmpd="sng" w="9525">
            <a:solidFill>
              <a:schemeClr val="dk2"/>
            </a:solidFill>
            <a:prstDash val="dash"/>
            <a:round/>
            <a:headEnd len="med" w="med" type="none"/>
            <a:tailEnd len="med" w="med" type="none"/>
          </a:ln>
        </p:spPr>
      </p:cxnSp>
      <p:cxnSp>
        <p:nvCxnSpPr>
          <p:cNvPr id="234" name="Google Shape;234;p21"/>
          <p:cNvCxnSpPr/>
          <p:nvPr/>
        </p:nvCxnSpPr>
        <p:spPr>
          <a:xfrm>
            <a:off x="8697575" y="4532525"/>
            <a:ext cx="0" cy="538800"/>
          </a:xfrm>
          <a:prstGeom prst="straightConnector1">
            <a:avLst/>
          </a:prstGeom>
          <a:noFill/>
          <a:ln cap="flat" cmpd="sng" w="9525">
            <a:solidFill>
              <a:schemeClr val="dk2"/>
            </a:solidFill>
            <a:prstDash val="dash"/>
            <a:round/>
            <a:headEnd len="med" w="med" type="none"/>
            <a:tailEnd len="med" w="med" type="none"/>
          </a:ln>
        </p:spPr>
      </p:cxnSp>
      <p:cxnSp>
        <p:nvCxnSpPr>
          <p:cNvPr id="235" name="Google Shape;235;p21"/>
          <p:cNvCxnSpPr/>
          <p:nvPr/>
        </p:nvCxnSpPr>
        <p:spPr>
          <a:xfrm>
            <a:off x="7340000" y="4532525"/>
            <a:ext cx="0" cy="538800"/>
          </a:xfrm>
          <a:prstGeom prst="straightConnector1">
            <a:avLst/>
          </a:prstGeom>
          <a:noFill/>
          <a:ln cap="flat" cmpd="sng" w="9525">
            <a:solidFill>
              <a:schemeClr val="dk2"/>
            </a:solidFill>
            <a:prstDash val="dash"/>
            <a:round/>
            <a:headEnd len="med" w="med" type="none"/>
            <a:tailEnd len="med" w="med" type="none"/>
          </a:ln>
        </p:spPr>
      </p:cxnSp>
      <p:cxnSp>
        <p:nvCxnSpPr>
          <p:cNvPr id="236" name="Google Shape;236;p21"/>
          <p:cNvCxnSpPr/>
          <p:nvPr/>
        </p:nvCxnSpPr>
        <p:spPr>
          <a:xfrm>
            <a:off x="6661213" y="4532525"/>
            <a:ext cx="0" cy="538800"/>
          </a:xfrm>
          <a:prstGeom prst="straightConnector1">
            <a:avLst/>
          </a:prstGeom>
          <a:noFill/>
          <a:ln cap="flat" cmpd="sng" w="9525">
            <a:solidFill>
              <a:schemeClr val="dk2"/>
            </a:solidFill>
            <a:prstDash val="dash"/>
            <a:round/>
            <a:headEnd len="med" w="med" type="none"/>
            <a:tailEnd len="med" w="med" type="none"/>
          </a:ln>
        </p:spPr>
      </p:cxnSp>
      <p:sp>
        <p:nvSpPr>
          <p:cNvPr id="237" name="Google Shape;237;p21"/>
          <p:cNvSpPr txBox="1"/>
          <p:nvPr/>
        </p:nvSpPr>
        <p:spPr>
          <a:xfrm>
            <a:off x="1722175" y="4611725"/>
            <a:ext cx="421200" cy="38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①</a:t>
            </a:r>
            <a:endParaRPr sz="1800">
              <a:solidFill>
                <a:schemeClr val="dk2"/>
              </a:solidFill>
            </a:endParaRPr>
          </a:p>
          <a:p>
            <a:pPr indent="0" lvl="0" marL="0" rtl="0" algn="ctr">
              <a:spcBef>
                <a:spcPts val="0"/>
              </a:spcBef>
              <a:spcAft>
                <a:spcPts val="0"/>
              </a:spcAft>
              <a:buNone/>
            </a:pPr>
            <a:r>
              <a:rPr lang="en" sz="1800">
                <a:solidFill>
                  <a:schemeClr val="dk2"/>
                </a:solidFill>
              </a:rPr>
              <a:t>a</a:t>
            </a:r>
            <a:endParaRPr sz="1800">
              <a:solidFill>
                <a:schemeClr val="dk2"/>
              </a:solidFill>
            </a:endParaRPr>
          </a:p>
        </p:txBody>
      </p:sp>
      <p:sp>
        <p:nvSpPr>
          <p:cNvPr id="238" name="Google Shape;238;p21"/>
          <p:cNvSpPr txBox="1"/>
          <p:nvPr/>
        </p:nvSpPr>
        <p:spPr>
          <a:xfrm>
            <a:off x="2399492" y="4611725"/>
            <a:ext cx="421200" cy="38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②</a:t>
            </a:r>
            <a:endParaRPr sz="1800">
              <a:solidFill>
                <a:schemeClr val="dk2"/>
              </a:solidFill>
            </a:endParaRPr>
          </a:p>
          <a:p>
            <a:pPr indent="0" lvl="0" marL="0" rtl="0" algn="ctr">
              <a:spcBef>
                <a:spcPts val="0"/>
              </a:spcBef>
              <a:spcAft>
                <a:spcPts val="0"/>
              </a:spcAft>
              <a:buNone/>
            </a:pPr>
            <a:r>
              <a:rPr lang="en" sz="1800">
                <a:solidFill>
                  <a:schemeClr val="dk2"/>
                </a:solidFill>
              </a:rPr>
              <a:t>c</a:t>
            </a:r>
            <a:endParaRPr sz="1800">
              <a:solidFill>
                <a:schemeClr val="dk2"/>
              </a:solidFill>
            </a:endParaRPr>
          </a:p>
        </p:txBody>
      </p:sp>
      <p:sp>
        <p:nvSpPr>
          <p:cNvPr id="239" name="Google Shape;239;p21"/>
          <p:cNvSpPr txBox="1"/>
          <p:nvPr/>
        </p:nvSpPr>
        <p:spPr>
          <a:xfrm>
            <a:off x="3076808" y="4611725"/>
            <a:ext cx="421200" cy="38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③</a:t>
            </a:r>
            <a:endParaRPr sz="1800">
              <a:solidFill>
                <a:schemeClr val="dk2"/>
              </a:solidFill>
            </a:endParaRPr>
          </a:p>
          <a:p>
            <a:pPr indent="0" lvl="0" marL="0" rtl="0" algn="ctr">
              <a:spcBef>
                <a:spcPts val="0"/>
              </a:spcBef>
              <a:spcAft>
                <a:spcPts val="0"/>
              </a:spcAft>
              <a:buNone/>
            </a:pPr>
            <a:r>
              <a:rPr lang="en" sz="1800">
                <a:solidFill>
                  <a:schemeClr val="dk2"/>
                </a:solidFill>
              </a:rPr>
              <a:t>d</a:t>
            </a:r>
            <a:endParaRPr sz="1800">
              <a:solidFill>
                <a:schemeClr val="dk2"/>
              </a:solidFill>
            </a:endParaRPr>
          </a:p>
        </p:txBody>
      </p:sp>
      <p:sp>
        <p:nvSpPr>
          <p:cNvPr id="240" name="Google Shape;240;p21"/>
          <p:cNvSpPr txBox="1"/>
          <p:nvPr/>
        </p:nvSpPr>
        <p:spPr>
          <a:xfrm>
            <a:off x="3754125" y="4611725"/>
            <a:ext cx="421200" cy="38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④</a:t>
            </a:r>
            <a:endParaRPr sz="1800">
              <a:solidFill>
                <a:schemeClr val="dk2"/>
              </a:solidFill>
            </a:endParaRPr>
          </a:p>
          <a:p>
            <a:pPr indent="0" lvl="0" marL="0" rtl="0" algn="ctr">
              <a:spcBef>
                <a:spcPts val="0"/>
              </a:spcBef>
              <a:spcAft>
                <a:spcPts val="0"/>
              </a:spcAft>
              <a:buNone/>
            </a:pPr>
            <a:r>
              <a:rPr lang="en" sz="1800">
                <a:solidFill>
                  <a:schemeClr val="dk2"/>
                </a:solidFill>
              </a:rPr>
              <a:t>b</a:t>
            </a:r>
            <a:endParaRPr sz="1800">
              <a:solidFill>
                <a:schemeClr val="dk2"/>
              </a:solidFill>
            </a:endParaRPr>
          </a:p>
        </p:txBody>
      </p:sp>
      <p:sp>
        <p:nvSpPr>
          <p:cNvPr id="241" name="Google Shape;241;p21"/>
          <p:cNvSpPr txBox="1"/>
          <p:nvPr/>
        </p:nvSpPr>
        <p:spPr>
          <a:xfrm>
            <a:off x="6052075" y="4611725"/>
            <a:ext cx="421200" cy="38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⑤</a:t>
            </a:r>
            <a:endParaRPr sz="1800">
              <a:solidFill>
                <a:schemeClr val="dk2"/>
              </a:solidFill>
            </a:endParaRPr>
          </a:p>
          <a:p>
            <a:pPr indent="0" lvl="0" marL="0" rtl="0" algn="ctr">
              <a:spcBef>
                <a:spcPts val="0"/>
              </a:spcBef>
              <a:spcAft>
                <a:spcPts val="0"/>
              </a:spcAft>
              <a:buNone/>
            </a:pPr>
            <a:r>
              <a:rPr lang="en" sz="1800">
                <a:solidFill>
                  <a:schemeClr val="dk2"/>
                </a:solidFill>
              </a:rPr>
              <a:t>f</a:t>
            </a:r>
            <a:endParaRPr sz="1800">
              <a:solidFill>
                <a:schemeClr val="dk2"/>
              </a:solidFill>
            </a:endParaRPr>
          </a:p>
        </p:txBody>
      </p:sp>
      <p:sp>
        <p:nvSpPr>
          <p:cNvPr id="242" name="Google Shape;242;p21"/>
          <p:cNvSpPr txBox="1"/>
          <p:nvPr/>
        </p:nvSpPr>
        <p:spPr>
          <a:xfrm>
            <a:off x="6754742" y="4611725"/>
            <a:ext cx="421200" cy="38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⑥</a:t>
            </a:r>
            <a:endParaRPr sz="1800">
              <a:solidFill>
                <a:schemeClr val="dk2"/>
              </a:solidFill>
            </a:endParaRPr>
          </a:p>
          <a:p>
            <a:pPr indent="0" lvl="0" marL="0" rtl="0" algn="ctr">
              <a:spcBef>
                <a:spcPts val="0"/>
              </a:spcBef>
              <a:spcAft>
                <a:spcPts val="0"/>
              </a:spcAft>
              <a:buNone/>
            </a:pPr>
            <a:r>
              <a:rPr lang="en" sz="1800">
                <a:solidFill>
                  <a:schemeClr val="dk2"/>
                </a:solidFill>
              </a:rPr>
              <a:t>h</a:t>
            </a:r>
            <a:endParaRPr sz="1800">
              <a:solidFill>
                <a:schemeClr val="dk2"/>
              </a:solidFill>
            </a:endParaRPr>
          </a:p>
        </p:txBody>
      </p:sp>
      <p:sp>
        <p:nvSpPr>
          <p:cNvPr id="243" name="Google Shape;243;p21"/>
          <p:cNvSpPr txBox="1"/>
          <p:nvPr/>
        </p:nvSpPr>
        <p:spPr>
          <a:xfrm>
            <a:off x="7457408" y="4611725"/>
            <a:ext cx="421200" cy="38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⑦</a:t>
            </a:r>
            <a:endParaRPr sz="1800">
              <a:solidFill>
                <a:schemeClr val="dk2"/>
              </a:solidFill>
            </a:endParaRPr>
          </a:p>
          <a:p>
            <a:pPr indent="0" lvl="0" marL="0" rtl="0" algn="ctr">
              <a:spcBef>
                <a:spcPts val="0"/>
              </a:spcBef>
              <a:spcAft>
                <a:spcPts val="0"/>
              </a:spcAft>
              <a:buNone/>
            </a:pPr>
            <a:r>
              <a:rPr lang="en" sz="1800">
                <a:solidFill>
                  <a:schemeClr val="dk2"/>
                </a:solidFill>
              </a:rPr>
              <a:t>e</a:t>
            </a:r>
            <a:endParaRPr sz="1800">
              <a:solidFill>
                <a:schemeClr val="dk2"/>
              </a:solidFill>
            </a:endParaRPr>
          </a:p>
        </p:txBody>
      </p:sp>
      <p:sp>
        <p:nvSpPr>
          <p:cNvPr id="244" name="Google Shape;244;p21"/>
          <p:cNvSpPr txBox="1"/>
          <p:nvPr/>
        </p:nvSpPr>
        <p:spPr>
          <a:xfrm>
            <a:off x="8160075" y="4611725"/>
            <a:ext cx="421200" cy="38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⑧</a:t>
            </a:r>
            <a:endParaRPr sz="1800">
              <a:solidFill>
                <a:schemeClr val="dk2"/>
              </a:solidFill>
            </a:endParaRPr>
          </a:p>
          <a:p>
            <a:pPr indent="0" lvl="0" marL="0" rtl="0" algn="ctr">
              <a:spcBef>
                <a:spcPts val="0"/>
              </a:spcBef>
              <a:spcAft>
                <a:spcPts val="0"/>
              </a:spcAft>
              <a:buNone/>
            </a:pPr>
            <a:r>
              <a:rPr lang="en" sz="1800">
                <a:solidFill>
                  <a:schemeClr val="dk2"/>
                </a:solidFill>
              </a:rPr>
              <a:t>g</a:t>
            </a:r>
            <a:endParaRPr sz="1800">
              <a:solidFill>
                <a:schemeClr val="dk2"/>
              </a:solidFill>
            </a:endParaRPr>
          </a:p>
        </p:txBody>
      </p:sp>
      <p:pic>
        <p:nvPicPr>
          <p:cNvPr id="245" name="Google Shape;245;p21"/>
          <p:cNvPicPr preferRelativeResize="0"/>
          <p:nvPr/>
        </p:nvPicPr>
        <p:blipFill>
          <a:blip r:embed="rId4">
            <a:alphaModFix/>
          </a:blip>
          <a:stretch>
            <a:fillRect/>
          </a:stretch>
        </p:blipFill>
        <p:spPr>
          <a:xfrm>
            <a:off x="222974" y="3126886"/>
            <a:ext cx="1343100" cy="1117239"/>
          </a:xfrm>
          <a:prstGeom prst="rect">
            <a:avLst/>
          </a:prstGeom>
          <a:noFill/>
          <a:ln>
            <a:noFill/>
          </a:ln>
        </p:spPr>
      </p:pic>
      <p:sp>
        <p:nvSpPr>
          <p:cNvPr id="246" name="Google Shape;246;p21"/>
          <p:cNvSpPr txBox="1"/>
          <p:nvPr/>
        </p:nvSpPr>
        <p:spPr>
          <a:xfrm>
            <a:off x="964000" y="4632825"/>
            <a:ext cx="6021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eg →</a:t>
            </a:r>
            <a:endParaRPr sz="13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