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58" r:id="rId1"/>
  </p:sldMasterIdLst>
  <p:notesMasterIdLst>
    <p:notesMasterId r:id="rId26"/>
  </p:notesMasterIdLst>
  <p:handoutMasterIdLst>
    <p:handoutMasterId r:id="rId27"/>
  </p:handoutMasterIdLst>
  <p:sldIdLst>
    <p:sldId id="875" r:id="rId2"/>
    <p:sldId id="876" r:id="rId3"/>
    <p:sldId id="916" r:id="rId4"/>
    <p:sldId id="934" r:id="rId5"/>
    <p:sldId id="917" r:id="rId6"/>
    <p:sldId id="935" r:id="rId7"/>
    <p:sldId id="920" r:id="rId8"/>
    <p:sldId id="919" r:id="rId9"/>
    <p:sldId id="950" r:id="rId10"/>
    <p:sldId id="921" r:id="rId11"/>
    <p:sldId id="949" r:id="rId12"/>
    <p:sldId id="922" r:id="rId13"/>
    <p:sldId id="923" r:id="rId14"/>
    <p:sldId id="925" r:id="rId15"/>
    <p:sldId id="952" r:id="rId16"/>
    <p:sldId id="926" r:id="rId17"/>
    <p:sldId id="954" r:id="rId18"/>
    <p:sldId id="927" r:id="rId19"/>
    <p:sldId id="933" r:id="rId20"/>
    <p:sldId id="929" r:id="rId21"/>
    <p:sldId id="969" r:id="rId22"/>
    <p:sldId id="930" r:id="rId23"/>
    <p:sldId id="932" r:id="rId24"/>
    <p:sldId id="953" r:id="rId25"/>
  </p:sldIdLst>
  <p:sldSz cx="9906000" cy="6858000" type="A4"/>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12" userDrawn="1">
          <p15:clr>
            <a:srgbClr val="A4A3A4"/>
          </p15:clr>
        </p15:guide>
        <p15:guide id="2" orient="horz" pos="1003" userDrawn="1">
          <p15:clr>
            <a:srgbClr val="A4A3A4"/>
          </p15:clr>
        </p15:guide>
        <p15:guide id="3" orient="horz" pos="2160" userDrawn="1">
          <p15:clr>
            <a:srgbClr val="A4A3A4"/>
          </p15:clr>
        </p15:guide>
        <p15:guide id="4" orient="horz" pos="4133" userDrawn="1">
          <p15:clr>
            <a:srgbClr val="A4A3A4"/>
          </p15:clr>
        </p15:guide>
        <p15:guide id="5" orient="horz" pos="391">
          <p15:clr>
            <a:srgbClr val="A4A3A4"/>
          </p15:clr>
        </p15:guide>
        <p15:guide id="6" pos="172" userDrawn="1">
          <p15:clr>
            <a:srgbClr val="A4A3A4"/>
          </p15:clr>
        </p15:guide>
        <p15:guide id="7" pos="6046" userDrawn="1">
          <p15:clr>
            <a:srgbClr val="A4A3A4"/>
          </p15:clr>
        </p15:guide>
        <p15:guide id="8" pos="3120" userDrawn="1">
          <p15:clr>
            <a:srgbClr val="A4A3A4"/>
          </p15:clr>
        </p15:guide>
        <p15:guide id="9" pos="2122" userDrawn="1">
          <p15:clr>
            <a:srgbClr val="A4A3A4"/>
          </p15:clr>
        </p15:guide>
        <p15:guide id="10" pos="4141" userDrawn="1">
          <p15:clr>
            <a:srgbClr val="A4A3A4"/>
          </p15:clr>
        </p15:guide>
        <p15:guide id="11" pos="3483" userDrawn="1">
          <p15:clr>
            <a:srgbClr val="A4A3A4"/>
          </p15:clr>
        </p15:guide>
        <p15:guide id="12" pos="2916" userDrawn="1">
          <p15:clr>
            <a:srgbClr val="A4A3A4"/>
          </p15:clr>
        </p15:guide>
        <p15:guide id="13" orient="horz" pos="3453"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009900"/>
    <a:srgbClr val="FF6600"/>
    <a:srgbClr val="00FF00"/>
    <a:srgbClr val="FFFFFF"/>
    <a:srgbClr val="333399"/>
    <a:srgbClr val="FFFFCC"/>
    <a:srgbClr val="003300"/>
    <a:srgbClr val="0071BC"/>
    <a:srgbClr val="E400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290" autoAdjust="0"/>
    <p:restoredTop sz="96366" autoAdjust="0"/>
  </p:normalViewPr>
  <p:slideViewPr>
    <p:cSldViewPr>
      <p:cViewPr varScale="1">
        <p:scale>
          <a:sx n="80" d="100"/>
          <a:sy n="80" d="100"/>
        </p:scale>
        <p:origin x="108" y="126"/>
      </p:cViewPr>
      <p:guideLst>
        <p:guide orient="horz" pos="1412"/>
        <p:guide orient="horz" pos="1003"/>
        <p:guide orient="horz" pos="2160"/>
        <p:guide orient="horz" pos="4133"/>
        <p:guide orient="horz" pos="391"/>
        <p:guide pos="172"/>
        <p:guide pos="6046"/>
        <p:guide pos="3120"/>
        <p:guide pos="2122"/>
        <p:guide pos="4141"/>
        <p:guide pos="3483"/>
        <p:guide pos="2916"/>
        <p:guide orient="horz" pos="3453"/>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82" d="100"/>
          <a:sy n="82" d="100"/>
        </p:scale>
        <p:origin x="-3162" y="-96"/>
      </p:cViewPr>
      <p:guideLst>
        <p:guide orient="horz" pos="2880"/>
        <p:guide pos="2160"/>
      </p:guideLst>
    </p:cSldViewPr>
  </p:notes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4DADB30-7C45-42F2-84F7-765D40642422}" type="doc">
      <dgm:prSet loTypeId="urn:microsoft.com/office/officeart/2005/8/layout/hierarchy4" loCatId="hierarchy" qsTypeId="urn:microsoft.com/office/officeart/2005/8/quickstyle/simple1" qsCatId="simple" csTypeId="urn:microsoft.com/office/officeart/2005/8/colors/accent0_3" csCatId="mainScheme" phldr="1"/>
      <dgm:spPr/>
      <dgm:t>
        <a:bodyPr/>
        <a:lstStyle/>
        <a:p>
          <a:endParaRPr kumimoji="1" lang="ja-JP" altLang="en-US"/>
        </a:p>
      </dgm:t>
    </dgm:pt>
    <dgm:pt modelId="{89CCE3F0-2589-4190-A699-14615D182585}">
      <dgm:prSet phldrT="[テキスト]"/>
      <dgm:spPr/>
      <dgm:t>
        <a:bodyPr/>
        <a:lstStyle/>
        <a:p>
          <a:r>
            <a:rPr kumimoji="1" lang="ja-JP" altLang="en-US"/>
            <a:t>可視化、記述統計による外れ値の理解</a:t>
          </a:r>
          <a:endParaRPr kumimoji="1" lang="ja-JP" altLang="en-US" dirty="0"/>
        </a:p>
      </dgm:t>
    </dgm:pt>
    <dgm:pt modelId="{1A172ED0-E8C7-427C-A11C-215DA6865423}" type="parTrans" cxnId="{BED7C31A-243E-4500-9F32-F959B73C8D4A}">
      <dgm:prSet/>
      <dgm:spPr/>
      <dgm:t>
        <a:bodyPr/>
        <a:lstStyle/>
        <a:p>
          <a:endParaRPr kumimoji="1" lang="ja-JP" altLang="en-US">
            <a:solidFill>
              <a:schemeClr val="tx1"/>
            </a:solidFill>
          </a:endParaRPr>
        </a:p>
      </dgm:t>
    </dgm:pt>
    <dgm:pt modelId="{F946CDAA-AA11-46A3-A547-0C78650B1EFD}" type="sibTrans" cxnId="{BED7C31A-243E-4500-9F32-F959B73C8D4A}">
      <dgm:prSet/>
      <dgm:spPr/>
      <dgm:t>
        <a:bodyPr/>
        <a:lstStyle/>
        <a:p>
          <a:endParaRPr kumimoji="1" lang="ja-JP" altLang="en-US">
            <a:solidFill>
              <a:schemeClr val="tx1"/>
            </a:solidFill>
          </a:endParaRPr>
        </a:p>
      </dgm:t>
    </dgm:pt>
    <dgm:pt modelId="{09CFEF01-47D0-4DAA-8D0C-F5A6EA1C5171}">
      <dgm:prSet phldrT="[テキスト]"/>
      <dgm:spPr/>
      <dgm:t>
        <a:bodyPr/>
        <a:lstStyle/>
        <a:p>
          <a:r>
            <a:rPr kumimoji="1" lang="ja-JP" altLang="en-US" dirty="0"/>
            <a:t>手法による除去</a:t>
          </a:r>
        </a:p>
      </dgm:t>
    </dgm:pt>
    <dgm:pt modelId="{30B65684-FFAB-4AEB-9278-05186E5DFCD4}" type="parTrans" cxnId="{3DBEBBF8-DBCF-4043-BA14-378E0BCB2411}">
      <dgm:prSet/>
      <dgm:spPr/>
      <dgm:t>
        <a:bodyPr/>
        <a:lstStyle/>
        <a:p>
          <a:endParaRPr kumimoji="1" lang="ja-JP" altLang="en-US">
            <a:solidFill>
              <a:schemeClr val="tx1"/>
            </a:solidFill>
          </a:endParaRPr>
        </a:p>
      </dgm:t>
    </dgm:pt>
    <dgm:pt modelId="{130251FC-5F6B-4B7C-B19D-9D60068B7C46}" type="sibTrans" cxnId="{3DBEBBF8-DBCF-4043-BA14-378E0BCB2411}">
      <dgm:prSet/>
      <dgm:spPr/>
      <dgm:t>
        <a:bodyPr/>
        <a:lstStyle/>
        <a:p>
          <a:endParaRPr kumimoji="1" lang="ja-JP" altLang="en-US">
            <a:solidFill>
              <a:schemeClr val="tx1"/>
            </a:solidFill>
          </a:endParaRPr>
        </a:p>
      </dgm:t>
    </dgm:pt>
    <dgm:pt modelId="{C77D1692-1F12-46BC-B926-C928E7E0E4D8}">
      <dgm:prSet/>
      <dgm:spPr/>
      <dgm:t>
        <a:bodyPr/>
        <a:lstStyle/>
        <a:p>
          <a:r>
            <a:rPr kumimoji="1" lang="ja-JP" altLang="en-US" dirty="0"/>
            <a:t>分析の目的を振り返る</a:t>
          </a:r>
        </a:p>
      </dgm:t>
    </dgm:pt>
    <dgm:pt modelId="{92FA981E-6543-48C9-9828-50D56D40DEF7}" type="sibTrans" cxnId="{5196A278-6BEE-4B66-BAB6-0314B7D28F51}">
      <dgm:prSet/>
      <dgm:spPr/>
      <dgm:t>
        <a:bodyPr/>
        <a:lstStyle/>
        <a:p>
          <a:endParaRPr kumimoji="1" lang="ja-JP" altLang="en-US">
            <a:solidFill>
              <a:schemeClr val="tx1"/>
            </a:solidFill>
          </a:endParaRPr>
        </a:p>
      </dgm:t>
    </dgm:pt>
    <dgm:pt modelId="{4BE58764-584A-44E1-9339-E37FDA49EDA9}" type="parTrans" cxnId="{5196A278-6BEE-4B66-BAB6-0314B7D28F51}">
      <dgm:prSet/>
      <dgm:spPr/>
      <dgm:t>
        <a:bodyPr/>
        <a:lstStyle/>
        <a:p>
          <a:endParaRPr kumimoji="1" lang="ja-JP" altLang="en-US">
            <a:solidFill>
              <a:schemeClr val="tx1"/>
            </a:solidFill>
          </a:endParaRPr>
        </a:p>
      </dgm:t>
    </dgm:pt>
    <dgm:pt modelId="{45D77A0A-0FC9-4420-884F-8A148CDB2BDD}">
      <dgm:prSet phldrT="[テキスト]"/>
      <dgm:spPr/>
      <dgm:t>
        <a:bodyPr/>
        <a:lstStyle/>
        <a:p>
          <a:r>
            <a:rPr kumimoji="1" lang="ja-JP" altLang="en-US" dirty="0"/>
            <a:t>ルールベースによる除去</a:t>
          </a:r>
          <a:r>
            <a:rPr kumimoji="1" lang="en-US" altLang="ja-JP" dirty="0"/>
            <a:t>/</a:t>
          </a:r>
          <a:r>
            <a:rPr kumimoji="1" lang="ja-JP" altLang="en-US" dirty="0"/>
            <a:t>修正</a:t>
          </a:r>
        </a:p>
      </dgm:t>
    </dgm:pt>
    <dgm:pt modelId="{E4D7189B-0FEF-4228-A0BF-0FDE28AA951C}" type="parTrans" cxnId="{F1051FCE-929F-4C69-B2A6-F69AB6CC23BF}">
      <dgm:prSet/>
      <dgm:spPr/>
      <dgm:t>
        <a:bodyPr/>
        <a:lstStyle/>
        <a:p>
          <a:endParaRPr kumimoji="1" lang="ja-JP" altLang="en-US">
            <a:solidFill>
              <a:schemeClr val="tx1"/>
            </a:solidFill>
          </a:endParaRPr>
        </a:p>
      </dgm:t>
    </dgm:pt>
    <dgm:pt modelId="{7FF53BD9-F2E9-46B5-B97C-7317180D5D32}" type="sibTrans" cxnId="{F1051FCE-929F-4C69-B2A6-F69AB6CC23BF}">
      <dgm:prSet/>
      <dgm:spPr/>
      <dgm:t>
        <a:bodyPr/>
        <a:lstStyle/>
        <a:p>
          <a:endParaRPr kumimoji="1" lang="ja-JP" altLang="en-US">
            <a:solidFill>
              <a:schemeClr val="tx1"/>
            </a:solidFill>
          </a:endParaRPr>
        </a:p>
      </dgm:t>
    </dgm:pt>
    <dgm:pt modelId="{728991D6-1D1E-48D4-A0D4-03586D01E5F3}">
      <dgm:prSet phldrT="[テキスト]"/>
      <dgm:spPr/>
      <dgm:t>
        <a:bodyPr/>
        <a:lstStyle/>
        <a:p>
          <a:r>
            <a:rPr kumimoji="1" lang="ja-JP" altLang="en-US" dirty="0"/>
            <a:t>外れ値に対し頑健な手法の利用</a:t>
          </a:r>
        </a:p>
      </dgm:t>
    </dgm:pt>
    <dgm:pt modelId="{414BE1F0-60AE-4F60-98A7-37ABE28E09E2}" type="parTrans" cxnId="{2211B738-35C4-432C-8D9D-7CE072F0EEBA}">
      <dgm:prSet/>
      <dgm:spPr/>
      <dgm:t>
        <a:bodyPr/>
        <a:lstStyle/>
        <a:p>
          <a:endParaRPr kumimoji="1" lang="ja-JP" altLang="en-US"/>
        </a:p>
      </dgm:t>
    </dgm:pt>
    <dgm:pt modelId="{267E1C59-2CE3-4E3F-BCCF-4515DCB3FCBF}" type="sibTrans" cxnId="{2211B738-35C4-432C-8D9D-7CE072F0EEBA}">
      <dgm:prSet/>
      <dgm:spPr/>
      <dgm:t>
        <a:bodyPr/>
        <a:lstStyle/>
        <a:p>
          <a:endParaRPr kumimoji="1" lang="ja-JP" altLang="en-US"/>
        </a:p>
      </dgm:t>
    </dgm:pt>
    <dgm:pt modelId="{55FCE6F1-E03F-4D18-AD9B-0CD990779DA6}" type="pres">
      <dgm:prSet presAssocID="{64DADB30-7C45-42F2-84F7-765D40642422}" presName="Name0" presStyleCnt="0">
        <dgm:presLayoutVars>
          <dgm:chPref val="1"/>
          <dgm:dir/>
          <dgm:animOne val="branch"/>
          <dgm:animLvl val="lvl"/>
          <dgm:resizeHandles/>
        </dgm:presLayoutVars>
      </dgm:prSet>
      <dgm:spPr/>
    </dgm:pt>
    <dgm:pt modelId="{B6519AC4-AA6D-4813-9EAC-050E13A089EA}" type="pres">
      <dgm:prSet presAssocID="{89CCE3F0-2589-4190-A699-14615D182585}" presName="vertOne" presStyleCnt="0"/>
      <dgm:spPr/>
    </dgm:pt>
    <dgm:pt modelId="{DAA0A044-BB97-4DCD-ABC0-99C26ED69AEB}" type="pres">
      <dgm:prSet presAssocID="{89CCE3F0-2589-4190-A699-14615D182585}" presName="txOne" presStyleLbl="node0" presStyleIdx="0" presStyleCnt="1">
        <dgm:presLayoutVars>
          <dgm:chPref val="3"/>
        </dgm:presLayoutVars>
      </dgm:prSet>
      <dgm:spPr/>
    </dgm:pt>
    <dgm:pt modelId="{53FD261A-8673-4338-A6A1-2DDBBE1A1F27}" type="pres">
      <dgm:prSet presAssocID="{89CCE3F0-2589-4190-A699-14615D182585}" presName="parTransOne" presStyleCnt="0"/>
      <dgm:spPr/>
    </dgm:pt>
    <dgm:pt modelId="{A471B750-5DC8-4AB9-A90B-03418B3C3E90}" type="pres">
      <dgm:prSet presAssocID="{89CCE3F0-2589-4190-A699-14615D182585}" presName="horzOne" presStyleCnt="0"/>
      <dgm:spPr/>
    </dgm:pt>
    <dgm:pt modelId="{3AB863A5-1151-4D3D-A127-A0F89DD38192}" type="pres">
      <dgm:prSet presAssocID="{C77D1692-1F12-46BC-B926-C928E7E0E4D8}" presName="vertTwo" presStyleCnt="0"/>
      <dgm:spPr/>
    </dgm:pt>
    <dgm:pt modelId="{5D1944F3-C4F4-482C-AC6C-DFA14B5618D0}" type="pres">
      <dgm:prSet presAssocID="{C77D1692-1F12-46BC-B926-C928E7E0E4D8}" presName="txTwo" presStyleLbl="node2" presStyleIdx="0" presStyleCnt="1" custLinFactNeighborX="47" custLinFactNeighborY="2467">
        <dgm:presLayoutVars>
          <dgm:chPref val="3"/>
        </dgm:presLayoutVars>
      </dgm:prSet>
      <dgm:spPr/>
    </dgm:pt>
    <dgm:pt modelId="{51565C88-35F3-409F-A939-23FB7402B59A}" type="pres">
      <dgm:prSet presAssocID="{C77D1692-1F12-46BC-B926-C928E7E0E4D8}" presName="parTransTwo" presStyleCnt="0"/>
      <dgm:spPr/>
    </dgm:pt>
    <dgm:pt modelId="{0EAB9F9B-7E12-4291-A9DE-B6C41700EA7A}" type="pres">
      <dgm:prSet presAssocID="{C77D1692-1F12-46BC-B926-C928E7E0E4D8}" presName="horzTwo" presStyleCnt="0"/>
      <dgm:spPr/>
    </dgm:pt>
    <dgm:pt modelId="{F7AB65B2-785B-448B-82AB-24F7DC7D8382}" type="pres">
      <dgm:prSet presAssocID="{45D77A0A-0FC9-4420-884F-8A148CDB2BDD}" presName="vertThree" presStyleCnt="0"/>
      <dgm:spPr/>
    </dgm:pt>
    <dgm:pt modelId="{011D8A82-280C-471F-BC68-FDCFC464E0BC}" type="pres">
      <dgm:prSet presAssocID="{45D77A0A-0FC9-4420-884F-8A148CDB2BDD}" presName="txThree" presStyleLbl="node3" presStyleIdx="0" presStyleCnt="3">
        <dgm:presLayoutVars>
          <dgm:chPref val="3"/>
        </dgm:presLayoutVars>
      </dgm:prSet>
      <dgm:spPr/>
    </dgm:pt>
    <dgm:pt modelId="{6A13889E-6145-4784-A90B-842799C10E11}" type="pres">
      <dgm:prSet presAssocID="{45D77A0A-0FC9-4420-884F-8A148CDB2BDD}" presName="horzThree" presStyleCnt="0"/>
      <dgm:spPr/>
    </dgm:pt>
    <dgm:pt modelId="{DBF2DD22-2B57-46AC-8E04-CC5A07A3872B}" type="pres">
      <dgm:prSet presAssocID="{7FF53BD9-F2E9-46B5-B97C-7317180D5D32}" presName="sibSpaceThree" presStyleCnt="0"/>
      <dgm:spPr/>
    </dgm:pt>
    <dgm:pt modelId="{2131FD21-7660-4733-B723-C51954F63200}" type="pres">
      <dgm:prSet presAssocID="{09CFEF01-47D0-4DAA-8D0C-F5A6EA1C5171}" presName="vertThree" presStyleCnt="0"/>
      <dgm:spPr/>
    </dgm:pt>
    <dgm:pt modelId="{32348441-47D6-47FB-BCFB-A5608E0A6895}" type="pres">
      <dgm:prSet presAssocID="{09CFEF01-47D0-4DAA-8D0C-F5A6EA1C5171}" presName="txThree" presStyleLbl="node3" presStyleIdx="1" presStyleCnt="3">
        <dgm:presLayoutVars>
          <dgm:chPref val="3"/>
        </dgm:presLayoutVars>
      </dgm:prSet>
      <dgm:spPr/>
    </dgm:pt>
    <dgm:pt modelId="{47F3CB34-EC07-4B5A-98E5-3BA46B33F196}" type="pres">
      <dgm:prSet presAssocID="{09CFEF01-47D0-4DAA-8D0C-F5A6EA1C5171}" presName="horzThree" presStyleCnt="0"/>
      <dgm:spPr/>
    </dgm:pt>
    <dgm:pt modelId="{9D215F51-FC34-4456-BE5F-9A40CF7C9554}" type="pres">
      <dgm:prSet presAssocID="{130251FC-5F6B-4B7C-B19D-9D60068B7C46}" presName="sibSpaceThree" presStyleCnt="0"/>
      <dgm:spPr/>
    </dgm:pt>
    <dgm:pt modelId="{0E0E2AC6-BA95-451E-8D2C-B05845698342}" type="pres">
      <dgm:prSet presAssocID="{728991D6-1D1E-48D4-A0D4-03586D01E5F3}" presName="vertThree" presStyleCnt="0"/>
      <dgm:spPr/>
    </dgm:pt>
    <dgm:pt modelId="{DA1A2A4D-E630-4C51-BBBC-B692ACB97F2E}" type="pres">
      <dgm:prSet presAssocID="{728991D6-1D1E-48D4-A0D4-03586D01E5F3}" presName="txThree" presStyleLbl="node3" presStyleIdx="2" presStyleCnt="3">
        <dgm:presLayoutVars>
          <dgm:chPref val="3"/>
        </dgm:presLayoutVars>
      </dgm:prSet>
      <dgm:spPr/>
    </dgm:pt>
    <dgm:pt modelId="{9F13E3C9-D235-4F9E-8620-1F0EDC9BA959}" type="pres">
      <dgm:prSet presAssocID="{728991D6-1D1E-48D4-A0D4-03586D01E5F3}" presName="horzThree" presStyleCnt="0"/>
      <dgm:spPr/>
    </dgm:pt>
  </dgm:ptLst>
  <dgm:cxnLst>
    <dgm:cxn modelId="{BED7C31A-243E-4500-9F32-F959B73C8D4A}" srcId="{64DADB30-7C45-42F2-84F7-765D40642422}" destId="{89CCE3F0-2589-4190-A699-14615D182585}" srcOrd="0" destOrd="0" parTransId="{1A172ED0-E8C7-427C-A11C-215DA6865423}" sibTransId="{F946CDAA-AA11-46A3-A547-0C78650B1EFD}"/>
    <dgm:cxn modelId="{2211B738-35C4-432C-8D9D-7CE072F0EEBA}" srcId="{C77D1692-1F12-46BC-B926-C928E7E0E4D8}" destId="{728991D6-1D1E-48D4-A0D4-03586D01E5F3}" srcOrd="2" destOrd="0" parTransId="{414BE1F0-60AE-4F60-98A7-37ABE28E09E2}" sibTransId="{267E1C59-2CE3-4E3F-BCCF-4515DCB3FCBF}"/>
    <dgm:cxn modelId="{E5879A6E-7CD8-41C1-A361-7A35BE4ED58C}" type="presOf" srcId="{728991D6-1D1E-48D4-A0D4-03586D01E5F3}" destId="{DA1A2A4D-E630-4C51-BBBC-B692ACB97F2E}" srcOrd="0" destOrd="0" presId="urn:microsoft.com/office/officeart/2005/8/layout/hierarchy4"/>
    <dgm:cxn modelId="{B56A1075-1DE4-4394-8F2B-DD44024267ED}" type="presOf" srcId="{89CCE3F0-2589-4190-A699-14615D182585}" destId="{DAA0A044-BB97-4DCD-ABC0-99C26ED69AEB}" srcOrd="0" destOrd="0" presId="urn:microsoft.com/office/officeart/2005/8/layout/hierarchy4"/>
    <dgm:cxn modelId="{5196A278-6BEE-4B66-BAB6-0314B7D28F51}" srcId="{89CCE3F0-2589-4190-A699-14615D182585}" destId="{C77D1692-1F12-46BC-B926-C928E7E0E4D8}" srcOrd="0" destOrd="0" parTransId="{4BE58764-584A-44E1-9339-E37FDA49EDA9}" sibTransId="{92FA981E-6543-48C9-9828-50D56D40DEF7}"/>
    <dgm:cxn modelId="{CF043182-84CF-4A06-949D-0E88BA7B5D67}" type="presOf" srcId="{C77D1692-1F12-46BC-B926-C928E7E0E4D8}" destId="{5D1944F3-C4F4-482C-AC6C-DFA14B5618D0}" srcOrd="0" destOrd="0" presId="urn:microsoft.com/office/officeart/2005/8/layout/hierarchy4"/>
    <dgm:cxn modelId="{2E1F21A9-F8AD-4E4B-8429-F907FBE934A1}" type="presOf" srcId="{45D77A0A-0FC9-4420-884F-8A148CDB2BDD}" destId="{011D8A82-280C-471F-BC68-FDCFC464E0BC}" srcOrd="0" destOrd="0" presId="urn:microsoft.com/office/officeart/2005/8/layout/hierarchy4"/>
    <dgm:cxn modelId="{F1051FCE-929F-4C69-B2A6-F69AB6CC23BF}" srcId="{C77D1692-1F12-46BC-B926-C928E7E0E4D8}" destId="{45D77A0A-0FC9-4420-884F-8A148CDB2BDD}" srcOrd="0" destOrd="0" parTransId="{E4D7189B-0FEF-4228-A0BF-0FDE28AA951C}" sibTransId="{7FF53BD9-F2E9-46B5-B97C-7317180D5D32}"/>
    <dgm:cxn modelId="{7AE5B7D8-FA6F-4762-9B60-8E77E139B279}" type="presOf" srcId="{64DADB30-7C45-42F2-84F7-765D40642422}" destId="{55FCE6F1-E03F-4D18-AD9B-0CD990779DA6}" srcOrd="0" destOrd="0" presId="urn:microsoft.com/office/officeart/2005/8/layout/hierarchy4"/>
    <dgm:cxn modelId="{3DBEBBF8-DBCF-4043-BA14-378E0BCB2411}" srcId="{C77D1692-1F12-46BC-B926-C928E7E0E4D8}" destId="{09CFEF01-47D0-4DAA-8D0C-F5A6EA1C5171}" srcOrd="1" destOrd="0" parTransId="{30B65684-FFAB-4AEB-9278-05186E5DFCD4}" sibTransId="{130251FC-5F6B-4B7C-B19D-9D60068B7C46}"/>
    <dgm:cxn modelId="{D7DBF7FF-977F-49F5-B48D-646F1519E38C}" type="presOf" srcId="{09CFEF01-47D0-4DAA-8D0C-F5A6EA1C5171}" destId="{32348441-47D6-47FB-BCFB-A5608E0A6895}" srcOrd="0" destOrd="0" presId="urn:microsoft.com/office/officeart/2005/8/layout/hierarchy4"/>
    <dgm:cxn modelId="{F0603161-C50C-4438-907F-A2D4DECC275E}" type="presParOf" srcId="{55FCE6F1-E03F-4D18-AD9B-0CD990779DA6}" destId="{B6519AC4-AA6D-4813-9EAC-050E13A089EA}" srcOrd="0" destOrd="0" presId="urn:microsoft.com/office/officeart/2005/8/layout/hierarchy4"/>
    <dgm:cxn modelId="{3870CAFA-ECE8-4D88-9A69-3652DE92C0FF}" type="presParOf" srcId="{B6519AC4-AA6D-4813-9EAC-050E13A089EA}" destId="{DAA0A044-BB97-4DCD-ABC0-99C26ED69AEB}" srcOrd="0" destOrd="0" presId="urn:microsoft.com/office/officeart/2005/8/layout/hierarchy4"/>
    <dgm:cxn modelId="{CC289544-B6AB-4310-B9DB-A0AC30404C46}" type="presParOf" srcId="{B6519AC4-AA6D-4813-9EAC-050E13A089EA}" destId="{53FD261A-8673-4338-A6A1-2DDBBE1A1F27}" srcOrd="1" destOrd="0" presId="urn:microsoft.com/office/officeart/2005/8/layout/hierarchy4"/>
    <dgm:cxn modelId="{5A9B3634-013F-45FF-AE90-E7E1F05BA219}" type="presParOf" srcId="{B6519AC4-AA6D-4813-9EAC-050E13A089EA}" destId="{A471B750-5DC8-4AB9-A90B-03418B3C3E90}" srcOrd="2" destOrd="0" presId="urn:microsoft.com/office/officeart/2005/8/layout/hierarchy4"/>
    <dgm:cxn modelId="{98CB004F-1FC4-4C22-9CF3-428454B31D87}" type="presParOf" srcId="{A471B750-5DC8-4AB9-A90B-03418B3C3E90}" destId="{3AB863A5-1151-4D3D-A127-A0F89DD38192}" srcOrd="0" destOrd="0" presId="urn:microsoft.com/office/officeart/2005/8/layout/hierarchy4"/>
    <dgm:cxn modelId="{EE4B65AA-E333-4F43-9E4A-728938CC11A3}" type="presParOf" srcId="{3AB863A5-1151-4D3D-A127-A0F89DD38192}" destId="{5D1944F3-C4F4-482C-AC6C-DFA14B5618D0}" srcOrd="0" destOrd="0" presId="urn:microsoft.com/office/officeart/2005/8/layout/hierarchy4"/>
    <dgm:cxn modelId="{F8B9C80D-8609-45D1-9E3B-56A65BBCD244}" type="presParOf" srcId="{3AB863A5-1151-4D3D-A127-A0F89DD38192}" destId="{51565C88-35F3-409F-A939-23FB7402B59A}" srcOrd="1" destOrd="0" presId="urn:microsoft.com/office/officeart/2005/8/layout/hierarchy4"/>
    <dgm:cxn modelId="{6F1C256B-D374-4F05-A75B-87F87F9655AB}" type="presParOf" srcId="{3AB863A5-1151-4D3D-A127-A0F89DD38192}" destId="{0EAB9F9B-7E12-4291-A9DE-B6C41700EA7A}" srcOrd="2" destOrd="0" presId="urn:microsoft.com/office/officeart/2005/8/layout/hierarchy4"/>
    <dgm:cxn modelId="{B8A74E18-A250-49C0-8D61-0734AB6DFCAB}" type="presParOf" srcId="{0EAB9F9B-7E12-4291-A9DE-B6C41700EA7A}" destId="{F7AB65B2-785B-448B-82AB-24F7DC7D8382}" srcOrd="0" destOrd="0" presId="urn:microsoft.com/office/officeart/2005/8/layout/hierarchy4"/>
    <dgm:cxn modelId="{04273529-B219-44D2-9606-18381F233874}" type="presParOf" srcId="{F7AB65B2-785B-448B-82AB-24F7DC7D8382}" destId="{011D8A82-280C-471F-BC68-FDCFC464E0BC}" srcOrd="0" destOrd="0" presId="urn:microsoft.com/office/officeart/2005/8/layout/hierarchy4"/>
    <dgm:cxn modelId="{F4BBD402-081A-4180-9C0B-7E5420ABD5A8}" type="presParOf" srcId="{F7AB65B2-785B-448B-82AB-24F7DC7D8382}" destId="{6A13889E-6145-4784-A90B-842799C10E11}" srcOrd="1" destOrd="0" presId="urn:microsoft.com/office/officeart/2005/8/layout/hierarchy4"/>
    <dgm:cxn modelId="{0564516A-0BBA-49EF-8FD4-5BB64836E571}" type="presParOf" srcId="{0EAB9F9B-7E12-4291-A9DE-B6C41700EA7A}" destId="{DBF2DD22-2B57-46AC-8E04-CC5A07A3872B}" srcOrd="1" destOrd="0" presId="urn:microsoft.com/office/officeart/2005/8/layout/hierarchy4"/>
    <dgm:cxn modelId="{02B64323-6F8E-4076-AF84-F3E6E6F1EC41}" type="presParOf" srcId="{0EAB9F9B-7E12-4291-A9DE-B6C41700EA7A}" destId="{2131FD21-7660-4733-B723-C51954F63200}" srcOrd="2" destOrd="0" presId="urn:microsoft.com/office/officeart/2005/8/layout/hierarchy4"/>
    <dgm:cxn modelId="{8E7D6BC7-46B3-440E-97B5-4F8D2E17126C}" type="presParOf" srcId="{2131FD21-7660-4733-B723-C51954F63200}" destId="{32348441-47D6-47FB-BCFB-A5608E0A6895}" srcOrd="0" destOrd="0" presId="urn:microsoft.com/office/officeart/2005/8/layout/hierarchy4"/>
    <dgm:cxn modelId="{520987C5-18F2-40F3-BAE6-BD8A76ADBC84}" type="presParOf" srcId="{2131FD21-7660-4733-B723-C51954F63200}" destId="{47F3CB34-EC07-4B5A-98E5-3BA46B33F196}" srcOrd="1" destOrd="0" presId="urn:microsoft.com/office/officeart/2005/8/layout/hierarchy4"/>
    <dgm:cxn modelId="{EEE6AF87-479E-497C-A76B-57CEA367CBC4}" type="presParOf" srcId="{0EAB9F9B-7E12-4291-A9DE-B6C41700EA7A}" destId="{9D215F51-FC34-4456-BE5F-9A40CF7C9554}" srcOrd="3" destOrd="0" presId="urn:microsoft.com/office/officeart/2005/8/layout/hierarchy4"/>
    <dgm:cxn modelId="{044689A9-B7BA-4400-9D8B-4BAFE23E2A44}" type="presParOf" srcId="{0EAB9F9B-7E12-4291-A9DE-B6C41700EA7A}" destId="{0E0E2AC6-BA95-451E-8D2C-B05845698342}" srcOrd="4" destOrd="0" presId="urn:microsoft.com/office/officeart/2005/8/layout/hierarchy4"/>
    <dgm:cxn modelId="{EFBEF4A6-DE91-4135-9619-29AE3A4E1F18}" type="presParOf" srcId="{0E0E2AC6-BA95-451E-8D2C-B05845698342}" destId="{DA1A2A4D-E630-4C51-BBBC-B692ACB97F2E}" srcOrd="0" destOrd="0" presId="urn:microsoft.com/office/officeart/2005/8/layout/hierarchy4"/>
    <dgm:cxn modelId="{CC47D1E2-B848-4464-8458-4991D17D8F7F}" type="presParOf" srcId="{0E0E2AC6-BA95-451E-8D2C-B05845698342}" destId="{9F13E3C9-D235-4F9E-8620-1F0EDC9BA959}"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A0A044-BB97-4DCD-ABC0-99C26ED69AEB}">
      <dsp:nvSpPr>
        <dsp:cNvPr id="0" name=""/>
        <dsp:cNvSpPr/>
      </dsp:nvSpPr>
      <dsp:spPr>
        <a:xfrm>
          <a:off x="361" y="281"/>
          <a:ext cx="6603277" cy="817508"/>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kumimoji="1" lang="ja-JP" altLang="en-US" sz="2500" kern="1200"/>
            <a:t>可視化、記述統計による外れ値の理解</a:t>
          </a:r>
          <a:endParaRPr kumimoji="1" lang="ja-JP" altLang="en-US" sz="2500" kern="1200" dirty="0"/>
        </a:p>
      </dsp:txBody>
      <dsp:txXfrm>
        <a:off x="24305" y="24225"/>
        <a:ext cx="6555389" cy="769620"/>
      </dsp:txXfrm>
    </dsp:sp>
    <dsp:sp modelId="{5D1944F3-C4F4-482C-AC6C-DFA14B5618D0}">
      <dsp:nvSpPr>
        <dsp:cNvPr id="0" name=""/>
        <dsp:cNvSpPr/>
      </dsp:nvSpPr>
      <dsp:spPr>
        <a:xfrm>
          <a:off x="722" y="933436"/>
          <a:ext cx="6603277" cy="817508"/>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kumimoji="1" lang="ja-JP" altLang="en-US" sz="2500" kern="1200" dirty="0"/>
            <a:t>分析の目的を振り返る</a:t>
          </a:r>
        </a:p>
      </dsp:txBody>
      <dsp:txXfrm>
        <a:off x="24666" y="957380"/>
        <a:ext cx="6555389" cy="769620"/>
      </dsp:txXfrm>
    </dsp:sp>
    <dsp:sp modelId="{011D8A82-280C-471F-BC68-FDCFC464E0BC}">
      <dsp:nvSpPr>
        <dsp:cNvPr id="0" name=""/>
        <dsp:cNvSpPr/>
      </dsp:nvSpPr>
      <dsp:spPr>
        <a:xfrm>
          <a:off x="361" y="1861022"/>
          <a:ext cx="2141140" cy="817508"/>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kumimoji="1" lang="ja-JP" altLang="en-US" sz="1400" kern="1200" dirty="0"/>
            <a:t>ルールベースによる除去</a:t>
          </a:r>
          <a:r>
            <a:rPr kumimoji="1" lang="en-US" altLang="ja-JP" sz="1400" kern="1200" dirty="0"/>
            <a:t>/</a:t>
          </a:r>
          <a:r>
            <a:rPr kumimoji="1" lang="ja-JP" altLang="en-US" sz="1400" kern="1200" dirty="0"/>
            <a:t>修正</a:t>
          </a:r>
        </a:p>
      </dsp:txBody>
      <dsp:txXfrm>
        <a:off x="24305" y="1884966"/>
        <a:ext cx="2093252" cy="769620"/>
      </dsp:txXfrm>
    </dsp:sp>
    <dsp:sp modelId="{32348441-47D6-47FB-BCFB-A5608E0A6895}">
      <dsp:nvSpPr>
        <dsp:cNvPr id="0" name=""/>
        <dsp:cNvSpPr/>
      </dsp:nvSpPr>
      <dsp:spPr>
        <a:xfrm>
          <a:off x="2231429" y="1861022"/>
          <a:ext cx="2141140" cy="817508"/>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kumimoji="1" lang="ja-JP" altLang="en-US" sz="1400" kern="1200" dirty="0"/>
            <a:t>手法による除去</a:t>
          </a:r>
        </a:p>
      </dsp:txBody>
      <dsp:txXfrm>
        <a:off x="2255373" y="1884966"/>
        <a:ext cx="2093252" cy="769620"/>
      </dsp:txXfrm>
    </dsp:sp>
    <dsp:sp modelId="{DA1A2A4D-E630-4C51-BBBC-B692ACB97F2E}">
      <dsp:nvSpPr>
        <dsp:cNvPr id="0" name=""/>
        <dsp:cNvSpPr/>
      </dsp:nvSpPr>
      <dsp:spPr>
        <a:xfrm>
          <a:off x="4462498" y="1861022"/>
          <a:ext cx="2141140" cy="817508"/>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kumimoji="1" lang="ja-JP" altLang="en-US" sz="1400" kern="1200" dirty="0"/>
            <a:t>外れ値に対し頑健な手法の利用</a:t>
          </a:r>
        </a:p>
      </dsp:txBody>
      <dsp:txXfrm>
        <a:off x="4486442" y="1884966"/>
        <a:ext cx="2093252" cy="76962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16CA9A1-49A5-4813-BE73-64411D697E83}" type="datetimeFigureOut">
              <a:rPr kumimoji="1" lang="ja-JP" altLang="en-US" smtClean="0"/>
              <a:t>2018/6/9</a:t>
            </a:fld>
            <a:endParaRPr kumimoji="1" lang="ja-JP" altLang="en-US"/>
          </a:p>
        </p:txBody>
      </p:sp>
      <p:sp>
        <p:nvSpPr>
          <p:cNvPr id="4" name="フッター プレースホルダー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A2E35D2-4F1F-4BDF-88EC-2B2C6B449510}" type="slidenum">
              <a:rPr kumimoji="1" lang="ja-JP" altLang="en-US" smtClean="0"/>
              <a:t>‹#›</a:t>
            </a:fld>
            <a:endParaRPr kumimoji="1" lang="ja-JP" altLang="en-US"/>
          </a:p>
        </p:txBody>
      </p:sp>
    </p:spTree>
    <p:extLst>
      <p:ext uri="{BB962C8B-B14F-4D97-AF65-F5344CB8AC3E}">
        <p14:creationId xmlns:p14="http://schemas.microsoft.com/office/powerpoint/2010/main" val="20501498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B218005-AB2E-4230-9CBF-EC876F8C3946}" type="datetimeFigureOut">
              <a:rPr kumimoji="1" lang="ja-JP" altLang="en-US" smtClean="0"/>
              <a:t>2018/6/9</a:t>
            </a:fld>
            <a:endParaRPr kumimoji="1" lang="ja-JP" altLang="en-US"/>
          </a:p>
        </p:txBody>
      </p:sp>
      <p:sp>
        <p:nvSpPr>
          <p:cNvPr id="4" name="スライド イメージ プレースホルダー 3"/>
          <p:cNvSpPr>
            <a:spLocks noGrp="1" noRot="1" noChangeAspect="1"/>
          </p:cNvSpPr>
          <p:nvPr>
            <p:ph type="sldImg" idx="2"/>
          </p:nvPr>
        </p:nvSpPr>
        <p:spPr>
          <a:xfrm>
            <a:off x="952500" y="685800"/>
            <a:ext cx="4953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F6E3972-898B-454C-95F2-E930BA80A49A}" type="slidenum">
              <a:rPr kumimoji="1" lang="ja-JP" altLang="en-US" smtClean="0"/>
              <a:t>‹#›</a:t>
            </a:fld>
            <a:endParaRPr kumimoji="1" lang="ja-JP" altLang="en-US"/>
          </a:p>
        </p:txBody>
      </p:sp>
    </p:spTree>
    <p:extLst>
      <p:ext uri="{BB962C8B-B14F-4D97-AF65-F5344CB8AC3E}">
        <p14:creationId xmlns:p14="http://schemas.microsoft.com/office/powerpoint/2010/main" val="216073034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F6E3972-898B-454C-95F2-E930BA80A49A}" type="slidenum">
              <a:rPr kumimoji="1" lang="ja-JP" altLang="en-US" smtClean="0"/>
              <a:t>0</a:t>
            </a:fld>
            <a:endParaRPr kumimoji="1" lang="ja-JP" altLang="en-US"/>
          </a:p>
        </p:txBody>
      </p:sp>
    </p:spTree>
    <p:extLst>
      <p:ext uri="{BB962C8B-B14F-4D97-AF65-F5344CB8AC3E}">
        <p14:creationId xmlns:p14="http://schemas.microsoft.com/office/powerpoint/2010/main" val="42110480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p:spTree>
      <p:nvGrpSpPr>
        <p:cNvPr id="1" name=""/>
        <p:cNvGrpSpPr/>
        <p:nvPr/>
      </p:nvGrpSpPr>
      <p:grpSpPr>
        <a:xfrm>
          <a:off x="0" y="0"/>
          <a:ext cx="0" cy="0"/>
          <a:chOff x="0" y="0"/>
          <a:chExt cx="0" cy="0"/>
        </a:xfrm>
      </p:grpSpPr>
      <p:sp>
        <p:nvSpPr>
          <p:cNvPr id="4" name="フッター プレースホルダー 3"/>
          <p:cNvSpPr>
            <a:spLocks noGrp="1"/>
          </p:cNvSpPr>
          <p:nvPr>
            <p:ph type="ftr" sz="quarter" idx="3"/>
          </p:nvPr>
        </p:nvSpPr>
        <p:spPr>
          <a:xfrm>
            <a:off x="92460" y="6575112"/>
            <a:ext cx="632346" cy="202260"/>
          </a:xfrm>
          <a:prstGeom prst="rect">
            <a:avLst/>
          </a:prstGeom>
          <a:solidFill>
            <a:schemeClr val="bg2"/>
          </a:solidFill>
          <a:ln>
            <a:noFill/>
          </a:ln>
        </p:spPr>
        <p:txBody>
          <a:bodyPr wrap="square" lIns="0" tIns="36000" rIns="0" bIns="18000" anchor="ctr" anchorCtr="0">
            <a:spAutoFit/>
          </a:bodyPr>
          <a:lstStyle>
            <a:lvl1pPr algn="ctr">
              <a:lnSpc>
                <a:spcPct val="120000"/>
              </a:lnSpc>
              <a:defRPr sz="800">
                <a:solidFill>
                  <a:schemeClr val="tx1"/>
                </a:solidFill>
                <a:latin typeface="メイリオ" pitchFamily="50" charset="-128"/>
                <a:ea typeface="メイリオ" pitchFamily="50" charset="-128"/>
                <a:cs typeface="メイリオ" pitchFamily="50" charset="-128"/>
              </a:defRPr>
            </a:lvl1pPr>
          </a:lstStyle>
          <a:p>
            <a:r>
              <a:rPr lang="en-US" altLang="ja-JP"/>
              <a:t>#P16091</a:t>
            </a:r>
            <a:endParaRPr lang="ja-JP" altLang="en-US" dirty="0"/>
          </a:p>
        </p:txBody>
      </p:sp>
      <p:sp>
        <p:nvSpPr>
          <p:cNvPr id="7" name="タイトル 1"/>
          <p:cNvSpPr>
            <a:spLocks noGrp="1"/>
          </p:cNvSpPr>
          <p:nvPr>
            <p:ph type="ctrTitle"/>
          </p:nvPr>
        </p:nvSpPr>
        <p:spPr>
          <a:xfrm>
            <a:off x="812800" y="2924994"/>
            <a:ext cx="8280400" cy="1008062"/>
          </a:xfrm>
        </p:spPr>
        <p:txBody>
          <a:bodyPr anchor="ctr" anchorCtr="0"/>
          <a:lstStyle>
            <a:lvl1pPr algn="ctr">
              <a:lnSpc>
                <a:spcPct val="120000"/>
              </a:lnSpc>
              <a:defRPr sz="3600" b="1">
                <a:solidFill>
                  <a:schemeClr val="tx1"/>
                </a:solidFill>
              </a:defRPr>
            </a:lvl1pPr>
          </a:lstStyle>
          <a:p>
            <a:endParaRPr kumimoji="1" lang="ja-JP" altLang="en-US" dirty="0"/>
          </a:p>
        </p:txBody>
      </p:sp>
      <p:sp>
        <p:nvSpPr>
          <p:cNvPr id="5" name="四角形: 角を丸くする 4"/>
          <p:cNvSpPr/>
          <p:nvPr userDrawn="1"/>
        </p:nvSpPr>
        <p:spPr bwMode="auto">
          <a:xfrm>
            <a:off x="8157356" y="260648"/>
            <a:ext cx="1548172" cy="252028"/>
          </a:xfrm>
          <a:prstGeom prst="roundRect">
            <a:avLst/>
          </a:prstGeom>
          <a:solidFill>
            <a:schemeClr val="bg2">
              <a:lumMod val="90000"/>
            </a:schemeClr>
          </a:solidFill>
          <a:ln w="6350">
            <a:noFill/>
          </a:ln>
          <a:effectLst/>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ct val="140000"/>
              </a:lnSpc>
              <a:spcBef>
                <a:spcPct val="0"/>
              </a:spcBef>
              <a:spcAft>
                <a:spcPts val="600"/>
              </a:spcAft>
            </a:pPr>
            <a:r>
              <a:rPr kumimoji="1" lang="en-US" altLang="ja-JP" sz="1100" b="1" dirty="0">
                <a:solidFill>
                  <a:srgbClr val="4D4D4D"/>
                </a:solidFill>
                <a:latin typeface="メイリオ" pitchFamily="50" charset="-128"/>
                <a:ea typeface="メイリオ" pitchFamily="50" charset="-128"/>
                <a:cs typeface="メイリオ" pitchFamily="50" charset="-128"/>
              </a:rPr>
              <a:t>Confidential</a:t>
            </a:r>
            <a:endParaRPr kumimoji="1" lang="ja-JP" altLang="en-US" sz="1100" b="1" dirty="0">
              <a:solidFill>
                <a:srgbClr val="4D4D4D"/>
              </a:solidFill>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val="1882749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補足#4">
    <p:spTree>
      <p:nvGrpSpPr>
        <p:cNvPr id="1" name=""/>
        <p:cNvGrpSpPr/>
        <p:nvPr/>
      </p:nvGrpSpPr>
      <p:grpSpPr>
        <a:xfrm>
          <a:off x="0" y="0"/>
          <a:ext cx="0" cy="0"/>
          <a:chOff x="0" y="0"/>
          <a:chExt cx="0" cy="0"/>
        </a:xfrm>
      </p:grpSpPr>
      <p:sp>
        <p:nvSpPr>
          <p:cNvPr id="4" name="角丸四角形 3"/>
          <p:cNvSpPr/>
          <p:nvPr userDrawn="1"/>
        </p:nvSpPr>
        <p:spPr bwMode="auto">
          <a:xfrm>
            <a:off x="0" y="0"/>
            <a:ext cx="9903600" cy="6858000"/>
          </a:xfrm>
          <a:prstGeom prst="roundRect">
            <a:avLst>
              <a:gd name="adj" fmla="val 0"/>
            </a:avLst>
          </a:prstGeom>
          <a:solidFill>
            <a:schemeClr val="bg2"/>
          </a:solidFill>
          <a:ln>
            <a:noFill/>
          </a:ln>
          <a:effectLst/>
          <a:extLst/>
        </p:spPr>
        <p:txBody>
          <a:bodyPr lIns="0" tIns="0" rIns="0" bIns="0" rtlCol="0" anchor="ctr">
            <a:noAutofit/>
          </a:bodyPr>
          <a:lstStyle/>
          <a:p>
            <a:pPr algn="just">
              <a:lnSpc>
                <a:spcPct val="140000"/>
              </a:lnSpc>
              <a:spcBef>
                <a:spcPct val="0"/>
              </a:spcBef>
              <a:spcAft>
                <a:spcPts val="600"/>
              </a:spcAft>
            </a:pPr>
            <a:endParaRPr lang="ja-JP" altLang="en-US" sz="1600" dirty="0">
              <a:solidFill>
                <a:srgbClr val="4D4D4D"/>
              </a:solidFill>
              <a:latin typeface="メイリオ" pitchFamily="50" charset="-128"/>
              <a:ea typeface="メイリオ" pitchFamily="50" charset="-128"/>
              <a:cs typeface="メイリオ" pitchFamily="50" charset="-128"/>
            </a:endParaRPr>
          </a:p>
        </p:txBody>
      </p:sp>
      <p:sp>
        <p:nvSpPr>
          <p:cNvPr id="8" name="AutoShape 3"/>
          <p:cNvSpPr>
            <a:spLocks noChangeArrowheads="1"/>
          </p:cNvSpPr>
          <p:nvPr userDrawn="1"/>
        </p:nvSpPr>
        <p:spPr bwMode="auto">
          <a:xfrm>
            <a:off x="145200" y="144000"/>
            <a:ext cx="9615600" cy="6570000"/>
          </a:xfrm>
          <a:prstGeom prst="roundRect">
            <a:avLst>
              <a:gd name="adj" fmla="val 579"/>
            </a:avLst>
          </a:prstGeom>
          <a:solidFill>
            <a:schemeClr val="bg1"/>
          </a:solidFill>
          <a:ln w="6350">
            <a:solidFill>
              <a:schemeClr val="tx1"/>
            </a:solidFill>
          </a:ln>
          <a:effectLst/>
          <a:extLst/>
        </p:spPr>
        <p:txBody>
          <a:bodyPr wrap="square" lIns="288000" tIns="540000" rIns="288000" bIns="180000" anchor="ctr" anchorCtr="0">
            <a:noAutofit/>
          </a:bodyPr>
          <a:lstStyle/>
          <a:p>
            <a:pPr marL="0" lvl="0" indent="0" algn="just">
              <a:lnSpc>
                <a:spcPct val="140000"/>
              </a:lnSpc>
              <a:spcAft>
                <a:spcPts val="1200"/>
              </a:spcAft>
              <a:buFont typeface="Wingdings" pitchFamily="2" charset="2"/>
              <a:buNone/>
            </a:pPr>
            <a:endParaRPr lang="en-US" altLang="ja-JP" sz="1600" dirty="0">
              <a:solidFill>
                <a:schemeClr val="tx2"/>
              </a:solidFill>
              <a:latin typeface="メイリオ" pitchFamily="50" charset="-128"/>
              <a:ea typeface="メイリオ" pitchFamily="50" charset="-128"/>
              <a:cs typeface="メイリオ" pitchFamily="50" charset="-128"/>
            </a:endParaRPr>
          </a:p>
        </p:txBody>
      </p:sp>
      <p:sp>
        <p:nvSpPr>
          <p:cNvPr id="2" name="タイトル 1"/>
          <p:cNvSpPr>
            <a:spLocks noGrp="1"/>
          </p:cNvSpPr>
          <p:nvPr>
            <p:ph type="title"/>
          </p:nvPr>
        </p:nvSpPr>
        <p:spPr>
          <a:xfrm>
            <a:off x="308484" y="404664"/>
            <a:ext cx="9253028" cy="396044"/>
          </a:xfrm>
        </p:spPr>
        <p:txBody>
          <a:bodyPr/>
          <a:lstStyle>
            <a:lvl1pPr algn="ctr">
              <a:defRPr b="1">
                <a:solidFill>
                  <a:schemeClr val="tx1"/>
                </a:solidFill>
              </a:defRPr>
            </a:lvl1pPr>
          </a:lstStyle>
          <a:p>
            <a:r>
              <a:rPr kumimoji="1" lang="ja-JP" altLang="en-US" dirty="0"/>
              <a:t>マスター タイトルの書式設定</a:t>
            </a:r>
          </a:p>
        </p:txBody>
      </p:sp>
      <p:sp>
        <p:nvSpPr>
          <p:cNvPr id="13" name="フッター プレースホルダー 3"/>
          <p:cNvSpPr>
            <a:spLocks noGrp="1"/>
          </p:cNvSpPr>
          <p:nvPr>
            <p:ph type="ftr" sz="quarter" idx="3"/>
          </p:nvPr>
        </p:nvSpPr>
        <p:spPr>
          <a:xfrm>
            <a:off x="272480" y="6381328"/>
            <a:ext cx="632346" cy="202260"/>
          </a:xfrm>
          <a:prstGeom prst="rect">
            <a:avLst/>
          </a:prstGeom>
          <a:solidFill>
            <a:srgbClr val="EAEAEA"/>
          </a:solidFill>
          <a:ln>
            <a:noFill/>
          </a:ln>
        </p:spPr>
        <p:txBody>
          <a:bodyPr wrap="square" lIns="0" tIns="36000" rIns="0" bIns="18000" anchor="ctr" anchorCtr="0">
            <a:spAutoFit/>
          </a:bodyPr>
          <a:lstStyle>
            <a:lvl1pPr algn="ctr">
              <a:lnSpc>
                <a:spcPct val="120000"/>
              </a:lnSpc>
              <a:defRPr sz="800">
                <a:solidFill>
                  <a:srgbClr val="4D4D4D"/>
                </a:solidFill>
                <a:latin typeface="メイリオ" pitchFamily="50" charset="-128"/>
                <a:ea typeface="メイリオ" pitchFamily="50" charset="-128"/>
                <a:cs typeface="メイリオ" pitchFamily="50" charset="-128"/>
              </a:defRPr>
            </a:lvl1pPr>
          </a:lstStyle>
          <a:p>
            <a:r>
              <a:rPr lang="en-US" altLang="ja-JP"/>
              <a:t>#P16091</a:t>
            </a:r>
            <a:endParaRPr lang="ja-JP" altLang="en-US" dirty="0"/>
          </a:p>
        </p:txBody>
      </p:sp>
      <p:sp>
        <p:nvSpPr>
          <p:cNvPr id="6" name="スライド番号プレースホルダー 5"/>
          <p:cNvSpPr>
            <a:spLocks noGrp="1"/>
          </p:cNvSpPr>
          <p:nvPr>
            <p:ph type="sldNum" sz="quarter" idx="4"/>
          </p:nvPr>
        </p:nvSpPr>
        <p:spPr>
          <a:xfrm>
            <a:off x="7329264" y="6412247"/>
            <a:ext cx="2311400" cy="257113"/>
          </a:xfrm>
          <a:prstGeom prst="rect">
            <a:avLst/>
          </a:prstGeom>
        </p:spPr>
        <p:txBody>
          <a:bodyPr vert="horz" lIns="0" tIns="0" rIns="0" bIns="0" rtlCol="0" anchor="ctr"/>
          <a:lstStyle>
            <a:lvl1pPr algn="r">
              <a:defRPr sz="1000" b="1">
                <a:solidFill>
                  <a:schemeClr val="tx1"/>
                </a:solidFill>
                <a:latin typeface="メイリオ" pitchFamily="50" charset="-128"/>
                <a:ea typeface="メイリオ" pitchFamily="50" charset="-128"/>
                <a:cs typeface="メイリオ" pitchFamily="50" charset="-128"/>
              </a:defRPr>
            </a:lvl1pPr>
          </a:lstStyle>
          <a:p>
            <a:fld id="{FB3508C7-2FE0-4945-9CBD-863E05F850D2}" type="slidenum">
              <a:rPr lang="ja-JP" altLang="en-US" smtClean="0"/>
              <a:pPr/>
              <a:t>‹#›</a:t>
            </a:fld>
            <a:endParaRPr lang="ja-JP" altLang="en-US" dirty="0"/>
          </a:p>
        </p:txBody>
      </p:sp>
    </p:spTree>
    <p:extLst>
      <p:ext uri="{BB962C8B-B14F-4D97-AF65-F5344CB8AC3E}">
        <p14:creationId xmlns:p14="http://schemas.microsoft.com/office/powerpoint/2010/main" val="25223008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ブランク（ベースカラー）">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solidFill>
                  <a:schemeClr val="tx1"/>
                </a:solidFill>
              </a:defRPr>
            </a:lvl1pPr>
          </a:lstStyle>
          <a:p>
            <a:r>
              <a:rPr kumimoji="1" lang="ja-JP" altLang="en-US" dirty="0"/>
              <a:t>マスター タイトルの書式設定</a:t>
            </a:r>
          </a:p>
        </p:txBody>
      </p:sp>
      <p:sp>
        <p:nvSpPr>
          <p:cNvPr id="5" name="フッター プレースホルダー 2"/>
          <p:cNvSpPr>
            <a:spLocks noGrp="1"/>
          </p:cNvSpPr>
          <p:nvPr>
            <p:ph type="ftr" sz="quarter" idx="3"/>
          </p:nvPr>
        </p:nvSpPr>
        <p:spPr>
          <a:xfrm>
            <a:off x="92460" y="6575112"/>
            <a:ext cx="632346" cy="202260"/>
          </a:xfrm>
          <a:prstGeom prst="rect">
            <a:avLst/>
          </a:prstGeom>
          <a:solidFill>
            <a:schemeClr val="bg2"/>
          </a:solidFill>
        </p:spPr>
        <p:txBody>
          <a:bodyPr lIns="0" tIns="36000" rIns="0" bIns="18000" anchor="ctr" anchorCtr="0"/>
          <a:lstStyle>
            <a:lvl1pPr algn="ctr">
              <a:lnSpc>
                <a:spcPct val="120000"/>
              </a:lnSpc>
              <a:defRPr sz="800">
                <a:solidFill>
                  <a:schemeClr val="tx1"/>
                </a:solidFill>
                <a:latin typeface="メイリオ" pitchFamily="50" charset="-128"/>
                <a:ea typeface="メイリオ" pitchFamily="50" charset="-128"/>
                <a:cs typeface="メイリオ" pitchFamily="50" charset="-128"/>
              </a:defRPr>
            </a:lvl1pPr>
          </a:lstStyle>
          <a:p>
            <a:r>
              <a:rPr lang="en-US" altLang="ja-JP"/>
              <a:t>#P16091</a:t>
            </a:r>
            <a:endParaRPr lang="ja-JP" altLang="en-US" dirty="0"/>
          </a:p>
        </p:txBody>
      </p:sp>
      <p:sp>
        <p:nvSpPr>
          <p:cNvPr id="4" name="スライド番号プレースホルダー 5"/>
          <p:cNvSpPr>
            <a:spLocks noGrp="1"/>
          </p:cNvSpPr>
          <p:nvPr>
            <p:ph type="sldNum" sz="quarter" idx="4"/>
          </p:nvPr>
        </p:nvSpPr>
        <p:spPr>
          <a:xfrm>
            <a:off x="7437276" y="6592267"/>
            <a:ext cx="2311400" cy="257113"/>
          </a:xfrm>
          <a:prstGeom prst="rect">
            <a:avLst/>
          </a:prstGeom>
        </p:spPr>
        <p:txBody>
          <a:bodyPr vert="horz" lIns="0" tIns="0" rIns="0" bIns="0" rtlCol="0" anchor="ctr"/>
          <a:lstStyle>
            <a:lvl1pPr algn="r">
              <a:defRPr sz="1000" b="1">
                <a:solidFill>
                  <a:schemeClr val="tx1"/>
                </a:solidFill>
                <a:latin typeface="メイリオ" pitchFamily="50" charset="-128"/>
                <a:ea typeface="メイリオ" pitchFamily="50" charset="-128"/>
                <a:cs typeface="メイリオ" pitchFamily="50" charset="-128"/>
              </a:defRPr>
            </a:lvl1pPr>
          </a:lstStyle>
          <a:p>
            <a:fld id="{FB3508C7-2FE0-4945-9CBD-863E05F850D2}" type="slidenum">
              <a:rPr lang="ja-JP" altLang="en-US" smtClean="0"/>
              <a:pPr/>
              <a:t>‹#›</a:t>
            </a:fld>
            <a:endParaRPr lang="ja-JP" altLang="en-US" dirty="0"/>
          </a:p>
        </p:txBody>
      </p:sp>
    </p:spTree>
    <p:extLst>
      <p:ext uri="{BB962C8B-B14F-4D97-AF65-F5344CB8AC3E}">
        <p14:creationId xmlns:p14="http://schemas.microsoft.com/office/powerpoint/2010/main" val="13663441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ブランク（メインカラー）">
    <p:spTree>
      <p:nvGrpSpPr>
        <p:cNvPr id="1" name=""/>
        <p:cNvGrpSpPr/>
        <p:nvPr/>
      </p:nvGrpSpPr>
      <p:grpSpPr>
        <a:xfrm>
          <a:off x="0" y="0"/>
          <a:ext cx="0" cy="0"/>
          <a:chOff x="0" y="0"/>
          <a:chExt cx="0" cy="0"/>
        </a:xfrm>
      </p:grpSpPr>
      <p:sp>
        <p:nvSpPr>
          <p:cNvPr id="4" name="角丸四角形 3"/>
          <p:cNvSpPr/>
          <p:nvPr userDrawn="1"/>
        </p:nvSpPr>
        <p:spPr bwMode="auto">
          <a:xfrm>
            <a:off x="0" y="0"/>
            <a:ext cx="9906000" cy="6858000"/>
          </a:xfrm>
          <a:prstGeom prst="roundRect">
            <a:avLst>
              <a:gd name="adj" fmla="val 0"/>
            </a:avLst>
          </a:prstGeom>
          <a:solidFill>
            <a:schemeClr val="tx2"/>
          </a:solidFill>
          <a:ln>
            <a:noFill/>
          </a:ln>
          <a:effectLst/>
          <a:extLst/>
        </p:spPr>
        <p:txBody>
          <a:bodyPr lIns="0" tIns="0" rIns="0" bIns="0" rtlCol="0" anchor="ctr">
            <a:noAutofit/>
          </a:bodyPr>
          <a:lstStyle/>
          <a:p>
            <a:pPr algn="just">
              <a:lnSpc>
                <a:spcPct val="140000"/>
              </a:lnSpc>
              <a:spcBef>
                <a:spcPct val="0"/>
              </a:spcBef>
              <a:spcAft>
                <a:spcPts val="600"/>
              </a:spcAft>
            </a:pPr>
            <a:endParaRPr lang="ja-JP" altLang="en-US" sz="1600" dirty="0">
              <a:solidFill>
                <a:srgbClr val="4D4D4D"/>
              </a:solidFill>
              <a:latin typeface="メイリオ" pitchFamily="50" charset="-128"/>
              <a:ea typeface="メイリオ" pitchFamily="50" charset="-128"/>
              <a:cs typeface="メイリオ" pitchFamily="50" charset="-128"/>
            </a:endParaRPr>
          </a:p>
        </p:txBody>
      </p:sp>
      <p:sp>
        <p:nvSpPr>
          <p:cNvPr id="2" name="タイトル 1"/>
          <p:cNvSpPr>
            <a:spLocks noGrp="1"/>
          </p:cNvSpPr>
          <p:nvPr>
            <p:ph type="title"/>
          </p:nvPr>
        </p:nvSpPr>
        <p:spPr bwMode="white"/>
        <p:txBody>
          <a:bodyPr/>
          <a:lstStyle>
            <a:lvl1pPr>
              <a:defRPr>
                <a:solidFill>
                  <a:schemeClr val="bg1"/>
                </a:solidFill>
              </a:defRPr>
            </a:lvl1pPr>
          </a:lstStyle>
          <a:p>
            <a:r>
              <a:rPr kumimoji="1" lang="ja-JP" altLang="en-US" dirty="0"/>
              <a:t>マスター タイトルの書式設定</a:t>
            </a:r>
          </a:p>
        </p:txBody>
      </p:sp>
      <p:sp>
        <p:nvSpPr>
          <p:cNvPr id="5" name="フッター プレースホルダー 2"/>
          <p:cNvSpPr>
            <a:spLocks noGrp="1"/>
          </p:cNvSpPr>
          <p:nvPr>
            <p:ph type="ftr" sz="quarter" idx="3"/>
          </p:nvPr>
        </p:nvSpPr>
        <p:spPr bwMode="white">
          <a:xfrm>
            <a:off x="92460" y="6575112"/>
            <a:ext cx="632346" cy="202260"/>
          </a:xfrm>
          <a:prstGeom prst="rect">
            <a:avLst/>
          </a:prstGeom>
          <a:solidFill>
            <a:schemeClr val="bg1">
              <a:alpha val="20000"/>
            </a:schemeClr>
          </a:solidFill>
        </p:spPr>
        <p:txBody>
          <a:bodyPr lIns="0" tIns="36000" rIns="0" bIns="18000" anchor="ctr" anchorCtr="0"/>
          <a:lstStyle>
            <a:lvl1pPr algn="ctr">
              <a:lnSpc>
                <a:spcPct val="120000"/>
              </a:lnSpc>
              <a:defRPr sz="800">
                <a:solidFill>
                  <a:srgbClr val="FFFFFF"/>
                </a:solidFill>
                <a:latin typeface="メイリオ" pitchFamily="50" charset="-128"/>
                <a:ea typeface="メイリオ" pitchFamily="50" charset="-128"/>
                <a:cs typeface="メイリオ" pitchFamily="50" charset="-128"/>
              </a:defRPr>
            </a:lvl1pPr>
          </a:lstStyle>
          <a:p>
            <a:r>
              <a:rPr lang="en-US" altLang="ja-JP"/>
              <a:t>#P16091</a:t>
            </a:r>
            <a:endParaRPr lang="ja-JP" altLang="en-US" dirty="0"/>
          </a:p>
        </p:txBody>
      </p:sp>
      <p:sp>
        <p:nvSpPr>
          <p:cNvPr id="6" name="スライド番号プレースホルダー 5"/>
          <p:cNvSpPr>
            <a:spLocks noGrp="1"/>
          </p:cNvSpPr>
          <p:nvPr>
            <p:ph type="sldNum" sz="quarter" idx="4"/>
          </p:nvPr>
        </p:nvSpPr>
        <p:spPr bwMode="white">
          <a:xfrm>
            <a:off x="7437276" y="6592267"/>
            <a:ext cx="2311400" cy="257113"/>
          </a:xfrm>
          <a:prstGeom prst="rect">
            <a:avLst/>
          </a:prstGeom>
        </p:spPr>
        <p:txBody>
          <a:bodyPr vert="horz" lIns="0" tIns="0" rIns="0" bIns="0" rtlCol="0" anchor="ctr"/>
          <a:lstStyle>
            <a:lvl1pPr algn="r">
              <a:defRPr sz="1000" b="1">
                <a:solidFill>
                  <a:schemeClr val="bg1"/>
                </a:solidFill>
                <a:latin typeface="メイリオ" pitchFamily="50" charset="-128"/>
                <a:ea typeface="メイリオ" pitchFamily="50" charset="-128"/>
                <a:cs typeface="メイリオ" pitchFamily="50" charset="-128"/>
              </a:defRPr>
            </a:lvl1pPr>
          </a:lstStyle>
          <a:p>
            <a:fld id="{FB3508C7-2FE0-4945-9CBD-863E05F850D2}" type="slidenum">
              <a:rPr lang="ja-JP" altLang="en-US" smtClean="0"/>
              <a:pPr/>
              <a:t>‹#›</a:t>
            </a:fld>
            <a:endParaRPr lang="ja-JP" altLang="en-US" dirty="0"/>
          </a:p>
        </p:txBody>
      </p:sp>
    </p:spTree>
    <p:extLst>
      <p:ext uri="{BB962C8B-B14F-4D97-AF65-F5344CB8AC3E}">
        <p14:creationId xmlns:p14="http://schemas.microsoft.com/office/powerpoint/2010/main" val="10626743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ブランク（無彩色）">
    <p:spTree>
      <p:nvGrpSpPr>
        <p:cNvPr id="1" name=""/>
        <p:cNvGrpSpPr/>
        <p:nvPr/>
      </p:nvGrpSpPr>
      <p:grpSpPr>
        <a:xfrm>
          <a:off x="0" y="0"/>
          <a:ext cx="0" cy="0"/>
          <a:chOff x="0" y="0"/>
          <a:chExt cx="0" cy="0"/>
        </a:xfrm>
      </p:grpSpPr>
      <p:sp>
        <p:nvSpPr>
          <p:cNvPr id="4" name="角丸四角形 3"/>
          <p:cNvSpPr/>
          <p:nvPr userDrawn="1"/>
        </p:nvSpPr>
        <p:spPr bwMode="auto">
          <a:xfrm>
            <a:off x="0" y="0"/>
            <a:ext cx="9906000" cy="6858000"/>
          </a:xfrm>
          <a:prstGeom prst="roundRect">
            <a:avLst>
              <a:gd name="adj" fmla="val 0"/>
            </a:avLst>
          </a:prstGeom>
          <a:solidFill>
            <a:schemeClr val="tx1"/>
          </a:solidFill>
          <a:ln>
            <a:noFill/>
          </a:ln>
          <a:effectLst/>
          <a:extLst/>
        </p:spPr>
        <p:txBody>
          <a:bodyPr lIns="0" tIns="0" rIns="0" bIns="0" rtlCol="0" anchor="ctr">
            <a:noAutofit/>
          </a:bodyPr>
          <a:lstStyle/>
          <a:p>
            <a:pPr algn="just">
              <a:lnSpc>
                <a:spcPct val="140000"/>
              </a:lnSpc>
              <a:spcBef>
                <a:spcPct val="0"/>
              </a:spcBef>
              <a:spcAft>
                <a:spcPts val="600"/>
              </a:spcAft>
            </a:pPr>
            <a:endParaRPr lang="ja-JP" altLang="en-US" sz="1600" dirty="0">
              <a:solidFill>
                <a:srgbClr val="4D4D4D"/>
              </a:solidFill>
              <a:latin typeface="メイリオ" pitchFamily="50" charset="-128"/>
              <a:ea typeface="メイリオ" pitchFamily="50" charset="-128"/>
              <a:cs typeface="メイリオ" pitchFamily="50" charset="-128"/>
            </a:endParaRPr>
          </a:p>
        </p:txBody>
      </p:sp>
      <p:sp>
        <p:nvSpPr>
          <p:cNvPr id="2" name="タイトル 1"/>
          <p:cNvSpPr>
            <a:spLocks noGrp="1"/>
          </p:cNvSpPr>
          <p:nvPr>
            <p:ph type="title"/>
          </p:nvPr>
        </p:nvSpPr>
        <p:spPr bwMode="white"/>
        <p:txBody>
          <a:bodyPr/>
          <a:lstStyle>
            <a:lvl1pPr>
              <a:defRPr>
                <a:solidFill>
                  <a:schemeClr val="bg1"/>
                </a:solidFill>
              </a:defRPr>
            </a:lvl1pPr>
          </a:lstStyle>
          <a:p>
            <a:r>
              <a:rPr kumimoji="1" lang="ja-JP" altLang="en-US" dirty="0"/>
              <a:t>マスター タイトルの書式設定</a:t>
            </a:r>
          </a:p>
        </p:txBody>
      </p:sp>
      <p:sp>
        <p:nvSpPr>
          <p:cNvPr id="5" name="フッター プレースホルダー 2"/>
          <p:cNvSpPr>
            <a:spLocks noGrp="1"/>
          </p:cNvSpPr>
          <p:nvPr>
            <p:ph type="ftr" sz="quarter" idx="3"/>
          </p:nvPr>
        </p:nvSpPr>
        <p:spPr bwMode="white">
          <a:xfrm>
            <a:off x="92460" y="6575112"/>
            <a:ext cx="632346" cy="202260"/>
          </a:xfrm>
          <a:prstGeom prst="rect">
            <a:avLst/>
          </a:prstGeom>
          <a:solidFill>
            <a:schemeClr val="bg1">
              <a:alpha val="20000"/>
            </a:schemeClr>
          </a:solidFill>
        </p:spPr>
        <p:txBody>
          <a:bodyPr lIns="0" tIns="36000" rIns="0" bIns="18000" anchor="ctr" anchorCtr="0"/>
          <a:lstStyle>
            <a:lvl1pPr algn="ctr">
              <a:lnSpc>
                <a:spcPct val="120000"/>
              </a:lnSpc>
              <a:defRPr sz="800">
                <a:solidFill>
                  <a:srgbClr val="FFFFFF"/>
                </a:solidFill>
                <a:latin typeface="メイリオ" pitchFamily="50" charset="-128"/>
                <a:ea typeface="メイリオ" pitchFamily="50" charset="-128"/>
                <a:cs typeface="メイリオ" pitchFamily="50" charset="-128"/>
              </a:defRPr>
            </a:lvl1pPr>
          </a:lstStyle>
          <a:p>
            <a:r>
              <a:rPr lang="en-US" altLang="ja-JP"/>
              <a:t>#P16091</a:t>
            </a:r>
            <a:endParaRPr lang="ja-JP" altLang="en-US" dirty="0"/>
          </a:p>
        </p:txBody>
      </p:sp>
      <p:sp>
        <p:nvSpPr>
          <p:cNvPr id="6" name="スライド番号プレースホルダー 5"/>
          <p:cNvSpPr>
            <a:spLocks noGrp="1"/>
          </p:cNvSpPr>
          <p:nvPr>
            <p:ph type="sldNum" sz="quarter" idx="4"/>
          </p:nvPr>
        </p:nvSpPr>
        <p:spPr bwMode="white">
          <a:xfrm>
            <a:off x="7437276" y="6592267"/>
            <a:ext cx="2311400" cy="257113"/>
          </a:xfrm>
          <a:prstGeom prst="rect">
            <a:avLst/>
          </a:prstGeom>
        </p:spPr>
        <p:txBody>
          <a:bodyPr vert="horz" lIns="0" tIns="0" rIns="0" bIns="0" rtlCol="0" anchor="ctr"/>
          <a:lstStyle>
            <a:lvl1pPr algn="r">
              <a:defRPr sz="1000" b="1">
                <a:solidFill>
                  <a:schemeClr val="bg1"/>
                </a:solidFill>
                <a:latin typeface="メイリオ" pitchFamily="50" charset="-128"/>
                <a:ea typeface="メイリオ" pitchFamily="50" charset="-128"/>
                <a:cs typeface="メイリオ" pitchFamily="50" charset="-128"/>
              </a:defRPr>
            </a:lvl1pPr>
          </a:lstStyle>
          <a:p>
            <a:fld id="{FB3508C7-2FE0-4945-9CBD-863E05F850D2}" type="slidenum">
              <a:rPr lang="ja-JP" altLang="en-US" smtClean="0"/>
              <a:pPr/>
              <a:t>‹#›</a:t>
            </a:fld>
            <a:endParaRPr lang="ja-JP" altLang="en-US" dirty="0"/>
          </a:p>
        </p:txBody>
      </p:sp>
    </p:spTree>
    <p:extLst>
      <p:ext uri="{BB962C8B-B14F-4D97-AF65-F5344CB8AC3E}">
        <p14:creationId xmlns:p14="http://schemas.microsoft.com/office/powerpoint/2010/main" val="38321469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ブランク（サブカラー#1）">
    <p:spTree>
      <p:nvGrpSpPr>
        <p:cNvPr id="1" name=""/>
        <p:cNvGrpSpPr/>
        <p:nvPr/>
      </p:nvGrpSpPr>
      <p:grpSpPr>
        <a:xfrm>
          <a:off x="0" y="0"/>
          <a:ext cx="0" cy="0"/>
          <a:chOff x="0" y="0"/>
          <a:chExt cx="0" cy="0"/>
        </a:xfrm>
      </p:grpSpPr>
      <p:sp>
        <p:nvSpPr>
          <p:cNvPr id="4" name="角丸四角形 3"/>
          <p:cNvSpPr/>
          <p:nvPr userDrawn="1"/>
        </p:nvSpPr>
        <p:spPr bwMode="auto">
          <a:xfrm>
            <a:off x="0" y="0"/>
            <a:ext cx="9906000" cy="6858000"/>
          </a:xfrm>
          <a:prstGeom prst="roundRect">
            <a:avLst>
              <a:gd name="adj" fmla="val 0"/>
            </a:avLst>
          </a:prstGeom>
          <a:solidFill>
            <a:schemeClr val="accent1"/>
          </a:solidFill>
          <a:ln>
            <a:noFill/>
          </a:ln>
          <a:effectLst/>
          <a:extLst/>
        </p:spPr>
        <p:txBody>
          <a:bodyPr lIns="0" tIns="0" rIns="0" bIns="0" rtlCol="0" anchor="ctr">
            <a:noAutofit/>
          </a:bodyPr>
          <a:lstStyle/>
          <a:p>
            <a:pPr algn="just">
              <a:lnSpc>
                <a:spcPct val="140000"/>
              </a:lnSpc>
              <a:spcBef>
                <a:spcPct val="0"/>
              </a:spcBef>
              <a:spcAft>
                <a:spcPts val="600"/>
              </a:spcAft>
            </a:pPr>
            <a:endParaRPr lang="ja-JP" altLang="en-US" sz="1600" dirty="0">
              <a:solidFill>
                <a:srgbClr val="4D4D4D"/>
              </a:solidFill>
              <a:latin typeface="メイリオ" pitchFamily="50" charset="-128"/>
              <a:ea typeface="メイリオ" pitchFamily="50" charset="-128"/>
              <a:cs typeface="メイリオ" pitchFamily="50" charset="-128"/>
            </a:endParaRPr>
          </a:p>
        </p:txBody>
      </p:sp>
      <p:sp>
        <p:nvSpPr>
          <p:cNvPr id="2" name="タイトル 1"/>
          <p:cNvSpPr>
            <a:spLocks noGrp="1"/>
          </p:cNvSpPr>
          <p:nvPr>
            <p:ph type="title"/>
          </p:nvPr>
        </p:nvSpPr>
        <p:spPr/>
        <p:txBody>
          <a:bodyPr/>
          <a:lstStyle>
            <a:lvl1pPr>
              <a:defRPr>
                <a:solidFill>
                  <a:schemeClr val="tx2"/>
                </a:solidFill>
              </a:defRPr>
            </a:lvl1pPr>
          </a:lstStyle>
          <a:p>
            <a:r>
              <a:rPr kumimoji="1" lang="ja-JP" altLang="en-US" dirty="0"/>
              <a:t>マスター タイトルの書式設定</a:t>
            </a:r>
          </a:p>
        </p:txBody>
      </p:sp>
      <p:sp>
        <p:nvSpPr>
          <p:cNvPr id="5" name="フッター プレースホルダー 2"/>
          <p:cNvSpPr>
            <a:spLocks noGrp="1"/>
          </p:cNvSpPr>
          <p:nvPr>
            <p:ph type="ftr" sz="quarter" idx="3"/>
          </p:nvPr>
        </p:nvSpPr>
        <p:spPr bwMode="white">
          <a:xfrm>
            <a:off x="92460" y="6575112"/>
            <a:ext cx="632346" cy="202260"/>
          </a:xfrm>
          <a:prstGeom prst="rect">
            <a:avLst/>
          </a:prstGeom>
          <a:solidFill>
            <a:schemeClr val="bg1"/>
          </a:solidFill>
        </p:spPr>
        <p:txBody>
          <a:bodyPr lIns="0" tIns="36000" rIns="0" bIns="18000" anchor="ctr" anchorCtr="0"/>
          <a:lstStyle>
            <a:lvl1pPr algn="ctr">
              <a:lnSpc>
                <a:spcPct val="120000"/>
              </a:lnSpc>
              <a:defRPr sz="800">
                <a:solidFill>
                  <a:schemeClr val="tx2"/>
                </a:solidFill>
                <a:latin typeface="メイリオ" pitchFamily="50" charset="-128"/>
                <a:ea typeface="メイリオ" pitchFamily="50" charset="-128"/>
                <a:cs typeface="メイリオ" pitchFamily="50" charset="-128"/>
              </a:defRPr>
            </a:lvl1pPr>
          </a:lstStyle>
          <a:p>
            <a:r>
              <a:rPr lang="en-US" altLang="ja-JP"/>
              <a:t>#P16091</a:t>
            </a:r>
            <a:endParaRPr lang="ja-JP" altLang="en-US" dirty="0"/>
          </a:p>
        </p:txBody>
      </p:sp>
      <p:sp>
        <p:nvSpPr>
          <p:cNvPr id="6" name="スライド番号プレースホルダー 5"/>
          <p:cNvSpPr>
            <a:spLocks noGrp="1"/>
          </p:cNvSpPr>
          <p:nvPr>
            <p:ph type="sldNum" sz="quarter" idx="4"/>
          </p:nvPr>
        </p:nvSpPr>
        <p:spPr>
          <a:xfrm>
            <a:off x="7437276" y="6592267"/>
            <a:ext cx="2311400" cy="257113"/>
          </a:xfrm>
          <a:prstGeom prst="rect">
            <a:avLst/>
          </a:prstGeom>
        </p:spPr>
        <p:txBody>
          <a:bodyPr vert="horz" lIns="0" tIns="0" rIns="0" bIns="0" rtlCol="0" anchor="ctr"/>
          <a:lstStyle>
            <a:lvl1pPr algn="r">
              <a:defRPr sz="1000" b="1">
                <a:solidFill>
                  <a:schemeClr val="tx2"/>
                </a:solidFill>
                <a:latin typeface="メイリオ" pitchFamily="50" charset="-128"/>
                <a:ea typeface="メイリオ" pitchFamily="50" charset="-128"/>
                <a:cs typeface="メイリオ" pitchFamily="50" charset="-128"/>
              </a:defRPr>
            </a:lvl1pPr>
          </a:lstStyle>
          <a:p>
            <a:fld id="{FB3508C7-2FE0-4945-9CBD-863E05F850D2}" type="slidenum">
              <a:rPr lang="ja-JP" altLang="en-US" smtClean="0"/>
              <a:pPr/>
              <a:t>‹#›</a:t>
            </a:fld>
            <a:endParaRPr lang="ja-JP" altLang="en-US" dirty="0"/>
          </a:p>
        </p:txBody>
      </p:sp>
    </p:spTree>
    <p:extLst>
      <p:ext uri="{BB962C8B-B14F-4D97-AF65-F5344CB8AC3E}">
        <p14:creationId xmlns:p14="http://schemas.microsoft.com/office/powerpoint/2010/main" val="35592891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ブランク（サブカラー#2）">
    <p:spTree>
      <p:nvGrpSpPr>
        <p:cNvPr id="1" name=""/>
        <p:cNvGrpSpPr/>
        <p:nvPr/>
      </p:nvGrpSpPr>
      <p:grpSpPr>
        <a:xfrm>
          <a:off x="0" y="0"/>
          <a:ext cx="0" cy="0"/>
          <a:chOff x="0" y="0"/>
          <a:chExt cx="0" cy="0"/>
        </a:xfrm>
      </p:grpSpPr>
      <p:sp>
        <p:nvSpPr>
          <p:cNvPr id="4" name="角丸四角形 3"/>
          <p:cNvSpPr/>
          <p:nvPr userDrawn="1"/>
        </p:nvSpPr>
        <p:spPr bwMode="auto">
          <a:xfrm>
            <a:off x="0" y="0"/>
            <a:ext cx="9906000" cy="6858000"/>
          </a:xfrm>
          <a:prstGeom prst="roundRect">
            <a:avLst>
              <a:gd name="adj" fmla="val 0"/>
            </a:avLst>
          </a:prstGeom>
          <a:solidFill>
            <a:schemeClr val="bg2"/>
          </a:solidFill>
          <a:ln>
            <a:noFill/>
          </a:ln>
          <a:effectLst/>
          <a:extLst/>
        </p:spPr>
        <p:txBody>
          <a:bodyPr lIns="0" tIns="0" rIns="0" bIns="0" rtlCol="0" anchor="ctr">
            <a:noAutofit/>
          </a:bodyPr>
          <a:lstStyle/>
          <a:p>
            <a:pPr algn="just">
              <a:lnSpc>
                <a:spcPct val="140000"/>
              </a:lnSpc>
              <a:spcBef>
                <a:spcPct val="0"/>
              </a:spcBef>
              <a:spcAft>
                <a:spcPts val="600"/>
              </a:spcAft>
            </a:pPr>
            <a:endParaRPr lang="ja-JP" altLang="en-US" sz="1600" dirty="0">
              <a:solidFill>
                <a:srgbClr val="4D4D4D"/>
              </a:solidFill>
              <a:latin typeface="メイリオ" pitchFamily="50" charset="-128"/>
              <a:ea typeface="メイリオ" pitchFamily="50" charset="-128"/>
              <a:cs typeface="メイリオ" pitchFamily="50" charset="-128"/>
            </a:endParaRPr>
          </a:p>
        </p:txBody>
      </p:sp>
      <p:sp>
        <p:nvSpPr>
          <p:cNvPr id="2" name="タイトル 1"/>
          <p:cNvSpPr>
            <a:spLocks noGrp="1"/>
          </p:cNvSpPr>
          <p:nvPr>
            <p:ph type="title"/>
          </p:nvPr>
        </p:nvSpPr>
        <p:spPr/>
        <p:txBody>
          <a:bodyPr/>
          <a:lstStyle>
            <a:lvl1pPr>
              <a:defRPr>
                <a:solidFill>
                  <a:schemeClr val="tx1"/>
                </a:solidFill>
              </a:defRPr>
            </a:lvl1pPr>
          </a:lstStyle>
          <a:p>
            <a:r>
              <a:rPr kumimoji="1" lang="ja-JP" altLang="en-US" dirty="0"/>
              <a:t>マスター タイトルの書式設定</a:t>
            </a:r>
          </a:p>
        </p:txBody>
      </p:sp>
      <p:sp>
        <p:nvSpPr>
          <p:cNvPr id="5" name="フッター プレースホルダー 2"/>
          <p:cNvSpPr>
            <a:spLocks noGrp="1"/>
          </p:cNvSpPr>
          <p:nvPr>
            <p:ph type="ftr" sz="quarter" idx="3"/>
          </p:nvPr>
        </p:nvSpPr>
        <p:spPr bwMode="white">
          <a:xfrm>
            <a:off x="92460" y="6575112"/>
            <a:ext cx="632346" cy="202260"/>
          </a:xfrm>
          <a:prstGeom prst="rect">
            <a:avLst/>
          </a:prstGeom>
          <a:solidFill>
            <a:schemeClr val="bg1"/>
          </a:solidFill>
        </p:spPr>
        <p:txBody>
          <a:bodyPr lIns="0" tIns="36000" rIns="0" bIns="18000" anchor="ctr" anchorCtr="0"/>
          <a:lstStyle>
            <a:lvl1pPr algn="ctr">
              <a:lnSpc>
                <a:spcPct val="120000"/>
              </a:lnSpc>
              <a:defRPr sz="800">
                <a:solidFill>
                  <a:schemeClr val="tx1"/>
                </a:solidFill>
                <a:latin typeface="メイリオ" pitchFamily="50" charset="-128"/>
                <a:ea typeface="メイリオ" pitchFamily="50" charset="-128"/>
                <a:cs typeface="メイリオ" pitchFamily="50" charset="-128"/>
              </a:defRPr>
            </a:lvl1pPr>
          </a:lstStyle>
          <a:p>
            <a:r>
              <a:rPr lang="en-US" altLang="ja-JP"/>
              <a:t>#P16091</a:t>
            </a:r>
            <a:endParaRPr lang="ja-JP" altLang="en-US" dirty="0"/>
          </a:p>
        </p:txBody>
      </p:sp>
      <p:sp>
        <p:nvSpPr>
          <p:cNvPr id="7" name="スライド番号プレースホルダー 5"/>
          <p:cNvSpPr>
            <a:spLocks noGrp="1"/>
          </p:cNvSpPr>
          <p:nvPr>
            <p:ph type="sldNum" sz="quarter" idx="4"/>
          </p:nvPr>
        </p:nvSpPr>
        <p:spPr>
          <a:xfrm>
            <a:off x="7437276" y="6592267"/>
            <a:ext cx="2311400" cy="257113"/>
          </a:xfrm>
          <a:prstGeom prst="rect">
            <a:avLst/>
          </a:prstGeom>
        </p:spPr>
        <p:txBody>
          <a:bodyPr vert="horz" lIns="0" tIns="0" rIns="0" bIns="0" rtlCol="0" anchor="ctr"/>
          <a:lstStyle>
            <a:lvl1pPr algn="r">
              <a:defRPr sz="1000" b="1">
                <a:solidFill>
                  <a:srgbClr val="4D4D4D"/>
                </a:solidFill>
                <a:latin typeface="メイリオ" pitchFamily="50" charset="-128"/>
                <a:ea typeface="メイリオ" pitchFamily="50" charset="-128"/>
                <a:cs typeface="メイリオ" pitchFamily="50" charset="-128"/>
              </a:defRPr>
            </a:lvl1pPr>
          </a:lstStyle>
          <a:p>
            <a:fld id="{FB3508C7-2FE0-4945-9CBD-863E05F850D2}" type="slidenum">
              <a:rPr lang="ja-JP" altLang="en-US" smtClean="0"/>
              <a:pPr/>
              <a:t>‹#›</a:t>
            </a:fld>
            <a:endParaRPr lang="ja-JP" altLang="en-US" dirty="0"/>
          </a:p>
        </p:txBody>
      </p:sp>
    </p:spTree>
    <p:extLst>
      <p:ext uri="{BB962C8B-B14F-4D97-AF65-F5344CB8AC3E}">
        <p14:creationId xmlns:p14="http://schemas.microsoft.com/office/powerpoint/2010/main" val="9382332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ブランク（ブラック）">
    <p:spTree>
      <p:nvGrpSpPr>
        <p:cNvPr id="1" name=""/>
        <p:cNvGrpSpPr/>
        <p:nvPr/>
      </p:nvGrpSpPr>
      <p:grpSpPr>
        <a:xfrm>
          <a:off x="0" y="0"/>
          <a:ext cx="0" cy="0"/>
          <a:chOff x="0" y="0"/>
          <a:chExt cx="0" cy="0"/>
        </a:xfrm>
      </p:grpSpPr>
      <p:sp>
        <p:nvSpPr>
          <p:cNvPr id="4" name="角丸四角形 3"/>
          <p:cNvSpPr/>
          <p:nvPr userDrawn="1"/>
        </p:nvSpPr>
        <p:spPr bwMode="auto">
          <a:xfrm>
            <a:off x="0" y="0"/>
            <a:ext cx="9906000" cy="6858000"/>
          </a:xfrm>
          <a:prstGeom prst="roundRect">
            <a:avLst>
              <a:gd name="adj" fmla="val 0"/>
            </a:avLst>
          </a:prstGeom>
          <a:solidFill>
            <a:schemeClr val="accent6"/>
          </a:solidFill>
          <a:ln>
            <a:noFill/>
          </a:ln>
          <a:effectLst/>
          <a:extLst/>
        </p:spPr>
        <p:txBody>
          <a:bodyPr lIns="0" tIns="0" rIns="0" bIns="0" rtlCol="0" anchor="ctr">
            <a:noAutofit/>
          </a:bodyPr>
          <a:lstStyle/>
          <a:p>
            <a:pPr algn="just">
              <a:lnSpc>
                <a:spcPct val="140000"/>
              </a:lnSpc>
              <a:spcBef>
                <a:spcPct val="0"/>
              </a:spcBef>
              <a:spcAft>
                <a:spcPts val="600"/>
              </a:spcAft>
            </a:pPr>
            <a:endParaRPr lang="ja-JP" altLang="en-US" sz="1600" dirty="0">
              <a:solidFill>
                <a:srgbClr val="4D4D4D"/>
              </a:solidFill>
              <a:latin typeface="メイリオ" pitchFamily="50" charset="-128"/>
              <a:ea typeface="メイリオ" pitchFamily="50" charset="-128"/>
              <a:cs typeface="メイリオ" pitchFamily="50" charset="-128"/>
            </a:endParaRPr>
          </a:p>
        </p:txBody>
      </p:sp>
      <p:sp>
        <p:nvSpPr>
          <p:cNvPr id="2" name="タイトル 1"/>
          <p:cNvSpPr>
            <a:spLocks noGrp="1"/>
          </p:cNvSpPr>
          <p:nvPr>
            <p:ph type="title"/>
          </p:nvPr>
        </p:nvSpPr>
        <p:spPr bwMode="white"/>
        <p:txBody>
          <a:bodyPr/>
          <a:lstStyle>
            <a:lvl1pPr>
              <a:defRPr>
                <a:solidFill>
                  <a:schemeClr val="bg1"/>
                </a:solidFill>
              </a:defRPr>
            </a:lvl1pPr>
          </a:lstStyle>
          <a:p>
            <a:r>
              <a:rPr kumimoji="1" lang="ja-JP" altLang="en-US" dirty="0"/>
              <a:t>マスター タイトルの書式設定</a:t>
            </a:r>
          </a:p>
        </p:txBody>
      </p:sp>
      <p:sp>
        <p:nvSpPr>
          <p:cNvPr id="5" name="フッター プレースホルダー 2"/>
          <p:cNvSpPr>
            <a:spLocks noGrp="1"/>
          </p:cNvSpPr>
          <p:nvPr>
            <p:ph type="ftr" sz="quarter" idx="3"/>
          </p:nvPr>
        </p:nvSpPr>
        <p:spPr bwMode="white">
          <a:xfrm>
            <a:off x="92460" y="6575112"/>
            <a:ext cx="632346" cy="202260"/>
          </a:xfrm>
          <a:prstGeom prst="rect">
            <a:avLst/>
          </a:prstGeom>
          <a:solidFill>
            <a:schemeClr val="bg1">
              <a:alpha val="20000"/>
            </a:schemeClr>
          </a:solidFill>
        </p:spPr>
        <p:txBody>
          <a:bodyPr lIns="0" tIns="36000" rIns="0" bIns="18000" anchor="ctr" anchorCtr="0"/>
          <a:lstStyle>
            <a:lvl1pPr algn="ctr">
              <a:lnSpc>
                <a:spcPct val="120000"/>
              </a:lnSpc>
              <a:defRPr sz="800">
                <a:solidFill>
                  <a:srgbClr val="FFFFFF"/>
                </a:solidFill>
                <a:latin typeface="メイリオ" pitchFamily="50" charset="-128"/>
                <a:ea typeface="メイリオ" pitchFamily="50" charset="-128"/>
                <a:cs typeface="メイリオ" pitchFamily="50" charset="-128"/>
              </a:defRPr>
            </a:lvl1pPr>
          </a:lstStyle>
          <a:p>
            <a:r>
              <a:rPr lang="en-US" altLang="ja-JP"/>
              <a:t>#P16091</a:t>
            </a:r>
            <a:endParaRPr lang="ja-JP" altLang="en-US" dirty="0"/>
          </a:p>
        </p:txBody>
      </p:sp>
      <p:sp>
        <p:nvSpPr>
          <p:cNvPr id="6" name="スライド番号プレースホルダー 5"/>
          <p:cNvSpPr>
            <a:spLocks noGrp="1"/>
          </p:cNvSpPr>
          <p:nvPr>
            <p:ph type="sldNum" sz="quarter" idx="4"/>
          </p:nvPr>
        </p:nvSpPr>
        <p:spPr bwMode="white">
          <a:xfrm>
            <a:off x="7437276" y="6592267"/>
            <a:ext cx="2311400" cy="257113"/>
          </a:xfrm>
          <a:prstGeom prst="rect">
            <a:avLst/>
          </a:prstGeom>
        </p:spPr>
        <p:txBody>
          <a:bodyPr vert="horz" lIns="0" tIns="0" rIns="0" bIns="0" rtlCol="0" anchor="ctr"/>
          <a:lstStyle>
            <a:lvl1pPr algn="r">
              <a:defRPr sz="1000" b="1">
                <a:solidFill>
                  <a:schemeClr val="bg1"/>
                </a:solidFill>
                <a:latin typeface="メイリオ" pitchFamily="50" charset="-128"/>
                <a:ea typeface="メイリオ" pitchFamily="50" charset="-128"/>
                <a:cs typeface="メイリオ" pitchFamily="50" charset="-128"/>
              </a:defRPr>
            </a:lvl1pPr>
          </a:lstStyle>
          <a:p>
            <a:fld id="{FB3508C7-2FE0-4945-9CBD-863E05F850D2}" type="slidenum">
              <a:rPr lang="ja-JP" altLang="en-US" smtClean="0"/>
              <a:pPr/>
              <a:t>‹#›</a:t>
            </a:fld>
            <a:endParaRPr lang="ja-JP" altLang="en-US" dirty="0"/>
          </a:p>
        </p:txBody>
      </p:sp>
    </p:spTree>
    <p:extLst>
      <p:ext uri="{BB962C8B-B14F-4D97-AF65-F5344CB8AC3E}">
        <p14:creationId xmlns:p14="http://schemas.microsoft.com/office/powerpoint/2010/main" val="29499467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ガイド位置">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ltLang="ja-JP"/>
              <a:t>#P16091</a:t>
            </a:r>
            <a:endParaRPr lang="ja-JP" altLang="en-US" dirty="0"/>
          </a:p>
        </p:txBody>
      </p:sp>
      <p:cxnSp>
        <p:nvCxnSpPr>
          <p:cNvPr id="27" name="直線コネクタ 26"/>
          <p:cNvCxnSpPr/>
          <p:nvPr userDrawn="1"/>
        </p:nvCxnSpPr>
        <p:spPr>
          <a:xfrm flipV="1">
            <a:off x="812800" y="0"/>
            <a:ext cx="0" cy="6858000"/>
          </a:xfrm>
          <a:prstGeom prst="line">
            <a:avLst/>
          </a:prstGeom>
          <a:ln w="6350">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userDrawn="1"/>
        </p:nvCxnSpPr>
        <p:spPr>
          <a:xfrm flipV="1">
            <a:off x="4953000" y="0"/>
            <a:ext cx="0" cy="6858000"/>
          </a:xfrm>
          <a:prstGeom prst="line">
            <a:avLst/>
          </a:prstGeom>
          <a:ln w="6350">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p:nvPr userDrawn="1"/>
        </p:nvCxnSpPr>
        <p:spPr>
          <a:xfrm flipV="1">
            <a:off x="3405188" y="-1"/>
            <a:ext cx="0" cy="6858000"/>
          </a:xfrm>
          <a:prstGeom prst="line">
            <a:avLst/>
          </a:prstGeom>
          <a:ln w="6350">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30" name="直線コネクタ 29"/>
          <p:cNvCxnSpPr/>
          <p:nvPr userDrawn="1"/>
        </p:nvCxnSpPr>
        <p:spPr>
          <a:xfrm flipV="1">
            <a:off x="6491288" y="0"/>
            <a:ext cx="0" cy="6858000"/>
          </a:xfrm>
          <a:prstGeom prst="line">
            <a:avLst/>
          </a:prstGeom>
          <a:ln w="6350">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31" name="直線コネクタ 30"/>
          <p:cNvCxnSpPr/>
          <p:nvPr userDrawn="1"/>
        </p:nvCxnSpPr>
        <p:spPr>
          <a:xfrm flipV="1">
            <a:off x="9093200" y="0"/>
            <a:ext cx="0" cy="6858000"/>
          </a:xfrm>
          <a:prstGeom prst="line">
            <a:avLst/>
          </a:prstGeom>
          <a:ln w="6350">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32" name="直線コネクタ 31"/>
          <p:cNvCxnSpPr/>
          <p:nvPr userDrawn="1"/>
        </p:nvCxnSpPr>
        <p:spPr>
          <a:xfrm flipH="1">
            <a:off x="0" y="620713"/>
            <a:ext cx="9906000" cy="1"/>
          </a:xfrm>
          <a:prstGeom prst="line">
            <a:avLst/>
          </a:prstGeom>
          <a:ln w="6350">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33" name="直線コネクタ 32"/>
          <p:cNvCxnSpPr/>
          <p:nvPr userDrawn="1"/>
        </p:nvCxnSpPr>
        <p:spPr>
          <a:xfrm flipH="1">
            <a:off x="0" y="1881187"/>
            <a:ext cx="9906000" cy="1"/>
          </a:xfrm>
          <a:prstGeom prst="line">
            <a:avLst/>
          </a:prstGeom>
          <a:ln w="6350">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34" name="直線コネクタ 33"/>
          <p:cNvCxnSpPr/>
          <p:nvPr userDrawn="1"/>
        </p:nvCxnSpPr>
        <p:spPr>
          <a:xfrm flipH="1">
            <a:off x="0" y="3428999"/>
            <a:ext cx="9906000" cy="1"/>
          </a:xfrm>
          <a:prstGeom prst="line">
            <a:avLst/>
          </a:prstGeom>
          <a:ln w="6350">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35" name="直線コネクタ 34"/>
          <p:cNvCxnSpPr/>
          <p:nvPr userDrawn="1"/>
        </p:nvCxnSpPr>
        <p:spPr>
          <a:xfrm flipH="1">
            <a:off x="-13109" y="4976812"/>
            <a:ext cx="9906000" cy="1"/>
          </a:xfrm>
          <a:prstGeom prst="line">
            <a:avLst/>
          </a:prstGeom>
          <a:ln w="6350">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36" name="直線コネクタ 35"/>
          <p:cNvCxnSpPr/>
          <p:nvPr userDrawn="1"/>
        </p:nvCxnSpPr>
        <p:spPr>
          <a:xfrm flipH="1">
            <a:off x="0" y="6237312"/>
            <a:ext cx="9906000" cy="1"/>
          </a:xfrm>
          <a:prstGeom prst="line">
            <a:avLst/>
          </a:prstGeom>
          <a:ln w="6350">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37" name="AutoShape 33"/>
          <p:cNvSpPr>
            <a:spLocks noChangeArrowheads="1"/>
          </p:cNvSpPr>
          <p:nvPr userDrawn="1"/>
        </p:nvSpPr>
        <p:spPr bwMode="gray">
          <a:xfrm>
            <a:off x="4988942" y="3248980"/>
            <a:ext cx="1152190" cy="331817"/>
          </a:xfrm>
          <a:prstGeom prst="roundRect">
            <a:avLst>
              <a:gd name="adj" fmla="val 0"/>
            </a:avLst>
          </a:pr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36000" rIns="0" bIns="0">
            <a:spAutoFit/>
          </a:bodyPr>
          <a:lstStyle/>
          <a:p>
            <a:pPr algn="ctr">
              <a:lnSpc>
                <a:spcPct val="120000"/>
              </a:lnSpc>
            </a:pPr>
            <a:r>
              <a:rPr lang="en-US" altLang="ja-JP" sz="1600" dirty="0">
                <a:solidFill>
                  <a:schemeClr val="tx2"/>
                </a:solidFill>
                <a:latin typeface="メイリオ" pitchFamily="50" charset="-128"/>
              </a:rPr>
              <a:t>0cm</a:t>
            </a:r>
          </a:p>
        </p:txBody>
      </p:sp>
      <p:sp>
        <p:nvSpPr>
          <p:cNvPr id="38" name="AutoShape 33"/>
          <p:cNvSpPr>
            <a:spLocks noChangeArrowheads="1"/>
          </p:cNvSpPr>
          <p:nvPr userDrawn="1"/>
        </p:nvSpPr>
        <p:spPr bwMode="gray">
          <a:xfrm>
            <a:off x="4989004" y="1715278"/>
            <a:ext cx="1152190" cy="331817"/>
          </a:xfrm>
          <a:prstGeom prst="roundRect">
            <a:avLst>
              <a:gd name="adj" fmla="val 0"/>
            </a:avLst>
          </a:pr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36000" rIns="0" bIns="0">
            <a:spAutoFit/>
          </a:bodyPr>
          <a:lstStyle/>
          <a:p>
            <a:pPr algn="ctr">
              <a:lnSpc>
                <a:spcPct val="120000"/>
              </a:lnSpc>
            </a:pPr>
            <a:r>
              <a:rPr lang="en-US" altLang="ja-JP" sz="1600" dirty="0">
                <a:solidFill>
                  <a:schemeClr val="tx2"/>
                </a:solidFill>
                <a:latin typeface="メイリオ" pitchFamily="50" charset="-128"/>
              </a:rPr>
              <a:t>4.30cm</a:t>
            </a:r>
          </a:p>
        </p:txBody>
      </p:sp>
      <p:sp>
        <p:nvSpPr>
          <p:cNvPr id="39" name="AutoShape 33"/>
          <p:cNvSpPr>
            <a:spLocks noChangeArrowheads="1"/>
          </p:cNvSpPr>
          <p:nvPr userDrawn="1"/>
        </p:nvSpPr>
        <p:spPr bwMode="gray">
          <a:xfrm>
            <a:off x="236476" y="3563938"/>
            <a:ext cx="1152190" cy="331817"/>
          </a:xfrm>
          <a:prstGeom prst="roundRect">
            <a:avLst>
              <a:gd name="adj" fmla="val 0"/>
            </a:avLst>
          </a:pr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36000" rIns="0" bIns="0">
            <a:spAutoFit/>
          </a:bodyPr>
          <a:lstStyle/>
          <a:p>
            <a:pPr algn="ctr">
              <a:lnSpc>
                <a:spcPct val="120000"/>
              </a:lnSpc>
            </a:pPr>
            <a:r>
              <a:rPr lang="en-US" altLang="ja-JP" sz="1600" dirty="0">
                <a:solidFill>
                  <a:schemeClr val="tx2"/>
                </a:solidFill>
                <a:latin typeface="メイリオ" pitchFamily="50" charset="-128"/>
              </a:rPr>
              <a:t>11.50cm</a:t>
            </a:r>
          </a:p>
        </p:txBody>
      </p:sp>
      <p:sp>
        <p:nvSpPr>
          <p:cNvPr id="40" name="AutoShape 33"/>
          <p:cNvSpPr>
            <a:spLocks noChangeArrowheads="1"/>
          </p:cNvSpPr>
          <p:nvPr userDrawn="1"/>
        </p:nvSpPr>
        <p:spPr bwMode="gray">
          <a:xfrm>
            <a:off x="4989004" y="6057292"/>
            <a:ext cx="1152190" cy="331817"/>
          </a:xfrm>
          <a:prstGeom prst="roundRect">
            <a:avLst>
              <a:gd name="adj" fmla="val 0"/>
            </a:avLst>
          </a:pr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36000" rIns="0" bIns="0">
            <a:spAutoFit/>
          </a:bodyPr>
          <a:lstStyle/>
          <a:p>
            <a:pPr algn="ctr">
              <a:lnSpc>
                <a:spcPct val="120000"/>
              </a:lnSpc>
            </a:pPr>
            <a:r>
              <a:rPr lang="en-US" altLang="ja-JP" sz="1600" dirty="0">
                <a:solidFill>
                  <a:schemeClr val="tx2"/>
                </a:solidFill>
                <a:latin typeface="メイリオ" pitchFamily="50" charset="-128"/>
              </a:rPr>
              <a:t>7.80cm</a:t>
            </a:r>
          </a:p>
        </p:txBody>
      </p:sp>
      <p:sp>
        <p:nvSpPr>
          <p:cNvPr id="41" name="AutoShape 33"/>
          <p:cNvSpPr>
            <a:spLocks noChangeArrowheads="1"/>
          </p:cNvSpPr>
          <p:nvPr userDrawn="1"/>
        </p:nvSpPr>
        <p:spPr bwMode="gray">
          <a:xfrm>
            <a:off x="4989004" y="440668"/>
            <a:ext cx="1152190" cy="331817"/>
          </a:xfrm>
          <a:prstGeom prst="roundRect">
            <a:avLst>
              <a:gd name="adj" fmla="val 0"/>
            </a:avLst>
          </a:pr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36000" rIns="0" bIns="0">
            <a:spAutoFit/>
          </a:bodyPr>
          <a:lstStyle/>
          <a:p>
            <a:pPr algn="ctr">
              <a:lnSpc>
                <a:spcPct val="120000"/>
              </a:lnSpc>
            </a:pPr>
            <a:r>
              <a:rPr lang="en-US" altLang="ja-JP" sz="1600" dirty="0">
                <a:solidFill>
                  <a:schemeClr val="tx2"/>
                </a:solidFill>
                <a:latin typeface="メイリオ" pitchFamily="50" charset="-128"/>
              </a:rPr>
              <a:t>7.80cm</a:t>
            </a:r>
          </a:p>
        </p:txBody>
      </p:sp>
      <p:sp>
        <p:nvSpPr>
          <p:cNvPr id="42" name="AutoShape 33"/>
          <p:cNvSpPr>
            <a:spLocks noChangeArrowheads="1"/>
          </p:cNvSpPr>
          <p:nvPr userDrawn="1"/>
        </p:nvSpPr>
        <p:spPr bwMode="gray">
          <a:xfrm>
            <a:off x="2828764" y="3573016"/>
            <a:ext cx="1152190" cy="331817"/>
          </a:xfrm>
          <a:prstGeom prst="roundRect">
            <a:avLst>
              <a:gd name="adj" fmla="val 0"/>
            </a:avLst>
          </a:pr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36000" rIns="0" bIns="0">
            <a:spAutoFit/>
          </a:bodyPr>
          <a:lstStyle/>
          <a:p>
            <a:pPr algn="ctr">
              <a:lnSpc>
                <a:spcPct val="120000"/>
              </a:lnSpc>
            </a:pPr>
            <a:r>
              <a:rPr lang="en-US" altLang="ja-JP" sz="1600" dirty="0">
                <a:solidFill>
                  <a:schemeClr val="tx2"/>
                </a:solidFill>
                <a:latin typeface="メイリオ" pitchFamily="50" charset="-128"/>
              </a:rPr>
              <a:t>4.30cm</a:t>
            </a:r>
          </a:p>
        </p:txBody>
      </p:sp>
      <p:sp>
        <p:nvSpPr>
          <p:cNvPr id="43" name="AutoShape 33"/>
          <p:cNvSpPr>
            <a:spLocks noChangeArrowheads="1"/>
          </p:cNvSpPr>
          <p:nvPr userDrawn="1"/>
        </p:nvSpPr>
        <p:spPr bwMode="gray">
          <a:xfrm>
            <a:off x="4376936" y="3565235"/>
            <a:ext cx="1152190" cy="331817"/>
          </a:xfrm>
          <a:prstGeom prst="roundRect">
            <a:avLst>
              <a:gd name="adj" fmla="val 0"/>
            </a:avLst>
          </a:pr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36000" rIns="0" bIns="0">
            <a:spAutoFit/>
          </a:bodyPr>
          <a:lstStyle/>
          <a:p>
            <a:pPr algn="ctr">
              <a:lnSpc>
                <a:spcPct val="120000"/>
              </a:lnSpc>
            </a:pPr>
            <a:r>
              <a:rPr lang="en-US" altLang="ja-JP" sz="1600" dirty="0">
                <a:solidFill>
                  <a:schemeClr val="tx2"/>
                </a:solidFill>
                <a:latin typeface="メイリオ" pitchFamily="50" charset="-128"/>
              </a:rPr>
              <a:t>0cm</a:t>
            </a:r>
          </a:p>
        </p:txBody>
      </p:sp>
      <p:sp>
        <p:nvSpPr>
          <p:cNvPr id="44" name="AutoShape 33"/>
          <p:cNvSpPr>
            <a:spLocks noChangeArrowheads="1"/>
          </p:cNvSpPr>
          <p:nvPr userDrawn="1"/>
        </p:nvSpPr>
        <p:spPr bwMode="gray">
          <a:xfrm>
            <a:off x="5925108" y="3565235"/>
            <a:ext cx="1152190" cy="331817"/>
          </a:xfrm>
          <a:prstGeom prst="roundRect">
            <a:avLst>
              <a:gd name="adj" fmla="val 0"/>
            </a:avLst>
          </a:pr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36000" rIns="0" bIns="0">
            <a:spAutoFit/>
          </a:bodyPr>
          <a:lstStyle/>
          <a:p>
            <a:pPr algn="ctr">
              <a:lnSpc>
                <a:spcPct val="120000"/>
              </a:lnSpc>
            </a:pPr>
            <a:r>
              <a:rPr lang="en-US" altLang="ja-JP" sz="1600" dirty="0">
                <a:solidFill>
                  <a:schemeClr val="tx2"/>
                </a:solidFill>
                <a:latin typeface="メイリオ" pitchFamily="50" charset="-128"/>
              </a:rPr>
              <a:t>4.30cm</a:t>
            </a:r>
          </a:p>
        </p:txBody>
      </p:sp>
      <p:sp>
        <p:nvSpPr>
          <p:cNvPr id="45" name="AutoShape 33"/>
          <p:cNvSpPr>
            <a:spLocks noChangeArrowheads="1"/>
          </p:cNvSpPr>
          <p:nvPr userDrawn="1"/>
        </p:nvSpPr>
        <p:spPr bwMode="gray">
          <a:xfrm>
            <a:off x="8517396" y="3565235"/>
            <a:ext cx="1152190" cy="331817"/>
          </a:xfrm>
          <a:prstGeom prst="roundRect">
            <a:avLst>
              <a:gd name="adj" fmla="val 0"/>
            </a:avLst>
          </a:pr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36000" rIns="0" bIns="0">
            <a:spAutoFit/>
          </a:bodyPr>
          <a:lstStyle/>
          <a:p>
            <a:pPr algn="ctr">
              <a:lnSpc>
                <a:spcPct val="120000"/>
              </a:lnSpc>
            </a:pPr>
            <a:r>
              <a:rPr lang="en-US" altLang="ja-JP" sz="1600" dirty="0">
                <a:solidFill>
                  <a:schemeClr val="tx2"/>
                </a:solidFill>
                <a:latin typeface="メイリオ" pitchFamily="50" charset="-128"/>
              </a:rPr>
              <a:t>11.50cm</a:t>
            </a:r>
          </a:p>
        </p:txBody>
      </p:sp>
      <p:sp>
        <p:nvSpPr>
          <p:cNvPr id="46" name="AutoShape 33"/>
          <p:cNvSpPr>
            <a:spLocks noChangeArrowheads="1"/>
          </p:cNvSpPr>
          <p:nvPr userDrawn="1"/>
        </p:nvSpPr>
        <p:spPr bwMode="gray">
          <a:xfrm>
            <a:off x="4989004" y="4825375"/>
            <a:ext cx="1152190" cy="331817"/>
          </a:xfrm>
          <a:prstGeom prst="roundRect">
            <a:avLst>
              <a:gd name="adj" fmla="val 0"/>
            </a:avLst>
          </a:pr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36000" rIns="0" bIns="0">
            <a:spAutoFit/>
          </a:bodyPr>
          <a:lstStyle/>
          <a:p>
            <a:pPr algn="ctr">
              <a:lnSpc>
                <a:spcPct val="120000"/>
              </a:lnSpc>
            </a:pPr>
            <a:r>
              <a:rPr lang="en-US" altLang="ja-JP" sz="1600" dirty="0">
                <a:solidFill>
                  <a:schemeClr val="tx2"/>
                </a:solidFill>
                <a:latin typeface="メイリオ" pitchFamily="50" charset="-128"/>
              </a:rPr>
              <a:t>4.30cm</a:t>
            </a:r>
          </a:p>
        </p:txBody>
      </p:sp>
      <p:sp>
        <p:nvSpPr>
          <p:cNvPr id="48" name="タイトル 1"/>
          <p:cNvSpPr>
            <a:spLocks noGrp="1"/>
          </p:cNvSpPr>
          <p:nvPr>
            <p:ph type="title"/>
          </p:nvPr>
        </p:nvSpPr>
        <p:spPr bwMode="white">
          <a:xfrm>
            <a:off x="272480" y="152636"/>
            <a:ext cx="9361040" cy="396044"/>
          </a:xfrm>
        </p:spPr>
        <p:txBody>
          <a:bodyPr/>
          <a:lstStyle>
            <a:lvl1pPr>
              <a:defRPr>
                <a:solidFill>
                  <a:schemeClr val="tx1"/>
                </a:solidFill>
              </a:defRPr>
            </a:lvl1pPr>
          </a:lstStyle>
          <a:p>
            <a:r>
              <a:rPr kumimoji="1" lang="ja-JP" altLang="en-US" dirty="0"/>
              <a:t>マスター タイトルの書式設定</a:t>
            </a:r>
          </a:p>
        </p:txBody>
      </p:sp>
      <p:sp>
        <p:nvSpPr>
          <p:cNvPr id="49" name="スライド番号プレースホルダー 5"/>
          <p:cNvSpPr>
            <a:spLocks noGrp="1"/>
          </p:cNvSpPr>
          <p:nvPr>
            <p:ph type="sldNum" sz="quarter" idx="4"/>
          </p:nvPr>
        </p:nvSpPr>
        <p:spPr>
          <a:xfrm>
            <a:off x="7437276" y="6592267"/>
            <a:ext cx="2311400" cy="257113"/>
          </a:xfrm>
          <a:prstGeom prst="rect">
            <a:avLst/>
          </a:prstGeom>
        </p:spPr>
        <p:txBody>
          <a:bodyPr vert="horz" lIns="0" tIns="0" rIns="0" bIns="0" rtlCol="0" anchor="ctr"/>
          <a:lstStyle>
            <a:lvl1pPr algn="r">
              <a:defRPr sz="1000" b="1">
                <a:solidFill>
                  <a:srgbClr val="4D4D4D"/>
                </a:solidFill>
                <a:latin typeface="メイリオ" pitchFamily="50" charset="-128"/>
                <a:ea typeface="メイリオ" pitchFamily="50" charset="-128"/>
                <a:cs typeface="メイリオ" pitchFamily="50" charset="-128"/>
              </a:defRPr>
            </a:lvl1pPr>
          </a:lstStyle>
          <a:p>
            <a:fld id="{FB3508C7-2FE0-4945-9CBD-863E05F850D2}" type="slidenum">
              <a:rPr lang="ja-JP" altLang="en-US" smtClean="0"/>
              <a:pPr/>
              <a:t>‹#›</a:t>
            </a:fld>
            <a:endParaRPr lang="ja-JP" altLang="en-US" dirty="0"/>
          </a:p>
        </p:txBody>
      </p:sp>
    </p:spTree>
    <p:extLst>
      <p:ext uri="{BB962C8B-B14F-4D97-AF65-F5344CB8AC3E}">
        <p14:creationId xmlns:p14="http://schemas.microsoft.com/office/powerpoint/2010/main" val="22446556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ナビ#1">
    <p:spTree>
      <p:nvGrpSpPr>
        <p:cNvPr id="1" name=""/>
        <p:cNvGrpSpPr/>
        <p:nvPr/>
      </p:nvGrpSpPr>
      <p:grpSpPr>
        <a:xfrm>
          <a:off x="0" y="0"/>
          <a:ext cx="0" cy="0"/>
          <a:chOff x="0" y="0"/>
          <a:chExt cx="0" cy="0"/>
        </a:xfrm>
      </p:grpSpPr>
      <p:sp>
        <p:nvSpPr>
          <p:cNvPr id="6" name="Rectangle 6"/>
          <p:cNvSpPr>
            <a:spLocks noChangeArrowheads="1"/>
          </p:cNvSpPr>
          <p:nvPr userDrawn="1"/>
        </p:nvSpPr>
        <p:spPr bwMode="gray">
          <a:xfrm>
            <a:off x="0" y="0"/>
            <a:ext cx="1892300" cy="6858000"/>
          </a:xfrm>
          <a:prstGeom prst="rect">
            <a:avLst/>
          </a:prstGeom>
          <a:solidFill>
            <a:schemeClr val="tx2"/>
          </a:solidFill>
          <a:ln>
            <a:noFill/>
          </a:ln>
          <a:effectLst/>
          <a:extLst/>
        </p:spPr>
        <p:txBody>
          <a:bodyPr lIns="0" tIns="0" rIns="0" bIns="0" anchor="ctr">
            <a:noAutofit/>
          </a:bodyPr>
          <a:lstStyle/>
          <a:p>
            <a:endParaRPr lang="ja-JP" altLang="en-US"/>
          </a:p>
        </p:txBody>
      </p:sp>
      <p:sp>
        <p:nvSpPr>
          <p:cNvPr id="2" name="タイトル 1"/>
          <p:cNvSpPr>
            <a:spLocks noGrp="1"/>
          </p:cNvSpPr>
          <p:nvPr>
            <p:ph type="title"/>
          </p:nvPr>
        </p:nvSpPr>
        <p:spPr bwMode="white"/>
        <p:txBody>
          <a:bodyPr/>
          <a:lstStyle>
            <a:lvl1pPr>
              <a:defRPr>
                <a:solidFill>
                  <a:schemeClr val="bg1"/>
                </a:solidFill>
              </a:defRPr>
            </a:lvl1pPr>
          </a:lstStyle>
          <a:p>
            <a:r>
              <a:rPr kumimoji="1" lang="ja-JP" altLang="en-US"/>
              <a:t>マスター タイトルの書式設定</a:t>
            </a:r>
          </a:p>
        </p:txBody>
      </p:sp>
      <p:sp>
        <p:nvSpPr>
          <p:cNvPr id="4" name="スライド番号プレースホルダー 5"/>
          <p:cNvSpPr>
            <a:spLocks noGrp="1"/>
          </p:cNvSpPr>
          <p:nvPr>
            <p:ph type="sldNum" sz="quarter" idx="4"/>
          </p:nvPr>
        </p:nvSpPr>
        <p:spPr>
          <a:xfrm>
            <a:off x="7437276" y="6592267"/>
            <a:ext cx="2311400" cy="257113"/>
          </a:xfrm>
          <a:prstGeom prst="rect">
            <a:avLst/>
          </a:prstGeom>
        </p:spPr>
        <p:txBody>
          <a:bodyPr vert="horz" lIns="0" tIns="0" rIns="0" bIns="0" rtlCol="0" anchor="ctr"/>
          <a:lstStyle>
            <a:lvl1pPr algn="r">
              <a:defRPr sz="1000" b="1">
                <a:solidFill>
                  <a:schemeClr val="tx1"/>
                </a:solidFill>
                <a:latin typeface="メイリオ" pitchFamily="50" charset="-128"/>
                <a:ea typeface="メイリオ" pitchFamily="50" charset="-128"/>
                <a:cs typeface="メイリオ" pitchFamily="50" charset="-128"/>
              </a:defRPr>
            </a:lvl1pPr>
          </a:lstStyle>
          <a:p>
            <a:fld id="{FB3508C7-2FE0-4945-9CBD-863E05F850D2}" type="slidenum">
              <a:rPr lang="ja-JP" altLang="en-US" smtClean="0"/>
              <a:pPr/>
              <a:t>‹#›</a:t>
            </a:fld>
            <a:endParaRPr lang="ja-JP" altLang="en-US" dirty="0"/>
          </a:p>
        </p:txBody>
      </p:sp>
      <p:sp>
        <p:nvSpPr>
          <p:cNvPr id="5" name="フッター プレースホルダー 2"/>
          <p:cNvSpPr>
            <a:spLocks noGrp="1"/>
          </p:cNvSpPr>
          <p:nvPr>
            <p:ph type="ftr" sz="quarter" idx="3"/>
          </p:nvPr>
        </p:nvSpPr>
        <p:spPr bwMode="white">
          <a:xfrm>
            <a:off x="92460" y="6575112"/>
            <a:ext cx="632346" cy="202260"/>
          </a:xfrm>
          <a:prstGeom prst="rect">
            <a:avLst/>
          </a:prstGeom>
          <a:solidFill>
            <a:schemeClr val="bg1">
              <a:alpha val="20000"/>
            </a:schemeClr>
          </a:solidFill>
        </p:spPr>
        <p:txBody>
          <a:bodyPr lIns="0" tIns="36000" rIns="0" bIns="18000" anchor="ctr" anchorCtr="0"/>
          <a:lstStyle>
            <a:lvl1pPr algn="ctr">
              <a:lnSpc>
                <a:spcPct val="120000"/>
              </a:lnSpc>
              <a:defRPr sz="800">
                <a:solidFill>
                  <a:schemeClr val="bg1"/>
                </a:solidFill>
                <a:latin typeface="メイリオ" pitchFamily="50" charset="-128"/>
                <a:ea typeface="メイリオ" pitchFamily="50" charset="-128"/>
                <a:cs typeface="メイリオ" pitchFamily="50" charset="-128"/>
              </a:defRPr>
            </a:lvl1pPr>
          </a:lstStyle>
          <a:p>
            <a:r>
              <a:rPr lang="en-US" altLang="ja-JP"/>
              <a:t>#P16091</a:t>
            </a:r>
            <a:endParaRPr lang="ja-JP" altLang="en-US" dirty="0"/>
          </a:p>
        </p:txBody>
      </p:sp>
    </p:spTree>
    <p:extLst>
      <p:ext uri="{BB962C8B-B14F-4D97-AF65-F5344CB8AC3E}">
        <p14:creationId xmlns:p14="http://schemas.microsoft.com/office/powerpoint/2010/main" val="30939281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ナビ#2">
    <p:spTree>
      <p:nvGrpSpPr>
        <p:cNvPr id="1" name=""/>
        <p:cNvGrpSpPr/>
        <p:nvPr/>
      </p:nvGrpSpPr>
      <p:grpSpPr>
        <a:xfrm>
          <a:off x="0" y="0"/>
          <a:ext cx="0" cy="0"/>
          <a:chOff x="0" y="0"/>
          <a:chExt cx="0" cy="0"/>
        </a:xfrm>
      </p:grpSpPr>
      <p:sp>
        <p:nvSpPr>
          <p:cNvPr id="7" name="角丸四角形 6"/>
          <p:cNvSpPr/>
          <p:nvPr userDrawn="1"/>
        </p:nvSpPr>
        <p:spPr bwMode="auto">
          <a:xfrm>
            <a:off x="0" y="8620"/>
            <a:ext cx="9906000" cy="6858000"/>
          </a:xfrm>
          <a:prstGeom prst="roundRect">
            <a:avLst>
              <a:gd name="adj" fmla="val 0"/>
            </a:avLst>
          </a:prstGeom>
          <a:solidFill>
            <a:schemeClr val="accent1"/>
          </a:solidFill>
          <a:ln>
            <a:noFill/>
          </a:ln>
          <a:effectLst/>
          <a:extLst/>
        </p:spPr>
        <p:txBody>
          <a:bodyPr lIns="0" tIns="0" rIns="0" bIns="0" rtlCol="0" anchor="ctr">
            <a:noAutofit/>
          </a:bodyPr>
          <a:lstStyle/>
          <a:p>
            <a:pPr algn="just">
              <a:lnSpc>
                <a:spcPct val="140000"/>
              </a:lnSpc>
              <a:spcBef>
                <a:spcPct val="0"/>
              </a:spcBef>
              <a:spcAft>
                <a:spcPts val="600"/>
              </a:spcAft>
            </a:pPr>
            <a:endParaRPr lang="ja-JP" altLang="en-US" sz="1600" dirty="0">
              <a:solidFill>
                <a:srgbClr val="4D4D4D"/>
              </a:solidFill>
              <a:latin typeface="メイリオ" pitchFamily="50" charset="-128"/>
              <a:ea typeface="メイリオ" pitchFamily="50" charset="-128"/>
              <a:cs typeface="メイリオ" pitchFamily="50" charset="-128"/>
            </a:endParaRPr>
          </a:p>
        </p:txBody>
      </p:sp>
      <p:sp>
        <p:nvSpPr>
          <p:cNvPr id="2" name="タイトル 1"/>
          <p:cNvSpPr>
            <a:spLocks noGrp="1"/>
          </p:cNvSpPr>
          <p:nvPr>
            <p:ph type="title"/>
          </p:nvPr>
        </p:nvSpPr>
        <p:spPr>
          <a:xfrm>
            <a:off x="632520" y="2988884"/>
            <a:ext cx="8640960" cy="844229"/>
          </a:xfrm>
          <a:ln w="6350">
            <a:solidFill>
              <a:schemeClr val="tx2"/>
            </a:solidFill>
          </a:ln>
        </p:spPr>
        <p:txBody>
          <a:bodyPr wrap="square" lIns="180000" tIns="180000" rIns="180000" bIns="144000">
            <a:spAutoFit/>
          </a:bodyPr>
          <a:lstStyle>
            <a:lvl1pPr algn="ctr">
              <a:lnSpc>
                <a:spcPct val="120000"/>
              </a:lnSpc>
              <a:defRPr sz="2800">
                <a:solidFill>
                  <a:schemeClr val="tx2"/>
                </a:solidFill>
              </a:defRPr>
            </a:lvl1pPr>
          </a:lstStyle>
          <a:p>
            <a:r>
              <a:rPr kumimoji="1" lang="ja-JP" altLang="en-US" dirty="0"/>
              <a:t>マスター タイトルの書式設定</a:t>
            </a:r>
          </a:p>
        </p:txBody>
      </p:sp>
      <p:sp>
        <p:nvSpPr>
          <p:cNvPr id="5" name="フッター プレースホルダー 2"/>
          <p:cNvSpPr>
            <a:spLocks noGrp="1"/>
          </p:cNvSpPr>
          <p:nvPr>
            <p:ph type="ftr" sz="quarter" idx="3"/>
          </p:nvPr>
        </p:nvSpPr>
        <p:spPr>
          <a:xfrm>
            <a:off x="92460" y="6575112"/>
            <a:ext cx="632346" cy="202260"/>
          </a:xfrm>
          <a:prstGeom prst="rect">
            <a:avLst/>
          </a:prstGeom>
          <a:solidFill>
            <a:schemeClr val="bg1"/>
          </a:solidFill>
        </p:spPr>
        <p:txBody>
          <a:bodyPr lIns="0" tIns="36000" rIns="0" bIns="18000" anchor="ctr" anchorCtr="0"/>
          <a:lstStyle>
            <a:lvl1pPr algn="ctr">
              <a:lnSpc>
                <a:spcPct val="120000"/>
              </a:lnSpc>
              <a:defRPr sz="800">
                <a:solidFill>
                  <a:schemeClr val="tx2"/>
                </a:solidFill>
                <a:latin typeface="メイリオ" pitchFamily="50" charset="-128"/>
                <a:ea typeface="メイリオ" pitchFamily="50" charset="-128"/>
                <a:cs typeface="メイリオ" pitchFamily="50" charset="-128"/>
              </a:defRPr>
            </a:lvl1pPr>
          </a:lstStyle>
          <a:p>
            <a:r>
              <a:rPr lang="en-US" altLang="ja-JP"/>
              <a:t>#P16091</a:t>
            </a:r>
            <a:endParaRPr lang="ja-JP" altLang="en-US" dirty="0"/>
          </a:p>
        </p:txBody>
      </p:sp>
      <p:sp>
        <p:nvSpPr>
          <p:cNvPr id="6" name="スライド番号プレースホルダー 5"/>
          <p:cNvSpPr>
            <a:spLocks noGrp="1"/>
          </p:cNvSpPr>
          <p:nvPr>
            <p:ph type="sldNum" sz="quarter" idx="4"/>
          </p:nvPr>
        </p:nvSpPr>
        <p:spPr>
          <a:xfrm>
            <a:off x="7437276" y="6592267"/>
            <a:ext cx="2311400" cy="257113"/>
          </a:xfrm>
          <a:prstGeom prst="rect">
            <a:avLst/>
          </a:prstGeom>
        </p:spPr>
        <p:txBody>
          <a:bodyPr vert="horz" lIns="0" tIns="0" rIns="0" bIns="0" rtlCol="0" anchor="ctr"/>
          <a:lstStyle>
            <a:lvl1pPr algn="r">
              <a:defRPr sz="1000" b="1">
                <a:solidFill>
                  <a:schemeClr val="tx2"/>
                </a:solidFill>
                <a:latin typeface="メイリオ" pitchFamily="50" charset="-128"/>
                <a:ea typeface="メイリオ" pitchFamily="50" charset="-128"/>
                <a:cs typeface="メイリオ" pitchFamily="50" charset="-128"/>
              </a:defRPr>
            </a:lvl1pPr>
          </a:lstStyle>
          <a:p>
            <a:fld id="{FB3508C7-2FE0-4945-9CBD-863E05F850D2}" type="slidenum">
              <a:rPr lang="ja-JP" altLang="en-US" smtClean="0"/>
              <a:pPr/>
              <a:t>‹#›</a:t>
            </a:fld>
            <a:endParaRPr lang="ja-JP" altLang="en-US" dirty="0"/>
          </a:p>
        </p:txBody>
      </p:sp>
    </p:spTree>
    <p:extLst>
      <p:ext uri="{BB962C8B-B14F-4D97-AF65-F5344CB8AC3E}">
        <p14:creationId xmlns:p14="http://schemas.microsoft.com/office/powerpoint/2010/main" val="12698867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ナビ#3">
    <p:spTree>
      <p:nvGrpSpPr>
        <p:cNvPr id="1" name=""/>
        <p:cNvGrpSpPr/>
        <p:nvPr/>
      </p:nvGrpSpPr>
      <p:grpSpPr>
        <a:xfrm>
          <a:off x="0" y="0"/>
          <a:ext cx="0" cy="0"/>
          <a:chOff x="0" y="0"/>
          <a:chExt cx="0" cy="0"/>
        </a:xfrm>
      </p:grpSpPr>
      <p:sp>
        <p:nvSpPr>
          <p:cNvPr id="7" name="角丸四角形 6"/>
          <p:cNvSpPr/>
          <p:nvPr userDrawn="1"/>
        </p:nvSpPr>
        <p:spPr bwMode="auto">
          <a:xfrm>
            <a:off x="0" y="0"/>
            <a:ext cx="9906000" cy="6858000"/>
          </a:xfrm>
          <a:prstGeom prst="roundRect">
            <a:avLst>
              <a:gd name="adj" fmla="val 0"/>
            </a:avLst>
          </a:prstGeom>
          <a:solidFill>
            <a:schemeClr val="accent1"/>
          </a:solidFill>
          <a:ln>
            <a:noFill/>
          </a:ln>
          <a:effectLst/>
          <a:extLst/>
        </p:spPr>
        <p:txBody>
          <a:bodyPr lIns="0" tIns="0" rIns="0" bIns="0" rtlCol="0" anchor="ctr">
            <a:noAutofit/>
          </a:bodyPr>
          <a:lstStyle/>
          <a:p>
            <a:pPr algn="just">
              <a:lnSpc>
                <a:spcPct val="140000"/>
              </a:lnSpc>
              <a:spcBef>
                <a:spcPct val="0"/>
              </a:spcBef>
              <a:spcAft>
                <a:spcPts val="600"/>
              </a:spcAft>
            </a:pPr>
            <a:endParaRPr lang="ja-JP" altLang="en-US" sz="1600" dirty="0">
              <a:solidFill>
                <a:srgbClr val="4D4D4D"/>
              </a:solidFill>
              <a:latin typeface="メイリオ" pitchFamily="50" charset="-128"/>
              <a:ea typeface="メイリオ" pitchFamily="50" charset="-128"/>
              <a:cs typeface="メイリオ" pitchFamily="50" charset="-128"/>
            </a:endParaRPr>
          </a:p>
        </p:txBody>
      </p:sp>
      <p:sp>
        <p:nvSpPr>
          <p:cNvPr id="2" name="タイトル 1"/>
          <p:cNvSpPr>
            <a:spLocks noGrp="1"/>
          </p:cNvSpPr>
          <p:nvPr>
            <p:ph type="title"/>
          </p:nvPr>
        </p:nvSpPr>
        <p:spPr>
          <a:xfrm>
            <a:off x="632520" y="2951951"/>
            <a:ext cx="8640960" cy="918095"/>
          </a:xfrm>
          <a:ln w="6350">
            <a:noFill/>
          </a:ln>
        </p:spPr>
        <p:txBody>
          <a:bodyPr wrap="square" lIns="180000" tIns="180000" rIns="180000" bIns="144000">
            <a:spAutoFit/>
          </a:bodyPr>
          <a:lstStyle>
            <a:lvl1pPr algn="ctr">
              <a:lnSpc>
                <a:spcPct val="120000"/>
              </a:lnSpc>
              <a:defRPr sz="3200">
                <a:solidFill>
                  <a:schemeClr val="tx2"/>
                </a:solidFill>
              </a:defRPr>
            </a:lvl1pPr>
          </a:lstStyle>
          <a:p>
            <a:r>
              <a:rPr kumimoji="1" lang="ja-JP" altLang="en-US" dirty="0"/>
              <a:t>マスター タイトルの書式設定</a:t>
            </a:r>
          </a:p>
        </p:txBody>
      </p:sp>
      <p:sp>
        <p:nvSpPr>
          <p:cNvPr id="5" name="フッター プレースホルダー 2"/>
          <p:cNvSpPr>
            <a:spLocks noGrp="1"/>
          </p:cNvSpPr>
          <p:nvPr>
            <p:ph type="ftr" sz="quarter" idx="3"/>
          </p:nvPr>
        </p:nvSpPr>
        <p:spPr>
          <a:xfrm>
            <a:off x="92460" y="6575112"/>
            <a:ext cx="632346" cy="202260"/>
          </a:xfrm>
          <a:prstGeom prst="rect">
            <a:avLst/>
          </a:prstGeom>
          <a:solidFill>
            <a:schemeClr val="bg1"/>
          </a:solidFill>
        </p:spPr>
        <p:txBody>
          <a:bodyPr lIns="0" tIns="36000" rIns="0" bIns="18000" anchor="ctr" anchorCtr="0"/>
          <a:lstStyle>
            <a:lvl1pPr algn="ctr">
              <a:lnSpc>
                <a:spcPct val="120000"/>
              </a:lnSpc>
              <a:defRPr sz="800">
                <a:solidFill>
                  <a:schemeClr val="tx2"/>
                </a:solidFill>
                <a:latin typeface="メイリオ" pitchFamily="50" charset="-128"/>
                <a:ea typeface="メイリオ" pitchFamily="50" charset="-128"/>
                <a:cs typeface="メイリオ" pitchFamily="50" charset="-128"/>
              </a:defRPr>
            </a:lvl1pPr>
          </a:lstStyle>
          <a:p>
            <a:r>
              <a:rPr lang="en-US" altLang="ja-JP"/>
              <a:t>#P16091</a:t>
            </a:r>
            <a:endParaRPr lang="ja-JP" altLang="en-US" dirty="0"/>
          </a:p>
        </p:txBody>
      </p:sp>
      <p:sp>
        <p:nvSpPr>
          <p:cNvPr id="6" name="スライド番号プレースホルダー 5"/>
          <p:cNvSpPr>
            <a:spLocks noGrp="1"/>
          </p:cNvSpPr>
          <p:nvPr>
            <p:ph type="sldNum" sz="quarter" idx="4"/>
          </p:nvPr>
        </p:nvSpPr>
        <p:spPr>
          <a:xfrm>
            <a:off x="7437276" y="6592267"/>
            <a:ext cx="2311400" cy="257113"/>
          </a:xfrm>
          <a:prstGeom prst="rect">
            <a:avLst/>
          </a:prstGeom>
        </p:spPr>
        <p:txBody>
          <a:bodyPr vert="horz" lIns="0" tIns="0" rIns="0" bIns="0" rtlCol="0" anchor="ctr"/>
          <a:lstStyle>
            <a:lvl1pPr algn="r">
              <a:defRPr sz="1000" b="1">
                <a:solidFill>
                  <a:schemeClr val="tx2"/>
                </a:solidFill>
                <a:latin typeface="メイリオ" pitchFamily="50" charset="-128"/>
                <a:ea typeface="メイリオ" pitchFamily="50" charset="-128"/>
                <a:cs typeface="メイリオ" pitchFamily="50" charset="-128"/>
              </a:defRPr>
            </a:lvl1pPr>
          </a:lstStyle>
          <a:p>
            <a:fld id="{FB3508C7-2FE0-4945-9CBD-863E05F850D2}" type="slidenum">
              <a:rPr lang="ja-JP" altLang="en-US" smtClean="0"/>
              <a:pPr/>
              <a:t>‹#›</a:t>
            </a:fld>
            <a:endParaRPr lang="ja-JP" altLang="en-US" dirty="0"/>
          </a:p>
        </p:txBody>
      </p:sp>
    </p:spTree>
    <p:extLst>
      <p:ext uri="{BB962C8B-B14F-4D97-AF65-F5344CB8AC3E}">
        <p14:creationId xmlns:p14="http://schemas.microsoft.com/office/powerpoint/2010/main" val="11096144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ナビ#4">
    <p:spTree>
      <p:nvGrpSpPr>
        <p:cNvPr id="1" name=""/>
        <p:cNvGrpSpPr/>
        <p:nvPr/>
      </p:nvGrpSpPr>
      <p:grpSpPr>
        <a:xfrm>
          <a:off x="0" y="0"/>
          <a:ext cx="0" cy="0"/>
          <a:chOff x="0" y="0"/>
          <a:chExt cx="0" cy="0"/>
        </a:xfrm>
      </p:grpSpPr>
      <p:sp>
        <p:nvSpPr>
          <p:cNvPr id="7" name="角丸四角形 6"/>
          <p:cNvSpPr/>
          <p:nvPr userDrawn="1"/>
        </p:nvSpPr>
        <p:spPr bwMode="auto">
          <a:xfrm>
            <a:off x="0" y="0"/>
            <a:ext cx="9906000" cy="6858000"/>
          </a:xfrm>
          <a:prstGeom prst="roundRect">
            <a:avLst>
              <a:gd name="adj" fmla="val 0"/>
            </a:avLst>
          </a:prstGeom>
          <a:solidFill>
            <a:schemeClr val="tx2"/>
          </a:solidFill>
          <a:ln>
            <a:noFill/>
          </a:ln>
          <a:effectLst/>
          <a:extLst/>
        </p:spPr>
        <p:txBody>
          <a:bodyPr lIns="0" tIns="0" rIns="0" bIns="0" rtlCol="0" anchor="ctr">
            <a:noAutofit/>
          </a:bodyPr>
          <a:lstStyle/>
          <a:p>
            <a:pPr algn="just">
              <a:lnSpc>
                <a:spcPct val="140000"/>
              </a:lnSpc>
              <a:spcBef>
                <a:spcPct val="0"/>
              </a:spcBef>
              <a:spcAft>
                <a:spcPts val="600"/>
              </a:spcAft>
            </a:pPr>
            <a:endParaRPr lang="ja-JP" altLang="en-US" sz="1600" dirty="0">
              <a:solidFill>
                <a:srgbClr val="4D4D4D"/>
              </a:solidFill>
              <a:latin typeface="メイリオ" pitchFamily="50" charset="-128"/>
              <a:ea typeface="メイリオ" pitchFamily="50" charset="-128"/>
              <a:cs typeface="メイリオ" pitchFamily="50" charset="-128"/>
            </a:endParaRPr>
          </a:p>
        </p:txBody>
      </p:sp>
      <p:sp>
        <p:nvSpPr>
          <p:cNvPr id="2" name="タイトル 1"/>
          <p:cNvSpPr>
            <a:spLocks noGrp="1"/>
          </p:cNvSpPr>
          <p:nvPr>
            <p:ph type="title"/>
          </p:nvPr>
        </p:nvSpPr>
        <p:spPr bwMode="gray">
          <a:xfrm>
            <a:off x="632520" y="2951951"/>
            <a:ext cx="8640960" cy="918095"/>
          </a:xfrm>
          <a:ln w="6350">
            <a:noFill/>
          </a:ln>
        </p:spPr>
        <p:txBody>
          <a:bodyPr wrap="square" lIns="180000" tIns="180000" rIns="180000" bIns="144000">
            <a:spAutoFit/>
          </a:bodyPr>
          <a:lstStyle>
            <a:lvl1pPr algn="ctr">
              <a:lnSpc>
                <a:spcPct val="120000"/>
              </a:lnSpc>
              <a:defRPr sz="3200">
                <a:solidFill>
                  <a:schemeClr val="bg1"/>
                </a:solidFill>
              </a:defRPr>
            </a:lvl1pPr>
          </a:lstStyle>
          <a:p>
            <a:r>
              <a:rPr kumimoji="1" lang="ja-JP" altLang="en-US" dirty="0"/>
              <a:t>マスター タイトルの書式設定</a:t>
            </a:r>
          </a:p>
        </p:txBody>
      </p:sp>
      <p:sp>
        <p:nvSpPr>
          <p:cNvPr id="5" name="フッター プレースホルダー 2"/>
          <p:cNvSpPr>
            <a:spLocks noGrp="1"/>
          </p:cNvSpPr>
          <p:nvPr>
            <p:ph type="ftr" sz="quarter" idx="3"/>
          </p:nvPr>
        </p:nvSpPr>
        <p:spPr bwMode="gray">
          <a:xfrm>
            <a:off x="92460" y="6575112"/>
            <a:ext cx="632346" cy="202260"/>
          </a:xfrm>
          <a:prstGeom prst="rect">
            <a:avLst/>
          </a:prstGeom>
          <a:solidFill>
            <a:schemeClr val="bg1">
              <a:alpha val="20000"/>
            </a:schemeClr>
          </a:solidFill>
        </p:spPr>
        <p:txBody>
          <a:bodyPr lIns="0" tIns="36000" rIns="0" bIns="18000" anchor="ctr" anchorCtr="0"/>
          <a:lstStyle>
            <a:lvl1pPr algn="ctr">
              <a:lnSpc>
                <a:spcPct val="120000"/>
              </a:lnSpc>
              <a:defRPr sz="800">
                <a:solidFill>
                  <a:schemeClr val="bg1"/>
                </a:solidFill>
                <a:latin typeface="メイリオ" pitchFamily="50" charset="-128"/>
                <a:ea typeface="メイリオ" pitchFamily="50" charset="-128"/>
                <a:cs typeface="メイリオ" pitchFamily="50" charset="-128"/>
              </a:defRPr>
            </a:lvl1pPr>
          </a:lstStyle>
          <a:p>
            <a:r>
              <a:rPr lang="en-US" altLang="ja-JP"/>
              <a:t>#P16091</a:t>
            </a:r>
            <a:endParaRPr lang="ja-JP" altLang="en-US" dirty="0"/>
          </a:p>
        </p:txBody>
      </p:sp>
      <p:sp>
        <p:nvSpPr>
          <p:cNvPr id="6" name="スライド番号プレースホルダー 5"/>
          <p:cNvSpPr>
            <a:spLocks noGrp="1"/>
          </p:cNvSpPr>
          <p:nvPr>
            <p:ph type="sldNum" sz="quarter" idx="4"/>
          </p:nvPr>
        </p:nvSpPr>
        <p:spPr bwMode="gray">
          <a:xfrm>
            <a:off x="7437276" y="6592267"/>
            <a:ext cx="2311400" cy="257113"/>
          </a:xfrm>
          <a:prstGeom prst="rect">
            <a:avLst/>
          </a:prstGeom>
        </p:spPr>
        <p:txBody>
          <a:bodyPr vert="horz" lIns="0" tIns="0" rIns="0" bIns="0" rtlCol="0" anchor="ctr"/>
          <a:lstStyle>
            <a:lvl1pPr algn="r">
              <a:defRPr sz="1000" b="1">
                <a:solidFill>
                  <a:schemeClr val="bg1"/>
                </a:solidFill>
                <a:latin typeface="メイリオ" pitchFamily="50" charset="-128"/>
                <a:ea typeface="メイリオ" pitchFamily="50" charset="-128"/>
                <a:cs typeface="メイリオ" pitchFamily="50" charset="-128"/>
              </a:defRPr>
            </a:lvl1pPr>
          </a:lstStyle>
          <a:p>
            <a:fld id="{FB3508C7-2FE0-4945-9CBD-863E05F850D2}" type="slidenum">
              <a:rPr lang="ja-JP" altLang="en-US" smtClean="0"/>
              <a:pPr/>
              <a:t>‹#›</a:t>
            </a:fld>
            <a:endParaRPr lang="ja-JP" altLang="en-US" dirty="0"/>
          </a:p>
        </p:txBody>
      </p:sp>
    </p:spTree>
    <p:extLst>
      <p:ext uri="{BB962C8B-B14F-4D97-AF65-F5344CB8AC3E}">
        <p14:creationId xmlns:p14="http://schemas.microsoft.com/office/powerpoint/2010/main" val="37131689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コンテンツ">
    <p:spTree>
      <p:nvGrpSpPr>
        <p:cNvPr id="1" name=""/>
        <p:cNvGrpSpPr/>
        <p:nvPr/>
      </p:nvGrpSpPr>
      <p:grpSpPr>
        <a:xfrm>
          <a:off x="0" y="0"/>
          <a:ext cx="0" cy="0"/>
          <a:chOff x="0" y="0"/>
          <a:chExt cx="0" cy="0"/>
        </a:xfrm>
      </p:grpSpPr>
      <p:sp>
        <p:nvSpPr>
          <p:cNvPr id="4" name="スライド番号プレースホルダー 5"/>
          <p:cNvSpPr>
            <a:spLocks noGrp="1"/>
          </p:cNvSpPr>
          <p:nvPr>
            <p:ph type="sldNum" sz="quarter" idx="4"/>
          </p:nvPr>
        </p:nvSpPr>
        <p:spPr>
          <a:xfrm>
            <a:off x="7437276" y="6592267"/>
            <a:ext cx="2311400" cy="257113"/>
          </a:xfrm>
          <a:prstGeom prst="rect">
            <a:avLst/>
          </a:prstGeom>
        </p:spPr>
        <p:txBody>
          <a:bodyPr vert="horz" lIns="0" tIns="0" rIns="0" bIns="0" rtlCol="0" anchor="ctr"/>
          <a:lstStyle>
            <a:lvl1pPr algn="r">
              <a:defRPr sz="1000" b="1">
                <a:solidFill>
                  <a:srgbClr val="4D4D4D"/>
                </a:solidFill>
                <a:latin typeface="メイリオ" pitchFamily="50" charset="-128"/>
                <a:ea typeface="メイリオ" pitchFamily="50" charset="-128"/>
                <a:cs typeface="メイリオ" pitchFamily="50" charset="-128"/>
              </a:defRPr>
            </a:lvl1pPr>
          </a:lstStyle>
          <a:p>
            <a:fld id="{FB3508C7-2FE0-4945-9CBD-863E05F850D2}" type="slidenum">
              <a:rPr lang="ja-JP" altLang="en-US" smtClean="0"/>
              <a:pPr/>
              <a:t>‹#›</a:t>
            </a:fld>
            <a:endParaRPr lang="ja-JP" altLang="en-US" dirty="0"/>
          </a:p>
        </p:txBody>
      </p:sp>
      <p:sp>
        <p:nvSpPr>
          <p:cNvPr id="12" name="タイトル 11"/>
          <p:cNvSpPr>
            <a:spLocks noGrp="1"/>
          </p:cNvSpPr>
          <p:nvPr>
            <p:ph type="title"/>
          </p:nvPr>
        </p:nvSpPr>
        <p:spPr/>
        <p:txBody>
          <a:bodyPr/>
          <a:lstStyle/>
          <a:p>
            <a:r>
              <a:rPr kumimoji="1" lang="ja-JP" altLang="en-US" dirty="0"/>
              <a:t>マスター タイトルの書式設定</a:t>
            </a:r>
          </a:p>
        </p:txBody>
      </p:sp>
      <p:sp>
        <p:nvSpPr>
          <p:cNvPr id="6" name="フッター プレースホルダー 3"/>
          <p:cNvSpPr>
            <a:spLocks noGrp="1"/>
          </p:cNvSpPr>
          <p:nvPr>
            <p:ph type="ftr" sz="quarter" idx="3"/>
          </p:nvPr>
        </p:nvSpPr>
        <p:spPr>
          <a:xfrm>
            <a:off x="92460" y="6575112"/>
            <a:ext cx="632346" cy="202260"/>
          </a:xfrm>
          <a:prstGeom prst="rect">
            <a:avLst/>
          </a:prstGeom>
          <a:solidFill>
            <a:schemeClr val="bg2"/>
          </a:solidFill>
          <a:ln>
            <a:noFill/>
          </a:ln>
        </p:spPr>
        <p:txBody>
          <a:bodyPr wrap="square" lIns="0" tIns="36000" rIns="0" bIns="18000" anchor="ctr" anchorCtr="0">
            <a:spAutoFit/>
          </a:bodyPr>
          <a:lstStyle>
            <a:lvl1pPr algn="ctr">
              <a:lnSpc>
                <a:spcPct val="120000"/>
              </a:lnSpc>
              <a:defRPr sz="800">
                <a:solidFill>
                  <a:schemeClr val="tx1"/>
                </a:solidFill>
                <a:latin typeface="メイリオ" pitchFamily="50" charset="-128"/>
                <a:ea typeface="メイリオ" pitchFamily="50" charset="-128"/>
                <a:cs typeface="メイリオ" pitchFamily="50" charset="-128"/>
              </a:defRPr>
            </a:lvl1pPr>
          </a:lstStyle>
          <a:p>
            <a:r>
              <a:rPr lang="en-US" altLang="ja-JP"/>
              <a:t>#P16091</a:t>
            </a:r>
            <a:endParaRPr lang="ja-JP" altLang="en-US" dirty="0"/>
          </a:p>
        </p:txBody>
      </p:sp>
      <p:sp>
        <p:nvSpPr>
          <p:cNvPr id="9" name="Line 5"/>
          <p:cNvSpPr>
            <a:spLocks noChangeShapeType="1"/>
          </p:cNvSpPr>
          <p:nvPr userDrawn="1"/>
        </p:nvSpPr>
        <p:spPr bwMode="gray">
          <a:xfrm>
            <a:off x="0" y="620713"/>
            <a:ext cx="990600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ja-JP" altLang="en-US"/>
          </a:p>
        </p:txBody>
      </p:sp>
      <p:sp>
        <p:nvSpPr>
          <p:cNvPr id="10" name="Rectangle 10"/>
          <p:cNvSpPr>
            <a:spLocks noChangeArrowheads="1"/>
          </p:cNvSpPr>
          <p:nvPr userDrawn="1"/>
        </p:nvSpPr>
        <p:spPr bwMode="auto">
          <a:xfrm>
            <a:off x="0" y="639763"/>
            <a:ext cx="9906000" cy="36512"/>
          </a:xfrm>
          <a:prstGeom prst="rect">
            <a:avLst/>
          </a:prstGeom>
          <a:solidFill>
            <a:schemeClr val="bg2"/>
          </a:solidFill>
          <a:ln>
            <a:noFill/>
          </a:ln>
          <a:effectLst/>
          <a:extLst/>
        </p:spPr>
        <p:txBody>
          <a:bodyPr wrap="none" lIns="0" tIns="0" rIns="0" bIns="0" anchor="ctr">
            <a:spAutoFit/>
          </a:bodyPr>
          <a:lstStyle/>
          <a:p>
            <a:endParaRPr lang="ja-JP" altLang="en-US"/>
          </a:p>
        </p:txBody>
      </p:sp>
    </p:spTree>
    <p:extLst>
      <p:ext uri="{BB962C8B-B14F-4D97-AF65-F5344CB8AC3E}">
        <p14:creationId xmlns:p14="http://schemas.microsoft.com/office/powerpoint/2010/main" val="1288373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補足#1">
    <p:spTree>
      <p:nvGrpSpPr>
        <p:cNvPr id="1" name=""/>
        <p:cNvGrpSpPr/>
        <p:nvPr/>
      </p:nvGrpSpPr>
      <p:grpSpPr>
        <a:xfrm>
          <a:off x="0" y="0"/>
          <a:ext cx="0" cy="0"/>
          <a:chOff x="0" y="0"/>
          <a:chExt cx="0" cy="0"/>
        </a:xfrm>
      </p:grpSpPr>
      <p:sp>
        <p:nvSpPr>
          <p:cNvPr id="8" name="角丸四角形 7"/>
          <p:cNvSpPr/>
          <p:nvPr userDrawn="1"/>
        </p:nvSpPr>
        <p:spPr bwMode="auto">
          <a:xfrm>
            <a:off x="0" y="1"/>
            <a:ext cx="9906000" cy="656692"/>
          </a:xfrm>
          <a:prstGeom prst="roundRect">
            <a:avLst>
              <a:gd name="adj" fmla="val 0"/>
            </a:avLst>
          </a:prstGeom>
          <a:solidFill>
            <a:schemeClr val="tx1">
              <a:alpha val="80000"/>
            </a:schemeClr>
          </a:solidFill>
          <a:ln>
            <a:noFill/>
          </a:ln>
          <a:effectLst/>
          <a:extLst/>
        </p:spPr>
        <p:txBody>
          <a:bodyPr lIns="0" tIns="0" rIns="0" bIns="0" rtlCol="0" anchor="ctr">
            <a:noAutofit/>
          </a:bodyPr>
          <a:lstStyle/>
          <a:p>
            <a:pPr algn="just">
              <a:lnSpc>
                <a:spcPct val="140000"/>
              </a:lnSpc>
              <a:spcBef>
                <a:spcPct val="0"/>
              </a:spcBef>
              <a:spcAft>
                <a:spcPts val="600"/>
              </a:spcAft>
            </a:pPr>
            <a:endParaRPr kumimoji="1" lang="ja-JP" altLang="en-US" sz="1600" dirty="0">
              <a:solidFill>
                <a:schemeClr val="bg1"/>
              </a:solidFill>
              <a:latin typeface="メイリオ" pitchFamily="50" charset="-128"/>
              <a:ea typeface="メイリオ" pitchFamily="50" charset="-128"/>
              <a:cs typeface="メイリオ" pitchFamily="50" charset="-128"/>
            </a:endParaRPr>
          </a:p>
        </p:txBody>
      </p:sp>
      <p:sp>
        <p:nvSpPr>
          <p:cNvPr id="4" name="スライド番号プレースホルダー 5"/>
          <p:cNvSpPr>
            <a:spLocks noGrp="1"/>
          </p:cNvSpPr>
          <p:nvPr>
            <p:ph type="sldNum" sz="quarter" idx="4"/>
          </p:nvPr>
        </p:nvSpPr>
        <p:spPr>
          <a:xfrm>
            <a:off x="7437276" y="6592267"/>
            <a:ext cx="2311400" cy="257113"/>
          </a:xfrm>
          <a:prstGeom prst="rect">
            <a:avLst/>
          </a:prstGeom>
        </p:spPr>
        <p:txBody>
          <a:bodyPr vert="horz" lIns="0" tIns="0" rIns="0" bIns="0" rtlCol="0" anchor="ctr"/>
          <a:lstStyle>
            <a:lvl1pPr algn="r">
              <a:defRPr sz="1000" b="1">
                <a:solidFill>
                  <a:srgbClr val="4D4D4D"/>
                </a:solidFill>
                <a:latin typeface="メイリオ" pitchFamily="50" charset="-128"/>
                <a:ea typeface="メイリオ" pitchFamily="50" charset="-128"/>
                <a:cs typeface="メイリオ" pitchFamily="50" charset="-128"/>
              </a:defRPr>
            </a:lvl1pPr>
          </a:lstStyle>
          <a:p>
            <a:fld id="{FB3508C7-2FE0-4945-9CBD-863E05F850D2}" type="slidenum">
              <a:rPr lang="ja-JP" altLang="en-US" smtClean="0"/>
              <a:pPr/>
              <a:t>‹#›</a:t>
            </a:fld>
            <a:endParaRPr lang="ja-JP" altLang="en-US" dirty="0"/>
          </a:p>
        </p:txBody>
      </p:sp>
      <p:sp>
        <p:nvSpPr>
          <p:cNvPr id="12" name="タイトル 11"/>
          <p:cNvSpPr>
            <a:spLocks noGrp="1"/>
          </p:cNvSpPr>
          <p:nvPr>
            <p:ph type="title"/>
          </p:nvPr>
        </p:nvSpPr>
        <p:spPr bwMode="white"/>
        <p:txBody>
          <a:bodyPr/>
          <a:lstStyle>
            <a:lvl1pPr>
              <a:defRPr>
                <a:solidFill>
                  <a:schemeClr val="bg1"/>
                </a:solidFill>
              </a:defRPr>
            </a:lvl1pPr>
          </a:lstStyle>
          <a:p>
            <a:r>
              <a:rPr kumimoji="1" lang="ja-JP" altLang="en-US" dirty="0"/>
              <a:t>マスター タイトルの書式設定</a:t>
            </a:r>
          </a:p>
        </p:txBody>
      </p:sp>
      <p:sp>
        <p:nvSpPr>
          <p:cNvPr id="6" name="フッター プレースホルダー 3"/>
          <p:cNvSpPr>
            <a:spLocks noGrp="1"/>
          </p:cNvSpPr>
          <p:nvPr>
            <p:ph type="ftr" sz="quarter" idx="3"/>
          </p:nvPr>
        </p:nvSpPr>
        <p:spPr>
          <a:xfrm>
            <a:off x="92460" y="6575112"/>
            <a:ext cx="632346" cy="202260"/>
          </a:xfrm>
          <a:prstGeom prst="rect">
            <a:avLst/>
          </a:prstGeom>
          <a:solidFill>
            <a:srgbClr val="EAEAEA"/>
          </a:solidFill>
          <a:ln>
            <a:noFill/>
          </a:ln>
        </p:spPr>
        <p:txBody>
          <a:bodyPr wrap="square" lIns="0" tIns="36000" rIns="0" bIns="18000" anchor="ctr" anchorCtr="0">
            <a:spAutoFit/>
          </a:bodyPr>
          <a:lstStyle>
            <a:lvl1pPr algn="ctr">
              <a:lnSpc>
                <a:spcPct val="120000"/>
              </a:lnSpc>
              <a:defRPr sz="800">
                <a:solidFill>
                  <a:srgbClr val="4D4D4D"/>
                </a:solidFill>
                <a:latin typeface="メイリオ" pitchFamily="50" charset="-128"/>
                <a:ea typeface="メイリオ" pitchFamily="50" charset="-128"/>
                <a:cs typeface="メイリオ" pitchFamily="50" charset="-128"/>
              </a:defRPr>
            </a:lvl1pPr>
          </a:lstStyle>
          <a:p>
            <a:r>
              <a:rPr lang="en-US" altLang="ja-JP"/>
              <a:t>#P16091</a:t>
            </a:r>
            <a:endParaRPr lang="ja-JP" altLang="en-US" dirty="0"/>
          </a:p>
        </p:txBody>
      </p:sp>
    </p:spTree>
    <p:extLst>
      <p:ext uri="{BB962C8B-B14F-4D97-AF65-F5344CB8AC3E}">
        <p14:creationId xmlns:p14="http://schemas.microsoft.com/office/powerpoint/2010/main" val="33618297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補足#2">
    <p:spTree>
      <p:nvGrpSpPr>
        <p:cNvPr id="1" name=""/>
        <p:cNvGrpSpPr/>
        <p:nvPr/>
      </p:nvGrpSpPr>
      <p:grpSpPr>
        <a:xfrm>
          <a:off x="0" y="0"/>
          <a:ext cx="0" cy="0"/>
          <a:chOff x="0" y="0"/>
          <a:chExt cx="0" cy="0"/>
        </a:xfrm>
      </p:grpSpPr>
      <p:sp>
        <p:nvSpPr>
          <p:cNvPr id="2" name="タイトル 1"/>
          <p:cNvSpPr>
            <a:spLocks noGrp="1"/>
          </p:cNvSpPr>
          <p:nvPr>
            <p:ph type="title"/>
          </p:nvPr>
        </p:nvSpPr>
        <p:spPr>
          <a:xfrm>
            <a:off x="308484" y="404664"/>
            <a:ext cx="9253028" cy="396044"/>
          </a:xfrm>
        </p:spPr>
        <p:txBody>
          <a:bodyPr/>
          <a:lstStyle>
            <a:lvl1pPr algn="ctr">
              <a:defRPr b="1">
                <a:solidFill>
                  <a:schemeClr val="tx2"/>
                </a:solidFill>
              </a:defRPr>
            </a:lvl1pPr>
          </a:lstStyle>
          <a:p>
            <a:r>
              <a:rPr kumimoji="1" lang="ja-JP" altLang="en-US" dirty="0"/>
              <a:t>マスター タイトルの書式設定</a:t>
            </a:r>
          </a:p>
        </p:txBody>
      </p:sp>
      <p:sp>
        <p:nvSpPr>
          <p:cNvPr id="13" name="フッター プレースホルダー 3"/>
          <p:cNvSpPr>
            <a:spLocks noGrp="1"/>
          </p:cNvSpPr>
          <p:nvPr>
            <p:ph type="ftr" sz="quarter" idx="3"/>
          </p:nvPr>
        </p:nvSpPr>
        <p:spPr>
          <a:xfrm>
            <a:off x="272480" y="6381328"/>
            <a:ext cx="632346" cy="202260"/>
          </a:xfrm>
          <a:prstGeom prst="rect">
            <a:avLst/>
          </a:prstGeom>
          <a:solidFill>
            <a:srgbClr val="EAEAEA"/>
          </a:solidFill>
          <a:ln>
            <a:noFill/>
          </a:ln>
        </p:spPr>
        <p:txBody>
          <a:bodyPr wrap="square" lIns="0" tIns="36000" rIns="0" bIns="18000" anchor="ctr" anchorCtr="0">
            <a:spAutoFit/>
          </a:bodyPr>
          <a:lstStyle>
            <a:lvl1pPr algn="ctr">
              <a:lnSpc>
                <a:spcPct val="120000"/>
              </a:lnSpc>
              <a:defRPr sz="800">
                <a:solidFill>
                  <a:srgbClr val="4D4D4D"/>
                </a:solidFill>
                <a:latin typeface="メイリオ" pitchFamily="50" charset="-128"/>
                <a:ea typeface="メイリオ" pitchFamily="50" charset="-128"/>
                <a:cs typeface="メイリオ" pitchFamily="50" charset="-128"/>
              </a:defRPr>
            </a:lvl1pPr>
          </a:lstStyle>
          <a:p>
            <a:r>
              <a:rPr lang="en-US" altLang="ja-JP"/>
              <a:t>#P16091</a:t>
            </a:r>
            <a:endParaRPr lang="ja-JP" altLang="en-US" dirty="0"/>
          </a:p>
        </p:txBody>
      </p:sp>
      <p:sp>
        <p:nvSpPr>
          <p:cNvPr id="6" name="スライド番号プレースホルダー 5"/>
          <p:cNvSpPr>
            <a:spLocks noGrp="1"/>
          </p:cNvSpPr>
          <p:nvPr>
            <p:ph type="sldNum" sz="quarter" idx="4"/>
          </p:nvPr>
        </p:nvSpPr>
        <p:spPr>
          <a:xfrm>
            <a:off x="7329264" y="6412247"/>
            <a:ext cx="2311400" cy="257113"/>
          </a:xfrm>
          <a:prstGeom prst="rect">
            <a:avLst/>
          </a:prstGeom>
        </p:spPr>
        <p:txBody>
          <a:bodyPr vert="horz" lIns="0" tIns="0" rIns="0" bIns="0" rtlCol="0" anchor="ctr"/>
          <a:lstStyle>
            <a:lvl1pPr algn="r">
              <a:defRPr sz="1000" b="1">
                <a:solidFill>
                  <a:schemeClr val="tx1"/>
                </a:solidFill>
                <a:latin typeface="メイリオ" pitchFamily="50" charset="-128"/>
                <a:ea typeface="メイリオ" pitchFamily="50" charset="-128"/>
                <a:cs typeface="メイリオ" pitchFamily="50" charset="-128"/>
              </a:defRPr>
            </a:lvl1pPr>
          </a:lstStyle>
          <a:p>
            <a:fld id="{FB3508C7-2FE0-4945-9CBD-863E05F850D2}" type="slidenum">
              <a:rPr lang="ja-JP" altLang="en-US" smtClean="0"/>
              <a:pPr/>
              <a:t>‹#›</a:t>
            </a:fld>
            <a:endParaRPr lang="ja-JP" altLang="en-US" dirty="0"/>
          </a:p>
        </p:txBody>
      </p:sp>
      <p:sp>
        <p:nvSpPr>
          <p:cNvPr id="11" name="角丸四角形 6"/>
          <p:cNvSpPr/>
          <p:nvPr userDrawn="1"/>
        </p:nvSpPr>
        <p:spPr bwMode="auto">
          <a:xfrm>
            <a:off x="0" y="0"/>
            <a:ext cx="9912016" cy="6858000"/>
          </a:xfrm>
          <a:custGeom>
            <a:avLst/>
            <a:gdLst/>
            <a:ahLst/>
            <a:cxnLst/>
            <a:rect l="l" t="t" r="r" b="b"/>
            <a:pathLst>
              <a:path w="9903600" h="6858000">
                <a:moveTo>
                  <a:pt x="183240" y="144000"/>
                </a:moveTo>
                <a:cubicBezTo>
                  <a:pt x="162231" y="144000"/>
                  <a:pt x="145200" y="161031"/>
                  <a:pt x="145200" y="182040"/>
                </a:cubicBezTo>
                <a:lnTo>
                  <a:pt x="145200" y="6675960"/>
                </a:lnTo>
                <a:cubicBezTo>
                  <a:pt x="145200" y="6696969"/>
                  <a:pt x="162231" y="6714000"/>
                  <a:pt x="183240" y="6714000"/>
                </a:cubicBezTo>
                <a:lnTo>
                  <a:pt x="9722760" y="6714000"/>
                </a:lnTo>
                <a:cubicBezTo>
                  <a:pt x="9743769" y="6714000"/>
                  <a:pt x="9760800" y="6696969"/>
                  <a:pt x="9760800" y="6675960"/>
                </a:cubicBezTo>
                <a:lnTo>
                  <a:pt x="9760800" y="182040"/>
                </a:lnTo>
                <a:cubicBezTo>
                  <a:pt x="9760800" y="161031"/>
                  <a:pt x="9743769" y="144000"/>
                  <a:pt x="9722760" y="144000"/>
                </a:cubicBezTo>
                <a:close/>
                <a:moveTo>
                  <a:pt x="0" y="0"/>
                </a:moveTo>
                <a:lnTo>
                  <a:pt x="9903600" y="0"/>
                </a:lnTo>
                <a:lnTo>
                  <a:pt x="9903600" y="6858000"/>
                </a:lnTo>
                <a:lnTo>
                  <a:pt x="0" y="6858000"/>
                </a:lnTo>
                <a:close/>
              </a:path>
            </a:pathLst>
          </a:custGeom>
          <a:solidFill>
            <a:schemeClr val="tx2"/>
          </a:solidFill>
          <a:ln>
            <a:noFill/>
          </a:ln>
          <a:effectLst/>
          <a:extLst/>
        </p:spPr>
        <p:txBody>
          <a:bodyPr wrap="square" lIns="0" tIns="0" rIns="0" bIns="0" rtlCol="0" anchor="ctr">
            <a:noAutofit/>
          </a:bodyPr>
          <a:lstStyle/>
          <a:p>
            <a:pPr algn="just">
              <a:lnSpc>
                <a:spcPct val="140000"/>
              </a:lnSpc>
              <a:spcBef>
                <a:spcPct val="0"/>
              </a:spcBef>
              <a:spcAft>
                <a:spcPts val="600"/>
              </a:spcAft>
            </a:pPr>
            <a:endParaRPr lang="ja-JP" altLang="en-US" sz="1600" dirty="0">
              <a:solidFill>
                <a:srgbClr val="4D4D4D"/>
              </a:solidFill>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val="11302657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補足#3">
    <p:spTree>
      <p:nvGrpSpPr>
        <p:cNvPr id="1" name=""/>
        <p:cNvGrpSpPr/>
        <p:nvPr/>
      </p:nvGrpSpPr>
      <p:grpSpPr>
        <a:xfrm>
          <a:off x="0" y="0"/>
          <a:ext cx="0" cy="0"/>
          <a:chOff x="0" y="0"/>
          <a:chExt cx="0" cy="0"/>
        </a:xfrm>
      </p:grpSpPr>
      <p:sp>
        <p:nvSpPr>
          <p:cNvPr id="2" name="タイトル 1"/>
          <p:cNvSpPr>
            <a:spLocks noGrp="1"/>
          </p:cNvSpPr>
          <p:nvPr>
            <p:ph type="title"/>
          </p:nvPr>
        </p:nvSpPr>
        <p:spPr>
          <a:xfrm>
            <a:off x="308484" y="404664"/>
            <a:ext cx="9253028" cy="396044"/>
          </a:xfrm>
        </p:spPr>
        <p:txBody>
          <a:bodyPr/>
          <a:lstStyle>
            <a:lvl1pPr algn="ctr">
              <a:defRPr b="1">
                <a:solidFill>
                  <a:schemeClr val="tx1"/>
                </a:solidFill>
              </a:defRPr>
            </a:lvl1pPr>
          </a:lstStyle>
          <a:p>
            <a:r>
              <a:rPr kumimoji="1" lang="ja-JP" altLang="en-US" dirty="0"/>
              <a:t>マスター タイトルの書式設定</a:t>
            </a:r>
          </a:p>
        </p:txBody>
      </p:sp>
      <p:sp>
        <p:nvSpPr>
          <p:cNvPr id="13" name="フッター プレースホルダー 3"/>
          <p:cNvSpPr>
            <a:spLocks noGrp="1"/>
          </p:cNvSpPr>
          <p:nvPr>
            <p:ph type="ftr" sz="quarter" idx="3"/>
          </p:nvPr>
        </p:nvSpPr>
        <p:spPr>
          <a:xfrm>
            <a:off x="272480" y="6381328"/>
            <a:ext cx="632346" cy="202260"/>
          </a:xfrm>
          <a:prstGeom prst="rect">
            <a:avLst/>
          </a:prstGeom>
          <a:solidFill>
            <a:srgbClr val="EAEAEA"/>
          </a:solidFill>
          <a:ln>
            <a:noFill/>
          </a:ln>
        </p:spPr>
        <p:txBody>
          <a:bodyPr wrap="square" lIns="0" tIns="36000" rIns="0" bIns="18000" anchor="ctr" anchorCtr="0">
            <a:spAutoFit/>
          </a:bodyPr>
          <a:lstStyle>
            <a:lvl1pPr algn="ctr">
              <a:lnSpc>
                <a:spcPct val="120000"/>
              </a:lnSpc>
              <a:defRPr sz="800">
                <a:solidFill>
                  <a:srgbClr val="4D4D4D"/>
                </a:solidFill>
                <a:latin typeface="メイリオ" pitchFamily="50" charset="-128"/>
                <a:ea typeface="メイリオ" pitchFamily="50" charset="-128"/>
                <a:cs typeface="メイリオ" pitchFamily="50" charset="-128"/>
              </a:defRPr>
            </a:lvl1pPr>
          </a:lstStyle>
          <a:p>
            <a:r>
              <a:rPr lang="en-US" altLang="ja-JP"/>
              <a:t>#P16091</a:t>
            </a:r>
            <a:endParaRPr lang="ja-JP" altLang="en-US" dirty="0"/>
          </a:p>
        </p:txBody>
      </p:sp>
      <p:sp>
        <p:nvSpPr>
          <p:cNvPr id="6" name="スライド番号プレースホルダー 5"/>
          <p:cNvSpPr>
            <a:spLocks noGrp="1"/>
          </p:cNvSpPr>
          <p:nvPr>
            <p:ph type="sldNum" sz="quarter" idx="4"/>
          </p:nvPr>
        </p:nvSpPr>
        <p:spPr>
          <a:xfrm>
            <a:off x="7329264" y="6412247"/>
            <a:ext cx="2311400" cy="257113"/>
          </a:xfrm>
          <a:prstGeom prst="rect">
            <a:avLst/>
          </a:prstGeom>
        </p:spPr>
        <p:txBody>
          <a:bodyPr vert="horz" lIns="0" tIns="0" rIns="0" bIns="0" rtlCol="0" anchor="ctr"/>
          <a:lstStyle>
            <a:lvl1pPr algn="r">
              <a:defRPr sz="1000" b="1">
                <a:solidFill>
                  <a:schemeClr val="tx1"/>
                </a:solidFill>
                <a:latin typeface="メイリオ" pitchFamily="50" charset="-128"/>
                <a:ea typeface="メイリオ" pitchFamily="50" charset="-128"/>
                <a:cs typeface="メイリオ" pitchFamily="50" charset="-128"/>
              </a:defRPr>
            </a:lvl1pPr>
          </a:lstStyle>
          <a:p>
            <a:fld id="{FB3508C7-2FE0-4945-9CBD-863E05F850D2}" type="slidenum">
              <a:rPr lang="ja-JP" altLang="en-US" smtClean="0"/>
              <a:pPr/>
              <a:t>‹#›</a:t>
            </a:fld>
            <a:endParaRPr lang="ja-JP" altLang="en-US" dirty="0"/>
          </a:p>
        </p:txBody>
      </p:sp>
      <p:sp>
        <p:nvSpPr>
          <p:cNvPr id="11" name="角丸四角形 6"/>
          <p:cNvSpPr/>
          <p:nvPr userDrawn="1"/>
        </p:nvSpPr>
        <p:spPr bwMode="auto">
          <a:xfrm>
            <a:off x="0" y="0"/>
            <a:ext cx="9912016" cy="6858000"/>
          </a:xfrm>
          <a:custGeom>
            <a:avLst/>
            <a:gdLst/>
            <a:ahLst/>
            <a:cxnLst/>
            <a:rect l="l" t="t" r="r" b="b"/>
            <a:pathLst>
              <a:path w="9903600" h="6858000">
                <a:moveTo>
                  <a:pt x="183240" y="144000"/>
                </a:moveTo>
                <a:cubicBezTo>
                  <a:pt x="162231" y="144000"/>
                  <a:pt x="145200" y="161031"/>
                  <a:pt x="145200" y="182040"/>
                </a:cubicBezTo>
                <a:lnTo>
                  <a:pt x="145200" y="6675960"/>
                </a:lnTo>
                <a:cubicBezTo>
                  <a:pt x="145200" y="6696969"/>
                  <a:pt x="162231" y="6714000"/>
                  <a:pt x="183240" y="6714000"/>
                </a:cubicBezTo>
                <a:lnTo>
                  <a:pt x="9722760" y="6714000"/>
                </a:lnTo>
                <a:cubicBezTo>
                  <a:pt x="9743769" y="6714000"/>
                  <a:pt x="9760800" y="6696969"/>
                  <a:pt x="9760800" y="6675960"/>
                </a:cubicBezTo>
                <a:lnTo>
                  <a:pt x="9760800" y="182040"/>
                </a:lnTo>
                <a:cubicBezTo>
                  <a:pt x="9760800" y="161031"/>
                  <a:pt x="9743769" y="144000"/>
                  <a:pt x="9722760" y="144000"/>
                </a:cubicBezTo>
                <a:close/>
                <a:moveTo>
                  <a:pt x="0" y="0"/>
                </a:moveTo>
                <a:lnTo>
                  <a:pt x="9903600" y="0"/>
                </a:lnTo>
                <a:lnTo>
                  <a:pt x="9903600" y="6858000"/>
                </a:lnTo>
                <a:lnTo>
                  <a:pt x="0" y="6858000"/>
                </a:lnTo>
                <a:close/>
              </a:path>
            </a:pathLst>
          </a:custGeom>
          <a:solidFill>
            <a:schemeClr val="tx1"/>
          </a:solidFill>
          <a:ln>
            <a:noFill/>
          </a:ln>
          <a:effectLst/>
          <a:extLst/>
        </p:spPr>
        <p:txBody>
          <a:bodyPr wrap="square" lIns="0" tIns="0" rIns="0" bIns="0" rtlCol="0" anchor="ctr">
            <a:noAutofit/>
          </a:bodyPr>
          <a:lstStyle/>
          <a:p>
            <a:pPr algn="just">
              <a:lnSpc>
                <a:spcPct val="140000"/>
              </a:lnSpc>
              <a:spcBef>
                <a:spcPct val="0"/>
              </a:spcBef>
              <a:spcAft>
                <a:spcPts val="600"/>
              </a:spcAft>
            </a:pPr>
            <a:endParaRPr lang="ja-JP" altLang="en-US" sz="1600" dirty="0">
              <a:solidFill>
                <a:srgbClr val="4D4D4D"/>
              </a:solidFill>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val="35421581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272480" y="152636"/>
            <a:ext cx="9361040" cy="396044"/>
          </a:xfrm>
          <a:prstGeom prst="rect">
            <a:avLst/>
          </a:prstGeom>
        </p:spPr>
        <p:txBody>
          <a:bodyPr vert="horz" lIns="0" tIns="0" rIns="0" bIns="0" rtlCol="0" anchor="ctr">
            <a:noAutofit/>
          </a:bodyPr>
          <a:lstStyle/>
          <a:p>
            <a:r>
              <a:rPr kumimoji="1" lang="ja-JP" altLang="en-US" dirty="0"/>
              <a:t>マスター タイトルの書式設定</a:t>
            </a:r>
          </a:p>
        </p:txBody>
      </p:sp>
      <p:sp>
        <p:nvSpPr>
          <p:cNvPr id="6" name="フッター プレースホルダー 3"/>
          <p:cNvSpPr>
            <a:spLocks noGrp="1"/>
          </p:cNvSpPr>
          <p:nvPr>
            <p:ph type="ftr" sz="quarter" idx="3"/>
          </p:nvPr>
        </p:nvSpPr>
        <p:spPr>
          <a:xfrm>
            <a:off x="92460" y="6575112"/>
            <a:ext cx="632346" cy="202260"/>
          </a:xfrm>
          <a:prstGeom prst="rect">
            <a:avLst/>
          </a:prstGeom>
          <a:solidFill>
            <a:srgbClr val="EAEAEA"/>
          </a:solidFill>
          <a:ln>
            <a:noFill/>
          </a:ln>
        </p:spPr>
        <p:txBody>
          <a:bodyPr wrap="square" lIns="0" tIns="36000" rIns="0" bIns="18000" anchor="ctr" anchorCtr="0">
            <a:spAutoFit/>
          </a:bodyPr>
          <a:lstStyle>
            <a:lvl1pPr algn="ctr">
              <a:lnSpc>
                <a:spcPct val="120000"/>
              </a:lnSpc>
              <a:defRPr sz="800">
                <a:solidFill>
                  <a:srgbClr val="4D4D4D"/>
                </a:solidFill>
                <a:latin typeface="メイリオ" pitchFamily="50" charset="-128"/>
                <a:ea typeface="メイリオ" pitchFamily="50" charset="-128"/>
                <a:cs typeface="メイリオ" pitchFamily="50" charset="-128"/>
              </a:defRPr>
            </a:lvl1pPr>
          </a:lstStyle>
          <a:p>
            <a:r>
              <a:rPr lang="en-US" altLang="ja-JP"/>
              <a:t>#P16091</a:t>
            </a:r>
            <a:endParaRPr lang="ja-JP" altLang="en-US" dirty="0"/>
          </a:p>
        </p:txBody>
      </p:sp>
      <p:sp>
        <p:nvSpPr>
          <p:cNvPr id="5" name="正方形/長方形 4">
            <a:extLst>
              <a:ext uri="{FF2B5EF4-FFF2-40B4-BE49-F238E27FC236}">
                <a16:creationId xmlns:a16="http://schemas.microsoft.com/office/drawing/2014/main" id="{F52743DC-00F5-4642-990D-27117458A3D6}"/>
              </a:ext>
            </a:extLst>
          </p:cNvPr>
          <p:cNvSpPr/>
          <p:nvPr userDrawn="1"/>
        </p:nvSpPr>
        <p:spPr>
          <a:xfrm>
            <a:off x="6537176" y="6618548"/>
            <a:ext cx="3050835" cy="230832"/>
          </a:xfrm>
          <a:prstGeom prst="rect">
            <a:avLst/>
          </a:prstGeom>
        </p:spPr>
        <p:txBody>
          <a:bodyPr wrap="none">
            <a:spAutoFit/>
          </a:bodyPr>
          <a:lstStyle/>
          <a:p>
            <a:r>
              <a:rPr lang="en-US" altLang="ja-JP" sz="900" dirty="0">
                <a:solidFill>
                  <a:schemeClr val="tx1"/>
                </a:solidFill>
              </a:rPr>
              <a:t>2017 Edge Consulting Co., LTD All rights reserved </a:t>
            </a:r>
            <a:endParaRPr lang="ja-JP" altLang="en-US" sz="900" dirty="0">
              <a:solidFill>
                <a:schemeClr val="tx1"/>
              </a:solidFill>
            </a:endParaRPr>
          </a:p>
        </p:txBody>
      </p:sp>
    </p:spTree>
    <p:extLst>
      <p:ext uri="{BB962C8B-B14F-4D97-AF65-F5344CB8AC3E}">
        <p14:creationId xmlns:p14="http://schemas.microsoft.com/office/powerpoint/2010/main" val="2093298996"/>
      </p:ext>
    </p:extLst>
  </p:cSld>
  <p:clrMap bg1="lt1" tx1="dk1" bg2="lt2" tx2="dk2" accent1="accent1" accent2="accent2" accent3="accent3" accent4="accent4" accent5="accent5" accent6="accent6" hlink="hlink" folHlink="folHlink"/>
  <p:sldLayoutIdLst>
    <p:sldLayoutId id="2147483702" r:id="rId1"/>
    <p:sldLayoutId id="2147483663" r:id="rId2"/>
    <p:sldLayoutId id="2147483712" r:id="rId3"/>
    <p:sldLayoutId id="2147483713" r:id="rId4"/>
    <p:sldLayoutId id="2147483718" r:id="rId5"/>
    <p:sldLayoutId id="2147483697" r:id="rId6"/>
    <p:sldLayoutId id="2147483698" r:id="rId7"/>
    <p:sldLayoutId id="2147483714" r:id="rId8"/>
    <p:sldLayoutId id="2147483719" r:id="rId9"/>
    <p:sldLayoutId id="2147483715" r:id="rId10"/>
    <p:sldLayoutId id="2147483699" r:id="rId11"/>
    <p:sldLayoutId id="2147483700" r:id="rId12"/>
    <p:sldLayoutId id="2147483711" r:id="rId13"/>
    <p:sldLayoutId id="2147483701" r:id="rId14"/>
    <p:sldLayoutId id="2147483706" r:id="rId15"/>
    <p:sldLayoutId id="2147483717" r:id="rId16"/>
    <p:sldLayoutId id="2147483716" r:id="rId17"/>
  </p:sldLayoutIdLst>
  <p:hf hdr="0" ftr="0" dt="0"/>
  <p:txStyles>
    <p:titleStyle>
      <a:lvl1pPr algn="l" defTabSz="914400" rtl="0" eaLnBrk="1" latinLnBrk="0" hangingPunct="1">
        <a:spcBef>
          <a:spcPct val="0"/>
        </a:spcBef>
        <a:buNone/>
        <a:defRPr kumimoji="1" sz="2200" kern="1200">
          <a:solidFill>
            <a:schemeClr val="tx1"/>
          </a:solidFill>
          <a:latin typeface="メイリオ" pitchFamily="50" charset="-128"/>
          <a:ea typeface="メイリオ" pitchFamily="50" charset="-128"/>
          <a:cs typeface="メイリオ" pitchFamily="50" charset="-128"/>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hyperlink" Target="http://www.mhlw.go.jp/toukei/saikin/hw/k-tyosa/k-tyosa10/2-2.html" TargetMode="External"/><Relationship Id="rId1" Type="http://schemas.openxmlformats.org/officeDocument/2006/relationships/slideLayout" Target="../slideLayouts/slideLayout7.xml"/><Relationship Id="rId5" Type="http://schemas.openxmlformats.org/officeDocument/2006/relationships/image" Target="../media/image16.gif"/><Relationship Id="rId4" Type="http://schemas.openxmlformats.org/officeDocument/2006/relationships/hyperlink" Target="https://jyukukaigyo.mitimon.net/DeviationValue/deviation_value.html" TargetMode="External"/></Relationships>
</file>

<file path=ppt/slides/_rels/slide17.xml.rels><?xml version="1.0" encoding="UTF-8" standalone="yes"?>
<Relationships xmlns="http://schemas.openxmlformats.org/package/2006/relationships"><Relationship Id="rId2" Type="http://schemas.openxmlformats.org/officeDocument/2006/relationships/hyperlink" Target="https://en.wikipedia.org/wiki/Exploratory_data_analysis" TargetMode="Externa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hyperlink" Target="https://ja.wikipedia.org/wiki/%E3%83%92%E3%82%B9%E3%83%88%E3%82%B0%E3%83%A9%E3%83%A0" TargetMode="External"/><Relationship Id="rId7" Type="http://schemas.openxmlformats.org/officeDocument/2006/relationships/image" Target="../media/image19.png"/><Relationship Id="rId2"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hyperlink" Target="https://ja.wikipedia.org/wiki/%E6%A3%92%E3%82%B0%E3%83%A9%E3%83%95" TargetMode="External"/><Relationship Id="rId4" Type="http://schemas.openxmlformats.org/officeDocument/2006/relationships/hyperlink" Target="https://ja.wikipedia.org/wiki/%E7%AE%B1%E3%81%B2%E3%81%92%E5%9B%B3" TargetMode="Externa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s://ja.wikipedia.org/wiki/%E6%95%A3%E5%B8%83%E5%9B%B3" TargetMode="External"/><Relationship Id="rId1"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hyperlink" Target="http://epub.wu.ac.at/480/1/document.pdf"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s://ja.wikipedia.org/wiki/%E3%82%A2%E3%83%B3%E3%82%B9%E3%82%B3%E3%83%A0%E3%81%AE%E4%BE%8B" TargetMode="Externa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hyperlink" Target="https://www.rstudio.com/wp-content/uploads/2016/10/ggplot2-cheatsheet-2.0-ja.pdf" TargetMode="External"/><Relationship Id="rId7" Type="http://schemas.openxmlformats.org/officeDocument/2006/relationships/image" Target="../media/image24.png"/><Relationship Id="rId2" Type="http://schemas.openxmlformats.org/officeDocument/2006/relationships/hyperlink" Target="https://www.rstudio.com/wp-content/uploads/2015/03/ggplot2-cheatsheet.pdf" TargetMode="External"/><Relationship Id="rId1" Type="http://schemas.openxmlformats.org/officeDocument/2006/relationships/slideLayout" Target="../slideLayouts/slideLayout7.xml"/><Relationship Id="rId6" Type="http://schemas.openxmlformats.org/officeDocument/2006/relationships/hyperlink" Target="https://www.rstudio.com/wp-content/uploads/2015/09/data-wrangling-japanese.pdf" TargetMode="External"/><Relationship Id="rId5" Type="http://schemas.openxmlformats.org/officeDocument/2006/relationships/hyperlink" Target="https://www.rstudio.com/wp-content/uploads/2015/02/data-wrangling-cheatsheet.pdf" TargetMode="External"/><Relationship Id="rId4" Type="http://schemas.openxmlformats.org/officeDocument/2006/relationships/image" Target="../media/image23.png"/></Relationships>
</file>

<file path=ppt/slides/_rels/slide3.xml.rels><?xml version="1.0" encoding="UTF-8" standalone="yes"?>
<Relationships xmlns="http://schemas.openxmlformats.org/package/2006/relationships"><Relationship Id="rId3" Type="http://schemas.openxmlformats.org/officeDocument/2006/relationships/hyperlink" Target="https://projecteuclid.org/download/pdf_1/euclid.ss/1009213726" TargetMode="External"/><Relationship Id="rId2" Type="http://schemas.openxmlformats.org/officeDocument/2006/relationships/hyperlink" Target="https://www.svds.com/machine-learning-vs-statistics/" TargetMode="External"/><Relationship Id="rId1" Type="http://schemas.openxmlformats.org/officeDocument/2006/relationships/slideLayout" Target="../slideLayouts/slideLayout7.xml"/><Relationship Id="rId4" Type="http://schemas.openxmlformats.org/officeDocument/2006/relationships/hyperlink" Target="https://arxiv.org/pdf/1101.0891.pdf"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www.rstudio.com/" TargetMode="External"/><Relationship Id="rId2" Type="http://schemas.openxmlformats.org/officeDocument/2006/relationships/hyperlink" Target="https://en.wikipedia.org/wiki/RStudio" TargetMode="Externa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hyperlink" Target="https://ja.wikipedia.org/wiki/R%E8%A8%80%E8%AA%9E"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hyperlink" Target="https://ja.wikipedia.org/wiki/%E5%B0%BA%E5%BA%A6%E6%B0%B4%E6%BA%96"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812800" y="1653129"/>
            <a:ext cx="8280400" cy="2154436"/>
          </a:xfrm>
        </p:spPr>
        <p:txBody>
          <a:bodyPr anchor="t" anchorCtr="0">
            <a:spAutoFit/>
          </a:bodyPr>
          <a:lstStyle/>
          <a:p>
            <a:r>
              <a:rPr kumimoji="1" lang="ja-JP" altLang="en-US" sz="5400" dirty="0"/>
              <a:t>統計解析 </a:t>
            </a:r>
            <a:r>
              <a:rPr kumimoji="1" lang="en-US" altLang="ja-JP" sz="5400" dirty="0"/>
              <a:t>– Day1</a:t>
            </a:r>
            <a:br>
              <a:rPr kumimoji="1" lang="en-US" altLang="ja-JP" sz="4800" dirty="0"/>
            </a:br>
            <a:r>
              <a:rPr kumimoji="1" lang="ja-JP" altLang="en-US" sz="3200" dirty="0"/>
              <a:t>イントロ</a:t>
            </a:r>
            <a:br>
              <a:rPr lang="en-US" altLang="ja-JP" sz="3200" dirty="0"/>
            </a:br>
            <a:r>
              <a:rPr kumimoji="1" lang="ja-JP" altLang="en-US" sz="3200" dirty="0"/>
              <a:t>記述統計</a:t>
            </a:r>
            <a:r>
              <a:rPr kumimoji="1" lang="en-US" altLang="ja-JP" sz="3200" dirty="0"/>
              <a:t>/</a:t>
            </a:r>
            <a:r>
              <a:rPr kumimoji="1" lang="ja-JP" altLang="en-US" sz="3200" dirty="0"/>
              <a:t>可視化</a:t>
            </a:r>
            <a:endParaRPr kumimoji="1" lang="ja-JP" altLang="en-US" sz="4800" dirty="0"/>
          </a:p>
        </p:txBody>
      </p:sp>
      <p:sp>
        <p:nvSpPr>
          <p:cNvPr id="3" name="直角三角形 2"/>
          <p:cNvSpPr/>
          <p:nvPr/>
        </p:nvSpPr>
        <p:spPr bwMode="auto">
          <a:xfrm flipV="1">
            <a:off x="0" y="0"/>
            <a:ext cx="620713" cy="620713"/>
          </a:xfrm>
          <a:prstGeom prst="rtTriangle">
            <a:avLst/>
          </a:prstGeom>
          <a:solidFill>
            <a:schemeClr val="tx2"/>
          </a:solidFill>
          <a:ln>
            <a:noFill/>
          </a:ln>
          <a:effectLst/>
          <a:extLst/>
        </p:spPr>
        <p:txBody>
          <a:bodyPr lIns="0" tIns="0" rIns="0" bIns="0" rtlCol="0" anchor="ctr">
            <a:no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
        <p:nvSpPr>
          <p:cNvPr id="4" name="直角三角形 3"/>
          <p:cNvSpPr/>
          <p:nvPr/>
        </p:nvSpPr>
        <p:spPr bwMode="auto">
          <a:xfrm flipH="1">
            <a:off x="9285287" y="6237288"/>
            <a:ext cx="620713" cy="620713"/>
          </a:xfrm>
          <a:prstGeom prst="rtTriangle">
            <a:avLst/>
          </a:prstGeom>
          <a:solidFill>
            <a:schemeClr val="tx2"/>
          </a:solidFill>
          <a:ln>
            <a:noFill/>
          </a:ln>
          <a:effectLst/>
          <a:extLst/>
        </p:spPr>
        <p:txBody>
          <a:bodyPr lIns="0" tIns="0" rIns="0" bIns="0" rtlCol="0" anchor="ctr">
            <a:no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pic>
        <p:nvPicPr>
          <p:cNvPr id="6" name="図 5">
            <a:extLst>
              <a:ext uri="{FF2B5EF4-FFF2-40B4-BE49-F238E27FC236}">
                <a16:creationId xmlns:a16="http://schemas.microsoft.com/office/drawing/2014/main" id="{9C87FDB8-1F2F-4998-850B-0FB2E1FC7FBE}"/>
              </a:ext>
            </a:extLst>
          </p:cNvPr>
          <p:cNvPicPr>
            <a:picLocks noChangeAspect="1"/>
          </p:cNvPicPr>
          <p:nvPr/>
        </p:nvPicPr>
        <p:blipFill>
          <a:blip r:embed="rId3"/>
          <a:stretch>
            <a:fillRect/>
          </a:stretch>
        </p:blipFill>
        <p:spPr>
          <a:xfrm>
            <a:off x="3590925" y="4164868"/>
            <a:ext cx="2724150" cy="1676400"/>
          </a:xfrm>
          <a:prstGeom prst="rect">
            <a:avLst/>
          </a:prstGeom>
        </p:spPr>
      </p:pic>
    </p:spTree>
    <p:extLst>
      <p:ext uri="{BB962C8B-B14F-4D97-AF65-F5344CB8AC3E}">
        <p14:creationId xmlns:p14="http://schemas.microsoft.com/office/powerpoint/2010/main" val="24465862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86B32591-3A95-4F23-A860-FA90577DD048}"/>
              </a:ext>
            </a:extLst>
          </p:cNvPr>
          <p:cNvSpPr>
            <a:spLocks noGrp="1"/>
          </p:cNvSpPr>
          <p:nvPr>
            <p:ph type="sldNum" sz="quarter" idx="4"/>
          </p:nvPr>
        </p:nvSpPr>
        <p:spPr/>
        <p:txBody>
          <a:bodyPr/>
          <a:lstStyle/>
          <a:p>
            <a:fld id="{FB3508C7-2FE0-4945-9CBD-863E05F850D2}" type="slidenum">
              <a:rPr lang="ja-JP" altLang="en-US" smtClean="0"/>
              <a:pPr/>
              <a:t>9</a:t>
            </a:fld>
            <a:endParaRPr lang="ja-JP" altLang="en-US" dirty="0"/>
          </a:p>
        </p:txBody>
      </p:sp>
      <p:sp>
        <p:nvSpPr>
          <p:cNvPr id="4" name="タイトル 1">
            <a:extLst>
              <a:ext uri="{FF2B5EF4-FFF2-40B4-BE49-F238E27FC236}">
                <a16:creationId xmlns:a16="http://schemas.microsoft.com/office/drawing/2014/main" id="{69B1CBEB-D865-4D5B-BD17-58F54DF2940D}"/>
              </a:ext>
            </a:extLst>
          </p:cNvPr>
          <p:cNvSpPr>
            <a:spLocks noGrp="1"/>
          </p:cNvSpPr>
          <p:nvPr>
            <p:ph type="title"/>
          </p:nvPr>
        </p:nvSpPr>
        <p:spPr>
          <a:xfrm>
            <a:off x="632520" y="2951951"/>
            <a:ext cx="8640960" cy="918095"/>
          </a:xfrm>
        </p:spPr>
        <p:txBody>
          <a:bodyPr/>
          <a:lstStyle/>
          <a:p>
            <a:pPr algn="ctr"/>
            <a:r>
              <a:rPr lang="ja-JP" altLang="en-US" sz="3200" dirty="0"/>
              <a:t>演習</a:t>
            </a:r>
            <a:r>
              <a:rPr lang="en-US" altLang="ja-JP" sz="3200" dirty="0"/>
              <a:t>【Day1-Exercise1】</a:t>
            </a:r>
            <a:br>
              <a:rPr lang="en-US" altLang="ja-JP" sz="3200" dirty="0"/>
            </a:br>
            <a:r>
              <a:rPr lang="ja-JP" altLang="en-US" sz="3200" dirty="0"/>
              <a:t>データの読み込み、データの種類</a:t>
            </a:r>
            <a:endParaRPr kumimoji="1" lang="ja-JP" altLang="en-US" sz="3200" dirty="0"/>
          </a:p>
        </p:txBody>
      </p:sp>
      <p:sp>
        <p:nvSpPr>
          <p:cNvPr id="5" name="テキスト ボックス 4">
            <a:extLst>
              <a:ext uri="{FF2B5EF4-FFF2-40B4-BE49-F238E27FC236}">
                <a16:creationId xmlns:a16="http://schemas.microsoft.com/office/drawing/2014/main" id="{4723EE05-19B9-4253-9608-E604C02C681B}"/>
              </a:ext>
            </a:extLst>
          </p:cNvPr>
          <p:cNvSpPr txBox="1"/>
          <p:nvPr/>
        </p:nvSpPr>
        <p:spPr>
          <a:xfrm>
            <a:off x="524508" y="4401108"/>
            <a:ext cx="8748972" cy="1077218"/>
          </a:xfrm>
          <a:prstGeom prst="rect">
            <a:avLst/>
          </a:prstGeom>
          <a:noFill/>
        </p:spPr>
        <p:txBody>
          <a:bodyPr wrap="square" rtlCol="0">
            <a:spAutoFit/>
          </a:bodyPr>
          <a:lstStyle/>
          <a:p>
            <a:pPr marL="285750" indent="-285750">
              <a:buFont typeface="Arial" panose="020B0604020202020204" pitchFamily="34" charset="0"/>
              <a:buChar char="•"/>
            </a:pPr>
            <a:r>
              <a:rPr lang="ja-JP" altLang="en-US" sz="1600" dirty="0">
                <a:solidFill>
                  <a:schemeClr val="bg1"/>
                </a:solidFill>
              </a:rPr>
              <a:t>データの読み込み</a:t>
            </a:r>
            <a:endParaRPr lang="en-US" altLang="ja-JP" sz="1600" dirty="0">
              <a:solidFill>
                <a:schemeClr val="bg1"/>
              </a:solidFill>
            </a:endParaRPr>
          </a:p>
          <a:p>
            <a:pPr marL="285750" indent="-285750">
              <a:buFont typeface="Arial" panose="020B0604020202020204" pitchFamily="34" charset="0"/>
              <a:buChar char="•"/>
            </a:pPr>
            <a:r>
              <a:rPr lang="ja-JP" altLang="en-US" sz="1600" dirty="0">
                <a:solidFill>
                  <a:schemeClr val="bg1"/>
                </a:solidFill>
              </a:rPr>
              <a:t>変数の種類とデータ型の確認</a:t>
            </a:r>
            <a:endParaRPr lang="en-US" altLang="ja-JP" sz="1600" dirty="0">
              <a:solidFill>
                <a:schemeClr val="bg1"/>
              </a:solidFill>
            </a:endParaRPr>
          </a:p>
          <a:p>
            <a:endParaRPr lang="en-US" altLang="ja-JP" sz="1600" dirty="0">
              <a:solidFill>
                <a:schemeClr val="bg1"/>
              </a:solidFill>
            </a:endParaRPr>
          </a:p>
          <a:p>
            <a:endParaRPr lang="en-US" altLang="ja-JP" sz="1600" dirty="0">
              <a:solidFill>
                <a:schemeClr val="bg1"/>
              </a:solidFill>
            </a:endParaRPr>
          </a:p>
        </p:txBody>
      </p:sp>
    </p:spTree>
    <p:extLst>
      <p:ext uri="{BB962C8B-B14F-4D97-AF65-F5344CB8AC3E}">
        <p14:creationId xmlns:p14="http://schemas.microsoft.com/office/powerpoint/2010/main" val="12478324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69B1CBEB-D865-4D5B-BD17-58F54DF2940D}"/>
              </a:ext>
            </a:extLst>
          </p:cNvPr>
          <p:cNvSpPr>
            <a:spLocks noGrp="1"/>
          </p:cNvSpPr>
          <p:nvPr>
            <p:ph type="title"/>
          </p:nvPr>
        </p:nvSpPr>
        <p:spPr>
          <a:xfrm>
            <a:off x="272480" y="188640"/>
            <a:ext cx="9361040" cy="612068"/>
          </a:xfrm>
        </p:spPr>
        <p:txBody>
          <a:bodyPr/>
          <a:lstStyle/>
          <a:p>
            <a:pPr algn="ctr"/>
            <a:r>
              <a:rPr kumimoji="1" lang="ja-JP" altLang="en-US" sz="3200" dirty="0"/>
              <a:t>演習の解説</a:t>
            </a:r>
          </a:p>
        </p:txBody>
      </p:sp>
      <p:sp>
        <p:nvSpPr>
          <p:cNvPr id="3" name="スライド番号プレースホルダー 2">
            <a:extLst>
              <a:ext uri="{FF2B5EF4-FFF2-40B4-BE49-F238E27FC236}">
                <a16:creationId xmlns:a16="http://schemas.microsoft.com/office/drawing/2014/main" id="{86B32591-3A95-4F23-A860-FA90577DD048}"/>
              </a:ext>
            </a:extLst>
          </p:cNvPr>
          <p:cNvSpPr>
            <a:spLocks noGrp="1"/>
          </p:cNvSpPr>
          <p:nvPr>
            <p:ph type="sldNum" sz="quarter" idx="4"/>
          </p:nvPr>
        </p:nvSpPr>
        <p:spPr/>
        <p:txBody>
          <a:bodyPr/>
          <a:lstStyle/>
          <a:p>
            <a:fld id="{FB3508C7-2FE0-4945-9CBD-863E05F850D2}" type="slidenum">
              <a:rPr lang="ja-JP" altLang="en-US" smtClean="0"/>
              <a:pPr/>
              <a:t>10</a:t>
            </a:fld>
            <a:endParaRPr lang="ja-JP" altLang="en-US" dirty="0"/>
          </a:p>
        </p:txBody>
      </p:sp>
      <p:sp>
        <p:nvSpPr>
          <p:cNvPr id="10" name="テキスト ボックス 9">
            <a:extLst>
              <a:ext uri="{FF2B5EF4-FFF2-40B4-BE49-F238E27FC236}">
                <a16:creationId xmlns:a16="http://schemas.microsoft.com/office/drawing/2014/main" id="{96568683-21C1-48E7-BC2C-44323EB97E1E}"/>
              </a:ext>
            </a:extLst>
          </p:cNvPr>
          <p:cNvSpPr txBox="1"/>
          <p:nvPr/>
        </p:nvSpPr>
        <p:spPr>
          <a:xfrm>
            <a:off x="178898" y="908720"/>
            <a:ext cx="9548204" cy="4185761"/>
          </a:xfrm>
          <a:prstGeom prst="rect">
            <a:avLst/>
          </a:prstGeom>
          <a:noFill/>
        </p:spPr>
        <p:txBody>
          <a:bodyPr wrap="square" rtlCol="0">
            <a:spAutoFit/>
          </a:bodyPr>
          <a:lstStyle/>
          <a:p>
            <a:r>
              <a:rPr lang="ja-JP" altLang="en-US" sz="1400" dirty="0"/>
              <a:t>データの読み込み</a:t>
            </a:r>
            <a:endParaRPr lang="en-US" altLang="ja-JP" sz="1400" dirty="0"/>
          </a:p>
          <a:p>
            <a:pPr marL="285750" indent="-285750">
              <a:buFont typeface="Arial" panose="020B0604020202020204" pitchFamily="34" charset="0"/>
              <a:buChar char="•"/>
            </a:pPr>
            <a:r>
              <a:rPr lang="en-US" altLang="ja-JP" sz="1400" dirty="0"/>
              <a:t>CSV</a:t>
            </a:r>
            <a:r>
              <a:rPr lang="ja-JP" altLang="en-US" sz="1400" dirty="0"/>
              <a:t>からの読み込み</a:t>
            </a:r>
            <a:endParaRPr lang="en-US" altLang="ja-JP" sz="1400" dirty="0"/>
          </a:p>
          <a:p>
            <a:pPr marL="285750" indent="-285750">
              <a:buFont typeface="Arial" panose="020B0604020202020204" pitchFamily="34" charset="0"/>
              <a:buChar char="•"/>
            </a:pPr>
            <a:r>
              <a:rPr lang="ja-JP" altLang="en-US" sz="1400" dirty="0"/>
              <a:t>サンプルデータの利用（</a:t>
            </a:r>
            <a:r>
              <a:rPr lang="en-US" altLang="ja-JP" sz="1400" dirty="0"/>
              <a:t>class()</a:t>
            </a:r>
            <a:r>
              <a:rPr lang="ja-JP" altLang="en-US" sz="1400" dirty="0"/>
              <a:t>関数によるオブジェクトのクラスの確認。クラスによりオブジェクトの扱い方が異なる）</a:t>
            </a:r>
            <a:endParaRPr lang="en-US" altLang="ja-JP" sz="1400" dirty="0"/>
          </a:p>
          <a:p>
            <a:endParaRPr lang="en-US" altLang="ja-JP" sz="1400" dirty="0"/>
          </a:p>
          <a:p>
            <a:r>
              <a:rPr lang="ja-JP" altLang="en-US" sz="1400" dirty="0"/>
              <a:t>データの確認</a:t>
            </a:r>
            <a:endParaRPr lang="en-US" altLang="ja-JP" sz="1400" dirty="0"/>
          </a:p>
          <a:p>
            <a:pPr marL="285750" indent="-285750">
              <a:buFont typeface="Arial" panose="020B0604020202020204" pitchFamily="34" charset="0"/>
              <a:buChar char="•"/>
            </a:pPr>
            <a:r>
              <a:rPr lang="ja-JP" altLang="en-US" sz="1400" dirty="0"/>
              <a:t>データ構造の確認：</a:t>
            </a:r>
            <a:r>
              <a:rPr lang="en-US" altLang="ja-JP" sz="1400" dirty="0"/>
              <a:t>str()</a:t>
            </a:r>
          </a:p>
          <a:p>
            <a:pPr marL="285750" indent="-285750">
              <a:buFont typeface="Arial" panose="020B0604020202020204" pitchFamily="34" charset="0"/>
              <a:buChar char="•"/>
            </a:pPr>
            <a:r>
              <a:rPr lang="ja-JP" altLang="en-US" sz="1400" dirty="0"/>
              <a:t>データの要約統計量：</a:t>
            </a:r>
            <a:r>
              <a:rPr lang="en-US" altLang="ja-JP" sz="1400" dirty="0"/>
              <a:t>summary()</a:t>
            </a:r>
          </a:p>
          <a:p>
            <a:endParaRPr lang="en-US" altLang="ja-JP" sz="1400" dirty="0"/>
          </a:p>
          <a:p>
            <a:r>
              <a:rPr lang="ja-JP" altLang="en-US" sz="1400" dirty="0"/>
              <a:t>基本的なデータハンドリング</a:t>
            </a:r>
            <a:endParaRPr lang="en-US" altLang="ja-JP" sz="1400" dirty="0"/>
          </a:p>
          <a:p>
            <a:pPr marL="285750" indent="-285750">
              <a:buFont typeface="Arial" panose="020B0604020202020204" pitchFamily="34" charset="0"/>
              <a:buChar char="•"/>
            </a:pPr>
            <a:r>
              <a:rPr lang="en-US" altLang="ja-JP" sz="1400" dirty="0"/>
              <a:t>Indexing – </a:t>
            </a:r>
            <a:r>
              <a:rPr lang="ja-JP" altLang="en-US" sz="1400" dirty="0"/>
              <a:t>サブセットの切り出し</a:t>
            </a:r>
            <a:endParaRPr lang="en-US" altLang="ja-JP" sz="1400" dirty="0"/>
          </a:p>
          <a:p>
            <a:pPr marL="285750" indent="-285750">
              <a:buFont typeface="Arial" panose="020B0604020202020204" pitchFamily="34" charset="0"/>
              <a:buChar char="•"/>
            </a:pPr>
            <a:r>
              <a:rPr lang="ja-JP" altLang="en-US" sz="1400" dirty="0"/>
              <a:t>ベクトルとしての切り出し、</a:t>
            </a:r>
            <a:r>
              <a:rPr lang="en-US" altLang="ja-JP" sz="1400" dirty="0" err="1"/>
              <a:t>data.frame</a:t>
            </a:r>
            <a:r>
              <a:rPr lang="ja-JP" altLang="en-US" sz="1400" dirty="0"/>
              <a:t>としての切り出し</a:t>
            </a:r>
            <a:endParaRPr lang="en-US" altLang="ja-JP" sz="1400" dirty="0"/>
          </a:p>
          <a:p>
            <a:endParaRPr lang="en-US" altLang="ja-JP" sz="1400" dirty="0"/>
          </a:p>
          <a:p>
            <a:r>
              <a:rPr lang="ja-JP" altLang="en-US" sz="1400" dirty="0"/>
              <a:t>データ型の切り替え</a:t>
            </a:r>
            <a:endParaRPr lang="en-US" altLang="ja-JP" sz="1400" dirty="0"/>
          </a:p>
          <a:p>
            <a:pPr marL="285750" indent="-285750">
              <a:buFont typeface="Arial" panose="020B0604020202020204" pitchFamily="34" charset="0"/>
              <a:buChar char="•"/>
            </a:pPr>
            <a:r>
              <a:rPr lang="en-US" altLang="ja-JP" sz="1400" dirty="0"/>
              <a:t>integer</a:t>
            </a:r>
            <a:r>
              <a:rPr lang="ja-JP" altLang="en-US" sz="1400" dirty="0"/>
              <a:t> ⇔ </a:t>
            </a:r>
            <a:r>
              <a:rPr lang="en-US" altLang="ja-JP" sz="1400" dirty="0"/>
              <a:t>factor</a:t>
            </a:r>
            <a:r>
              <a:rPr lang="ja-JP" altLang="en-US" sz="1400" dirty="0"/>
              <a:t>など</a:t>
            </a:r>
            <a:endParaRPr lang="en-US" altLang="ja-JP" sz="1400" dirty="0"/>
          </a:p>
          <a:p>
            <a:endParaRPr lang="en-US" altLang="ja-JP" sz="1400" dirty="0"/>
          </a:p>
          <a:p>
            <a:endParaRPr lang="en-US" altLang="ja-JP" sz="1400" dirty="0"/>
          </a:p>
          <a:p>
            <a:endParaRPr lang="en-US" altLang="ja-JP" sz="1400" dirty="0"/>
          </a:p>
          <a:p>
            <a:endParaRPr lang="en-US" altLang="ja-JP" sz="1400" dirty="0"/>
          </a:p>
        </p:txBody>
      </p:sp>
    </p:spTree>
    <p:extLst>
      <p:ext uri="{BB962C8B-B14F-4D97-AF65-F5344CB8AC3E}">
        <p14:creationId xmlns:p14="http://schemas.microsoft.com/office/powerpoint/2010/main" val="31184046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4"/>
          </p:nvPr>
        </p:nvSpPr>
        <p:spPr/>
        <p:txBody>
          <a:bodyPr/>
          <a:lstStyle/>
          <a:p>
            <a:fld id="{FB3508C7-2FE0-4945-9CBD-863E05F850D2}" type="slidenum">
              <a:rPr lang="ja-JP" altLang="en-US" smtClean="0"/>
              <a:pPr/>
              <a:t>11</a:t>
            </a:fld>
            <a:endParaRPr lang="ja-JP" altLang="en-US" dirty="0"/>
          </a:p>
        </p:txBody>
      </p:sp>
      <p:sp>
        <p:nvSpPr>
          <p:cNvPr id="3" name="タイトル 2"/>
          <p:cNvSpPr>
            <a:spLocks noGrp="1"/>
          </p:cNvSpPr>
          <p:nvPr>
            <p:ph type="title"/>
          </p:nvPr>
        </p:nvSpPr>
        <p:spPr/>
        <p:txBody>
          <a:bodyPr/>
          <a:lstStyle/>
          <a:p>
            <a:r>
              <a:rPr kumimoji="1" lang="ja-JP" altLang="en-US" dirty="0"/>
              <a:t>記述統計</a:t>
            </a:r>
          </a:p>
        </p:txBody>
      </p:sp>
      <p:sp>
        <p:nvSpPr>
          <p:cNvPr id="5" name="テキスト ボックス 4">
            <a:extLst>
              <a:ext uri="{FF2B5EF4-FFF2-40B4-BE49-F238E27FC236}">
                <a16:creationId xmlns:a16="http://schemas.microsoft.com/office/drawing/2014/main" id="{2A788183-2E8F-4EF1-89CD-60EF1DEC331B}"/>
              </a:ext>
            </a:extLst>
          </p:cNvPr>
          <p:cNvSpPr txBox="1"/>
          <p:nvPr/>
        </p:nvSpPr>
        <p:spPr>
          <a:xfrm>
            <a:off x="200472" y="836712"/>
            <a:ext cx="9548204" cy="5262979"/>
          </a:xfrm>
          <a:prstGeom prst="rect">
            <a:avLst/>
          </a:prstGeom>
          <a:noFill/>
        </p:spPr>
        <p:txBody>
          <a:bodyPr wrap="square" rtlCol="0">
            <a:spAutoFit/>
          </a:bodyPr>
          <a:lstStyle/>
          <a:p>
            <a:r>
              <a:rPr lang="ja-JP" altLang="en-US" sz="1600" dirty="0"/>
              <a:t>変数の特徴を数値で表す</a:t>
            </a:r>
            <a:endParaRPr lang="en-US" altLang="ja-JP" sz="1600" dirty="0"/>
          </a:p>
          <a:p>
            <a:r>
              <a:rPr lang="ja-JP" altLang="en-US" sz="1600" dirty="0"/>
              <a:t>変数の種類（量的、質的）により、確認する統計量が異なる</a:t>
            </a:r>
            <a:endParaRPr lang="en-US" altLang="ja-JP" sz="1600" dirty="0"/>
          </a:p>
          <a:p>
            <a:endParaRPr lang="en-US" altLang="ja-JP" sz="1600" dirty="0"/>
          </a:p>
          <a:p>
            <a:r>
              <a:rPr lang="ja-JP" altLang="en-US" sz="1600" b="1" dirty="0"/>
              <a:t>統計量</a:t>
            </a:r>
            <a:r>
              <a:rPr lang="en-US" altLang="ja-JP" sz="1600" b="1" dirty="0"/>
              <a:t>(Statistic)</a:t>
            </a:r>
            <a:r>
              <a:rPr lang="ja-JP" altLang="en-US" sz="1600" dirty="0"/>
              <a:t>：平均値や標準偏差などデータから計算される値</a:t>
            </a:r>
            <a:endParaRPr lang="en-US" altLang="ja-JP" sz="1600" dirty="0"/>
          </a:p>
          <a:p>
            <a:r>
              <a:rPr lang="ja-JP" altLang="en-US" sz="1600" b="1" dirty="0"/>
              <a:t>記述統計</a:t>
            </a:r>
            <a:r>
              <a:rPr lang="en-US" altLang="ja-JP" sz="1600" b="1" dirty="0"/>
              <a:t>(Descriptive Statistics)</a:t>
            </a:r>
            <a:r>
              <a:rPr lang="ja-JP" altLang="en-US" sz="1600" dirty="0"/>
              <a:t>：データの特徴を統計量で理解する</a:t>
            </a:r>
            <a:endParaRPr lang="en-US" altLang="ja-JP" sz="1600" dirty="0"/>
          </a:p>
          <a:p>
            <a:endParaRPr lang="en-US" altLang="ja-JP" sz="1600" dirty="0"/>
          </a:p>
          <a:p>
            <a:endParaRPr lang="en-US" altLang="ja-JP" sz="1600" dirty="0"/>
          </a:p>
          <a:p>
            <a:r>
              <a:rPr lang="ja-JP" altLang="en-US" sz="1600" u="sng" dirty="0"/>
              <a:t>量的変数</a:t>
            </a:r>
            <a:r>
              <a:rPr lang="ja-JP" altLang="en-US" sz="1600" dirty="0"/>
              <a:t>への統計量</a:t>
            </a:r>
            <a:endParaRPr lang="en-US" altLang="ja-JP" sz="1600" dirty="0"/>
          </a:p>
          <a:p>
            <a:pPr marL="285750" indent="-285750">
              <a:buFont typeface="Arial" panose="020B0604020202020204" pitchFamily="34" charset="0"/>
              <a:buChar char="•"/>
            </a:pPr>
            <a:r>
              <a:rPr lang="ja-JP" altLang="en-US" sz="1600" b="1" dirty="0"/>
              <a:t>平均</a:t>
            </a:r>
            <a:r>
              <a:rPr lang="en-US" altLang="ja-JP" sz="1600" b="1" dirty="0"/>
              <a:t>(Mean)</a:t>
            </a:r>
          </a:p>
          <a:p>
            <a:pPr marL="285750" indent="-285750">
              <a:buFont typeface="Arial" panose="020B0604020202020204" pitchFamily="34" charset="0"/>
              <a:buChar char="•"/>
            </a:pPr>
            <a:r>
              <a:rPr lang="ja-JP" altLang="en-US" sz="1600" b="1" dirty="0"/>
              <a:t>分散</a:t>
            </a:r>
            <a:r>
              <a:rPr lang="en-US" altLang="ja-JP" sz="1600" b="1" dirty="0"/>
              <a:t>(Variance)</a:t>
            </a:r>
          </a:p>
          <a:p>
            <a:pPr marL="285750" indent="-285750">
              <a:buFont typeface="Arial" panose="020B0604020202020204" pitchFamily="34" charset="0"/>
              <a:buChar char="•"/>
            </a:pPr>
            <a:r>
              <a:rPr lang="ja-JP" altLang="en-US" sz="1600" b="1" dirty="0"/>
              <a:t>標準偏差</a:t>
            </a:r>
            <a:r>
              <a:rPr lang="en-US" altLang="ja-JP" sz="1600" b="1" dirty="0"/>
              <a:t>(Standard Deviation)</a:t>
            </a:r>
          </a:p>
          <a:p>
            <a:pPr marL="285750" indent="-285750">
              <a:buFont typeface="Arial" panose="020B0604020202020204" pitchFamily="34" charset="0"/>
              <a:buChar char="•"/>
            </a:pPr>
            <a:r>
              <a:rPr lang="ja-JP" altLang="en-US" sz="1600" b="1" dirty="0"/>
              <a:t>変動係数</a:t>
            </a:r>
            <a:r>
              <a:rPr lang="en-US" altLang="ja-JP" sz="1600" b="1" dirty="0"/>
              <a:t>(CV, Coefficient of Variation)</a:t>
            </a:r>
          </a:p>
          <a:p>
            <a:pPr marL="285750" indent="-285750">
              <a:buFont typeface="Arial" panose="020B0604020202020204" pitchFamily="34" charset="0"/>
              <a:buChar char="•"/>
            </a:pPr>
            <a:r>
              <a:rPr lang="ja-JP" altLang="en-US" sz="1600" b="1" dirty="0"/>
              <a:t>最頻値</a:t>
            </a:r>
            <a:r>
              <a:rPr lang="en-US" altLang="ja-JP" sz="1600" b="1" dirty="0"/>
              <a:t>(Mode)</a:t>
            </a:r>
          </a:p>
          <a:p>
            <a:pPr marL="285750" indent="-285750">
              <a:buFont typeface="Arial" panose="020B0604020202020204" pitchFamily="34" charset="0"/>
              <a:buChar char="•"/>
            </a:pPr>
            <a:r>
              <a:rPr lang="ja-JP" altLang="en-US" sz="1600" b="1" dirty="0"/>
              <a:t>中央値</a:t>
            </a:r>
            <a:r>
              <a:rPr lang="en-US" altLang="ja-JP" sz="1600" b="1" dirty="0"/>
              <a:t>(Median)</a:t>
            </a:r>
          </a:p>
          <a:p>
            <a:pPr marL="285750" indent="-285750">
              <a:buFont typeface="Arial" panose="020B0604020202020204" pitchFamily="34" charset="0"/>
              <a:buChar char="•"/>
            </a:pPr>
            <a:r>
              <a:rPr lang="ja-JP" altLang="en-US" sz="1600" b="1" dirty="0"/>
              <a:t>分位点</a:t>
            </a:r>
            <a:r>
              <a:rPr lang="en-US" altLang="ja-JP" sz="1600" b="1" dirty="0"/>
              <a:t>(Quantile)</a:t>
            </a:r>
          </a:p>
          <a:p>
            <a:endParaRPr lang="en-US" altLang="ja-JP" sz="1600" dirty="0"/>
          </a:p>
          <a:p>
            <a:r>
              <a:rPr lang="ja-JP" altLang="en-US" sz="1600" u="sng" dirty="0"/>
              <a:t>質的変数</a:t>
            </a:r>
            <a:r>
              <a:rPr lang="ja-JP" altLang="en-US" sz="1600" dirty="0"/>
              <a:t>への統計量</a:t>
            </a:r>
            <a:endParaRPr lang="en-US" altLang="ja-JP" sz="1600" dirty="0"/>
          </a:p>
          <a:p>
            <a:pPr marL="285750" indent="-285750">
              <a:buFont typeface="Arial" panose="020B0604020202020204" pitchFamily="34" charset="0"/>
              <a:buChar char="•"/>
            </a:pPr>
            <a:r>
              <a:rPr lang="ja-JP" altLang="en-US" sz="1600" b="1" dirty="0"/>
              <a:t>度数</a:t>
            </a:r>
            <a:endParaRPr lang="en-US" altLang="ja-JP" sz="1600" b="1" dirty="0"/>
          </a:p>
          <a:p>
            <a:pPr marL="285750" indent="-285750">
              <a:buFont typeface="Arial" panose="020B0604020202020204" pitchFamily="34" charset="0"/>
              <a:buChar char="•"/>
            </a:pPr>
            <a:r>
              <a:rPr lang="ja-JP" altLang="en-US" sz="1600" b="1" dirty="0"/>
              <a:t>相対度数</a:t>
            </a:r>
            <a:endParaRPr lang="en-US" altLang="ja-JP" sz="1600" b="1" dirty="0"/>
          </a:p>
          <a:p>
            <a:endParaRPr lang="en-US" altLang="ja-JP" sz="1600" dirty="0"/>
          </a:p>
          <a:p>
            <a:endParaRPr lang="en-US" altLang="ja-JP" sz="1600" dirty="0"/>
          </a:p>
        </p:txBody>
      </p:sp>
    </p:spTree>
    <p:extLst>
      <p:ext uri="{BB962C8B-B14F-4D97-AF65-F5344CB8AC3E}">
        <p14:creationId xmlns:p14="http://schemas.microsoft.com/office/powerpoint/2010/main" val="22754341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4"/>
          </p:nvPr>
        </p:nvSpPr>
        <p:spPr/>
        <p:txBody>
          <a:bodyPr/>
          <a:lstStyle/>
          <a:p>
            <a:fld id="{FB3508C7-2FE0-4945-9CBD-863E05F850D2}" type="slidenum">
              <a:rPr lang="ja-JP" altLang="en-US" smtClean="0"/>
              <a:pPr/>
              <a:t>12</a:t>
            </a:fld>
            <a:endParaRPr lang="ja-JP" altLang="en-US" dirty="0"/>
          </a:p>
        </p:txBody>
      </p:sp>
      <p:sp>
        <p:nvSpPr>
          <p:cNvPr id="3" name="タイトル 2"/>
          <p:cNvSpPr>
            <a:spLocks noGrp="1"/>
          </p:cNvSpPr>
          <p:nvPr>
            <p:ph type="title"/>
          </p:nvPr>
        </p:nvSpPr>
        <p:spPr/>
        <p:txBody>
          <a:bodyPr/>
          <a:lstStyle/>
          <a:p>
            <a:r>
              <a:rPr lang="ja-JP" altLang="en-US" sz="2400" dirty="0"/>
              <a:t>量的</a:t>
            </a:r>
            <a:r>
              <a:rPr lang="en-US" altLang="ja-JP" sz="2400" dirty="0"/>
              <a:t>/</a:t>
            </a:r>
            <a:r>
              <a:rPr lang="ja-JP" altLang="en-US" sz="2400" dirty="0"/>
              <a:t>質的変数に対する</a:t>
            </a:r>
            <a:r>
              <a:rPr kumimoji="1" lang="ja-JP" altLang="en-US" dirty="0"/>
              <a:t>記述統計</a:t>
            </a:r>
          </a:p>
        </p:txBody>
      </p:sp>
      <mc:AlternateContent xmlns:mc="http://schemas.openxmlformats.org/markup-compatibility/2006">
        <mc:Choice xmlns:a14="http://schemas.microsoft.com/office/drawing/2010/main" Requires="a14">
          <p:sp>
            <p:nvSpPr>
              <p:cNvPr id="5" name="テキスト ボックス 4">
                <a:extLst>
                  <a:ext uri="{FF2B5EF4-FFF2-40B4-BE49-F238E27FC236}">
                    <a16:creationId xmlns:a16="http://schemas.microsoft.com/office/drawing/2014/main" id="{2A788183-2E8F-4EF1-89CD-60EF1DEC331B}"/>
                  </a:ext>
                </a:extLst>
              </p:cNvPr>
              <p:cNvSpPr txBox="1"/>
              <p:nvPr/>
            </p:nvSpPr>
            <p:spPr>
              <a:xfrm>
                <a:off x="200472" y="836712"/>
                <a:ext cx="9548204" cy="4214615"/>
              </a:xfrm>
              <a:prstGeom prst="rect">
                <a:avLst/>
              </a:prstGeom>
              <a:noFill/>
            </p:spPr>
            <p:txBody>
              <a:bodyPr wrap="square" rtlCol="0">
                <a:spAutoFit/>
              </a:bodyPr>
              <a:lstStyle/>
              <a:p>
                <a:pPr algn="ctr"/>
                <a:r>
                  <a:rPr lang="ja-JP" altLang="en-US" sz="1600" u="sng" dirty="0"/>
                  <a:t>量的変数</a:t>
                </a:r>
                <a:endParaRPr lang="en-US" altLang="ja-JP" sz="1600" u="sng" dirty="0"/>
              </a:p>
              <a:p>
                <a:endParaRPr lang="en-US" altLang="ja-JP" sz="800" dirty="0"/>
              </a:p>
              <a:p>
                <a:r>
                  <a:rPr lang="ja-JP" altLang="en-US" sz="1600" b="1" dirty="0"/>
                  <a:t>平均値</a:t>
                </a:r>
                <a:r>
                  <a:rPr lang="ja-JP" altLang="en-US" sz="1600" dirty="0"/>
                  <a:t>： </a:t>
                </a:r>
                <a14:m>
                  <m:oMath xmlns:m="http://schemas.openxmlformats.org/officeDocument/2006/math">
                    <m:acc>
                      <m:accPr>
                        <m:chr m:val="̅"/>
                        <m:ctrlPr>
                          <a:rPr lang="en-US" altLang="ja-JP" sz="1600" i="1">
                            <a:solidFill>
                              <a:schemeClr val="tx2"/>
                            </a:solidFill>
                            <a:latin typeface="Cambria Math" panose="02040503050406030204" pitchFamily="18" charset="0"/>
                          </a:rPr>
                        </m:ctrlPr>
                      </m:accPr>
                      <m:e>
                        <m:r>
                          <a:rPr lang="en-US" altLang="ja-JP" sz="1600" i="1">
                            <a:solidFill>
                              <a:schemeClr val="tx2"/>
                            </a:solidFill>
                            <a:latin typeface="Cambria Math" panose="02040503050406030204" pitchFamily="18" charset="0"/>
                          </a:rPr>
                          <m:t>𝑥</m:t>
                        </m:r>
                      </m:e>
                    </m:acc>
                    <m:r>
                      <a:rPr lang="en-US" altLang="ja-JP" sz="1600" i="1">
                        <a:solidFill>
                          <a:schemeClr val="tx2"/>
                        </a:solidFill>
                        <a:latin typeface="Cambria Math" panose="02040503050406030204" pitchFamily="18" charset="0"/>
                      </a:rPr>
                      <m:t>=</m:t>
                    </m:r>
                    <m:f>
                      <m:fPr>
                        <m:type m:val="skw"/>
                        <m:ctrlPr>
                          <a:rPr lang="en-US" altLang="ja-JP" sz="1600" i="1">
                            <a:solidFill>
                              <a:schemeClr val="tx2"/>
                            </a:solidFill>
                            <a:latin typeface="Cambria Math" panose="02040503050406030204" pitchFamily="18" charset="0"/>
                          </a:rPr>
                        </m:ctrlPr>
                      </m:fPr>
                      <m:num>
                        <m:nary>
                          <m:naryPr>
                            <m:chr m:val="∑"/>
                            <m:supHide m:val="on"/>
                            <m:ctrlPr>
                              <a:rPr lang="en-US" altLang="ja-JP" sz="1600" i="1">
                                <a:solidFill>
                                  <a:schemeClr val="tx2"/>
                                </a:solidFill>
                                <a:latin typeface="Cambria Math" panose="02040503050406030204" pitchFamily="18" charset="0"/>
                              </a:rPr>
                            </m:ctrlPr>
                          </m:naryPr>
                          <m:sub>
                            <m:r>
                              <m:rPr>
                                <m:brk m:alnAt="7"/>
                              </m:rPr>
                              <a:rPr lang="en-US" altLang="ja-JP" sz="1600" i="1">
                                <a:solidFill>
                                  <a:schemeClr val="tx2"/>
                                </a:solidFill>
                                <a:latin typeface="Cambria Math" panose="02040503050406030204" pitchFamily="18" charset="0"/>
                              </a:rPr>
                              <m:t>𝑖</m:t>
                            </m:r>
                          </m:sub>
                          <m:sup/>
                          <m:e>
                            <m:sSub>
                              <m:sSubPr>
                                <m:ctrlPr>
                                  <a:rPr lang="en-US" altLang="ja-JP" sz="1600" i="1">
                                    <a:solidFill>
                                      <a:schemeClr val="tx2"/>
                                    </a:solidFill>
                                    <a:latin typeface="Cambria Math" panose="02040503050406030204" pitchFamily="18" charset="0"/>
                                  </a:rPr>
                                </m:ctrlPr>
                              </m:sSubPr>
                              <m:e>
                                <m:r>
                                  <a:rPr lang="en-US" altLang="ja-JP" sz="1600" i="1">
                                    <a:solidFill>
                                      <a:schemeClr val="tx2"/>
                                    </a:solidFill>
                                    <a:latin typeface="Cambria Math" panose="02040503050406030204" pitchFamily="18" charset="0"/>
                                  </a:rPr>
                                  <m:t>𝑥</m:t>
                                </m:r>
                              </m:e>
                              <m:sub>
                                <m:r>
                                  <a:rPr lang="en-US" altLang="ja-JP" sz="1600" i="1">
                                    <a:solidFill>
                                      <a:schemeClr val="tx2"/>
                                    </a:solidFill>
                                    <a:latin typeface="Cambria Math" panose="02040503050406030204" pitchFamily="18" charset="0"/>
                                  </a:rPr>
                                  <m:t>𝑖</m:t>
                                </m:r>
                              </m:sub>
                            </m:sSub>
                          </m:e>
                        </m:nary>
                      </m:num>
                      <m:den>
                        <m:r>
                          <a:rPr lang="en-US" altLang="ja-JP" sz="1600" i="1">
                            <a:solidFill>
                              <a:schemeClr val="tx2"/>
                            </a:solidFill>
                            <a:latin typeface="Cambria Math" panose="02040503050406030204" pitchFamily="18" charset="0"/>
                          </a:rPr>
                          <m:t>𝑛</m:t>
                        </m:r>
                      </m:den>
                    </m:f>
                  </m:oMath>
                </a14:m>
                <a:r>
                  <a:rPr lang="ja-JP" altLang="en-US" sz="1600" dirty="0"/>
                  <a:t>　</a:t>
                </a:r>
                <a:r>
                  <a:rPr lang="en-US" altLang="ja-JP" sz="1600" dirty="0"/>
                  <a:t>…</a:t>
                </a:r>
                <a:r>
                  <a:rPr lang="ja-JP" altLang="en-US" sz="1600" dirty="0"/>
                  <a:t>　データの中心を表す指標</a:t>
                </a:r>
                <a:endParaRPr lang="en-US" altLang="ja-JP" sz="1600" dirty="0"/>
              </a:p>
              <a:p>
                <a:endParaRPr lang="en-US" altLang="ja-JP" sz="1600" dirty="0"/>
              </a:p>
              <a:p>
                <a:r>
                  <a:rPr lang="ja-JP" altLang="en-US" sz="1600" b="1" dirty="0"/>
                  <a:t>分散</a:t>
                </a:r>
                <a:r>
                  <a:rPr lang="ja-JP" altLang="en-US" sz="1600" dirty="0"/>
                  <a:t>： </a:t>
                </a:r>
                <a14:m>
                  <m:oMath xmlns:m="http://schemas.openxmlformats.org/officeDocument/2006/math">
                    <m:r>
                      <a:rPr lang="en-US" altLang="ja-JP" sz="1600" b="0" i="1" smtClean="0">
                        <a:solidFill>
                          <a:schemeClr val="tx2"/>
                        </a:solidFill>
                        <a:latin typeface="Cambria Math" panose="02040503050406030204" pitchFamily="18" charset="0"/>
                      </a:rPr>
                      <m:t>𝑣</m:t>
                    </m:r>
                    <m:r>
                      <a:rPr lang="en-US" altLang="ja-JP" sz="1600" i="1">
                        <a:solidFill>
                          <a:schemeClr val="tx2"/>
                        </a:solidFill>
                        <a:latin typeface="Cambria Math" panose="02040503050406030204" pitchFamily="18" charset="0"/>
                      </a:rPr>
                      <m:t>=</m:t>
                    </m:r>
                    <m:f>
                      <m:fPr>
                        <m:type m:val="skw"/>
                        <m:ctrlPr>
                          <a:rPr lang="en-US" altLang="ja-JP" sz="1600" i="1">
                            <a:solidFill>
                              <a:schemeClr val="tx2"/>
                            </a:solidFill>
                            <a:latin typeface="Cambria Math" panose="02040503050406030204" pitchFamily="18" charset="0"/>
                          </a:rPr>
                        </m:ctrlPr>
                      </m:fPr>
                      <m:num>
                        <m:nary>
                          <m:naryPr>
                            <m:chr m:val="∑"/>
                            <m:supHide m:val="on"/>
                            <m:ctrlPr>
                              <a:rPr lang="en-US" altLang="ja-JP" sz="1600" i="1">
                                <a:solidFill>
                                  <a:schemeClr val="tx2"/>
                                </a:solidFill>
                                <a:latin typeface="Cambria Math" panose="02040503050406030204" pitchFamily="18" charset="0"/>
                              </a:rPr>
                            </m:ctrlPr>
                          </m:naryPr>
                          <m:sub>
                            <m:r>
                              <m:rPr>
                                <m:brk m:alnAt="7"/>
                              </m:rPr>
                              <a:rPr lang="en-US" altLang="ja-JP" sz="1600" i="1">
                                <a:solidFill>
                                  <a:schemeClr val="tx2"/>
                                </a:solidFill>
                                <a:latin typeface="Cambria Math" panose="02040503050406030204" pitchFamily="18" charset="0"/>
                              </a:rPr>
                              <m:t>𝑖</m:t>
                            </m:r>
                          </m:sub>
                          <m:sup/>
                          <m:e>
                            <m:sSup>
                              <m:sSupPr>
                                <m:ctrlPr>
                                  <a:rPr lang="en-US" altLang="ja-JP" sz="1600" i="1">
                                    <a:solidFill>
                                      <a:schemeClr val="tx2"/>
                                    </a:solidFill>
                                    <a:latin typeface="Cambria Math" panose="02040503050406030204" pitchFamily="18" charset="0"/>
                                  </a:rPr>
                                </m:ctrlPr>
                              </m:sSupPr>
                              <m:e>
                                <m:r>
                                  <a:rPr lang="en-US" altLang="ja-JP" sz="1600" i="1">
                                    <a:solidFill>
                                      <a:schemeClr val="tx2"/>
                                    </a:solidFill>
                                    <a:latin typeface="Cambria Math" panose="02040503050406030204" pitchFamily="18" charset="0"/>
                                  </a:rPr>
                                  <m:t>(</m:t>
                                </m:r>
                                <m:sSub>
                                  <m:sSubPr>
                                    <m:ctrlPr>
                                      <a:rPr lang="en-US" altLang="ja-JP" sz="1600" i="1">
                                        <a:solidFill>
                                          <a:schemeClr val="tx2"/>
                                        </a:solidFill>
                                        <a:latin typeface="Cambria Math" panose="02040503050406030204" pitchFamily="18" charset="0"/>
                                      </a:rPr>
                                    </m:ctrlPr>
                                  </m:sSubPr>
                                  <m:e>
                                    <m:r>
                                      <a:rPr lang="en-US" altLang="ja-JP" sz="1600" i="1">
                                        <a:solidFill>
                                          <a:schemeClr val="tx2"/>
                                        </a:solidFill>
                                        <a:latin typeface="Cambria Math" panose="02040503050406030204" pitchFamily="18" charset="0"/>
                                      </a:rPr>
                                      <m:t>𝑥</m:t>
                                    </m:r>
                                  </m:e>
                                  <m:sub>
                                    <m:r>
                                      <a:rPr lang="en-US" altLang="ja-JP" sz="1600" i="1">
                                        <a:solidFill>
                                          <a:schemeClr val="tx2"/>
                                        </a:solidFill>
                                        <a:latin typeface="Cambria Math" panose="02040503050406030204" pitchFamily="18" charset="0"/>
                                      </a:rPr>
                                      <m:t>𝑖</m:t>
                                    </m:r>
                                  </m:sub>
                                </m:sSub>
                                <m:r>
                                  <a:rPr lang="en-US" altLang="ja-JP" sz="1600" i="1">
                                    <a:solidFill>
                                      <a:schemeClr val="tx2"/>
                                    </a:solidFill>
                                    <a:latin typeface="Cambria Math" panose="02040503050406030204" pitchFamily="18" charset="0"/>
                                  </a:rPr>
                                  <m:t>−</m:t>
                                </m:r>
                                <m:acc>
                                  <m:accPr>
                                    <m:chr m:val="̅"/>
                                    <m:ctrlPr>
                                      <a:rPr lang="en-US" altLang="ja-JP" sz="1600" i="1">
                                        <a:solidFill>
                                          <a:schemeClr val="tx2"/>
                                        </a:solidFill>
                                        <a:latin typeface="Cambria Math" panose="02040503050406030204" pitchFamily="18" charset="0"/>
                                      </a:rPr>
                                    </m:ctrlPr>
                                  </m:accPr>
                                  <m:e>
                                    <m:r>
                                      <a:rPr lang="en-US" altLang="ja-JP" sz="1600" i="1">
                                        <a:solidFill>
                                          <a:schemeClr val="tx2"/>
                                        </a:solidFill>
                                        <a:latin typeface="Cambria Math" panose="02040503050406030204" pitchFamily="18" charset="0"/>
                                      </a:rPr>
                                      <m:t>𝑥</m:t>
                                    </m:r>
                                  </m:e>
                                </m:acc>
                                <m:r>
                                  <a:rPr lang="en-US" altLang="ja-JP" sz="1600" i="1">
                                    <a:solidFill>
                                      <a:schemeClr val="tx2"/>
                                    </a:solidFill>
                                    <a:latin typeface="Cambria Math" panose="02040503050406030204" pitchFamily="18" charset="0"/>
                                  </a:rPr>
                                  <m:t>)</m:t>
                                </m:r>
                              </m:e>
                              <m:sup>
                                <m:r>
                                  <a:rPr lang="en-US" altLang="ja-JP" sz="1600" i="1">
                                    <a:solidFill>
                                      <a:schemeClr val="tx2"/>
                                    </a:solidFill>
                                    <a:latin typeface="Cambria Math" panose="02040503050406030204" pitchFamily="18" charset="0"/>
                                  </a:rPr>
                                  <m:t>2</m:t>
                                </m:r>
                              </m:sup>
                            </m:sSup>
                          </m:e>
                        </m:nary>
                      </m:num>
                      <m:den>
                        <m:r>
                          <a:rPr lang="en-US" altLang="ja-JP" sz="1600" i="1">
                            <a:solidFill>
                              <a:schemeClr val="tx2"/>
                            </a:solidFill>
                            <a:latin typeface="Cambria Math" panose="02040503050406030204" pitchFamily="18" charset="0"/>
                          </a:rPr>
                          <m:t>𝑛</m:t>
                        </m:r>
                        <m:r>
                          <a:rPr lang="en-US" altLang="ja-JP" sz="1600" i="1">
                            <a:solidFill>
                              <a:schemeClr val="tx2"/>
                            </a:solidFill>
                            <a:latin typeface="Cambria Math" panose="02040503050406030204" pitchFamily="18" charset="0"/>
                          </a:rPr>
                          <m:t>−1</m:t>
                        </m:r>
                      </m:den>
                    </m:f>
                  </m:oMath>
                </a14:m>
                <a:r>
                  <a:rPr lang="ja-JP" altLang="en-US" sz="1600" dirty="0"/>
                  <a:t>　</a:t>
                </a:r>
                <a:r>
                  <a:rPr lang="en-US" altLang="ja-JP" sz="1600" dirty="0"/>
                  <a:t>…</a:t>
                </a:r>
                <a:r>
                  <a:rPr lang="ja-JP" altLang="en-US" sz="1600" dirty="0"/>
                  <a:t>　平均値からの各データの散らばりの合計</a:t>
                </a:r>
                <a:endParaRPr lang="en-US" altLang="ja-JP" sz="1600" dirty="0"/>
              </a:p>
              <a:p>
                <a:endParaRPr lang="en-US" altLang="ja-JP" sz="500" dirty="0"/>
              </a:p>
              <a:p>
                <a:r>
                  <a:rPr lang="ja-JP" altLang="en-US" sz="1600" b="1" dirty="0"/>
                  <a:t>標準偏差</a:t>
                </a:r>
                <a:r>
                  <a:rPr lang="ja-JP" altLang="en-US" sz="1600" dirty="0"/>
                  <a:t>： </a:t>
                </a:r>
                <a14:m>
                  <m:oMath xmlns:m="http://schemas.openxmlformats.org/officeDocument/2006/math">
                    <m:r>
                      <a:rPr lang="en-US" altLang="ja-JP" sz="1600" i="1">
                        <a:solidFill>
                          <a:schemeClr val="tx2"/>
                        </a:solidFill>
                        <a:latin typeface="Cambria Math" panose="02040503050406030204" pitchFamily="18" charset="0"/>
                      </a:rPr>
                      <m:t>𝑠</m:t>
                    </m:r>
                    <m:r>
                      <a:rPr lang="en-US" altLang="ja-JP" sz="1600" i="1">
                        <a:solidFill>
                          <a:schemeClr val="tx2"/>
                        </a:solidFill>
                        <a:latin typeface="Cambria Math" panose="02040503050406030204" pitchFamily="18" charset="0"/>
                      </a:rPr>
                      <m:t>=</m:t>
                    </m:r>
                    <m:rad>
                      <m:radPr>
                        <m:degHide m:val="on"/>
                        <m:ctrlPr>
                          <a:rPr lang="en-US" altLang="ja-JP" sz="1600" i="1" smtClean="0">
                            <a:solidFill>
                              <a:schemeClr val="tx2"/>
                            </a:solidFill>
                            <a:latin typeface="Cambria Math" panose="02040503050406030204" pitchFamily="18" charset="0"/>
                          </a:rPr>
                        </m:ctrlPr>
                      </m:radPr>
                      <m:deg/>
                      <m:e>
                        <m:r>
                          <a:rPr lang="en-US" altLang="ja-JP" sz="1600" b="0" i="1" smtClean="0">
                            <a:solidFill>
                              <a:schemeClr val="tx2"/>
                            </a:solidFill>
                            <a:latin typeface="Cambria Math" panose="02040503050406030204" pitchFamily="18" charset="0"/>
                          </a:rPr>
                          <m:t>𝑣</m:t>
                        </m:r>
                      </m:e>
                    </m:rad>
                  </m:oMath>
                </a14:m>
                <a:r>
                  <a:rPr lang="ja-JP" altLang="en-US" sz="1600" dirty="0"/>
                  <a:t>　</a:t>
                </a:r>
                <a:r>
                  <a:rPr lang="en-US" altLang="ja-JP" sz="1600" dirty="0"/>
                  <a:t>…</a:t>
                </a:r>
                <a:r>
                  <a:rPr lang="ja-JP" altLang="en-US" sz="1600" dirty="0"/>
                  <a:t>　分散の平方根。データと単位をそろえた散らばりの指標</a:t>
                </a:r>
                <a:endParaRPr lang="en-US" altLang="ja-JP" sz="1600" dirty="0"/>
              </a:p>
              <a:p>
                <a:endParaRPr lang="en-US" altLang="ja-JP" sz="500" dirty="0"/>
              </a:p>
              <a:p>
                <a:r>
                  <a:rPr lang="ja-JP" altLang="en-US" sz="1600" b="1" dirty="0"/>
                  <a:t>変動係数</a:t>
                </a:r>
                <a:r>
                  <a:rPr lang="ja-JP" altLang="en-US" sz="1600" dirty="0"/>
                  <a:t>： </a:t>
                </a:r>
                <a14:m>
                  <m:oMath xmlns:m="http://schemas.openxmlformats.org/officeDocument/2006/math">
                    <m:r>
                      <a:rPr lang="en-US" altLang="ja-JP" sz="1600" b="0" i="1" smtClean="0">
                        <a:solidFill>
                          <a:schemeClr val="tx2"/>
                        </a:solidFill>
                        <a:latin typeface="Cambria Math" panose="02040503050406030204" pitchFamily="18" charset="0"/>
                      </a:rPr>
                      <m:t>𝐶𝑉</m:t>
                    </m:r>
                    <m:r>
                      <a:rPr lang="en-US" altLang="ja-JP" sz="1600" i="1">
                        <a:solidFill>
                          <a:schemeClr val="tx2"/>
                        </a:solidFill>
                        <a:latin typeface="Cambria Math" panose="02040503050406030204" pitchFamily="18" charset="0"/>
                      </a:rPr>
                      <m:t>=</m:t>
                    </m:r>
                    <m:f>
                      <m:fPr>
                        <m:type m:val="skw"/>
                        <m:ctrlPr>
                          <a:rPr lang="en-US" altLang="ja-JP" sz="1600" i="1">
                            <a:solidFill>
                              <a:schemeClr val="tx2"/>
                            </a:solidFill>
                            <a:latin typeface="Cambria Math" panose="02040503050406030204" pitchFamily="18" charset="0"/>
                          </a:rPr>
                        </m:ctrlPr>
                      </m:fPr>
                      <m:num>
                        <m:r>
                          <a:rPr lang="en-US" altLang="ja-JP" sz="1600" b="0" i="1" smtClean="0">
                            <a:solidFill>
                              <a:schemeClr val="tx2"/>
                            </a:solidFill>
                            <a:latin typeface="Cambria Math" panose="02040503050406030204" pitchFamily="18" charset="0"/>
                          </a:rPr>
                          <m:t>𝑠</m:t>
                        </m:r>
                      </m:num>
                      <m:den>
                        <m:acc>
                          <m:accPr>
                            <m:chr m:val="̅"/>
                            <m:ctrlPr>
                              <a:rPr lang="en-US" altLang="ja-JP" sz="1600" i="1">
                                <a:solidFill>
                                  <a:schemeClr val="tx2"/>
                                </a:solidFill>
                                <a:latin typeface="Cambria Math" panose="02040503050406030204" pitchFamily="18" charset="0"/>
                              </a:rPr>
                            </m:ctrlPr>
                          </m:accPr>
                          <m:e>
                            <m:r>
                              <a:rPr lang="en-US" altLang="ja-JP" sz="1600" i="1">
                                <a:solidFill>
                                  <a:schemeClr val="tx2"/>
                                </a:solidFill>
                                <a:latin typeface="Cambria Math" panose="02040503050406030204" pitchFamily="18" charset="0"/>
                              </a:rPr>
                              <m:t>𝑥</m:t>
                            </m:r>
                          </m:e>
                        </m:acc>
                      </m:den>
                    </m:f>
                    <m:r>
                      <a:rPr lang="ja-JP" altLang="en-US" sz="1600" i="1" smtClean="0">
                        <a:solidFill>
                          <a:schemeClr val="tx2"/>
                        </a:solidFill>
                        <a:latin typeface="Cambria Math" panose="02040503050406030204" pitchFamily="18" charset="0"/>
                      </a:rPr>
                      <m:t>　</m:t>
                    </m:r>
                  </m:oMath>
                </a14:m>
                <a:r>
                  <a:rPr lang="en-US" altLang="ja-JP" sz="1600" dirty="0"/>
                  <a:t>…</a:t>
                </a:r>
                <a:r>
                  <a:rPr lang="ja-JP" altLang="en-US" sz="1600" dirty="0"/>
                  <a:t>　単位の異なるデータ（変数）間の散らばり具合を比べる際の指標</a:t>
                </a:r>
                <a:endParaRPr lang="en-US" altLang="ja-JP" sz="1600" dirty="0"/>
              </a:p>
              <a:p>
                <a:r>
                  <a:rPr lang="ja-JP" altLang="en-US" sz="1600" dirty="0"/>
                  <a:t>　　　　　　　　　　　　 平均値で標準偏差を割ることにより、単位を無視できる</a:t>
                </a:r>
                <a:endParaRPr lang="en-US" altLang="ja-JP" sz="1600" dirty="0"/>
              </a:p>
              <a:p>
                <a:endParaRPr lang="en-US" altLang="ja-JP" sz="1600" dirty="0"/>
              </a:p>
              <a:p>
                <a:r>
                  <a:rPr lang="ja-JP" altLang="en-US" sz="1600" b="1" dirty="0"/>
                  <a:t>最頻値</a:t>
                </a:r>
                <a:r>
                  <a:rPr lang="ja-JP" altLang="en-US" sz="1600" dirty="0"/>
                  <a:t>： 最も多く観測された値</a:t>
                </a:r>
                <a:endParaRPr lang="en-US" altLang="ja-JP" sz="1600" dirty="0"/>
              </a:p>
              <a:p>
                <a:endParaRPr lang="en-US" altLang="ja-JP" sz="1600" dirty="0"/>
              </a:p>
              <a:p>
                <a:r>
                  <a:rPr lang="ja-JP" altLang="en-US" sz="1600" dirty="0"/>
                  <a:t>分位点：</a:t>
                </a:r>
                <a:endParaRPr lang="en-US" altLang="ja-JP" sz="1600" dirty="0"/>
              </a:p>
              <a:p>
                <a:pPr marL="285750" indent="-285750">
                  <a:buFont typeface="Arial" panose="020B0604020202020204" pitchFamily="34" charset="0"/>
                  <a:buChar char="•"/>
                </a:pPr>
                <a:r>
                  <a:rPr lang="ja-JP" altLang="en-US" sz="1600" b="1" dirty="0"/>
                  <a:t>中央値</a:t>
                </a:r>
                <a:r>
                  <a:rPr lang="ja-JP" altLang="en-US" sz="1600" dirty="0"/>
                  <a:t>： データを小さい順で並べ替えた際、真ん中に来るデータの値</a:t>
                </a:r>
                <a:endParaRPr lang="en-US" altLang="ja-JP" sz="1600" dirty="0"/>
              </a:p>
              <a:p>
                <a:pPr marL="285750" indent="-285750">
                  <a:buFont typeface="Arial" panose="020B0604020202020204" pitchFamily="34" charset="0"/>
                  <a:buChar char="•"/>
                </a:pPr>
                <a:r>
                  <a:rPr lang="ja-JP" altLang="en-US" sz="1600" b="1" dirty="0"/>
                  <a:t>最大値</a:t>
                </a:r>
                <a:endParaRPr lang="en-US" altLang="ja-JP" sz="1600" b="1" dirty="0"/>
              </a:p>
              <a:p>
                <a:pPr marL="285750" indent="-285750">
                  <a:buFont typeface="Arial" panose="020B0604020202020204" pitchFamily="34" charset="0"/>
                  <a:buChar char="•"/>
                </a:pPr>
                <a:r>
                  <a:rPr lang="ja-JP" altLang="en-US" sz="1600" b="1" dirty="0"/>
                  <a:t>最小値</a:t>
                </a:r>
                <a:endParaRPr lang="en-US" altLang="ja-JP" sz="1600" b="1" dirty="0"/>
              </a:p>
              <a:p>
                <a:pPr marL="285750" indent="-285750">
                  <a:buFont typeface="Arial" panose="020B0604020202020204" pitchFamily="34" charset="0"/>
                  <a:buChar char="•"/>
                </a:pPr>
                <a:r>
                  <a:rPr lang="ja-JP" altLang="en-US" sz="1600" b="1" dirty="0"/>
                  <a:t>第</a:t>
                </a:r>
                <a:r>
                  <a:rPr lang="en-US" altLang="ja-JP" sz="1600" b="1" dirty="0"/>
                  <a:t>q</a:t>
                </a:r>
                <a:r>
                  <a:rPr lang="ja-JP" altLang="en-US" sz="1600" b="1" dirty="0"/>
                  <a:t>分位点</a:t>
                </a:r>
                <a:r>
                  <a:rPr lang="ja-JP" altLang="en-US" sz="1600" dirty="0"/>
                  <a:t>：</a:t>
                </a:r>
                <a:r>
                  <a:rPr lang="en-US" altLang="ja-JP" sz="1600" dirty="0"/>
                  <a:t> </a:t>
                </a:r>
                <a:r>
                  <a:rPr lang="ja-JP" altLang="en-US" sz="1600" dirty="0"/>
                  <a:t>データを小さい順で並べ替えた際、</a:t>
                </a:r>
                <a:r>
                  <a:rPr lang="en-US" altLang="ja-JP" sz="1600" dirty="0"/>
                  <a:t>q</a:t>
                </a:r>
                <a:r>
                  <a:rPr lang="ja-JP" altLang="en-US" sz="1600" dirty="0"/>
                  <a:t>番目に来るデータの値</a:t>
                </a:r>
                <a:endParaRPr lang="en-US" altLang="ja-JP" sz="1600" dirty="0"/>
              </a:p>
            </p:txBody>
          </p:sp>
        </mc:Choice>
        <mc:Fallback>
          <p:sp>
            <p:nvSpPr>
              <p:cNvPr id="5" name="テキスト ボックス 4">
                <a:extLst>
                  <a:ext uri="{FF2B5EF4-FFF2-40B4-BE49-F238E27FC236}">
                    <a16:creationId xmlns:a16="http://schemas.microsoft.com/office/drawing/2014/main" id="{2A788183-2E8F-4EF1-89CD-60EF1DEC331B}"/>
                  </a:ext>
                </a:extLst>
              </p:cNvPr>
              <p:cNvSpPr txBox="1">
                <a:spLocks noRot="1" noChangeAspect="1" noMove="1" noResize="1" noEditPoints="1" noAdjustHandles="1" noChangeArrowheads="1" noChangeShapeType="1" noTextEdit="1"/>
              </p:cNvSpPr>
              <p:nvPr/>
            </p:nvSpPr>
            <p:spPr>
              <a:xfrm>
                <a:off x="200472" y="836712"/>
                <a:ext cx="9548204" cy="4214615"/>
              </a:xfrm>
              <a:prstGeom prst="rect">
                <a:avLst/>
              </a:prstGeom>
              <a:blipFill>
                <a:blip r:embed="rId2"/>
                <a:stretch>
                  <a:fillRect l="-383" t="-3035" b="-867"/>
                </a:stretch>
              </a:blipFill>
            </p:spPr>
            <p:txBody>
              <a:bodyPr/>
              <a:lstStyle/>
              <a:p>
                <a:r>
                  <a:rPr lang="ja-JP" altLang="en-US">
                    <a:noFill/>
                  </a:rPr>
                  <a:t> </a:t>
                </a:r>
              </a:p>
            </p:txBody>
          </p:sp>
        </mc:Fallback>
      </mc:AlternateContent>
      <p:sp>
        <p:nvSpPr>
          <p:cNvPr id="8" name="テキスト ボックス 7">
            <a:extLst>
              <a:ext uri="{FF2B5EF4-FFF2-40B4-BE49-F238E27FC236}">
                <a16:creationId xmlns:a16="http://schemas.microsoft.com/office/drawing/2014/main" id="{4D39D7DA-23FF-44F3-98B7-45A8D81588E7}"/>
              </a:ext>
            </a:extLst>
          </p:cNvPr>
          <p:cNvSpPr txBox="1"/>
          <p:nvPr/>
        </p:nvSpPr>
        <p:spPr>
          <a:xfrm>
            <a:off x="200472" y="5551202"/>
            <a:ext cx="9548204" cy="1031051"/>
          </a:xfrm>
          <a:prstGeom prst="rect">
            <a:avLst/>
          </a:prstGeom>
          <a:noFill/>
        </p:spPr>
        <p:txBody>
          <a:bodyPr wrap="square" rtlCol="0">
            <a:spAutoFit/>
          </a:bodyPr>
          <a:lstStyle/>
          <a:p>
            <a:pPr algn="ctr"/>
            <a:r>
              <a:rPr lang="ja-JP" altLang="en-US" sz="1600" u="sng" dirty="0"/>
              <a:t>質的変数</a:t>
            </a:r>
            <a:endParaRPr lang="en-US" altLang="ja-JP" sz="1600" u="sng" dirty="0"/>
          </a:p>
          <a:p>
            <a:endParaRPr lang="en-US" altLang="ja-JP" sz="800" dirty="0"/>
          </a:p>
          <a:p>
            <a:r>
              <a:rPr lang="ja-JP" altLang="en-US" sz="1600" b="1" dirty="0"/>
              <a:t>度数</a:t>
            </a:r>
            <a:r>
              <a:rPr lang="ja-JP" altLang="en-US" sz="1600" dirty="0"/>
              <a:t>： 各カテゴリの出現頻度</a:t>
            </a:r>
            <a:endParaRPr lang="en-US" altLang="ja-JP" sz="1600" dirty="0"/>
          </a:p>
          <a:p>
            <a:endParaRPr lang="en-US" altLang="ja-JP" sz="500" dirty="0"/>
          </a:p>
          <a:p>
            <a:r>
              <a:rPr lang="ja-JP" altLang="en-US" sz="1600" b="1" dirty="0"/>
              <a:t>相対度数</a:t>
            </a:r>
            <a:r>
              <a:rPr lang="ja-JP" altLang="en-US" sz="1600" dirty="0"/>
              <a:t>： 度数の全体における割合</a:t>
            </a:r>
            <a:endParaRPr lang="en-US" altLang="ja-JP" sz="1600" dirty="0"/>
          </a:p>
        </p:txBody>
      </p:sp>
      <p:cxnSp>
        <p:nvCxnSpPr>
          <p:cNvPr id="9" name="直線コネクタ 8">
            <a:extLst>
              <a:ext uri="{FF2B5EF4-FFF2-40B4-BE49-F238E27FC236}">
                <a16:creationId xmlns:a16="http://schemas.microsoft.com/office/drawing/2014/main" id="{416A4807-5841-4228-9BAB-0ED536CE8D17}"/>
              </a:ext>
            </a:extLst>
          </p:cNvPr>
          <p:cNvCxnSpPr/>
          <p:nvPr/>
        </p:nvCxnSpPr>
        <p:spPr>
          <a:xfrm>
            <a:off x="223224" y="5445224"/>
            <a:ext cx="9433048" cy="0"/>
          </a:xfrm>
          <a:prstGeom prst="line">
            <a:avLst/>
          </a:prstGeom>
          <a:ln w="28575">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95440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86B32591-3A95-4F23-A860-FA90577DD048}"/>
              </a:ext>
            </a:extLst>
          </p:cNvPr>
          <p:cNvSpPr>
            <a:spLocks noGrp="1"/>
          </p:cNvSpPr>
          <p:nvPr>
            <p:ph type="sldNum" sz="quarter" idx="4"/>
          </p:nvPr>
        </p:nvSpPr>
        <p:spPr/>
        <p:txBody>
          <a:bodyPr/>
          <a:lstStyle/>
          <a:p>
            <a:fld id="{FB3508C7-2FE0-4945-9CBD-863E05F850D2}" type="slidenum">
              <a:rPr lang="ja-JP" altLang="en-US" smtClean="0"/>
              <a:pPr/>
              <a:t>13</a:t>
            </a:fld>
            <a:endParaRPr lang="ja-JP" altLang="en-US" dirty="0"/>
          </a:p>
        </p:txBody>
      </p:sp>
      <p:sp>
        <p:nvSpPr>
          <p:cNvPr id="4" name="タイトル 1">
            <a:extLst>
              <a:ext uri="{FF2B5EF4-FFF2-40B4-BE49-F238E27FC236}">
                <a16:creationId xmlns:a16="http://schemas.microsoft.com/office/drawing/2014/main" id="{69B1CBEB-D865-4D5B-BD17-58F54DF2940D}"/>
              </a:ext>
            </a:extLst>
          </p:cNvPr>
          <p:cNvSpPr>
            <a:spLocks noGrp="1"/>
          </p:cNvSpPr>
          <p:nvPr>
            <p:ph type="title"/>
          </p:nvPr>
        </p:nvSpPr>
        <p:spPr>
          <a:xfrm>
            <a:off x="632520" y="2951951"/>
            <a:ext cx="8640960" cy="918095"/>
          </a:xfrm>
        </p:spPr>
        <p:txBody>
          <a:bodyPr/>
          <a:lstStyle/>
          <a:p>
            <a:pPr algn="ctr"/>
            <a:r>
              <a:rPr lang="ja-JP" altLang="en-US" sz="3200" dirty="0"/>
              <a:t>演習</a:t>
            </a:r>
            <a:r>
              <a:rPr lang="en-US" altLang="ja-JP" sz="3200" dirty="0"/>
              <a:t>【Day1-Exercise2】</a:t>
            </a:r>
            <a:br>
              <a:rPr lang="en-US" altLang="ja-JP" sz="3200" dirty="0"/>
            </a:br>
            <a:r>
              <a:rPr lang="ja-JP" altLang="en-US" sz="3200" dirty="0"/>
              <a:t>記述統計</a:t>
            </a:r>
            <a:endParaRPr kumimoji="1" lang="ja-JP" altLang="en-US" sz="3200" dirty="0"/>
          </a:p>
        </p:txBody>
      </p:sp>
      <p:sp>
        <p:nvSpPr>
          <p:cNvPr id="5" name="テキスト ボックス 4">
            <a:extLst>
              <a:ext uri="{FF2B5EF4-FFF2-40B4-BE49-F238E27FC236}">
                <a16:creationId xmlns:a16="http://schemas.microsoft.com/office/drawing/2014/main" id="{14FB2959-A400-41C2-8FB4-14D9AD57187F}"/>
              </a:ext>
            </a:extLst>
          </p:cNvPr>
          <p:cNvSpPr txBox="1"/>
          <p:nvPr/>
        </p:nvSpPr>
        <p:spPr>
          <a:xfrm>
            <a:off x="524508" y="4401108"/>
            <a:ext cx="8748972" cy="1569660"/>
          </a:xfrm>
          <a:prstGeom prst="rect">
            <a:avLst/>
          </a:prstGeom>
          <a:noFill/>
        </p:spPr>
        <p:txBody>
          <a:bodyPr wrap="square" rtlCol="0">
            <a:spAutoFit/>
          </a:bodyPr>
          <a:lstStyle/>
          <a:p>
            <a:pPr marL="285750" indent="-285750">
              <a:buFont typeface="Arial" panose="020B0604020202020204" pitchFamily="34" charset="0"/>
              <a:buChar char="•"/>
            </a:pPr>
            <a:r>
              <a:rPr lang="ja-JP" altLang="en-US" sz="1600" dirty="0">
                <a:solidFill>
                  <a:schemeClr val="bg1"/>
                </a:solidFill>
              </a:rPr>
              <a:t>各種統計量の算出、理解</a:t>
            </a:r>
            <a:endParaRPr lang="en-US" altLang="ja-JP" sz="1600" dirty="0">
              <a:solidFill>
                <a:schemeClr val="bg1"/>
              </a:solidFill>
            </a:endParaRPr>
          </a:p>
          <a:p>
            <a:pPr marL="285750" indent="-285750">
              <a:buFont typeface="Arial" panose="020B0604020202020204" pitchFamily="34" charset="0"/>
              <a:buChar char="•"/>
            </a:pPr>
            <a:r>
              <a:rPr lang="ja-JP" altLang="en-US" sz="1600" dirty="0">
                <a:solidFill>
                  <a:schemeClr val="bg1"/>
                </a:solidFill>
              </a:rPr>
              <a:t>分位点を使いこなす</a:t>
            </a:r>
            <a:endParaRPr lang="en-US" altLang="ja-JP" sz="1600" dirty="0">
              <a:solidFill>
                <a:schemeClr val="bg1"/>
              </a:solidFill>
            </a:endParaRPr>
          </a:p>
          <a:p>
            <a:pPr marL="285750" indent="-285750">
              <a:buFont typeface="Arial" panose="020B0604020202020204" pitchFamily="34" charset="0"/>
              <a:buChar char="•"/>
            </a:pPr>
            <a:r>
              <a:rPr lang="ja-JP" altLang="en-US" sz="1600" dirty="0">
                <a:solidFill>
                  <a:schemeClr val="bg1"/>
                </a:solidFill>
              </a:rPr>
              <a:t>分布の形状によって、注目すべき統計量が異なってくることを理解する</a:t>
            </a:r>
            <a:endParaRPr lang="en-US" altLang="ja-JP" sz="1600" dirty="0">
              <a:solidFill>
                <a:schemeClr val="bg1"/>
              </a:solidFill>
            </a:endParaRPr>
          </a:p>
          <a:p>
            <a:pPr marL="285750" indent="-285750">
              <a:buFont typeface="Arial" panose="020B0604020202020204" pitchFamily="34" charset="0"/>
              <a:buChar char="•"/>
            </a:pPr>
            <a:r>
              <a:rPr lang="ja-JP" altLang="en-US" sz="1600" dirty="0">
                <a:solidFill>
                  <a:schemeClr val="bg1"/>
                </a:solidFill>
              </a:rPr>
              <a:t>データ：</a:t>
            </a:r>
            <a:r>
              <a:rPr lang="en-US" altLang="ja-JP" sz="1600" dirty="0">
                <a:solidFill>
                  <a:schemeClr val="bg1"/>
                </a:solidFill>
              </a:rPr>
              <a:t>DescriptiveStats.csv</a:t>
            </a:r>
          </a:p>
          <a:p>
            <a:pPr marL="285750" indent="-285750">
              <a:buFont typeface="Arial" panose="020B0604020202020204" pitchFamily="34" charset="0"/>
              <a:buChar char="•"/>
            </a:pPr>
            <a:endParaRPr lang="en-US" altLang="ja-JP" sz="1600" dirty="0">
              <a:solidFill>
                <a:schemeClr val="bg1"/>
              </a:solidFill>
            </a:endParaRPr>
          </a:p>
          <a:p>
            <a:endParaRPr lang="en-US" altLang="ja-JP" sz="1600" dirty="0">
              <a:solidFill>
                <a:schemeClr val="bg1"/>
              </a:solidFill>
            </a:endParaRPr>
          </a:p>
        </p:txBody>
      </p:sp>
    </p:spTree>
    <p:extLst>
      <p:ext uri="{BB962C8B-B14F-4D97-AF65-F5344CB8AC3E}">
        <p14:creationId xmlns:p14="http://schemas.microsoft.com/office/powerpoint/2010/main" val="1880572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69B1CBEB-D865-4D5B-BD17-58F54DF2940D}"/>
              </a:ext>
            </a:extLst>
          </p:cNvPr>
          <p:cNvSpPr>
            <a:spLocks noGrp="1"/>
          </p:cNvSpPr>
          <p:nvPr>
            <p:ph type="title"/>
          </p:nvPr>
        </p:nvSpPr>
        <p:spPr>
          <a:xfrm>
            <a:off x="272480" y="188640"/>
            <a:ext cx="9361040" cy="612068"/>
          </a:xfrm>
        </p:spPr>
        <p:txBody>
          <a:bodyPr/>
          <a:lstStyle/>
          <a:p>
            <a:pPr algn="ctr"/>
            <a:r>
              <a:rPr kumimoji="1" lang="ja-JP" altLang="en-US" sz="3200" dirty="0"/>
              <a:t>演習の解説</a:t>
            </a:r>
          </a:p>
        </p:txBody>
      </p:sp>
      <p:sp>
        <p:nvSpPr>
          <p:cNvPr id="3" name="スライド番号プレースホルダー 2">
            <a:extLst>
              <a:ext uri="{FF2B5EF4-FFF2-40B4-BE49-F238E27FC236}">
                <a16:creationId xmlns:a16="http://schemas.microsoft.com/office/drawing/2014/main" id="{86B32591-3A95-4F23-A860-FA90577DD048}"/>
              </a:ext>
            </a:extLst>
          </p:cNvPr>
          <p:cNvSpPr>
            <a:spLocks noGrp="1"/>
          </p:cNvSpPr>
          <p:nvPr>
            <p:ph type="sldNum" sz="quarter" idx="4"/>
          </p:nvPr>
        </p:nvSpPr>
        <p:spPr/>
        <p:txBody>
          <a:bodyPr/>
          <a:lstStyle/>
          <a:p>
            <a:fld id="{FB3508C7-2FE0-4945-9CBD-863E05F850D2}" type="slidenum">
              <a:rPr lang="ja-JP" altLang="en-US" smtClean="0"/>
              <a:pPr/>
              <a:t>14</a:t>
            </a:fld>
            <a:endParaRPr lang="ja-JP" altLang="en-US" dirty="0"/>
          </a:p>
        </p:txBody>
      </p:sp>
      <p:sp>
        <p:nvSpPr>
          <p:cNvPr id="10" name="テキスト ボックス 9">
            <a:extLst>
              <a:ext uri="{FF2B5EF4-FFF2-40B4-BE49-F238E27FC236}">
                <a16:creationId xmlns:a16="http://schemas.microsoft.com/office/drawing/2014/main" id="{96568683-21C1-48E7-BC2C-44323EB97E1E}"/>
              </a:ext>
            </a:extLst>
          </p:cNvPr>
          <p:cNvSpPr txBox="1"/>
          <p:nvPr/>
        </p:nvSpPr>
        <p:spPr>
          <a:xfrm>
            <a:off x="178898" y="908720"/>
            <a:ext cx="4774102" cy="954107"/>
          </a:xfrm>
          <a:prstGeom prst="rect">
            <a:avLst/>
          </a:prstGeom>
          <a:noFill/>
        </p:spPr>
        <p:txBody>
          <a:bodyPr wrap="square" rtlCol="0">
            <a:spAutoFit/>
          </a:bodyPr>
          <a:lstStyle/>
          <a:p>
            <a:r>
              <a:rPr lang="ja-JP" altLang="en-US" sz="1400" dirty="0"/>
              <a:t>量的変数の記述統計を行う</a:t>
            </a:r>
            <a:endParaRPr lang="en-US" altLang="ja-JP" sz="1400" dirty="0"/>
          </a:p>
          <a:p>
            <a:pPr marL="285750" indent="-285750">
              <a:buFont typeface="Arial" panose="020B0604020202020204" pitchFamily="34" charset="0"/>
              <a:buChar char="•"/>
            </a:pPr>
            <a:r>
              <a:rPr lang="ja-JP" altLang="en-US" sz="1400" dirty="0"/>
              <a:t>平均</a:t>
            </a:r>
            <a:endParaRPr lang="en-US" altLang="ja-JP" sz="1400" dirty="0"/>
          </a:p>
          <a:p>
            <a:pPr marL="285750" indent="-285750">
              <a:buFont typeface="Arial" panose="020B0604020202020204" pitchFamily="34" charset="0"/>
              <a:buChar char="•"/>
            </a:pPr>
            <a:r>
              <a:rPr lang="ja-JP" altLang="en-US" sz="1400" dirty="0"/>
              <a:t>標準偏差</a:t>
            </a:r>
            <a:endParaRPr lang="en-US" altLang="ja-JP" sz="1400" dirty="0"/>
          </a:p>
          <a:p>
            <a:pPr marL="285750" indent="-285750">
              <a:buFont typeface="Arial" panose="020B0604020202020204" pitchFamily="34" charset="0"/>
              <a:buChar char="•"/>
            </a:pPr>
            <a:r>
              <a:rPr lang="ja-JP" altLang="en-US" sz="1400" dirty="0"/>
              <a:t>分位点</a:t>
            </a:r>
            <a:endParaRPr lang="en-US" altLang="ja-JP" sz="1400" dirty="0"/>
          </a:p>
        </p:txBody>
      </p:sp>
      <p:pic>
        <p:nvPicPr>
          <p:cNvPr id="2" name="図 1">
            <a:extLst>
              <a:ext uri="{FF2B5EF4-FFF2-40B4-BE49-F238E27FC236}">
                <a16:creationId xmlns:a16="http://schemas.microsoft.com/office/drawing/2014/main" id="{8FA01873-2CD5-4A12-AA66-006D34D364C1}"/>
              </a:ext>
            </a:extLst>
          </p:cNvPr>
          <p:cNvPicPr>
            <a:picLocks noChangeAspect="1"/>
          </p:cNvPicPr>
          <p:nvPr/>
        </p:nvPicPr>
        <p:blipFill>
          <a:blip r:embed="rId2"/>
          <a:stretch>
            <a:fillRect/>
          </a:stretch>
        </p:blipFill>
        <p:spPr>
          <a:xfrm>
            <a:off x="452500" y="1952836"/>
            <a:ext cx="3132348" cy="3469092"/>
          </a:xfrm>
          <a:prstGeom prst="rect">
            <a:avLst/>
          </a:prstGeom>
        </p:spPr>
      </p:pic>
      <p:sp>
        <p:nvSpPr>
          <p:cNvPr id="7" name="テキスト ボックス 6">
            <a:extLst>
              <a:ext uri="{FF2B5EF4-FFF2-40B4-BE49-F238E27FC236}">
                <a16:creationId xmlns:a16="http://schemas.microsoft.com/office/drawing/2014/main" id="{7F448A17-6FD2-4ABA-87A6-85B736E2854F}"/>
              </a:ext>
            </a:extLst>
          </p:cNvPr>
          <p:cNvSpPr txBox="1"/>
          <p:nvPr/>
        </p:nvSpPr>
        <p:spPr>
          <a:xfrm>
            <a:off x="178898" y="5655631"/>
            <a:ext cx="4774102" cy="523220"/>
          </a:xfrm>
          <a:prstGeom prst="rect">
            <a:avLst/>
          </a:prstGeom>
          <a:noFill/>
        </p:spPr>
        <p:txBody>
          <a:bodyPr wrap="square" rtlCol="0">
            <a:spAutoFit/>
          </a:bodyPr>
          <a:lstStyle/>
          <a:p>
            <a:pPr marL="285750" indent="-285750">
              <a:buFont typeface="Wingdings" panose="05000000000000000000" pitchFamily="2" charset="2"/>
              <a:buChar char="ü"/>
            </a:pPr>
            <a:r>
              <a:rPr lang="ja-JP" altLang="en-US" sz="1400" dirty="0"/>
              <a:t>左右対称分布において、平均値と中央値はほぼ一致</a:t>
            </a:r>
            <a:endParaRPr lang="en-US" altLang="ja-JP" sz="1400" dirty="0"/>
          </a:p>
          <a:p>
            <a:pPr marL="285750" indent="-285750">
              <a:buFont typeface="Wingdings" panose="05000000000000000000" pitchFamily="2" charset="2"/>
              <a:buChar char="ü"/>
            </a:pPr>
            <a:r>
              <a:rPr lang="ja-JP" altLang="en-US" sz="1400" dirty="0"/>
              <a:t>偏った分布を調べる場合、特に分位点が有用</a:t>
            </a:r>
            <a:endParaRPr lang="en-US" altLang="ja-JP" sz="1400" dirty="0"/>
          </a:p>
        </p:txBody>
      </p:sp>
      <p:sp>
        <p:nvSpPr>
          <p:cNvPr id="8" name="テキスト ボックス 7">
            <a:extLst>
              <a:ext uri="{FF2B5EF4-FFF2-40B4-BE49-F238E27FC236}">
                <a16:creationId xmlns:a16="http://schemas.microsoft.com/office/drawing/2014/main" id="{C4990C00-5C37-45F0-9B46-CE6B042F8D27}"/>
              </a:ext>
            </a:extLst>
          </p:cNvPr>
          <p:cNvSpPr txBox="1"/>
          <p:nvPr/>
        </p:nvSpPr>
        <p:spPr>
          <a:xfrm>
            <a:off x="5471486" y="912741"/>
            <a:ext cx="4306050" cy="738664"/>
          </a:xfrm>
          <a:prstGeom prst="rect">
            <a:avLst/>
          </a:prstGeom>
          <a:noFill/>
        </p:spPr>
        <p:txBody>
          <a:bodyPr wrap="square" rtlCol="0">
            <a:spAutoFit/>
          </a:bodyPr>
          <a:lstStyle/>
          <a:p>
            <a:r>
              <a:rPr lang="ja-JP" altLang="en-US" sz="1400" dirty="0"/>
              <a:t>質的変数の記述統計を行う</a:t>
            </a:r>
            <a:endParaRPr lang="en-US" altLang="ja-JP" sz="1400" dirty="0"/>
          </a:p>
          <a:p>
            <a:pPr marL="285750" indent="-285750">
              <a:buFont typeface="Arial" panose="020B0604020202020204" pitchFamily="34" charset="0"/>
              <a:buChar char="•"/>
            </a:pPr>
            <a:r>
              <a:rPr lang="ja-JP" altLang="en-US" sz="1400" dirty="0"/>
              <a:t>度数</a:t>
            </a:r>
            <a:endParaRPr lang="en-US" altLang="ja-JP" sz="1400" dirty="0"/>
          </a:p>
          <a:p>
            <a:pPr marL="285750" indent="-285750">
              <a:buFont typeface="Arial" panose="020B0604020202020204" pitchFamily="34" charset="0"/>
              <a:buChar char="•"/>
            </a:pPr>
            <a:r>
              <a:rPr lang="ja-JP" altLang="en-US" sz="1400" dirty="0"/>
              <a:t>相対度数</a:t>
            </a:r>
            <a:endParaRPr lang="en-US" altLang="ja-JP" sz="1400" dirty="0"/>
          </a:p>
        </p:txBody>
      </p:sp>
      <p:cxnSp>
        <p:nvCxnSpPr>
          <p:cNvPr id="6" name="直線コネクタ 5">
            <a:extLst>
              <a:ext uri="{FF2B5EF4-FFF2-40B4-BE49-F238E27FC236}">
                <a16:creationId xmlns:a16="http://schemas.microsoft.com/office/drawing/2014/main" id="{5A77A11C-628B-4394-9B96-5D20D2786280}"/>
              </a:ext>
            </a:extLst>
          </p:cNvPr>
          <p:cNvCxnSpPr/>
          <p:nvPr/>
        </p:nvCxnSpPr>
        <p:spPr>
          <a:xfrm>
            <a:off x="5044008" y="908720"/>
            <a:ext cx="0" cy="5436604"/>
          </a:xfrm>
          <a:prstGeom prst="line">
            <a:avLst/>
          </a:prstGeom>
          <a:ln w="28575">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32626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4"/>
          </p:nvPr>
        </p:nvSpPr>
        <p:spPr/>
        <p:txBody>
          <a:bodyPr/>
          <a:lstStyle/>
          <a:p>
            <a:fld id="{FB3508C7-2FE0-4945-9CBD-863E05F850D2}" type="slidenum">
              <a:rPr lang="ja-JP" altLang="en-US" smtClean="0"/>
              <a:pPr/>
              <a:t>15</a:t>
            </a:fld>
            <a:endParaRPr lang="ja-JP" altLang="en-US" dirty="0"/>
          </a:p>
        </p:txBody>
      </p:sp>
      <p:sp>
        <p:nvSpPr>
          <p:cNvPr id="3" name="タイトル 2"/>
          <p:cNvSpPr>
            <a:spLocks noGrp="1"/>
          </p:cNvSpPr>
          <p:nvPr>
            <p:ph type="title"/>
          </p:nvPr>
        </p:nvSpPr>
        <p:spPr/>
        <p:txBody>
          <a:bodyPr/>
          <a:lstStyle/>
          <a:p>
            <a:r>
              <a:rPr kumimoji="1" lang="en-US" altLang="ja-JP" sz="2400" dirty="0"/>
              <a:t>(</a:t>
            </a:r>
            <a:r>
              <a:rPr kumimoji="1" lang="ja-JP" altLang="en-US" sz="2400" dirty="0"/>
              <a:t>参考</a:t>
            </a:r>
            <a:r>
              <a:rPr kumimoji="1" lang="en-US" altLang="ja-JP" sz="2400" dirty="0"/>
              <a:t>) </a:t>
            </a:r>
            <a:r>
              <a:rPr lang="ja-JP" altLang="en-US" sz="2400" dirty="0"/>
              <a:t>分布の形状・特徴の理解</a:t>
            </a:r>
            <a:endParaRPr kumimoji="1" lang="ja-JP" altLang="en-US" dirty="0"/>
          </a:p>
        </p:txBody>
      </p:sp>
      <p:sp>
        <p:nvSpPr>
          <p:cNvPr id="5" name="テキスト ボックス 4">
            <a:extLst>
              <a:ext uri="{FF2B5EF4-FFF2-40B4-BE49-F238E27FC236}">
                <a16:creationId xmlns:a16="http://schemas.microsoft.com/office/drawing/2014/main" id="{2A788183-2E8F-4EF1-89CD-60EF1DEC331B}"/>
              </a:ext>
            </a:extLst>
          </p:cNvPr>
          <p:cNvSpPr txBox="1"/>
          <p:nvPr/>
        </p:nvSpPr>
        <p:spPr>
          <a:xfrm>
            <a:off x="200472" y="836712"/>
            <a:ext cx="9548204" cy="338554"/>
          </a:xfrm>
          <a:prstGeom prst="rect">
            <a:avLst/>
          </a:prstGeom>
          <a:noFill/>
        </p:spPr>
        <p:txBody>
          <a:bodyPr wrap="square" rtlCol="0">
            <a:spAutoFit/>
          </a:bodyPr>
          <a:lstStyle/>
          <a:p>
            <a:r>
              <a:rPr lang="ja-JP" altLang="en-US" sz="1600" dirty="0"/>
              <a:t>分布の形状・特徴を理解したうえで、適切な統計量を用いる</a:t>
            </a:r>
            <a:endParaRPr lang="en-US" altLang="ja-JP" sz="1600" dirty="0"/>
          </a:p>
        </p:txBody>
      </p:sp>
      <p:sp>
        <p:nvSpPr>
          <p:cNvPr id="4" name="正方形/長方形 3">
            <a:extLst>
              <a:ext uri="{FF2B5EF4-FFF2-40B4-BE49-F238E27FC236}">
                <a16:creationId xmlns:a16="http://schemas.microsoft.com/office/drawing/2014/main" id="{EFDD70C2-FC68-4F53-91B4-B48A02B62002}"/>
              </a:ext>
            </a:extLst>
          </p:cNvPr>
          <p:cNvSpPr/>
          <p:nvPr/>
        </p:nvSpPr>
        <p:spPr>
          <a:xfrm>
            <a:off x="381303" y="5404373"/>
            <a:ext cx="4564732" cy="430887"/>
          </a:xfrm>
          <a:prstGeom prst="rect">
            <a:avLst/>
          </a:prstGeom>
        </p:spPr>
        <p:txBody>
          <a:bodyPr wrap="square">
            <a:spAutoFit/>
          </a:bodyPr>
          <a:lstStyle/>
          <a:p>
            <a:r>
              <a:rPr lang="en-US" altLang="ja-JP" sz="1100" dirty="0">
                <a:hlinkClick r:id="rId2"/>
              </a:rPr>
              <a:t>http://www.mhlw.go.jp/toukei/saikin/hw/k-tyosa/k-tyosa10/2-2.html</a:t>
            </a:r>
            <a:endParaRPr lang="ja-JP" altLang="en-US" sz="1100" dirty="0"/>
          </a:p>
        </p:txBody>
      </p:sp>
      <p:pic>
        <p:nvPicPr>
          <p:cNvPr id="2052" name="Picture 4" descr="ãåå·®å¤ãã®ç»åæ¤ç´¢çµæ">
            <a:extLst>
              <a:ext uri="{FF2B5EF4-FFF2-40B4-BE49-F238E27FC236}">
                <a16:creationId xmlns:a16="http://schemas.microsoft.com/office/drawing/2014/main" id="{40F18F35-ECB4-4746-BB60-505D5C2E56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7076" y="2312877"/>
            <a:ext cx="3960439" cy="2912088"/>
          </a:xfrm>
          <a:prstGeom prst="rect">
            <a:avLst/>
          </a:prstGeom>
          <a:noFill/>
          <a:extLst>
            <a:ext uri="{909E8E84-426E-40DD-AFC4-6F175D3DCCD1}">
              <a14:hiddenFill xmlns:a14="http://schemas.microsoft.com/office/drawing/2010/main">
                <a:solidFill>
                  <a:srgbClr val="FFFFFF"/>
                </a:solidFill>
              </a14:hiddenFill>
            </a:ext>
          </a:extLst>
        </p:spPr>
      </p:pic>
      <p:sp>
        <p:nvSpPr>
          <p:cNvPr id="6" name="正方形/長方形 5">
            <a:extLst>
              <a:ext uri="{FF2B5EF4-FFF2-40B4-BE49-F238E27FC236}">
                <a16:creationId xmlns:a16="http://schemas.microsoft.com/office/drawing/2014/main" id="{50EEC561-5304-453F-BC45-57F145017810}"/>
              </a:ext>
            </a:extLst>
          </p:cNvPr>
          <p:cNvSpPr/>
          <p:nvPr/>
        </p:nvSpPr>
        <p:spPr>
          <a:xfrm>
            <a:off x="5461179" y="5404373"/>
            <a:ext cx="4287498" cy="430887"/>
          </a:xfrm>
          <a:prstGeom prst="rect">
            <a:avLst/>
          </a:prstGeom>
        </p:spPr>
        <p:txBody>
          <a:bodyPr wrap="square">
            <a:spAutoFit/>
          </a:bodyPr>
          <a:lstStyle/>
          <a:p>
            <a:r>
              <a:rPr lang="ja-JP" altLang="en-US" sz="1100" dirty="0">
                <a:hlinkClick r:id="rId4"/>
              </a:rPr>
              <a:t>https://jyukukaigyo.mitimon.net/DeviationValue/deviation_value.html</a:t>
            </a:r>
            <a:endParaRPr lang="ja-JP" altLang="en-US" sz="1100" dirty="0"/>
          </a:p>
        </p:txBody>
      </p:sp>
      <p:cxnSp>
        <p:nvCxnSpPr>
          <p:cNvPr id="9" name="直線コネクタ 8">
            <a:extLst>
              <a:ext uri="{FF2B5EF4-FFF2-40B4-BE49-F238E27FC236}">
                <a16:creationId xmlns:a16="http://schemas.microsoft.com/office/drawing/2014/main" id="{3969ED9F-F8B1-4116-B85A-BF8E3A53686A}"/>
              </a:ext>
            </a:extLst>
          </p:cNvPr>
          <p:cNvCxnSpPr>
            <a:cxnSpLocks/>
          </p:cNvCxnSpPr>
          <p:nvPr/>
        </p:nvCxnSpPr>
        <p:spPr>
          <a:xfrm>
            <a:off x="5241032" y="1844824"/>
            <a:ext cx="0" cy="4747443"/>
          </a:xfrm>
          <a:prstGeom prst="line">
            <a:avLst/>
          </a:prstGeom>
          <a:ln w="28575">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pic>
        <p:nvPicPr>
          <p:cNvPr id="2054" name="Picture 6" descr="ãåå¥ åå¸ãã®ç»åæ¤ç´¢çµæ">
            <a:extLst>
              <a:ext uri="{FF2B5EF4-FFF2-40B4-BE49-F238E27FC236}">
                <a16:creationId xmlns:a16="http://schemas.microsoft.com/office/drawing/2014/main" id="{8D0E0ED0-7D29-43AC-980E-003F5037F1F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608" y="1916832"/>
            <a:ext cx="5092412" cy="3420380"/>
          </a:xfrm>
          <a:prstGeom prst="rect">
            <a:avLst/>
          </a:prstGeom>
          <a:noFill/>
          <a:extLst>
            <a:ext uri="{909E8E84-426E-40DD-AFC4-6F175D3DCCD1}">
              <a14:hiddenFill xmlns:a14="http://schemas.microsoft.com/office/drawing/2010/main">
                <a:solidFill>
                  <a:srgbClr val="FFFFFF"/>
                </a:solidFill>
              </a14:hiddenFill>
            </a:ext>
          </a:extLst>
        </p:spPr>
      </p:pic>
      <p:sp>
        <p:nvSpPr>
          <p:cNvPr id="13" name="テキスト ボックス 12">
            <a:extLst>
              <a:ext uri="{FF2B5EF4-FFF2-40B4-BE49-F238E27FC236}">
                <a16:creationId xmlns:a16="http://schemas.microsoft.com/office/drawing/2014/main" id="{14D7181B-0EFC-4EF0-B307-CE6865F35536}"/>
              </a:ext>
            </a:extLst>
          </p:cNvPr>
          <p:cNvSpPr txBox="1"/>
          <p:nvPr/>
        </p:nvSpPr>
        <p:spPr>
          <a:xfrm>
            <a:off x="1635794" y="1584543"/>
            <a:ext cx="2141687" cy="307777"/>
          </a:xfrm>
          <a:prstGeom prst="rect">
            <a:avLst/>
          </a:prstGeom>
          <a:noFill/>
        </p:spPr>
        <p:txBody>
          <a:bodyPr wrap="square" rtlCol="0">
            <a:spAutoFit/>
          </a:bodyPr>
          <a:lstStyle/>
          <a:p>
            <a:pPr algn="ctr"/>
            <a:r>
              <a:rPr lang="ja-JP" altLang="en-US" sz="1400" u="sng" dirty="0"/>
              <a:t>所得の分布</a:t>
            </a:r>
            <a:endParaRPr lang="en-US" altLang="ja-JP" sz="1400" u="sng" dirty="0"/>
          </a:p>
        </p:txBody>
      </p:sp>
      <p:sp>
        <p:nvSpPr>
          <p:cNvPr id="14" name="テキスト ボックス 13">
            <a:extLst>
              <a:ext uri="{FF2B5EF4-FFF2-40B4-BE49-F238E27FC236}">
                <a16:creationId xmlns:a16="http://schemas.microsoft.com/office/drawing/2014/main" id="{B9BA6CD3-EEDE-416E-B6DD-FB6CE67C36D7}"/>
              </a:ext>
            </a:extLst>
          </p:cNvPr>
          <p:cNvSpPr txBox="1"/>
          <p:nvPr/>
        </p:nvSpPr>
        <p:spPr>
          <a:xfrm>
            <a:off x="6555729" y="1584543"/>
            <a:ext cx="2141687" cy="307777"/>
          </a:xfrm>
          <a:prstGeom prst="rect">
            <a:avLst/>
          </a:prstGeom>
          <a:noFill/>
        </p:spPr>
        <p:txBody>
          <a:bodyPr wrap="square" rtlCol="0">
            <a:spAutoFit/>
          </a:bodyPr>
          <a:lstStyle/>
          <a:p>
            <a:pPr algn="ctr"/>
            <a:r>
              <a:rPr lang="ja-JP" altLang="en-US" sz="1400" u="sng" dirty="0"/>
              <a:t>偏差値</a:t>
            </a:r>
            <a:endParaRPr lang="en-US" altLang="ja-JP" sz="1400" u="sng" dirty="0"/>
          </a:p>
        </p:txBody>
      </p:sp>
    </p:spTree>
    <p:extLst>
      <p:ext uri="{BB962C8B-B14F-4D97-AF65-F5344CB8AC3E}">
        <p14:creationId xmlns:p14="http://schemas.microsoft.com/office/powerpoint/2010/main" val="42290077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4"/>
          </p:nvPr>
        </p:nvSpPr>
        <p:spPr/>
        <p:txBody>
          <a:bodyPr/>
          <a:lstStyle/>
          <a:p>
            <a:fld id="{FB3508C7-2FE0-4945-9CBD-863E05F850D2}" type="slidenum">
              <a:rPr lang="ja-JP" altLang="en-US" smtClean="0"/>
              <a:pPr/>
              <a:t>16</a:t>
            </a:fld>
            <a:endParaRPr lang="ja-JP" altLang="en-US" dirty="0"/>
          </a:p>
        </p:txBody>
      </p:sp>
      <p:sp>
        <p:nvSpPr>
          <p:cNvPr id="3" name="タイトル 2"/>
          <p:cNvSpPr>
            <a:spLocks noGrp="1"/>
          </p:cNvSpPr>
          <p:nvPr>
            <p:ph type="title"/>
          </p:nvPr>
        </p:nvSpPr>
        <p:spPr/>
        <p:txBody>
          <a:bodyPr/>
          <a:lstStyle/>
          <a:p>
            <a:r>
              <a:rPr lang="ja-JP" altLang="en-US" sz="2400" dirty="0"/>
              <a:t>探索的データ解析</a:t>
            </a:r>
            <a:endParaRPr kumimoji="1" lang="ja-JP" altLang="en-US" dirty="0"/>
          </a:p>
        </p:txBody>
      </p:sp>
      <p:sp>
        <p:nvSpPr>
          <p:cNvPr id="5" name="テキスト ボックス 4">
            <a:extLst>
              <a:ext uri="{FF2B5EF4-FFF2-40B4-BE49-F238E27FC236}">
                <a16:creationId xmlns:a16="http://schemas.microsoft.com/office/drawing/2014/main" id="{2A788183-2E8F-4EF1-89CD-60EF1DEC331B}"/>
              </a:ext>
            </a:extLst>
          </p:cNvPr>
          <p:cNvSpPr txBox="1"/>
          <p:nvPr/>
        </p:nvSpPr>
        <p:spPr>
          <a:xfrm>
            <a:off x="200472" y="836712"/>
            <a:ext cx="9548204" cy="1569660"/>
          </a:xfrm>
          <a:prstGeom prst="rect">
            <a:avLst/>
          </a:prstGeom>
          <a:noFill/>
        </p:spPr>
        <p:txBody>
          <a:bodyPr wrap="square" rtlCol="0">
            <a:spAutoFit/>
          </a:bodyPr>
          <a:lstStyle/>
          <a:p>
            <a:r>
              <a:rPr lang="ja-JP" altLang="en-US" sz="1600" b="1" dirty="0"/>
              <a:t>探索的データ解析</a:t>
            </a:r>
            <a:r>
              <a:rPr lang="en-US" altLang="ja-JP" sz="1600" b="1" dirty="0"/>
              <a:t>(EDA, Exploratory Data Analysis)</a:t>
            </a:r>
          </a:p>
          <a:p>
            <a:pPr marL="285750" indent="-285750">
              <a:buFont typeface="Arial" panose="020B0604020202020204" pitchFamily="34" charset="0"/>
              <a:buChar char="•"/>
            </a:pPr>
            <a:r>
              <a:rPr lang="en-US" altLang="ja-JP" sz="1600" dirty="0"/>
              <a:t>analyzing data sets to summarize their main characteristics, often with visual methods</a:t>
            </a:r>
          </a:p>
          <a:p>
            <a:pPr marL="285750" indent="-285750">
              <a:buFont typeface="Arial" panose="020B0604020202020204" pitchFamily="34" charset="0"/>
              <a:buChar char="•"/>
            </a:pPr>
            <a:r>
              <a:rPr lang="en-US" altLang="ja-JP" sz="1600" dirty="0"/>
              <a:t>for seeing what the data can tell us beyond the formal modeling or hypothesis testing task</a:t>
            </a:r>
          </a:p>
          <a:p>
            <a:pPr marL="285750" indent="-285750">
              <a:buFont typeface="Arial" panose="020B0604020202020204" pitchFamily="34" charset="0"/>
              <a:buChar char="•"/>
            </a:pPr>
            <a:r>
              <a:rPr lang="en-US" altLang="ja-JP" sz="1600" dirty="0"/>
              <a:t>explore the data, and possibly formulate hypotheses that could lead to new data collection and experiments</a:t>
            </a:r>
          </a:p>
          <a:p>
            <a:endParaRPr lang="en-US" altLang="ja-JP" sz="1600" dirty="0"/>
          </a:p>
        </p:txBody>
      </p:sp>
      <p:sp>
        <p:nvSpPr>
          <p:cNvPr id="6" name="テキスト ボックス 5">
            <a:extLst>
              <a:ext uri="{FF2B5EF4-FFF2-40B4-BE49-F238E27FC236}">
                <a16:creationId xmlns:a16="http://schemas.microsoft.com/office/drawing/2014/main" id="{F8BDCF5B-C300-4BE8-8CF7-EE20B6E7EC4B}"/>
              </a:ext>
            </a:extLst>
          </p:cNvPr>
          <p:cNvSpPr txBox="1"/>
          <p:nvPr/>
        </p:nvSpPr>
        <p:spPr>
          <a:xfrm>
            <a:off x="20452" y="6561348"/>
            <a:ext cx="9548204" cy="246221"/>
          </a:xfrm>
          <a:prstGeom prst="rect">
            <a:avLst/>
          </a:prstGeom>
          <a:noFill/>
        </p:spPr>
        <p:txBody>
          <a:bodyPr wrap="square" rtlCol="0">
            <a:spAutoFit/>
          </a:bodyPr>
          <a:lstStyle/>
          <a:p>
            <a:r>
              <a:rPr lang="en-US" altLang="ja-JP" sz="1000" dirty="0"/>
              <a:t>(Wiki) </a:t>
            </a:r>
            <a:r>
              <a:rPr lang="en-US" altLang="ja-JP" sz="1000" dirty="0">
                <a:hlinkClick r:id="rId2"/>
              </a:rPr>
              <a:t>https://en.wikipedia.org/wiki/Exploratory_data_analysis</a:t>
            </a:r>
            <a:endParaRPr lang="en-US" altLang="ja-JP" sz="1000" dirty="0"/>
          </a:p>
        </p:txBody>
      </p:sp>
      <p:sp>
        <p:nvSpPr>
          <p:cNvPr id="4" name="正方形/長方形 3">
            <a:extLst>
              <a:ext uri="{FF2B5EF4-FFF2-40B4-BE49-F238E27FC236}">
                <a16:creationId xmlns:a16="http://schemas.microsoft.com/office/drawing/2014/main" id="{3F875C18-6500-4EB7-9285-3C7BBB4F1E98}"/>
              </a:ext>
            </a:extLst>
          </p:cNvPr>
          <p:cNvSpPr/>
          <p:nvPr/>
        </p:nvSpPr>
        <p:spPr bwMode="auto">
          <a:xfrm>
            <a:off x="1456969" y="2924944"/>
            <a:ext cx="7035210" cy="984885"/>
          </a:xfrm>
          <a:prstGeom prst="rect">
            <a:avLst/>
          </a:prstGeom>
          <a:solidFill>
            <a:schemeClr val="tx2">
              <a:lumMod val="20000"/>
              <a:lumOff val="80000"/>
            </a:schemeClr>
          </a:solidFill>
          <a:ln w="6350">
            <a:noFill/>
          </a:ln>
          <a:effectLst/>
          <a:ex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a:endParaRPr lang="en-US" altLang="ja-JP" sz="1600" b="1" dirty="0"/>
          </a:p>
          <a:p>
            <a:pPr algn="ctr"/>
            <a:r>
              <a:rPr lang="ja-JP" altLang="en-US" sz="1600" b="1" dirty="0"/>
              <a:t>まずはデータを可視化し、分布の形状や特徴を理解する</a:t>
            </a:r>
            <a:endParaRPr lang="en-US" altLang="ja-JP" sz="1600" b="1" dirty="0"/>
          </a:p>
          <a:p>
            <a:pPr algn="ctr"/>
            <a:r>
              <a:rPr lang="ja-JP" altLang="en-US" sz="1600" b="1" dirty="0"/>
              <a:t>数理的な手法に頼りすぎず、じっくりとデータを眺めることが重要</a:t>
            </a:r>
            <a:endParaRPr lang="en-US" altLang="ja-JP" sz="1600" b="1" dirty="0"/>
          </a:p>
          <a:p>
            <a:endParaRPr lang="en-US" altLang="ja-JP" sz="1600" b="1" dirty="0"/>
          </a:p>
        </p:txBody>
      </p:sp>
      <p:sp>
        <p:nvSpPr>
          <p:cNvPr id="7" name="テキスト ボックス 6">
            <a:extLst>
              <a:ext uri="{FF2B5EF4-FFF2-40B4-BE49-F238E27FC236}">
                <a16:creationId xmlns:a16="http://schemas.microsoft.com/office/drawing/2014/main" id="{8E3D61D3-E777-473C-B893-A5713FFC0EAC}"/>
              </a:ext>
            </a:extLst>
          </p:cNvPr>
          <p:cNvSpPr txBox="1"/>
          <p:nvPr/>
        </p:nvSpPr>
        <p:spPr>
          <a:xfrm>
            <a:off x="200472" y="4451628"/>
            <a:ext cx="9548204" cy="584775"/>
          </a:xfrm>
          <a:prstGeom prst="rect">
            <a:avLst/>
          </a:prstGeom>
          <a:noFill/>
        </p:spPr>
        <p:txBody>
          <a:bodyPr wrap="square" rtlCol="0">
            <a:spAutoFit/>
          </a:bodyPr>
          <a:lstStyle/>
          <a:p>
            <a:r>
              <a:rPr lang="ja-JP" altLang="en-US" sz="1600" dirty="0"/>
              <a:t>質的</a:t>
            </a:r>
            <a:r>
              <a:rPr lang="en-US" altLang="ja-JP" sz="1600" dirty="0"/>
              <a:t>/</a:t>
            </a:r>
            <a:r>
              <a:rPr lang="ja-JP" altLang="en-US" sz="1600" dirty="0"/>
              <a:t>量的変数かによって用いる統計量が異なるように、可視化方法も異なる</a:t>
            </a:r>
            <a:endParaRPr lang="en-US" altLang="ja-JP" sz="1600" dirty="0"/>
          </a:p>
          <a:p>
            <a:endParaRPr lang="en-US" altLang="ja-JP" sz="1600" dirty="0"/>
          </a:p>
        </p:txBody>
      </p:sp>
    </p:spTree>
    <p:extLst>
      <p:ext uri="{BB962C8B-B14F-4D97-AF65-F5344CB8AC3E}">
        <p14:creationId xmlns:p14="http://schemas.microsoft.com/office/powerpoint/2010/main" val="27129758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Elements of a boxplot en.svg">
            <a:extLst>
              <a:ext uri="{FF2B5EF4-FFF2-40B4-BE49-F238E27FC236}">
                <a16:creationId xmlns:a16="http://schemas.microsoft.com/office/drawing/2014/main" id="{DD56F227-D864-4040-A6E7-7C589EF33A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307" y="4238234"/>
            <a:ext cx="3801573" cy="1514186"/>
          </a:xfrm>
          <a:prstGeom prst="rect">
            <a:avLst/>
          </a:prstGeom>
          <a:noFill/>
          <a:extLst>
            <a:ext uri="{909E8E84-426E-40DD-AFC4-6F175D3DCCD1}">
              <a14:hiddenFill xmlns:a14="http://schemas.microsoft.com/office/drawing/2010/main">
                <a:solidFill>
                  <a:srgbClr val="FFFFFF"/>
                </a:solidFill>
              </a14:hiddenFill>
            </a:ext>
          </a:extLst>
        </p:spPr>
      </p:pic>
      <p:sp>
        <p:nvSpPr>
          <p:cNvPr id="2" name="スライド番号プレースホルダー 1"/>
          <p:cNvSpPr>
            <a:spLocks noGrp="1"/>
          </p:cNvSpPr>
          <p:nvPr>
            <p:ph type="sldNum" sz="quarter" idx="4"/>
          </p:nvPr>
        </p:nvSpPr>
        <p:spPr/>
        <p:txBody>
          <a:bodyPr/>
          <a:lstStyle/>
          <a:p>
            <a:fld id="{FB3508C7-2FE0-4945-9CBD-863E05F850D2}" type="slidenum">
              <a:rPr lang="ja-JP" altLang="en-US" smtClean="0"/>
              <a:pPr/>
              <a:t>17</a:t>
            </a:fld>
            <a:endParaRPr lang="ja-JP" altLang="en-US" dirty="0"/>
          </a:p>
        </p:txBody>
      </p:sp>
      <p:sp>
        <p:nvSpPr>
          <p:cNvPr id="3" name="タイトル 2"/>
          <p:cNvSpPr>
            <a:spLocks noGrp="1"/>
          </p:cNvSpPr>
          <p:nvPr>
            <p:ph type="title"/>
          </p:nvPr>
        </p:nvSpPr>
        <p:spPr/>
        <p:txBody>
          <a:bodyPr/>
          <a:lstStyle/>
          <a:p>
            <a:r>
              <a:rPr lang="ja-JP" altLang="en-US" sz="2400" dirty="0"/>
              <a:t>量的</a:t>
            </a:r>
            <a:r>
              <a:rPr lang="en-US" altLang="ja-JP" sz="2400" dirty="0"/>
              <a:t>/</a:t>
            </a:r>
            <a:r>
              <a:rPr lang="ja-JP" altLang="en-US" sz="2400" dirty="0"/>
              <a:t>質的変数に対する可視化</a:t>
            </a:r>
            <a:endParaRPr kumimoji="1" lang="ja-JP" altLang="en-US" dirty="0"/>
          </a:p>
        </p:txBody>
      </p:sp>
      <p:sp>
        <p:nvSpPr>
          <p:cNvPr id="5" name="テキスト ボックス 4">
            <a:extLst>
              <a:ext uri="{FF2B5EF4-FFF2-40B4-BE49-F238E27FC236}">
                <a16:creationId xmlns:a16="http://schemas.microsoft.com/office/drawing/2014/main" id="{2A788183-2E8F-4EF1-89CD-60EF1DEC331B}"/>
              </a:ext>
            </a:extLst>
          </p:cNvPr>
          <p:cNvSpPr txBox="1"/>
          <p:nvPr/>
        </p:nvSpPr>
        <p:spPr>
          <a:xfrm>
            <a:off x="154940" y="1891692"/>
            <a:ext cx="2511806" cy="738664"/>
          </a:xfrm>
          <a:prstGeom prst="rect">
            <a:avLst/>
          </a:prstGeom>
          <a:noFill/>
        </p:spPr>
        <p:txBody>
          <a:bodyPr wrap="square" rtlCol="0">
            <a:spAutoFit/>
          </a:bodyPr>
          <a:lstStyle/>
          <a:p>
            <a:r>
              <a:rPr lang="ja-JP" altLang="en-US" sz="1400" b="1" dirty="0"/>
              <a:t>ヒストグラム</a:t>
            </a:r>
            <a:r>
              <a:rPr lang="en-US" altLang="ja-JP" sz="1400" b="1" dirty="0"/>
              <a:t>(Histogram)</a:t>
            </a:r>
          </a:p>
          <a:p>
            <a:r>
              <a:rPr lang="ja-JP" altLang="en-US" sz="1400" dirty="0"/>
              <a:t>縦軸に度数、横軸に階級</a:t>
            </a:r>
            <a:endParaRPr lang="en-US" altLang="ja-JP" sz="1400" dirty="0"/>
          </a:p>
          <a:p>
            <a:r>
              <a:rPr lang="ja-JP" altLang="en-US" sz="1400" dirty="0"/>
              <a:t>データの分布を認識</a:t>
            </a:r>
            <a:endParaRPr lang="en-US" altLang="ja-JP" sz="1400" dirty="0"/>
          </a:p>
        </p:txBody>
      </p:sp>
      <p:sp>
        <p:nvSpPr>
          <p:cNvPr id="6" name="テキスト ボックス 5">
            <a:extLst>
              <a:ext uri="{FF2B5EF4-FFF2-40B4-BE49-F238E27FC236}">
                <a16:creationId xmlns:a16="http://schemas.microsoft.com/office/drawing/2014/main" id="{FD002E1A-6B88-4BEE-B1BE-92E1B2CC652F}"/>
              </a:ext>
            </a:extLst>
          </p:cNvPr>
          <p:cNvSpPr txBox="1"/>
          <p:nvPr/>
        </p:nvSpPr>
        <p:spPr>
          <a:xfrm>
            <a:off x="92459" y="6018821"/>
            <a:ext cx="9438705" cy="707886"/>
          </a:xfrm>
          <a:prstGeom prst="rect">
            <a:avLst/>
          </a:prstGeom>
          <a:noFill/>
        </p:spPr>
        <p:txBody>
          <a:bodyPr wrap="square" rtlCol="0">
            <a:spAutoFit/>
          </a:bodyPr>
          <a:lstStyle/>
          <a:p>
            <a:r>
              <a:rPr lang="en-US" altLang="ja-JP" sz="1000" dirty="0"/>
              <a:t>(Wiki) </a:t>
            </a:r>
          </a:p>
          <a:p>
            <a:r>
              <a:rPr lang="en-US" altLang="ja-JP" sz="1000" dirty="0">
                <a:hlinkClick r:id="rId3"/>
              </a:rPr>
              <a:t>https://ja.wikipedia.org/wiki/%E3%83%92%E3%82%B9%E3%83%88%E3%82%B0%E3%83%A9%E3%83%A0</a:t>
            </a:r>
            <a:endParaRPr lang="en-US" altLang="ja-JP" sz="1000" dirty="0"/>
          </a:p>
          <a:p>
            <a:r>
              <a:rPr lang="en-US" altLang="ja-JP" sz="1000" dirty="0">
                <a:hlinkClick r:id="rId4"/>
              </a:rPr>
              <a:t>https://ja.wikipedia.org/wiki/%E7%AE%B1%E3%81%B2%E3%81%92%E5%9B%B3</a:t>
            </a:r>
            <a:endParaRPr lang="en-US" altLang="ja-JP" sz="1000" dirty="0"/>
          </a:p>
          <a:p>
            <a:r>
              <a:rPr lang="en-US" altLang="ja-JP" sz="1000" dirty="0">
                <a:hlinkClick r:id="rId5"/>
              </a:rPr>
              <a:t>https://ja.wikipedia.org/wiki/%E6%A3%92%E3%82%B0%E3%83%A9%E3%83%95</a:t>
            </a:r>
            <a:endParaRPr lang="en-US" altLang="ja-JP" sz="1000" dirty="0"/>
          </a:p>
        </p:txBody>
      </p:sp>
      <p:pic>
        <p:nvPicPr>
          <p:cNvPr id="8" name="図 7">
            <a:extLst>
              <a:ext uri="{FF2B5EF4-FFF2-40B4-BE49-F238E27FC236}">
                <a16:creationId xmlns:a16="http://schemas.microsoft.com/office/drawing/2014/main" id="{55BB92B7-F9A8-4DC2-B0FF-FC6712F8EF78}"/>
              </a:ext>
            </a:extLst>
          </p:cNvPr>
          <p:cNvPicPr>
            <a:picLocks noChangeAspect="1"/>
          </p:cNvPicPr>
          <p:nvPr/>
        </p:nvPicPr>
        <p:blipFill>
          <a:blip r:embed="rId6"/>
          <a:stretch>
            <a:fillRect/>
          </a:stretch>
        </p:blipFill>
        <p:spPr>
          <a:xfrm>
            <a:off x="2580031" y="1484784"/>
            <a:ext cx="2369673" cy="1867015"/>
          </a:xfrm>
          <a:prstGeom prst="rect">
            <a:avLst/>
          </a:prstGeom>
        </p:spPr>
      </p:pic>
      <p:sp>
        <p:nvSpPr>
          <p:cNvPr id="9" name="テキスト ボックス 8">
            <a:extLst>
              <a:ext uri="{FF2B5EF4-FFF2-40B4-BE49-F238E27FC236}">
                <a16:creationId xmlns:a16="http://schemas.microsoft.com/office/drawing/2014/main" id="{78BFCB1C-3FCB-437B-9004-41AA6C952538}"/>
              </a:ext>
            </a:extLst>
          </p:cNvPr>
          <p:cNvSpPr txBox="1"/>
          <p:nvPr/>
        </p:nvSpPr>
        <p:spPr>
          <a:xfrm>
            <a:off x="152660" y="3609020"/>
            <a:ext cx="4657790" cy="738664"/>
          </a:xfrm>
          <a:prstGeom prst="rect">
            <a:avLst/>
          </a:prstGeom>
          <a:noFill/>
        </p:spPr>
        <p:txBody>
          <a:bodyPr wrap="square" rtlCol="0">
            <a:spAutoFit/>
          </a:bodyPr>
          <a:lstStyle/>
          <a:p>
            <a:r>
              <a:rPr lang="ja-JP" altLang="en-US" sz="1400" b="1" dirty="0"/>
              <a:t>箱</a:t>
            </a:r>
            <a:r>
              <a:rPr lang="ja-JP" altLang="en-US" sz="1400" b="1" dirty="0" err="1"/>
              <a:t>ひげ</a:t>
            </a:r>
            <a:r>
              <a:rPr lang="ja-JP" altLang="en-US" sz="1400" b="1" dirty="0"/>
              <a:t>図</a:t>
            </a:r>
            <a:r>
              <a:rPr lang="en-US" altLang="ja-JP" sz="1400" b="1" dirty="0"/>
              <a:t>(Box Plot)</a:t>
            </a:r>
          </a:p>
          <a:p>
            <a:r>
              <a:rPr lang="ja-JP" altLang="en-US" sz="1400" dirty="0"/>
              <a:t>分位点を用いた、データのばらつき、外れ値を確認するための図</a:t>
            </a:r>
            <a:endParaRPr lang="en-US" altLang="ja-JP" sz="1400" dirty="0"/>
          </a:p>
        </p:txBody>
      </p:sp>
      <p:sp>
        <p:nvSpPr>
          <p:cNvPr id="11" name="テキスト ボックス 10">
            <a:extLst>
              <a:ext uri="{FF2B5EF4-FFF2-40B4-BE49-F238E27FC236}">
                <a16:creationId xmlns:a16="http://schemas.microsoft.com/office/drawing/2014/main" id="{15E27B28-0CAA-4508-8F05-F5A1E1A2D445}"/>
              </a:ext>
            </a:extLst>
          </p:cNvPr>
          <p:cNvSpPr txBox="1"/>
          <p:nvPr/>
        </p:nvSpPr>
        <p:spPr>
          <a:xfrm>
            <a:off x="3688899" y="4702713"/>
            <a:ext cx="1552131" cy="646331"/>
          </a:xfrm>
          <a:prstGeom prst="rect">
            <a:avLst/>
          </a:prstGeom>
          <a:noFill/>
        </p:spPr>
        <p:txBody>
          <a:bodyPr wrap="square" rtlCol="0">
            <a:spAutoFit/>
          </a:bodyPr>
          <a:lstStyle/>
          <a:p>
            <a:pPr marL="285750" indent="-285750">
              <a:buFont typeface="Yu Gothic" panose="020B0400000000000000" pitchFamily="50" charset="-128"/>
              <a:buChar char="※"/>
            </a:pPr>
            <a:r>
              <a:rPr lang="ja-JP" altLang="en-US" sz="1200" dirty="0"/>
              <a:t>ひげ</a:t>
            </a:r>
            <a:r>
              <a:rPr lang="en-US" altLang="ja-JP" sz="1200" dirty="0"/>
              <a:t>(Whisker)</a:t>
            </a:r>
            <a:r>
              <a:rPr lang="ja-JP" altLang="en-US" sz="1200" dirty="0"/>
              <a:t>の定義に関しては複数ある</a:t>
            </a:r>
            <a:endParaRPr lang="en-US" altLang="ja-JP" sz="1200" dirty="0"/>
          </a:p>
        </p:txBody>
      </p:sp>
      <p:sp>
        <p:nvSpPr>
          <p:cNvPr id="12" name="テキスト ボックス 11">
            <a:extLst>
              <a:ext uri="{FF2B5EF4-FFF2-40B4-BE49-F238E27FC236}">
                <a16:creationId xmlns:a16="http://schemas.microsoft.com/office/drawing/2014/main" id="{409234BA-34B5-4F6D-B8D5-04369C43F70B}"/>
              </a:ext>
            </a:extLst>
          </p:cNvPr>
          <p:cNvSpPr txBox="1"/>
          <p:nvPr/>
        </p:nvSpPr>
        <p:spPr>
          <a:xfrm>
            <a:off x="5618460" y="2029948"/>
            <a:ext cx="2880320" cy="523220"/>
          </a:xfrm>
          <a:prstGeom prst="rect">
            <a:avLst/>
          </a:prstGeom>
          <a:noFill/>
        </p:spPr>
        <p:txBody>
          <a:bodyPr wrap="square" rtlCol="0">
            <a:spAutoFit/>
          </a:bodyPr>
          <a:lstStyle/>
          <a:p>
            <a:r>
              <a:rPr lang="ja-JP" altLang="en-US" sz="1400" b="1" dirty="0"/>
              <a:t>棒グラフ</a:t>
            </a:r>
            <a:r>
              <a:rPr lang="en-US" altLang="ja-JP" sz="1400" b="1" dirty="0"/>
              <a:t>(Bar Chart)</a:t>
            </a:r>
          </a:p>
          <a:p>
            <a:r>
              <a:rPr lang="ja-JP" altLang="en-US" sz="1400" dirty="0"/>
              <a:t>水準の度数を比較</a:t>
            </a:r>
            <a:endParaRPr lang="en-US" altLang="ja-JP" sz="1400" dirty="0"/>
          </a:p>
        </p:txBody>
      </p:sp>
      <p:pic>
        <p:nvPicPr>
          <p:cNvPr id="4100" name="Picture 4" descr="https://upload.wikimedia.org/wikipedia/ja/timeline/08658d3642692477462e7274eb4b1429.png">
            <a:extLst>
              <a:ext uri="{FF2B5EF4-FFF2-40B4-BE49-F238E27FC236}">
                <a16:creationId xmlns:a16="http://schemas.microsoft.com/office/drawing/2014/main" id="{14846C59-8224-474C-949B-30B306F3AD6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18460" y="2682685"/>
            <a:ext cx="3810000" cy="2286000"/>
          </a:xfrm>
          <a:prstGeom prst="rect">
            <a:avLst/>
          </a:prstGeom>
          <a:noFill/>
          <a:extLst>
            <a:ext uri="{909E8E84-426E-40DD-AFC4-6F175D3DCCD1}">
              <a14:hiddenFill xmlns:a14="http://schemas.microsoft.com/office/drawing/2010/main">
                <a:solidFill>
                  <a:srgbClr val="FFFFFF"/>
                </a:solidFill>
              </a14:hiddenFill>
            </a:ext>
          </a:extLst>
        </p:spPr>
      </p:pic>
      <p:cxnSp>
        <p:nvCxnSpPr>
          <p:cNvPr id="14" name="直線コネクタ 13">
            <a:extLst>
              <a:ext uri="{FF2B5EF4-FFF2-40B4-BE49-F238E27FC236}">
                <a16:creationId xmlns:a16="http://schemas.microsoft.com/office/drawing/2014/main" id="{EC31C867-5B3F-45B8-AA0B-EF54CA27C69D}"/>
              </a:ext>
            </a:extLst>
          </p:cNvPr>
          <p:cNvCxnSpPr>
            <a:cxnSpLocks/>
          </p:cNvCxnSpPr>
          <p:nvPr/>
        </p:nvCxnSpPr>
        <p:spPr>
          <a:xfrm flipH="1">
            <a:off x="5349042" y="942257"/>
            <a:ext cx="34539" cy="4935015"/>
          </a:xfrm>
          <a:prstGeom prst="line">
            <a:avLst/>
          </a:prstGeom>
          <a:ln w="28575">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0" name="正方形/長方形 9">
            <a:extLst>
              <a:ext uri="{FF2B5EF4-FFF2-40B4-BE49-F238E27FC236}">
                <a16:creationId xmlns:a16="http://schemas.microsoft.com/office/drawing/2014/main" id="{70185F8A-6EAF-46BB-86DC-5698016FCA57}"/>
              </a:ext>
            </a:extLst>
          </p:cNvPr>
          <p:cNvSpPr/>
          <p:nvPr/>
        </p:nvSpPr>
        <p:spPr>
          <a:xfrm>
            <a:off x="1784648" y="879185"/>
            <a:ext cx="1107996" cy="369332"/>
          </a:xfrm>
          <a:prstGeom prst="rect">
            <a:avLst/>
          </a:prstGeom>
        </p:spPr>
        <p:txBody>
          <a:bodyPr wrap="none">
            <a:spAutoFit/>
          </a:bodyPr>
          <a:lstStyle/>
          <a:p>
            <a:pPr algn="ctr"/>
            <a:r>
              <a:rPr lang="ja-JP" altLang="en-US" u="sng" dirty="0"/>
              <a:t>量的変数</a:t>
            </a:r>
            <a:endParaRPr lang="en-US" altLang="ja-JP" u="sng" dirty="0"/>
          </a:p>
        </p:txBody>
      </p:sp>
      <p:sp>
        <p:nvSpPr>
          <p:cNvPr id="16" name="正方形/長方形 15">
            <a:extLst>
              <a:ext uri="{FF2B5EF4-FFF2-40B4-BE49-F238E27FC236}">
                <a16:creationId xmlns:a16="http://schemas.microsoft.com/office/drawing/2014/main" id="{66546561-79B2-4986-8843-5750A08EDC80}"/>
              </a:ext>
            </a:extLst>
          </p:cNvPr>
          <p:cNvSpPr/>
          <p:nvPr/>
        </p:nvSpPr>
        <p:spPr>
          <a:xfrm>
            <a:off x="6977352" y="879185"/>
            <a:ext cx="1107996" cy="369332"/>
          </a:xfrm>
          <a:prstGeom prst="rect">
            <a:avLst/>
          </a:prstGeom>
        </p:spPr>
        <p:txBody>
          <a:bodyPr wrap="none">
            <a:spAutoFit/>
          </a:bodyPr>
          <a:lstStyle/>
          <a:p>
            <a:pPr algn="ctr"/>
            <a:r>
              <a:rPr lang="ja-JP" altLang="en-US" u="sng" dirty="0"/>
              <a:t>質的変数</a:t>
            </a:r>
            <a:endParaRPr lang="en-US" altLang="ja-JP" u="sng" dirty="0"/>
          </a:p>
        </p:txBody>
      </p:sp>
    </p:spTree>
    <p:extLst>
      <p:ext uri="{BB962C8B-B14F-4D97-AF65-F5344CB8AC3E}">
        <p14:creationId xmlns:p14="http://schemas.microsoft.com/office/powerpoint/2010/main" val="18723134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4"/>
          </p:nvPr>
        </p:nvSpPr>
        <p:spPr/>
        <p:txBody>
          <a:bodyPr/>
          <a:lstStyle/>
          <a:p>
            <a:fld id="{FB3508C7-2FE0-4945-9CBD-863E05F850D2}" type="slidenum">
              <a:rPr lang="ja-JP" altLang="en-US" smtClean="0"/>
              <a:pPr/>
              <a:t>18</a:t>
            </a:fld>
            <a:endParaRPr lang="ja-JP" altLang="en-US" dirty="0"/>
          </a:p>
        </p:txBody>
      </p:sp>
      <p:sp>
        <p:nvSpPr>
          <p:cNvPr id="3" name="タイトル 2"/>
          <p:cNvSpPr>
            <a:spLocks noGrp="1"/>
          </p:cNvSpPr>
          <p:nvPr>
            <p:ph type="title"/>
          </p:nvPr>
        </p:nvSpPr>
        <p:spPr/>
        <p:txBody>
          <a:bodyPr/>
          <a:lstStyle/>
          <a:p>
            <a:r>
              <a:rPr lang="ja-JP" altLang="en-US" sz="2400" dirty="0"/>
              <a:t>外れ値</a:t>
            </a:r>
            <a:endParaRPr kumimoji="1" lang="ja-JP" altLang="en-US" dirty="0"/>
          </a:p>
        </p:txBody>
      </p:sp>
      <p:sp>
        <p:nvSpPr>
          <p:cNvPr id="5" name="テキスト ボックス 4">
            <a:extLst>
              <a:ext uri="{FF2B5EF4-FFF2-40B4-BE49-F238E27FC236}">
                <a16:creationId xmlns:a16="http://schemas.microsoft.com/office/drawing/2014/main" id="{2A788183-2E8F-4EF1-89CD-60EF1DEC331B}"/>
              </a:ext>
            </a:extLst>
          </p:cNvPr>
          <p:cNvSpPr txBox="1"/>
          <p:nvPr/>
        </p:nvSpPr>
        <p:spPr>
          <a:xfrm>
            <a:off x="200472" y="836712"/>
            <a:ext cx="9548204" cy="1077218"/>
          </a:xfrm>
          <a:prstGeom prst="rect">
            <a:avLst/>
          </a:prstGeom>
          <a:noFill/>
        </p:spPr>
        <p:txBody>
          <a:bodyPr wrap="square" rtlCol="0">
            <a:spAutoFit/>
          </a:bodyPr>
          <a:lstStyle/>
          <a:p>
            <a:r>
              <a:rPr lang="ja-JP" altLang="en-US" sz="1600" b="1" dirty="0"/>
              <a:t>外れ値</a:t>
            </a:r>
            <a:r>
              <a:rPr lang="ja-JP" altLang="en-US" sz="1600" dirty="0"/>
              <a:t>：観測値の中で大きく外れた値</a:t>
            </a:r>
            <a:endParaRPr lang="en-US" altLang="ja-JP" sz="1600" dirty="0"/>
          </a:p>
          <a:p>
            <a:endParaRPr lang="en-US" altLang="ja-JP" sz="1600" dirty="0"/>
          </a:p>
          <a:p>
            <a:r>
              <a:rPr lang="ja-JP" altLang="en-US" sz="1600" dirty="0"/>
              <a:t>測定</a:t>
            </a:r>
            <a:r>
              <a:rPr lang="en-US" altLang="ja-JP" sz="1600" dirty="0"/>
              <a:t>/</a:t>
            </a:r>
            <a:r>
              <a:rPr lang="ja-JP" altLang="en-US" sz="1600" dirty="0"/>
              <a:t>入力ミス、偶然による発生、異なった質のデータの混在などの原因が考えられる</a:t>
            </a:r>
            <a:endParaRPr lang="en-US" altLang="ja-JP" sz="1600" dirty="0"/>
          </a:p>
          <a:p>
            <a:r>
              <a:rPr lang="ja-JP" altLang="en-US" sz="1600" dirty="0"/>
              <a:t>そのまま分析に用いると、意図しない分析結果につながる</a:t>
            </a:r>
            <a:endParaRPr lang="en-US" altLang="ja-JP" sz="1600" dirty="0"/>
          </a:p>
        </p:txBody>
      </p:sp>
      <p:graphicFrame>
        <p:nvGraphicFramePr>
          <p:cNvPr id="7" name="図表 6">
            <a:extLst>
              <a:ext uri="{FF2B5EF4-FFF2-40B4-BE49-F238E27FC236}">
                <a16:creationId xmlns:a16="http://schemas.microsoft.com/office/drawing/2014/main" id="{5124835F-3B38-479F-9554-0E63C131375F}"/>
              </a:ext>
            </a:extLst>
          </p:cNvPr>
          <p:cNvGraphicFramePr/>
          <p:nvPr>
            <p:extLst>
              <p:ext uri="{D42A27DB-BD31-4B8C-83A1-F6EECF244321}">
                <p14:modId xmlns:p14="http://schemas.microsoft.com/office/powerpoint/2010/main" val="848264779"/>
              </p:ext>
            </p:extLst>
          </p:nvPr>
        </p:nvGraphicFramePr>
        <p:xfrm>
          <a:off x="1985404" y="3068960"/>
          <a:ext cx="6604000" cy="26788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矢印: 下 8">
            <a:extLst>
              <a:ext uri="{FF2B5EF4-FFF2-40B4-BE49-F238E27FC236}">
                <a16:creationId xmlns:a16="http://schemas.microsoft.com/office/drawing/2014/main" id="{5D9185CF-24DB-43E8-8D70-74A8C63E5564}"/>
              </a:ext>
            </a:extLst>
          </p:cNvPr>
          <p:cNvSpPr/>
          <p:nvPr/>
        </p:nvSpPr>
        <p:spPr bwMode="auto">
          <a:xfrm>
            <a:off x="743924" y="3007696"/>
            <a:ext cx="1080120" cy="2761564"/>
          </a:xfrm>
          <a:prstGeom prst="downArrow">
            <a:avLst/>
          </a:prstGeom>
          <a:solidFill>
            <a:schemeClr val="bg1"/>
          </a:solidFill>
          <a:ln w="6350">
            <a:solidFill>
              <a:schemeClr val="bg1">
                <a:lumMod val="50000"/>
              </a:schemeClr>
            </a:solidFill>
          </a:ln>
          <a:effectLst/>
          <a:ex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
        <p:nvSpPr>
          <p:cNvPr id="11" name="テキスト ボックス 10">
            <a:extLst>
              <a:ext uri="{FF2B5EF4-FFF2-40B4-BE49-F238E27FC236}">
                <a16:creationId xmlns:a16="http://schemas.microsoft.com/office/drawing/2014/main" id="{8741DEE6-5981-4DC6-B2B7-0FCBC68E7C93}"/>
              </a:ext>
            </a:extLst>
          </p:cNvPr>
          <p:cNvSpPr txBox="1"/>
          <p:nvPr/>
        </p:nvSpPr>
        <p:spPr>
          <a:xfrm>
            <a:off x="912918" y="4156410"/>
            <a:ext cx="756084" cy="338554"/>
          </a:xfrm>
          <a:prstGeom prst="rect">
            <a:avLst/>
          </a:prstGeom>
          <a:noFill/>
        </p:spPr>
        <p:txBody>
          <a:bodyPr wrap="square" rtlCol="0">
            <a:spAutoFit/>
          </a:bodyPr>
          <a:lstStyle/>
          <a:p>
            <a:pPr algn="ctr"/>
            <a:r>
              <a:rPr lang="ja-JP" altLang="en-US" sz="1600" dirty="0"/>
              <a:t>手順</a:t>
            </a:r>
            <a:endParaRPr lang="en-US" altLang="ja-JP" sz="1600" dirty="0"/>
          </a:p>
        </p:txBody>
      </p:sp>
      <p:sp>
        <p:nvSpPr>
          <p:cNvPr id="8" name="テキスト ボックス 7">
            <a:extLst>
              <a:ext uri="{FF2B5EF4-FFF2-40B4-BE49-F238E27FC236}">
                <a16:creationId xmlns:a16="http://schemas.microsoft.com/office/drawing/2014/main" id="{B31D56C8-5500-4E1A-82E8-D409F65CA739}"/>
              </a:ext>
            </a:extLst>
          </p:cNvPr>
          <p:cNvSpPr txBox="1"/>
          <p:nvPr/>
        </p:nvSpPr>
        <p:spPr>
          <a:xfrm>
            <a:off x="3188804" y="2564904"/>
            <a:ext cx="3932070" cy="338554"/>
          </a:xfrm>
          <a:prstGeom prst="rect">
            <a:avLst/>
          </a:prstGeom>
          <a:noFill/>
        </p:spPr>
        <p:txBody>
          <a:bodyPr wrap="square" rtlCol="0">
            <a:spAutoFit/>
          </a:bodyPr>
          <a:lstStyle/>
          <a:p>
            <a:pPr algn="ctr"/>
            <a:r>
              <a:rPr lang="ja-JP" altLang="en-US" sz="1600" u="sng" dirty="0"/>
              <a:t>外れ値対処へのアプローチ</a:t>
            </a:r>
            <a:endParaRPr lang="en-US" altLang="ja-JP" sz="1600" u="sng" dirty="0"/>
          </a:p>
        </p:txBody>
      </p:sp>
    </p:spTree>
    <p:extLst>
      <p:ext uri="{BB962C8B-B14F-4D97-AF65-F5344CB8AC3E}">
        <p14:creationId xmlns:p14="http://schemas.microsoft.com/office/powerpoint/2010/main" val="13331313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bwMode="auto">
          <a:xfrm>
            <a:off x="2432720" y="975977"/>
            <a:ext cx="7236742" cy="1181862"/>
          </a:xfrm>
        </p:spPr>
        <p:txBody>
          <a:bodyPr wrap="square">
            <a:spAutoFit/>
          </a:bodyPr>
          <a:lstStyle/>
          <a:p>
            <a:pPr>
              <a:lnSpc>
                <a:spcPct val="120000"/>
              </a:lnSpc>
            </a:pPr>
            <a:r>
              <a:rPr lang="ja-JP" altLang="en-US" sz="2400" b="1" dirty="0">
                <a:solidFill>
                  <a:schemeClr val="tx1"/>
                </a:solidFill>
              </a:rPr>
              <a:t>統計解析入門</a:t>
            </a:r>
            <a:br>
              <a:rPr lang="en-US" altLang="ja-JP" sz="4000" b="1" dirty="0">
                <a:solidFill>
                  <a:schemeClr val="tx1"/>
                </a:solidFill>
              </a:rPr>
            </a:br>
            <a:r>
              <a:rPr lang="en-US" altLang="ja-JP" sz="4000" b="1" dirty="0">
                <a:solidFill>
                  <a:schemeClr val="tx1"/>
                </a:solidFill>
              </a:rPr>
              <a:t>【Day1】</a:t>
            </a:r>
            <a:r>
              <a:rPr lang="ja-JP" altLang="en-US" sz="4000" b="1" dirty="0">
                <a:solidFill>
                  <a:schemeClr val="tx1"/>
                </a:solidFill>
              </a:rPr>
              <a:t>講義内容</a:t>
            </a:r>
            <a:endParaRPr kumimoji="1" lang="ja-JP" altLang="en-US" sz="4000" b="1" dirty="0">
              <a:solidFill>
                <a:schemeClr val="tx1"/>
              </a:solidFill>
            </a:endParaRPr>
          </a:p>
        </p:txBody>
      </p:sp>
      <p:sp>
        <p:nvSpPr>
          <p:cNvPr id="7" name="スライド番号プレースホルダー 6"/>
          <p:cNvSpPr>
            <a:spLocks noGrp="1"/>
          </p:cNvSpPr>
          <p:nvPr>
            <p:ph type="sldNum" sz="quarter" idx="4"/>
          </p:nvPr>
        </p:nvSpPr>
        <p:spPr/>
        <p:txBody>
          <a:bodyPr/>
          <a:lstStyle/>
          <a:p>
            <a:fld id="{FB3508C7-2FE0-4945-9CBD-863E05F850D2}" type="slidenum">
              <a:rPr lang="ja-JP" altLang="en-US" smtClean="0"/>
              <a:pPr/>
              <a:t>1</a:t>
            </a:fld>
            <a:endParaRPr lang="ja-JP" altLang="en-US" dirty="0"/>
          </a:p>
        </p:txBody>
      </p:sp>
      <p:sp>
        <p:nvSpPr>
          <p:cNvPr id="2" name="テキスト ボックス 1"/>
          <p:cNvSpPr txBox="1"/>
          <p:nvPr/>
        </p:nvSpPr>
        <p:spPr>
          <a:xfrm>
            <a:off x="2648744" y="2552124"/>
            <a:ext cx="6912768" cy="3293209"/>
          </a:xfrm>
          <a:prstGeom prst="rect">
            <a:avLst/>
          </a:prstGeom>
          <a:noFill/>
        </p:spPr>
        <p:txBody>
          <a:bodyPr wrap="square" rtlCol="0">
            <a:spAutoFit/>
          </a:bodyPr>
          <a:lstStyle/>
          <a:p>
            <a:pPr marL="285750" indent="-285750">
              <a:buFont typeface="Wingdings" panose="05000000000000000000" pitchFamily="2" charset="2"/>
              <a:buChar char="l"/>
            </a:pPr>
            <a:r>
              <a:rPr lang="ja-JP" altLang="en-US" sz="1600" dirty="0"/>
              <a:t>イントロ</a:t>
            </a:r>
            <a:endParaRPr lang="en-US" altLang="ja-JP" sz="1600" dirty="0"/>
          </a:p>
          <a:p>
            <a:pPr marL="742950" lvl="1" indent="-285750">
              <a:buFont typeface="Wingdings" panose="05000000000000000000" pitchFamily="2" charset="2"/>
              <a:buChar char="l"/>
            </a:pPr>
            <a:r>
              <a:rPr lang="ja-JP" altLang="en-US" sz="1600" dirty="0"/>
              <a:t>コースの概要</a:t>
            </a:r>
            <a:endParaRPr lang="en-US" altLang="ja-JP" sz="1600" dirty="0"/>
          </a:p>
          <a:p>
            <a:pPr marL="742950" lvl="1" indent="-285750">
              <a:buFont typeface="Wingdings" panose="05000000000000000000" pitchFamily="2" charset="2"/>
              <a:buChar char="l"/>
            </a:pPr>
            <a:endParaRPr lang="en-US" altLang="ja-JP" sz="1600" dirty="0"/>
          </a:p>
          <a:p>
            <a:pPr marL="285750" indent="-285750">
              <a:buFont typeface="Wingdings" panose="05000000000000000000" pitchFamily="2" charset="2"/>
              <a:buChar char="l"/>
            </a:pPr>
            <a:r>
              <a:rPr lang="en-US" altLang="ja-JP" sz="1600" dirty="0"/>
              <a:t>RStudio</a:t>
            </a:r>
            <a:r>
              <a:rPr lang="ja-JP" altLang="en-US" sz="1600" dirty="0"/>
              <a:t>によるデータ分析</a:t>
            </a:r>
            <a:endParaRPr kumimoji="1" lang="en-US" altLang="ja-JP" sz="1600" dirty="0"/>
          </a:p>
          <a:p>
            <a:pPr marL="742950" lvl="1" indent="-285750">
              <a:buFont typeface="Wingdings" panose="05000000000000000000" pitchFamily="2" charset="2"/>
              <a:buChar char="l"/>
            </a:pPr>
            <a:r>
              <a:rPr lang="ja-JP" altLang="en-US" sz="1600" dirty="0"/>
              <a:t>データの読み込み</a:t>
            </a:r>
            <a:endParaRPr lang="en-US" altLang="ja-JP" sz="1600" dirty="0"/>
          </a:p>
          <a:p>
            <a:pPr marL="742950" lvl="1" indent="-285750">
              <a:buFont typeface="Wingdings" panose="05000000000000000000" pitchFamily="2" charset="2"/>
              <a:buChar char="l"/>
            </a:pPr>
            <a:r>
              <a:rPr lang="ja-JP" altLang="en-US" sz="1600" dirty="0"/>
              <a:t>データの見方と種類</a:t>
            </a:r>
            <a:endParaRPr lang="en-US" altLang="ja-JP" sz="1600" dirty="0"/>
          </a:p>
          <a:p>
            <a:pPr marL="285750" indent="-285750">
              <a:buFont typeface="Wingdings" panose="05000000000000000000" pitchFamily="2" charset="2"/>
              <a:buChar char="l"/>
            </a:pPr>
            <a:endParaRPr lang="en-US" altLang="ja-JP" sz="1600" dirty="0"/>
          </a:p>
          <a:p>
            <a:pPr marL="285750" indent="-285750">
              <a:buFont typeface="Wingdings" panose="05000000000000000000" pitchFamily="2" charset="2"/>
              <a:buChar char="l"/>
            </a:pPr>
            <a:r>
              <a:rPr lang="ja-JP" altLang="en-US" sz="1600" dirty="0"/>
              <a:t>記述統計とグラフによる可視化</a:t>
            </a:r>
            <a:endParaRPr lang="en-US" altLang="ja-JP" sz="1600" dirty="0"/>
          </a:p>
          <a:p>
            <a:pPr marL="742950" lvl="1" indent="-285750">
              <a:buFont typeface="Wingdings" panose="05000000000000000000" pitchFamily="2" charset="2"/>
              <a:buChar char="l"/>
            </a:pPr>
            <a:r>
              <a:rPr lang="ja-JP" altLang="en-US" sz="1600" dirty="0"/>
              <a:t>記述統計（平均、分散、標準偏差、分位点、中央値、度数分布）</a:t>
            </a:r>
            <a:endParaRPr lang="en-US" altLang="ja-JP" sz="1600" dirty="0"/>
          </a:p>
          <a:p>
            <a:pPr marL="742950" lvl="1" indent="-285750">
              <a:buFont typeface="Wingdings" panose="05000000000000000000" pitchFamily="2" charset="2"/>
              <a:buChar char="l"/>
            </a:pPr>
            <a:r>
              <a:rPr lang="ja-JP" altLang="en-US" sz="1600" dirty="0"/>
              <a:t>グラフによる視覚化（棒グラフ、ヒストグラム、散布図、モザイク図）</a:t>
            </a:r>
            <a:endParaRPr lang="en-US" altLang="ja-JP" sz="1600" dirty="0"/>
          </a:p>
          <a:p>
            <a:pPr marL="742950" lvl="1" indent="-285750">
              <a:buFont typeface="Wingdings" panose="05000000000000000000" pitchFamily="2" charset="2"/>
              <a:buChar char="l"/>
            </a:pPr>
            <a:r>
              <a:rPr lang="ja-JP" altLang="en-US" sz="1600" dirty="0"/>
              <a:t>様々な統計手法の紹介</a:t>
            </a:r>
            <a:endParaRPr lang="en-US" altLang="ja-JP" sz="1600" dirty="0"/>
          </a:p>
          <a:p>
            <a:pPr marL="285750" indent="-285750">
              <a:buFont typeface="Wingdings" panose="05000000000000000000" pitchFamily="2" charset="2"/>
              <a:buChar char="l"/>
            </a:pPr>
            <a:endParaRPr lang="en-US" altLang="ja-JP" sz="1600" dirty="0"/>
          </a:p>
        </p:txBody>
      </p:sp>
    </p:spTree>
    <p:extLst>
      <p:ext uri="{BB962C8B-B14F-4D97-AF65-F5344CB8AC3E}">
        <p14:creationId xmlns:p14="http://schemas.microsoft.com/office/powerpoint/2010/main" val="31468697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4"/>
          </p:nvPr>
        </p:nvSpPr>
        <p:spPr/>
        <p:txBody>
          <a:bodyPr/>
          <a:lstStyle/>
          <a:p>
            <a:fld id="{FB3508C7-2FE0-4945-9CBD-863E05F850D2}" type="slidenum">
              <a:rPr lang="ja-JP" altLang="en-US" smtClean="0"/>
              <a:pPr/>
              <a:t>19</a:t>
            </a:fld>
            <a:endParaRPr lang="ja-JP" altLang="en-US" dirty="0"/>
          </a:p>
        </p:txBody>
      </p:sp>
      <p:sp>
        <p:nvSpPr>
          <p:cNvPr id="3" name="タイトル 2"/>
          <p:cNvSpPr>
            <a:spLocks noGrp="1"/>
          </p:cNvSpPr>
          <p:nvPr>
            <p:ph type="title"/>
          </p:nvPr>
        </p:nvSpPr>
        <p:spPr/>
        <p:txBody>
          <a:bodyPr/>
          <a:lstStyle/>
          <a:p>
            <a:r>
              <a:rPr lang="ja-JP" altLang="en-US" sz="2400" dirty="0"/>
              <a:t>二変数に対する可視化</a:t>
            </a:r>
            <a:endParaRPr kumimoji="1" lang="ja-JP" altLang="en-US" dirty="0"/>
          </a:p>
        </p:txBody>
      </p:sp>
      <p:sp>
        <p:nvSpPr>
          <p:cNvPr id="5" name="テキスト ボックス 4">
            <a:extLst>
              <a:ext uri="{FF2B5EF4-FFF2-40B4-BE49-F238E27FC236}">
                <a16:creationId xmlns:a16="http://schemas.microsoft.com/office/drawing/2014/main" id="{2A788183-2E8F-4EF1-89CD-60EF1DEC331B}"/>
              </a:ext>
            </a:extLst>
          </p:cNvPr>
          <p:cNvSpPr txBox="1"/>
          <p:nvPr/>
        </p:nvSpPr>
        <p:spPr>
          <a:xfrm>
            <a:off x="295657" y="1451418"/>
            <a:ext cx="4289238" cy="338554"/>
          </a:xfrm>
          <a:prstGeom prst="rect">
            <a:avLst/>
          </a:prstGeom>
          <a:noFill/>
        </p:spPr>
        <p:txBody>
          <a:bodyPr wrap="square" rtlCol="0">
            <a:spAutoFit/>
          </a:bodyPr>
          <a:lstStyle/>
          <a:p>
            <a:r>
              <a:rPr lang="ja-JP" altLang="en-US" sz="1600" b="1" dirty="0"/>
              <a:t>散布図</a:t>
            </a:r>
            <a:r>
              <a:rPr lang="en-US" altLang="ja-JP" sz="1600" b="1" dirty="0"/>
              <a:t>(Scatter Plot)</a:t>
            </a:r>
          </a:p>
        </p:txBody>
      </p:sp>
      <p:sp>
        <p:nvSpPr>
          <p:cNvPr id="6" name="テキスト ボックス 5">
            <a:extLst>
              <a:ext uri="{FF2B5EF4-FFF2-40B4-BE49-F238E27FC236}">
                <a16:creationId xmlns:a16="http://schemas.microsoft.com/office/drawing/2014/main" id="{603F1FF2-89C2-43AA-AFAB-1BBDE4371955}"/>
              </a:ext>
            </a:extLst>
          </p:cNvPr>
          <p:cNvSpPr txBox="1"/>
          <p:nvPr/>
        </p:nvSpPr>
        <p:spPr>
          <a:xfrm>
            <a:off x="92459" y="6018821"/>
            <a:ext cx="9438705" cy="553998"/>
          </a:xfrm>
          <a:prstGeom prst="rect">
            <a:avLst/>
          </a:prstGeom>
          <a:noFill/>
        </p:spPr>
        <p:txBody>
          <a:bodyPr wrap="square" rtlCol="0">
            <a:spAutoFit/>
          </a:bodyPr>
          <a:lstStyle/>
          <a:p>
            <a:r>
              <a:rPr lang="en-US" altLang="ja-JP" sz="1000" dirty="0"/>
              <a:t>(Wiki) </a:t>
            </a:r>
          </a:p>
          <a:p>
            <a:r>
              <a:rPr lang="en-US" altLang="ja-JP" sz="1000" dirty="0">
                <a:hlinkClick r:id="rId2"/>
              </a:rPr>
              <a:t>https://ja.wikipedia.org/wiki/%E6%95%A3%E5%B8%83%E5%9B%B3</a:t>
            </a:r>
            <a:endParaRPr lang="en-US" altLang="ja-JP" sz="1000" dirty="0"/>
          </a:p>
          <a:p>
            <a:endParaRPr lang="en-US" altLang="ja-JP" sz="1000" dirty="0"/>
          </a:p>
        </p:txBody>
      </p:sp>
      <p:pic>
        <p:nvPicPr>
          <p:cNvPr id="1026" name="Picture 2" descr="https://upload.wikimedia.org/wikipedia/ja/d/d5/%E6%95%A3%E5%B8%83%E5%9B%B3.png">
            <a:extLst>
              <a:ext uri="{FF2B5EF4-FFF2-40B4-BE49-F238E27FC236}">
                <a16:creationId xmlns:a16="http://schemas.microsoft.com/office/drawing/2014/main" id="{FDE7861C-9856-4D0D-B395-CC1E9F8C94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2138" y="1937483"/>
            <a:ext cx="2682609" cy="2454771"/>
          </a:xfrm>
          <a:prstGeom prst="rect">
            <a:avLst/>
          </a:prstGeom>
          <a:noFill/>
          <a:extLst>
            <a:ext uri="{909E8E84-426E-40DD-AFC4-6F175D3DCCD1}">
              <a14:hiddenFill xmlns:a14="http://schemas.microsoft.com/office/drawing/2010/main">
                <a:solidFill>
                  <a:srgbClr val="FFFFFF"/>
                </a:solidFill>
              </a14:hiddenFill>
            </a:ext>
          </a:extLst>
        </p:spPr>
      </p:pic>
      <p:sp>
        <p:nvSpPr>
          <p:cNvPr id="9" name="テキスト ボックス 8">
            <a:extLst>
              <a:ext uri="{FF2B5EF4-FFF2-40B4-BE49-F238E27FC236}">
                <a16:creationId xmlns:a16="http://schemas.microsoft.com/office/drawing/2014/main" id="{45A1002C-B489-41E9-B200-73E14DA7D490}"/>
              </a:ext>
            </a:extLst>
          </p:cNvPr>
          <p:cNvSpPr txBox="1"/>
          <p:nvPr/>
        </p:nvSpPr>
        <p:spPr>
          <a:xfrm>
            <a:off x="5133020" y="6016387"/>
            <a:ext cx="3456384" cy="400110"/>
          </a:xfrm>
          <a:prstGeom prst="rect">
            <a:avLst/>
          </a:prstGeom>
          <a:noFill/>
        </p:spPr>
        <p:txBody>
          <a:bodyPr wrap="square" rtlCol="0">
            <a:spAutoFit/>
          </a:bodyPr>
          <a:lstStyle/>
          <a:p>
            <a:r>
              <a:rPr lang="en-US" altLang="ja-JP" sz="1000" dirty="0"/>
              <a:t>(R – </a:t>
            </a:r>
            <a:r>
              <a:rPr lang="en-US" altLang="ja-JP" sz="1000" dirty="0" err="1"/>
              <a:t>mosaicplot</a:t>
            </a:r>
            <a:r>
              <a:rPr lang="en-US" altLang="ja-JP" sz="1000" dirty="0"/>
              <a:t>()) </a:t>
            </a:r>
          </a:p>
          <a:p>
            <a:r>
              <a:rPr lang="en-US" altLang="ja-JP" sz="1000" dirty="0">
                <a:hlinkClick r:id="rId4"/>
              </a:rPr>
              <a:t>http://epub.wu.ac.at/480/1/document.pdf</a:t>
            </a:r>
            <a:endParaRPr lang="en-US" altLang="ja-JP" sz="1000" dirty="0"/>
          </a:p>
        </p:txBody>
      </p:sp>
      <p:pic>
        <p:nvPicPr>
          <p:cNvPr id="4" name="図 3">
            <a:extLst>
              <a:ext uri="{FF2B5EF4-FFF2-40B4-BE49-F238E27FC236}">
                <a16:creationId xmlns:a16="http://schemas.microsoft.com/office/drawing/2014/main" id="{11A5ECF2-DE05-4DE9-8468-85EEF9A76A23}"/>
              </a:ext>
            </a:extLst>
          </p:cNvPr>
          <p:cNvPicPr>
            <a:picLocks noChangeAspect="1"/>
          </p:cNvPicPr>
          <p:nvPr/>
        </p:nvPicPr>
        <p:blipFill>
          <a:blip r:embed="rId5"/>
          <a:stretch>
            <a:fillRect/>
          </a:stretch>
        </p:blipFill>
        <p:spPr>
          <a:xfrm>
            <a:off x="5889907" y="1898460"/>
            <a:ext cx="3234703" cy="2493793"/>
          </a:xfrm>
          <a:prstGeom prst="rect">
            <a:avLst/>
          </a:prstGeom>
        </p:spPr>
      </p:pic>
      <p:sp>
        <p:nvSpPr>
          <p:cNvPr id="11" name="テキスト ボックス 10">
            <a:extLst>
              <a:ext uri="{FF2B5EF4-FFF2-40B4-BE49-F238E27FC236}">
                <a16:creationId xmlns:a16="http://schemas.microsoft.com/office/drawing/2014/main" id="{2122FEB5-8585-4923-A55B-905EDBD605ED}"/>
              </a:ext>
            </a:extLst>
          </p:cNvPr>
          <p:cNvSpPr txBox="1"/>
          <p:nvPr/>
        </p:nvSpPr>
        <p:spPr>
          <a:xfrm>
            <a:off x="5275171" y="4727437"/>
            <a:ext cx="4289237" cy="584775"/>
          </a:xfrm>
          <a:prstGeom prst="rect">
            <a:avLst/>
          </a:prstGeom>
          <a:noFill/>
        </p:spPr>
        <p:txBody>
          <a:bodyPr wrap="square" rtlCol="0">
            <a:spAutoFit/>
          </a:bodyPr>
          <a:lstStyle/>
          <a:p>
            <a:r>
              <a:rPr lang="ja-JP" altLang="en-US" sz="1600" dirty="0"/>
              <a:t>クロス集計表から、度数を面積の大きさで表現した図</a:t>
            </a:r>
            <a:endParaRPr lang="en-US" altLang="ja-JP" sz="1600" dirty="0"/>
          </a:p>
        </p:txBody>
      </p:sp>
      <p:cxnSp>
        <p:nvCxnSpPr>
          <p:cNvPr id="12" name="直線コネクタ 11">
            <a:extLst>
              <a:ext uri="{FF2B5EF4-FFF2-40B4-BE49-F238E27FC236}">
                <a16:creationId xmlns:a16="http://schemas.microsoft.com/office/drawing/2014/main" id="{D47B7FD6-62DA-494D-BF1E-04284A2E2654}"/>
              </a:ext>
            </a:extLst>
          </p:cNvPr>
          <p:cNvCxnSpPr>
            <a:cxnSpLocks/>
          </p:cNvCxnSpPr>
          <p:nvPr/>
        </p:nvCxnSpPr>
        <p:spPr>
          <a:xfrm flipH="1">
            <a:off x="4918461" y="1495748"/>
            <a:ext cx="34539" cy="4935015"/>
          </a:xfrm>
          <a:prstGeom prst="line">
            <a:avLst/>
          </a:prstGeom>
          <a:ln w="28575">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A58DA977-DADD-4E44-9999-3CE7352277DF}"/>
              </a:ext>
            </a:extLst>
          </p:cNvPr>
          <p:cNvSpPr txBox="1"/>
          <p:nvPr/>
        </p:nvSpPr>
        <p:spPr>
          <a:xfrm>
            <a:off x="1208584" y="908788"/>
            <a:ext cx="2808312" cy="338554"/>
          </a:xfrm>
          <a:prstGeom prst="rect">
            <a:avLst/>
          </a:prstGeom>
          <a:noFill/>
        </p:spPr>
        <p:txBody>
          <a:bodyPr wrap="square" rtlCol="0">
            <a:spAutoFit/>
          </a:bodyPr>
          <a:lstStyle/>
          <a:p>
            <a:pPr algn="ctr"/>
            <a:r>
              <a:rPr lang="ja-JP" altLang="en-US" sz="1600" u="sng" dirty="0"/>
              <a:t>量的変数</a:t>
            </a:r>
            <a:r>
              <a:rPr lang="en-US" altLang="ja-JP" sz="1600" u="sng" dirty="0"/>
              <a:t>×</a:t>
            </a:r>
            <a:r>
              <a:rPr lang="ja-JP" altLang="en-US" sz="1600" u="sng" dirty="0"/>
              <a:t>量的変数</a:t>
            </a:r>
            <a:endParaRPr lang="en-US" altLang="ja-JP" sz="1600" u="sng" dirty="0"/>
          </a:p>
        </p:txBody>
      </p:sp>
      <p:sp>
        <p:nvSpPr>
          <p:cNvPr id="14" name="テキスト ボックス 13">
            <a:extLst>
              <a:ext uri="{FF2B5EF4-FFF2-40B4-BE49-F238E27FC236}">
                <a16:creationId xmlns:a16="http://schemas.microsoft.com/office/drawing/2014/main" id="{2BE08E32-F5B2-4B8E-8D3E-7E2DCC4BCB86}"/>
              </a:ext>
            </a:extLst>
          </p:cNvPr>
          <p:cNvSpPr txBox="1"/>
          <p:nvPr/>
        </p:nvSpPr>
        <p:spPr>
          <a:xfrm>
            <a:off x="5899654" y="908788"/>
            <a:ext cx="2808312" cy="338554"/>
          </a:xfrm>
          <a:prstGeom prst="rect">
            <a:avLst/>
          </a:prstGeom>
          <a:noFill/>
        </p:spPr>
        <p:txBody>
          <a:bodyPr wrap="square" rtlCol="0">
            <a:spAutoFit/>
          </a:bodyPr>
          <a:lstStyle/>
          <a:p>
            <a:pPr algn="ctr"/>
            <a:r>
              <a:rPr lang="ja-JP" altLang="en-US" sz="1600" u="sng" dirty="0"/>
              <a:t>質的変数</a:t>
            </a:r>
            <a:r>
              <a:rPr lang="en-US" altLang="ja-JP" sz="1600" u="sng" dirty="0"/>
              <a:t>×</a:t>
            </a:r>
            <a:r>
              <a:rPr lang="ja-JP" altLang="en-US" sz="1600" u="sng" dirty="0"/>
              <a:t>質的変数</a:t>
            </a:r>
            <a:endParaRPr lang="en-US" altLang="ja-JP" sz="1600" u="sng" dirty="0"/>
          </a:p>
        </p:txBody>
      </p:sp>
      <p:sp>
        <p:nvSpPr>
          <p:cNvPr id="15" name="テキスト ボックス 14">
            <a:extLst>
              <a:ext uri="{FF2B5EF4-FFF2-40B4-BE49-F238E27FC236}">
                <a16:creationId xmlns:a16="http://schemas.microsoft.com/office/drawing/2014/main" id="{52B5A08E-40E3-4F6A-ADAF-843FA4E7D8B3}"/>
              </a:ext>
            </a:extLst>
          </p:cNvPr>
          <p:cNvSpPr txBox="1"/>
          <p:nvPr/>
        </p:nvSpPr>
        <p:spPr>
          <a:xfrm>
            <a:off x="295657" y="4726167"/>
            <a:ext cx="4289239" cy="584775"/>
          </a:xfrm>
          <a:prstGeom prst="rect">
            <a:avLst/>
          </a:prstGeom>
          <a:noFill/>
        </p:spPr>
        <p:txBody>
          <a:bodyPr wrap="square" rtlCol="0">
            <a:spAutoFit/>
          </a:bodyPr>
          <a:lstStyle/>
          <a:p>
            <a:r>
              <a:rPr lang="ja-JP" altLang="en-US" sz="1600" dirty="0"/>
              <a:t>二変数間の相関関係を調べる（相関を考慮した外れ値なども）</a:t>
            </a:r>
            <a:endParaRPr lang="en-US" altLang="ja-JP" sz="1600" dirty="0"/>
          </a:p>
        </p:txBody>
      </p:sp>
      <p:sp>
        <p:nvSpPr>
          <p:cNvPr id="16" name="テキスト ボックス 15">
            <a:extLst>
              <a:ext uri="{FF2B5EF4-FFF2-40B4-BE49-F238E27FC236}">
                <a16:creationId xmlns:a16="http://schemas.microsoft.com/office/drawing/2014/main" id="{9FF472F0-1CBA-4D21-9672-47DEAD3225FC}"/>
              </a:ext>
            </a:extLst>
          </p:cNvPr>
          <p:cNvSpPr txBox="1"/>
          <p:nvPr/>
        </p:nvSpPr>
        <p:spPr>
          <a:xfrm>
            <a:off x="5344282" y="1451418"/>
            <a:ext cx="4289238" cy="338554"/>
          </a:xfrm>
          <a:prstGeom prst="rect">
            <a:avLst/>
          </a:prstGeom>
          <a:noFill/>
        </p:spPr>
        <p:txBody>
          <a:bodyPr wrap="square" rtlCol="0">
            <a:spAutoFit/>
          </a:bodyPr>
          <a:lstStyle/>
          <a:p>
            <a:r>
              <a:rPr lang="ja-JP" altLang="en-US" sz="1600" b="1" dirty="0"/>
              <a:t>モザイク図</a:t>
            </a:r>
            <a:r>
              <a:rPr lang="en-US" altLang="ja-JP" sz="1600" b="1" dirty="0"/>
              <a:t>(Mosaic plot)</a:t>
            </a:r>
          </a:p>
        </p:txBody>
      </p:sp>
    </p:spTree>
    <p:extLst>
      <p:ext uri="{BB962C8B-B14F-4D97-AF65-F5344CB8AC3E}">
        <p14:creationId xmlns:p14="http://schemas.microsoft.com/office/powerpoint/2010/main" val="17581332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4"/>
          </p:nvPr>
        </p:nvSpPr>
        <p:spPr/>
        <p:txBody>
          <a:bodyPr/>
          <a:lstStyle/>
          <a:p>
            <a:fld id="{FB3508C7-2FE0-4945-9CBD-863E05F850D2}" type="slidenum">
              <a:rPr lang="ja-JP" altLang="en-US" smtClean="0"/>
              <a:pPr/>
              <a:t>20</a:t>
            </a:fld>
            <a:endParaRPr lang="ja-JP" altLang="en-US" dirty="0"/>
          </a:p>
        </p:txBody>
      </p:sp>
      <p:sp>
        <p:nvSpPr>
          <p:cNvPr id="3" name="タイトル 2"/>
          <p:cNvSpPr>
            <a:spLocks noGrp="1"/>
          </p:cNvSpPr>
          <p:nvPr>
            <p:ph type="title"/>
          </p:nvPr>
        </p:nvSpPr>
        <p:spPr/>
        <p:txBody>
          <a:bodyPr/>
          <a:lstStyle/>
          <a:p>
            <a:r>
              <a:rPr lang="ja-JP" altLang="en-US" dirty="0"/>
              <a:t>可視化の重要性 </a:t>
            </a:r>
            <a:r>
              <a:rPr lang="en-US" altLang="ja-JP" dirty="0"/>
              <a:t>– </a:t>
            </a:r>
            <a:r>
              <a:rPr lang="ja-JP" altLang="en-US" dirty="0"/>
              <a:t>アンスコムの例</a:t>
            </a:r>
            <a:endParaRPr kumimoji="1" lang="ja-JP" altLang="en-US" dirty="0"/>
          </a:p>
        </p:txBody>
      </p:sp>
      <p:sp>
        <p:nvSpPr>
          <p:cNvPr id="5" name="テキスト ボックス 4">
            <a:extLst>
              <a:ext uri="{FF2B5EF4-FFF2-40B4-BE49-F238E27FC236}">
                <a16:creationId xmlns:a16="http://schemas.microsoft.com/office/drawing/2014/main" id="{6DE8BB6E-825B-454C-AFD5-A9CBE7B9429D}"/>
              </a:ext>
            </a:extLst>
          </p:cNvPr>
          <p:cNvSpPr txBox="1"/>
          <p:nvPr/>
        </p:nvSpPr>
        <p:spPr>
          <a:xfrm>
            <a:off x="200472" y="836712"/>
            <a:ext cx="9548204" cy="523220"/>
          </a:xfrm>
          <a:prstGeom prst="rect">
            <a:avLst/>
          </a:prstGeom>
          <a:noFill/>
        </p:spPr>
        <p:txBody>
          <a:bodyPr wrap="square" rtlCol="0">
            <a:spAutoFit/>
          </a:bodyPr>
          <a:lstStyle/>
          <a:p>
            <a:r>
              <a:rPr lang="ja-JP" altLang="en-US" sz="1400" dirty="0"/>
              <a:t>散布図はそれぞれ異なるのに回帰直線やその他の統計量が同じになってしまう現象について紹介した例</a:t>
            </a:r>
            <a:endParaRPr lang="en-US" altLang="ja-JP" sz="1400" dirty="0"/>
          </a:p>
          <a:p>
            <a:endParaRPr lang="en-US" altLang="ja-JP" sz="1400" dirty="0"/>
          </a:p>
        </p:txBody>
      </p:sp>
      <p:sp>
        <p:nvSpPr>
          <p:cNvPr id="6" name="テキスト ボックス 5">
            <a:extLst>
              <a:ext uri="{FF2B5EF4-FFF2-40B4-BE49-F238E27FC236}">
                <a16:creationId xmlns:a16="http://schemas.microsoft.com/office/drawing/2014/main" id="{77FDBC6E-55D1-409C-861B-FAE184C99FCF}"/>
              </a:ext>
            </a:extLst>
          </p:cNvPr>
          <p:cNvSpPr txBox="1"/>
          <p:nvPr/>
        </p:nvSpPr>
        <p:spPr>
          <a:xfrm>
            <a:off x="20452" y="6417332"/>
            <a:ext cx="9548204" cy="246221"/>
          </a:xfrm>
          <a:prstGeom prst="rect">
            <a:avLst/>
          </a:prstGeom>
          <a:noFill/>
        </p:spPr>
        <p:txBody>
          <a:bodyPr wrap="square" rtlCol="0">
            <a:spAutoFit/>
          </a:bodyPr>
          <a:lstStyle/>
          <a:p>
            <a:r>
              <a:rPr lang="en-US" altLang="ja-JP" sz="1000" dirty="0"/>
              <a:t>(Wiki) </a:t>
            </a:r>
            <a:r>
              <a:rPr lang="en-US" altLang="ja-JP" sz="1000" dirty="0">
                <a:hlinkClick r:id="rId2"/>
              </a:rPr>
              <a:t>https://ja.wikipedia.org/wiki/%E3%82%A2%E3%83%B3%E3%82%B9%E3%82%B3%E3%83%A0%E3%81%AE%E4%BE%8B</a:t>
            </a:r>
            <a:endParaRPr lang="en-US" altLang="ja-JP" sz="1000" dirty="0"/>
          </a:p>
        </p:txBody>
      </p:sp>
      <p:pic>
        <p:nvPicPr>
          <p:cNvPr id="2050" name="Picture 2" descr="https://upload.wikimedia.org/wikipedia/commons/thumb/e/ec/Anscombe%27s_quartet_3.svg/990px-Anscombe%27s_quartet_3.svg.png">
            <a:extLst>
              <a:ext uri="{FF2B5EF4-FFF2-40B4-BE49-F238E27FC236}">
                <a16:creationId xmlns:a16="http://schemas.microsoft.com/office/drawing/2014/main" id="{7A820AEF-A9F2-44AB-81AE-98D6C1E9AD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472" y="1821874"/>
            <a:ext cx="4284476" cy="311598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表 6">
            <a:extLst>
              <a:ext uri="{FF2B5EF4-FFF2-40B4-BE49-F238E27FC236}">
                <a16:creationId xmlns:a16="http://schemas.microsoft.com/office/drawing/2014/main" id="{BA26D538-6361-4D92-80EE-7B35784B2D67}"/>
              </a:ext>
            </a:extLst>
          </p:cNvPr>
          <p:cNvGraphicFramePr>
            <a:graphicFrameLocks noGrp="1"/>
          </p:cNvGraphicFramePr>
          <p:nvPr>
            <p:extLst/>
          </p:nvPr>
        </p:nvGraphicFramePr>
        <p:xfrm>
          <a:off x="4844989" y="2563527"/>
          <a:ext cx="4788531" cy="1449385"/>
        </p:xfrm>
        <a:graphic>
          <a:graphicData uri="http://schemas.openxmlformats.org/drawingml/2006/table">
            <a:tbl>
              <a:tblPr>
                <a:tableStyleId>{5940675A-B579-460E-94D1-54222C63F5DA}</a:tableStyleId>
              </a:tblPr>
              <a:tblGrid>
                <a:gridCol w="1332147">
                  <a:extLst>
                    <a:ext uri="{9D8B030D-6E8A-4147-A177-3AD203B41FA5}">
                      <a16:colId xmlns:a16="http://schemas.microsoft.com/office/drawing/2014/main" val="496871348"/>
                    </a:ext>
                  </a:extLst>
                </a:gridCol>
                <a:gridCol w="3456384">
                  <a:extLst>
                    <a:ext uri="{9D8B030D-6E8A-4147-A177-3AD203B41FA5}">
                      <a16:colId xmlns:a16="http://schemas.microsoft.com/office/drawing/2014/main" val="2742573683"/>
                    </a:ext>
                  </a:extLst>
                </a:gridCol>
              </a:tblGrid>
              <a:tr h="207055">
                <a:tc>
                  <a:txBody>
                    <a:bodyPr/>
                    <a:lstStyle/>
                    <a:p>
                      <a:pPr algn="ctr" fontAlgn="ctr"/>
                      <a:r>
                        <a:rPr lang="ja-JP" altLang="en-US" sz="1100" b="1" u="none" strike="noStrike" dirty="0">
                          <a:effectLst/>
                        </a:rPr>
                        <a:t>統計量</a:t>
                      </a:r>
                      <a:endParaRPr lang="ja-JP" altLang="en-US" sz="1100" b="1"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solidFill>
                      <a:schemeClr val="bg1">
                        <a:lumMod val="65000"/>
                      </a:schemeClr>
                    </a:solidFill>
                  </a:tcPr>
                </a:tc>
                <a:tc>
                  <a:txBody>
                    <a:bodyPr/>
                    <a:lstStyle/>
                    <a:p>
                      <a:pPr algn="ctr" fontAlgn="ctr"/>
                      <a:r>
                        <a:rPr lang="ja-JP" altLang="en-US" sz="1100" b="1" u="none" strike="noStrike" dirty="0">
                          <a:effectLst/>
                        </a:rPr>
                        <a:t>値</a:t>
                      </a:r>
                      <a:endParaRPr lang="ja-JP" altLang="en-US" sz="1100" b="1"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solidFill>
                      <a:schemeClr val="bg1">
                        <a:lumMod val="65000"/>
                      </a:schemeClr>
                    </a:solidFill>
                  </a:tcPr>
                </a:tc>
                <a:extLst>
                  <a:ext uri="{0D108BD9-81ED-4DB2-BD59-A6C34878D82A}">
                    <a16:rowId xmlns:a16="http://schemas.microsoft.com/office/drawing/2014/main" val="2891666663"/>
                  </a:ext>
                </a:extLst>
              </a:tr>
              <a:tr h="207055">
                <a:tc>
                  <a:txBody>
                    <a:bodyPr/>
                    <a:lstStyle/>
                    <a:p>
                      <a:pPr algn="l" fontAlgn="ctr"/>
                      <a:r>
                        <a:rPr lang="en-US" sz="1100" u="none" strike="noStrike" dirty="0">
                          <a:effectLst/>
                        </a:rPr>
                        <a:t>x </a:t>
                      </a:r>
                      <a:r>
                        <a:rPr lang="ja-JP" altLang="en-US" sz="1100" u="none" strike="noStrike" dirty="0">
                          <a:effectLst/>
                        </a:rPr>
                        <a:t>の平均</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solidFill>
                      <a:schemeClr val="bg1">
                        <a:lumMod val="95000"/>
                      </a:schemeClr>
                    </a:solidFill>
                  </a:tcPr>
                </a:tc>
                <a:tc>
                  <a:txBody>
                    <a:bodyPr/>
                    <a:lstStyle/>
                    <a:p>
                      <a:pPr algn="l" fontAlgn="ctr"/>
                      <a:r>
                        <a:rPr lang="en-US" altLang="ja-JP" sz="1100" u="none" strike="noStrike" dirty="0">
                          <a:effectLst/>
                        </a:rPr>
                        <a:t>9 </a:t>
                      </a:r>
                      <a:r>
                        <a:rPr lang="en-US" altLang="ja-JP" sz="800" u="none" strike="noStrike" dirty="0">
                          <a:effectLst/>
                        </a:rPr>
                        <a:t>(</a:t>
                      </a:r>
                      <a:r>
                        <a:rPr lang="ja-JP" altLang="en-US" sz="800" u="none" strike="noStrike" dirty="0">
                          <a:effectLst/>
                        </a:rPr>
                        <a:t>正確に一致</a:t>
                      </a:r>
                      <a:r>
                        <a:rPr lang="en-US" altLang="ja-JP" sz="800" u="none" strike="noStrike" dirty="0">
                          <a:effectLst/>
                        </a:rPr>
                        <a:t>)</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252267546"/>
                  </a:ext>
                </a:extLst>
              </a:tr>
              <a:tr h="207055">
                <a:tc>
                  <a:txBody>
                    <a:bodyPr/>
                    <a:lstStyle/>
                    <a:p>
                      <a:pPr algn="l" fontAlgn="ctr"/>
                      <a:r>
                        <a:rPr lang="en-US" sz="1100" u="none" strike="noStrike" dirty="0">
                          <a:effectLst/>
                        </a:rPr>
                        <a:t>x </a:t>
                      </a:r>
                      <a:r>
                        <a:rPr lang="ja-JP" altLang="en-US" sz="1100" u="none" strike="noStrike" dirty="0">
                          <a:effectLst/>
                        </a:rPr>
                        <a:t>の標本分散</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solidFill>
                      <a:schemeClr val="bg1">
                        <a:lumMod val="95000"/>
                      </a:schemeClr>
                    </a:solidFill>
                  </a:tcPr>
                </a:tc>
                <a:tc>
                  <a:txBody>
                    <a:bodyPr/>
                    <a:lstStyle/>
                    <a:p>
                      <a:pPr algn="l" fontAlgn="ctr"/>
                      <a:r>
                        <a:rPr lang="en-US" altLang="ja-JP" sz="1100" u="none" strike="noStrike" dirty="0">
                          <a:effectLst/>
                        </a:rPr>
                        <a:t>11 </a:t>
                      </a:r>
                      <a:r>
                        <a:rPr lang="en-US" altLang="ja-JP" sz="800" u="none" strike="noStrike" dirty="0">
                          <a:effectLst/>
                        </a:rPr>
                        <a:t>(</a:t>
                      </a:r>
                      <a:r>
                        <a:rPr lang="ja-JP" altLang="en-US" sz="800" u="none" strike="noStrike" dirty="0">
                          <a:effectLst/>
                        </a:rPr>
                        <a:t>正確に一致</a:t>
                      </a:r>
                      <a:r>
                        <a:rPr lang="en-US" altLang="ja-JP" sz="800" u="none" strike="noStrike" dirty="0">
                          <a:effectLst/>
                        </a:rPr>
                        <a:t>)</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1456048844"/>
                  </a:ext>
                </a:extLst>
              </a:tr>
              <a:tr h="207055">
                <a:tc>
                  <a:txBody>
                    <a:bodyPr/>
                    <a:lstStyle/>
                    <a:p>
                      <a:pPr algn="l" fontAlgn="ctr"/>
                      <a:r>
                        <a:rPr lang="en-US" sz="1100" u="none" strike="noStrike" dirty="0">
                          <a:effectLst/>
                        </a:rPr>
                        <a:t>y </a:t>
                      </a:r>
                      <a:r>
                        <a:rPr lang="ja-JP" altLang="en-US" sz="1100" u="none" strike="noStrike" dirty="0">
                          <a:effectLst/>
                        </a:rPr>
                        <a:t>の平均</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solidFill>
                      <a:schemeClr val="bg1">
                        <a:lumMod val="95000"/>
                      </a:schemeClr>
                    </a:solidFill>
                  </a:tcPr>
                </a:tc>
                <a:tc>
                  <a:txBody>
                    <a:bodyPr/>
                    <a:lstStyle/>
                    <a:p>
                      <a:pPr algn="l" fontAlgn="ctr"/>
                      <a:r>
                        <a:rPr lang="en-US" altLang="ja-JP" sz="1100" u="none" strike="noStrike" dirty="0">
                          <a:effectLst/>
                        </a:rPr>
                        <a:t>7.50 </a:t>
                      </a:r>
                      <a:r>
                        <a:rPr lang="en-US" altLang="ja-JP" sz="800" u="none" strike="noStrike" dirty="0">
                          <a:effectLst/>
                        </a:rPr>
                        <a:t>(</a:t>
                      </a:r>
                      <a:r>
                        <a:rPr lang="ja-JP" altLang="en-US" sz="800" u="none" strike="noStrike" dirty="0">
                          <a:effectLst/>
                        </a:rPr>
                        <a:t>小数第</a:t>
                      </a:r>
                      <a:r>
                        <a:rPr lang="en-US" altLang="ja-JP" sz="800" u="none" strike="noStrike" dirty="0">
                          <a:effectLst/>
                        </a:rPr>
                        <a:t>2</a:t>
                      </a:r>
                      <a:r>
                        <a:rPr lang="ja-JP" altLang="en-US" sz="800" u="none" strike="noStrike" dirty="0">
                          <a:effectLst/>
                        </a:rPr>
                        <a:t>位まで一致</a:t>
                      </a:r>
                      <a:r>
                        <a:rPr lang="en-US" altLang="ja-JP" sz="800" u="none" strike="noStrike" dirty="0">
                          <a:effectLst/>
                        </a:rPr>
                        <a:t>)</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3421215288"/>
                  </a:ext>
                </a:extLst>
              </a:tr>
              <a:tr h="207055">
                <a:tc>
                  <a:txBody>
                    <a:bodyPr/>
                    <a:lstStyle/>
                    <a:p>
                      <a:pPr algn="l" fontAlgn="ctr"/>
                      <a:r>
                        <a:rPr lang="en-US" sz="1100" u="none" strike="noStrike" dirty="0">
                          <a:effectLst/>
                        </a:rPr>
                        <a:t>y </a:t>
                      </a:r>
                      <a:r>
                        <a:rPr lang="ja-JP" altLang="en-US" sz="1100" u="none" strike="noStrike" dirty="0">
                          <a:effectLst/>
                        </a:rPr>
                        <a:t>の標本分散</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solidFill>
                      <a:schemeClr val="bg1">
                        <a:lumMod val="95000"/>
                      </a:schemeClr>
                    </a:solidFill>
                  </a:tcPr>
                </a:tc>
                <a:tc>
                  <a:txBody>
                    <a:bodyPr/>
                    <a:lstStyle/>
                    <a:p>
                      <a:pPr algn="l" fontAlgn="ctr"/>
                      <a:r>
                        <a:rPr lang="en-US" sz="1100" u="none" strike="noStrike" dirty="0">
                          <a:effectLst/>
                        </a:rPr>
                        <a:t>4.122 or 4.127 </a:t>
                      </a:r>
                      <a:r>
                        <a:rPr lang="en-US" sz="800" u="none" strike="noStrike" dirty="0">
                          <a:effectLst/>
                        </a:rPr>
                        <a:t>(</a:t>
                      </a:r>
                      <a:r>
                        <a:rPr lang="ja-JP" altLang="en-US" sz="800" u="none" strike="noStrike" dirty="0">
                          <a:effectLst/>
                        </a:rPr>
                        <a:t>小数第</a:t>
                      </a:r>
                      <a:r>
                        <a:rPr lang="en-US" altLang="ja-JP" sz="800" u="none" strike="noStrike" dirty="0">
                          <a:effectLst/>
                        </a:rPr>
                        <a:t>3</a:t>
                      </a:r>
                      <a:r>
                        <a:rPr lang="ja-JP" altLang="en-US" sz="800" u="none" strike="noStrike" dirty="0">
                          <a:effectLst/>
                        </a:rPr>
                        <a:t>位まで一致</a:t>
                      </a:r>
                      <a:r>
                        <a:rPr lang="en-US" altLang="ja-JP" sz="800" u="none" strike="noStrike" dirty="0">
                          <a:effectLst/>
                        </a:rPr>
                        <a:t>)</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1525973419"/>
                  </a:ext>
                </a:extLst>
              </a:tr>
              <a:tr h="207055">
                <a:tc>
                  <a:txBody>
                    <a:bodyPr/>
                    <a:lstStyle/>
                    <a:p>
                      <a:pPr algn="l" fontAlgn="ctr"/>
                      <a:r>
                        <a:rPr lang="ja-JP" altLang="en-US" sz="1100" u="none" strike="noStrike" dirty="0">
                          <a:effectLst/>
                        </a:rPr>
                        <a:t>相関係数</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solidFill>
                      <a:schemeClr val="bg1">
                        <a:lumMod val="95000"/>
                      </a:schemeClr>
                    </a:solidFill>
                  </a:tcPr>
                </a:tc>
                <a:tc>
                  <a:txBody>
                    <a:bodyPr/>
                    <a:lstStyle/>
                    <a:p>
                      <a:pPr algn="l" fontAlgn="ctr"/>
                      <a:r>
                        <a:rPr lang="en-US" altLang="ja-JP" sz="1100" u="none" strike="noStrike" dirty="0">
                          <a:effectLst/>
                        </a:rPr>
                        <a:t>0.816 </a:t>
                      </a:r>
                      <a:r>
                        <a:rPr lang="en-US" altLang="ja-JP" sz="800" u="none" strike="noStrike" dirty="0">
                          <a:effectLst/>
                        </a:rPr>
                        <a:t>(</a:t>
                      </a:r>
                      <a:r>
                        <a:rPr lang="ja-JP" altLang="en-US" sz="800" u="none" strike="noStrike" dirty="0">
                          <a:effectLst/>
                        </a:rPr>
                        <a:t>小数第</a:t>
                      </a:r>
                      <a:r>
                        <a:rPr lang="en-US" altLang="ja-JP" sz="800" u="none" strike="noStrike" dirty="0">
                          <a:effectLst/>
                        </a:rPr>
                        <a:t>3</a:t>
                      </a:r>
                      <a:r>
                        <a:rPr lang="ja-JP" altLang="en-US" sz="800" u="none" strike="noStrike" dirty="0">
                          <a:effectLst/>
                        </a:rPr>
                        <a:t>位まで一致</a:t>
                      </a:r>
                      <a:r>
                        <a:rPr lang="en-US" altLang="ja-JP" sz="800" u="none" strike="noStrike" dirty="0">
                          <a:effectLst/>
                        </a:rPr>
                        <a:t>)</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649169595"/>
                  </a:ext>
                </a:extLst>
              </a:tr>
              <a:tr h="207055">
                <a:tc>
                  <a:txBody>
                    <a:bodyPr/>
                    <a:lstStyle/>
                    <a:p>
                      <a:pPr algn="l" fontAlgn="ctr"/>
                      <a:r>
                        <a:rPr lang="ja-JP" altLang="en-US" sz="1100" u="none" strike="noStrike" dirty="0">
                          <a:effectLst/>
                        </a:rPr>
                        <a:t>回帰直線</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solidFill>
                      <a:schemeClr val="bg1">
                        <a:lumMod val="95000"/>
                      </a:schemeClr>
                    </a:solidFill>
                  </a:tcPr>
                </a:tc>
                <a:tc>
                  <a:txBody>
                    <a:bodyPr/>
                    <a:lstStyle/>
                    <a:p>
                      <a:pPr algn="l" fontAlgn="ctr"/>
                      <a:r>
                        <a:rPr lang="en-US" altLang="ja-JP" sz="1100" u="none" strike="noStrike" dirty="0">
                          <a:effectLst/>
                        </a:rPr>
                        <a:t>y = 3.00 + 0.500x </a:t>
                      </a:r>
                      <a:r>
                        <a:rPr lang="en-US" altLang="ja-JP" sz="800" u="none" strike="noStrike" dirty="0">
                          <a:effectLst/>
                        </a:rPr>
                        <a:t>(</a:t>
                      </a:r>
                      <a:r>
                        <a:rPr lang="ja-JP" altLang="en-US" sz="800" u="none" strike="noStrike" dirty="0">
                          <a:effectLst/>
                        </a:rPr>
                        <a:t>それぞれ小数第</a:t>
                      </a:r>
                      <a:r>
                        <a:rPr lang="en-US" altLang="ja-JP" sz="800" u="none" strike="noStrike" dirty="0">
                          <a:effectLst/>
                        </a:rPr>
                        <a:t>2</a:t>
                      </a:r>
                      <a:r>
                        <a:rPr lang="ja-JP" altLang="en-US" sz="800" u="none" strike="noStrike" dirty="0">
                          <a:effectLst/>
                        </a:rPr>
                        <a:t>位、小数第</a:t>
                      </a:r>
                      <a:r>
                        <a:rPr lang="en-US" altLang="ja-JP" sz="800" u="none" strike="noStrike" dirty="0">
                          <a:effectLst/>
                        </a:rPr>
                        <a:t>3</a:t>
                      </a:r>
                      <a:r>
                        <a:rPr lang="ja-JP" altLang="en-US" sz="800" u="none" strike="noStrike" dirty="0">
                          <a:effectLst/>
                        </a:rPr>
                        <a:t>位まで一致</a:t>
                      </a:r>
                      <a:r>
                        <a:rPr lang="en-US" altLang="ja-JP" sz="800" u="none" strike="noStrike" dirty="0">
                          <a:effectLst/>
                        </a:rPr>
                        <a:t>)</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332274708"/>
                  </a:ext>
                </a:extLst>
              </a:tr>
            </a:tbl>
          </a:graphicData>
        </a:graphic>
      </p:graphicFrame>
      <p:sp>
        <p:nvSpPr>
          <p:cNvPr id="8" name="テキスト ボックス 7">
            <a:extLst>
              <a:ext uri="{FF2B5EF4-FFF2-40B4-BE49-F238E27FC236}">
                <a16:creationId xmlns:a16="http://schemas.microsoft.com/office/drawing/2014/main" id="{C8598D61-F7D8-4CC0-B6EF-35E2E9D683DC}"/>
              </a:ext>
            </a:extLst>
          </p:cNvPr>
          <p:cNvSpPr txBox="1"/>
          <p:nvPr/>
        </p:nvSpPr>
        <p:spPr>
          <a:xfrm>
            <a:off x="1928665" y="5429619"/>
            <a:ext cx="5832648" cy="600164"/>
          </a:xfrm>
          <a:prstGeom prst="rect">
            <a:avLst/>
          </a:prstGeom>
          <a:noFill/>
        </p:spPr>
        <p:txBody>
          <a:bodyPr wrap="square" rtlCol="0">
            <a:spAutoFit/>
          </a:bodyPr>
          <a:lstStyle/>
          <a:p>
            <a:r>
              <a:rPr lang="ja-JP" altLang="en-US" sz="1100" dirty="0"/>
              <a:t>標準サンプルデータとして格納されており、以下のコマンドでグラフ描画等実行可能</a:t>
            </a:r>
            <a:endParaRPr lang="en-US" altLang="ja-JP" sz="1100" dirty="0"/>
          </a:p>
          <a:p>
            <a:r>
              <a:rPr lang="en-US" altLang="ja-JP" sz="1100" dirty="0">
                <a:solidFill>
                  <a:srgbClr val="00B050"/>
                </a:solidFill>
              </a:rPr>
              <a:t>example(</a:t>
            </a:r>
            <a:r>
              <a:rPr lang="en-US" altLang="ja-JP" sz="1100" dirty="0" err="1">
                <a:solidFill>
                  <a:srgbClr val="00B050"/>
                </a:solidFill>
              </a:rPr>
              <a:t>anscombe</a:t>
            </a:r>
            <a:r>
              <a:rPr lang="en-US" altLang="ja-JP" sz="1100" dirty="0">
                <a:solidFill>
                  <a:srgbClr val="00B050"/>
                </a:solidFill>
              </a:rPr>
              <a:t>)</a:t>
            </a:r>
          </a:p>
          <a:p>
            <a:endParaRPr lang="en-US" altLang="ja-JP" sz="1100" dirty="0"/>
          </a:p>
        </p:txBody>
      </p:sp>
    </p:spTree>
    <p:extLst>
      <p:ext uri="{BB962C8B-B14F-4D97-AF65-F5344CB8AC3E}">
        <p14:creationId xmlns:p14="http://schemas.microsoft.com/office/powerpoint/2010/main" val="24011920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86B32591-3A95-4F23-A860-FA90577DD048}"/>
              </a:ext>
            </a:extLst>
          </p:cNvPr>
          <p:cNvSpPr>
            <a:spLocks noGrp="1"/>
          </p:cNvSpPr>
          <p:nvPr>
            <p:ph type="sldNum" sz="quarter" idx="4"/>
          </p:nvPr>
        </p:nvSpPr>
        <p:spPr/>
        <p:txBody>
          <a:bodyPr/>
          <a:lstStyle/>
          <a:p>
            <a:fld id="{FB3508C7-2FE0-4945-9CBD-863E05F850D2}" type="slidenum">
              <a:rPr lang="ja-JP" altLang="en-US" smtClean="0"/>
              <a:pPr/>
              <a:t>21</a:t>
            </a:fld>
            <a:endParaRPr lang="ja-JP" altLang="en-US" dirty="0"/>
          </a:p>
        </p:txBody>
      </p:sp>
      <p:sp>
        <p:nvSpPr>
          <p:cNvPr id="4" name="タイトル 1">
            <a:extLst>
              <a:ext uri="{FF2B5EF4-FFF2-40B4-BE49-F238E27FC236}">
                <a16:creationId xmlns:a16="http://schemas.microsoft.com/office/drawing/2014/main" id="{69B1CBEB-D865-4D5B-BD17-58F54DF2940D}"/>
              </a:ext>
            </a:extLst>
          </p:cNvPr>
          <p:cNvSpPr>
            <a:spLocks noGrp="1"/>
          </p:cNvSpPr>
          <p:nvPr>
            <p:ph type="title"/>
          </p:nvPr>
        </p:nvSpPr>
        <p:spPr>
          <a:xfrm>
            <a:off x="632520" y="2951951"/>
            <a:ext cx="8640960" cy="918095"/>
          </a:xfrm>
        </p:spPr>
        <p:txBody>
          <a:bodyPr/>
          <a:lstStyle/>
          <a:p>
            <a:pPr algn="ctr"/>
            <a:r>
              <a:rPr lang="ja-JP" altLang="en-US" sz="3200" dirty="0"/>
              <a:t>演習</a:t>
            </a:r>
            <a:r>
              <a:rPr lang="en-US" altLang="ja-JP" sz="3200" dirty="0"/>
              <a:t>【Day1-Exercise3】</a:t>
            </a:r>
            <a:br>
              <a:rPr lang="en-US" altLang="ja-JP" sz="3200" dirty="0"/>
            </a:br>
            <a:r>
              <a:rPr lang="ja-JP" altLang="en-US" sz="3200" dirty="0"/>
              <a:t>可視化によるデータの理解</a:t>
            </a:r>
            <a:endParaRPr kumimoji="1" lang="ja-JP" altLang="en-US" sz="3200" dirty="0"/>
          </a:p>
        </p:txBody>
      </p:sp>
      <p:sp>
        <p:nvSpPr>
          <p:cNvPr id="5" name="テキスト ボックス 4">
            <a:extLst>
              <a:ext uri="{FF2B5EF4-FFF2-40B4-BE49-F238E27FC236}">
                <a16:creationId xmlns:a16="http://schemas.microsoft.com/office/drawing/2014/main" id="{FC965EC4-954B-43DC-B04C-748BB41B43BC}"/>
              </a:ext>
            </a:extLst>
          </p:cNvPr>
          <p:cNvSpPr txBox="1"/>
          <p:nvPr/>
        </p:nvSpPr>
        <p:spPr>
          <a:xfrm>
            <a:off x="524508" y="4401108"/>
            <a:ext cx="8748972" cy="1077218"/>
          </a:xfrm>
          <a:prstGeom prst="rect">
            <a:avLst/>
          </a:prstGeom>
          <a:noFill/>
        </p:spPr>
        <p:txBody>
          <a:bodyPr wrap="square" rtlCol="0">
            <a:spAutoFit/>
          </a:bodyPr>
          <a:lstStyle/>
          <a:p>
            <a:pPr marL="285750" indent="-285750">
              <a:buFont typeface="Arial" panose="020B0604020202020204" pitchFamily="34" charset="0"/>
              <a:buChar char="•"/>
            </a:pPr>
            <a:r>
              <a:rPr lang="ja-JP" altLang="en-US" sz="1600" dirty="0">
                <a:solidFill>
                  <a:schemeClr val="bg1"/>
                </a:solidFill>
              </a:rPr>
              <a:t>各種グラフの描画</a:t>
            </a:r>
            <a:endParaRPr lang="en-US" altLang="ja-JP" sz="1600" dirty="0">
              <a:solidFill>
                <a:schemeClr val="bg1"/>
              </a:solidFill>
            </a:endParaRPr>
          </a:p>
          <a:p>
            <a:pPr marL="285750" indent="-285750">
              <a:buFont typeface="Arial" panose="020B0604020202020204" pitchFamily="34" charset="0"/>
              <a:buChar char="•"/>
            </a:pPr>
            <a:r>
              <a:rPr lang="ja-JP" altLang="en-US" sz="1600" dirty="0">
                <a:solidFill>
                  <a:schemeClr val="bg1"/>
                </a:solidFill>
              </a:rPr>
              <a:t>グラフによる外れ値の確認</a:t>
            </a:r>
            <a:endParaRPr lang="en-US" altLang="ja-JP" sz="1600" dirty="0">
              <a:solidFill>
                <a:schemeClr val="bg1"/>
              </a:solidFill>
            </a:endParaRPr>
          </a:p>
          <a:p>
            <a:endParaRPr lang="en-US" altLang="ja-JP" sz="1600" dirty="0">
              <a:solidFill>
                <a:schemeClr val="bg1"/>
              </a:solidFill>
            </a:endParaRPr>
          </a:p>
          <a:p>
            <a:endParaRPr lang="en-US" altLang="ja-JP" sz="1600" dirty="0">
              <a:solidFill>
                <a:schemeClr val="bg1"/>
              </a:solidFill>
            </a:endParaRPr>
          </a:p>
        </p:txBody>
      </p:sp>
    </p:spTree>
    <p:extLst>
      <p:ext uri="{BB962C8B-B14F-4D97-AF65-F5344CB8AC3E}">
        <p14:creationId xmlns:p14="http://schemas.microsoft.com/office/powerpoint/2010/main" val="15702831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86B32591-3A95-4F23-A860-FA90577DD048}"/>
              </a:ext>
            </a:extLst>
          </p:cNvPr>
          <p:cNvSpPr>
            <a:spLocks noGrp="1"/>
          </p:cNvSpPr>
          <p:nvPr>
            <p:ph type="sldNum" sz="quarter" idx="4"/>
          </p:nvPr>
        </p:nvSpPr>
        <p:spPr/>
        <p:txBody>
          <a:bodyPr/>
          <a:lstStyle/>
          <a:p>
            <a:fld id="{FB3508C7-2FE0-4945-9CBD-863E05F850D2}" type="slidenum">
              <a:rPr lang="ja-JP" altLang="en-US" smtClean="0"/>
              <a:pPr/>
              <a:t>22</a:t>
            </a:fld>
            <a:endParaRPr lang="ja-JP" altLang="en-US" dirty="0"/>
          </a:p>
        </p:txBody>
      </p:sp>
      <p:sp>
        <p:nvSpPr>
          <p:cNvPr id="4" name="タイトル 1">
            <a:extLst>
              <a:ext uri="{FF2B5EF4-FFF2-40B4-BE49-F238E27FC236}">
                <a16:creationId xmlns:a16="http://schemas.microsoft.com/office/drawing/2014/main" id="{69B1CBEB-D865-4D5B-BD17-58F54DF2940D}"/>
              </a:ext>
            </a:extLst>
          </p:cNvPr>
          <p:cNvSpPr>
            <a:spLocks noGrp="1"/>
          </p:cNvSpPr>
          <p:nvPr>
            <p:ph type="title"/>
          </p:nvPr>
        </p:nvSpPr>
        <p:spPr>
          <a:xfrm>
            <a:off x="632520" y="2951951"/>
            <a:ext cx="8640960" cy="918095"/>
          </a:xfrm>
        </p:spPr>
        <p:txBody>
          <a:bodyPr/>
          <a:lstStyle/>
          <a:p>
            <a:pPr algn="ctr"/>
            <a:r>
              <a:rPr lang="ja-JP" altLang="en-US" sz="3200" dirty="0"/>
              <a:t>演習</a:t>
            </a:r>
            <a:r>
              <a:rPr lang="en-US" altLang="ja-JP" sz="3200" dirty="0"/>
              <a:t>【Day1-Exercise4】</a:t>
            </a:r>
            <a:br>
              <a:rPr lang="en-US" altLang="ja-JP" sz="3200" dirty="0"/>
            </a:br>
            <a:r>
              <a:rPr lang="ja-JP" altLang="en-US" sz="3200" dirty="0"/>
              <a:t>様々な統計手法</a:t>
            </a:r>
            <a:endParaRPr kumimoji="1" lang="ja-JP" altLang="en-US" sz="3200" dirty="0"/>
          </a:p>
        </p:txBody>
      </p:sp>
      <p:sp>
        <p:nvSpPr>
          <p:cNvPr id="5" name="テキスト ボックス 4">
            <a:extLst>
              <a:ext uri="{FF2B5EF4-FFF2-40B4-BE49-F238E27FC236}">
                <a16:creationId xmlns:a16="http://schemas.microsoft.com/office/drawing/2014/main" id="{C8439484-8FEE-4DC4-9980-F7BF73EAAD66}"/>
              </a:ext>
            </a:extLst>
          </p:cNvPr>
          <p:cNvSpPr txBox="1"/>
          <p:nvPr/>
        </p:nvSpPr>
        <p:spPr>
          <a:xfrm>
            <a:off x="524508" y="4401108"/>
            <a:ext cx="8748972" cy="2062103"/>
          </a:xfrm>
          <a:prstGeom prst="rect">
            <a:avLst/>
          </a:prstGeom>
          <a:noFill/>
        </p:spPr>
        <p:txBody>
          <a:bodyPr wrap="square" rtlCol="0">
            <a:spAutoFit/>
          </a:bodyPr>
          <a:lstStyle/>
          <a:p>
            <a:pPr marL="285750" indent="-285750">
              <a:buFont typeface="Arial" panose="020B0604020202020204" pitchFamily="34" charset="0"/>
              <a:buChar char="•"/>
            </a:pPr>
            <a:r>
              <a:rPr lang="ja-JP" altLang="en-US" sz="1600" dirty="0">
                <a:solidFill>
                  <a:schemeClr val="bg1"/>
                </a:solidFill>
              </a:rPr>
              <a:t>多変量解析（複数の変数を組み合わせて行う分析手法）の紹介</a:t>
            </a:r>
            <a:endParaRPr lang="en-US" altLang="ja-JP" sz="1600" dirty="0">
              <a:solidFill>
                <a:schemeClr val="bg1"/>
              </a:solidFill>
            </a:endParaRPr>
          </a:p>
          <a:p>
            <a:pPr marL="742950" lvl="1" indent="-285750">
              <a:buFont typeface="Arial" panose="020B0604020202020204" pitchFamily="34" charset="0"/>
              <a:buChar char="•"/>
            </a:pPr>
            <a:r>
              <a:rPr lang="ja-JP" altLang="en-US" sz="1600" dirty="0">
                <a:solidFill>
                  <a:schemeClr val="bg1"/>
                </a:solidFill>
              </a:rPr>
              <a:t>仮説検定</a:t>
            </a:r>
            <a:endParaRPr lang="en-US" altLang="ja-JP" sz="1600" dirty="0">
              <a:solidFill>
                <a:schemeClr val="bg1"/>
              </a:solidFill>
            </a:endParaRPr>
          </a:p>
          <a:p>
            <a:pPr marL="742950" lvl="1" indent="-285750">
              <a:buFont typeface="Arial" panose="020B0604020202020204" pitchFamily="34" charset="0"/>
              <a:buChar char="•"/>
            </a:pPr>
            <a:r>
              <a:rPr lang="ja-JP" altLang="en-US" sz="1600" dirty="0">
                <a:solidFill>
                  <a:schemeClr val="bg1"/>
                </a:solidFill>
              </a:rPr>
              <a:t>回帰分析</a:t>
            </a:r>
            <a:endParaRPr lang="en-US" altLang="ja-JP" sz="1600" dirty="0">
              <a:solidFill>
                <a:schemeClr val="bg1"/>
              </a:solidFill>
            </a:endParaRPr>
          </a:p>
          <a:p>
            <a:pPr marL="742950" lvl="1" indent="-285750">
              <a:buFont typeface="Arial" panose="020B0604020202020204" pitchFamily="34" charset="0"/>
              <a:buChar char="•"/>
            </a:pPr>
            <a:r>
              <a:rPr lang="ja-JP" altLang="en-US" sz="1600" dirty="0">
                <a:solidFill>
                  <a:schemeClr val="bg1"/>
                </a:solidFill>
              </a:rPr>
              <a:t>主成分分析</a:t>
            </a:r>
            <a:endParaRPr lang="en-US" altLang="ja-JP" sz="1600" dirty="0">
              <a:solidFill>
                <a:schemeClr val="bg1"/>
              </a:solidFill>
            </a:endParaRPr>
          </a:p>
          <a:p>
            <a:pPr marL="742950" lvl="1" indent="-285750">
              <a:buFont typeface="Arial" panose="020B0604020202020204" pitchFamily="34" charset="0"/>
              <a:buChar char="•"/>
            </a:pPr>
            <a:r>
              <a:rPr lang="ja-JP" altLang="en-US" sz="1600" dirty="0">
                <a:solidFill>
                  <a:schemeClr val="bg1"/>
                </a:solidFill>
              </a:rPr>
              <a:t>など</a:t>
            </a:r>
            <a:endParaRPr lang="en-US" altLang="ja-JP" sz="1600" dirty="0">
              <a:solidFill>
                <a:schemeClr val="bg1"/>
              </a:solidFill>
            </a:endParaRPr>
          </a:p>
          <a:p>
            <a:endParaRPr lang="en-US" altLang="ja-JP" sz="1600" dirty="0">
              <a:solidFill>
                <a:schemeClr val="bg1"/>
              </a:solidFill>
            </a:endParaRPr>
          </a:p>
          <a:p>
            <a:pPr marL="285750" indent="-285750">
              <a:buFont typeface="Arial" panose="020B0604020202020204" pitchFamily="34" charset="0"/>
              <a:buChar char="•"/>
            </a:pPr>
            <a:endParaRPr lang="en-US" altLang="ja-JP" sz="1600" dirty="0">
              <a:solidFill>
                <a:schemeClr val="bg1"/>
              </a:solidFill>
            </a:endParaRPr>
          </a:p>
          <a:p>
            <a:endParaRPr lang="en-US" altLang="ja-JP" sz="1600" dirty="0">
              <a:solidFill>
                <a:schemeClr val="bg1"/>
              </a:solidFill>
            </a:endParaRPr>
          </a:p>
        </p:txBody>
      </p:sp>
    </p:spTree>
    <p:extLst>
      <p:ext uri="{BB962C8B-B14F-4D97-AF65-F5344CB8AC3E}">
        <p14:creationId xmlns:p14="http://schemas.microsoft.com/office/powerpoint/2010/main" val="11358907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4"/>
          </p:nvPr>
        </p:nvSpPr>
        <p:spPr/>
        <p:txBody>
          <a:bodyPr/>
          <a:lstStyle/>
          <a:p>
            <a:fld id="{FB3508C7-2FE0-4945-9CBD-863E05F850D2}" type="slidenum">
              <a:rPr lang="ja-JP" altLang="en-US" smtClean="0"/>
              <a:pPr/>
              <a:t>23</a:t>
            </a:fld>
            <a:endParaRPr lang="ja-JP" altLang="en-US" dirty="0"/>
          </a:p>
        </p:txBody>
      </p:sp>
      <p:sp>
        <p:nvSpPr>
          <p:cNvPr id="3" name="タイトル 2"/>
          <p:cNvSpPr>
            <a:spLocks noGrp="1"/>
          </p:cNvSpPr>
          <p:nvPr>
            <p:ph type="title"/>
          </p:nvPr>
        </p:nvSpPr>
        <p:spPr/>
        <p:txBody>
          <a:bodyPr/>
          <a:lstStyle/>
          <a:p>
            <a:r>
              <a:rPr kumimoji="1" lang="en-US" altLang="ja-JP" dirty="0"/>
              <a:t>(</a:t>
            </a:r>
            <a:r>
              <a:rPr kumimoji="1" lang="ja-JP" altLang="en-US" dirty="0"/>
              <a:t>参考</a:t>
            </a:r>
            <a:r>
              <a:rPr kumimoji="1" lang="en-US" altLang="ja-JP" dirty="0"/>
              <a:t>) </a:t>
            </a:r>
            <a:r>
              <a:rPr lang="ja-JP" altLang="en-US" dirty="0"/>
              <a:t>便利なパッケージ</a:t>
            </a:r>
            <a:endParaRPr kumimoji="1" lang="ja-JP" altLang="en-US" dirty="0"/>
          </a:p>
        </p:txBody>
      </p:sp>
      <p:sp>
        <p:nvSpPr>
          <p:cNvPr id="5" name="テキスト ボックス 4">
            <a:extLst>
              <a:ext uri="{FF2B5EF4-FFF2-40B4-BE49-F238E27FC236}">
                <a16:creationId xmlns:a16="http://schemas.microsoft.com/office/drawing/2014/main" id="{2A788183-2E8F-4EF1-89CD-60EF1DEC331B}"/>
              </a:ext>
            </a:extLst>
          </p:cNvPr>
          <p:cNvSpPr txBox="1"/>
          <p:nvPr/>
        </p:nvSpPr>
        <p:spPr>
          <a:xfrm>
            <a:off x="200472" y="864002"/>
            <a:ext cx="7236804" cy="2492990"/>
          </a:xfrm>
          <a:prstGeom prst="rect">
            <a:avLst/>
          </a:prstGeom>
          <a:noFill/>
        </p:spPr>
        <p:txBody>
          <a:bodyPr wrap="square" rtlCol="0">
            <a:spAutoFit/>
          </a:bodyPr>
          <a:lstStyle/>
          <a:p>
            <a:r>
              <a:rPr lang="en-US" altLang="ja-JP" sz="1600" b="1" dirty="0"/>
              <a:t>ggplot2</a:t>
            </a:r>
          </a:p>
          <a:p>
            <a:endParaRPr lang="en-US" altLang="ja-JP" sz="800" dirty="0"/>
          </a:p>
          <a:p>
            <a:r>
              <a:rPr lang="ja-JP" altLang="en-US" sz="1400" dirty="0"/>
              <a:t>グラフ作成用パッケージ</a:t>
            </a:r>
            <a:endParaRPr lang="en-US" altLang="ja-JP" sz="1400" dirty="0"/>
          </a:p>
          <a:p>
            <a:r>
              <a:rPr lang="ja-JP" altLang="en-US" sz="1400" dirty="0"/>
              <a:t>複雑なグラフを綺麗に描くことができる</a:t>
            </a:r>
            <a:endParaRPr lang="en-US" altLang="ja-JP" sz="1400" dirty="0"/>
          </a:p>
          <a:p>
            <a:endParaRPr lang="en-US" altLang="ja-JP" sz="1400" dirty="0"/>
          </a:p>
          <a:p>
            <a:r>
              <a:rPr lang="ja-JP" altLang="en-US" sz="1400" dirty="0"/>
              <a:t>チートシート</a:t>
            </a:r>
            <a:endParaRPr lang="en-US" altLang="ja-JP" sz="1400" dirty="0"/>
          </a:p>
          <a:p>
            <a:r>
              <a:rPr lang="en-US" altLang="ja-JP" sz="1400" dirty="0" err="1"/>
              <a:t>En</a:t>
            </a:r>
            <a:r>
              <a:rPr lang="en-US" altLang="ja-JP" sz="1400" dirty="0"/>
              <a:t>: </a:t>
            </a:r>
            <a:r>
              <a:rPr lang="en-US" altLang="ja-JP" sz="1400" dirty="0">
                <a:hlinkClick r:id="rId2"/>
              </a:rPr>
              <a:t>https://www.rstudio.com/wp-content/uploads/2015/03/ggplot2-cheatsheet.pdf</a:t>
            </a:r>
            <a:endParaRPr lang="en-US" altLang="ja-JP" sz="1400" dirty="0"/>
          </a:p>
          <a:p>
            <a:r>
              <a:rPr lang="en-US" altLang="ja-JP" sz="1400" dirty="0" err="1"/>
              <a:t>Jp</a:t>
            </a:r>
            <a:r>
              <a:rPr lang="en-US" altLang="ja-JP" sz="1400" dirty="0"/>
              <a:t>: </a:t>
            </a:r>
            <a:r>
              <a:rPr lang="en-US" altLang="ja-JP" sz="1400" dirty="0">
                <a:hlinkClick r:id="rId3"/>
              </a:rPr>
              <a:t>https://www.rstudio.com/wp-content/uploads/2016/10/ggplot2-cheatsheet-2.0-ja.pdf</a:t>
            </a:r>
            <a:endParaRPr lang="en-US" altLang="ja-JP" sz="1400" dirty="0"/>
          </a:p>
          <a:p>
            <a:endParaRPr lang="en-US" altLang="ja-JP" sz="1400" dirty="0"/>
          </a:p>
        </p:txBody>
      </p:sp>
      <p:pic>
        <p:nvPicPr>
          <p:cNvPr id="4" name="図 3">
            <a:extLst>
              <a:ext uri="{FF2B5EF4-FFF2-40B4-BE49-F238E27FC236}">
                <a16:creationId xmlns:a16="http://schemas.microsoft.com/office/drawing/2014/main" id="{C6A9C769-C5CE-4729-A644-4CD8D91BC4CC}"/>
              </a:ext>
            </a:extLst>
          </p:cNvPr>
          <p:cNvPicPr>
            <a:picLocks noChangeAspect="1"/>
          </p:cNvPicPr>
          <p:nvPr/>
        </p:nvPicPr>
        <p:blipFill>
          <a:blip r:embed="rId4"/>
          <a:stretch>
            <a:fillRect/>
          </a:stretch>
        </p:blipFill>
        <p:spPr>
          <a:xfrm>
            <a:off x="7902194" y="1043439"/>
            <a:ext cx="1590646" cy="1845501"/>
          </a:xfrm>
          <a:prstGeom prst="rect">
            <a:avLst/>
          </a:prstGeom>
        </p:spPr>
      </p:pic>
      <p:sp>
        <p:nvSpPr>
          <p:cNvPr id="7" name="テキスト ボックス 6">
            <a:extLst>
              <a:ext uri="{FF2B5EF4-FFF2-40B4-BE49-F238E27FC236}">
                <a16:creationId xmlns:a16="http://schemas.microsoft.com/office/drawing/2014/main" id="{B61CE41A-F0CD-4173-8253-27745A89F272}"/>
              </a:ext>
            </a:extLst>
          </p:cNvPr>
          <p:cNvSpPr txBox="1"/>
          <p:nvPr/>
        </p:nvSpPr>
        <p:spPr>
          <a:xfrm>
            <a:off x="2828764" y="3702754"/>
            <a:ext cx="6876764" cy="2616101"/>
          </a:xfrm>
          <a:prstGeom prst="rect">
            <a:avLst/>
          </a:prstGeom>
          <a:noFill/>
        </p:spPr>
        <p:txBody>
          <a:bodyPr wrap="square" rtlCol="0">
            <a:spAutoFit/>
          </a:bodyPr>
          <a:lstStyle/>
          <a:p>
            <a:r>
              <a:rPr lang="en-US" altLang="ja-JP" sz="1600" b="1" dirty="0" err="1"/>
              <a:t>dplyer</a:t>
            </a:r>
            <a:r>
              <a:rPr lang="ja-JP" altLang="en-US" sz="1600" b="1" dirty="0"/>
              <a:t> </a:t>
            </a:r>
            <a:r>
              <a:rPr lang="en-US" altLang="ja-JP" sz="1600" b="1" dirty="0"/>
              <a:t>, </a:t>
            </a:r>
            <a:r>
              <a:rPr lang="en-US" altLang="ja-JP" sz="1600" b="1" dirty="0" err="1"/>
              <a:t>tydyr</a:t>
            </a:r>
            <a:endParaRPr lang="en-US" altLang="ja-JP" sz="1600" b="1" dirty="0"/>
          </a:p>
          <a:p>
            <a:endParaRPr lang="en-US" altLang="ja-JP" sz="800" dirty="0"/>
          </a:p>
          <a:p>
            <a:r>
              <a:rPr lang="ja-JP" altLang="en-US" sz="1400" dirty="0"/>
              <a:t>データハンドリングに便利なパッケージ</a:t>
            </a:r>
            <a:endParaRPr lang="en-US" altLang="ja-JP" sz="1400" dirty="0"/>
          </a:p>
          <a:p>
            <a:r>
              <a:rPr lang="en-US" altLang="ja-JP" sz="1400" dirty="0"/>
              <a:t>R</a:t>
            </a:r>
            <a:r>
              <a:rPr lang="ja-JP" altLang="en-US" sz="1400" dirty="0"/>
              <a:t>の標準機能では、記法が統一されていないなどデータ加工には不便な点が多く、最近はこれらのパッケージの関数を用いて処理されることが多い</a:t>
            </a:r>
            <a:endParaRPr lang="en-US" altLang="ja-JP" sz="1400" dirty="0"/>
          </a:p>
          <a:p>
            <a:endParaRPr lang="en-US" altLang="ja-JP" sz="1400" dirty="0"/>
          </a:p>
          <a:p>
            <a:r>
              <a:rPr lang="ja-JP" altLang="en-US" sz="1400" dirty="0"/>
              <a:t>チートシート</a:t>
            </a:r>
            <a:endParaRPr lang="en-US" altLang="ja-JP" sz="1400" dirty="0"/>
          </a:p>
          <a:p>
            <a:r>
              <a:rPr lang="en-US" altLang="ja-JP" sz="1400" dirty="0" err="1"/>
              <a:t>En</a:t>
            </a:r>
            <a:r>
              <a:rPr lang="en-US" altLang="ja-JP" sz="1400" dirty="0"/>
              <a:t>: </a:t>
            </a:r>
            <a:r>
              <a:rPr lang="en-US" altLang="ja-JP" sz="1400" dirty="0">
                <a:hlinkClick r:id="rId5"/>
              </a:rPr>
              <a:t>https://www.rstudio.com/wp-content/uploads/2015/02/data-wrangling-cheatsheet.pdf</a:t>
            </a:r>
            <a:endParaRPr lang="en-US" altLang="ja-JP" sz="1400" dirty="0"/>
          </a:p>
          <a:p>
            <a:r>
              <a:rPr lang="en-US" altLang="ja-JP" sz="1400" dirty="0" err="1"/>
              <a:t>Jp</a:t>
            </a:r>
            <a:r>
              <a:rPr lang="en-US" altLang="ja-JP" sz="1400" dirty="0"/>
              <a:t>: </a:t>
            </a:r>
            <a:r>
              <a:rPr lang="en-US" altLang="ja-JP" sz="1400" dirty="0">
                <a:hlinkClick r:id="rId6"/>
              </a:rPr>
              <a:t>https://www.rstudio.com/wp-content/uploads/2015/09/data-wrangling-japanese.pdf</a:t>
            </a:r>
            <a:endParaRPr lang="en-US" altLang="ja-JP" sz="1400" dirty="0"/>
          </a:p>
          <a:p>
            <a:endParaRPr lang="en-US" altLang="ja-JP" sz="1400" dirty="0"/>
          </a:p>
        </p:txBody>
      </p:sp>
      <p:pic>
        <p:nvPicPr>
          <p:cNvPr id="8" name="Picture 2" descr="é¢é£ç»å">
            <a:extLst>
              <a:ext uri="{FF2B5EF4-FFF2-40B4-BE49-F238E27FC236}">
                <a16:creationId xmlns:a16="http://schemas.microsoft.com/office/drawing/2014/main" id="{95669384-6375-40A7-B3EF-90FEFF5E7DB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6874" y="3609020"/>
            <a:ext cx="1297533" cy="1458848"/>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s://tidyr.tidyverse.org/logo.png">
            <a:extLst>
              <a:ext uri="{FF2B5EF4-FFF2-40B4-BE49-F238E27FC236}">
                <a16:creationId xmlns:a16="http://schemas.microsoft.com/office/drawing/2014/main" id="{07A67C34-AF72-4012-807C-3460D7BCFC5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36576" y="4768282"/>
            <a:ext cx="1152128" cy="13345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54989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4"/>
          </p:nvPr>
        </p:nvSpPr>
        <p:spPr/>
        <p:txBody>
          <a:bodyPr/>
          <a:lstStyle/>
          <a:p>
            <a:fld id="{FB3508C7-2FE0-4945-9CBD-863E05F850D2}" type="slidenum">
              <a:rPr lang="ja-JP" altLang="en-US" smtClean="0"/>
              <a:pPr/>
              <a:t>2</a:t>
            </a:fld>
            <a:endParaRPr lang="ja-JP" altLang="en-US" dirty="0"/>
          </a:p>
        </p:txBody>
      </p:sp>
      <p:sp>
        <p:nvSpPr>
          <p:cNvPr id="3" name="タイトル 2"/>
          <p:cNvSpPr>
            <a:spLocks noGrp="1"/>
          </p:cNvSpPr>
          <p:nvPr>
            <p:ph type="title"/>
          </p:nvPr>
        </p:nvSpPr>
        <p:spPr/>
        <p:txBody>
          <a:bodyPr/>
          <a:lstStyle/>
          <a:p>
            <a:r>
              <a:rPr lang="ja-JP" altLang="en-US" dirty="0"/>
              <a:t>コースの概要</a:t>
            </a:r>
            <a:endParaRPr kumimoji="1" lang="ja-JP" altLang="en-US" dirty="0"/>
          </a:p>
        </p:txBody>
      </p:sp>
      <p:sp>
        <p:nvSpPr>
          <p:cNvPr id="5" name="テキスト ボックス 4">
            <a:extLst>
              <a:ext uri="{FF2B5EF4-FFF2-40B4-BE49-F238E27FC236}">
                <a16:creationId xmlns:a16="http://schemas.microsoft.com/office/drawing/2014/main" id="{6DE8BB6E-825B-454C-AFD5-A9CBE7B9429D}"/>
              </a:ext>
            </a:extLst>
          </p:cNvPr>
          <p:cNvSpPr txBox="1"/>
          <p:nvPr/>
        </p:nvSpPr>
        <p:spPr>
          <a:xfrm>
            <a:off x="200472" y="836712"/>
            <a:ext cx="9548204" cy="5016758"/>
          </a:xfrm>
          <a:prstGeom prst="rect">
            <a:avLst/>
          </a:prstGeom>
          <a:noFill/>
        </p:spPr>
        <p:txBody>
          <a:bodyPr wrap="square" rtlCol="0">
            <a:spAutoFit/>
          </a:bodyPr>
          <a:lstStyle/>
          <a:p>
            <a:r>
              <a:rPr lang="ja-JP" altLang="en-US" sz="1500" dirty="0"/>
              <a:t>目的：</a:t>
            </a:r>
            <a:endParaRPr lang="en-US" altLang="ja-JP" sz="1500" dirty="0"/>
          </a:p>
          <a:p>
            <a:pPr marL="285750" indent="-285750">
              <a:buFont typeface="Arial" panose="020B0604020202020204" pitchFamily="34" charset="0"/>
              <a:buChar char="•"/>
            </a:pPr>
            <a:r>
              <a:rPr lang="ja-JP" altLang="en-US" sz="1500" dirty="0"/>
              <a:t>統計学の基礎と、実務への応用を学習する</a:t>
            </a:r>
            <a:endParaRPr lang="en-US" altLang="ja-JP" sz="1500" dirty="0"/>
          </a:p>
          <a:p>
            <a:pPr marL="285750" indent="-285750">
              <a:buFont typeface="Arial" panose="020B0604020202020204" pitchFamily="34" charset="0"/>
              <a:buChar char="•"/>
            </a:pPr>
            <a:r>
              <a:rPr lang="en-US" altLang="ja-JP" sz="1500" dirty="0"/>
              <a:t>R</a:t>
            </a:r>
            <a:r>
              <a:rPr lang="ja-JP" altLang="en-US" sz="1500" dirty="0"/>
              <a:t>を用いた分析に慣れる</a:t>
            </a:r>
            <a:endParaRPr lang="en-US" altLang="ja-JP" sz="1500" dirty="0"/>
          </a:p>
          <a:p>
            <a:pPr marL="285750" indent="-285750">
              <a:buFont typeface="Arial" panose="020B0604020202020204" pitchFamily="34" charset="0"/>
              <a:buChar char="•"/>
            </a:pPr>
            <a:r>
              <a:rPr lang="ja-JP" altLang="en-US" sz="1500" dirty="0"/>
              <a:t>「データ分析には正解がない」が、分析対象のデータの背景情報を理解するのはもちろん、確率的、統計的な知識を身に着け、少しでも再現性の高い判断ができるようになる（ダメな分析は再現性がほとんどない）</a:t>
            </a:r>
            <a:endParaRPr lang="en-US" altLang="ja-JP" sz="1500" dirty="0"/>
          </a:p>
          <a:p>
            <a:endParaRPr lang="en-US" altLang="ja-JP" sz="1500" dirty="0"/>
          </a:p>
          <a:p>
            <a:endParaRPr lang="en-US" altLang="ja-JP" sz="1500" dirty="0"/>
          </a:p>
          <a:p>
            <a:endParaRPr lang="en-US" altLang="ja-JP" sz="1500" dirty="0"/>
          </a:p>
          <a:p>
            <a:r>
              <a:rPr lang="ja-JP" altLang="en-US" sz="1500" dirty="0"/>
              <a:t>機械学習と統計解析（機械学習講座を終えた受講生へ）：</a:t>
            </a:r>
            <a:endParaRPr lang="en-US" altLang="ja-JP" sz="1500" dirty="0"/>
          </a:p>
          <a:p>
            <a:pPr marL="285750" indent="-285750">
              <a:buFont typeface="Arial" panose="020B0604020202020204" pitchFamily="34" charset="0"/>
              <a:buChar char="•"/>
            </a:pPr>
            <a:r>
              <a:rPr lang="ja-JP" altLang="en-US" sz="1500" dirty="0"/>
              <a:t>機械学習は、データ間の相関関係からルールを作成</a:t>
            </a:r>
            <a:r>
              <a:rPr lang="en-US" altLang="ja-JP" sz="1500" dirty="0"/>
              <a:t>. Big Data</a:t>
            </a:r>
            <a:r>
              <a:rPr lang="ja-JP" altLang="en-US" sz="1500" dirty="0" err="1"/>
              <a:t>への</a:t>
            </a:r>
            <a:r>
              <a:rPr lang="ja-JP" altLang="en-US" sz="1500" dirty="0"/>
              <a:t>アルゴリズム対応などに関心</a:t>
            </a:r>
            <a:endParaRPr lang="en-US" altLang="ja-JP" sz="1500" dirty="0"/>
          </a:p>
          <a:p>
            <a:pPr marL="285750" indent="-285750">
              <a:buFont typeface="Arial" panose="020B0604020202020204" pitchFamily="34" charset="0"/>
              <a:buChar char="•"/>
            </a:pPr>
            <a:r>
              <a:rPr lang="ja-JP" altLang="en-US" sz="1500" dirty="0"/>
              <a:t>統計解析は、ドメイン知識を元に現象を数学的に説明する</a:t>
            </a:r>
            <a:r>
              <a:rPr lang="en-US" altLang="ja-JP" sz="1500" dirty="0"/>
              <a:t>. </a:t>
            </a:r>
            <a:r>
              <a:rPr lang="ja-JP" altLang="en-US" sz="1500" dirty="0"/>
              <a:t>データの取得法自体や因果関係の証明に関心</a:t>
            </a:r>
            <a:endParaRPr lang="en-US" altLang="ja-JP" sz="1500" dirty="0"/>
          </a:p>
          <a:p>
            <a:endParaRPr lang="en-US" altLang="ja-JP" sz="1500" dirty="0"/>
          </a:p>
          <a:p>
            <a:r>
              <a:rPr lang="ja-JP" altLang="en-US" sz="1500" dirty="0"/>
              <a:t>いろいろ議論はあるので</a:t>
            </a:r>
            <a:r>
              <a:rPr lang="en-US" altLang="ja-JP" sz="1500" dirty="0"/>
              <a:t>…</a:t>
            </a:r>
          </a:p>
          <a:p>
            <a:endParaRPr lang="en-US" altLang="ja-JP" sz="500" dirty="0"/>
          </a:p>
          <a:p>
            <a:r>
              <a:rPr lang="en-US" altLang="ja-JP" sz="1500" dirty="0"/>
              <a:t>Machine Learning vs. Statistics</a:t>
            </a:r>
          </a:p>
          <a:p>
            <a:pPr marL="285750" indent="-285750">
              <a:buFont typeface="Arial" panose="020B0604020202020204" pitchFamily="34" charset="0"/>
              <a:buChar char="•"/>
            </a:pPr>
            <a:r>
              <a:rPr lang="en-US" altLang="ja-JP" sz="1500" dirty="0">
                <a:hlinkClick r:id="rId2"/>
              </a:rPr>
              <a:t>https://www.svds.com/machine-learning-vs-statistics/</a:t>
            </a:r>
            <a:endParaRPr lang="en-US" altLang="ja-JP" sz="1500" dirty="0"/>
          </a:p>
          <a:p>
            <a:r>
              <a:rPr lang="en-US" altLang="ja-JP" sz="1500" dirty="0"/>
              <a:t>Statistical Modeling: The Two Cultures</a:t>
            </a:r>
          </a:p>
          <a:p>
            <a:pPr marL="285750" indent="-285750">
              <a:buFont typeface="Arial" panose="020B0604020202020204" pitchFamily="34" charset="0"/>
              <a:buChar char="•"/>
            </a:pPr>
            <a:r>
              <a:rPr lang="en-US" altLang="ja-JP" sz="1500" dirty="0">
                <a:hlinkClick r:id="rId3"/>
              </a:rPr>
              <a:t>https://projecteuclid.org/download/pdf_1/euclid.ss/1009213726</a:t>
            </a:r>
            <a:endParaRPr lang="en-US" altLang="ja-JP" sz="1500" dirty="0"/>
          </a:p>
          <a:p>
            <a:r>
              <a:rPr lang="en-US" altLang="ja-JP" sz="1500" dirty="0"/>
              <a:t>To Explain or to Predict?</a:t>
            </a:r>
            <a:endParaRPr lang="en-US" altLang="ja-JP" sz="1500" dirty="0">
              <a:hlinkClick r:id="rId4"/>
            </a:endParaRPr>
          </a:p>
          <a:p>
            <a:pPr marL="285750" indent="-285750">
              <a:buFont typeface="Arial" panose="020B0604020202020204" pitchFamily="34" charset="0"/>
              <a:buChar char="•"/>
            </a:pPr>
            <a:r>
              <a:rPr lang="en-US" altLang="ja-JP" sz="1500" dirty="0">
                <a:hlinkClick r:id="rId4"/>
              </a:rPr>
              <a:t>https://arxiv.org/pdf/1101.0891.pdf</a:t>
            </a:r>
            <a:endParaRPr lang="en-US" altLang="ja-JP" sz="1500" dirty="0"/>
          </a:p>
          <a:p>
            <a:endParaRPr lang="en-US" altLang="ja-JP" sz="1500" dirty="0"/>
          </a:p>
        </p:txBody>
      </p:sp>
    </p:spTree>
    <p:extLst>
      <p:ext uri="{BB962C8B-B14F-4D97-AF65-F5344CB8AC3E}">
        <p14:creationId xmlns:p14="http://schemas.microsoft.com/office/powerpoint/2010/main" val="14842725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4"/>
          </p:nvPr>
        </p:nvSpPr>
        <p:spPr/>
        <p:txBody>
          <a:bodyPr/>
          <a:lstStyle/>
          <a:p>
            <a:fld id="{FB3508C7-2FE0-4945-9CBD-863E05F850D2}" type="slidenum">
              <a:rPr lang="ja-JP" altLang="en-US" smtClean="0"/>
              <a:pPr/>
              <a:t>3</a:t>
            </a:fld>
            <a:endParaRPr lang="ja-JP" altLang="en-US" dirty="0"/>
          </a:p>
        </p:txBody>
      </p:sp>
      <p:sp>
        <p:nvSpPr>
          <p:cNvPr id="3" name="タイトル 2"/>
          <p:cNvSpPr>
            <a:spLocks noGrp="1"/>
          </p:cNvSpPr>
          <p:nvPr>
            <p:ph type="title"/>
          </p:nvPr>
        </p:nvSpPr>
        <p:spPr/>
        <p:txBody>
          <a:bodyPr/>
          <a:lstStyle/>
          <a:p>
            <a:r>
              <a:rPr lang="ja-JP" altLang="en-US" dirty="0"/>
              <a:t>おすすめの勉強法</a:t>
            </a:r>
            <a:endParaRPr kumimoji="1" lang="ja-JP" altLang="en-US" dirty="0"/>
          </a:p>
        </p:txBody>
      </p:sp>
      <p:sp>
        <p:nvSpPr>
          <p:cNvPr id="5" name="テキスト ボックス 4">
            <a:extLst>
              <a:ext uri="{FF2B5EF4-FFF2-40B4-BE49-F238E27FC236}">
                <a16:creationId xmlns:a16="http://schemas.microsoft.com/office/drawing/2014/main" id="{6DE8BB6E-825B-454C-AFD5-A9CBE7B9429D}"/>
              </a:ext>
            </a:extLst>
          </p:cNvPr>
          <p:cNvSpPr txBox="1"/>
          <p:nvPr/>
        </p:nvSpPr>
        <p:spPr>
          <a:xfrm>
            <a:off x="200472" y="836712"/>
            <a:ext cx="9548204" cy="1569660"/>
          </a:xfrm>
          <a:prstGeom prst="rect">
            <a:avLst/>
          </a:prstGeom>
          <a:noFill/>
        </p:spPr>
        <p:txBody>
          <a:bodyPr wrap="square" rtlCol="0">
            <a:spAutoFit/>
          </a:bodyPr>
          <a:lstStyle/>
          <a:p>
            <a:r>
              <a:rPr lang="ja-JP" altLang="en-US" sz="1600" dirty="0"/>
              <a:t>「統計検定</a:t>
            </a:r>
            <a:r>
              <a:rPr lang="en-US" altLang="ja-JP" sz="1600" dirty="0"/>
              <a:t>2</a:t>
            </a:r>
            <a:r>
              <a:rPr lang="ja-JP" altLang="en-US" sz="1600" dirty="0"/>
              <a:t>級」を並行して勉強するのがおすすめ</a:t>
            </a:r>
            <a:endParaRPr lang="en-US" altLang="ja-JP" sz="1600" dirty="0"/>
          </a:p>
          <a:p>
            <a:endParaRPr lang="en-US" altLang="ja-JP" sz="1600" dirty="0"/>
          </a:p>
          <a:p>
            <a:pPr marL="285750" indent="-285750">
              <a:buFont typeface="Wingdings" panose="05000000000000000000" pitchFamily="2" charset="2"/>
              <a:buChar char="l"/>
            </a:pPr>
            <a:r>
              <a:rPr lang="ja-JP" altLang="en-US" sz="1600" dirty="0"/>
              <a:t>本講座では短期間で統計解析全体を学習し、細かい理論部分はイメージで理解していく内容となっているため、数式を用いた理論部分の深い理解は数理統計の教科書を参考</a:t>
            </a:r>
            <a:endParaRPr lang="en-US" altLang="ja-JP" sz="1600" dirty="0"/>
          </a:p>
          <a:p>
            <a:endParaRPr lang="en-US" altLang="ja-JP" sz="1600" dirty="0"/>
          </a:p>
          <a:p>
            <a:endParaRPr lang="en-US" altLang="ja-JP" sz="1600" dirty="0"/>
          </a:p>
        </p:txBody>
      </p:sp>
      <p:pic>
        <p:nvPicPr>
          <p:cNvPr id="1026" name="Picture 2" descr="https://images-na.ssl-images-amazon.com/images/I/81zijMo%2BHSL.jpg">
            <a:extLst>
              <a:ext uri="{FF2B5EF4-FFF2-40B4-BE49-F238E27FC236}">
                <a16:creationId xmlns:a16="http://schemas.microsoft.com/office/drawing/2014/main" id="{971D2B7E-6F5F-4295-ACA5-8B3344384E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7293" y="2876118"/>
            <a:ext cx="2269230" cy="3145035"/>
          </a:xfrm>
          <a:prstGeom prst="rect">
            <a:avLst/>
          </a:prstGeom>
          <a:noFill/>
          <a:extLst>
            <a:ext uri="{909E8E84-426E-40DD-AFC4-6F175D3DCCD1}">
              <a14:hiddenFill xmlns:a14="http://schemas.microsoft.com/office/drawing/2010/main">
                <a:solidFill>
                  <a:srgbClr val="FFFFFF"/>
                </a:solidFill>
              </a14:hiddenFill>
            </a:ext>
          </a:extLst>
        </p:spPr>
      </p:pic>
      <p:pic>
        <p:nvPicPr>
          <p:cNvPr id="4" name="図 3">
            <a:extLst>
              <a:ext uri="{FF2B5EF4-FFF2-40B4-BE49-F238E27FC236}">
                <a16:creationId xmlns:a16="http://schemas.microsoft.com/office/drawing/2014/main" id="{AB2AD705-8772-42CF-AE06-14DCC4DEED98}"/>
              </a:ext>
            </a:extLst>
          </p:cNvPr>
          <p:cNvPicPr>
            <a:picLocks noChangeAspect="1"/>
          </p:cNvPicPr>
          <p:nvPr/>
        </p:nvPicPr>
        <p:blipFill>
          <a:blip r:embed="rId3"/>
          <a:stretch>
            <a:fillRect/>
          </a:stretch>
        </p:blipFill>
        <p:spPr>
          <a:xfrm>
            <a:off x="5151091" y="2876117"/>
            <a:ext cx="2214177" cy="3145035"/>
          </a:xfrm>
          <a:prstGeom prst="rect">
            <a:avLst/>
          </a:prstGeom>
        </p:spPr>
      </p:pic>
    </p:spTree>
    <p:extLst>
      <p:ext uri="{BB962C8B-B14F-4D97-AF65-F5344CB8AC3E}">
        <p14:creationId xmlns:p14="http://schemas.microsoft.com/office/powerpoint/2010/main" val="15165540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テキスト ボックス 10">
            <a:extLst>
              <a:ext uri="{FF2B5EF4-FFF2-40B4-BE49-F238E27FC236}">
                <a16:creationId xmlns:a16="http://schemas.microsoft.com/office/drawing/2014/main" id="{716B6BF3-F086-4095-9F98-55C0E374D5CF}"/>
              </a:ext>
            </a:extLst>
          </p:cNvPr>
          <p:cNvSpPr txBox="1"/>
          <p:nvPr/>
        </p:nvSpPr>
        <p:spPr>
          <a:xfrm>
            <a:off x="281370" y="2852936"/>
            <a:ext cx="9260514" cy="2308324"/>
          </a:xfrm>
          <a:prstGeom prst="rect">
            <a:avLst/>
          </a:prstGeom>
          <a:noFill/>
        </p:spPr>
        <p:txBody>
          <a:bodyPr wrap="square" rtlCol="0">
            <a:spAutoFit/>
          </a:bodyPr>
          <a:lstStyle/>
          <a:p>
            <a:r>
              <a:rPr lang="en-US" altLang="ja-JP" sz="1600" b="1" dirty="0" err="1"/>
              <a:t>RStudio</a:t>
            </a:r>
            <a:r>
              <a:rPr lang="en-US" altLang="ja-JP" sz="1600" dirty="0"/>
              <a:t> is a free and open-source integrated development environment (IDE) for R, a programming language for statistical computing and graphics. </a:t>
            </a:r>
            <a:r>
              <a:rPr lang="ja-JP" altLang="en-US" sz="1600" dirty="0"/>
              <a:t>（</a:t>
            </a:r>
            <a:r>
              <a:rPr lang="en-US" altLang="ja-JP" sz="1600" dirty="0" err="1"/>
              <a:t>RStudio</a:t>
            </a:r>
            <a:r>
              <a:rPr lang="ja-JP" altLang="en-US" sz="1600" dirty="0"/>
              <a:t>は</a:t>
            </a:r>
            <a:r>
              <a:rPr lang="en-US" altLang="ja-JP" sz="1600" dirty="0"/>
              <a:t>R</a:t>
            </a:r>
            <a:r>
              <a:rPr lang="ja-JP" altLang="en-US" sz="1600" dirty="0"/>
              <a:t>言語の統合開発環境</a:t>
            </a:r>
            <a:r>
              <a:rPr lang="en-US" altLang="ja-JP" sz="1600" dirty="0"/>
              <a:t>(IDE)</a:t>
            </a:r>
            <a:r>
              <a:rPr lang="ja-JP" altLang="en-US" sz="1600" dirty="0"/>
              <a:t>）</a:t>
            </a:r>
            <a:endParaRPr lang="en-US" altLang="ja-JP" sz="1600" dirty="0"/>
          </a:p>
          <a:p>
            <a:r>
              <a:rPr lang="en-US" altLang="ja-JP" sz="1600" dirty="0"/>
              <a:t>(Wiki) </a:t>
            </a:r>
            <a:r>
              <a:rPr lang="en-US" altLang="ja-JP" sz="1600" dirty="0">
                <a:hlinkClick r:id="rId2"/>
              </a:rPr>
              <a:t>https://en.wikipedia.org/wiki/RStudio</a:t>
            </a:r>
            <a:endParaRPr lang="en-US" altLang="ja-JP" sz="1600" dirty="0"/>
          </a:p>
          <a:p>
            <a:endParaRPr lang="en-US" altLang="ja-JP" sz="1600" dirty="0"/>
          </a:p>
          <a:p>
            <a:r>
              <a:rPr lang="en-US" altLang="ja-JP" sz="1600" dirty="0" err="1"/>
              <a:t>RStudio</a:t>
            </a:r>
            <a:r>
              <a:rPr lang="ja-JP" altLang="en-US" sz="1600" dirty="0"/>
              <a:t>公式サイト</a:t>
            </a:r>
            <a:endParaRPr lang="en-US" altLang="ja-JP" sz="1600" dirty="0"/>
          </a:p>
          <a:p>
            <a:r>
              <a:rPr lang="en-US" altLang="ja-JP" sz="1600" dirty="0">
                <a:hlinkClick r:id="rId3"/>
              </a:rPr>
              <a:t>https://www.rstudio.com/</a:t>
            </a:r>
            <a:endParaRPr lang="en-US" altLang="ja-JP" sz="1600" dirty="0"/>
          </a:p>
          <a:p>
            <a:endParaRPr lang="en-US" altLang="ja-JP" sz="1600" dirty="0"/>
          </a:p>
          <a:p>
            <a:endParaRPr lang="en-US" altLang="ja-JP" sz="1600" dirty="0"/>
          </a:p>
        </p:txBody>
      </p:sp>
      <p:sp>
        <p:nvSpPr>
          <p:cNvPr id="2" name="スライド番号プレースホルダー 1"/>
          <p:cNvSpPr>
            <a:spLocks noGrp="1"/>
          </p:cNvSpPr>
          <p:nvPr>
            <p:ph type="sldNum" sz="quarter" idx="4"/>
          </p:nvPr>
        </p:nvSpPr>
        <p:spPr/>
        <p:txBody>
          <a:bodyPr/>
          <a:lstStyle/>
          <a:p>
            <a:fld id="{FB3508C7-2FE0-4945-9CBD-863E05F850D2}" type="slidenum">
              <a:rPr lang="ja-JP" altLang="en-US" smtClean="0"/>
              <a:pPr/>
              <a:t>4</a:t>
            </a:fld>
            <a:endParaRPr lang="ja-JP" altLang="en-US" dirty="0"/>
          </a:p>
        </p:txBody>
      </p:sp>
      <p:sp>
        <p:nvSpPr>
          <p:cNvPr id="3" name="タイトル 2"/>
          <p:cNvSpPr>
            <a:spLocks noGrp="1"/>
          </p:cNvSpPr>
          <p:nvPr>
            <p:ph type="title"/>
          </p:nvPr>
        </p:nvSpPr>
        <p:spPr/>
        <p:txBody>
          <a:bodyPr/>
          <a:lstStyle/>
          <a:p>
            <a:r>
              <a:rPr lang="en-US" altLang="ja-JP" dirty="0"/>
              <a:t>R</a:t>
            </a:r>
            <a:r>
              <a:rPr lang="ja-JP" altLang="en-US" dirty="0"/>
              <a:t>言語</a:t>
            </a:r>
            <a:r>
              <a:rPr lang="en-US" altLang="ja-JP" dirty="0"/>
              <a:t>/</a:t>
            </a:r>
            <a:r>
              <a:rPr lang="en-US" altLang="ja-JP" dirty="0" err="1"/>
              <a:t>RStudio</a:t>
            </a:r>
            <a:endParaRPr kumimoji="1" lang="ja-JP" altLang="en-US" dirty="0"/>
          </a:p>
        </p:txBody>
      </p:sp>
      <p:sp>
        <p:nvSpPr>
          <p:cNvPr id="5" name="テキスト ボックス 4">
            <a:extLst>
              <a:ext uri="{FF2B5EF4-FFF2-40B4-BE49-F238E27FC236}">
                <a16:creationId xmlns:a16="http://schemas.microsoft.com/office/drawing/2014/main" id="{E34106CB-5A8A-4A51-AC9E-7E880FB3545E}"/>
              </a:ext>
            </a:extLst>
          </p:cNvPr>
          <p:cNvSpPr txBox="1"/>
          <p:nvPr/>
        </p:nvSpPr>
        <p:spPr>
          <a:xfrm>
            <a:off x="2449096" y="1095235"/>
            <a:ext cx="7092788" cy="1077218"/>
          </a:xfrm>
          <a:prstGeom prst="rect">
            <a:avLst/>
          </a:prstGeom>
          <a:noFill/>
        </p:spPr>
        <p:txBody>
          <a:bodyPr wrap="square" rtlCol="0">
            <a:spAutoFit/>
          </a:bodyPr>
          <a:lstStyle/>
          <a:p>
            <a:r>
              <a:rPr lang="en-US" altLang="ja-JP" sz="1600" b="1" dirty="0"/>
              <a:t>R</a:t>
            </a:r>
            <a:r>
              <a:rPr lang="ja-JP" altLang="en-US" sz="1600" b="1" dirty="0"/>
              <a:t>言語</a:t>
            </a:r>
            <a:r>
              <a:rPr lang="ja-JP" altLang="en-US" sz="1600" dirty="0"/>
              <a:t>はオープンソース・フリーソフトウェアの統計解析向けのプログラミング言語及びその開発実行環境である。</a:t>
            </a:r>
            <a:endParaRPr lang="en-US" altLang="ja-JP" sz="1600" dirty="0"/>
          </a:p>
          <a:p>
            <a:r>
              <a:rPr lang="en-US" altLang="ja-JP" sz="1600" dirty="0"/>
              <a:t>(Wiki) </a:t>
            </a:r>
            <a:r>
              <a:rPr lang="en-US" altLang="ja-JP" sz="1600" dirty="0">
                <a:hlinkClick r:id="rId4"/>
              </a:rPr>
              <a:t>https://ja.wikipedia.org/wiki/R%E8%A8%80%E8%AA%9E</a:t>
            </a:r>
            <a:endParaRPr lang="en-US" altLang="ja-JP" sz="1600" dirty="0"/>
          </a:p>
          <a:p>
            <a:endParaRPr lang="en-US" altLang="ja-JP" sz="1600" dirty="0"/>
          </a:p>
        </p:txBody>
      </p:sp>
      <p:pic>
        <p:nvPicPr>
          <p:cNvPr id="8" name="図 7">
            <a:extLst>
              <a:ext uri="{FF2B5EF4-FFF2-40B4-BE49-F238E27FC236}">
                <a16:creationId xmlns:a16="http://schemas.microsoft.com/office/drawing/2014/main" id="{3D20F258-F6D3-430A-B4F0-DB18851C686B}"/>
              </a:ext>
            </a:extLst>
          </p:cNvPr>
          <p:cNvPicPr>
            <a:picLocks noChangeAspect="1"/>
          </p:cNvPicPr>
          <p:nvPr/>
        </p:nvPicPr>
        <p:blipFill>
          <a:blip r:embed="rId5"/>
          <a:stretch>
            <a:fillRect/>
          </a:stretch>
        </p:blipFill>
        <p:spPr>
          <a:xfrm>
            <a:off x="364116" y="980728"/>
            <a:ext cx="1443469" cy="1139936"/>
          </a:xfrm>
          <a:prstGeom prst="rect">
            <a:avLst/>
          </a:prstGeom>
        </p:spPr>
      </p:pic>
      <p:pic>
        <p:nvPicPr>
          <p:cNvPr id="9" name="図 8">
            <a:extLst>
              <a:ext uri="{FF2B5EF4-FFF2-40B4-BE49-F238E27FC236}">
                <a16:creationId xmlns:a16="http://schemas.microsoft.com/office/drawing/2014/main" id="{469DBA2F-634F-419E-AB50-3D71ADB5C353}"/>
              </a:ext>
            </a:extLst>
          </p:cNvPr>
          <p:cNvPicPr>
            <a:picLocks noChangeAspect="1"/>
          </p:cNvPicPr>
          <p:nvPr/>
        </p:nvPicPr>
        <p:blipFill>
          <a:blip r:embed="rId6"/>
          <a:stretch>
            <a:fillRect/>
          </a:stretch>
        </p:blipFill>
        <p:spPr>
          <a:xfrm>
            <a:off x="5568548" y="3600207"/>
            <a:ext cx="3035989" cy="1008382"/>
          </a:xfrm>
          <a:prstGeom prst="rect">
            <a:avLst/>
          </a:prstGeom>
        </p:spPr>
      </p:pic>
    </p:spTree>
    <p:extLst>
      <p:ext uri="{BB962C8B-B14F-4D97-AF65-F5344CB8AC3E}">
        <p14:creationId xmlns:p14="http://schemas.microsoft.com/office/powerpoint/2010/main" val="25123383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4"/>
          </p:nvPr>
        </p:nvSpPr>
        <p:spPr/>
        <p:txBody>
          <a:bodyPr/>
          <a:lstStyle/>
          <a:p>
            <a:fld id="{FB3508C7-2FE0-4945-9CBD-863E05F850D2}" type="slidenum">
              <a:rPr lang="ja-JP" altLang="en-US" smtClean="0"/>
              <a:pPr/>
              <a:t>5</a:t>
            </a:fld>
            <a:endParaRPr lang="ja-JP" altLang="en-US" dirty="0"/>
          </a:p>
        </p:txBody>
      </p:sp>
      <p:sp>
        <p:nvSpPr>
          <p:cNvPr id="3" name="タイトル 2"/>
          <p:cNvSpPr>
            <a:spLocks noGrp="1"/>
          </p:cNvSpPr>
          <p:nvPr>
            <p:ph type="title"/>
          </p:nvPr>
        </p:nvSpPr>
        <p:spPr/>
        <p:txBody>
          <a:bodyPr/>
          <a:lstStyle/>
          <a:p>
            <a:r>
              <a:rPr lang="en-US" altLang="ja-JP" dirty="0"/>
              <a:t>RStudio</a:t>
            </a:r>
            <a:r>
              <a:rPr lang="ja-JP" altLang="en-US" dirty="0"/>
              <a:t>の設定</a:t>
            </a:r>
            <a:endParaRPr kumimoji="1" lang="ja-JP" altLang="en-US" dirty="0"/>
          </a:p>
        </p:txBody>
      </p:sp>
      <p:sp>
        <p:nvSpPr>
          <p:cNvPr id="5" name="テキスト ボックス 4">
            <a:extLst>
              <a:ext uri="{FF2B5EF4-FFF2-40B4-BE49-F238E27FC236}">
                <a16:creationId xmlns:a16="http://schemas.microsoft.com/office/drawing/2014/main" id="{E34106CB-5A8A-4A51-AC9E-7E880FB3545E}"/>
              </a:ext>
            </a:extLst>
          </p:cNvPr>
          <p:cNvSpPr txBox="1"/>
          <p:nvPr/>
        </p:nvSpPr>
        <p:spPr>
          <a:xfrm>
            <a:off x="200472" y="836712"/>
            <a:ext cx="9548204" cy="2308324"/>
          </a:xfrm>
          <a:prstGeom prst="rect">
            <a:avLst/>
          </a:prstGeom>
          <a:noFill/>
        </p:spPr>
        <p:txBody>
          <a:bodyPr wrap="square" rtlCol="0">
            <a:spAutoFit/>
          </a:bodyPr>
          <a:lstStyle/>
          <a:p>
            <a:r>
              <a:rPr lang="en-US" altLang="ja-JP" sz="1600" dirty="0"/>
              <a:t>R</a:t>
            </a:r>
            <a:r>
              <a:rPr lang="ja-JP" altLang="en-US" sz="1600" dirty="0"/>
              <a:t>コードの文字コードの設定</a:t>
            </a:r>
            <a:endParaRPr lang="en-US" altLang="ja-JP" sz="1600" dirty="0"/>
          </a:p>
          <a:p>
            <a:pPr marL="285750" indent="-285750">
              <a:buFont typeface="Arial" panose="020B0604020202020204" pitchFamily="34" charset="0"/>
              <a:buChar char="•"/>
            </a:pPr>
            <a:r>
              <a:rPr lang="en-US" altLang="ja-JP" sz="1600" dirty="0"/>
              <a:t>[Tools] &gt; [Global Options..] &gt; “Code” &gt; “Saving” &gt; Default text saving=UTF-8</a:t>
            </a:r>
          </a:p>
          <a:p>
            <a:endParaRPr lang="en-US" altLang="ja-JP" sz="1600" dirty="0"/>
          </a:p>
          <a:p>
            <a:r>
              <a:rPr lang="ja-JP" altLang="en-US" sz="1600" dirty="0"/>
              <a:t>作業ディレクトリの作成（</a:t>
            </a:r>
            <a:r>
              <a:rPr lang="en-US" altLang="ja-JP" sz="1600" dirty="0"/>
              <a:t>R</a:t>
            </a:r>
            <a:r>
              <a:rPr lang="ja-JP" altLang="en-US" sz="1600" dirty="0"/>
              <a:t>プロジェクト）</a:t>
            </a:r>
            <a:endParaRPr lang="en-US" altLang="ja-JP" sz="1600" dirty="0"/>
          </a:p>
          <a:p>
            <a:pPr marL="285750" indent="-285750">
              <a:buFont typeface="Arial" panose="020B0604020202020204" pitchFamily="34" charset="0"/>
              <a:buChar char="•"/>
            </a:pPr>
            <a:r>
              <a:rPr lang="en-US" altLang="ja-JP" sz="1600" dirty="0"/>
              <a:t>[File] &gt; [New Project] &gt; “Existing Directory” &gt; R</a:t>
            </a:r>
            <a:r>
              <a:rPr lang="ja-JP" altLang="en-US" sz="1600" dirty="0"/>
              <a:t>コードと</a:t>
            </a:r>
            <a:r>
              <a:rPr lang="en-US" altLang="ja-JP" sz="1600" dirty="0"/>
              <a:t>data</a:t>
            </a:r>
            <a:r>
              <a:rPr lang="ja-JP" altLang="en-US" sz="1600" dirty="0"/>
              <a:t>フォルダがあるディレクトリを指定</a:t>
            </a:r>
            <a:endParaRPr lang="en-US" altLang="ja-JP" sz="1600" dirty="0"/>
          </a:p>
          <a:p>
            <a:pPr marL="285750" indent="-285750">
              <a:buFont typeface="Arial" panose="020B0604020202020204" pitchFamily="34" charset="0"/>
              <a:buChar char="•"/>
            </a:pPr>
            <a:r>
              <a:rPr lang="en-US" altLang="ja-JP" sz="1600" dirty="0"/>
              <a:t>“</a:t>
            </a:r>
            <a:r>
              <a:rPr lang="ja-JP" altLang="en-US" sz="1600" dirty="0"/>
              <a:t>指定したディレクトリ</a:t>
            </a:r>
            <a:r>
              <a:rPr lang="en-US" altLang="ja-JP" sz="1600" dirty="0"/>
              <a:t>(</a:t>
            </a:r>
            <a:r>
              <a:rPr lang="ja-JP" altLang="en-US" sz="1600" dirty="0"/>
              <a:t>プロジェクト名</a:t>
            </a:r>
            <a:r>
              <a:rPr lang="en-US" altLang="ja-JP" sz="1600" dirty="0"/>
              <a:t>).</a:t>
            </a:r>
            <a:r>
              <a:rPr lang="en-US" altLang="ja-JP" sz="1600" dirty="0" err="1"/>
              <a:t>Rproj</a:t>
            </a:r>
            <a:r>
              <a:rPr lang="en-US" altLang="ja-JP" sz="1600" dirty="0"/>
              <a:t>”</a:t>
            </a:r>
            <a:r>
              <a:rPr lang="ja-JP" altLang="en-US" sz="1600" dirty="0"/>
              <a:t>というファイルが作成される。</a:t>
            </a:r>
            <a:r>
              <a:rPr lang="en-US" altLang="ja-JP" sz="1600" dirty="0"/>
              <a:t>.</a:t>
            </a:r>
            <a:r>
              <a:rPr lang="en-US" altLang="ja-JP" sz="1600" dirty="0" err="1"/>
              <a:t>Rproj</a:t>
            </a:r>
            <a:r>
              <a:rPr lang="ja-JP" altLang="en-US" sz="1600" dirty="0"/>
              <a:t>ファイルをクリックすることにより、プロジェクト間の移動ができる</a:t>
            </a:r>
            <a:endParaRPr lang="en-US" altLang="ja-JP" sz="1600" dirty="0"/>
          </a:p>
          <a:p>
            <a:endParaRPr lang="en-US" altLang="ja-JP" sz="1600" dirty="0"/>
          </a:p>
        </p:txBody>
      </p:sp>
      <p:pic>
        <p:nvPicPr>
          <p:cNvPr id="4" name="図 3">
            <a:extLst>
              <a:ext uri="{FF2B5EF4-FFF2-40B4-BE49-F238E27FC236}">
                <a16:creationId xmlns:a16="http://schemas.microsoft.com/office/drawing/2014/main" id="{FC83A68A-0EFE-46A1-861E-29F1A6218092}"/>
              </a:ext>
            </a:extLst>
          </p:cNvPr>
          <p:cNvPicPr>
            <a:picLocks noChangeAspect="1"/>
          </p:cNvPicPr>
          <p:nvPr/>
        </p:nvPicPr>
        <p:blipFill>
          <a:blip r:embed="rId2"/>
          <a:stretch>
            <a:fillRect/>
          </a:stretch>
        </p:blipFill>
        <p:spPr>
          <a:xfrm>
            <a:off x="1214600" y="3551286"/>
            <a:ext cx="5219700" cy="733425"/>
          </a:xfrm>
          <a:prstGeom prst="rect">
            <a:avLst/>
          </a:prstGeom>
        </p:spPr>
      </p:pic>
      <p:pic>
        <p:nvPicPr>
          <p:cNvPr id="6" name="図 5">
            <a:extLst>
              <a:ext uri="{FF2B5EF4-FFF2-40B4-BE49-F238E27FC236}">
                <a16:creationId xmlns:a16="http://schemas.microsoft.com/office/drawing/2014/main" id="{3CDC1F44-0CBB-4BDF-B31B-FFF6639EDEDB}"/>
              </a:ext>
            </a:extLst>
          </p:cNvPr>
          <p:cNvPicPr>
            <a:picLocks noChangeAspect="1"/>
          </p:cNvPicPr>
          <p:nvPr/>
        </p:nvPicPr>
        <p:blipFill>
          <a:blip r:embed="rId3"/>
          <a:stretch>
            <a:fillRect/>
          </a:stretch>
        </p:blipFill>
        <p:spPr>
          <a:xfrm>
            <a:off x="1028564" y="4542177"/>
            <a:ext cx="2112624" cy="1039329"/>
          </a:xfrm>
          <a:prstGeom prst="rect">
            <a:avLst/>
          </a:prstGeom>
        </p:spPr>
      </p:pic>
      <p:pic>
        <p:nvPicPr>
          <p:cNvPr id="8" name="図 7">
            <a:extLst>
              <a:ext uri="{FF2B5EF4-FFF2-40B4-BE49-F238E27FC236}">
                <a16:creationId xmlns:a16="http://schemas.microsoft.com/office/drawing/2014/main" id="{6739F2D7-24E4-48AE-8B5D-11810E306B00}"/>
              </a:ext>
            </a:extLst>
          </p:cNvPr>
          <p:cNvPicPr>
            <a:picLocks noChangeAspect="1"/>
          </p:cNvPicPr>
          <p:nvPr/>
        </p:nvPicPr>
        <p:blipFill>
          <a:blip r:embed="rId4"/>
          <a:stretch>
            <a:fillRect/>
          </a:stretch>
        </p:blipFill>
        <p:spPr>
          <a:xfrm>
            <a:off x="4808984" y="4531972"/>
            <a:ext cx="1930126" cy="2054150"/>
          </a:xfrm>
          <a:prstGeom prst="rect">
            <a:avLst/>
          </a:prstGeom>
        </p:spPr>
      </p:pic>
      <p:sp>
        <p:nvSpPr>
          <p:cNvPr id="9" name="吹き出し: 線 8">
            <a:extLst>
              <a:ext uri="{FF2B5EF4-FFF2-40B4-BE49-F238E27FC236}">
                <a16:creationId xmlns:a16="http://schemas.microsoft.com/office/drawing/2014/main" id="{4F01AA05-6F66-4309-85F3-B09D35479D25}"/>
              </a:ext>
            </a:extLst>
          </p:cNvPr>
          <p:cNvSpPr/>
          <p:nvPr/>
        </p:nvSpPr>
        <p:spPr bwMode="auto">
          <a:xfrm>
            <a:off x="4999608" y="3808090"/>
            <a:ext cx="360040" cy="232316"/>
          </a:xfrm>
          <a:prstGeom prst="borderCallout1">
            <a:avLst>
              <a:gd name="adj1" fmla="val 106466"/>
              <a:gd name="adj2" fmla="val 53112"/>
              <a:gd name="adj3" fmla="val 304378"/>
              <a:gd name="adj4" fmla="val 33352"/>
            </a:avLst>
          </a:prstGeom>
          <a:noFill/>
          <a:ln w="6350">
            <a:solidFill>
              <a:schemeClr val="accent4"/>
            </a:solidFill>
          </a:ln>
          <a:effectLst/>
          <a:ex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
        <p:nvSpPr>
          <p:cNvPr id="10" name="吹き出し: 線 9">
            <a:extLst>
              <a:ext uri="{FF2B5EF4-FFF2-40B4-BE49-F238E27FC236}">
                <a16:creationId xmlns:a16="http://schemas.microsoft.com/office/drawing/2014/main" id="{A036BD5A-ACB8-468F-A142-7B34FA290BFD}"/>
              </a:ext>
            </a:extLst>
          </p:cNvPr>
          <p:cNvSpPr/>
          <p:nvPr/>
        </p:nvSpPr>
        <p:spPr bwMode="auto">
          <a:xfrm>
            <a:off x="1172580" y="3808752"/>
            <a:ext cx="360040" cy="232316"/>
          </a:xfrm>
          <a:prstGeom prst="borderCallout1">
            <a:avLst>
              <a:gd name="adj1" fmla="val 106466"/>
              <a:gd name="adj2" fmla="val 53112"/>
              <a:gd name="adj3" fmla="val 304378"/>
              <a:gd name="adj4" fmla="val 33352"/>
            </a:avLst>
          </a:prstGeom>
          <a:noFill/>
          <a:ln w="6350">
            <a:solidFill>
              <a:schemeClr val="accent4"/>
            </a:solidFill>
          </a:ln>
          <a:effectLst/>
          <a:ex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val="41833712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4"/>
          </p:nvPr>
        </p:nvSpPr>
        <p:spPr/>
        <p:txBody>
          <a:bodyPr/>
          <a:lstStyle/>
          <a:p>
            <a:fld id="{FB3508C7-2FE0-4945-9CBD-863E05F850D2}" type="slidenum">
              <a:rPr lang="ja-JP" altLang="en-US" smtClean="0"/>
              <a:pPr/>
              <a:t>6</a:t>
            </a:fld>
            <a:endParaRPr lang="ja-JP" altLang="en-US" dirty="0"/>
          </a:p>
        </p:txBody>
      </p:sp>
      <p:sp>
        <p:nvSpPr>
          <p:cNvPr id="3" name="タイトル 2"/>
          <p:cNvSpPr>
            <a:spLocks noGrp="1"/>
          </p:cNvSpPr>
          <p:nvPr>
            <p:ph type="title"/>
          </p:nvPr>
        </p:nvSpPr>
        <p:spPr/>
        <p:txBody>
          <a:bodyPr/>
          <a:lstStyle/>
          <a:p>
            <a:r>
              <a:rPr lang="ja-JP" altLang="en-US" dirty="0"/>
              <a:t>データの表現</a:t>
            </a:r>
            <a:endParaRPr kumimoji="1" lang="ja-JP" altLang="en-US" dirty="0"/>
          </a:p>
        </p:txBody>
      </p:sp>
      <p:sp>
        <p:nvSpPr>
          <p:cNvPr id="5" name="テキスト ボックス 4">
            <a:extLst>
              <a:ext uri="{FF2B5EF4-FFF2-40B4-BE49-F238E27FC236}">
                <a16:creationId xmlns:a16="http://schemas.microsoft.com/office/drawing/2014/main" id="{2A788183-2E8F-4EF1-89CD-60EF1DEC331B}"/>
              </a:ext>
            </a:extLst>
          </p:cNvPr>
          <p:cNvSpPr txBox="1"/>
          <p:nvPr/>
        </p:nvSpPr>
        <p:spPr>
          <a:xfrm>
            <a:off x="200472" y="836712"/>
            <a:ext cx="9548204" cy="338554"/>
          </a:xfrm>
          <a:prstGeom prst="rect">
            <a:avLst/>
          </a:prstGeom>
          <a:noFill/>
        </p:spPr>
        <p:txBody>
          <a:bodyPr wrap="square" rtlCol="0">
            <a:spAutoFit/>
          </a:bodyPr>
          <a:lstStyle/>
          <a:p>
            <a:r>
              <a:rPr lang="ja-JP" altLang="en-US" sz="1600" dirty="0"/>
              <a:t>統計解析は、大体の場合、以下の形式で記録されたデータを用い実施される</a:t>
            </a:r>
            <a:endParaRPr lang="en-US" altLang="ja-JP" sz="1600" dirty="0"/>
          </a:p>
        </p:txBody>
      </p:sp>
      <p:pic>
        <p:nvPicPr>
          <p:cNvPr id="6" name="図 5">
            <a:extLst>
              <a:ext uri="{FF2B5EF4-FFF2-40B4-BE49-F238E27FC236}">
                <a16:creationId xmlns:a16="http://schemas.microsoft.com/office/drawing/2014/main" id="{576D494F-3094-416B-828D-56892BCC0F22}"/>
              </a:ext>
            </a:extLst>
          </p:cNvPr>
          <p:cNvPicPr>
            <a:picLocks noChangeAspect="1"/>
          </p:cNvPicPr>
          <p:nvPr/>
        </p:nvPicPr>
        <p:blipFill>
          <a:blip r:embed="rId2"/>
          <a:stretch>
            <a:fillRect/>
          </a:stretch>
        </p:blipFill>
        <p:spPr>
          <a:xfrm>
            <a:off x="2252700" y="3356992"/>
            <a:ext cx="4686300" cy="2590800"/>
          </a:xfrm>
          <a:prstGeom prst="rect">
            <a:avLst/>
          </a:prstGeom>
        </p:spPr>
      </p:pic>
      <p:sp>
        <p:nvSpPr>
          <p:cNvPr id="7" name="左中かっこ 6">
            <a:extLst>
              <a:ext uri="{FF2B5EF4-FFF2-40B4-BE49-F238E27FC236}">
                <a16:creationId xmlns:a16="http://schemas.microsoft.com/office/drawing/2014/main" id="{6598A735-0CD9-4616-9402-EF3C630D81AE}"/>
              </a:ext>
            </a:extLst>
          </p:cNvPr>
          <p:cNvSpPr/>
          <p:nvPr/>
        </p:nvSpPr>
        <p:spPr>
          <a:xfrm>
            <a:off x="1873976" y="3573016"/>
            <a:ext cx="306716" cy="2412268"/>
          </a:xfrm>
          <a:prstGeom prst="leftBrace">
            <a:avLst/>
          </a:prstGeom>
          <a:ln w="63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22E5470A-1305-46F3-A129-5688DB7EB007}"/>
              </a:ext>
            </a:extLst>
          </p:cNvPr>
          <p:cNvSpPr txBox="1"/>
          <p:nvPr/>
        </p:nvSpPr>
        <p:spPr>
          <a:xfrm>
            <a:off x="358426" y="4625841"/>
            <a:ext cx="1746876" cy="1323439"/>
          </a:xfrm>
          <a:prstGeom prst="rect">
            <a:avLst/>
          </a:prstGeom>
          <a:noFill/>
        </p:spPr>
        <p:txBody>
          <a:bodyPr wrap="square" rtlCol="0">
            <a:spAutoFit/>
          </a:bodyPr>
          <a:lstStyle/>
          <a:p>
            <a:r>
              <a:rPr lang="ja-JP" altLang="en-US" sz="1600" b="1" dirty="0"/>
              <a:t>行</a:t>
            </a:r>
            <a:endParaRPr lang="en-US" altLang="ja-JP" sz="1600" b="1" dirty="0"/>
          </a:p>
          <a:p>
            <a:pPr marL="285750" indent="-285750">
              <a:buFont typeface="Arial" panose="020B0604020202020204" pitchFamily="34" charset="0"/>
              <a:buChar char="•"/>
            </a:pPr>
            <a:r>
              <a:rPr lang="ja-JP" altLang="en-US" sz="1600" dirty="0"/>
              <a:t>観測値</a:t>
            </a:r>
            <a:endParaRPr lang="en-US" altLang="ja-JP" sz="1600" dirty="0"/>
          </a:p>
          <a:p>
            <a:pPr marL="285750" indent="-285750">
              <a:buFont typeface="Arial" panose="020B0604020202020204" pitchFamily="34" charset="0"/>
              <a:buChar char="•"/>
            </a:pPr>
            <a:r>
              <a:rPr lang="ja-JP" altLang="en-US" sz="1600" dirty="0"/>
              <a:t>オブザベーション</a:t>
            </a:r>
          </a:p>
          <a:p>
            <a:endParaRPr lang="en-US" altLang="ja-JP" sz="1600" dirty="0"/>
          </a:p>
        </p:txBody>
      </p:sp>
      <p:sp>
        <p:nvSpPr>
          <p:cNvPr id="9" name="テキスト ボックス 8">
            <a:extLst>
              <a:ext uri="{FF2B5EF4-FFF2-40B4-BE49-F238E27FC236}">
                <a16:creationId xmlns:a16="http://schemas.microsoft.com/office/drawing/2014/main" id="{6ED419D8-3031-48C4-8E01-1A821ACBC63C}"/>
              </a:ext>
            </a:extLst>
          </p:cNvPr>
          <p:cNvSpPr txBox="1"/>
          <p:nvPr/>
        </p:nvSpPr>
        <p:spPr>
          <a:xfrm>
            <a:off x="4592960" y="1557683"/>
            <a:ext cx="1620180" cy="584775"/>
          </a:xfrm>
          <a:prstGeom prst="rect">
            <a:avLst/>
          </a:prstGeom>
          <a:noFill/>
        </p:spPr>
        <p:txBody>
          <a:bodyPr wrap="square" rtlCol="0">
            <a:spAutoFit/>
          </a:bodyPr>
          <a:lstStyle/>
          <a:p>
            <a:r>
              <a:rPr lang="ja-JP" altLang="en-US" sz="1600" b="1" dirty="0"/>
              <a:t>列</a:t>
            </a:r>
            <a:endParaRPr lang="en-US" altLang="ja-JP" sz="1600" b="1" dirty="0"/>
          </a:p>
          <a:p>
            <a:pPr marL="285750" indent="-285750">
              <a:buFont typeface="Arial" panose="020B0604020202020204" pitchFamily="34" charset="0"/>
              <a:buChar char="•"/>
            </a:pPr>
            <a:r>
              <a:rPr lang="ja-JP" altLang="en-US" sz="1600" dirty="0"/>
              <a:t>変数</a:t>
            </a:r>
          </a:p>
        </p:txBody>
      </p:sp>
      <p:sp>
        <p:nvSpPr>
          <p:cNvPr id="10" name="左中かっこ 9">
            <a:extLst>
              <a:ext uri="{FF2B5EF4-FFF2-40B4-BE49-F238E27FC236}">
                <a16:creationId xmlns:a16="http://schemas.microsoft.com/office/drawing/2014/main" id="{8454C713-1FDC-4A91-9CEC-83A0F22691D6}"/>
              </a:ext>
            </a:extLst>
          </p:cNvPr>
          <p:cNvSpPr/>
          <p:nvPr/>
        </p:nvSpPr>
        <p:spPr>
          <a:xfrm rot="5400000">
            <a:off x="4652605" y="201003"/>
            <a:ext cx="240750" cy="4176464"/>
          </a:xfrm>
          <a:prstGeom prst="leftBrace">
            <a:avLst/>
          </a:prstGeom>
          <a:ln w="63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F78D83CD-1DCB-4CA2-8530-60CFE282BDF3}"/>
              </a:ext>
            </a:extLst>
          </p:cNvPr>
          <p:cNvSpPr txBox="1"/>
          <p:nvPr/>
        </p:nvSpPr>
        <p:spPr>
          <a:xfrm>
            <a:off x="7581112" y="3621340"/>
            <a:ext cx="2052408" cy="2308324"/>
          </a:xfrm>
          <a:prstGeom prst="rect">
            <a:avLst/>
          </a:prstGeom>
          <a:noFill/>
        </p:spPr>
        <p:txBody>
          <a:bodyPr wrap="square" rtlCol="0">
            <a:spAutoFit/>
          </a:bodyPr>
          <a:lstStyle/>
          <a:p>
            <a:endParaRPr lang="en-US" altLang="ja-JP" sz="1600" dirty="0"/>
          </a:p>
          <a:p>
            <a:r>
              <a:rPr lang="ja-JP" altLang="en-US" sz="1600" dirty="0"/>
              <a:t>変数自体を集計する</a:t>
            </a:r>
            <a:endParaRPr lang="en-US" altLang="ja-JP" sz="1600" dirty="0"/>
          </a:p>
          <a:p>
            <a:pPr marL="285750" indent="-285750">
              <a:buFont typeface="メイリオ" panose="020B0604030504040204" pitchFamily="50" charset="-128"/>
              <a:buChar char="→"/>
            </a:pPr>
            <a:r>
              <a:rPr lang="ja-JP" altLang="en-US" sz="1600" b="1" dirty="0"/>
              <a:t>単変量解析</a:t>
            </a:r>
            <a:r>
              <a:rPr lang="en-US" altLang="ja-JP" sz="1600" b="1" dirty="0"/>
              <a:t>/</a:t>
            </a:r>
            <a:r>
              <a:rPr lang="ja-JP" altLang="en-US" sz="1600" b="1" dirty="0"/>
              <a:t>基本統計量</a:t>
            </a:r>
            <a:endParaRPr lang="en-US" altLang="ja-JP" sz="1600" b="1" dirty="0"/>
          </a:p>
          <a:p>
            <a:endParaRPr lang="en-US" altLang="ja-JP" sz="1600" dirty="0"/>
          </a:p>
          <a:p>
            <a:r>
              <a:rPr lang="ja-JP" altLang="en-US" sz="1600" dirty="0"/>
              <a:t>複数の変数の組み合わせで分析をする</a:t>
            </a:r>
            <a:endParaRPr lang="en-US" altLang="ja-JP" sz="1600" dirty="0"/>
          </a:p>
          <a:p>
            <a:pPr marL="285750" indent="-285750">
              <a:buFont typeface="メイリオ" panose="020B0604030504040204" pitchFamily="50" charset="-128"/>
              <a:buChar char="→"/>
            </a:pPr>
            <a:r>
              <a:rPr lang="ja-JP" altLang="en-US" sz="1600" b="1" dirty="0"/>
              <a:t>多変量解析</a:t>
            </a:r>
            <a:endParaRPr lang="en-US" altLang="ja-JP" sz="1600" b="1" dirty="0"/>
          </a:p>
          <a:p>
            <a:endParaRPr lang="en-US" altLang="ja-JP" sz="1600" dirty="0"/>
          </a:p>
        </p:txBody>
      </p:sp>
      <p:sp>
        <p:nvSpPr>
          <p:cNvPr id="12" name="テキスト ボックス 11">
            <a:extLst>
              <a:ext uri="{FF2B5EF4-FFF2-40B4-BE49-F238E27FC236}">
                <a16:creationId xmlns:a16="http://schemas.microsoft.com/office/drawing/2014/main" id="{FE103670-23D5-438B-880C-DB726E4BA855}"/>
              </a:ext>
            </a:extLst>
          </p:cNvPr>
          <p:cNvSpPr txBox="1"/>
          <p:nvPr/>
        </p:nvSpPr>
        <p:spPr>
          <a:xfrm>
            <a:off x="3080792" y="2573985"/>
            <a:ext cx="2196064" cy="461665"/>
          </a:xfrm>
          <a:prstGeom prst="rect">
            <a:avLst/>
          </a:prstGeom>
          <a:noFill/>
        </p:spPr>
        <p:txBody>
          <a:bodyPr wrap="square" rtlCol="0">
            <a:spAutoFit/>
          </a:bodyPr>
          <a:lstStyle/>
          <a:p>
            <a:pPr lvl="1" algn="ctr"/>
            <a:r>
              <a:rPr lang="ja-JP" altLang="en-US" sz="1200" dirty="0"/>
              <a:t>量的変数</a:t>
            </a:r>
            <a:endParaRPr lang="en-US" altLang="ja-JP" sz="1200" dirty="0"/>
          </a:p>
          <a:p>
            <a:pPr lvl="1" algn="ctr"/>
            <a:r>
              <a:rPr lang="en-US" altLang="ja-JP" sz="1200" dirty="0"/>
              <a:t>(</a:t>
            </a:r>
            <a:r>
              <a:rPr lang="ja-JP" altLang="en-US" sz="1200" dirty="0"/>
              <a:t>数値変数</a:t>
            </a:r>
            <a:r>
              <a:rPr lang="en-US" altLang="ja-JP" sz="1200" dirty="0"/>
              <a:t>)</a:t>
            </a:r>
          </a:p>
        </p:txBody>
      </p:sp>
      <p:sp>
        <p:nvSpPr>
          <p:cNvPr id="13" name="左中かっこ 12">
            <a:extLst>
              <a:ext uri="{FF2B5EF4-FFF2-40B4-BE49-F238E27FC236}">
                <a16:creationId xmlns:a16="http://schemas.microsoft.com/office/drawing/2014/main" id="{53B7BE92-8732-4592-A9E5-0F502E31EB49}"/>
              </a:ext>
            </a:extLst>
          </p:cNvPr>
          <p:cNvSpPr/>
          <p:nvPr/>
        </p:nvSpPr>
        <p:spPr>
          <a:xfrm rot="5400000">
            <a:off x="4310567" y="1391122"/>
            <a:ext cx="240750" cy="3492388"/>
          </a:xfrm>
          <a:prstGeom prst="leftBrace">
            <a:avLst/>
          </a:prstGeom>
          <a:ln w="63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4" name="左中かっこ 13">
            <a:extLst>
              <a:ext uri="{FF2B5EF4-FFF2-40B4-BE49-F238E27FC236}">
                <a16:creationId xmlns:a16="http://schemas.microsoft.com/office/drawing/2014/main" id="{152A4FC3-1F4E-48F3-B576-FCE464D12758}"/>
              </a:ext>
            </a:extLst>
          </p:cNvPr>
          <p:cNvSpPr/>
          <p:nvPr/>
        </p:nvSpPr>
        <p:spPr>
          <a:xfrm rot="5400000">
            <a:off x="6470807" y="2867286"/>
            <a:ext cx="240750" cy="540060"/>
          </a:xfrm>
          <a:prstGeom prst="leftBrace">
            <a:avLst/>
          </a:prstGeom>
          <a:ln w="63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EC1BEAC7-68C1-4E89-8562-021D20D3D347}"/>
              </a:ext>
            </a:extLst>
          </p:cNvPr>
          <p:cNvSpPr txBox="1"/>
          <p:nvPr/>
        </p:nvSpPr>
        <p:spPr>
          <a:xfrm>
            <a:off x="4989004" y="2571291"/>
            <a:ext cx="2772308" cy="461665"/>
          </a:xfrm>
          <a:prstGeom prst="rect">
            <a:avLst/>
          </a:prstGeom>
          <a:noFill/>
        </p:spPr>
        <p:txBody>
          <a:bodyPr wrap="square" rtlCol="0">
            <a:spAutoFit/>
          </a:bodyPr>
          <a:lstStyle/>
          <a:p>
            <a:pPr lvl="1" algn="ctr"/>
            <a:r>
              <a:rPr lang="ja-JP" altLang="en-US" sz="1200" dirty="0"/>
              <a:t>質的変数</a:t>
            </a:r>
            <a:endParaRPr lang="en-US" altLang="ja-JP" sz="1200" dirty="0"/>
          </a:p>
          <a:p>
            <a:pPr lvl="1" algn="ctr"/>
            <a:r>
              <a:rPr lang="en-US" altLang="ja-JP" sz="1200" dirty="0"/>
              <a:t>(</a:t>
            </a:r>
            <a:r>
              <a:rPr lang="ja-JP" altLang="en-US" sz="1200" dirty="0"/>
              <a:t>カテゴリカル変数</a:t>
            </a:r>
            <a:r>
              <a:rPr lang="en-US" altLang="ja-JP" sz="1200" dirty="0"/>
              <a:t>)</a:t>
            </a:r>
          </a:p>
        </p:txBody>
      </p:sp>
    </p:spTree>
    <p:extLst>
      <p:ext uri="{BB962C8B-B14F-4D97-AF65-F5344CB8AC3E}">
        <p14:creationId xmlns:p14="http://schemas.microsoft.com/office/powerpoint/2010/main" val="20664931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4"/>
          </p:nvPr>
        </p:nvSpPr>
        <p:spPr/>
        <p:txBody>
          <a:bodyPr/>
          <a:lstStyle/>
          <a:p>
            <a:fld id="{FB3508C7-2FE0-4945-9CBD-863E05F850D2}" type="slidenum">
              <a:rPr lang="ja-JP" altLang="en-US" smtClean="0"/>
              <a:pPr/>
              <a:t>7</a:t>
            </a:fld>
            <a:endParaRPr lang="ja-JP" altLang="en-US" dirty="0"/>
          </a:p>
        </p:txBody>
      </p:sp>
      <p:sp>
        <p:nvSpPr>
          <p:cNvPr id="3" name="タイトル 2"/>
          <p:cNvSpPr>
            <a:spLocks noGrp="1"/>
          </p:cNvSpPr>
          <p:nvPr>
            <p:ph type="title"/>
          </p:nvPr>
        </p:nvSpPr>
        <p:spPr/>
        <p:txBody>
          <a:bodyPr/>
          <a:lstStyle/>
          <a:p>
            <a:r>
              <a:rPr kumimoji="1" lang="ja-JP" altLang="en-US" dirty="0"/>
              <a:t>尺度に関して</a:t>
            </a:r>
          </a:p>
        </p:txBody>
      </p:sp>
      <p:sp>
        <p:nvSpPr>
          <p:cNvPr id="5" name="テキスト ボックス 4">
            <a:extLst>
              <a:ext uri="{FF2B5EF4-FFF2-40B4-BE49-F238E27FC236}">
                <a16:creationId xmlns:a16="http://schemas.microsoft.com/office/drawing/2014/main" id="{2A788183-2E8F-4EF1-89CD-60EF1DEC331B}"/>
              </a:ext>
            </a:extLst>
          </p:cNvPr>
          <p:cNvSpPr txBox="1"/>
          <p:nvPr/>
        </p:nvSpPr>
        <p:spPr>
          <a:xfrm>
            <a:off x="200472" y="836712"/>
            <a:ext cx="9548204" cy="584775"/>
          </a:xfrm>
          <a:prstGeom prst="rect">
            <a:avLst/>
          </a:prstGeom>
          <a:noFill/>
        </p:spPr>
        <p:txBody>
          <a:bodyPr wrap="square" rtlCol="0">
            <a:spAutoFit/>
          </a:bodyPr>
          <a:lstStyle/>
          <a:p>
            <a:r>
              <a:rPr lang="ja-JP" altLang="en-US" sz="1600" dirty="0"/>
              <a:t>変数は、大きく「量的変数」と「質的変数」に分けられる</a:t>
            </a:r>
            <a:endParaRPr lang="en-US" altLang="ja-JP" sz="1600" dirty="0"/>
          </a:p>
          <a:p>
            <a:r>
              <a:rPr lang="ja-JP" altLang="en-US" sz="1600" dirty="0"/>
              <a:t>変数の値の持つ意味合いから、以下の尺度に分類でき、尺度により、分析方法が異なってくる</a:t>
            </a:r>
            <a:endParaRPr lang="en-US" altLang="ja-JP" sz="1600" dirty="0"/>
          </a:p>
        </p:txBody>
      </p:sp>
      <p:graphicFrame>
        <p:nvGraphicFramePr>
          <p:cNvPr id="4" name="表 3">
            <a:extLst>
              <a:ext uri="{FF2B5EF4-FFF2-40B4-BE49-F238E27FC236}">
                <a16:creationId xmlns:a16="http://schemas.microsoft.com/office/drawing/2014/main" id="{112C63E7-B7E8-4F57-9A4E-21A018A9C668}"/>
              </a:ext>
            </a:extLst>
          </p:cNvPr>
          <p:cNvGraphicFramePr>
            <a:graphicFrameLocks noGrp="1"/>
          </p:cNvGraphicFramePr>
          <p:nvPr>
            <p:extLst>
              <p:ext uri="{D42A27DB-BD31-4B8C-83A1-F6EECF244321}">
                <p14:modId xmlns:p14="http://schemas.microsoft.com/office/powerpoint/2010/main" val="3217465849"/>
              </p:ext>
            </p:extLst>
          </p:nvPr>
        </p:nvGraphicFramePr>
        <p:xfrm>
          <a:off x="272480" y="1484784"/>
          <a:ext cx="9361040" cy="4236720"/>
        </p:xfrm>
        <a:graphic>
          <a:graphicData uri="http://schemas.openxmlformats.org/drawingml/2006/table">
            <a:tbl>
              <a:tblPr firstRow="1" bandRow="1">
                <a:tableStyleId>{073A0DAA-6AF3-43AB-8588-CEC1D06C72B9}</a:tableStyleId>
              </a:tblPr>
              <a:tblGrid>
                <a:gridCol w="1260140">
                  <a:extLst>
                    <a:ext uri="{9D8B030D-6E8A-4147-A177-3AD203B41FA5}">
                      <a16:colId xmlns:a16="http://schemas.microsoft.com/office/drawing/2014/main" val="3390849094"/>
                    </a:ext>
                  </a:extLst>
                </a:gridCol>
                <a:gridCol w="1152128">
                  <a:extLst>
                    <a:ext uri="{9D8B030D-6E8A-4147-A177-3AD203B41FA5}">
                      <a16:colId xmlns:a16="http://schemas.microsoft.com/office/drawing/2014/main" val="898314960"/>
                    </a:ext>
                  </a:extLst>
                </a:gridCol>
                <a:gridCol w="3024336">
                  <a:extLst>
                    <a:ext uri="{9D8B030D-6E8A-4147-A177-3AD203B41FA5}">
                      <a16:colId xmlns:a16="http://schemas.microsoft.com/office/drawing/2014/main" val="3617414397"/>
                    </a:ext>
                  </a:extLst>
                </a:gridCol>
                <a:gridCol w="1008112">
                  <a:extLst>
                    <a:ext uri="{9D8B030D-6E8A-4147-A177-3AD203B41FA5}">
                      <a16:colId xmlns:a16="http://schemas.microsoft.com/office/drawing/2014/main" val="826648996"/>
                    </a:ext>
                  </a:extLst>
                </a:gridCol>
                <a:gridCol w="1260630">
                  <a:extLst>
                    <a:ext uri="{9D8B030D-6E8A-4147-A177-3AD203B41FA5}">
                      <a16:colId xmlns:a16="http://schemas.microsoft.com/office/drawing/2014/main" val="291328865"/>
                    </a:ext>
                  </a:extLst>
                </a:gridCol>
                <a:gridCol w="1655694">
                  <a:extLst>
                    <a:ext uri="{9D8B030D-6E8A-4147-A177-3AD203B41FA5}">
                      <a16:colId xmlns:a16="http://schemas.microsoft.com/office/drawing/2014/main" val="1561407984"/>
                    </a:ext>
                  </a:extLst>
                </a:gridCol>
              </a:tblGrid>
              <a:tr h="488626">
                <a:tc>
                  <a:txBody>
                    <a:bodyPr/>
                    <a:lstStyle/>
                    <a:p>
                      <a:pPr algn="ctr"/>
                      <a:r>
                        <a:rPr kumimoji="1" lang="ja-JP" altLang="en-US" sz="1600" dirty="0"/>
                        <a:t>変数の種類</a:t>
                      </a:r>
                    </a:p>
                  </a:txBody>
                  <a:tcPr anchor="ctr"/>
                </a:tc>
                <a:tc>
                  <a:txBody>
                    <a:bodyPr/>
                    <a:lstStyle/>
                    <a:p>
                      <a:pPr algn="ctr"/>
                      <a:r>
                        <a:rPr kumimoji="1" lang="ja-JP" altLang="en-US" sz="1600" dirty="0"/>
                        <a:t>尺度</a:t>
                      </a:r>
                    </a:p>
                  </a:txBody>
                  <a:tcPr anchor="ctr"/>
                </a:tc>
                <a:tc>
                  <a:txBody>
                    <a:bodyPr/>
                    <a:lstStyle/>
                    <a:p>
                      <a:pPr algn="ctr"/>
                      <a:r>
                        <a:rPr kumimoji="1" lang="ja-JP" altLang="en-US" sz="1600" dirty="0"/>
                        <a:t>意味</a:t>
                      </a:r>
                    </a:p>
                  </a:txBody>
                  <a:tcPr anchor="ctr"/>
                </a:tc>
                <a:tc>
                  <a:txBody>
                    <a:bodyPr/>
                    <a:lstStyle/>
                    <a:p>
                      <a:pPr algn="ctr"/>
                      <a:r>
                        <a:rPr kumimoji="1" lang="ja-JP" altLang="en-US" sz="1600" dirty="0"/>
                        <a:t>例</a:t>
                      </a:r>
                    </a:p>
                  </a:txBody>
                  <a:tcPr anchor="ctr"/>
                </a:tc>
                <a:tc>
                  <a:txBody>
                    <a:bodyPr/>
                    <a:lstStyle/>
                    <a:p>
                      <a:pPr algn="ctr"/>
                      <a:r>
                        <a:rPr kumimoji="1" lang="ja-JP" altLang="en-US" sz="1600" dirty="0"/>
                        <a:t>適用できる</a:t>
                      </a:r>
                      <a:endParaRPr kumimoji="1" lang="en-US" altLang="ja-JP" sz="1600" dirty="0"/>
                    </a:p>
                    <a:p>
                      <a:pPr algn="ctr"/>
                      <a:r>
                        <a:rPr kumimoji="1" lang="ja-JP" altLang="en-US" sz="1600" dirty="0"/>
                        <a:t>統計量</a:t>
                      </a:r>
                      <a:r>
                        <a:rPr kumimoji="1" lang="en-US" altLang="ja-JP" sz="1600" dirty="0"/>
                        <a:t>(</a:t>
                      </a:r>
                      <a:r>
                        <a:rPr kumimoji="1" lang="ja-JP" altLang="en-US" sz="1600" dirty="0"/>
                        <a:t>例</a:t>
                      </a:r>
                      <a:r>
                        <a:rPr kumimoji="1" lang="en-US" altLang="ja-JP" sz="1600" dirty="0"/>
                        <a:t>)</a:t>
                      </a:r>
                      <a:endParaRPr kumimoji="1" lang="ja-JP" altLang="en-US" sz="1600" dirty="0"/>
                    </a:p>
                  </a:txBody>
                  <a:tcPr anchor="ctr"/>
                </a:tc>
                <a:tc>
                  <a:txBody>
                    <a:bodyPr/>
                    <a:lstStyle/>
                    <a:p>
                      <a:pPr algn="ctr"/>
                      <a:r>
                        <a:rPr kumimoji="1" lang="en-US" altLang="ja-JP" sz="1600" dirty="0"/>
                        <a:t>R</a:t>
                      </a:r>
                      <a:r>
                        <a:rPr kumimoji="1" lang="ja-JP" altLang="en-US" sz="1600" dirty="0"/>
                        <a:t>のベクトルのデータ型</a:t>
                      </a:r>
                    </a:p>
                  </a:txBody>
                  <a:tcPr anchor="ctr"/>
                </a:tc>
                <a:extLst>
                  <a:ext uri="{0D108BD9-81ED-4DB2-BD59-A6C34878D82A}">
                    <a16:rowId xmlns:a16="http://schemas.microsoft.com/office/drawing/2014/main" val="1595878361"/>
                  </a:ext>
                </a:extLst>
              </a:tr>
              <a:tr h="694363">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600" b="1" dirty="0"/>
                        <a:t>質的変数</a:t>
                      </a:r>
                      <a:r>
                        <a:rPr lang="en-US" altLang="ja-JP" sz="1600" b="1" dirty="0"/>
                        <a:t>(</a:t>
                      </a:r>
                      <a:r>
                        <a:rPr lang="ja-JP" altLang="en-US" sz="1600" b="1" dirty="0"/>
                        <a:t>カテゴリカル変数</a:t>
                      </a:r>
                      <a:r>
                        <a:rPr lang="en-US" altLang="ja-JP" sz="1600" b="1" dirty="0"/>
                        <a:t>)</a:t>
                      </a:r>
                    </a:p>
                  </a:txBody>
                  <a:tcPr anchor="ctr"/>
                </a:tc>
                <a:tc>
                  <a:txBody>
                    <a:bodyPr/>
                    <a:lstStyle/>
                    <a:p>
                      <a:pPr algn="ctr"/>
                      <a:r>
                        <a:rPr kumimoji="1" lang="ja-JP" altLang="en-US" sz="1600" b="1" dirty="0"/>
                        <a:t>名義尺度</a:t>
                      </a:r>
                    </a:p>
                  </a:txBody>
                  <a:tcPr anchor="ctr"/>
                </a:tc>
                <a:tc>
                  <a:txBody>
                    <a:bodyPr/>
                    <a:lstStyle/>
                    <a:p>
                      <a:r>
                        <a:rPr kumimoji="1" lang="ja-JP" altLang="en-US" sz="1200" dirty="0"/>
                        <a:t>数字</a:t>
                      </a:r>
                      <a:r>
                        <a:rPr kumimoji="1" lang="en-US" altLang="ja-JP" sz="1200" dirty="0"/>
                        <a:t>(</a:t>
                      </a:r>
                      <a:r>
                        <a:rPr kumimoji="1" lang="ja-JP" altLang="en-US" sz="1200" dirty="0"/>
                        <a:t>記号</a:t>
                      </a:r>
                      <a:r>
                        <a:rPr kumimoji="1" lang="en-US" altLang="ja-JP" sz="1200" dirty="0"/>
                        <a:t>)</a:t>
                      </a:r>
                      <a:r>
                        <a:rPr kumimoji="1" lang="ja-JP" altLang="en-US" sz="1200" dirty="0"/>
                        <a:t>を単なる名前として対象に割り振る。</a:t>
                      </a:r>
                    </a:p>
                    <a:p>
                      <a:r>
                        <a:rPr kumimoji="1" lang="en-US" altLang="ja-JP" sz="1200" dirty="0"/>
                        <a:t>2</a:t>
                      </a:r>
                      <a:r>
                        <a:rPr kumimoji="1" lang="ja-JP" altLang="en-US" sz="1200" dirty="0" err="1"/>
                        <a:t>つの</a:t>
                      </a:r>
                      <a:r>
                        <a:rPr kumimoji="1" lang="ja-JP" altLang="en-US" sz="1200" dirty="0"/>
                        <a:t>対象に同じ数字</a:t>
                      </a:r>
                      <a:r>
                        <a:rPr kumimoji="1" lang="en-US" altLang="ja-JP" sz="1200" dirty="0"/>
                        <a:t>(</a:t>
                      </a:r>
                      <a:r>
                        <a:rPr kumimoji="1" lang="ja-JP" altLang="en-US" sz="1200" dirty="0"/>
                        <a:t>記号</a:t>
                      </a:r>
                      <a:r>
                        <a:rPr kumimoji="1" lang="en-US" altLang="ja-JP" sz="1200" dirty="0"/>
                        <a:t>)</a:t>
                      </a:r>
                      <a:r>
                        <a:rPr kumimoji="1" lang="ja-JP" altLang="en-US" sz="1200" dirty="0"/>
                        <a:t>がついていればそれらは同じカテゴリに属する。</a:t>
                      </a:r>
                    </a:p>
                  </a:txBody>
                  <a:tcPr/>
                </a:tc>
                <a:tc>
                  <a:txBody>
                    <a:bodyPr/>
                    <a:lstStyle/>
                    <a:p>
                      <a:r>
                        <a:rPr kumimoji="1" lang="ja-JP" altLang="en-US" sz="1200" dirty="0"/>
                        <a:t>電話番号、背番号、性別</a:t>
                      </a:r>
                    </a:p>
                  </a:txBody>
                  <a:tcPr/>
                </a:tc>
                <a:tc>
                  <a:txBody>
                    <a:bodyPr/>
                    <a:lstStyle/>
                    <a:p>
                      <a:r>
                        <a:rPr kumimoji="1" lang="ja-JP" altLang="en-US" sz="1200" dirty="0"/>
                        <a:t>最頻値</a:t>
                      </a:r>
                    </a:p>
                  </a:txBody>
                  <a:tcPr/>
                </a:tc>
                <a:tc rowSpan="2">
                  <a:txBody>
                    <a:bodyPr/>
                    <a:lstStyle/>
                    <a:p>
                      <a:pPr marL="171450" indent="-171450">
                        <a:buFont typeface="Arial" panose="020B0604020202020204" pitchFamily="34" charset="0"/>
                        <a:buChar char="•"/>
                      </a:pPr>
                      <a:r>
                        <a:rPr kumimoji="1" lang="en-US" altLang="ja-JP" sz="1400" b="1" dirty="0"/>
                        <a:t>character</a:t>
                      </a:r>
                    </a:p>
                    <a:p>
                      <a:pPr marL="171450" indent="-171450">
                        <a:buFont typeface="Arial" panose="020B0604020202020204" pitchFamily="34" charset="0"/>
                        <a:buChar char="•"/>
                      </a:pPr>
                      <a:r>
                        <a:rPr kumimoji="1" lang="en-US" altLang="ja-JP" sz="1400" b="1" dirty="0"/>
                        <a:t>factor </a:t>
                      </a:r>
                    </a:p>
                    <a:p>
                      <a:pPr marL="171450" indent="-171450">
                        <a:buFont typeface="Arial" panose="020B0604020202020204" pitchFamily="34" charset="0"/>
                        <a:buChar char="•"/>
                      </a:pPr>
                      <a:r>
                        <a:rPr kumimoji="1" lang="en-US" altLang="ja-JP" sz="1400" b="1" dirty="0"/>
                        <a:t>logical </a:t>
                      </a:r>
                    </a:p>
                    <a:p>
                      <a:pPr marL="0" indent="0">
                        <a:buFont typeface="Arial" panose="020B0604020202020204" pitchFamily="34" charset="0"/>
                        <a:buNone/>
                      </a:pPr>
                      <a:endParaRPr kumimoji="1" lang="en-US" altLang="ja-JP" sz="1400" b="1" dirty="0"/>
                    </a:p>
                    <a:p>
                      <a:pPr marL="0" indent="0">
                        <a:buFont typeface="Arial" panose="020B0604020202020204" pitchFamily="34" charset="0"/>
                        <a:buNone/>
                      </a:pPr>
                      <a:endParaRPr kumimoji="1" lang="en-US" altLang="ja-JP" sz="1400" b="1" dirty="0"/>
                    </a:p>
                    <a:p>
                      <a:pPr marL="0" indent="0">
                        <a:buFont typeface="Arial" panose="020B0604020202020204" pitchFamily="34" charset="0"/>
                        <a:buNone/>
                      </a:pPr>
                      <a:endParaRPr kumimoji="1" lang="ja-JP" altLang="en-US" sz="1400" b="1" dirty="0"/>
                    </a:p>
                  </a:txBody>
                  <a:tcPr/>
                </a:tc>
                <a:extLst>
                  <a:ext uri="{0D108BD9-81ED-4DB2-BD59-A6C34878D82A}">
                    <a16:rowId xmlns:a16="http://schemas.microsoft.com/office/drawing/2014/main" val="1068382739"/>
                  </a:ext>
                </a:extLst>
              </a:tr>
              <a:tr h="694363">
                <a:tc vMerge="1">
                  <a:txBody>
                    <a:bodyPr/>
                    <a:lstStyle/>
                    <a:p>
                      <a:pPr algn="ctr"/>
                      <a:endParaRPr kumimoji="1" lang="ja-JP" altLang="en-US" sz="1600" b="1" dirty="0"/>
                    </a:p>
                  </a:txBody>
                  <a:tcPr anchor="ctr"/>
                </a:tc>
                <a:tc>
                  <a:txBody>
                    <a:bodyPr/>
                    <a:lstStyle/>
                    <a:p>
                      <a:pPr algn="ctr"/>
                      <a:r>
                        <a:rPr kumimoji="1" lang="ja-JP" altLang="en-US" sz="1600" b="1" dirty="0"/>
                        <a:t>順序尺度</a:t>
                      </a:r>
                    </a:p>
                  </a:txBody>
                  <a:tcPr anchor="ctr"/>
                </a:tc>
                <a:tc>
                  <a:txBody>
                    <a:bodyPr/>
                    <a:lstStyle/>
                    <a:p>
                      <a:r>
                        <a:rPr kumimoji="1" lang="ja-JP" altLang="en-US" sz="1200" dirty="0"/>
                        <a:t>数字</a:t>
                      </a:r>
                      <a:r>
                        <a:rPr kumimoji="1" lang="en-US" altLang="ja-JP" sz="1200" dirty="0"/>
                        <a:t>(</a:t>
                      </a:r>
                      <a:r>
                        <a:rPr kumimoji="1" lang="ja-JP" altLang="en-US" sz="1200" dirty="0"/>
                        <a:t>記号</a:t>
                      </a:r>
                      <a:r>
                        <a:rPr kumimoji="1" lang="en-US" altLang="ja-JP" sz="1200" dirty="0"/>
                        <a:t>)</a:t>
                      </a:r>
                      <a:r>
                        <a:rPr kumimoji="1" lang="ja-JP" altLang="en-US" sz="1200" dirty="0"/>
                        <a:t>は測定する性質の順序を表す。数字</a:t>
                      </a:r>
                      <a:r>
                        <a:rPr kumimoji="1" lang="en-US" altLang="ja-JP" sz="1200" dirty="0"/>
                        <a:t>(</a:t>
                      </a:r>
                      <a:r>
                        <a:rPr kumimoji="1" lang="ja-JP" altLang="en-US" sz="1200" dirty="0"/>
                        <a:t>記号</a:t>
                      </a:r>
                      <a:r>
                        <a:rPr kumimoji="1" lang="en-US" altLang="ja-JP" sz="1200" dirty="0"/>
                        <a:t>)</a:t>
                      </a:r>
                      <a:r>
                        <a:rPr kumimoji="1" lang="ja-JP" altLang="en-US" sz="1200" dirty="0"/>
                        <a:t>は等しいかどうかに加え、順序（大きいか小さいか）による比較ができる。しかし加減などの演算には意味がない。</a:t>
                      </a:r>
                    </a:p>
                  </a:txBody>
                  <a:tcPr/>
                </a:tc>
                <a:tc>
                  <a:txBody>
                    <a:bodyPr/>
                    <a:lstStyle/>
                    <a:p>
                      <a:r>
                        <a:rPr kumimoji="1" lang="ja-JP" altLang="en-US" sz="1200" dirty="0"/>
                        <a:t>年代、</a:t>
                      </a:r>
                      <a:r>
                        <a:rPr kumimoji="1" lang="en-US" altLang="ja-JP" sz="1200" dirty="0"/>
                        <a:t>NPS</a:t>
                      </a:r>
                      <a:r>
                        <a:rPr kumimoji="1" lang="ja-JP" altLang="en-US" sz="1200" dirty="0" err="1"/>
                        <a:t>、</a:t>
                      </a:r>
                      <a:r>
                        <a:rPr kumimoji="1" lang="ja-JP" altLang="en-US" sz="1200" dirty="0"/>
                        <a:t>好き</a:t>
                      </a:r>
                      <a:r>
                        <a:rPr kumimoji="1" lang="en-US" altLang="ja-JP" sz="1200" dirty="0"/>
                        <a:t>/</a:t>
                      </a:r>
                      <a:r>
                        <a:rPr kumimoji="1" lang="ja-JP" altLang="en-US" sz="1200" dirty="0"/>
                        <a:t>普通</a:t>
                      </a:r>
                      <a:r>
                        <a:rPr kumimoji="1" lang="en-US" altLang="ja-JP" sz="1200" dirty="0"/>
                        <a:t>/</a:t>
                      </a:r>
                      <a:r>
                        <a:rPr kumimoji="1" lang="ja-JP" altLang="en-US" sz="1200" dirty="0"/>
                        <a:t>嫌い</a:t>
                      </a:r>
                    </a:p>
                  </a:txBody>
                  <a:tcPr/>
                </a:tc>
                <a:tc>
                  <a:txBody>
                    <a:bodyPr/>
                    <a:lstStyle/>
                    <a:p>
                      <a:r>
                        <a:rPr kumimoji="1" lang="ja-JP" altLang="en-US" sz="1200" dirty="0"/>
                        <a:t>最頻値</a:t>
                      </a:r>
                      <a:endParaRPr kumimoji="1" lang="en-US" altLang="ja-JP" sz="1200" dirty="0"/>
                    </a:p>
                    <a:p>
                      <a:r>
                        <a:rPr kumimoji="1" lang="ja-JP" altLang="en-US" sz="1200" dirty="0"/>
                        <a:t>中央値</a:t>
                      </a:r>
                    </a:p>
                  </a:txBody>
                  <a:tcPr/>
                </a:tc>
                <a:tc vMerge="1">
                  <a:txBody>
                    <a:bodyPr/>
                    <a:lstStyle/>
                    <a:p>
                      <a:endParaRPr kumimoji="1" lang="ja-JP" altLang="en-US" sz="1200" dirty="0"/>
                    </a:p>
                  </a:txBody>
                  <a:tcPr/>
                </a:tc>
                <a:extLst>
                  <a:ext uri="{0D108BD9-81ED-4DB2-BD59-A6C34878D82A}">
                    <a16:rowId xmlns:a16="http://schemas.microsoft.com/office/drawing/2014/main" val="1216052318"/>
                  </a:ext>
                </a:extLst>
              </a:tr>
              <a:tr h="694363">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600" b="1" dirty="0"/>
                        <a:t>量的変数</a:t>
                      </a:r>
                      <a:r>
                        <a:rPr lang="en-US" altLang="ja-JP" sz="1600" b="1" dirty="0"/>
                        <a:t>(</a:t>
                      </a:r>
                      <a:r>
                        <a:rPr lang="ja-JP" altLang="en-US" sz="1600" b="1" dirty="0"/>
                        <a:t>数値変数</a:t>
                      </a:r>
                      <a:r>
                        <a:rPr lang="en-US" altLang="ja-JP" sz="1600" b="1" dirty="0"/>
                        <a:t>)</a:t>
                      </a:r>
                      <a:endParaRPr kumimoji="1" lang="ja-JP" altLang="en-US" sz="1600" b="1" dirty="0"/>
                    </a:p>
                  </a:txBody>
                  <a:tcPr anchor="ctr"/>
                </a:tc>
                <a:tc>
                  <a:txBody>
                    <a:bodyPr/>
                    <a:lstStyle/>
                    <a:p>
                      <a:pPr algn="ctr"/>
                      <a:r>
                        <a:rPr kumimoji="1" lang="ja-JP" altLang="en-US" sz="1600" b="1" dirty="0"/>
                        <a:t>間隔尺度</a:t>
                      </a:r>
                    </a:p>
                  </a:txBody>
                  <a:tcPr anchor="ctr"/>
                </a:tc>
                <a:tc>
                  <a:txBody>
                    <a:bodyPr/>
                    <a:lstStyle/>
                    <a:p>
                      <a:r>
                        <a:rPr kumimoji="1" lang="ja-JP" altLang="en-US" sz="1200" dirty="0"/>
                        <a:t>対象に割り振られる数字は順序水準の性質を全て満たし、さらに間隔が等しい。測定値のペアの間の差を比較しても意味がある。加減の演算にも意味がある。</a:t>
                      </a:r>
                    </a:p>
                  </a:txBody>
                  <a:tcPr/>
                </a:tc>
                <a:tc>
                  <a:txBody>
                    <a:bodyPr/>
                    <a:lstStyle/>
                    <a:p>
                      <a:r>
                        <a:rPr kumimoji="1" lang="ja-JP" altLang="en-US" sz="1200" dirty="0"/>
                        <a:t>気温、西暦</a:t>
                      </a:r>
                    </a:p>
                  </a:txBody>
                  <a:tcPr/>
                </a:tc>
                <a:tc>
                  <a:txBody>
                    <a:bodyPr/>
                    <a:lstStyle/>
                    <a:p>
                      <a:r>
                        <a:rPr kumimoji="1" lang="ja-JP" altLang="en-US" sz="1200" dirty="0"/>
                        <a:t>最頻値</a:t>
                      </a:r>
                      <a:endParaRPr kumimoji="1" lang="en-US" altLang="ja-JP" sz="1200" dirty="0"/>
                    </a:p>
                    <a:p>
                      <a:r>
                        <a:rPr kumimoji="1" lang="ja-JP" altLang="en-US" sz="1200" dirty="0"/>
                        <a:t>中央値</a:t>
                      </a:r>
                      <a:endParaRPr kumimoji="1" lang="en-US" altLang="ja-JP" sz="1200" dirty="0"/>
                    </a:p>
                    <a:p>
                      <a:r>
                        <a:rPr kumimoji="1" lang="ja-JP" altLang="en-US" sz="1200" dirty="0"/>
                        <a:t>平均</a:t>
                      </a:r>
                      <a:endParaRPr kumimoji="1" lang="en-US" altLang="ja-JP" sz="1200" dirty="0"/>
                    </a:p>
                    <a:p>
                      <a:r>
                        <a:rPr kumimoji="1" lang="ja-JP" altLang="en-US" sz="1200" dirty="0"/>
                        <a:t>標準偏差</a:t>
                      </a:r>
                    </a:p>
                  </a:txBody>
                  <a:tcPr/>
                </a:tc>
                <a:tc rowSpan="2">
                  <a:txBody>
                    <a:bodyPr/>
                    <a:lstStyle/>
                    <a:p>
                      <a:pPr marL="171450" indent="-171450">
                        <a:buFont typeface="Arial" panose="020B0604020202020204" pitchFamily="34" charset="0"/>
                        <a:buChar char="•"/>
                      </a:pPr>
                      <a:r>
                        <a:rPr kumimoji="1" lang="en-US" altLang="ja-JP" sz="1400" b="1" dirty="0"/>
                        <a:t>numeric</a:t>
                      </a:r>
                    </a:p>
                    <a:p>
                      <a:pPr marL="171450" indent="-171450">
                        <a:buFont typeface="Arial" panose="020B0604020202020204" pitchFamily="34" charset="0"/>
                        <a:buChar char="•"/>
                      </a:pPr>
                      <a:r>
                        <a:rPr kumimoji="1" lang="en-US" altLang="ja-JP" sz="1400" b="1" dirty="0"/>
                        <a:t>integer</a:t>
                      </a:r>
                    </a:p>
                    <a:p>
                      <a:pPr marL="171450" indent="-171450">
                        <a:buFont typeface="Arial" panose="020B0604020202020204" pitchFamily="34" charset="0"/>
                        <a:buChar char="•"/>
                      </a:pPr>
                      <a:endParaRPr kumimoji="1" lang="en-US" altLang="ja-JP" sz="1400" b="1" dirty="0"/>
                    </a:p>
                    <a:p>
                      <a:pPr marL="171450" indent="-171450">
                        <a:buFont typeface="Arial" panose="020B0604020202020204" pitchFamily="34" charset="0"/>
                        <a:buChar char="•"/>
                      </a:pPr>
                      <a:endParaRPr kumimoji="1" lang="ja-JP" altLang="en-US" sz="1400" b="1" dirty="0"/>
                    </a:p>
                  </a:txBody>
                  <a:tcPr/>
                </a:tc>
                <a:extLst>
                  <a:ext uri="{0D108BD9-81ED-4DB2-BD59-A6C34878D82A}">
                    <a16:rowId xmlns:a16="http://schemas.microsoft.com/office/drawing/2014/main" val="4222450816"/>
                  </a:ext>
                </a:extLst>
              </a:tr>
              <a:tr h="848666">
                <a:tc vMerge="1">
                  <a:txBody>
                    <a:bodyPr/>
                    <a:lstStyle/>
                    <a:p>
                      <a:pPr algn="ctr"/>
                      <a:endParaRPr kumimoji="1" lang="ja-JP" altLang="en-US" sz="1600" b="1" dirty="0"/>
                    </a:p>
                  </a:txBody>
                  <a:tcPr anchor="ctr"/>
                </a:tc>
                <a:tc>
                  <a:txBody>
                    <a:bodyPr/>
                    <a:lstStyle/>
                    <a:p>
                      <a:pPr algn="ctr"/>
                      <a:r>
                        <a:rPr kumimoji="1" lang="ja-JP" altLang="en-US" sz="1600" b="1" dirty="0"/>
                        <a:t>比例尺度</a:t>
                      </a:r>
                    </a:p>
                  </a:txBody>
                  <a:tcPr anchor="ctr"/>
                </a:tc>
                <a:tc>
                  <a:txBody>
                    <a:bodyPr/>
                    <a:lstStyle/>
                    <a:p>
                      <a:r>
                        <a:rPr kumimoji="1" lang="ja-JP" altLang="en-US" sz="1200" dirty="0"/>
                        <a:t>対象に割り振られた数字は間隔尺度の性質を全て満たし、さらにその中のペアの比にも、乗除の演算にも意味がある。</a:t>
                      </a:r>
                    </a:p>
                  </a:txBody>
                  <a:tcPr/>
                </a:tc>
                <a:tc>
                  <a:txBody>
                    <a:bodyPr/>
                    <a:lstStyle/>
                    <a:p>
                      <a:r>
                        <a:rPr kumimoji="1" lang="ja-JP" altLang="en-US" sz="1200" dirty="0"/>
                        <a:t>身長、体重</a:t>
                      </a:r>
                    </a:p>
                  </a:txBody>
                  <a:tcPr/>
                </a:tc>
                <a:tc>
                  <a:txBody>
                    <a:bodyPr/>
                    <a:lstStyle/>
                    <a:p>
                      <a:r>
                        <a:rPr kumimoji="1" lang="ja-JP" altLang="en-US" sz="1200" dirty="0"/>
                        <a:t>最頻値</a:t>
                      </a:r>
                      <a:endParaRPr kumimoji="1" lang="en-US" altLang="ja-JP" sz="1200" dirty="0"/>
                    </a:p>
                    <a:p>
                      <a:r>
                        <a:rPr kumimoji="1" lang="ja-JP" altLang="en-US" sz="1200" dirty="0"/>
                        <a:t>中央値</a:t>
                      </a:r>
                      <a:endParaRPr kumimoji="1" lang="en-US" altLang="ja-JP" sz="1200" dirty="0"/>
                    </a:p>
                    <a:p>
                      <a:r>
                        <a:rPr kumimoji="1" lang="ja-JP" altLang="en-US" sz="1200" dirty="0"/>
                        <a:t>平均</a:t>
                      </a:r>
                      <a:endParaRPr kumimoji="1" lang="en-US" altLang="ja-JP" sz="1200" dirty="0"/>
                    </a:p>
                    <a:p>
                      <a:r>
                        <a:rPr kumimoji="1" lang="ja-JP" altLang="en-US" sz="1200" dirty="0"/>
                        <a:t>標準偏差</a:t>
                      </a:r>
                    </a:p>
                    <a:p>
                      <a:r>
                        <a:rPr kumimoji="1" lang="ja-JP" altLang="en-US" sz="1200" dirty="0"/>
                        <a:t>変動係数</a:t>
                      </a:r>
                    </a:p>
                  </a:txBody>
                  <a:tcPr/>
                </a:tc>
                <a:tc vMerge="1">
                  <a:txBody>
                    <a:bodyPr/>
                    <a:lstStyle/>
                    <a:p>
                      <a:endParaRPr kumimoji="1" lang="ja-JP" altLang="en-US" sz="1200" dirty="0"/>
                    </a:p>
                  </a:txBody>
                  <a:tcPr/>
                </a:tc>
                <a:extLst>
                  <a:ext uri="{0D108BD9-81ED-4DB2-BD59-A6C34878D82A}">
                    <a16:rowId xmlns:a16="http://schemas.microsoft.com/office/drawing/2014/main" val="1286687706"/>
                  </a:ext>
                </a:extLst>
              </a:tr>
            </a:tbl>
          </a:graphicData>
        </a:graphic>
      </p:graphicFrame>
      <p:sp>
        <p:nvSpPr>
          <p:cNvPr id="7" name="テキスト ボックス 6">
            <a:extLst>
              <a:ext uri="{FF2B5EF4-FFF2-40B4-BE49-F238E27FC236}">
                <a16:creationId xmlns:a16="http://schemas.microsoft.com/office/drawing/2014/main" id="{A4ABB42D-FDBE-4C36-BD56-B824A026F473}"/>
              </a:ext>
            </a:extLst>
          </p:cNvPr>
          <p:cNvSpPr txBox="1"/>
          <p:nvPr/>
        </p:nvSpPr>
        <p:spPr>
          <a:xfrm>
            <a:off x="20452" y="6561348"/>
            <a:ext cx="9548204" cy="246221"/>
          </a:xfrm>
          <a:prstGeom prst="rect">
            <a:avLst/>
          </a:prstGeom>
          <a:noFill/>
        </p:spPr>
        <p:txBody>
          <a:bodyPr wrap="square" rtlCol="0">
            <a:spAutoFit/>
          </a:bodyPr>
          <a:lstStyle/>
          <a:p>
            <a:r>
              <a:rPr lang="en-US" altLang="ja-JP" sz="1000" dirty="0"/>
              <a:t>(Wiki) </a:t>
            </a:r>
            <a:r>
              <a:rPr lang="en-US" altLang="ja-JP" sz="1000" dirty="0">
                <a:hlinkClick r:id="rId2"/>
              </a:rPr>
              <a:t>https://ja.wikipedia.org/wiki/%E5%B0%BA%E5%BA%A6%E6%B0%B4%E6%BA%96</a:t>
            </a:r>
            <a:endParaRPr lang="en-US" altLang="ja-JP" sz="1000" dirty="0"/>
          </a:p>
        </p:txBody>
      </p:sp>
      <p:sp>
        <p:nvSpPr>
          <p:cNvPr id="8" name="テキスト ボックス 7">
            <a:extLst>
              <a:ext uri="{FF2B5EF4-FFF2-40B4-BE49-F238E27FC236}">
                <a16:creationId xmlns:a16="http://schemas.microsoft.com/office/drawing/2014/main" id="{4B4FDD6B-9581-4337-ADDD-C6AB36E890DB}"/>
              </a:ext>
            </a:extLst>
          </p:cNvPr>
          <p:cNvSpPr txBox="1"/>
          <p:nvPr/>
        </p:nvSpPr>
        <p:spPr>
          <a:xfrm>
            <a:off x="200472" y="6114782"/>
            <a:ext cx="9433048" cy="338554"/>
          </a:xfrm>
          <a:prstGeom prst="rect">
            <a:avLst/>
          </a:prstGeom>
          <a:noFill/>
        </p:spPr>
        <p:txBody>
          <a:bodyPr wrap="square" rtlCol="0">
            <a:spAutoFit/>
          </a:bodyPr>
          <a:lstStyle/>
          <a:p>
            <a:r>
              <a:rPr lang="ja-JP" altLang="en-US" sz="1600" dirty="0"/>
              <a:t>実務では、量的変数か質的変数かを区別し、尺度に関してはあまり意識せずに分析を行うことが多い</a:t>
            </a:r>
            <a:endParaRPr lang="en-US" altLang="ja-JP" sz="1600" dirty="0"/>
          </a:p>
        </p:txBody>
      </p:sp>
    </p:spTree>
    <p:extLst>
      <p:ext uri="{BB962C8B-B14F-4D97-AF65-F5344CB8AC3E}">
        <p14:creationId xmlns:p14="http://schemas.microsoft.com/office/powerpoint/2010/main" val="35920311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4"/>
          </p:nvPr>
        </p:nvSpPr>
        <p:spPr/>
        <p:txBody>
          <a:bodyPr/>
          <a:lstStyle/>
          <a:p>
            <a:fld id="{FB3508C7-2FE0-4945-9CBD-863E05F850D2}" type="slidenum">
              <a:rPr lang="ja-JP" altLang="en-US" smtClean="0"/>
              <a:pPr/>
              <a:t>8</a:t>
            </a:fld>
            <a:endParaRPr lang="ja-JP" altLang="en-US" dirty="0"/>
          </a:p>
        </p:txBody>
      </p:sp>
      <p:sp>
        <p:nvSpPr>
          <p:cNvPr id="3" name="タイトル 2"/>
          <p:cNvSpPr>
            <a:spLocks noGrp="1"/>
          </p:cNvSpPr>
          <p:nvPr>
            <p:ph type="title"/>
          </p:nvPr>
        </p:nvSpPr>
        <p:spPr/>
        <p:txBody>
          <a:bodyPr/>
          <a:lstStyle/>
          <a:p>
            <a:r>
              <a:rPr kumimoji="1" lang="en-US" altLang="ja-JP" dirty="0"/>
              <a:t>(</a:t>
            </a:r>
            <a:r>
              <a:rPr kumimoji="1" lang="ja-JP" altLang="en-US" dirty="0"/>
              <a:t>参考</a:t>
            </a:r>
            <a:r>
              <a:rPr kumimoji="1" lang="en-US" altLang="ja-JP" dirty="0"/>
              <a:t>) </a:t>
            </a:r>
            <a:r>
              <a:rPr lang="en-US" altLang="ja-JP" dirty="0"/>
              <a:t>factor</a:t>
            </a:r>
            <a:r>
              <a:rPr kumimoji="1" lang="ja-JP" altLang="en-US" dirty="0"/>
              <a:t>型</a:t>
            </a:r>
            <a:r>
              <a:rPr kumimoji="1" lang="en-US" altLang="ja-JP" dirty="0"/>
              <a:t>(</a:t>
            </a:r>
            <a:r>
              <a:rPr kumimoji="1" lang="ja-JP" altLang="en-US" dirty="0"/>
              <a:t>因子型</a:t>
            </a:r>
            <a:r>
              <a:rPr kumimoji="1" lang="en-US" altLang="ja-JP" dirty="0"/>
              <a:t>)</a:t>
            </a:r>
            <a:r>
              <a:rPr lang="ja-JP" altLang="en-US" dirty="0"/>
              <a:t>に関して</a:t>
            </a:r>
            <a:endParaRPr kumimoji="1" lang="ja-JP" altLang="en-US" dirty="0"/>
          </a:p>
        </p:txBody>
      </p:sp>
      <p:sp>
        <p:nvSpPr>
          <p:cNvPr id="5" name="テキスト ボックス 4">
            <a:extLst>
              <a:ext uri="{FF2B5EF4-FFF2-40B4-BE49-F238E27FC236}">
                <a16:creationId xmlns:a16="http://schemas.microsoft.com/office/drawing/2014/main" id="{2A788183-2E8F-4EF1-89CD-60EF1DEC331B}"/>
              </a:ext>
            </a:extLst>
          </p:cNvPr>
          <p:cNvSpPr txBox="1"/>
          <p:nvPr/>
        </p:nvSpPr>
        <p:spPr>
          <a:xfrm>
            <a:off x="200472" y="836712"/>
            <a:ext cx="9548204" cy="1077218"/>
          </a:xfrm>
          <a:prstGeom prst="rect">
            <a:avLst/>
          </a:prstGeom>
          <a:noFill/>
        </p:spPr>
        <p:txBody>
          <a:bodyPr wrap="square" rtlCol="0">
            <a:spAutoFit/>
          </a:bodyPr>
          <a:lstStyle/>
          <a:p>
            <a:r>
              <a:rPr lang="en-US" altLang="ja-JP" sz="1600" dirty="0"/>
              <a:t>R</a:t>
            </a:r>
            <a:r>
              <a:rPr lang="ja-JP" altLang="en-US" sz="1600" dirty="0"/>
              <a:t>のベクトルのデータ型である</a:t>
            </a:r>
            <a:r>
              <a:rPr lang="en-US" altLang="ja-JP" sz="1600" dirty="0"/>
              <a:t>factor</a:t>
            </a:r>
            <a:r>
              <a:rPr lang="ja-JP" altLang="en-US" sz="1600" dirty="0"/>
              <a:t>は、カテゴリカル変数の各水準を内部では</a:t>
            </a:r>
            <a:r>
              <a:rPr lang="en-US" altLang="ja-JP" sz="1600" dirty="0"/>
              <a:t>integer</a:t>
            </a:r>
            <a:r>
              <a:rPr lang="ja-JP" altLang="en-US" sz="1600" dirty="0"/>
              <a:t>（</a:t>
            </a:r>
            <a:r>
              <a:rPr lang="en-US" altLang="ja-JP" sz="1600" dirty="0"/>
              <a:t>1,2,3,…</a:t>
            </a:r>
            <a:r>
              <a:rPr lang="ja-JP" altLang="en-US" sz="1600" dirty="0"/>
              <a:t>）に紐づけて格納している</a:t>
            </a:r>
            <a:endParaRPr lang="en-US" altLang="ja-JP" sz="1600" dirty="0"/>
          </a:p>
          <a:p>
            <a:r>
              <a:rPr lang="ja-JP" altLang="en-US" sz="1600" dirty="0"/>
              <a:t>分析関数を適用する際、</a:t>
            </a:r>
            <a:r>
              <a:rPr lang="en-US" altLang="ja-JP" sz="1600" dirty="0"/>
              <a:t>integer</a:t>
            </a:r>
            <a:r>
              <a:rPr lang="ja-JP" altLang="en-US" sz="1600" dirty="0"/>
              <a:t>順にダミー変数が自動で作成される</a:t>
            </a:r>
            <a:endParaRPr lang="en-US" altLang="ja-JP" sz="1600" dirty="0"/>
          </a:p>
          <a:p>
            <a:r>
              <a:rPr lang="ja-JP" altLang="en-US" sz="1600" dirty="0"/>
              <a:t>（データ読み込み</a:t>
            </a:r>
            <a:r>
              <a:rPr lang="en-US" altLang="ja-JP" sz="1600" dirty="0"/>
              <a:t>(</a:t>
            </a:r>
            <a:r>
              <a:rPr lang="en-US" altLang="ja-JP" sz="1600" dirty="0" err="1"/>
              <a:t>read.table</a:t>
            </a:r>
            <a:r>
              <a:rPr lang="en-US" altLang="ja-JP" sz="1600" dirty="0"/>
              <a:t>()/read.csv())</a:t>
            </a:r>
            <a:r>
              <a:rPr lang="ja-JP" altLang="en-US" sz="1600" dirty="0"/>
              <a:t>時には、デフォルトで</a:t>
            </a:r>
            <a:r>
              <a:rPr lang="en-US" altLang="ja-JP" sz="1600" dirty="0"/>
              <a:t>factor</a:t>
            </a:r>
            <a:r>
              <a:rPr lang="ja-JP" altLang="en-US" sz="1600" dirty="0"/>
              <a:t>に設定される）</a:t>
            </a:r>
            <a:endParaRPr lang="en-US" altLang="ja-JP" sz="1600" dirty="0"/>
          </a:p>
        </p:txBody>
      </p:sp>
      <p:sp>
        <p:nvSpPr>
          <p:cNvPr id="9" name="テキスト ボックス 8">
            <a:extLst>
              <a:ext uri="{FF2B5EF4-FFF2-40B4-BE49-F238E27FC236}">
                <a16:creationId xmlns:a16="http://schemas.microsoft.com/office/drawing/2014/main" id="{10AA9D3A-E379-43F4-BF34-19EEEA660111}"/>
              </a:ext>
            </a:extLst>
          </p:cNvPr>
          <p:cNvSpPr txBox="1"/>
          <p:nvPr/>
        </p:nvSpPr>
        <p:spPr>
          <a:xfrm>
            <a:off x="567453" y="2123274"/>
            <a:ext cx="977459" cy="261610"/>
          </a:xfrm>
          <a:prstGeom prst="rect">
            <a:avLst/>
          </a:prstGeom>
          <a:noFill/>
        </p:spPr>
        <p:txBody>
          <a:bodyPr wrap="square" rtlCol="0">
            <a:spAutoFit/>
          </a:bodyPr>
          <a:lstStyle/>
          <a:p>
            <a:r>
              <a:rPr lang="ja-JP" altLang="en-US" sz="1100" u="sng" dirty="0"/>
              <a:t>データ</a:t>
            </a:r>
            <a:endParaRPr lang="en-US" altLang="ja-JP" sz="1100" u="sng" dirty="0"/>
          </a:p>
        </p:txBody>
      </p:sp>
      <p:grpSp>
        <p:nvGrpSpPr>
          <p:cNvPr id="22" name="グループ化 21">
            <a:extLst>
              <a:ext uri="{FF2B5EF4-FFF2-40B4-BE49-F238E27FC236}">
                <a16:creationId xmlns:a16="http://schemas.microsoft.com/office/drawing/2014/main" id="{57D4AE70-2FCF-4951-BD46-F92131E7A34D}"/>
              </a:ext>
            </a:extLst>
          </p:cNvPr>
          <p:cNvGrpSpPr/>
          <p:nvPr/>
        </p:nvGrpSpPr>
        <p:grpSpPr>
          <a:xfrm>
            <a:off x="567453" y="4102545"/>
            <a:ext cx="5393659" cy="946635"/>
            <a:chOff x="567453" y="4150849"/>
            <a:chExt cx="5710706" cy="1009650"/>
          </a:xfrm>
        </p:grpSpPr>
        <p:pic>
          <p:nvPicPr>
            <p:cNvPr id="13" name="図 12">
              <a:extLst>
                <a:ext uri="{FF2B5EF4-FFF2-40B4-BE49-F238E27FC236}">
                  <a16:creationId xmlns:a16="http://schemas.microsoft.com/office/drawing/2014/main" id="{882BF4A5-2E52-4576-839A-2994F7EF9781}"/>
                </a:ext>
              </a:extLst>
            </p:cNvPr>
            <p:cNvPicPr>
              <a:picLocks noChangeAspect="1"/>
            </p:cNvPicPr>
            <p:nvPr/>
          </p:nvPicPr>
          <p:blipFill>
            <a:blip r:embed="rId2"/>
            <a:stretch>
              <a:fillRect/>
            </a:stretch>
          </p:blipFill>
          <p:spPr>
            <a:xfrm>
              <a:off x="567453" y="4150849"/>
              <a:ext cx="5629275" cy="1009650"/>
            </a:xfrm>
            <a:prstGeom prst="rect">
              <a:avLst/>
            </a:prstGeom>
          </p:spPr>
        </p:pic>
        <p:sp>
          <p:nvSpPr>
            <p:cNvPr id="11" name="四角形: 角を丸くする 10">
              <a:extLst>
                <a:ext uri="{FF2B5EF4-FFF2-40B4-BE49-F238E27FC236}">
                  <a16:creationId xmlns:a16="http://schemas.microsoft.com/office/drawing/2014/main" id="{AB65B2F1-B0DF-4103-820D-36B0A1A0DB56}"/>
                </a:ext>
              </a:extLst>
            </p:cNvPr>
            <p:cNvSpPr/>
            <p:nvPr/>
          </p:nvSpPr>
          <p:spPr bwMode="auto">
            <a:xfrm>
              <a:off x="648884" y="4980785"/>
              <a:ext cx="5629275" cy="172033"/>
            </a:xfrm>
            <a:prstGeom prst="roundRect">
              <a:avLst/>
            </a:prstGeom>
            <a:noFill/>
            <a:ln w="6350">
              <a:solidFill>
                <a:srgbClr val="FF0000"/>
              </a:solidFill>
            </a:ln>
            <a:effectLst/>
            <a:ex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grpSp>
      <p:pic>
        <p:nvPicPr>
          <p:cNvPr id="14" name="図 13">
            <a:extLst>
              <a:ext uri="{FF2B5EF4-FFF2-40B4-BE49-F238E27FC236}">
                <a16:creationId xmlns:a16="http://schemas.microsoft.com/office/drawing/2014/main" id="{0028802F-C1C8-4094-A8D7-C0F6283A98FF}"/>
              </a:ext>
            </a:extLst>
          </p:cNvPr>
          <p:cNvPicPr>
            <a:picLocks noChangeAspect="1"/>
          </p:cNvPicPr>
          <p:nvPr/>
        </p:nvPicPr>
        <p:blipFill>
          <a:blip r:embed="rId3"/>
          <a:stretch>
            <a:fillRect/>
          </a:stretch>
        </p:blipFill>
        <p:spPr>
          <a:xfrm>
            <a:off x="561387" y="5649247"/>
            <a:ext cx="2664296" cy="264029"/>
          </a:xfrm>
          <a:prstGeom prst="rect">
            <a:avLst/>
          </a:prstGeom>
        </p:spPr>
      </p:pic>
      <p:pic>
        <p:nvPicPr>
          <p:cNvPr id="15" name="図 14">
            <a:extLst>
              <a:ext uri="{FF2B5EF4-FFF2-40B4-BE49-F238E27FC236}">
                <a16:creationId xmlns:a16="http://schemas.microsoft.com/office/drawing/2014/main" id="{796EFC03-2257-4F44-B9C0-1FDFAEFD052F}"/>
              </a:ext>
            </a:extLst>
          </p:cNvPr>
          <p:cNvPicPr>
            <a:picLocks noChangeAspect="1"/>
          </p:cNvPicPr>
          <p:nvPr/>
        </p:nvPicPr>
        <p:blipFill>
          <a:blip r:embed="rId4"/>
          <a:stretch>
            <a:fillRect/>
          </a:stretch>
        </p:blipFill>
        <p:spPr>
          <a:xfrm>
            <a:off x="567453" y="2420966"/>
            <a:ext cx="3305427" cy="1191406"/>
          </a:xfrm>
          <a:prstGeom prst="rect">
            <a:avLst/>
          </a:prstGeom>
        </p:spPr>
      </p:pic>
      <p:sp>
        <p:nvSpPr>
          <p:cNvPr id="16" name="テキスト ボックス 15">
            <a:extLst>
              <a:ext uri="{FF2B5EF4-FFF2-40B4-BE49-F238E27FC236}">
                <a16:creationId xmlns:a16="http://schemas.microsoft.com/office/drawing/2014/main" id="{60F6AE9C-0C57-4D48-A3C9-8678D64905C1}"/>
              </a:ext>
            </a:extLst>
          </p:cNvPr>
          <p:cNvSpPr txBox="1"/>
          <p:nvPr/>
        </p:nvSpPr>
        <p:spPr>
          <a:xfrm>
            <a:off x="331298" y="6359876"/>
            <a:ext cx="7870446" cy="246221"/>
          </a:xfrm>
          <a:prstGeom prst="rect">
            <a:avLst/>
          </a:prstGeom>
          <a:noFill/>
        </p:spPr>
        <p:txBody>
          <a:bodyPr wrap="square" rtlCol="0">
            <a:spAutoFit/>
          </a:bodyPr>
          <a:lstStyle/>
          <a:p>
            <a:pPr marL="171450" indent="-171450">
              <a:buFont typeface="Yu Gothic" panose="020B0400000000000000" pitchFamily="50" charset="-128"/>
              <a:buChar char="※"/>
            </a:pPr>
            <a:r>
              <a:rPr lang="en-US" altLang="ja-JP" sz="1000" dirty="0"/>
              <a:t>R</a:t>
            </a:r>
            <a:r>
              <a:rPr lang="ja-JP" altLang="en-US" sz="1000" dirty="0"/>
              <a:t>のデータの基本単位はベクトルとなる。スカラも長さ</a:t>
            </a:r>
            <a:r>
              <a:rPr lang="en-US" altLang="ja-JP" sz="1000" dirty="0"/>
              <a:t>1</a:t>
            </a:r>
            <a:r>
              <a:rPr lang="ja-JP" altLang="en-US" sz="1000" dirty="0"/>
              <a:t>のベクトルとして扱われるので、“ベクトルのデータ型”としている</a:t>
            </a:r>
            <a:endParaRPr lang="en-US" altLang="ja-JP" sz="1000" dirty="0"/>
          </a:p>
        </p:txBody>
      </p:sp>
      <p:sp>
        <p:nvSpPr>
          <p:cNvPr id="17" name="テキスト ボックス 16">
            <a:extLst>
              <a:ext uri="{FF2B5EF4-FFF2-40B4-BE49-F238E27FC236}">
                <a16:creationId xmlns:a16="http://schemas.microsoft.com/office/drawing/2014/main" id="{7A3D3A04-D628-4537-8FC5-689CF26ECB0D}"/>
              </a:ext>
            </a:extLst>
          </p:cNvPr>
          <p:cNvSpPr txBox="1"/>
          <p:nvPr/>
        </p:nvSpPr>
        <p:spPr>
          <a:xfrm>
            <a:off x="580999" y="3846475"/>
            <a:ext cx="1476164" cy="261610"/>
          </a:xfrm>
          <a:prstGeom prst="rect">
            <a:avLst/>
          </a:prstGeom>
          <a:noFill/>
        </p:spPr>
        <p:txBody>
          <a:bodyPr wrap="square" rtlCol="0">
            <a:spAutoFit/>
          </a:bodyPr>
          <a:lstStyle/>
          <a:p>
            <a:r>
              <a:rPr lang="ja-JP" altLang="en-US" sz="1100" u="sng" dirty="0"/>
              <a:t>各変数の型の確認</a:t>
            </a:r>
            <a:endParaRPr lang="en-US" altLang="ja-JP" sz="1100" u="sng" dirty="0"/>
          </a:p>
        </p:txBody>
      </p:sp>
      <p:sp>
        <p:nvSpPr>
          <p:cNvPr id="18" name="テキスト ボックス 17">
            <a:extLst>
              <a:ext uri="{FF2B5EF4-FFF2-40B4-BE49-F238E27FC236}">
                <a16:creationId xmlns:a16="http://schemas.microsoft.com/office/drawing/2014/main" id="{A42118DE-163F-460E-AFF1-19D649A3307B}"/>
              </a:ext>
            </a:extLst>
          </p:cNvPr>
          <p:cNvSpPr txBox="1"/>
          <p:nvPr/>
        </p:nvSpPr>
        <p:spPr>
          <a:xfrm>
            <a:off x="561387" y="5353016"/>
            <a:ext cx="2880320" cy="261610"/>
          </a:xfrm>
          <a:prstGeom prst="rect">
            <a:avLst/>
          </a:prstGeom>
          <a:noFill/>
        </p:spPr>
        <p:txBody>
          <a:bodyPr wrap="square" rtlCol="0">
            <a:spAutoFit/>
          </a:bodyPr>
          <a:lstStyle/>
          <a:p>
            <a:r>
              <a:rPr lang="en-US" altLang="ja-JP" sz="1100" u="sng" dirty="0"/>
              <a:t>factor</a:t>
            </a:r>
            <a:r>
              <a:rPr lang="ja-JP" altLang="en-US" sz="1100" u="sng" dirty="0"/>
              <a:t>型の変数の水準の確認</a:t>
            </a:r>
            <a:endParaRPr lang="en-US" altLang="ja-JP" sz="1100" u="sng" dirty="0"/>
          </a:p>
        </p:txBody>
      </p:sp>
      <p:graphicFrame>
        <p:nvGraphicFramePr>
          <p:cNvPr id="21" name="表 20">
            <a:extLst>
              <a:ext uri="{FF2B5EF4-FFF2-40B4-BE49-F238E27FC236}">
                <a16:creationId xmlns:a16="http://schemas.microsoft.com/office/drawing/2014/main" id="{074AC863-2DF8-4E75-8E36-A4FF7B659295}"/>
              </a:ext>
            </a:extLst>
          </p:cNvPr>
          <p:cNvGraphicFramePr>
            <a:graphicFrameLocks noGrp="1"/>
          </p:cNvGraphicFramePr>
          <p:nvPr>
            <p:extLst>
              <p:ext uri="{D42A27DB-BD31-4B8C-83A1-F6EECF244321}">
                <p14:modId xmlns:p14="http://schemas.microsoft.com/office/powerpoint/2010/main" val="4289172086"/>
              </p:ext>
            </p:extLst>
          </p:nvPr>
        </p:nvGraphicFramePr>
        <p:xfrm>
          <a:off x="6501172" y="2890068"/>
          <a:ext cx="2160242" cy="1097280"/>
        </p:xfrm>
        <a:graphic>
          <a:graphicData uri="http://schemas.openxmlformats.org/drawingml/2006/table">
            <a:tbl>
              <a:tblPr firstRow="1" bandRow="1">
                <a:tableStyleId>{073A0DAA-6AF3-43AB-8588-CEC1D06C72B9}</a:tableStyleId>
              </a:tblPr>
              <a:tblGrid>
                <a:gridCol w="1080121">
                  <a:extLst>
                    <a:ext uri="{9D8B030D-6E8A-4147-A177-3AD203B41FA5}">
                      <a16:colId xmlns:a16="http://schemas.microsoft.com/office/drawing/2014/main" val="3914203874"/>
                    </a:ext>
                  </a:extLst>
                </a:gridCol>
                <a:gridCol w="1080121">
                  <a:extLst>
                    <a:ext uri="{9D8B030D-6E8A-4147-A177-3AD203B41FA5}">
                      <a16:colId xmlns:a16="http://schemas.microsoft.com/office/drawing/2014/main" val="2413695289"/>
                    </a:ext>
                  </a:extLst>
                </a:gridCol>
              </a:tblGrid>
              <a:tr h="211432">
                <a:tc>
                  <a:txBody>
                    <a:bodyPr/>
                    <a:lstStyle/>
                    <a:p>
                      <a:pPr algn="ctr"/>
                      <a:r>
                        <a:rPr kumimoji="1" lang="ja-JP" altLang="en-US" sz="1200" dirty="0"/>
                        <a:t>水準</a:t>
                      </a:r>
                      <a:endParaRPr kumimoji="1" lang="ja-JP" altLang="en-US" sz="1200" dirty="0">
                        <a:solidFill>
                          <a:schemeClr val="tx1"/>
                        </a:solidFill>
                      </a:endParaRPr>
                    </a:p>
                  </a:txBody>
                  <a:tcPr/>
                </a:tc>
                <a:tc>
                  <a:txBody>
                    <a:bodyPr/>
                    <a:lstStyle/>
                    <a:p>
                      <a:pPr algn="ctr"/>
                      <a:r>
                        <a:rPr kumimoji="1" lang="en-US" altLang="ja-JP" sz="1200" dirty="0"/>
                        <a:t>Integer</a:t>
                      </a:r>
                      <a:endParaRPr kumimoji="1" lang="ja-JP" altLang="en-US" sz="1200" dirty="0">
                        <a:solidFill>
                          <a:schemeClr val="tx1"/>
                        </a:solidFill>
                      </a:endParaRPr>
                    </a:p>
                  </a:txBody>
                  <a:tcPr/>
                </a:tc>
                <a:extLst>
                  <a:ext uri="{0D108BD9-81ED-4DB2-BD59-A6C34878D82A}">
                    <a16:rowId xmlns:a16="http://schemas.microsoft.com/office/drawing/2014/main" val="2029821457"/>
                  </a:ext>
                </a:extLst>
              </a:tr>
              <a:tr h="211432">
                <a:tc>
                  <a:txBody>
                    <a:bodyPr/>
                    <a:lstStyle/>
                    <a:p>
                      <a:r>
                        <a:rPr lang="en-US" altLang="ja-JP" sz="1200" dirty="0" err="1"/>
                        <a:t>setosa</a:t>
                      </a:r>
                      <a:endParaRPr kumimoji="1" lang="ja-JP" altLang="en-US" sz="1200" dirty="0"/>
                    </a:p>
                  </a:txBody>
                  <a:tcPr/>
                </a:tc>
                <a:tc>
                  <a:txBody>
                    <a:bodyPr/>
                    <a:lstStyle/>
                    <a:p>
                      <a:r>
                        <a:rPr kumimoji="1" lang="en-US" altLang="ja-JP" sz="1200" dirty="0"/>
                        <a:t>1</a:t>
                      </a:r>
                      <a:endParaRPr kumimoji="1" lang="ja-JP" altLang="en-US" sz="1200" dirty="0"/>
                    </a:p>
                  </a:txBody>
                  <a:tcPr/>
                </a:tc>
                <a:extLst>
                  <a:ext uri="{0D108BD9-81ED-4DB2-BD59-A6C34878D82A}">
                    <a16:rowId xmlns:a16="http://schemas.microsoft.com/office/drawing/2014/main" val="4272131145"/>
                  </a:ext>
                </a:extLst>
              </a:tr>
              <a:tr h="211432">
                <a:tc>
                  <a:txBody>
                    <a:bodyPr/>
                    <a:lstStyle/>
                    <a:p>
                      <a:r>
                        <a:rPr lang="en-US" altLang="ja-JP" sz="1200" dirty="0"/>
                        <a:t>versicolor</a:t>
                      </a:r>
                      <a:endParaRPr kumimoji="1" lang="ja-JP" altLang="en-US" sz="1200" dirty="0"/>
                    </a:p>
                  </a:txBody>
                  <a:tcPr/>
                </a:tc>
                <a:tc>
                  <a:txBody>
                    <a:bodyPr/>
                    <a:lstStyle/>
                    <a:p>
                      <a:r>
                        <a:rPr kumimoji="1" lang="en-US" altLang="ja-JP" sz="1200" dirty="0"/>
                        <a:t>2</a:t>
                      </a:r>
                      <a:endParaRPr kumimoji="1" lang="ja-JP" altLang="en-US" sz="1200" dirty="0"/>
                    </a:p>
                  </a:txBody>
                  <a:tcPr/>
                </a:tc>
                <a:extLst>
                  <a:ext uri="{0D108BD9-81ED-4DB2-BD59-A6C34878D82A}">
                    <a16:rowId xmlns:a16="http://schemas.microsoft.com/office/drawing/2014/main" val="3807886802"/>
                  </a:ext>
                </a:extLst>
              </a:tr>
              <a:tr h="211432">
                <a:tc>
                  <a:txBody>
                    <a:bodyPr/>
                    <a:lstStyle/>
                    <a:p>
                      <a:r>
                        <a:rPr lang="en-US" altLang="ja-JP" sz="1200" dirty="0"/>
                        <a:t>versicolor</a:t>
                      </a:r>
                      <a:endParaRPr kumimoji="1" lang="ja-JP" altLang="en-US" sz="1200" dirty="0"/>
                    </a:p>
                  </a:txBody>
                  <a:tcPr/>
                </a:tc>
                <a:tc>
                  <a:txBody>
                    <a:bodyPr/>
                    <a:lstStyle/>
                    <a:p>
                      <a:r>
                        <a:rPr kumimoji="1" lang="en-US" altLang="ja-JP" sz="1200" dirty="0"/>
                        <a:t>3</a:t>
                      </a:r>
                      <a:endParaRPr kumimoji="1" lang="ja-JP" altLang="en-US" sz="1200" dirty="0"/>
                    </a:p>
                  </a:txBody>
                  <a:tcPr/>
                </a:tc>
                <a:extLst>
                  <a:ext uri="{0D108BD9-81ED-4DB2-BD59-A6C34878D82A}">
                    <a16:rowId xmlns:a16="http://schemas.microsoft.com/office/drawing/2014/main" val="289262165"/>
                  </a:ext>
                </a:extLst>
              </a:tr>
            </a:tbl>
          </a:graphicData>
        </a:graphic>
      </p:graphicFrame>
      <p:sp>
        <p:nvSpPr>
          <p:cNvPr id="23" name="テキスト ボックス 22">
            <a:extLst>
              <a:ext uri="{FF2B5EF4-FFF2-40B4-BE49-F238E27FC236}">
                <a16:creationId xmlns:a16="http://schemas.microsoft.com/office/drawing/2014/main" id="{02FFFFEC-980B-4104-BEB1-60A5A5DEABD4}"/>
              </a:ext>
            </a:extLst>
          </p:cNvPr>
          <p:cNvSpPr txBox="1"/>
          <p:nvPr/>
        </p:nvSpPr>
        <p:spPr>
          <a:xfrm>
            <a:off x="6753695" y="2590958"/>
            <a:ext cx="1820449" cy="261610"/>
          </a:xfrm>
          <a:prstGeom prst="rect">
            <a:avLst/>
          </a:prstGeom>
          <a:noFill/>
        </p:spPr>
        <p:txBody>
          <a:bodyPr wrap="square" rtlCol="0">
            <a:spAutoFit/>
          </a:bodyPr>
          <a:lstStyle/>
          <a:p>
            <a:r>
              <a:rPr lang="ja-JP" altLang="en-US" sz="1100" u="sng" dirty="0"/>
              <a:t>水準と</a:t>
            </a:r>
            <a:r>
              <a:rPr lang="en-US" altLang="ja-JP" sz="1100" u="sng" dirty="0"/>
              <a:t>integer</a:t>
            </a:r>
            <a:r>
              <a:rPr lang="ja-JP" altLang="en-US" sz="1100" u="sng" dirty="0"/>
              <a:t>の対応</a:t>
            </a:r>
            <a:endParaRPr lang="en-US" altLang="ja-JP" sz="1100" u="sng" dirty="0"/>
          </a:p>
        </p:txBody>
      </p:sp>
    </p:spTree>
    <p:extLst>
      <p:ext uri="{BB962C8B-B14F-4D97-AF65-F5344CB8AC3E}">
        <p14:creationId xmlns:p14="http://schemas.microsoft.com/office/powerpoint/2010/main" val="1493492950"/>
      </p:ext>
    </p:extLst>
  </p:cSld>
  <p:clrMapOvr>
    <a:masterClrMapping/>
  </p:clrMapOvr>
</p:sld>
</file>

<file path=ppt/theme/theme1.xml><?xml version="1.0" encoding="utf-8"?>
<a:theme xmlns:a="http://schemas.openxmlformats.org/drawingml/2006/main" name="PowerPoint Design">
  <a:themeElements>
    <a:clrScheme name="PowerPoint Design">
      <a:dk1>
        <a:srgbClr val="4D4D4D"/>
      </a:dk1>
      <a:lt1>
        <a:srgbClr val="FFFFFF"/>
      </a:lt1>
      <a:dk2>
        <a:srgbClr val="0071BC"/>
      </a:dk2>
      <a:lt2>
        <a:srgbClr val="EAEAEA"/>
      </a:lt2>
      <a:accent1>
        <a:srgbClr val="E2F1FA"/>
      </a:accent1>
      <a:accent2>
        <a:srgbClr val="FF5050"/>
      </a:accent2>
      <a:accent3>
        <a:srgbClr val="FFE5E5"/>
      </a:accent3>
      <a:accent4>
        <a:srgbClr val="E4007F"/>
      </a:accent4>
      <a:accent5>
        <a:srgbClr val="FFFF00"/>
      </a:accent5>
      <a:accent6>
        <a:srgbClr val="000000"/>
      </a:accent6>
      <a:hlink>
        <a:srgbClr val="00A0E9"/>
      </a:hlink>
      <a:folHlink>
        <a:srgbClr val="0071BC"/>
      </a:folHlink>
    </a:clrScheme>
    <a:fontScheme name="メイリオ">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6350">
          <a:solidFill>
            <a:schemeClr val="tx1"/>
          </a:solidFill>
        </a:ln>
        <a:effectLst/>
        <a:extLst/>
      </a:spPr>
      <a:bodyPr rot="0" spcFirstLastPara="0" vertOverflow="overflow" horzOverflow="overflow" vert="horz" wrap="square" lIns="0" tIns="0" rIns="0" bIns="0" numCol="1" spcCol="0" rtlCol="0" fromWordArt="0" anchor="ctr" anchorCtr="0" forceAA="0" compatLnSpc="1">
        <a:prstTxWarp prst="textNoShape">
          <a:avLst/>
        </a:prstTxWarp>
        <a:spAutoFit/>
      </a:bodyPr>
      <a:lstStyle>
        <a:defPPr algn="just">
          <a:lnSpc>
            <a:spcPct val="140000"/>
          </a:lnSpc>
          <a:spcBef>
            <a:spcPct val="0"/>
          </a:spcBef>
          <a:spcAft>
            <a:spcPts val="600"/>
          </a:spcAft>
          <a:defRPr kumimoji="1" sz="1600" dirty="0">
            <a:solidFill>
              <a:srgbClr val="4D4D4D"/>
            </a:solidFill>
            <a:latin typeface="メイリオ" pitchFamily="50" charset="-128"/>
            <a:ea typeface="メイリオ" pitchFamily="50" charset="-128"/>
            <a:cs typeface="メイリオ" pitchFamily="50"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31150</TotalTime>
  <Words>2221</Words>
  <Application>Microsoft Office PowerPoint</Application>
  <PresentationFormat>A4 210 x 297 mm</PresentationFormat>
  <Paragraphs>334</Paragraphs>
  <Slides>24</Slides>
  <Notes>1</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24</vt:i4>
      </vt:variant>
    </vt:vector>
  </HeadingPairs>
  <TitlesOfParts>
    <vt:vector size="33" baseType="lpstr">
      <vt:lpstr>ＭＳ Ｐゴシック</vt:lpstr>
      <vt:lpstr>メイリオ</vt:lpstr>
      <vt:lpstr>Yu Gothic</vt:lpstr>
      <vt:lpstr>Yu Gothic</vt:lpstr>
      <vt:lpstr>Arial</vt:lpstr>
      <vt:lpstr>Calibri</vt:lpstr>
      <vt:lpstr>Cambria Math</vt:lpstr>
      <vt:lpstr>Wingdings</vt:lpstr>
      <vt:lpstr>PowerPoint Design</vt:lpstr>
      <vt:lpstr>統計解析 – Day1 イントロ 記述統計/可視化</vt:lpstr>
      <vt:lpstr>統計解析入門 【Day1】講義内容</vt:lpstr>
      <vt:lpstr>コースの概要</vt:lpstr>
      <vt:lpstr>おすすめの勉強法</vt:lpstr>
      <vt:lpstr>R言語/RStudio</vt:lpstr>
      <vt:lpstr>RStudioの設定</vt:lpstr>
      <vt:lpstr>データの表現</vt:lpstr>
      <vt:lpstr>尺度に関して</vt:lpstr>
      <vt:lpstr>(参考) factor型(因子型)に関して</vt:lpstr>
      <vt:lpstr>演習【Day1-Exercise1】 データの読み込み、データの種類</vt:lpstr>
      <vt:lpstr>演習の解説</vt:lpstr>
      <vt:lpstr>記述統計</vt:lpstr>
      <vt:lpstr>量的/質的変数に対する記述統計</vt:lpstr>
      <vt:lpstr>演習【Day1-Exercise2】 記述統計</vt:lpstr>
      <vt:lpstr>演習の解説</vt:lpstr>
      <vt:lpstr>(参考) 分布の形状・特徴の理解</vt:lpstr>
      <vt:lpstr>探索的データ解析</vt:lpstr>
      <vt:lpstr>量的/質的変数に対する可視化</vt:lpstr>
      <vt:lpstr>外れ値</vt:lpstr>
      <vt:lpstr>二変数に対する可視化</vt:lpstr>
      <vt:lpstr>可視化の重要性 – アンスコムの例</vt:lpstr>
      <vt:lpstr>演習【Day1-Exercise3】 可視化によるデータの理解</vt:lpstr>
      <vt:lpstr>演習【Day1-Exercise4】 様々な統計手法</vt:lpstr>
      <vt:lpstr>(参考) 便利なパッケージ</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Design デザイン・テンプレート</dc:title>
  <dc:creator>鈴木　春人</dc:creator>
  <cp:lastModifiedBy>Yuki Shimada</cp:lastModifiedBy>
  <cp:revision>2255</cp:revision>
  <dcterms:created xsi:type="dcterms:W3CDTF">2013-06-19T15:30:58Z</dcterms:created>
  <dcterms:modified xsi:type="dcterms:W3CDTF">2018-06-09T04:29:54Z</dcterms:modified>
</cp:coreProperties>
</file>