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26"/>
  </p:notesMasterIdLst>
  <p:handoutMasterIdLst>
    <p:handoutMasterId r:id="rId27"/>
  </p:handoutMasterIdLst>
  <p:sldIdLst>
    <p:sldId id="875" r:id="rId2"/>
    <p:sldId id="876" r:id="rId3"/>
    <p:sldId id="916" r:id="rId4"/>
    <p:sldId id="934" r:id="rId5"/>
    <p:sldId id="917" r:id="rId6"/>
    <p:sldId id="935" r:id="rId7"/>
    <p:sldId id="920" r:id="rId8"/>
    <p:sldId id="919" r:id="rId9"/>
    <p:sldId id="950" r:id="rId10"/>
    <p:sldId id="921" r:id="rId11"/>
    <p:sldId id="949" r:id="rId12"/>
    <p:sldId id="922" r:id="rId13"/>
    <p:sldId id="923" r:id="rId14"/>
    <p:sldId id="925" r:id="rId15"/>
    <p:sldId id="952" r:id="rId16"/>
    <p:sldId id="926" r:id="rId17"/>
    <p:sldId id="954" r:id="rId18"/>
    <p:sldId id="927" r:id="rId19"/>
    <p:sldId id="933" r:id="rId20"/>
    <p:sldId id="929" r:id="rId21"/>
    <p:sldId id="969" r:id="rId22"/>
    <p:sldId id="930" r:id="rId23"/>
    <p:sldId id="932" r:id="rId24"/>
    <p:sldId id="953" r:id="rId25"/>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2" userDrawn="1">
          <p15:clr>
            <a:srgbClr val="A4A3A4"/>
          </p15:clr>
        </p15:guide>
        <p15:guide id="2" orient="horz" pos="1003" userDrawn="1">
          <p15:clr>
            <a:srgbClr val="A4A3A4"/>
          </p15:clr>
        </p15:guide>
        <p15:guide id="3" orient="horz" pos="2160" userDrawn="1">
          <p15:clr>
            <a:srgbClr val="A4A3A4"/>
          </p15:clr>
        </p15:guide>
        <p15:guide id="4" orient="horz" pos="4133" userDrawn="1">
          <p15:clr>
            <a:srgbClr val="A4A3A4"/>
          </p15:clr>
        </p15:guide>
        <p15:guide id="5" orient="horz" pos="391">
          <p15:clr>
            <a:srgbClr val="A4A3A4"/>
          </p15:clr>
        </p15:guide>
        <p15:guide id="6" pos="172" userDrawn="1">
          <p15:clr>
            <a:srgbClr val="A4A3A4"/>
          </p15:clr>
        </p15:guide>
        <p15:guide id="7" pos="6046" userDrawn="1">
          <p15:clr>
            <a:srgbClr val="A4A3A4"/>
          </p15:clr>
        </p15:guide>
        <p15:guide id="8" pos="3120" userDrawn="1">
          <p15:clr>
            <a:srgbClr val="A4A3A4"/>
          </p15:clr>
        </p15:guide>
        <p15:guide id="9" pos="2122" userDrawn="1">
          <p15:clr>
            <a:srgbClr val="A4A3A4"/>
          </p15:clr>
        </p15:guide>
        <p15:guide id="10" pos="4141" userDrawn="1">
          <p15:clr>
            <a:srgbClr val="A4A3A4"/>
          </p15:clr>
        </p15:guide>
        <p15:guide id="11" pos="3483" userDrawn="1">
          <p15:clr>
            <a:srgbClr val="A4A3A4"/>
          </p15:clr>
        </p15:guide>
        <p15:guide id="12" pos="2916" userDrawn="1">
          <p15:clr>
            <a:srgbClr val="A4A3A4"/>
          </p15:clr>
        </p15:guide>
        <p15:guide id="13" orient="horz" pos="345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F6600"/>
    <a:srgbClr val="00FF00"/>
    <a:srgbClr val="FFFFFF"/>
    <a:srgbClr val="333399"/>
    <a:srgbClr val="FFFFCC"/>
    <a:srgbClr val="003300"/>
    <a:srgbClr val="0071BC"/>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0" autoAdjust="0"/>
    <p:restoredTop sz="96366" autoAdjust="0"/>
  </p:normalViewPr>
  <p:slideViewPr>
    <p:cSldViewPr>
      <p:cViewPr varScale="1">
        <p:scale>
          <a:sx n="72" d="100"/>
          <a:sy n="72" d="100"/>
        </p:scale>
        <p:origin x="300" y="66"/>
      </p:cViewPr>
      <p:guideLst>
        <p:guide orient="horz" pos="1412"/>
        <p:guide orient="horz" pos="1003"/>
        <p:guide orient="horz" pos="2160"/>
        <p:guide orient="horz" pos="4133"/>
        <p:guide orient="horz" pos="391"/>
        <p:guide pos="172"/>
        <p:guide pos="6046"/>
        <p:guide pos="3120"/>
        <p:guide pos="2122"/>
        <p:guide pos="4141"/>
        <p:guide pos="3483"/>
        <p:guide pos="2916"/>
        <p:guide orient="horz" pos="3453"/>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316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ADB30-7C45-42F2-84F7-765D40642422}"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kumimoji="1" lang="ja-JP" altLang="en-US"/>
        </a:p>
      </dgm:t>
    </dgm:pt>
    <dgm:pt modelId="{89CCE3F0-2589-4190-A699-14615D182585}">
      <dgm:prSet phldrT="[テキスト]"/>
      <dgm:spPr/>
      <dgm:t>
        <a:bodyPr/>
        <a:lstStyle/>
        <a:p>
          <a:r>
            <a:rPr kumimoji="1" lang="ja-JP" altLang="en-US"/>
            <a:t>可視化、記述統計による外れ値の理解</a:t>
          </a:r>
          <a:endParaRPr kumimoji="1" lang="ja-JP" altLang="en-US" dirty="0"/>
        </a:p>
      </dgm:t>
    </dgm:pt>
    <dgm:pt modelId="{1A172ED0-E8C7-427C-A11C-215DA6865423}" type="parTrans" cxnId="{BED7C31A-243E-4500-9F32-F959B73C8D4A}">
      <dgm:prSet/>
      <dgm:spPr/>
      <dgm:t>
        <a:bodyPr/>
        <a:lstStyle/>
        <a:p>
          <a:endParaRPr kumimoji="1" lang="ja-JP" altLang="en-US">
            <a:solidFill>
              <a:schemeClr val="tx1"/>
            </a:solidFill>
          </a:endParaRPr>
        </a:p>
      </dgm:t>
    </dgm:pt>
    <dgm:pt modelId="{F946CDAA-AA11-46A3-A547-0C78650B1EFD}" type="sibTrans" cxnId="{BED7C31A-243E-4500-9F32-F959B73C8D4A}">
      <dgm:prSet/>
      <dgm:spPr/>
      <dgm:t>
        <a:bodyPr/>
        <a:lstStyle/>
        <a:p>
          <a:endParaRPr kumimoji="1" lang="ja-JP" altLang="en-US">
            <a:solidFill>
              <a:schemeClr val="tx1"/>
            </a:solidFill>
          </a:endParaRPr>
        </a:p>
      </dgm:t>
    </dgm:pt>
    <dgm:pt modelId="{09CFEF01-47D0-4DAA-8D0C-F5A6EA1C5171}">
      <dgm:prSet phldrT="[テキスト]"/>
      <dgm:spPr/>
      <dgm:t>
        <a:bodyPr/>
        <a:lstStyle/>
        <a:p>
          <a:r>
            <a:rPr kumimoji="1" lang="ja-JP" altLang="en-US" dirty="0"/>
            <a:t>手法による除去</a:t>
          </a:r>
        </a:p>
      </dgm:t>
    </dgm:pt>
    <dgm:pt modelId="{30B65684-FFAB-4AEB-9278-05186E5DFCD4}" type="parTrans" cxnId="{3DBEBBF8-DBCF-4043-BA14-378E0BCB2411}">
      <dgm:prSet/>
      <dgm:spPr/>
      <dgm:t>
        <a:bodyPr/>
        <a:lstStyle/>
        <a:p>
          <a:endParaRPr kumimoji="1" lang="ja-JP" altLang="en-US">
            <a:solidFill>
              <a:schemeClr val="tx1"/>
            </a:solidFill>
          </a:endParaRPr>
        </a:p>
      </dgm:t>
    </dgm:pt>
    <dgm:pt modelId="{130251FC-5F6B-4B7C-B19D-9D60068B7C46}" type="sibTrans" cxnId="{3DBEBBF8-DBCF-4043-BA14-378E0BCB2411}">
      <dgm:prSet/>
      <dgm:spPr/>
      <dgm:t>
        <a:bodyPr/>
        <a:lstStyle/>
        <a:p>
          <a:endParaRPr kumimoji="1" lang="ja-JP" altLang="en-US">
            <a:solidFill>
              <a:schemeClr val="tx1"/>
            </a:solidFill>
          </a:endParaRPr>
        </a:p>
      </dgm:t>
    </dgm:pt>
    <dgm:pt modelId="{C77D1692-1F12-46BC-B926-C928E7E0E4D8}">
      <dgm:prSet/>
      <dgm:spPr/>
      <dgm:t>
        <a:bodyPr/>
        <a:lstStyle/>
        <a:p>
          <a:r>
            <a:rPr kumimoji="1" lang="ja-JP" altLang="en-US" dirty="0"/>
            <a:t>分析の目的を振り返る</a:t>
          </a:r>
        </a:p>
      </dgm:t>
    </dgm:pt>
    <dgm:pt modelId="{92FA981E-6543-48C9-9828-50D56D40DEF7}" type="sibTrans" cxnId="{5196A278-6BEE-4B66-BAB6-0314B7D28F51}">
      <dgm:prSet/>
      <dgm:spPr/>
      <dgm:t>
        <a:bodyPr/>
        <a:lstStyle/>
        <a:p>
          <a:endParaRPr kumimoji="1" lang="ja-JP" altLang="en-US">
            <a:solidFill>
              <a:schemeClr val="tx1"/>
            </a:solidFill>
          </a:endParaRPr>
        </a:p>
      </dgm:t>
    </dgm:pt>
    <dgm:pt modelId="{4BE58764-584A-44E1-9339-E37FDA49EDA9}" type="parTrans" cxnId="{5196A278-6BEE-4B66-BAB6-0314B7D28F51}">
      <dgm:prSet/>
      <dgm:spPr/>
      <dgm:t>
        <a:bodyPr/>
        <a:lstStyle/>
        <a:p>
          <a:endParaRPr kumimoji="1" lang="ja-JP" altLang="en-US">
            <a:solidFill>
              <a:schemeClr val="tx1"/>
            </a:solidFill>
          </a:endParaRPr>
        </a:p>
      </dgm:t>
    </dgm:pt>
    <dgm:pt modelId="{45D77A0A-0FC9-4420-884F-8A148CDB2BDD}">
      <dgm:prSet phldrT="[テキスト]"/>
      <dgm:spPr/>
      <dgm:t>
        <a:bodyPr/>
        <a:lstStyle/>
        <a:p>
          <a:r>
            <a:rPr kumimoji="1" lang="ja-JP" altLang="en-US" dirty="0"/>
            <a:t>ルールベースによる除去</a:t>
          </a:r>
          <a:r>
            <a:rPr kumimoji="1" lang="en-US" altLang="ja-JP" dirty="0"/>
            <a:t>/</a:t>
          </a:r>
          <a:r>
            <a:rPr kumimoji="1" lang="ja-JP" altLang="en-US" dirty="0"/>
            <a:t>修正</a:t>
          </a:r>
        </a:p>
      </dgm:t>
    </dgm:pt>
    <dgm:pt modelId="{E4D7189B-0FEF-4228-A0BF-0FDE28AA951C}" type="parTrans" cxnId="{F1051FCE-929F-4C69-B2A6-F69AB6CC23BF}">
      <dgm:prSet/>
      <dgm:spPr/>
      <dgm:t>
        <a:bodyPr/>
        <a:lstStyle/>
        <a:p>
          <a:endParaRPr kumimoji="1" lang="ja-JP" altLang="en-US">
            <a:solidFill>
              <a:schemeClr val="tx1"/>
            </a:solidFill>
          </a:endParaRPr>
        </a:p>
      </dgm:t>
    </dgm:pt>
    <dgm:pt modelId="{7FF53BD9-F2E9-46B5-B97C-7317180D5D32}" type="sibTrans" cxnId="{F1051FCE-929F-4C69-B2A6-F69AB6CC23BF}">
      <dgm:prSet/>
      <dgm:spPr/>
      <dgm:t>
        <a:bodyPr/>
        <a:lstStyle/>
        <a:p>
          <a:endParaRPr kumimoji="1" lang="ja-JP" altLang="en-US">
            <a:solidFill>
              <a:schemeClr val="tx1"/>
            </a:solidFill>
          </a:endParaRPr>
        </a:p>
      </dgm:t>
    </dgm:pt>
    <dgm:pt modelId="{728991D6-1D1E-48D4-A0D4-03586D01E5F3}">
      <dgm:prSet phldrT="[テキスト]"/>
      <dgm:spPr/>
      <dgm:t>
        <a:bodyPr/>
        <a:lstStyle/>
        <a:p>
          <a:r>
            <a:rPr kumimoji="1" lang="ja-JP" altLang="en-US" dirty="0"/>
            <a:t>外れ値に対し頑健な手法の利用</a:t>
          </a:r>
        </a:p>
      </dgm:t>
    </dgm:pt>
    <dgm:pt modelId="{414BE1F0-60AE-4F60-98A7-37ABE28E09E2}" type="parTrans" cxnId="{2211B738-35C4-432C-8D9D-7CE072F0EEBA}">
      <dgm:prSet/>
      <dgm:spPr/>
      <dgm:t>
        <a:bodyPr/>
        <a:lstStyle/>
        <a:p>
          <a:endParaRPr kumimoji="1" lang="ja-JP" altLang="en-US"/>
        </a:p>
      </dgm:t>
    </dgm:pt>
    <dgm:pt modelId="{267E1C59-2CE3-4E3F-BCCF-4515DCB3FCBF}" type="sibTrans" cxnId="{2211B738-35C4-432C-8D9D-7CE072F0EEBA}">
      <dgm:prSet/>
      <dgm:spPr/>
      <dgm:t>
        <a:bodyPr/>
        <a:lstStyle/>
        <a:p>
          <a:endParaRPr kumimoji="1" lang="ja-JP" altLang="en-US"/>
        </a:p>
      </dgm:t>
    </dgm:pt>
    <dgm:pt modelId="{55FCE6F1-E03F-4D18-AD9B-0CD990779DA6}" type="pres">
      <dgm:prSet presAssocID="{64DADB30-7C45-42F2-84F7-765D40642422}" presName="Name0" presStyleCnt="0">
        <dgm:presLayoutVars>
          <dgm:chPref val="1"/>
          <dgm:dir/>
          <dgm:animOne val="branch"/>
          <dgm:animLvl val="lvl"/>
          <dgm:resizeHandles/>
        </dgm:presLayoutVars>
      </dgm:prSet>
      <dgm:spPr/>
    </dgm:pt>
    <dgm:pt modelId="{B6519AC4-AA6D-4813-9EAC-050E13A089EA}" type="pres">
      <dgm:prSet presAssocID="{89CCE3F0-2589-4190-A699-14615D182585}" presName="vertOne" presStyleCnt="0"/>
      <dgm:spPr/>
    </dgm:pt>
    <dgm:pt modelId="{DAA0A044-BB97-4DCD-ABC0-99C26ED69AEB}" type="pres">
      <dgm:prSet presAssocID="{89CCE3F0-2589-4190-A699-14615D182585}" presName="txOne" presStyleLbl="node0" presStyleIdx="0" presStyleCnt="1">
        <dgm:presLayoutVars>
          <dgm:chPref val="3"/>
        </dgm:presLayoutVars>
      </dgm:prSet>
      <dgm:spPr/>
    </dgm:pt>
    <dgm:pt modelId="{53FD261A-8673-4338-A6A1-2DDBBE1A1F27}" type="pres">
      <dgm:prSet presAssocID="{89CCE3F0-2589-4190-A699-14615D182585}" presName="parTransOne" presStyleCnt="0"/>
      <dgm:spPr/>
    </dgm:pt>
    <dgm:pt modelId="{A471B750-5DC8-4AB9-A90B-03418B3C3E90}" type="pres">
      <dgm:prSet presAssocID="{89CCE3F0-2589-4190-A699-14615D182585}" presName="horzOne" presStyleCnt="0"/>
      <dgm:spPr/>
    </dgm:pt>
    <dgm:pt modelId="{3AB863A5-1151-4D3D-A127-A0F89DD38192}" type="pres">
      <dgm:prSet presAssocID="{C77D1692-1F12-46BC-B926-C928E7E0E4D8}" presName="vertTwo" presStyleCnt="0"/>
      <dgm:spPr/>
    </dgm:pt>
    <dgm:pt modelId="{5D1944F3-C4F4-482C-AC6C-DFA14B5618D0}" type="pres">
      <dgm:prSet presAssocID="{C77D1692-1F12-46BC-B926-C928E7E0E4D8}" presName="txTwo" presStyleLbl="node2" presStyleIdx="0" presStyleCnt="1" custLinFactNeighborX="47" custLinFactNeighborY="2467">
        <dgm:presLayoutVars>
          <dgm:chPref val="3"/>
        </dgm:presLayoutVars>
      </dgm:prSet>
      <dgm:spPr/>
    </dgm:pt>
    <dgm:pt modelId="{51565C88-35F3-409F-A939-23FB7402B59A}" type="pres">
      <dgm:prSet presAssocID="{C77D1692-1F12-46BC-B926-C928E7E0E4D8}" presName="parTransTwo" presStyleCnt="0"/>
      <dgm:spPr/>
    </dgm:pt>
    <dgm:pt modelId="{0EAB9F9B-7E12-4291-A9DE-B6C41700EA7A}" type="pres">
      <dgm:prSet presAssocID="{C77D1692-1F12-46BC-B926-C928E7E0E4D8}" presName="horzTwo" presStyleCnt="0"/>
      <dgm:spPr/>
    </dgm:pt>
    <dgm:pt modelId="{F7AB65B2-785B-448B-82AB-24F7DC7D8382}" type="pres">
      <dgm:prSet presAssocID="{45D77A0A-0FC9-4420-884F-8A148CDB2BDD}" presName="vertThree" presStyleCnt="0"/>
      <dgm:spPr/>
    </dgm:pt>
    <dgm:pt modelId="{011D8A82-280C-471F-BC68-FDCFC464E0BC}" type="pres">
      <dgm:prSet presAssocID="{45D77A0A-0FC9-4420-884F-8A148CDB2BDD}" presName="txThree" presStyleLbl="node3" presStyleIdx="0" presStyleCnt="3">
        <dgm:presLayoutVars>
          <dgm:chPref val="3"/>
        </dgm:presLayoutVars>
      </dgm:prSet>
      <dgm:spPr/>
    </dgm:pt>
    <dgm:pt modelId="{6A13889E-6145-4784-A90B-842799C10E11}" type="pres">
      <dgm:prSet presAssocID="{45D77A0A-0FC9-4420-884F-8A148CDB2BDD}" presName="horzThree" presStyleCnt="0"/>
      <dgm:spPr/>
    </dgm:pt>
    <dgm:pt modelId="{DBF2DD22-2B57-46AC-8E04-CC5A07A3872B}" type="pres">
      <dgm:prSet presAssocID="{7FF53BD9-F2E9-46B5-B97C-7317180D5D32}" presName="sibSpaceThree" presStyleCnt="0"/>
      <dgm:spPr/>
    </dgm:pt>
    <dgm:pt modelId="{2131FD21-7660-4733-B723-C51954F63200}" type="pres">
      <dgm:prSet presAssocID="{09CFEF01-47D0-4DAA-8D0C-F5A6EA1C5171}" presName="vertThree" presStyleCnt="0"/>
      <dgm:spPr/>
    </dgm:pt>
    <dgm:pt modelId="{32348441-47D6-47FB-BCFB-A5608E0A6895}" type="pres">
      <dgm:prSet presAssocID="{09CFEF01-47D0-4DAA-8D0C-F5A6EA1C5171}" presName="txThree" presStyleLbl="node3" presStyleIdx="1" presStyleCnt="3">
        <dgm:presLayoutVars>
          <dgm:chPref val="3"/>
        </dgm:presLayoutVars>
      </dgm:prSet>
      <dgm:spPr/>
    </dgm:pt>
    <dgm:pt modelId="{47F3CB34-EC07-4B5A-98E5-3BA46B33F196}" type="pres">
      <dgm:prSet presAssocID="{09CFEF01-47D0-4DAA-8D0C-F5A6EA1C5171}" presName="horzThree" presStyleCnt="0"/>
      <dgm:spPr/>
    </dgm:pt>
    <dgm:pt modelId="{9D215F51-FC34-4456-BE5F-9A40CF7C9554}" type="pres">
      <dgm:prSet presAssocID="{130251FC-5F6B-4B7C-B19D-9D60068B7C46}" presName="sibSpaceThree" presStyleCnt="0"/>
      <dgm:spPr/>
    </dgm:pt>
    <dgm:pt modelId="{0E0E2AC6-BA95-451E-8D2C-B05845698342}" type="pres">
      <dgm:prSet presAssocID="{728991D6-1D1E-48D4-A0D4-03586D01E5F3}" presName="vertThree" presStyleCnt="0"/>
      <dgm:spPr/>
    </dgm:pt>
    <dgm:pt modelId="{DA1A2A4D-E630-4C51-BBBC-B692ACB97F2E}" type="pres">
      <dgm:prSet presAssocID="{728991D6-1D1E-48D4-A0D4-03586D01E5F3}" presName="txThree" presStyleLbl="node3" presStyleIdx="2" presStyleCnt="3">
        <dgm:presLayoutVars>
          <dgm:chPref val="3"/>
        </dgm:presLayoutVars>
      </dgm:prSet>
      <dgm:spPr/>
    </dgm:pt>
    <dgm:pt modelId="{9F13E3C9-D235-4F9E-8620-1F0EDC9BA959}" type="pres">
      <dgm:prSet presAssocID="{728991D6-1D1E-48D4-A0D4-03586D01E5F3}" presName="horzThree" presStyleCnt="0"/>
      <dgm:spPr/>
    </dgm:pt>
  </dgm:ptLst>
  <dgm:cxnLst>
    <dgm:cxn modelId="{BED7C31A-243E-4500-9F32-F959B73C8D4A}" srcId="{64DADB30-7C45-42F2-84F7-765D40642422}" destId="{89CCE3F0-2589-4190-A699-14615D182585}" srcOrd="0" destOrd="0" parTransId="{1A172ED0-E8C7-427C-A11C-215DA6865423}" sibTransId="{F946CDAA-AA11-46A3-A547-0C78650B1EFD}"/>
    <dgm:cxn modelId="{2211B738-35C4-432C-8D9D-7CE072F0EEBA}" srcId="{C77D1692-1F12-46BC-B926-C928E7E0E4D8}" destId="{728991D6-1D1E-48D4-A0D4-03586D01E5F3}" srcOrd="2" destOrd="0" parTransId="{414BE1F0-60AE-4F60-98A7-37ABE28E09E2}" sibTransId="{267E1C59-2CE3-4E3F-BCCF-4515DCB3FCBF}"/>
    <dgm:cxn modelId="{E5879A6E-7CD8-41C1-A361-7A35BE4ED58C}" type="presOf" srcId="{728991D6-1D1E-48D4-A0D4-03586D01E5F3}" destId="{DA1A2A4D-E630-4C51-BBBC-B692ACB97F2E}" srcOrd="0" destOrd="0" presId="urn:microsoft.com/office/officeart/2005/8/layout/hierarchy4"/>
    <dgm:cxn modelId="{B56A1075-1DE4-4394-8F2B-DD44024267ED}" type="presOf" srcId="{89CCE3F0-2589-4190-A699-14615D182585}" destId="{DAA0A044-BB97-4DCD-ABC0-99C26ED69AEB}" srcOrd="0" destOrd="0" presId="urn:microsoft.com/office/officeart/2005/8/layout/hierarchy4"/>
    <dgm:cxn modelId="{5196A278-6BEE-4B66-BAB6-0314B7D28F51}" srcId="{89CCE3F0-2589-4190-A699-14615D182585}" destId="{C77D1692-1F12-46BC-B926-C928E7E0E4D8}" srcOrd="0" destOrd="0" parTransId="{4BE58764-584A-44E1-9339-E37FDA49EDA9}" sibTransId="{92FA981E-6543-48C9-9828-50D56D40DEF7}"/>
    <dgm:cxn modelId="{CF043182-84CF-4A06-949D-0E88BA7B5D67}" type="presOf" srcId="{C77D1692-1F12-46BC-B926-C928E7E0E4D8}" destId="{5D1944F3-C4F4-482C-AC6C-DFA14B5618D0}" srcOrd="0" destOrd="0" presId="urn:microsoft.com/office/officeart/2005/8/layout/hierarchy4"/>
    <dgm:cxn modelId="{2E1F21A9-F8AD-4E4B-8429-F907FBE934A1}" type="presOf" srcId="{45D77A0A-0FC9-4420-884F-8A148CDB2BDD}" destId="{011D8A82-280C-471F-BC68-FDCFC464E0BC}" srcOrd="0" destOrd="0" presId="urn:microsoft.com/office/officeart/2005/8/layout/hierarchy4"/>
    <dgm:cxn modelId="{F1051FCE-929F-4C69-B2A6-F69AB6CC23BF}" srcId="{C77D1692-1F12-46BC-B926-C928E7E0E4D8}" destId="{45D77A0A-0FC9-4420-884F-8A148CDB2BDD}" srcOrd="0" destOrd="0" parTransId="{E4D7189B-0FEF-4228-A0BF-0FDE28AA951C}" sibTransId="{7FF53BD9-F2E9-46B5-B97C-7317180D5D32}"/>
    <dgm:cxn modelId="{7AE5B7D8-FA6F-4762-9B60-8E77E139B279}" type="presOf" srcId="{64DADB30-7C45-42F2-84F7-765D40642422}" destId="{55FCE6F1-E03F-4D18-AD9B-0CD990779DA6}" srcOrd="0" destOrd="0" presId="urn:microsoft.com/office/officeart/2005/8/layout/hierarchy4"/>
    <dgm:cxn modelId="{3DBEBBF8-DBCF-4043-BA14-378E0BCB2411}" srcId="{C77D1692-1F12-46BC-B926-C928E7E0E4D8}" destId="{09CFEF01-47D0-4DAA-8D0C-F5A6EA1C5171}" srcOrd="1" destOrd="0" parTransId="{30B65684-FFAB-4AEB-9278-05186E5DFCD4}" sibTransId="{130251FC-5F6B-4B7C-B19D-9D60068B7C46}"/>
    <dgm:cxn modelId="{D7DBF7FF-977F-49F5-B48D-646F1519E38C}" type="presOf" srcId="{09CFEF01-47D0-4DAA-8D0C-F5A6EA1C5171}" destId="{32348441-47D6-47FB-BCFB-A5608E0A6895}" srcOrd="0" destOrd="0" presId="urn:microsoft.com/office/officeart/2005/8/layout/hierarchy4"/>
    <dgm:cxn modelId="{F0603161-C50C-4438-907F-A2D4DECC275E}" type="presParOf" srcId="{55FCE6F1-E03F-4D18-AD9B-0CD990779DA6}" destId="{B6519AC4-AA6D-4813-9EAC-050E13A089EA}" srcOrd="0" destOrd="0" presId="urn:microsoft.com/office/officeart/2005/8/layout/hierarchy4"/>
    <dgm:cxn modelId="{3870CAFA-ECE8-4D88-9A69-3652DE92C0FF}" type="presParOf" srcId="{B6519AC4-AA6D-4813-9EAC-050E13A089EA}" destId="{DAA0A044-BB97-4DCD-ABC0-99C26ED69AEB}" srcOrd="0" destOrd="0" presId="urn:microsoft.com/office/officeart/2005/8/layout/hierarchy4"/>
    <dgm:cxn modelId="{CC289544-B6AB-4310-B9DB-A0AC30404C46}" type="presParOf" srcId="{B6519AC4-AA6D-4813-9EAC-050E13A089EA}" destId="{53FD261A-8673-4338-A6A1-2DDBBE1A1F27}" srcOrd="1" destOrd="0" presId="urn:microsoft.com/office/officeart/2005/8/layout/hierarchy4"/>
    <dgm:cxn modelId="{5A9B3634-013F-45FF-AE90-E7E1F05BA219}" type="presParOf" srcId="{B6519AC4-AA6D-4813-9EAC-050E13A089EA}" destId="{A471B750-5DC8-4AB9-A90B-03418B3C3E90}" srcOrd="2" destOrd="0" presId="urn:microsoft.com/office/officeart/2005/8/layout/hierarchy4"/>
    <dgm:cxn modelId="{98CB004F-1FC4-4C22-9CF3-428454B31D87}" type="presParOf" srcId="{A471B750-5DC8-4AB9-A90B-03418B3C3E90}" destId="{3AB863A5-1151-4D3D-A127-A0F89DD38192}" srcOrd="0" destOrd="0" presId="urn:microsoft.com/office/officeart/2005/8/layout/hierarchy4"/>
    <dgm:cxn modelId="{EE4B65AA-E333-4F43-9E4A-728938CC11A3}" type="presParOf" srcId="{3AB863A5-1151-4D3D-A127-A0F89DD38192}" destId="{5D1944F3-C4F4-482C-AC6C-DFA14B5618D0}" srcOrd="0" destOrd="0" presId="urn:microsoft.com/office/officeart/2005/8/layout/hierarchy4"/>
    <dgm:cxn modelId="{F8B9C80D-8609-45D1-9E3B-56A65BBCD244}" type="presParOf" srcId="{3AB863A5-1151-4D3D-A127-A0F89DD38192}" destId="{51565C88-35F3-409F-A939-23FB7402B59A}" srcOrd="1" destOrd="0" presId="urn:microsoft.com/office/officeart/2005/8/layout/hierarchy4"/>
    <dgm:cxn modelId="{6F1C256B-D374-4F05-A75B-87F87F9655AB}" type="presParOf" srcId="{3AB863A5-1151-4D3D-A127-A0F89DD38192}" destId="{0EAB9F9B-7E12-4291-A9DE-B6C41700EA7A}" srcOrd="2" destOrd="0" presId="urn:microsoft.com/office/officeart/2005/8/layout/hierarchy4"/>
    <dgm:cxn modelId="{B8A74E18-A250-49C0-8D61-0734AB6DFCAB}" type="presParOf" srcId="{0EAB9F9B-7E12-4291-A9DE-B6C41700EA7A}" destId="{F7AB65B2-785B-448B-82AB-24F7DC7D8382}" srcOrd="0" destOrd="0" presId="urn:microsoft.com/office/officeart/2005/8/layout/hierarchy4"/>
    <dgm:cxn modelId="{04273529-B219-44D2-9606-18381F233874}" type="presParOf" srcId="{F7AB65B2-785B-448B-82AB-24F7DC7D8382}" destId="{011D8A82-280C-471F-BC68-FDCFC464E0BC}" srcOrd="0" destOrd="0" presId="urn:microsoft.com/office/officeart/2005/8/layout/hierarchy4"/>
    <dgm:cxn modelId="{F4BBD402-081A-4180-9C0B-7E5420ABD5A8}" type="presParOf" srcId="{F7AB65B2-785B-448B-82AB-24F7DC7D8382}" destId="{6A13889E-6145-4784-A90B-842799C10E11}" srcOrd="1" destOrd="0" presId="urn:microsoft.com/office/officeart/2005/8/layout/hierarchy4"/>
    <dgm:cxn modelId="{0564516A-0BBA-49EF-8FD4-5BB64836E571}" type="presParOf" srcId="{0EAB9F9B-7E12-4291-A9DE-B6C41700EA7A}" destId="{DBF2DD22-2B57-46AC-8E04-CC5A07A3872B}" srcOrd="1" destOrd="0" presId="urn:microsoft.com/office/officeart/2005/8/layout/hierarchy4"/>
    <dgm:cxn modelId="{02B64323-6F8E-4076-AF84-F3E6E6F1EC41}" type="presParOf" srcId="{0EAB9F9B-7E12-4291-A9DE-B6C41700EA7A}" destId="{2131FD21-7660-4733-B723-C51954F63200}" srcOrd="2" destOrd="0" presId="urn:microsoft.com/office/officeart/2005/8/layout/hierarchy4"/>
    <dgm:cxn modelId="{8E7D6BC7-46B3-440E-97B5-4F8D2E17126C}" type="presParOf" srcId="{2131FD21-7660-4733-B723-C51954F63200}" destId="{32348441-47D6-47FB-BCFB-A5608E0A6895}" srcOrd="0" destOrd="0" presId="urn:microsoft.com/office/officeart/2005/8/layout/hierarchy4"/>
    <dgm:cxn modelId="{520987C5-18F2-40F3-BAE6-BD8A76ADBC84}" type="presParOf" srcId="{2131FD21-7660-4733-B723-C51954F63200}" destId="{47F3CB34-EC07-4B5A-98E5-3BA46B33F196}" srcOrd="1" destOrd="0" presId="urn:microsoft.com/office/officeart/2005/8/layout/hierarchy4"/>
    <dgm:cxn modelId="{EEE6AF87-479E-497C-A76B-57CEA367CBC4}" type="presParOf" srcId="{0EAB9F9B-7E12-4291-A9DE-B6C41700EA7A}" destId="{9D215F51-FC34-4456-BE5F-9A40CF7C9554}" srcOrd="3" destOrd="0" presId="urn:microsoft.com/office/officeart/2005/8/layout/hierarchy4"/>
    <dgm:cxn modelId="{044689A9-B7BA-4400-9D8B-4BAFE23E2A44}" type="presParOf" srcId="{0EAB9F9B-7E12-4291-A9DE-B6C41700EA7A}" destId="{0E0E2AC6-BA95-451E-8D2C-B05845698342}" srcOrd="4" destOrd="0" presId="urn:microsoft.com/office/officeart/2005/8/layout/hierarchy4"/>
    <dgm:cxn modelId="{EFBEF4A6-DE91-4135-9619-29AE3A4E1F18}" type="presParOf" srcId="{0E0E2AC6-BA95-451E-8D2C-B05845698342}" destId="{DA1A2A4D-E630-4C51-BBBC-B692ACB97F2E}" srcOrd="0" destOrd="0" presId="urn:microsoft.com/office/officeart/2005/8/layout/hierarchy4"/>
    <dgm:cxn modelId="{CC47D1E2-B848-4464-8458-4991D17D8F7F}" type="presParOf" srcId="{0E0E2AC6-BA95-451E-8D2C-B05845698342}" destId="{9F13E3C9-D235-4F9E-8620-1F0EDC9BA95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0A044-BB97-4DCD-ABC0-99C26ED69AEB}">
      <dsp:nvSpPr>
        <dsp:cNvPr id="0" name=""/>
        <dsp:cNvSpPr/>
      </dsp:nvSpPr>
      <dsp:spPr>
        <a:xfrm>
          <a:off x="361" y="281"/>
          <a:ext cx="6603277"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a:t>可視化、記述統計による外れ値の理解</a:t>
          </a:r>
          <a:endParaRPr kumimoji="1" lang="ja-JP" altLang="en-US" sz="2500" kern="1200" dirty="0"/>
        </a:p>
      </dsp:txBody>
      <dsp:txXfrm>
        <a:off x="24305" y="24225"/>
        <a:ext cx="6555389" cy="769620"/>
      </dsp:txXfrm>
    </dsp:sp>
    <dsp:sp modelId="{5D1944F3-C4F4-482C-AC6C-DFA14B5618D0}">
      <dsp:nvSpPr>
        <dsp:cNvPr id="0" name=""/>
        <dsp:cNvSpPr/>
      </dsp:nvSpPr>
      <dsp:spPr>
        <a:xfrm>
          <a:off x="722" y="933436"/>
          <a:ext cx="6603277"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分析の目的を振り返る</a:t>
          </a:r>
        </a:p>
      </dsp:txBody>
      <dsp:txXfrm>
        <a:off x="24666" y="957380"/>
        <a:ext cx="6555389" cy="769620"/>
      </dsp:txXfrm>
    </dsp:sp>
    <dsp:sp modelId="{011D8A82-280C-471F-BC68-FDCFC464E0BC}">
      <dsp:nvSpPr>
        <dsp:cNvPr id="0" name=""/>
        <dsp:cNvSpPr/>
      </dsp:nvSpPr>
      <dsp:spPr>
        <a:xfrm>
          <a:off x="361" y="1861022"/>
          <a:ext cx="2141140"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ルールベースによる除去</a:t>
          </a:r>
          <a:r>
            <a:rPr kumimoji="1" lang="en-US" altLang="ja-JP" sz="1400" kern="1200" dirty="0"/>
            <a:t>/</a:t>
          </a:r>
          <a:r>
            <a:rPr kumimoji="1" lang="ja-JP" altLang="en-US" sz="1400" kern="1200" dirty="0"/>
            <a:t>修正</a:t>
          </a:r>
        </a:p>
      </dsp:txBody>
      <dsp:txXfrm>
        <a:off x="24305" y="1884966"/>
        <a:ext cx="2093252" cy="769620"/>
      </dsp:txXfrm>
    </dsp:sp>
    <dsp:sp modelId="{32348441-47D6-47FB-BCFB-A5608E0A6895}">
      <dsp:nvSpPr>
        <dsp:cNvPr id="0" name=""/>
        <dsp:cNvSpPr/>
      </dsp:nvSpPr>
      <dsp:spPr>
        <a:xfrm>
          <a:off x="2231429" y="1861022"/>
          <a:ext cx="2141140"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手法による除去</a:t>
          </a:r>
        </a:p>
      </dsp:txBody>
      <dsp:txXfrm>
        <a:off x="2255373" y="1884966"/>
        <a:ext cx="2093252" cy="769620"/>
      </dsp:txXfrm>
    </dsp:sp>
    <dsp:sp modelId="{DA1A2A4D-E630-4C51-BBBC-B692ACB97F2E}">
      <dsp:nvSpPr>
        <dsp:cNvPr id="0" name=""/>
        <dsp:cNvSpPr/>
      </dsp:nvSpPr>
      <dsp:spPr>
        <a:xfrm>
          <a:off x="4462498" y="1861022"/>
          <a:ext cx="2141140"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外れ値に対し頑健な手法の利用</a:t>
          </a:r>
        </a:p>
      </dsp:txBody>
      <dsp:txXfrm>
        <a:off x="4486442" y="1884966"/>
        <a:ext cx="2093252" cy="7696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2018/6/3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2018/6/3</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0</a:t>
            </a:fld>
            <a:endParaRPr kumimoji="1" lang="ja-JP" altLang="en-US"/>
          </a:p>
        </p:txBody>
      </p:sp>
    </p:spTree>
    <p:extLst>
      <p:ext uri="{BB962C8B-B14F-4D97-AF65-F5344CB8AC3E}">
        <p14:creationId xmlns:p14="http://schemas.microsoft.com/office/powerpoint/2010/main" val="421104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
        <p:nvSpPr>
          <p:cNvPr id="5" name="四角形: 角を丸くする 4"/>
          <p:cNvSpPr/>
          <p:nvPr userDrawn="1"/>
        </p:nvSpPr>
        <p:spPr bwMode="auto">
          <a:xfrm>
            <a:off x="8157356" y="260648"/>
            <a:ext cx="1548172" cy="252028"/>
          </a:xfrm>
          <a:prstGeom prst="roundRect">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100" b="1" dirty="0">
                <a:solidFill>
                  <a:srgbClr val="4D4D4D"/>
                </a:solidFill>
                <a:latin typeface="メイリオ" pitchFamily="50" charset="-128"/>
                <a:ea typeface="メイリオ" pitchFamily="50" charset="-128"/>
                <a:cs typeface="メイリオ" pitchFamily="50" charset="-128"/>
              </a:rPr>
              <a:t>Confidential</a:t>
            </a:r>
            <a:endParaRPr kumimoji="1" lang="ja-JP" altLang="en-US" sz="1100" b="1"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8827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862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5" name="正方形/長方形 4">
            <a:extLst>
              <a:ext uri="{FF2B5EF4-FFF2-40B4-BE49-F238E27FC236}">
                <a16:creationId xmlns:a16="http://schemas.microsoft.com/office/drawing/2014/main" id="{F52743DC-00F5-4642-990D-27117458A3D6}"/>
              </a:ext>
            </a:extLst>
          </p:cNvPr>
          <p:cNvSpPr/>
          <p:nvPr userDrawn="1"/>
        </p:nvSpPr>
        <p:spPr>
          <a:xfrm>
            <a:off x="6537176" y="6618548"/>
            <a:ext cx="3050835" cy="230832"/>
          </a:xfrm>
          <a:prstGeom prst="rect">
            <a:avLst/>
          </a:prstGeom>
        </p:spPr>
        <p:txBody>
          <a:bodyPr wrap="none">
            <a:spAutoFit/>
          </a:bodyPr>
          <a:lstStyle/>
          <a:p>
            <a:r>
              <a:rPr lang="en-US" altLang="ja-JP" sz="900" dirty="0">
                <a:solidFill>
                  <a:schemeClr val="tx1"/>
                </a:solidFill>
              </a:rPr>
              <a:t>2017 Edge Consulting Co., LTD All rights reserved </a:t>
            </a:r>
            <a:endParaRPr lang="ja-JP" altLang="en-US" sz="900" dirty="0">
              <a:solidFill>
                <a:schemeClr val="tx1"/>
              </a:solidFill>
            </a:endParaRP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www.mhlw.go.jp/toukei/saikin/hw/k-tyosa/k-tyosa10/2-2.html" TargetMode="External"/><Relationship Id="rId1" Type="http://schemas.openxmlformats.org/officeDocument/2006/relationships/slideLayout" Target="../slideLayouts/slideLayout7.xml"/><Relationship Id="rId5" Type="http://schemas.openxmlformats.org/officeDocument/2006/relationships/image" Target="../media/image16.gif"/><Relationship Id="rId4" Type="http://schemas.openxmlformats.org/officeDocument/2006/relationships/hyperlink" Target="https://jyukukaigyo.mitimon.net/DeviationValue/deviation_value.htm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ja.wikipedia.org/wiki/%E3%83%92%E3%82%B9%E3%83%88%E3%82%B0%E3%83%A9%E3%83%A0" TargetMode="Externa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ja.wikipedia.org/wiki/%E6%A3%92%E3%82%B0%E3%83%A9%E3%83%95" TargetMode="External"/><Relationship Id="rId4" Type="http://schemas.openxmlformats.org/officeDocument/2006/relationships/hyperlink" Target="https://ja.wikipedia.org/wiki/%E7%AE%B1%E3%81%B2%E3%81%92%E5%9B%B3"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ja.wikipedia.org/wiki/%E6%95%A3%E5%B8%83%E5%9B%B3" TargetMode="Externa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hyperlink" Target="http://epub.wu.ac.at/480/1/document.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ja.wikipedia.org/wiki/%E3%82%A2%E3%83%B3%E3%82%B9%E3%82%B3%E3%83%A0%E3%81%AE%E4%BE%8B"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rstudio.com/wp-content/uploads/2016/10/ggplot2-cheatsheet-2.0-ja.pdf" TargetMode="External"/><Relationship Id="rId7" Type="http://schemas.openxmlformats.org/officeDocument/2006/relationships/image" Target="../media/image24.png"/><Relationship Id="rId2" Type="http://schemas.openxmlformats.org/officeDocument/2006/relationships/hyperlink" Target="https://www.rstudio.com/wp-content/uploads/2015/03/ggplot2-cheatsheet.pdf" TargetMode="External"/><Relationship Id="rId1" Type="http://schemas.openxmlformats.org/officeDocument/2006/relationships/slideLayout" Target="../slideLayouts/slideLayout7.xml"/><Relationship Id="rId6" Type="http://schemas.openxmlformats.org/officeDocument/2006/relationships/hyperlink" Target="https://www.rstudio.com/wp-content/uploads/2015/09/data-wrangling-japanese.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hyperlink" Target="https://projecteuclid.org/download/pdf_1/euclid.ss/1009213726" TargetMode="External"/><Relationship Id="rId2" Type="http://schemas.openxmlformats.org/officeDocument/2006/relationships/hyperlink" Target="https://www.svds.com/machine-learning-vs-statistics/" TargetMode="External"/><Relationship Id="rId1" Type="http://schemas.openxmlformats.org/officeDocument/2006/relationships/slideLayout" Target="../slideLayouts/slideLayout7.xml"/><Relationship Id="rId4" Type="http://schemas.openxmlformats.org/officeDocument/2006/relationships/hyperlink" Target="https://arxiv.org/pdf/1101.0891.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en.wikipedia.org/wiki/RStudio"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ja.wikipedia.org/wiki/R%E8%A8%80%E8%AA%9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ja.wikipedia.org/wiki/%E5%B0%BA%E5%BA%A6%E6%B0%B4%E6%BA%96"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653129"/>
            <a:ext cx="8280400" cy="2154436"/>
          </a:xfrm>
        </p:spPr>
        <p:txBody>
          <a:bodyPr anchor="t" anchorCtr="0">
            <a:spAutoFit/>
          </a:bodyPr>
          <a:lstStyle/>
          <a:p>
            <a:r>
              <a:rPr kumimoji="1" lang="ja-JP" altLang="en-US" sz="5400" dirty="0"/>
              <a:t>統計解析 </a:t>
            </a:r>
            <a:r>
              <a:rPr kumimoji="1" lang="en-US" altLang="ja-JP" sz="5400" dirty="0"/>
              <a:t>– Day1</a:t>
            </a:r>
            <a:br>
              <a:rPr kumimoji="1" lang="en-US" altLang="ja-JP" sz="4800" dirty="0"/>
            </a:br>
            <a:r>
              <a:rPr kumimoji="1" lang="ja-JP" altLang="en-US" sz="3200" dirty="0"/>
              <a:t>イントロ</a:t>
            </a:r>
            <a:br>
              <a:rPr lang="en-US" altLang="ja-JP" sz="3200" dirty="0"/>
            </a:br>
            <a:r>
              <a:rPr kumimoji="1" lang="ja-JP" altLang="en-US" sz="3200" dirty="0"/>
              <a:t>記述統計</a:t>
            </a:r>
            <a:r>
              <a:rPr kumimoji="1" lang="en-US" altLang="ja-JP" sz="3200" dirty="0"/>
              <a:t>/</a:t>
            </a:r>
            <a:r>
              <a:rPr kumimoji="1" lang="ja-JP" altLang="en-US" sz="3200" dirty="0"/>
              <a:t>可視化</a:t>
            </a:r>
            <a:endParaRPr kumimoji="1" lang="ja-JP" altLang="en-US" sz="4800" dirty="0"/>
          </a:p>
        </p:txBody>
      </p:sp>
      <p:sp>
        <p:nvSpPr>
          <p:cNvPr id="3" name="直角三角形 2"/>
          <p:cNvSpPr/>
          <p:nvPr/>
        </p:nvSpPr>
        <p:spPr bwMode="auto">
          <a:xfrm flipV="1">
            <a:off x="0" y="0"/>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 name="直角三角形 3"/>
          <p:cNvSpPr/>
          <p:nvPr/>
        </p:nvSpPr>
        <p:spPr bwMode="auto">
          <a:xfrm flipH="1">
            <a:off x="9285287" y="6237288"/>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9C87FDB8-1F2F-4998-850B-0FB2E1FC7FBE}"/>
              </a:ext>
            </a:extLst>
          </p:cNvPr>
          <p:cNvPicPr>
            <a:picLocks noChangeAspect="1"/>
          </p:cNvPicPr>
          <p:nvPr/>
        </p:nvPicPr>
        <p:blipFill>
          <a:blip r:embed="rId3"/>
          <a:stretch>
            <a:fillRect/>
          </a:stretch>
        </p:blipFill>
        <p:spPr>
          <a:xfrm>
            <a:off x="3590925" y="4164868"/>
            <a:ext cx="2724150" cy="1676400"/>
          </a:xfrm>
          <a:prstGeom prst="rect">
            <a:avLst/>
          </a:prstGeom>
        </p:spPr>
      </p:pic>
    </p:spTree>
    <p:extLst>
      <p:ext uri="{BB962C8B-B14F-4D97-AF65-F5344CB8AC3E}">
        <p14:creationId xmlns:p14="http://schemas.microsoft.com/office/powerpoint/2010/main" val="244658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【Day1-Exercise1】</a:t>
            </a:r>
            <a:br>
              <a:rPr lang="en-US" altLang="ja-JP" sz="3200" dirty="0"/>
            </a:br>
            <a:r>
              <a:rPr lang="ja-JP" altLang="en-US" sz="3200" dirty="0"/>
              <a:t>データの読み込み、データの種類</a:t>
            </a:r>
            <a:endParaRPr kumimoji="1" lang="ja-JP" altLang="en-US" sz="3200" dirty="0"/>
          </a:p>
        </p:txBody>
      </p:sp>
      <p:sp>
        <p:nvSpPr>
          <p:cNvPr id="5" name="テキスト ボックス 4">
            <a:extLst>
              <a:ext uri="{FF2B5EF4-FFF2-40B4-BE49-F238E27FC236}">
                <a16:creationId xmlns:a16="http://schemas.microsoft.com/office/drawing/2014/main" id="{4723EE05-19B9-4253-9608-E604C02C681B}"/>
              </a:ext>
            </a:extLst>
          </p:cNvPr>
          <p:cNvSpPr txBox="1"/>
          <p:nvPr/>
        </p:nvSpPr>
        <p:spPr>
          <a:xfrm>
            <a:off x="524508" y="4401108"/>
            <a:ext cx="8748972" cy="107721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データの読み込み</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変数の種類とデータ型の確認</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2478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kumimoji="1" lang="ja-JP" altLang="en-US" sz="3200" dirty="0"/>
              <a:t>演習の解説</a:t>
            </a:r>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0" name="テキスト ボックス 9">
            <a:extLst>
              <a:ext uri="{FF2B5EF4-FFF2-40B4-BE49-F238E27FC236}">
                <a16:creationId xmlns:a16="http://schemas.microsoft.com/office/drawing/2014/main" id="{96568683-21C1-48E7-BC2C-44323EB97E1E}"/>
              </a:ext>
            </a:extLst>
          </p:cNvPr>
          <p:cNvSpPr txBox="1"/>
          <p:nvPr/>
        </p:nvSpPr>
        <p:spPr>
          <a:xfrm>
            <a:off x="178898" y="908720"/>
            <a:ext cx="9548204" cy="4185761"/>
          </a:xfrm>
          <a:prstGeom prst="rect">
            <a:avLst/>
          </a:prstGeom>
          <a:noFill/>
        </p:spPr>
        <p:txBody>
          <a:bodyPr wrap="square" rtlCol="0">
            <a:spAutoFit/>
          </a:bodyPr>
          <a:lstStyle/>
          <a:p>
            <a:r>
              <a:rPr lang="ja-JP" altLang="en-US" sz="1400" dirty="0"/>
              <a:t>データの読み込み</a:t>
            </a:r>
            <a:endParaRPr lang="en-US" altLang="ja-JP" sz="1400" dirty="0"/>
          </a:p>
          <a:p>
            <a:pPr marL="285750" indent="-285750">
              <a:buFont typeface="Arial" panose="020B0604020202020204" pitchFamily="34" charset="0"/>
              <a:buChar char="•"/>
            </a:pPr>
            <a:r>
              <a:rPr lang="en-US" altLang="ja-JP" sz="1400" dirty="0"/>
              <a:t>CSV</a:t>
            </a:r>
            <a:r>
              <a:rPr lang="ja-JP" altLang="en-US" sz="1400" dirty="0"/>
              <a:t>からの読み込み</a:t>
            </a:r>
            <a:endParaRPr lang="en-US" altLang="ja-JP" sz="1400" dirty="0"/>
          </a:p>
          <a:p>
            <a:pPr marL="285750" indent="-285750">
              <a:buFont typeface="Arial" panose="020B0604020202020204" pitchFamily="34" charset="0"/>
              <a:buChar char="•"/>
            </a:pPr>
            <a:r>
              <a:rPr lang="ja-JP" altLang="en-US" sz="1400" dirty="0"/>
              <a:t>サンプルデータの利用（</a:t>
            </a:r>
            <a:r>
              <a:rPr lang="en-US" altLang="ja-JP" sz="1400" dirty="0"/>
              <a:t>class()</a:t>
            </a:r>
            <a:r>
              <a:rPr lang="ja-JP" altLang="en-US" sz="1400" dirty="0"/>
              <a:t>関数によるオブジェクトのクラスの確認。クラスによりオブジェクトの扱い方が異なる）</a:t>
            </a:r>
            <a:endParaRPr lang="en-US" altLang="ja-JP" sz="1400" dirty="0"/>
          </a:p>
          <a:p>
            <a:endParaRPr lang="en-US" altLang="ja-JP" sz="1400" dirty="0"/>
          </a:p>
          <a:p>
            <a:r>
              <a:rPr lang="ja-JP" altLang="en-US" sz="1400" dirty="0"/>
              <a:t>データの確認</a:t>
            </a:r>
            <a:endParaRPr lang="en-US" altLang="ja-JP" sz="1400" dirty="0"/>
          </a:p>
          <a:p>
            <a:pPr marL="285750" indent="-285750">
              <a:buFont typeface="Arial" panose="020B0604020202020204" pitchFamily="34" charset="0"/>
              <a:buChar char="•"/>
            </a:pPr>
            <a:r>
              <a:rPr lang="ja-JP" altLang="en-US" sz="1400" dirty="0"/>
              <a:t>データ構造の確認：</a:t>
            </a:r>
            <a:r>
              <a:rPr lang="en-US" altLang="ja-JP" sz="1400" dirty="0"/>
              <a:t>str()</a:t>
            </a:r>
          </a:p>
          <a:p>
            <a:pPr marL="285750" indent="-285750">
              <a:buFont typeface="Arial" panose="020B0604020202020204" pitchFamily="34" charset="0"/>
              <a:buChar char="•"/>
            </a:pPr>
            <a:r>
              <a:rPr lang="ja-JP" altLang="en-US" sz="1400" dirty="0"/>
              <a:t>データの要約統計量：</a:t>
            </a:r>
            <a:r>
              <a:rPr lang="en-US" altLang="ja-JP" sz="1400" dirty="0"/>
              <a:t>summary()</a:t>
            </a:r>
          </a:p>
          <a:p>
            <a:endParaRPr lang="en-US" altLang="ja-JP" sz="1400" dirty="0"/>
          </a:p>
          <a:p>
            <a:r>
              <a:rPr lang="ja-JP" altLang="en-US" sz="1400" dirty="0"/>
              <a:t>基本的なデータハンドリング</a:t>
            </a:r>
            <a:endParaRPr lang="en-US" altLang="ja-JP" sz="1400" dirty="0"/>
          </a:p>
          <a:p>
            <a:pPr marL="285750" indent="-285750">
              <a:buFont typeface="Arial" panose="020B0604020202020204" pitchFamily="34" charset="0"/>
              <a:buChar char="•"/>
            </a:pPr>
            <a:r>
              <a:rPr lang="en-US" altLang="ja-JP" sz="1400" dirty="0"/>
              <a:t>Indexing – </a:t>
            </a:r>
            <a:r>
              <a:rPr lang="ja-JP" altLang="en-US" sz="1400" dirty="0"/>
              <a:t>サブセットの切り出し</a:t>
            </a:r>
            <a:endParaRPr lang="en-US" altLang="ja-JP" sz="1400" dirty="0"/>
          </a:p>
          <a:p>
            <a:pPr marL="285750" indent="-285750">
              <a:buFont typeface="Arial" panose="020B0604020202020204" pitchFamily="34" charset="0"/>
              <a:buChar char="•"/>
            </a:pPr>
            <a:r>
              <a:rPr lang="ja-JP" altLang="en-US" sz="1400" dirty="0"/>
              <a:t>ベクトルとしての切り出し、</a:t>
            </a:r>
            <a:r>
              <a:rPr lang="en-US" altLang="ja-JP" sz="1400" dirty="0" err="1"/>
              <a:t>data.frame</a:t>
            </a:r>
            <a:r>
              <a:rPr lang="ja-JP" altLang="en-US" sz="1400" dirty="0"/>
              <a:t>としての切り出し</a:t>
            </a:r>
            <a:endParaRPr lang="en-US" altLang="ja-JP" sz="1400" dirty="0"/>
          </a:p>
          <a:p>
            <a:endParaRPr lang="en-US" altLang="ja-JP" sz="1400" dirty="0"/>
          </a:p>
          <a:p>
            <a:r>
              <a:rPr lang="ja-JP" altLang="en-US" sz="1400" dirty="0"/>
              <a:t>データ型の切り替え</a:t>
            </a:r>
            <a:endParaRPr lang="en-US" altLang="ja-JP" sz="1400" dirty="0"/>
          </a:p>
          <a:p>
            <a:pPr marL="285750" indent="-285750">
              <a:buFont typeface="Arial" panose="020B0604020202020204" pitchFamily="34" charset="0"/>
              <a:buChar char="•"/>
            </a:pPr>
            <a:r>
              <a:rPr lang="en-US" altLang="ja-JP" sz="1400" dirty="0"/>
              <a:t>integer</a:t>
            </a:r>
            <a:r>
              <a:rPr lang="ja-JP" altLang="en-US" sz="1400" dirty="0"/>
              <a:t> ⇔ </a:t>
            </a:r>
            <a:r>
              <a:rPr lang="en-US" altLang="ja-JP" sz="1400" dirty="0"/>
              <a:t>factor</a:t>
            </a:r>
            <a:r>
              <a:rPr lang="ja-JP" altLang="en-US" sz="1400" dirty="0"/>
              <a:t>など</a:t>
            </a:r>
            <a:endParaRPr lang="en-US" altLang="ja-JP" sz="1400" dirty="0"/>
          </a:p>
          <a:p>
            <a:endParaRPr lang="en-US" altLang="ja-JP" sz="1400" dirty="0"/>
          </a:p>
          <a:p>
            <a:endParaRPr lang="en-US" altLang="ja-JP" sz="1400" dirty="0"/>
          </a:p>
          <a:p>
            <a:endParaRPr lang="en-US" altLang="ja-JP" sz="1400" dirty="0"/>
          </a:p>
          <a:p>
            <a:endParaRPr lang="en-US" altLang="ja-JP" sz="1400" dirty="0"/>
          </a:p>
        </p:txBody>
      </p:sp>
    </p:spTree>
    <p:extLst>
      <p:ext uri="{BB962C8B-B14F-4D97-AF65-F5344CB8AC3E}">
        <p14:creationId xmlns:p14="http://schemas.microsoft.com/office/powerpoint/2010/main" val="311840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3" name="タイトル 2"/>
          <p:cNvSpPr>
            <a:spLocks noGrp="1"/>
          </p:cNvSpPr>
          <p:nvPr>
            <p:ph type="title"/>
          </p:nvPr>
        </p:nvSpPr>
        <p:spPr/>
        <p:txBody>
          <a:bodyPr/>
          <a:lstStyle/>
          <a:p>
            <a:r>
              <a:rPr kumimoji="1" lang="ja-JP" altLang="en-US" dirty="0"/>
              <a:t>記述統計</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262979"/>
          </a:xfrm>
          <a:prstGeom prst="rect">
            <a:avLst/>
          </a:prstGeom>
          <a:noFill/>
        </p:spPr>
        <p:txBody>
          <a:bodyPr wrap="square" rtlCol="0">
            <a:spAutoFit/>
          </a:bodyPr>
          <a:lstStyle/>
          <a:p>
            <a:r>
              <a:rPr lang="ja-JP" altLang="en-US" sz="1600" dirty="0"/>
              <a:t>変数の特徴を数値で表す</a:t>
            </a:r>
            <a:endParaRPr lang="en-US" altLang="ja-JP" sz="1600" dirty="0"/>
          </a:p>
          <a:p>
            <a:r>
              <a:rPr lang="ja-JP" altLang="en-US" sz="1600" dirty="0"/>
              <a:t>変数の種類（量的、質的）により、確認する統計量が異なる</a:t>
            </a:r>
            <a:endParaRPr lang="en-US" altLang="ja-JP" sz="1600" dirty="0"/>
          </a:p>
          <a:p>
            <a:endParaRPr lang="en-US" altLang="ja-JP" sz="1600" dirty="0"/>
          </a:p>
          <a:p>
            <a:r>
              <a:rPr lang="ja-JP" altLang="en-US" sz="1600" b="1" dirty="0"/>
              <a:t>統計量</a:t>
            </a:r>
            <a:r>
              <a:rPr lang="en-US" altLang="ja-JP" sz="1600" b="1" dirty="0"/>
              <a:t>(Statistic)</a:t>
            </a:r>
            <a:r>
              <a:rPr lang="ja-JP" altLang="en-US" sz="1600" dirty="0"/>
              <a:t>：平均値や標準偏差などデータから計算される値</a:t>
            </a:r>
            <a:endParaRPr lang="en-US" altLang="ja-JP" sz="1600" dirty="0"/>
          </a:p>
          <a:p>
            <a:r>
              <a:rPr lang="ja-JP" altLang="en-US" sz="1600" b="1" dirty="0"/>
              <a:t>記述統計</a:t>
            </a:r>
            <a:r>
              <a:rPr lang="en-US" altLang="ja-JP" sz="1600" b="1" dirty="0"/>
              <a:t>(Descriptive Statistics)</a:t>
            </a:r>
            <a:r>
              <a:rPr lang="ja-JP" altLang="en-US" sz="1600" dirty="0"/>
              <a:t>：データの特徴を統計量で理解する</a:t>
            </a:r>
            <a:endParaRPr lang="en-US" altLang="ja-JP" sz="1600" dirty="0"/>
          </a:p>
          <a:p>
            <a:endParaRPr lang="en-US" altLang="ja-JP" sz="1600" dirty="0"/>
          </a:p>
          <a:p>
            <a:endParaRPr lang="en-US" altLang="ja-JP" sz="1600" dirty="0"/>
          </a:p>
          <a:p>
            <a:r>
              <a:rPr lang="ja-JP" altLang="en-US" sz="1600" u="sng" dirty="0"/>
              <a:t>量的変数</a:t>
            </a:r>
            <a:r>
              <a:rPr lang="ja-JP" altLang="en-US" sz="1600" dirty="0"/>
              <a:t>への統計量</a:t>
            </a:r>
            <a:endParaRPr lang="en-US" altLang="ja-JP" sz="1600" dirty="0"/>
          </a:p>
          <a:p>
            <a:pPr marL="285750" indent="-285750">
              <a:buFont typeface="Arial" panose="020B0604020202020204" pitchFamily="34" charset="0"/>
              <a:buChar char="•"/>
            </a:pPr>
            <a:r>
              <a:rPr lang="ja-JP" altLang="en-US" sz="1600" b="1" dirty="0"/>
              <a:t>平均</a:t>
            </a:r>
            <a:r>
              <a:rPr lang="en-US" altLang="ja-JP" sz="1600" b="1" dirty="0"/>
              <a:t>(Mean)</a:t>
            </a:r>
          </a:p>
          <a:p>
            <a:pPr marL="285750" indent="-285750">
              <a:buFont typeface="Arial" panose="020B0604020202020204" pitchFamily="34" charset="0"/>
              <a:buChar char="•"/>
            </a:pPr>
            <a:r>
              <a:rPr lang="ja-JP" altLang="en-US" sz="1600" b="1" dirty="0"/>
              <a:t>分散</a:t>
            </a:r>
            <a:r>
              <a:rPr lang="en-US" altLang="ja-JP" sz="1600" b="1" dirty="0"/>
              <a:t>(Variance)</a:t>
            </a:r>
          </a:p>
          <a:p>
            <a:pPr marL="285750" indent="-285750">
              <a:buFont typeface="Arial" panose="020B0604020202020204" pitchFamily="34" charset="0"/>
              <a:buChar char="•"/>
            </a:pPr>
            <a:r>
              <a:rPr lang="ja-JP" altLang="en-US" sz="1600" b="1" dirty="0"/>
              <a:t>標準偏差</a:t>
            </a:r>
            <a:r>
              <a:rPr lang="en-US" altLang="ja-JP" sz="1600" b="1" dirty="0"/>
              <a:t>(Standard Deviation)</a:t>
            </a:r>
          </a:p>
          <a:p>
            <a:pPr marL="285750" indent="-285750">
              <a:buFont typeface="Arial" panose="020B0604020202020204" pitchFamily="34" charset="0"/>
              <a:buChar char="•"/>
            </a:pPr>
            <a:r>
              <a:rPr lang="ja-JP" altLang="en-US" sz="1600" b="1" dirty="0"/>
              <a:t>変動係数</a:t>
            </a:r>
            <a:r>
              <a:rPr lang="en-US" altLang="ja-JP" sz="1600" b="1" dirty="0"/>
              <a:t>(CV, Coefficient of Variation)</a:t>
            </a:r>
          </a:p>
          <a:p>
            <a:pPr marL="285750" indent="-285750">
              <a:buFont typeface="Arial" panose="020B0604020202020204" pitchFamily="34" charset="0"/>
              <a:buChar char="•"/>
            </a:pPr>
            <a:r>
              <a:rPr lang="ja-JP" altLang="en-US" sz="1600" b="1" dirty="0"/>
              <a:t>最頻値</a:t>
            </a:r>
            <a:r>
              <a:rPr lang="en-US" altLang="ja-JP" sz="1600" b="1" dirty="0"/>
              <a:t>(Mode)</a:t>
            </a:r>
          </a:p>
          <a:p>
            <a:pPr marL="285750" indent="-285750">
              <a:buFont typeface="Arial" panose="020B0604020202020204" pitchFamily="34" charset="0"/>
              <a:buChar char="•"/>
            </a:pPr>
            <a:r>
              <a:rPr lang="ja-JP" altLang="en-US" sz="1600" b="1" dirty="0"/>
              <a:t>中央値</a:t>
            </a:r>
            <a:r>
              <a:rPr lang="en-US" altLang="ja-JP" sz="1600" b="1" dirty="0"/>
              <a:t>(Median)</a:t>
            </a:r>
          </a:p>
          <a:p>
            <a:pPr marL="285750" indent="-285750">
              <a:buFont typeface="Arial" panose="020B0604020202020204" pitchFamily="34" charset="0"/>
              <a:buChar char="•"/>
            </a:pPr>
            <a:r>
              <a:rPr lang="ja-JP" altLang="en-US" sz="1600" b="1" dirty="0"/>
              <a:t>分位点</a:t>
            </a:r>
            <a:r>
              <a:rPr lang="en-US" altLang="ja-JP" sz="1600" b="1" dirty="0"/>
              <a:t>(Quantile)</a:t>
            </a:r>
          </a:p>
          <a:p>
            <a:endParaRPr lang="en-US" altLang="ja-JP" sz="1600" dirty="0"/>
          </a:p>
          <a:p>
            <a:r>
              <a:rPr lang="ja-JP" altLang="en-US" sz="1600" u="sng" dirty="0"/>
              <a:t>質的変数</a:t>
            </a:r>
            <a:r>
              <a:rPr lang="ja-JP" altLang="en-US" sz="1600" dirty="0"/>
              <a:t>への統計量</a:t>
            </a:r>
            <a:endParaRPr lang="en-US" altLang="ja-JP" sz="1600" dirty="0"/>
          </a:p>
          <a:p>
            <a:pPr marL="285750" indent="-285750">
              <a:buFont typeface="Arial" panose="020B0604020202020204" pitchFamily="34" charset="0"/>
              <a:buChar char="•"/>
            </a:pPr>
            <a:r>
              <a:rPr lang="ja-JP" altLang="en-US" sz="1600" b="1" dirty="0"/>
              <a:t>度数</a:t>
            </a:r>
            <a:endParaRPr lang="en-US" altLang="ja-JP" sz="1600" b="1" dirty="0"/>
          </a:p>
          <a:p>
            <a:pPr marL="285750" indent="-285750">
              <a:buFont typeface="Arial" panose="020B0604020202020204" pitchFamily="34" charset="0"/>
              <a:buChar char="•"/>
            </a:pPr>
            <a:r>
              <a:rPr lang="ja-JP" altLang="en-US" sz="1600" b="1" dirty="0"/>
              <a:t>相対度数</a:t>
            </a:r>
            <a:endParaRPr lang="en-US" altLang="ja-JP" sz="1600" b="1" dirty="0"/>
          </a:p>
          <a:p>
            <a:endParaRPr lang="en-US" altLang="ja-JP" sz="1600" dirty="0"/>
          </a:p>
          <a:p>
            <a:endParaRPr lang="en-US" altLang="ja-JP" sz="1600" dirty="0"/>
          </a:p>
        </p:txBody>
      </p:sp>
    </p:spTree>
    <p:extLst>
      <p:ext uri="{BB962C8B-B14F-4D97-AF65-F5344CB8AC3E}">
        <p14:creationId xmlns:p14="http://schemas.microsoft.com/office/powerpoint/2010/main" val="227543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3" name="タイトル 2"/>
          <p:cNvSpPr>
            <a:spLocks noGrp="1"/>
          </p:cNvSpPr>
          <p:nvPr>
            <p:ph type="title"/>
          </p:nvPr>
        </p:nvSpPr>
        <p:spPr/>
        <p:txBody>
          <a:bodyPr/>
          <a:lstStyle/>
          <a:p>
            <a:r>
              <a:rPr lang="ja-JP" altLang="en-US" sz="2400" dirty="0"/>
              <a:t>量的</a:t>
            </a:r>
            <a:r>
              <a:rPr lang="en-US" altLang="ja-JP" sz="2400" dirty="0"/>
              <a:t>/</a:t>
            </a:r>
            <a:r>
              <a:rPr lang="ja-JP" altLang="en-US" sz="2400" dirty="0"/>
              <a:t>質的変数に対する</a:t>
            </a:r>
            <a:r>
              <a:rPr kumimoji="1" lang="ja-JP" altLang="en-US" dirty="0"/>
              <a:t>記述統計</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441344"/>
              </a:xfrm>
              <a:prstGeom prst="rect">
                <a:avLst/>
              </a:prstGeom>
              <a:noFill/>
            </p:spPr>
            <p:txBody>
              <a:bodyPr wrap="square" rtlCol="0">
                <a:spAutoFit/>
              </a:bodyPr>
              <a:lstStyle/>
              <a:p>
                <a:pPr algn="ctr"/>
                <a:r>
                  <a:rPr lang="ja-JP" altLang="en-US" sz="1600" u="sng" dirty="0"/>
                  <a:t>量的変数</a:t>
                </a:r>
                <a:endParaRPr lang="en-US" altLang="ja-JP" sz="1600" u="sng" dirty="0"/>
              </a:p>
              <a:p>
                <a:endParaRPr lang="en-US" altLang="ja-JP" sz="800" dirty="0"/>
              </a:p>
              <a:p>
                <a:r>
                  <a:rPr lang="ja-JP" altLang="en-US" sz="1600" b="1" dirty="0"/>
                  <a:t>平均値</a:t>
                </a:r>
                <a:r>
                  <a:rPr lang="ja-JP" altLang="en-US" sz="1600" dirty="0"/>
                  <a:t>： </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nary>
                          <m:naryPr>
                            <m:chr m:val="∑"/>
                            <m:supHide m:val="on"/>
                            <m:ctrlPr>
                              <a:rPr lang="en-US" altLang="ja-JP" sz="1600" i="1">
                                <a:solidFill>
                                  <a:schemeClr val="tx2"/>
                                </a:solidFill>
                                <a:latin typeface="Cambria Math" panose="02040503050406030204" pitchFamily="18" charset="0"/>
                              </a:rPr>
                            </m:ctrlPr>
                          </m:naryPr>
                          <m:sub>
                            <m:r>
                              <m:rPr>
                                <m:brk m:alnAt="7"/>
                              </m:rPr>
                              <a:rPr lang="en-US" altLang="ja-JP" sz="1600" i="1">
                                <a:solidFill>
                                  <a:schemeClr val="tx2"/>
                                </a:solidFill>
                                <a:latin typeface="Cambria Math" panose="02040503050406030204" pitchFamily="18" charset="0"/>
                              </a:rPr>
                              <m:t>𝑖</m:t>
                            </m:r>
                          </m:sub>
                          <m:sup/>
                          <m:e>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𝑖</m:t>
                                </m:r>
                              </m:sub>
                            </m:sSub>
                          </m:e>
                        </m:nary>
                      </m:num>
                      <m:den>
                        <m:r>
                          <a:rPr lang="en-US" altLang="ja-JP" sz="1600" i="1">
                            <a:solidFill>
                              <a:schemeClr val="tx2"/>
                            </a:solidFill>
                            <a:latin typeface="Cambria Math" panose="02040503050406030204" pitchFamily="18" charset="0"/>
                          </a:rPr>
                          <m:t>𝑛</m:t>
                        </m:r>
                      </m:den>
                    </m:f>
                  </m:oMath>
                </a14:m>
                <a:r>
                  <a:rPr lang="ja-JP" altLang="en-US" sz="1600" dirty="0"/>
                  <a:t>　</a:t>
                </a:r>
                <a:r>
                  <a:rPr lang="en-US" altLang="ja-JP" sz="1600" dirty="0"/>
                  <a:t>…</a:t>
                </a:r>
                <a:r>
                  <a:rPr lang="ja-JP" altLang="en-US" sz="1600" dirty="0"/>
                  <a:t>　データの中心を表す指標</a:t>
                </a:r>
                <a:endParaRPr lang="en-US" altLang="ja-JP" sz="1600" dirty="0"/>
              </a:p>
              <a:p>
                <a:endParaRPr lang="en-US" altLang="ja-JP" sz="1600" dirty="0"/>
              </a:p>
              <a:p>
                <a:r>
                  <a:rPr lang="ja-JP" altLang="en-US" sz="1600" b="1" dirty="0"/>
                  <a:t>分散</a:t>
                </a:r>
                <a:r>
                  <a:rPr lang="ja-JP" altLang="en-US" sz="1600" dirty="0"/>
                  <a:t>： </a:t>
                </a:r>
                <a14:m>
                  <m:oMath xmlns:m="http://schemas.openxmlformats.org/officeDocument/2006/math">
                    <m:r>
                      <a:rPr lang="en-US" altLang="ja-JP" sz="1600" b="0" i="1" smtClean="0">
                        <a:solidFill>
                          <a:schemeClr val="tx2"/>
                        </a:solidFill>
                        <a:latin typeface="Cambria Math" panose="02040503050406030204" pitchFamily="18" charset="0"/>
                      </a:rPr>
                      <m:t>𝑣</m:t>
                    </m:r>
                    <m:r>
                      <a:rPr lang="en-US" altLang="ja-JP" sz="1600" i="1">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nary>
                          <m:naryPr>
                            <m:chr m:val="∑"/>
                            <m:supHide m:val="on"/>
                            <m:ctrlPr>
                              <a:rPr lang="en-US" altLang="ja-JP" sz="1600" i="1">
                                <a:solidFill>
                                  <a:schemeClr val="tx2"/>
                                </a:solidFill>
                                <a:latin typeface="Cambria Math" panose="02040503050406030204" pitchFamily="18" charset="0"/>
                              </a:rPr>
                            </m:ctrlPr>
                          </m:naryPr>
                          <m:sub>
                            <m:r>
                              <m:rPr>
                                <m:brk m:alnAt="7"/>
                              </m:rPr>
                              <a:rPr lang="en-US" altLang="ja-JP" sz="1600" i="1">
                                <a:solidFill>
                                  <a:schemeClr val="tx2"/>
                                </a:solidFill>
                                <a:latin typeface="Cambria Math" panose="02040503050406030204" pitchFamily="18" charset="0"/>
                              </a:rPr>
                              <m:t>𝑖</m:t>
                            </m:r>
                          </m:sub>
                          <m:sup/>
                          <m:e>
                            <m:sSup>
                              <m:sSupPr>
                                <m:ctrlPr>
                                  <a:rPr lang="en-US" altLang="ja-JP" sz="1600" i="1">
                                    <a:solidFill>
                                      <a:schemeClr val="tx2"/>
                                    </a:solidFill>
                                    <a:latin typeface="Cambria Math" panose="02040503050406030204" pitchFamily="18" charset="0"/>
                                  </a:rPr>
                                </m:ctrlPr>
                              </m:sSupPr>
                              <m:e>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e>
                              <m:sup>
                                <m:r>
                                  <a:rPr lang="en-US" altLang="ja-JP" sz="1600" i="1">
                                    <a:solidFill>
                                      <a:schemeClr val="tx2"/>
                                    </a:solidFill>
                                    <a:latin typeface="Cambria Math" panose="02040503050406030204" pitchFamily="18" charset="0"/>
                                  </a:rPr>
                                  <m:t>2</m:t>
                                </m:r>
                              </m:sup>
                            </m:sSup>
                          </m:e>
                        </m:nary>
                      </m:num>
                      <m:den>
                        <m:r>
                          <a:rPr lang="en-US" altLang="ja-JP" sz="1600" i="1">
                            <a:solidFill>
                              <a:schemeClr val="tx2"/>
                            </a:solidFill>
                            <a:latin typeface="Cambria Math" panose="02040503050406030204" pitchFamily="18" charset="0"/>
                          </a:rPr>
                          <m:t>𝑛</m:t>
                        </m:r>
                        <m:r>
                          <a:rPr lang="en-US" altLang="ja-JP" sz="1600" i="1">
                            <a:solidFill>
                              <a:schemeClr val="tx2"/>
                            </a:solidFill>
                            <a:latin typeface="Cambria Math" panose="02040503050406030204" pitchFamily="18" charset="0"/>
                          </a:rPr>
                          <m:t>−1</m:t>
                        </m:r>
                      </m:den>
                    </m:f>
                  </m:oMath>
                </a14:m>
                <a:r>
                  <a:rPr lang="ja-JP" altLang="en-US" sz="1600" dirty="0"/>
                  <a:t>　</a:t>
                </a:r>
                <a:r>
                  <a:rPr lang="en-US" altLang="ja-JP" sz="1600" dirty="0"/>
                  <a:t>…</a:t>
                </a:r>
                <a:r>
                  <a:rPr lang="ja-JP" altLang="en-US" sz="1600" dirty="0"/>
                  <a:t>　平均値からの各データの散らばりの合計</a:t>
                </a:r>
                <a:endParaRPr lang="en-US" altLang="ja-JP" sz="1600" dirty="0"/>
              </a:p>
              <a:p>
                <a:endParaRPr lang="en-US" altLang="ja-JP" sz="500" dirty="0"/>
              </a:p>
              <a:p>
                <a:r>
                  <a:rPr lang="ja-JP" altLang="en-US" sz="1600" b="1" dirty="0"/>
                  <a:t>標準偏差</a:t>
                </a:r>
                <a:r>
                  <a:rPr lang="ja-JP" altLang="en-US" sz="1600" dirty="0"/>
                  <a:t>： </a:t>
                </a:r>
                <a14:m>
                  <m:oMath xmlns:m="http://schemas.openxmlformats.org/officeDocument/2006/math">
                    <m:r>
                      <a:rPr lang="en-US" altLang="ja-JP" sz="1600" i="1">
                        <a:solidFill>
                          <a:schemeClr val="tx2"/>
                        </a:solidFill>
                        <a:latin typeface="Cambria Math" panose="02040503050406030204" pitchFamily="18" charset="0"/>
                      </a:rPr>
                      <m:t>𝑠</m:t>
                    </m:r>
                    <m:r>
                      <a:rPr lang="en-US" altLang="ja-JP" sz="1600" i="1">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nary>
                          <m:naryPr>
                            <m:chr m:val="∑"/>
                            <m:supHide m:val="on"/>
                            <m:ctrlPr>
                              <a:rPr lang="en-US" altLang="ja-JP" sz="1600" i="1">
                                <a:solidFill>
                                  <a:schemeClr val="tx2"/>
                                </a:solidFill>
                                <a:latin typeface="Cambria Math" panose="02040503050406030204" pitchFamily="18" charset="0"/>
                              </a:rPr>
                            </m:ctrlPr>
                          </m:naryPr>
                          <m:sub>
                            <m:r>
                              <m:rPr>
                                <m:brk m:alnAt="7"/>
                              </m:rPr>
                              <a:rPr lang="en-US" altLang="ja-JP" sz="1600" i="1">
                                <a:solidFill>
                                  <a:schemeClr val="tx2"/>
                                </a:solidFill>
                                <a:latin typeface="Cambria Math" panose="02040503050406030204" pitchFamily="18" charset="0"/>
                              </a:rPr>
                              <m:t>𝑖</m:t>
                            </m:r>
                          </m:sub>
                          <m:sup/>
                          <m:e>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r>
                              <a:rPr lang="en-US" altLang="ja-JP" sz="1600" i="1" smtClean="0">
                                <a:solidFill>
                                  <a:schemeClr val="tx2"/>
                                </a:solidFill>
                                <a:latin typeface="Cambria Math" panose="02040503050406030204" pitchFamily="18" charset="0"/>
                              </a:rPr>
                              <m:t> </m:t>
                            </m:r>
                          </m:e>
                        </m:nary>
                      </m:num>
                      <m:den>
                        <m:rad>
                          <m:radPr>
                            <m:degHide m:val="on"/>
                            <m:ctrlPr>
                              <a:rPr lang="en-US" altLang="ja-JP" sz="1600" i="1" smtClean="0">
                                <a:solidFill>
                                  <a:schemeClr val="tx2"/>
                                </a:solidFill>
                                <a:latin typeface="Cambria Math" panose="02040503050406030204" pitchFamily="18" charset="0"/>
                              </a:rPr>
                            </m:ctrlPr>
                          </m:radPr>
                          <m:deg/>
                          <m:e>
                            <m:r>
                              <a:rPr lang="en-US" altLang="ja-JP" sz="1600" b="0" i="1" smtClean="0">
                                <a:solidFill>
                                  <a:schemeClr val="tx2"/>
                                </a:solidFill>
                                <a:latin typeface="Cambria Math" panose="02040503050406030204" pitchFamily="18" charset="0"/>
                              </a:rPr>
                              <m:t>𝑛</m:t>
                            </m:r>
                            <m:r>
                              <a:rPr lang="en-US" altLang="ja-JP" sz="1600" b="0" i="1" smtClean="0">
                                <a:solidFill>
                                  <a:schemeClr val="tx2"/>
                                </a:solidFill>
                                <a:latin typeface="Cambria Math" panose="02040503050406030204" pitchFamily="18" charset="0"/>
                              </a:rPr>
                              <m:t>−1</m:t>
                            </m:r>
                          </m:e>
                        </m:rad>
                      </m:den>
                    </m:f>
                  </m:oMath>
                </a14:m>
                <a:r>
                  <a:rPr lang="ja-JP" altLang="en-US" sz="1600" dirty="0"/>
                  <a:t>　</a:t>
                </a:r>
                <a:r>
                  <a:rPr lang="en-US" altLang="ja-JP" sz="1600" dirty="0"/>
                  <a:t>…</a:t>
                </a:r>
                <a:r>
                  <a:rPr lang="ja-JP" altLang="en-US" sz="1600" dirty="0"/>
                  <a:t>　分散の平方根。データと単位をそろえた散らばりの指標</a:t>
                </a:r>
                <a:endParaRPr lang="en-US" altLang="ja-JP" sz="1600" dirty="0"/>
              </a:p>
              <a:p>
                <a:endParaRPr lang="en-US" altLang="ja-JP" sz="500" dirty="0"/>
              </a:p>
              <a:p>
                <a:r>
                  <a:rPr lang="ja-JP" altLang="en-US" sz="1600" b="1" dirty="0"/>
                  <a:t>変動係数</a:t>
                </a:r>
                <a:r>
                  <a:rPr lang="ja-JP" altLang="en-US" sz="1600" dirty="0"/>
                  <a:t>： </a:t>
                </a:r>
                <a14:m>
                  <m:oMath xmlns:m="http://schemas.openxmlformats.org/officeDocument/2006/math">
                    <m:r>
                      <a:rPr lang="en-US" altLang="ja-JP" sz="1600" b="0" i="1" smtClean="0">
                        <a:solidFill>
                          <a:schemeClr val="tx2"/>
                        </a:solidFill>
                        <a:latin typeface="Cambria Math" panose="02040503050406030204" pitchFamily="18" charset="0"/>
                      </a:rPr>
                      <m:t>𝐶𝑉</m:t>
                    </m:r>
                    <m:r>
                      <a:rPr lang="en-US" altLang="ja-JP" sz="1600" i="1">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r>
                          <a:rPr lang="en-US" altLang="ja-JP" sz="1600" b="0" i="1" smtClean="0">
                            <a:solidFill>
                              <a:schemeClr val="tx2"/>
                            </a:solidFill>
                            <a:latin typeface="Cambria Math" panose="02040503050406030204" pitchFamily="18" charset="0"/>
                          </a:rPr>
                          <m:t>𝑠</m:t>
                        </m:r>
                      </m:num>
                      <m:den>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den>
                    </m:f>
                    <m:r>
                      <a:rPr lang="ja-JP" altLang="en-US" sz="1600" i="1" smtClean="0">
                        <a:solidFill>
                          <a:schemeClr val="tx2"/>
                        </a:solidFill>
                        <a:latin typeface="Cambria Math" panose="02040503050406030204" pitchFamily="18" charset="0"/>
                      </a:rPr>
                      <m:t>　</m:t>
                    </m:r>
                  </m:oMath>
                </a14:m>
                <a:r>
                  <a:rPr lang="en-US" altLang="ja-JP" sz="1600" dirty="0"/>
                  <a:t>…</a:t>
                </a:r>
                <a:r>
                  <a:rPr lang="ja-JP" altLang="en-US" sz="1600" dirty="0"/>
                  <a:t>　単位の異なるデータ（変数）間の散らばり具合を比べる際の指標</a:t>
                </a:r>
                <a:endParaRPr lang="en-US" altLang="ja-JP" sz="1600" dirty="0"/>
              </a:p>
              <a:p>
                <a:r>
                  <a:rPr lang="ja-JP" altLang="en-US" sz="1600" dirty="0"/>
                  <a:t>　　　　　　　　　　　　 平均値で標準偏差を割ることにより、単位を無視できる</a:t>
                </a:r>
                <a:endParaRPr lang="en-US" altLang="ja-JP" sz="1600" dirty="0"/>
              </a:p>
              <a:p>
                <a:endParaRPr lang="en-US" altLang="ja-JP" sz="1600" dirty="0"/>
              </a:p>
              <a:p>
                <a:r>
                  <a:rPr lang="ja-JP" altLang="en-US" sz="1600" b="1" dirty="0"/>
                  <a:t>最頻値</a:t>
                </a:r>
                <a:r>
                  <a:rPr lang="ja-JP" altLang="en-US" sz="1600" dirty="0"/>
                  <a:t>： 最も多く観測された値</a:t>
                </a:r>
                <a:endParaRPr lang="en-US" altLang="ja-JP" sz="1600" dirty="0"/>
              </a:p>
              <a:p>
                <a:endParaRPr lang="en-US" altLang="ja-JP" sz="1600" dirty="0"/>
              </a:p>
              <a:p>
                <a:r>
                  <a:rPr lang="ja-JP" altLang="en-US" sz="1600" dirty="0"/>
                  <a:t>分位点：</a:t>
                </a:r>
                <a:endParaRPr lang="en-US" altLang="ja-JP" sz="1600" dirty="0"/>
              </a:p>
              <a:p>
                <a:pPr marL="285750" indent="-285750">
                  <a:buFont typeface="Arial" panose="020B0604020202020204" pitchFamily="34" charset="0"/>
                  <a:buChar char="•"/>
                </a:pPr>
                <a:r>
                  <a:rPr lang="ja-JP" altLang="en-US" sz="1600" b="1" dirty="0"/>
                  <a:t>中央値</a:t>
                </a:r>
                <a:r>
                  <a:rPr lang="ja-JP" altLang="en-US" sz="1600" dirty="0"/>
                  <a:t>： データを小さい順で並べ替えた際、真ん中に来るデータの値</a:t>
                </a:r>
                <a:endParaRPr lang="en-US" altLang="ja-JP" sz="1600" dirty="0"/>
              </a:p>
              <a:p>
                <a:pPr marL="285750" indent="-285750">
                  <a:buFont typeface="Arial" panose="020B0604020202020204" pitchFamily="34" charset="0"/>
                  <a:buChar char="•"/>
                </a:pPr>
                <a:r>
                  <a:rPr lang="ja-JP" altLang="en-US" sz="1600" b="1" dirty="0"/>
                  <a:t>最大値</a:t>
                </a:r>
                <a:endParaRPr lang="en-US" altLang="ja-JP" sz="1600" b="1" dirty="0"/>
              </a:p>
              <a:p>
                <a:pPr marL="285750" indent="-285750">
                  <a:buFont typeface="Arial" panose="020B0604020202020204" pitchFamily="34" charset="0"/>
                  <a:buChar char="•"/>
                </a:pPr>
                <a:r>
                  <a:rPr lang="ja-JP" altLang="en-US" sz="1600" b="1" dirty="0"/>
                  <a:t>最小値</a:t>
                </a:r>
                <a:endParaRPr lang="en-US" altLang="ja-JP" sz="1600" b="1" dirty="0"/>
              </a:p>
              <a:p>
                <a:pPr marL="285750" indent="-285750">
                  <a:buFont typeface="Arial" panose="020B0604020202020204" pitchFamily="34" charset="0"/>
                  <a:buChar char="•"/>
                </a:pPr>
                <a:r>
                  <a:rPr lang="ja-JP" altLang="en-US" sz="1600" b="1" dirty="0"/>
                  <a:t>第</a:t>
                </a:r>
                <a:r>
                  <a:rPr lang="en-US" altLang="ja-JP" sz="1600" b="1" dirty="0"/>
                  <a:t>q</a:t>
                </a:r>
                <a:r>
                  <a:rPr lang="ja-JP" altLang="en-US" sz="1600" b="1" dirty="0"/>
                  <a:t>分位点</a:t>
                </a:r>
                <a:r>
                  <a:rPr lang="ja-JP" altLang="en-US" sz="1600" dirty="0"/>
                  <a:t>：</a:t>
                </a:r>
                <a:r>
                  <a:rPr lang="en-US" altLang="ja-JP" sz="1600" dirty="0"/>
                  <a:t> </a:t>
                </a:r>
                <a:r>
                  <a:rPr lang="ja-JP" altLang="en-US" sz="1600" dirty="0"/>
                  <a:t>データを小さい順で並べ替えた際、</a:t>
                </a:r>
                <a:r>
                  <a:rPr lang="en-US" altLang="ja-JP" sz="1600" dirty="0"/>
                  <a:t>q</a:t>
                </a:r>
                <a:r>
                  <a:rPr lang="ja-JP" altLang="en-US" sz="1600" dirty="0"/>
                  <a:t>番目に来るデータの値</a:t>
                </a:r>
                <a:endParaRPr lang="en-US" altLang="ja-JP" sz="16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4441344"/>
              </a:xfrm>
              <a:prstGeom prst="rect">
                <a:avLst/>
              </a:prstGeom>
              <a:blipFill>
                <a:blip r:embed="rId2"/>
                <a:stretch>
                  <a:fillRect l="-383" t="-2881"/>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D39D7DA-23FF-44F3-98B7-45A8D81588E7}"/>
              </a:ext>
            </a:extLst>
          </p:cNvPr>
          <p:cNvSpPr txBox="1"/>
          <p:nvPr/>
        </p:nvSpPr>
        <p:spPr>
          <a:xfrm>
            <a:off x="200472" y="5551202"/>
            <a:ext cx="9548204" cy="1031051"/>
          </a:xfrm>
          <a:prstGeom prst="rect">
            <a:avLst/>
          </a:prstGeom>
          <a:noFill/>
        </p:spPr>
        <p:txBody>
          <a:bodyPr wrap="square" rtlCol="0">
            <a:spAutoFit/>
          </a:bodyPr>
          <a:lstStyle/>
          <a:p>
            <a:pPr algn="ctr"/>
            <a:r>
              <a:rPr lang="ja-JP" altLang="en-US" sz="1600" u="sng" dirty="0"/>
              <a:t>質的変数</a:t>
            </a:r>
            <a:endParaRPr lang="en-US" altLang="ja-JP" sz="1600" u="sng" dirty="0"/>
          </a:p>
          <a:p>
            <a:endParaRPr lang="en-US" altLang="ja-JP" sz="800" dirty="0"/>
          </a:p>
          <a:p>
            <a:r>
              <a:rPr lang="ja-JP" altLang="en-US" sz="1600" b="1" dirty="0"/>
              <a:t>度数</a:t>
            </a:r>
            <a:r>
              <a:rPr lang="ja-JP" altLang="en-US" sz="1600" dirty="0"/>
              <a:t>： 各カテゴリの出現頻度</a:t>
            </a:r>
            <a:endParaRPr lang="en-US" altLang="ja-JP" sz="1600" dirty="0"/>
          </a:p>
          <a:p>
            <a:endParaRPr lang="en-US" altLang="ja-JP" sz="500" dirty="0"/>
          </a:p>
          <a:p>
            <a:r>
              <a:rPr lang="ja-JP" altLang="en-US" sz="1600" b="1" dirty="0"/>
              <a:t>相対度数</a:t>
            </a:r>
            <a:r>
              <a:rPr lang="ja-JP" altLang="en-US" sz="1600" dirty="0"/>
              <a:t>： 度数の全体における割合</a:t>
            </a:r>
            <a:endParaRPr lang="en-US" altLang="ja-JP" sz="1600" dirty="0"/>
          </a:p>
        </p:txBody>
      </p:sp>
      <p:cxnSp>
        <p:nvCxnSpPr>
          <p:cNvPr id="9" name="直線コネクタ 8">
            <a:extLst>
              <a:ext uri="{FF2B5EF4-FFF2-40B4-BE49-F238E27FC236}">
                <a16:creationId xmlns:a16="http://schemas.microsoft.com/office/drawing/2014/main" id="{416A4807-5841-4228-9BAB-0ED536CE8D17}"/>
              </a:ext>
            </a:extLst>
          </p:cNvPr>
          <p:cNvCxnSpPr/>
          <p:nvPr/>
        </p:nvCxnSpPr>
        <p:spPr>
          <a:xfrm>
            <a:off x="223224" y="5445224"/>
            <a:ext cx="9433048"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54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【Day1-Exercise2】</a:t>
            </a:r>
            <a:br>
              <a:rPr lang="en-US" altLang="ja-JP" sz="3200" dirty="0"/>
            </a:br>
            <a:r>
              <a:rPr lang="ja-JP" altLang="en-US" sz="3200" dirty="0"/>
              <a:t>記述統計</a:t>
            </a:r>
            <a:endParaRPr kumimoji="1" lang="ja-JP" altLang="en-US" sz="3200" dirty="0"/>
          </a:p>
        </p:txBody>
      </p:sp>
      <p:sp>
        <p:nvSpPr>
          <p:cNvPr id="5" name="テキスト ボックス 4">
            <a:extLst>
              <a:ext uri="{FF2B5EF4-FFF2-40B4-BE49-F238E27FC236}">
                <a16:creationId xmlns:a16="http://schemas.microsoft.com/office/drawing/2014/main" id="{14FB2959-A400-41C2-8FB4-14D9AD57187F}"/>
              </a:ext>
            </a:extLst>
          </p:cNvPr>
          <p:cNvSpPr txBox="1"/>
          <p:nvPr/>
        </p:nvSpPr>
        <p:spPr>
          <a:xfrm>
            <a:off x="524508" y="4401108"/>
            <a:ext cx="8748972"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各種統計量の算出、理解</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分位点を使いこなす</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分布の形状によって、注目すべき統計量が異なってくることを理解する</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データ：</a:t>
            </a:r>
            <a:r>
              <a:rPr lang="en-US" altLang="ja-JP" sz="1600" dirty="0">
                <a:solidFill>
                  <a:schemeClr val="bg1"/>
                </a:solidFill>
              </a:rPr>
              <a:t>DescriptiveStats.csv</a:t>
            </a:r>
          </a:p>
          <a:p>
            <a:pPr marL="285750" indent="-285750">
              <a:buFont typeface="Arial" panose="020B0604020202020204" pitchFamily="34" charset="0"/>
              <a:buChar char="•"/>
            </a:pPr>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8805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kumimoji="1" lang="ja-JP" altLang="en-US" sz="3200" dirty="0"/>
              <a:t>演習の解説</a:t>
            </a:r>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10" name="テキスト ボックス 9">
            <a:extLst>
              <a:ext uri="{FF2B5EF4-FFF2-40B4-BE49-F238E27FC236}">
                <a16:creationId xmlns:a16="http://schemas.microsoft.com/office/drawing/2014/main" id="{96568683-21C1-48E7-BC2C-44323EB97E1E}"/>
              </a:ext>
            </a:extLst>
          </p:cNvPr>
          <p:cNvSpPr txBox="1"/>
          <p:nvPr/>
        </p:nvSpPr>
        <p:spPr>
          <a:xfrm>
            <a:off x="178898" y="908720"/>
            <a:ext cx="4774102" cy="954107"/>
          </a:xfrm>
          <a:prstGeom prst="rect">
            <a:avLst/>
          </a:prstGeom>
          <a:noFill/>
        </p:spPr>
        <p:txBody>
          <a:bodyPr wrap="square" rtlCol="0">
            <a:spAutoFit/>
          </a:bodyPr>
          <a:lstStyle/>
          <a:p>
            <a:r>
              <a:rPr lang="ja-JP" altLang="en-US" sz="1400" dirty="0"/>
              <a:t>量的変数の記述統計を行う</a:t>
            </a:r>
            <a:endParaRPr lang="en-US" altLang="ja-JP" sz="1400" dirty="0"/>
          </a:p>
          <a:p>
            <a:pPr marL="285750" indent="-285750">
              <a:buFont typeface="Arial" panose="020B0604020202020204" pitchFamily="34" charset="0"/>
              <a:buChar char="•"/>
            </a:pPr>
            <a:r>
              <a:rPr lang="ja-JP" altLang="en-US" sz="1400" dirty="0"/>
              <a:t>平均</a:t>
            </a:r>
            <a:endParaRPr lang="en-US" altLang="ja-JP" sz="1400" dirty="0"/>
          </a:p>
          <a:p>
            <a:pPr marL="285750" indent="-285750">
              <a:buFont typeface="Arial" panose="020B0604020202020204" pitchFamily="34" charset="0"/>
              <a:buChar char="•"/>
            </a:pPr>
            <a:r>
              <a:rPr lang="ja-JP" altLang="en-US" sz="1400" dirty="0"/>
              <a:t>標準偏差</a:t>
            </a:r>
            <a:endParaRPr lang="en-US" altLang="ja-JP" sz="1400" dirty="0"/>
          </a:p>
          <a:p>
            <a:pPr marL="285750" indent="-285750">
              <a:buFont typeface="Arial" panose="020B0604020202020204" pitchFamily="34" charset="0"/>
              <a:buChar char="•"/>
            </a:pPr>
            <a:r>
              <a:rPr lang="ja-JP" altLang="en-US" sz="1400" dirty="0"/>
              <a:t>分位点</a:t>
            </a:r>
            <a:endParaRPr lang="en-US" altLang="ja-JP" sz="1400" dirty="0"/>
          </a:p>
        </p:txBody>
      </p:sp>
      <p:pic>
        <p:nvPicPr>
          <p:cNvPr id="2" name="図 1">
            <a:extLst>
              <a:ext uri="{FF2B5EF4-FFF2-40B4-BE49-F238E27FC236}">
                <a16:creationId xmlns:a16="http://schemas.microsoft.com/office/drawing/2014/main" id="{8FA01873-2CD5-4A12-AA66-006D34D364C1}"/>
              </a:ext>
            </a:extLst>
          </p:cNvPr>
          <p:cNvPicPr>
            <a:picLocks noChangeAspect="1"/>
          </p:cNvPicPr>
          <p:nvPr/>
        </p:nvPicPr>
        <p:blipFill>
          <a:blip r:embed="rId2"/>
          <a:stretch>
            <a:fillRect/>
          </a:stretch>
        </p:blipFill>
        <p:spPr>
          <a:xfrm>
            <a:off x="452500" y="1952836"/>
            <a:ext cx="3132348" cy="3469092"/>
          </a:xfrm>
          <a:prstGeom prst="rect">
            <a:avLst/>
          </a:prstGeom>
        </p:spPr>
      </p:pic>
      <p:sp>
        <p:nvSpPr>
          <p:cNvPr id="7" name="テキスト ボックス 6">
            <a:extLst>
              <a:ext uri="{FF2B5EF4-FFF2-40B4-BE49-F238E27FC236}">
                <a16:creationId xmlns:a16="http://schemas.microsoft.com/office/drawing/2014/main" id="{7F448A17-6FD2-4ABA-87A6-85B736E2854F}"/>
              </a:ext>
            </a:extLst>
          </p:cNvPr>
          <p:cNvSpPr txBox="1"/>
          <p:nvPr/>
        </p:nvSpPr>
        <p:spPr>
          <a:xfrm>
            <a:off x="178898" y="5655631"/>
            <a:ext cx="4774102" cy="523220"/>
          </a:xfrm>
          <a:prstGeom prst="rect">
            <a:avLst/>
          </a:prstGeom>
          <a:noFill/>
        </p:spPr>
        <p:txBody>
          <a:bodyPr wrap="square" rtlCol="0">
            <a:spAutoFit/>
          </a:bodyPr>
          <a:lstStyle/>
          <a:p>
            <a:pPr marL="285750" indent="-285750">
              <a:buFont typeface="Wingdings" panose="05000000000000000000" pitchFamily="2" charset="2"/>
              <a:buChar char="ü"/>
            </a:pPr>
            <a:r>
              <a:rPr lang="ja-JP" altLang="en-US" sz="1400" dirty="0"/>
              <a:t>左右対称分布において、平均値と中央値はほぼ一致</a:t>
            </a:r>
            <a:endParaRPr lang="en-US" altLang="ja-JP" sz="1400" dirty="0"/>
          </a:p>
          <a:p>
            <a:pPr marL="285750" indent="-285750">
              <a:buFont typeface="Wingdings" panose="05000000000000000000" pitchFamily="2" charset="2"/>
              <a:buChar char="ü"/>
            </a:pPr>
            <a:r>
              <a:rPr lang="ja-JP" altLang="en-US" sz="1400" dirty="0"/>
              <a:t>偏った分布を調べる場合、特に分位点が有用</a:t>
            </a:r>
            <a:endParaRPr lang="en-US" altLang="ja-JP" sz="1400" dirty="0"/>
          </a:p>
        </p:txBody>
      </p:sp>
      <p:sp>
        <p:nvSpPr>
          <p:cNvPr id="8" name="テキスト ボックス 7">
            <a:extLst>
              <a:ext uri="{FF2B5EF4-FFF2-40B4-BE49-F238E27FC236}">
                <a16:creationId xmlns:a16="http://schemas.microsoft.com/office/drawing/2014/main" id="{C4990C00-5C37-45F0-9B46-CE6B042F8D27}"/>
              </a:ext>
            </a:extLst>
          </p:cNvPr>
          <p:cNvSpPr txBox="1"/>
          <p:nvPr/>
        </p:nvSpPr>
        <p:spPr>
          <a:xfrm>
            <a:off x="5471486" y="912741"/>
            <a:ext cx="4306050" cy="738664"/>
          </a:xfrm>
          <a:prstGeom prst="rect">
            <a:avLst/>
          </a:prstGeom>
          <a:noFill/>
        </p:spPr>
        <p:txBody>
          <a:bodyPr wrap="square" rtlCol="0">
            <a:spAutoFit/>
          </a:bodyPr>
          <a:lstStyle/>
          <a:p>
            <a:r>
              <a:rPr lang="ja-JP" altLang="en-US" sz="1400" dirty="0"/>
              <a:t>質的変数の記述統計を行う</a:t>
            </a:r>
            <a:endParaRPr lang="en-US" altLang="ja-JP" sz="1400" dirty="0"/>
          </a:p>
          <a:p>
            <a:pPr marL="285750" indent="-285750">
              <a:buFont typeface="Arial" panose="020B0604020202020204" pitchFamily="34" charset="0"/>
              <a:buChar char="•"/>
            </a:pPr>
            <a:r>
              <a:rPr lang="ja-JP" altLang="en-US" sz="1400" dirty="0"/>
              <a:t>度数</a:t>
            </a:r>
            <a:endParaRPr lang="en-US" altLang="ja-JP" sz="1400" dirty="0"/>
          </a:p>
          <a:p>
            <a:pPr marL="285750" indent="-285750">
              <a:buFont typeface="Arial" panose="020B0604020202020204" pitchFamily="34" charset="0"/>
              <a:buChar char="•"/>
            </a:pPr>
            <a:r>
              <a:rPr lang="ja-JP" altLang="en-US" sz="1400" dirty="0"/>
              <a:t>相対度数</a:t>
            </a:r>
            <a:endParaRPr lang="en-US" altLang="ja-JP" sz="1400" dirty="0"/>
          </a:p>
        </p:txBody>
      </p:sp>
      <p:cxnSp>
        <p:nvCxnSpPr>
          <p:cNvPr id="6" name="直線コネクタ 5">
            <a:extLst>
              <a:ext uri="{FF2B5EF4-FFF2-40B4-BE49-F238E27FC236}">
                <a16:creationId xmlns:a16="http://schemas.microsoft.com/office/drawing/2014/main" id="{5A77A11C-628B-4394-9B96-5D20D2786280}"/>
              </a:ext>
            </a:extLst>
          </p:cNvPr>
          <p:cNvCxnSpPr/>
          <p:nvPr/>
        </p:nvCxnSpPr>
        <p:spPr>
          <a:xfrm>
            <a:off x="5044008" y="908720"/>
            <a:ext cx="0" cy="5436604"/>
          </a:xfrm>
          <a:prstGeom prst="line">
            <a:avLst/>
          </a:prstGeom>
          <a:ln w="285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26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15</a:t>
            </a:fld>
            <a:endParaRPr lang="ja-JP" altLang="en-US" dirty="0"/>
          </a:p>
        </p:txBody>
      </p:sp>
      <p:sp>
        <p:nvSpPr>
          <p:cNvPr id="3" name="タイトル 2"/>
          <p:cNvSpPr>
            <a:spLocks noGrp="1"/>
          </p:cNvSpPr>
          <p:nvPr>
            <p:ph type="title"/>
          </p:nvPr>
        </p:nvSpPr>
        <p:spPr/>
        <p:txBody>
          <a:bodyPr/>
          <a:lstStyle/>
          <a:p>
            <a:r>
              <a:rPr kumimoji="1" lang="en-US" altLang="ja-JP" sz="2400" dirty="0"/>
              <a:t>(</a:t>
            </a:r>
            <a:r>
              <a:rPr kumimoji="1" lang="ja-JP" altLang="en-US" sz="2400" dirty="0"/>
              <a:t>参考</a:t>
            </a:r>
            <a:r>
              <a:rPr kumimoji="1" lang="en-US" altLang="ja-JP" sz="2400" dirty="0"/>
              <a:t>) </a:t>
            </a:r>
            <a:r>
              <a:rPr lang="ja-JP" altLang="en-US" sz="2400" dirty="0"/>
              <a:t>分布の形状・特徴の理解</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338554"/>
          </a:xfrm>
          <a:prstGeom prst="rect">
            <a:avLst/>
          </a:prstGeom>
          <a:noFill/>
        </p:spPr>
        <p:txBody>
          <a:bodyPr wrap="square" rtlCol="0">
            <a:spAutoFit/>
          </a:bodyPr>
          <a:lstStyle/>
          <a:p>
            <a:r>
              <a:rPr lang="ja-JP" altLang="en-US" sz="1600" dirty="0"/>
              <a:t>分布の形状・特徴を理解したうえで、適切な統計量を用いる</a:t>
            </a:r>
            <a:endParaRPr lang="en-US" altLang="ja-JP" sz="1600" dirty="0"/>
          </a:p>
        </p:txBody>
      </p:sp>
      <p:sp>
        <p:nvSpPr>
          <p:cNvPr id="4" name="正方形/長方形 3">
            <a:extLst>
              <a:ext uri="{FF2B5EF4-FFF2-40B4-BE49-F238E27FC236}">
                <a16:creationId xmlns:a16="http://schemas.microsoft.com/office/drawing/2014/main" id="{EFDD70C2-FC68-4F53-91B4-B48A02B62002}"/>
              </a:ext>
            </a:extLst>
          </p:cNvPr>
          <p:cNvSpPr/>
          <p:nvPr/>
        </p:nvSpPr>
        <p:spPr>
          <a:xfrm>
            <a:off x="381303" y="5404373"/>
            <a:ext cx="4564732" cy="430887"/>
          </a:xfrm>
          <a:prstGeom prst="rect">
            <a:avLst/>
          </a:prstGeom>
        </p:spPr>
        <p:txBody>
          <a:bodyPr wrap="square">
            <a:spAutoFit/>
          </a:bodyPr>
          <a:lstStyle/>
          <a:p>
            <a:r>
              <a:rPr lang="en-US" altLang="ja-JP" sz="1100" dirty="0">
                <a:hlinkClick r:id="rId2"/>
              </a:rPr>
              <a:t>http://www.mhlw.go.jp/toukei/saikin/hw/k-tyosa/k-tyosa10/2-2.html</a:t>
            </a:r>
            <a:endParaRPr lang="ja-JP" altLang="en-US" sz="1100" dirty="0"/>
          </a:p>
        </p:txBody>
      </p:sp>
      <p:pic>
        <p:nvPicPr>
          <p:cNvPr id="2052" name="Picture 4" descr="ãåå·®å¤ãã®ç»åæ¤ç´¢çµæ">
            <a:extLst>
              <a:ext uri="{FF2B5EF4-FFF2-40B4-BE49-F238E27FC236}">
                <a16:creationId xmlns:a16="http://schemas.microsoft.com/office/drawing/2014/main" id="{40F18F35-ECB4-4746-BB60-505D5C2E5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076" y="2312877"/>
            <a:ext cx="3960439" cy="2912088"/>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0EEC561-5304-453F-BC45-57F145017810}"/>
              </a:ext>
            </a:extLst>
          </p:cNvPr>
          <p:cNvSpPr/>
          <p:nvPr/>
        </p:nvSpPr>
        <p:spPr>
          <a:xfrm>
            <a:off x="5461179" y="5404373"/>
            <a:ext cx="4287498" cy="430887"/>
          </a:xfrm>
          <a:prstGeom prst="rect">
            <a:avLst/>
          </a:prstGeom>
        </p:spPr>
        <p:txBody>
          <a:bodyPr wrap="square">
            <a:spAutoFit/>
          </a:bodyPr>
          <a:lstStyle/>
          <a:p>
            <a:r>
              <a:rPr lang="ja-JP" altLang="en-US" sz="1100" dirty="0">
                <a:hlinkClick r:id="rId4"/>
              </a:rPr>
              <a:t>https://jyukukaigyo.mitimon.net/DeviationValue/deviation_value.html</a:t>
            </a:r>
            <a:endParaRPr lang="ja-JP" altLang="en-US" sz="1100" dirty="0"/>
          </a:p>
        </p:txBody>
      </p:sp>
      <p:cxnSp>
        <p:nvCxnSpPr>
          <p:cNvPr id="9" name="直線コネクタ 8">
            <a:extLst>
              <a:ext uri="{FF2B5EF4-FFF2-40B4-BE49-F238E27FC236}">
                <a16:creationId xmlns:a16="http://schemas.microsoft.com/office/drawing/2014/main" id="{3969ED9F-F8B1-4116-B85A-BF8E3A53686A}"/>
              </a:ext>
            </a:extLst>
          </p:cNvPr>
          <p:cNvCxnSpPr>
            <a:cxnSpLocks/>
          </p:cNvCxnSpPr>
          <p:nvPr/>
        </p:nvCxnSpPr>
        <p:spPr>
          <a:xfrm>
            <a:off x="5241032" y="1844824"/>
            <a:ext cx="0" cy="4747443"/>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054" name="Picture 6" descr="ãåå¥ åå¸ãã®ç»åæ¤ç´¢çµæ">
            <a:extLst>
              <a:ext uri="{FF2B5EF4-FFF2-40B4-BE49-F238E27FC236}">
                <a16:creationId xmlns:a16="http://schemas.microsoft.com/office/drawing/2014/main" id="{8D0E0ED0-7D29-43AC-980E-003F5037F1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8" y="1916832"/>
            <a:ext cx="5092412" cy="342038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14D7181B-0EFC-4EF0-B307-CE6865F35536}"/>
              </a:ext>
            </a:extLst>
          </p:cNvPr>
          <p:cNvSpPr txBox="1"/>
          <p:nvPr/>
        </p:nvSpPr>
        <p:spPr>
          <a:xfrm>
            <a:off x="1635794" y="1584543"/>
            <a:ext cx="2141687" cy="307777"/>
          </a:xfrm>
          <a:prstGeom prst="rect">
            <a:avLst/>
          </a:prstGeom>
          <a:noFill/>
        </p:spPr>
        <p:txBody>
          <a:bodyPr wrap="square" rtlCol="0">
            <a:spAutoFit/>
          </a:bodyPr>
          <a:lstStyle/>
          <a:p>
            <a:pPr algn="ctr"/>
            <a:r>
              <a:rPr lang="ja-JP" altLang="en-US" sz="1400" u="sng" dirty="0"/>
              <a:t>所得の分布</a:t>
            </a:r>
            <a:endParaRPr lang="en-US" altLang="ja-JP" sz="1400" u="sng" dirty="0"/>
          </a:p>
        </p:txBody>
      </p:sp>
      <p:sp>
        <p:nvSpPr>
          <p:cNvPr id="14" name="テキスト ボックス 13">
            <a:extLst>
              <a:ext uri="{FF2B5EF4-FFF2-40B4-BE49-F238E27FC236}">
                <a16:creationId xmlns:a16="http://schemas.microsoft.com/office/drawing/2014/main" id="{B9BA6CD3-EEDE-416E-B6DD-FB6CE67C36D7}"/>
              </a:ext>
            </a:extLst>
          </p:cNvPr>
          <p:cNvSpPr txBox="1"/>
          <p:nvPr/>
        </p:nvSpPr>
        <p:spPr>
          <a:xfrm>
            <a:off x="6555729" y="1584543"/>
            <a:ext cx="2141687" cy="307777"/>
          </a:xfrm>
          <a:prstGeom prst="rect">
            <a:avLst/>
          </a:prstGeom>
          <a:noFill/>
        </p:spPr>
        <p:txBody>
          <a:bodyPr wrap="square" rtlCol="0">
            <a:spAutoFit/>
          </a:bodyPr>
          <a:lstStyle/>
          <a:p>
            <a:pPr algn="ctr"/>
            <a:r>
              <a:rPr lang="ja-JP" altLang="en-US" sz="1400" u="sng" dirty="0"/>
              <a:t>偏差値</a:t>
            </a:r>
            <a:endParaRPr lang="en-US" altLang="ja-JP" sz="1400" u="sng" dirty="0"/>
          </a:p>
        </p:txBody>
      </p:sp>
    </p:spTree>
    <p:extLst>
      <p:ext uri="{BB962C8B-B14F-4D97-AF65-F5344CB8AC3E}">
        <p14:creationId xmlns:p14="http://schemas.microsoft.com/office/powerpoint/2010/main" val="422900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16</a:t>
            </a:fld>
            <a:endParaRPr lang="ja-JP" altLang="en-US" dirty="0"/>
          </a:p>
        </p:txBody>
      </p:sp>
      <p:sp>
        <p:nvSpPr>
          <p:cNvPr id="3" name="タイトル 2"/>
          <p:cNvSpPr>
            <a:spLocks noGrp="1"/>
          </p:cNvSpPr>
          <p:nvPr>
            <p:ph type="title"/>
          </p:nvPr>
        </p:nvSpPr>
        <p:spPr/>
        <p:txBody>
          <a:bodyPr/>
          <a:lstStyle/>
          <a:p>
            <a:r>
              <a:rPr lang="ja-JP" altLang="en-US" sz="2400" dirty="0"/>
              <a:t>探索的データ解析</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569660"/>
          </a:xfrm>
          <a:prstGeom prst="rect">
            <a:avLst/>
          </a:prstGeom>
          <a:noFill/>
        </p:spPr>
        <p:txBody>
          <a:bodyPr wrap="square" rtlCol="0">
            <a:spAutoFit/>
          </a:bodyPr>
          <a:lstStyle/>
          <a:p>
            <a:r>
              <a:rPr lang="ja-JP" altLang="en-US" sz="1600" b="1" dirty="0"/>
              <a:t>探索的データ解析</a:t>
            </a:r>
            <a:r>
              <a:rPr lang="en-US" altLang="ja-JP" sz="1600" b="1" dirty="0"/>
              <a:t>(EDA, Exploratory Data Analysis)</a:t>
            </a:r>
          </a:p>
          <a:p>
            <a:pPr marL="285750" indent="-285750">
              <a:buFont typeface="Arial" panose="020B0604020202020204" pitchFamily="34" charset="0"/>
              <a:buChar char="•"/>
            </a:pPr>
            <a:r>
              <a:rPr lang="en-US" altLang="ja-JP" sz="1600" dirty="0"/>
              <a:t>analyzing data sets to summarize their main characteristics, often with visual methods</a:t>
            </a:r>
          </a:p>
          <a:p>
            <a:pPr marL="285750" indent="-285750">
              <a:buFont typeface="Arial" panose="020B0604020202020204" pitchFamily="34" charset="0"/>
              <a:buChar char="•"/>
            </a:pPr>
            <a:r>
              <a:rPr lang="en-US" altLang="ja-JP" sz="1600" dirty="0"/>
              <a:t>for seeing what the data can tell us beyond the formal modeling or hypothesis testing task</a:t>
            </a:r>
          </a:p>
          <a:p>
            <a:pPr marL="285750" indent="-285750">
              <a:buFont typeface="Arial" panose="020B0604020202020204" pitchFamily="34" charset="0"/>
              <a:buChar char="•"/>
            </a:pPr>
            <a:r>
              <a:rPr lang="en-US" altLang="ja-JP" sz="1600" dirty="0"/>
              <a:t>explore the data, and possibly formulate hypotheses that could lead to new data collection and experiments</a:t>
            </a:r>
          </a:p>
          <a:p>
            <a:endParaRPr lang="en-US" altLang="ja-JP" sz="1600" dirty="0"/>
          </a:p>
        </p:txBody>
      </p:sp>
      <p:sp>
        <p:nvSpPr>
          <p:cNvPr id="6" name="テキスト ボックス 5">
            <a:extLst>
              <a:ext uri="{FF2B5EF4-FFF2-40B4-BE49-F238E27FC236}">
                <a16:creationId xmlns:a16="http://schemas.microsoft.com/office/drawing/2014/main" id="{F8BDCF5B-C300-4BE8-8CF7-EE20B6E7EC4B}"/>
              </a:ext>
            </a:extLst>
          </p:cNvPr>
          <p:cNvSpPr txBox="1"/>
          <p:nvPr/>
        </p:nvSpPr>
        <p:spPr>
          <a:xfrm>
            <a:off x="20452" y="6561348"/>
            <a:ext cx="9548204" cy="246221"/>
          </a:xfrm>
          <a:prstGeom prst="rect">
            <a:avLst/>
          </a:prstGeom>
          <a:noFill/>
        </p:spPr>
        <p:txBody>
          <a:bodyPr wrap="square" rtlCol="0">
            <a:spAutoFit/>
          </a:bodyPr>
          <a:lstStyle/>
          <a:p>
            <a:r>
              <a:rPr lang="en-US" altLang="ja-JP" sz="1000" dirty="0"/>
              <a:t>(Wiki) </a:t>
            </a:r>
            <a:r>
              <a:rPr lang="en-US" altLang="ja-JP" sz="1000" dirty="0">
                <a:hlinkClick r:id="rId2"/>
              </a:rPr>
              <a:t>https://en.wikipedia.org/wiki/Exploratory_data_analysis</a:t>
            </a:r>
            <a:endParaRPr lang="en-US" altLang="ja-JP" sz="1000" dirty="0"/>
          </a:p>
        </p:txBody>
      </p:sp>
      <p:sp>
        <p:nvSpPr>
          <p:cNvPr id="4" name="正方形/長方形 3">
            <a:extLst>
              <a:ext uri="{FF2B5EF4-FFF2-40B4-BE49-F238E27FC236}">
                <a16:creationId xmlns:a16="http://schemas.microsoft.com/office/drawing/2014/main" id="{3F875C18-6500-4EB7-9285-3C7BBB4F1E98}"/>
              </a:ext>
            </a:extLst>
          </p:cNvPr>
          <p:cNvSpPr/>
          <p:nvPr/>
        </p:nvSpPr>
        <p:spPr bwMode="auto">
          <a:xfrm>
            <a:off x="1456969" y="2924944"/>
            <a:ext cx="7035210" cy="984885"/>
          </a:xfrm>
          <a:prstGeom prst="rect">
            <a:avLst/>
          </a:prstGeom>
          <a:solidFill>
            <a:schemeClr val="tx2">
              <a:lumMod val="20000"/>
              <a:lumOff val="8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endParaRPr lang="en-US" altLang="ja-JP" sz="1600" b="1" dirty="0"/>
          </a:p>
          <a:p>
            <a:pPr algn="ctr"/>
            <a:r>
              <a:rPr lang="ja-JP" altLang="en-US" sz="1600" b="1" dirty="0"/>
              <a:t>まずはデータを可視化し、分布の形状や特徴を理解する</a:t>
            </a:r>
            <a:endParaRPr lang="en-US" altLang="ja-JP" sz="1600" b="1" dirty="0"/>
          </a:p>
          <a:p>
            <a:pPr algn="ctr"/>
            <a:r>
              <a:rPr lang="ja-JP" altLang="en-US" sz="1600" b="1" dirty="0"/>
              <a:t>数理的な手法に頼りすぎず、じっくりとデータを眺めることが重要</a:t>
            </a:r>
            <a:endParaRPr lang="en-US" altLang="ja-JP" sz="1600" b="1" dirty="0"/>
          </a:p>
          <a:p>
            <a:endParaRPr lang="en-US" altLang="ja-JP" sz="1600" b="1" dirty="0"/>
          </a:p>
        </p:txBody>
      </p:sp>
      <p:sp>
        <p:nvSpPr>
          <p:cNvPr id="7" name="テキスト ボックス 6">
            <a:extLst>
              <a:ext uri="{FF2B5EF4-FFF2-40B4-BE49-F238E27FC236}">
                <a16:creationId xmlns:a16="http://schemas.microsoft.com/office/drawing/2014/main" id="{8E3D61D3-E777-473C-B893-A5713FFC0EAC}"/>
              </a:ext>
            </a:extLst>
          </p:cNvPr>
          <p:cNvSpPr txBox="1"/>
          <p:nvPr/>
        </p:nvSpPr>
        <p:spPr>
          <a:xfrm>
            <a:off x="200472" y="4451628"/>
            <a:ext cx="9548204" cy="584775"/>
          </a:xfrm>
          <a:prstGeom prst="rect">
            <a:avLst/>
          </a:prstGeom>
          <a:noFill/>
        </p:spPr>
        <p:txBody>
          <a:bodyPr wrap="square" rtlCol="0">
            <a:spAutoFit/>
          </a:bodyPr>
          <a:lstStyle/>
          <a:p>
            <a:r>
              <a:rPr lang="ja-JP" altLang="en-US" sz="1600" dirty="0"/>
              <a:t>質的</a:t>
            </a:r>
            <a:r>
              <a:rPr lang="en-US" altLang="ja-JP" sz="1600" dirty="0"/>
              <a:t>/</a:t>
            </a:r>
            <a:r>
              <a:rPr lang="ja-JP" altLang="en-US" sz="1600" dirty="0"/>
              <a:t>量的変数かによって用いる統計量が異なるように、可視化方法も異なる</a:t>
            </a:r>
            <a:endParaRPr lang="en-US" altLang="ja-JP" sz="1600" dirty="0"/>
          </a:p>
          <a:p>
            <a:endParaRPr lang="en-US" altLang="ja-JP" sz="1600" dirty="0"/>
          </a:p>
        </p:txBody>
      </p:sp>
    </p:spTree>
    <p:extLst>
      <p:ext uri="{BB962C8B-B14F-4D97-AF65-F5344CB8AC3E}">
        <p14:creationId xmlns:p14="http://schemas.microsoft.com/office/powerpoint/2010/main" val="271297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lements of a boxplot en.svg">
            <a:extLst>
              <a:ext uri="{FF2B5EF4-FFF2-40B4-BE49-F238E27FC236}">
                <a16:creationId xmlns:a16="http://schemas.microsoft.com/office/drawing/2014/main" id="{DD56F227-D864-4040-A6E7-7C589EF33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7" y="4238234"/>
            <a:ext cx="3801573" cy="1514186"/>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17</a:t>
            </a:fld>
            <a:endParaRPr lang="ja-JP" altLang="en-US" dirty="0"/>
          </a:p>
        </p:txBody>
      </p:sp>
      <p:sp>
        <p:nvSpPr>
          <p:cNvPr id="3" name="タイトル 2"/>
          <p:cNvSpPr>
            <a:spLocks noGrp="1"/>
          </p:cNvSpPr>
          <p:nvPr>
            <p:ph type="title"/>
          </p:nvPr>
        </p:nvSpPr>
        <p:spPr/>
        <p:txBody>
          <a:bodyPr/>
          <a:lstStyle/>
          <a:p>
            <a:r>
              <a:rPr lang="ja-JP" altLang="en-US" sz="2400" dirty="0"/>
              <a:t>量的</a:t>
            </a:r>
            <a:r>
              <a:rPr lang="en-US" altLang="ja-JP" sz="2400" dirty="0"/>
              <a:t>/</a:t>
            </a:r>
            <a:r>
              <a:rPr lang="ja-JP" altLang="en-US" sz="2400" dirty="0"/>
              <a:t>質的変数に対する可視化</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154940" y="1891692"/>
            <a:ext cx="2511806" cy="738664"/>
          </a:xfrm>
          <a:prstGeom prst="rect">
            <a:avLst/>
          </a:prstGeom>
          <a:noFill/>
        </p:spPr>
        <p:txBody>
          <a:bodyPr wrap="square" rtlCol="0">
            <a:spAutoFit/>
          </a:bodyPr>
          <a:lstStyle/>
          <a:p>
            <a:r>
              <a:rPr lang="ja-JP" altLang="en-US" sz="1400" b="1" dirty="0"/>
              <a:t>ヒストグラム</a:t>
            </a:r>
            <a:r>
              <a:rPr lang="en-US" altLang="ja-JP" sz="1400" b="1" dirty="0"/>
              <a:t>(Histogram)</a:t>
            </a:r>
          </a:p>
          <a:p>
            <a:r>
              <a:rPr lang="ja-JP" altLang="en-US" sz="1400" dirty="0"/>
              <a:t>縦軸に度数、横軸に階級</a:t>
            </a:r>
            <a:endParaRPr lang="en-US" altLang="ja-JP" sz="1400" dirty="0"/>
          </a:p>
          <a:p>
            <a:r>
              <a:rPr lang="ja-JP" altLang="en-US" sz="1400" dirty="0"/>
              <a:t>データの分布を認識</a:t>
            </a:r>
            <a:endParaRPr lang="en-US" altLang="ja-JP" sz="1400" dirty="0"/>
          </a:p>
        </p:txBody>
      </p:sp>
      <p:sp>
        <p:nvSpPr>
          <p:cNvPr id="6" name="テキスト ボックス 5">
            <a:extLst>
              <a:ext uri="{FF2B5EF4-FFF2-40B4-BE49-F238E27FC236}">
                <a16:creationId xmlns:a16="http://schemas.microsoft.com/office/drawing/2014/main" id="{FD002E1A-6B88-4BEE-B1BE-92E1B2CC652F}"/>
              </a:ext>
            </a:extLst>
          </p:cNvPr>
          <p:cNvSpPr txBox="1"/>
          <p:nvPr/>
        </p:nvSpPr>
        <p:spPr>
          <a:xfrm>
            <a:off x="92459" y="6018821"/>
            <a:ext cx="9438705" cy="707886"/>
          </a:xfrm>
          <a:prstGeom prst="rect">
            <a:avLst/>
          </a:prstGeom>
          <a:noFill/>
        </p:spPr>
        <p:txBody>
          <a:bodyPr wrap="square" rtlCol="0">
            <a:spAutoFit/>
          </a:bodyPr>
          <a:lstStyle/>
          <a:p>
            <a:r>
              <a:rPr lang="en-US" altLang="ja-JP" sz="1000" dirty="0"/>
              <a:t>(Wiki) </a:t>
            </a:r>
          </a:p>
          <a:p>
            <a:r>
              <a:rPr lang="en-US" altLang="ja-JP" sz="1000" dirty="0">
                <a:hlinkClick r:id="rId3"/>
              </a:rPr>
              <a:t>https://ja.wikipedia.org/wiki/%E3%83%92%E3%82%B9%E3%83%88%E3%82%B0%E3%83%A9%E3%83%A0</a:t>
            </a:r>
            <a:endParaRPr lang="en-US" altLang="ja-JP" sz="1000" dirty="0"/>
          </a:p>
          <a:p>
            <a:r>
              <a:rPr lang="en-US" altLang="ja-JP" sz="1000" dirty="0">
                <a:hlinkClick r:id="rId4"/>
              </a:rPr>
              <a:t>https://ja.wikipedia.org/wiki/%E7%AE%B1%E3%81%B2%E3%81%92%E5%9B%B3</a:t>
            </a:r>
            <a:endParaRPr lang="en-US" altLang="ja-JP" sz="1000" dirty="0"/>
          </a:p>
          <a:p>
            <a:r>
              <a:rPr lang="en-US" altLang="ja-JP" sz="1000" dirty="0">
                <a:hlinkClick r:id="rId5"/>
              </a:rPr>
              <a:t>https://ja.wikipedia.org/wiki/%E6%A3%92%E3%82%B0%E3%83%A9%E3%83%95</a:t>
            </a:r>
            <a:endParaRPr lang="en-US" altLang="ja-JP" sz="1000" dirty="0"/>
          </a:p>
        </p:txBody>
      </p:sp>
      <p:pic>
        <p:nvPicPr>
          <p:cNvPr id="8" name="図 7">
            <a:extLst>
              <a:ext uri="{FF2B5EF4-FFF2-40B4-BE49-F238E27FC236}">
                <a16:creationId xmlns:a16="http://schemas.microsoft.com/office/drawing/2014/main" id="{55BB92B7-F9A8-4DC2-B0FF-FC6712F8EF78}"/>
              </a:ext>
            </a:extLst>
          </p:cNvPr>
          <p:cNvPicPr>
            <a:picLocks noChangeAspect="1"/>
          </p:cNvPicPr>
          <p:nvPr/>
        </p:nvPicPr>
        <p:blipFill>
          <a:blip r:embed="rId6"/>
          <a:stretch>
            <a:fillRect/>
          </a:stretch>
        </p:blipFill>
        <p:spPr>
          <a:xfrm>
            <a:off x="2580031" y="1484784"/>
            <a:ext cx="2369673" cy="1867015"/>
          </a:xfrm>
          <a:prstGeom prst="rect">
            <a:avLst/>
          </a:prstGeom>
        </p:spPr>
      </p:pic>
      <p:sp>
        <p:nvSpPr>
          <p:cNvPr id="9" name="テキスト ボックス 8">
            <a:extLst>
              <a:ext uri="{FF2B5EF4-FFF2-40B4-BE49-F238E27FC236}">
                <a16:creationId xmlns:a16="http://schemas.microsoft.com/office/drawing/2014/main" id="{78BFCB1C-3FCB-437B-9004-41AA6C952538}"/>
              </a:ext>
            </a:extLst>
          </p:cNvPr>
          <p:cNvSpPr txBox="1"/>
          <p:nvPr/>
        </p:nvSpPr>
        <p:spPr>
          <a:xfrm>
            <a:off x="152660" y="3609020"/>
            <a:ext cx="4657790" cy="738664"/>
          </a:xfrm>
          <a:prstGeom prst="rect">
            <a:avLst/>
          </a:prstGeom>
          <a:noFill/>
        </p:spPr>
        <p:txBody>
          <a:bodyPr wrap="square" rtlCol="0">
            <a:spAutoFit/>
          </a:bodyPr>
          <a:lstStyle/>
          <a:p>
            <a:r>
              <a:rPr lang="ja-JP" altLang="en-US" sz="1400" b="1" dirty="0"/>
              <a:t>箱</a:t>
            </a:r>
            <a:r>
              <a:rPr lang="ja-JP" altLang="en-US" sz="1400" b="1" dirty="0" err="1"/>
              <a:t>ひげ</a:t>
            </a:r>
            <a:r>
              <a:rPr lang="ja-JP" altLang="en-US" sz="1400" b="1" dirty="0"/>
              <a:t>図</a:t>
            </a:r>
            <a:r>
              <a:rPr lang="en-US" altLang="ja-JP" sz="1400" b="1" dirty="0"/>
              <a:t>(Box Plot)</a:t>
            </a:r>
          </a:p>
          <a:p>
            <a:r>
              <a:rPr lang="ja-JP" altLang="en-US" sz="1400" dirty="0"/>
              <a:t>分位点を用いた、データのばらつき、外れ値を確認するための図</a:t>
            </a:r>
            <a:endParaRPr lang="en-US" altLang="ja-JP" sz="1400" dirty="0"/>
          </a:p>
        </p:txBody>
      </p:sp>
      <p:sp>
        <p:nvSpPr>
          <p:cNvPr id="11" name="テキスト ボックス 10">
            <a:extLst>
              <a:ext uri="{FF2B5EF4-FFF2-40B4-BE49-F238E27FC236}">
                <a16:creationId xmlns:a16="http://schemas.microsoft.com/office/drawing/2014/main" id="{15E27B28-0CAA-4508-8F05-F5A1E1A2D445}"/>
              </a:ext>
            </a:extLst>
          </p:cNvPr>
          <p:cNvSpPr txBox="1"/>
          <p:nvPr/>
        </p:nvSpPr>
        <p:spPr>
          <a:xfrm>
            <a:off x="3688899" y="4702713"/>
            <a:ext cx="1552131" cy="646331"/>
          </a:xfrm>
          <a:prstGeom prst="rect">
            <a:avLst/>
          </a:prstGeom>
          <a:noFill/>
        </p:spPr>
        <p:txBody>
          <a:bodyPr wrap="square" rtlCol="0">
            <a:spAutoFit/>
          </a:bodyPr>
          <a:lstStyle/>
          <a:p>
            <a:pPr marL="285750" indent="-285750">
              <a:buFont typeface="Yu Gothic" panose="020B0400000000000000" pitchFamily="50" charset="-128"/>
              <a:buChar char="※"/>
            </a:pPr>
            <a:r>
              <a:rPr lang="ja-JP" altLang="en-US" sz="1200" dirty="0"/>
              <a:t>ひげ</a:t>
            </a:r>
            <a:r>
              <a:rPr lang="en-US" altLang="ja-JP" sz="1200" dirty="0"/>
              <a:t>(Whisker)</a:t>
            </a:r>
            <a:r>
              <a:rPr lang="ja-JP" altLang="en-US" sz="1200" dirty="0"/>
              <a:t>の定義に関しては複数ある</a:t>
            </a:r>
            <a:endParaRPr lang="en-US" altLang="ja-JP" sz="1200" dirty="0"/>
          </a:p>
        </p:txBody>
      </p:sp>
      <p:sp>
        <p:nvSpPr>
          <p:cNvPr id="12" name="テキスト ボックス 11">
            <a:extLst>
              <a:ext uri="{FF2B5EF4-FFF2-40B4-BE49-F238E27FC236}">
                <a16:creationId xmlns:a16="http://schemas.microsoft.com/office/drawing/2014/main" id="{409234BA-34B5-4F6D-B8D5-04369C43F70B}"/>
              </a:ext>
            </a:extLst>
          </p:cNvPr>
          <p:cNvSpPr txBox="1"/>
          <p:nvPr/>
        </p:nvSpPr>
        <p:spPr>
          <a:xfrm>
            <a:off x="5618460" y="2029948"/>
            <a:ext cx="2880320" cy="523220"/>
          </a:xfrm>
          <a:prstGeom prst="rect">
            <a:avLst/>
          </a:prstGeom>
          <a:noFill/>
        </p:spPr>
        <p:txBody>
          <a:bodyPr wrap="square" rtlCol="0">
            <a:spAutoFit/>
          </a:bodyPr>
          <a:lstStyle/>
          <a:p>
            <a:r>
              <a:rPr lang="ja-JP" altLang="en-US" sz="1400" b="1" dirty="0"/>
              <a:t>棒グラフ</a:t>
            </a:r>
            <a:r>
              <a:rPr lang="en-US" altLang="ja-JP" sz="1400" b="1" dirty="0"/>
              <a:t>(Bar Chart)</a:t>
            </a:r>
          </a:p>
          <a:p>
            <a:r>
              <a:rPr lang="ja-JP" altLang="en-US" sz="1400" dirty="0"/>
              <a:t>水準の度数を比較</a:t>
            </a:r>
            <a:endParaRPr lang="en-US" altLang="ja-JP" sz="1400" dirty="0"/>
          </a:p>
        </p:txBody>
      </p:sp>
      <p:pic>
        <p:nvPicPr>
          <p:cNvPr id="4100" name="Picture 4" descr="https://upload.wikimedia.org/wikipedia/ja/timeline/08658d3642692477462e7274eb4b1429.png">
            <a:extLst>
              <a:ext uri="{FF2B5EF4-FFF2-40B4-BE49-F238E27FC236}">
                <a16:creationId xmlns:a16="http://schemas.microsoft.com/office/drawing/2014/main" id="{14846C59-8224-474C-949B-30B306F3AD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8460" y="2682685"/>
            <a:ext cx="3810000" cy="2286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a:extLst>
              <a:ext uri="{FF2B5EF4-FFF2-40B4-BE49-F238E27FC236}">
                <a16:creationId xmlns:a16="http://schemas.microsoft.com/office/drawing/2014/main" id="{EC31C867-5B3F-45B8-AA0B-EF54CA27C69D}"/>
              </a:ext>
            </a:extLst>
          </p:cNvPr>
          <p:cNvCxnSpPr>
            <a:cxnSpLocks/>
          </p:cNvCxnSpPr>
          <p:nvPr/>
        </p:nvCxnSpPr>
        <p:spPr>
          <a:xfrm flipH="1">
            <a:off x="5349042" y="942257"/>
            <a:ext cx="34539" cy="493501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0185F8A-6EAF-46BB-86DC-5698016FCA57}"/>
              </a:ext>
            </a:extLst>
          </p:cNvPr>
          <p:cNvSpPr/>
          <p:nvPr/>
        </p:nvSpPr>
        <p:spPr>
          <a:xfrm>
            <a:off x="1784648" y="879185"/>
            <a:ext cx="1107996" cy="369332"/>
          </a:xfrm>
          <a:prstGeom prst="rect">
            <a:avLst/>
          </a:prstGeom>
        </p:spPr>
        <p:txBody>
          <a:bodyPr wrap="none">
            <a:spAutoFit/>
          </a:bodyPr>
          <a:lstStyle/>
          <a:p>
            <a:pPr algn="ctr"/>
            <a:r>
              <a:rPr lang="ja-JP" altLang="en-US" u="sng" dirty="0"/>
              <a:t>量的変数</a:t>
            </a:r>
            <a:endParaRPr lang="en-US" altLang="ja-JP" u="sng" dirty="0"/>
          </a:p>
        </p:txBody>
      </p:sp>
      <p:sp>
        <p:nvSpPr>
          <p:cNvPr id="16" name="正方形/長方形 15">
            <a:extLst>
              <a:ext uri="{FF2B5EF4-FFF2-40B4-BE49-F238E27FC236}">
                <a16:creationId xmlns:a16="http://schemas.microsoft.com/office/drawing/2014/main" id="{66546561-79B2-4986-8843-5750A08EDC80}"/>
              </a:ext>
            </a:extLst>
          </p:cNvPr>
          <p:cNvSpPr/>
          <p:nvPr/>
        </p:nvSpPr>
        <p:spPr>
          <a:xfrm>
            <a:off x="6977352" y="879185"/>
            <a:ext cx="1107996" cy="369332"/>
          </a:xfrm>
          <a:prstGeom prst="rect">
            <a:avLst/>
          </a:prstGeom>
        </p:spPr>
        <p:txBody>
          <a:bodyPr wrap="none">
            <a:spAutoFit/>
          </a:bodyPr>
          <a:lstStyle/>
          <a:p>
            <a:pPr algn="ctr"/>
            <a:r>
              <a:rPr lang="ja-JP" altLang="en-US" u="sng" dirty="0"/>
              <a:t>質的変数</a:t>
            </a:r>
            <a:endParaRPr lang="en-US" altLang="ja-JP" u="sng" dirty="0"/>
          </a:p>
        </p:txBody>
      </p:sp>
    </p:spTree>
    <p:extLst>
      <p:ext uri="{BB962C8B-B14F-4D97-AF65-F5344CB8AC3E}">
        <p14:creationId xmlns:p14="http://schemas.microsoft.com/office/powerpoint/2010/main" val="187231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18</a:t>
            </a:fld>
            <a:endParaRPr lang="ja-JP" altLang="en-US" dirty="0"/>
          </a:p>
        </p:txBody>
      </p:sp>
      <p:sp>
        <p:nvSpPr>
          <p:cNvPr id="3" name="タイトル 2"/>
          <p:cNvSpPr>
            <a:spLocks noGrp="1"/>
          </p:cNvSpPr>
          <p:nvPr>
            <p:ph type="title"/>
          </p:nvPr>
        </p:nvSpPr>
        <p:spPr/>
        <p:txBody>
          <a:bodyPr/>
          <a:lstStyle/>
          <a:p>
            <a:r>
              <a:rPr lang="ja-JP" altLang="en-US" sz="2400" dirty="0"/>
              <a:t>外れ値</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077218"/>
          </a:xfrm>
          <a:prstGeom prst="rect">
            <a:avLst/>
          </a:prstGeom>
          <a:noFill/>
        </p:spPr>
        <p:txBody>
          <a:bodyPr wrap="square" rtlCol="0">
            <a:spAutoFit/>
          </a:bodyPr>
          <a:lstStyle/>
          <a:p>
            <a:r>
              <a:rPr lang="ja-JP" altLang="en-US" sz="1600" b="1" dirty="0"/>
              <a:t>外れ値</a:t>
            </a:r>
            <a:r>
              <a:rPr lang="ja-JP" altLang="en-US" sz="1600" dirty="0"/>
              <a:t>：観測値の中で大きく外れた値</a:t>
            </a:r>
            <a:endParaRPr lang="en-US" altLang="ja-JP" sz="1600" dirty="0"/>
          </a:p>
          <a:p>
            <a:endParaRPr lang="en-US" altLang="ja-JP" sz="1600" dirty="0"/>
          </a:p>
          <a:p>
            <a:r>
              <a:rPr lang="ja-JP" altLang="en-US" sz="1600" dirty="0"/>
              <a:t>測定</a:t>
            </a:r>
            <a:r>
              <a:rPr lang="en-US" altLang="ja-JP" sz="1600" dirty="0"/>
              <a:t>/</a:t>
            </a:r>
            <a:r>
              <a:rPr lang="ja-JP" altLang="en-US" sz="1600" dirty="0"/>
              <a:t>入力ミス、偶然による発生、異なった質のデータの混在などの原因が考えられる</a:t>
            </a:r>
            <a:endParaRPr lang="en-US" altLang="ja-JP" sz="1600" dirty="0"/>
          </a:p>
          <a:p>
            <a:r>
              <a:rPr lang="ja-JP" altLang="en-US" sz="1600" dirty="0"/>
              <a:t>そのまま分析に用いると、意図しない分析結果につながる</a:t>
            </a:r>
            <a:endParaRPr lang="en-US" altLang="ja-JP" sz="1600" dirty="0"/>
          </a:p>
        </p:txBody>
      </p:sp>
      <p:graphicFrame>
        <p:nvGraphicFramePr>
          <p:cNvPr id="7" name="図表 6">
            <a:extLst>
              <a:ext uri="{FF2B5EF4-FFF2-40B4-BE49-F238E27FC236}">
                <a16:creationId xmlns:a16="http://schemas.microsoft.com/office/drawing/2014/main" id="{5124835F-3B38-479F-9554-0E63C131375F}"/>
              </a:ext>
            </a:extLst>
          </p:cNvPr>
          <p:cNvGraphicFramePr/>
          <p:nvPr>
            <p:extLst>
              <p:ext uri="{D42A27DB-BD31-4B8C-83A1-F6EECF244321}">
                <p14:modId xmlns:p14="http://schemas.microsoft.com/office/powerpoint/2010/main" val="848264779"/>
              </p:ext>
            </p:extLst>
          </p:nvPr>
        </p:nvGraphicFramePr>
        <p:xfrm>
          <a:off x="1985404" y="3068960"/>
          <a:ext cx="6604000" cy="2678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矢印: 下 8">
            <a:extLst>
              <a:ext uri="{FF2B5EF4-FFF2-40B4-BE49-F238E27FC236}">
                <a16:creationId xmlns:a16="http://schemas.microsoft.com/office/drawing/2014/main" id="{5D9185CF-24DB-43E8-8D70-74A8C63E5564}"/>
              </a:ext>
            </a:extLst>
          </p:cNvPr>
          <p:cNvSpPr/>
          <p:nvPr/>
        </p:nvSpPr>
        <p:spPr bwMode="auto">
          <a:xfrm>
            <a:off x="743924" y="3007696"/>
            <a:ext cx="1080120" cy="2761564"/>
          </a:xfrm>
          <a:prstGeom prst="downArrow">
            <a:avLst/>
          </a:prstGeom>
          <a:solidFill>
            <a:schemeClr val="bg1"/>
          </a:solidFill>
          <a:ln w="6350">
            <a:solidFill>
              <a:schemeClr val="bg1">
                <a:lumMod val="50000"/>
              </a:schemeClr>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 name="テキスト ボックス 10">
            <a:extLst>
              <a:ext uri="{FF2B5EF4-FFF2-40B4-BE49-F238E27FC236}">
                <a16:creationId xmlns:a16="http://schemas.microsoft.com/office/drawing/2014/main" id="{8741DEE6-5981-4DC6-B2B7-0FCBC68E7C93}"/>
              </a:ext>
            </a:extLst>
          </p:cNvPr>
          <p:cNvSpPr txBox="1"/>
          <p:nvPr/>
        </p:nvSpPr>
        <p:spPr>
          <a:xfrm>
            <a:off x="912918" y="4156410"/>
            <a:ext cx="756084" cy="338554"/>
          </a:xfrm>
          <a:prstGeom prst="rect">
            <a:avLst/>
          </a:prstGeom>
          <a:noFill/>
        </p:spPr>
        <p:txBody>
          <a:bodyPr wrap="square" rtlCol="0">
            <a:spAutoFit/>
          </a:bodyPr>
          <a:lstStyle/>
          <a:p>
            <a:pPr algn="ctr"/>
            <a:r>
              <a:rPr lang="ja-JP" altLang="en-US" sz="1600" dirty="0"/>
              <a:t>手順</a:t>
            </a:r>
            <a:endParaRPr lang="en-US" altLang="ja-JP" sz="1600" dirty="0"/>
          </a:p>
        </p:txBody>
      </p:sp>
      <p:sp>
        <p:nvSpPr>
          <p:cNvPr id="8" name="テキスト ボックス 7">
            <a:extLst>
              <a:ext uri="{FF2B5EF4-FFF2-40B4-BE49-F238E27FC236}">
                <a16:creationId xmlns:a16="http://schemas.microsoft.com/office/drawing/2014/main" id="{B31D56C8-5500-4E1A-82E8-D409F65CA739}"/>
              </a:ext>
            </a:extLst>
          </p:cNvPr>
          <p:cNvSpPr txBox="1"/>
          <p:nvPr/>
        </p:nvSpPr>
        <p:spPr>
          <a:xfrm>
            <a:off x="3188804" y="2564904"/>
            <a:ext cx="3932070" cy="338554"/>
          </a:xfrm>
          <a:prstGeom prst="rect">
            <a:avLst/>
          </a:prstGeom>
          <a:noFill/>
        </p:spPr>
        <p:txBody>
          <a:bodyPr wrap="square" rtlCol="0">
            <a:spAutoFit/>
          </a:bodyPr>
          <a:lstStyle/>
          <a:p>
            <a:pPr algn="ctr"/>
            <a:r>
              <a:rPr lang="ja-JP" altLang="en-US" sz="1600" u="sng" dirty="0"/>
              <a:t>外れ値対処へのアプローチ</a:t>
            </a:r>
            <a:endParaRPr lang="en-US" altLang="ja-JP" sz="1600" u="sng" dirty="0"/>
          </a:p>
        </p:txBody>
      </p:sp>
    </p:spTree>
    <p:extLst>
      <p:ext uri="{BB962C8B-B14F-4D97-AF65-F5344CB8AC3E}">
        <p14:creationId xmlns:p14="http://schemas.microsoft.com/office/powerpoint/2010/main" val="133313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bwMode="auto">
          <a:xfrm>
            <a:off x="2432720" y="975977"/>
            <a:ext cx="7236742" cy="1181862"/>
          </a:xfrm>
        </p:spPr>
        <p:txBody>
          <a:bodyPr wrap="square">
            <a:spAutoFit/>
          </a:bodyPr>
          <a:lstStyle/>
          <a:p>
            <a:pPr>
              <a:lnSpc>
                <a:spcPct val="120000"/>
              </a:lnSpc>
            </a:pPr>
            <a:r>
              <a:rPr lang="ja-JP" altLang="en-US" sz="2400" b="1" dirty="0">
                <a:solidFill>
                  <a:schemeClr val="tx1"/>
                </a:solidFill>
              </a:rPr>
              <a:t>統計解析入門</a:t>
            </a:r>
            <a:br>
              <a:rPr lang="en-US" altLang="ja-JP" sz="4000" b="1" dirty="0">
                <a:solidFill>
                  <a:schemeClr val="tx1"/>
                </a:solidFill>
              </a:rPr>
            </a:br>
            <a:r>
              <a:rPr lang="en-US" altLang="ja-JP" sz="4000" b="1" dirty="0">
                <a:solidFill>
                  <a:schemeClr val="tx1"/>
                </a:solidFill>
              </a:rPr>
              <a:t>【Day1】</a:t>
            </a:r>
            <a:r>
              <a:rPr lang="ja-JP" altLang="en-US" sz="4000" b="1" dirty="0">
                <a:solidFill>
                  <a:schemeClr val="tx1"/>
                </a:solidFill>
              </a:rPr>
              <a:t>講義内容</a:t>
            </a:r>
            <a:endParaRPr kumimoji="1" lang="ja-JP" altLang="en-US" sz="4000" b="1" dirty="0">
              <a:solidFill>
                <a:schemeClr val="tx1"/>
              </a:solidFill>
            </a:endParaRPr>
          </a:p>
        </p:txBody>
      </p:sp>
      <p:sp>
        <p:nvSpPr>
          <p:cNvPr id="7" name="スライド番号プレースホルダー 6"/>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2" name="テキスト ボックス 1"/>
          <p:cNvSpPr txBox="1"/>
          <p:nvPr/>
        </p:nvSpPr>
        <p:spPr>
          <a:xfrm>
            <a:off x="2648744" y="2552124"/>
            <a:ext cx="6912768" cy="3293209"/>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t>イントロ</a:t>
            </a:r>
            <a:endParaRPr lang="en-US" altLang="ja-JP" sz="1600" dirty="0"/>
          </a:p>
          <a:p>
            <a:pPr marL="742950" lvl="1" indent="-285750">
              <a:buFont typeface="Wingdings" panose="05000000000000000000" pitchFamily="2" charset="2"/>
              <a:buChar char="l"/>
            </a:pPr>
            <a:r>
              <a:rPr lang="ja-JP" altLang="en-US" sz="1600" dirty="0"/>
              <a:t>コースの概要</a:t>
            </a:r>
            <a:endParaRPr lang="en-US" altLang="ja-JP" sz="1600" dirty="0"/>
          </a:p>
          <a:p>
            <a:pPr marL="742950" lvl="1"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en-US" altLang="ja-JP" sz="1600" dirty="0"/>
              <a:t>RStudio</a:t>
            </a:r>
            <a:r>
              <a:rPr lang="ja-JP" altLang="en-US" sz="1600" dirty="0"/>
              <a:t>によるデータ分析</a:t>
            </a:r>
            <a:endParaRPr kumimoji="1" lang="en-US" altLang="ja-JP" sz="1600" dirty="0"/>
          </a:p>
          <a:p>
            <a:pPr marL="742950" lvl="1" indent="-285750">
              <a:buFont typeface="Wingdings" panose="05000000000000000000" pitchFamily="2" charset="2"/>
              <a:buChar char="l"/>
            </a:pPr>
            <a:r>
              <a:rPr lang="ja-JP" altLang="en-US" sz="1600" dirty="0"/>
              <a:t>データの読み込み</a:t>
            </a:r>
            <a:endParaRPr lang="en-US" altLang="ja-JP" sz="1600" dirty="0"/>
          </a:p>
          <a:p>
            <a:pPr marL="742950" lvl="1" indent="-285750">
              <a:buFont typeface="Wingdings" panose="05000000000000000000" pitchFamily="2" charset="2"/>
              <a:buChar char="l"/>
            </a:pPr>
            <a:r>
              <a:rPr lang="ja-JP" altLang="en-US" sz="1600" dirty="0"/>
              <a:t>データの見方と種類</a:t>
            </a:r>
            <a:endParaRPr lang="en-US" altLang="ja-JP" sz="1600" dirty="0"/>
          </a:p>
          <a:p>
            <a:pPr marL="285750"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ja-JP" altLang="en-US" sz="1600" dirty="0"/>
              <a:t>記述統計とグラフによる可視化</a:t>
            </a:r>
            <a:endParaRPr lang="en-US" altLang="ja-JP" sz="1600" dirty="0"/>
          </a:p>
          <a:p>
            <a:pPr marL="742950" lvl="1" indent="-285750">
              <a:buFont typeface="Wingdings" panose="05000000000000000000" pitchFamily="2" charset="2"/>
              <a:buChar char="l"/>
            </a:pPr>
            <a:r>
              <a:rPr lang="ja-JP" altLang="en-US" sz="1600" dirty="0"/>
              <a:t>記述統計（平均、分散、標準偏差、分位点、中央値、度数分布）</a:t>
            </a:r>
            <a:endParaRPr lang="en-US" altLang="ja-JP" sz="1600" dirty="0"/>
          </a:p>
          <a:p>
            <a:pPr marL="742950" lvl="1" indent="-285750">
              <a:buFont typeface="Wingdings" panose="05000000000000000000" pitchFamily="2" charset="2"/>
              <a:buChar char="l"/>
            </a:pPr>
            <a:r>
              <a:rPr lang="ja-JP" altLang="en-US" sz="1600" dirty="0"/>
              <a:t>グラフによる視覚化（棒グラフ、ヒストグラム、散布図、モザイク図）</a:t>
            </a:r>
            <a:endParaRPr lang="en-US" altLang="ja-JP" sz="1600" dirty="0"/>
          </a:p>
          <a:p>
            <a:pPr marL="742950" lvl="1" indent="-285750">
              <a:buFont typeface="Wingdings" panose="05000000000000000000" pitchFamily="2" charset="2"/>
              <a:buChar char="l"/>
            </a:pPr>
            <a:r>
              <a:rPr lang="ja-JP" altLang="en-US" sz="1600" dirty="0"/>
              <a:t>様々な統計手法の紹介</a:t>
            </a:r>
            <a:endParaRPr lang="en-US" altLang="ja-JP" sz="1600" dirty="0"/>
          </a:p>
          <a:p>
            <a:pPr marL="285750" indent="-285750">
              <a:buFont typeface="Wingdings" panose="05000000000000000000" pitchFamily="2" charset="2"/>
              <a:buChar char="l"/>
            </a:pPr>
            <a:endParaRPr lang="en-US" altLang="ja-JP" sz="1600" dirty="0"/>
          </a:p>
        </p:txBody>
      </p:sp>
    </p:spTree>
    <p:extLst>
      <p:ext uri="{BB962C8B-B14F-4D97-AF65-F5344CB8AC3E}">
        <p14:creationId xmlns:p14="http://schemas.microsoft.com/office/powerpoint/2010/main" val="314686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19</a:t>
            </a:fld>
            <a:endParaRPr lang="ja-JP" altLang="en-US" dirty="0"/>
          </a:p>
        </p:txBody>
      </p:sp>
      <p:sp>
        <p:nvSpPr>
          <p:cNvPr id="3" name="タイトル 2"/>
          <p:cNvSpPr>
            <a:spLocks noGrp="1"/>
          </p:cNvSpPr>
          <p:nvPr>
            <p:ph type="title"/>
          </p:nvPr>
        </p:nvSpPr>
        <p:spPr/>
        <p:txBody>
          <a:bodyPr/>
          <a:lstStyle/>
          <a:p>
            <a:r>
              <a:rPr lang="ja-JP" altLang="en-US" sz="2400" dirty="0"/>
              <a:t>二変数に対する可視化</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95657" y="1451418"/>
            <a:ext cx="4289238" cy="338554"/>
          </a:xfrm>
          <a:prstGeom prst="rect">
            <a:avLst/>
          </a:prstGeom>
          <a:noFill/>
        </p:spPr>
        <p:txBody>
          <a:bodyPr wrap="square" rtlCol="0">
            <a:spAutoFit/>
          </a:bodyPr>
          <a:lstStyle/>
          <a:p>
            <a:r>
              <a:rPr lang="ja-JP" altLang="en-US" sz="1600" b="1" dirty="0"/>
              <a:t>散布図</a:t>
            </a:r>
            <a:r>
              <a:rPr lang="en-US" altLang="ja-JP" sz="1600" b="1" dirty="0"/>
              <a:t>(Scatter Plot)</a:t>
            </a:r>
          </a:p>
        </p:txBody>
      </p:sp>
      <p:sp>
        <p:nvSpPr>
          <p:cNvPr id="6" name="テキスト ボックス 5">
            <a:extLst>
              <a:ext uri="{FF2B5EF4-FFF2-40B4-BE49-F238E27FC236}">
                <a16:creationId xmlns:a16="http://schemas.microsoft.com/office/drawing/2014/main" id="{603F1FF2-89C2-43AA-AFAB-1BBDE4371955}"/>
              </a:ext>
            </a:extLst>
          </p:cNvPr>
          <p:cNvSpPr txBox="1"/>
          <p:nvPr/>
        </p:nvSpPr>
        <p:spPr>
          <a:xfrm>
            <a:off x="92459" y="6018821"/>
            <a:ext cx="9438705" cy="553998"/>
          </a:xfrm>
          <a:prstGeom prst="rect">
            <a:avLst/>
          </a:prstGeom>
          <a:noFill/>
        </p:spPr>
        <p:txBody>
          <a:bodyPr wrap="square" rtlCol="0">
            <a:spAutoFit/>
          </a:bodyPr>
          <a:lstStyle/>
          <a:p>
            <a:r>
              <a:rPr lang="en-US" altLang="ja-JP" sz="1000" dirty="0"/>
              <a:t>(Wiki) </a:t>
            </a:r>
          </a:p>
          <a:p>
            <a:r>
              <a:rPr lang="en-US" altLang="ja-JP" sz="1000" dirty="0">
                <a:hlinkClick r:id="rId2"/>
              </a:rPr>
              <a:t>https://ja.wikipedia.org/wiki/%E6%95%A3%E5%B8%83%E5%9B%B3</a:t>
            </a:r>
            <a:endParaRPr lang="en-US" altLang="ja-JP" sz="1000" dirty="0"/>
          </a:p>
          <a:p>
            <a:endParaRPr lang="en-US" altLang="ja-JP" sz="1000" dirty="0"/>
          </a:p>
        </p:txBody>
      </p:sp>
      <p:pic>
        <p:nvPicPr>
          <p:cNvPr id="1026" name="Picture 2" descr="https://upload.wikimedia.org/wikipedia/ja/d/d5/%E6%95%A3%E5%B8%83%E5%9B%B3.png">
            <a:extLst>
              <a:ext uri="{FF2B5EF4-FFF2-40B4-BE49-F238E27FC236}">
                <a16:creationId xmlns:a16="http://schemas.microsoft.com/office/drawing/2014/main" id="{FDE7861C-9856-4D0D-B395-CC1E9F8C9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138" y="1937483"/>
            <a:ext cx="2682609" cy="2454771"/>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5A1002C-B489-41E9-B200-73E14DA7D490}"/>
              </a:ext>
            </a:extLst>
          </p:cNvPr>
          <p:cNvSpPr txBox="1"/>
          <p:nvPr/>
        </p:nvSpPr>
        <p:spPr>
          <a:xfrm>
            <a:off x="5133020" y="6016387"/>
            <a:ext cx="3456384" cy="400110"/>
          </a:xfrm>
          <a:prstGeom prst="rect">
            <a:avLst/>
          </a:prstGeom>
          <a:noFill/>
        </p:spPr>
        <p:txBody>
          <a:bodyPr wrap="square" rtlCol="0">
            <a:spAutoFit/>
          </a:bodyPr>
          <a:lstStyle/>
          <a:p>
            <a:r>
              <a:rPr lang="en-US" altLang="ja-JP" sz="1000" dirty="0"/>
              <a:t>(R – </a:t>
            </a:r>
            <a:r>
              <a:rPr lang="en-US" altLang="ja-JP" sz="1000" dirty="0" err="1"/>
              <a:t>mosaicplot</a:t>
            </a:r>
            <a:r>
              <a:rPr lang="en-US" altLang="ja-JP" sz="1000" dirty="0"/>
              <a:t>()) </a:t>
            </a:r>
          </a:p>
          <a:p>
            <a:r>
              <a:rPr lang="en-US" altLang="ja-JP" sz="1000" dirty="0">
                <a:hlinkClick r:id="rId4"/>
              </a:rPr>
              <a:t>http://epub.wu.ac.at/480/1/document.pdf</a:t>
            </a:r>
            <a:endParaRPr lang="en-US" altLang="ja-JP" sz="1000" dirty="0"/>
          </a:p>
        </p:txBody>
      </p:sp>
      <p:pic>
        <p:nvPicPr>
          <p:cNvPr id="4" name="図 3">
            <a:extLst>
              <a:ext uri="{FF2B5EF4-FFF2-40B4-BE49-F238E27FC236}">
                <a16:creationId xmlns:a16="http://schemas.microsoft.com/office/drawing/2014/main" id="{11A5ECF2-DE05-4DE9-8468-85EEF9A76A23}"/>
              </a:ext>
            </a:extLst>
          </p:cNvPr>
          <p:cNvPicPr>
            <a:picLocks noChangeAspect="1"/>
          </p:cNvPicPr>
          <p:nvPr/>
        </p:nvPicPr>
        <p:blipFill>
          <a:blip r:embed="rId5"/>
          <a:stretch>
            <a:fillRect/>
          </a:stretch>
        </p:blipFill>
        <p:spPr>
          <a:xfrm>
            <a:off x="5889907" y="1898460"/>
            <a:ext cx="3234703" cy="2493793"/>
          </a:xfrm>
          <a:prstGeom prst="rect">
            <a:avLst/>
          </a:prstGeom>
        </p:spPr>
      </p:pic>
      <p:sp>
        <p:nvSpPr>
          <p:cNvPr id="11" name="テキスト ボックス 10">
            <a:extLst>
              <a:ext uri="{FF2B5EF4-FFF2-40B4-BE49-F238E27FC236}">
                <a16:creationId xmlns:a16="http://schemas.microsoft.com/office/drawing/2014/main" id="{2122FEB5-8585-4923-A55B-905EDBD605ED}"/>
              </a:ext>
            </a:extLst>
          </p:cNvPr>
          <p:cNvSpPr txBox="1"/>
          <p:nvPr/>
        </p:nvSpPr>
        <p:spPr>
          <a:xfrm>
            <a:off x="5275171" y="4727437"/>
            <a:ext cx="4289237" cy="584775"/>
          </a:xfrm>
          <a:prstGeom prst="rect">
            <a:avLst/>
          </a:prstGeom>
          <a:noFill/>
        </p:spPr>
        <p:txBody>
          <a:bodyPr wrap="square" rtlCol="0">
            <a:spAutoFit/>
          </a:bodyPr>
          <a:lstStyle/>
          <a:p>
            <a:r>
              <a:rPr lang="ja-JP" altLang="en-US" sz="1600" dirty="0"/>
              <a:t>クロス集計表から、度数を面積の大きさで表現した図</a:t>
            </a:r>
            <a:endParaRPr lang="en-US" altLang="ja-JP" sz="1600" dirty="0"/>
          </a:p>
        </p:txBody>
      </p:sp>
      <p:cxnSp>
        <p:nvCxnSpPr>
          <p:cNvPr id="12" name="直線コネクタ 11">
            <a:extLst>
              <a:ext uri="{FF2B5EF4-FFF2-40B4-BE49-F238E27FC236}">
                <a16:creationId xmlns:a16="http://schemas.microsoft.com/office/drawing/2014/main" id="{D47B7FD6-62DA-494D-BF1E-04284A2E2654}"/>
              </a:ext>
            </a:extLst>
          </p:cNvPr>
          <p:cNvCxnSpPr>
            <a:cxnSpLocks/>
          </p:cNvCxnSpPr>
          <p:nvPr/>
        </p:nvCxnSpPr>
        <p:spPr>
          <a:xfrm flipH="1">
            <a:off x="4918461" y="1495748"/>
            <a:ext cx="34539" cy="493501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58DA977-DADD-4E44-9999-3CE7352277DF}"/>
              </a:ext>
            </a:extLst>
          </p:cNvPr>
          <p:cNvSpPr txBox="1"/>
          <p:nvPr/>
        </p:nvSpPr>
        <p:spPr>
          <a:xfrm>
            <a:off x="1208584" y="908788"/>
            <a:ext cx="2808312" cy="338554"/>
          </a:xfrm>
          <a:prstGeom prst="rect">
            <a:avLst/>
          </a:prstGeom>
          <a:noFill/>
        </p:spPr>
        <p:txBody>
          <a:bodyPr wrap="square" rtlCol="0">
            <a:spAutoFit/>
          </a:bodyPr>
          <a:lstStyle/>
          <a:p>
            <a:pPr algn="ctr"/>
            <a:r>
              <a:rPr lang="ja-JP" altLang="en-US" sz="1600" u="sng" dirty="0"/>
              <a:t>量的変数</a:t>
            </a:r>
            <a:r>
              <a:rPr lang="en-US" altLang="ja-JP" sz="1600" u="sng" dirty="0"/>
              <a:t>×</a:t>
            </a:r>
            <a:r>
              <a:rPr lang="ja-JP" altLang="en-US" sz="1600" u="sng" dirty="0"/>
              <a:t>量的変数</a:t>
            </a:r>
            <a:endParaRPr lang="en-US" altLang="ja-JP" sz="1600" u="sng" dirty="0"/>
          </a:p>
        </p:txBody>
      </p:sp>
      <p:sp>
        <p:nvSpPr>
          <p:cNvPr id="14" name="テキスト ボックス 13">
            <a:extLst>
              <a:ext uri="{FF2B5EF4-FFF2-40B4-BE49-F238E27FC236}">
                <a16:creationId xmlns:a16="http://schemas.microsoft.com/office/drawing/2014/main" id="{2BE08E32-F5B2-4B8E-8D3E-7E2DCC4BCB86}"/>
              </a:ext>
            </a:extLst>
          </p:cNvPr>
          <p:cNvSpPr txBox="1"/>
          <p:nvPr/>
        </p:nvSpPr>
        <p:spPr>
          <a:xfrm>
            <a:off x="5899654" y="908788"/>
            <a:ext cx="2808312" cy="338554"/>
          </a:xfrm>
          <a:prstGeom prst="rect">
            <a:avLst/>
          </a:prstGeom>
          <a:noFill/>
        </p:spPr>
        <p:txBody>
          <a:bodyPr wrap="square" rtlCol="0">
            <a:spAutoFit/>
          </a:bodyPr>
          <a:lstStyle/>
          <a:p>
            <a:pPr algn="ctr"/>
            <a:r>
              <a:rPr lang="ja-JP" altLang="en-US" sz="1600" u="sng" dirty="0"/>
              <a:t>質的変数</a:t>
            </a:r>
            <a:r>
              <a:rPr lang="en-US" altLang="ja-JP" sz="1600" u="sng" dirty="0"/>
              <a:t>×</a:t>
            </a:r>
            <a:r>
              <a:rPr lang="ja-JP" altLang="en-US" sz="1600" u="sng" dirty="0"/>
              <a:t>質的変数</a:t>
            </a:r>
            <a:endParaRPr lang="en-US" altLang="ja-JP" sz="1600" u="sng" dirty="0"/>
          </a:p>
        </p:txBody>
      </p:sp>
      <p:sp>
        <p:nvSpPr>
          <p:cNvPr id="15" name="テキスト ボックス 14">
            <a:extLst>
              <a:ext uri="{FF2B5EF4-FFF2-40B4-BE49-F238E27FC236}">
                <a16:creationId xmlns:a16="http://schemas.microsoft.com/office/drawing/2014/main" id="{52B5A08E-40E3-4F6A-ADAF-843FA4E7D8B3}"/>
              </a:ext>
            </a:extLst>
          </p:cNvPr>
          <p:cNvSpPr txBox="1"/>
          <p:nvPr/>
        </p:nvSpPr>
        <p:spPr>
          <a:xfrm>
            <a:off x="295657" y="4726167"/>
            <a:ext cx="4289239" cy="584775"/>
          </a:xfrm>
          <a:prstGeom prst="rect">
            <a:avLst/>
          </a:prstGeom>
          <a:noFill/>
        </p:spPr>
        <p:txBody>
          <a:bodyPr wrap="square" rtlCol="0">
            <a:spAutoFit/>
          </a:bodyPr>
          <a:lstStyle/>
          <a:p>
            <a:r>
              <a:rPr lang="ja-JP" altLang="en-US" sz="1600" dirty="0"/>
              <a:t>二変数間の相関関係を調べる（相関を考慮した外れ値なども）</a:t>
            </a:r>
            <a:endParaRPr lang="en-US" altLang="ja-JP" sz="1600" dirty="0"/>
          </a:p>
        </p:txBody>
      </p:sp>
      <p:sp>
        <p:nvSpPr>
          <p:cNvPr id="16" name="テキスト ボックス 15">
            <a:extLst>
              <a:ext uri="{FF2B5EF4-FFF2-40B4-BE49-F238E27FC236}">
                <a16:creationId xmlns:a16="http://schemas.microsoft.com/office/drawing/2014/main" id="{9FF472F0-1CBA-4D21-9672-47DEAD3225FC}"/>
              </a:ext>
            </a:extLst>
          </p:cNvPr>
          <p:cNvSpPr txBox="1"/>
          <p:nvPr/>
        </p:nvSpPr>
        <p:spPr>
          <a:xfrm>
            <a:off x="5344282" y="1451418"/>
            <a:ext cx="4289238" cy="338554"/>
          </a:xfrm>
          <a:prstGeom prst="rect">
            <a:avLst/>
          </a:prstGeom>
          <a:noFill/>
        </p:spPr>
        <p:txBody>
          <a:bodyPr wrap="square" rtlCol="0">
            <a:spAutoFit/>
          </a:bodyPr>
          <a:lstStyle/>
          <a:p>
            <a:r>
              <a:rPr lang="ja-JP" altLang="en-US" sz="1600" b="1" dirty="0"/>
              <a:t>モザイク図</a:t>
            </a:r>
            <a:r>
              <a:rPr lang="en-US" altLang="ja-JP" sz="1600" b="1" dirty="0"/>
              <a:t>(Mosaic plot)</a:t>
            </a:r>
          </a:p>
        </p:txBody>
      </p:sp>
    </p:spTree>
    <p:extLst>
      <p:ext uri="{BB962C8B-B14F-4D97-AF65-F5344CB8AC3E}">
        <p14:creationId xmlns:p14="http://schemas.microsoft.com/office/powerpoint/2010/main" val="175813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20</a:t>
            </a:fld>
            <a:endParaRPr lang="ja-JP" altLang="en-US" dirty="0"/>
          </a:p>
        </p:txBody>
      </p:sp>
      <p:sp>
        <p:nvSpPr>
          <p:cNvPr id="3" name="タイトル 2"/>
          <p:cNvSpPr>
            <a:spLocks noGrp="1"/>
          </p:cNvSpPr>
          <p:nvPr>
            <p:ph type="title"/>
          </p:nvPr>
        </p:nvSpPr>
        <p:spPr/>
        <p:txBody>
          <a:bodyPr/>
          <a:lstStyle/>
          <a:p>
            <a:r>
              <a:rPr lang="ja-JP" altLang="en-US" dirty="0"/>
              <a:t>可視化の重要性 </a:t>
            </a:r>
            <a:r>
              <a:rPr lang="en-US" altLang="ja-JP" dirty="0"/>
              <a:t>– </a:t>
            </a:r>
            <a:r>
              <a:rPr lang="ja-JP" altLang="en-US" dirty="0"/>
              <a:t>アンスコムの例</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523220"/>
          </a:xfrm>
          <a:prstGeom prst="rect">
            <a:avLst/>
          </a:prstGeom>
          <a:noFill/>
        </p:spPr>
        <p:txBody>
          <a:bodyPr wrap="square" rtlCol="0">
            <a:spAutoFit/>
          </a:bodyPr>
          <a:lstStyle/>
          <a:p>
            <a:r>
              <a:rPr lang="ja-JP" altLang="en-US" sz="1400" dirty="0"/>
              <a:t>散布図はそれぞれ異なるのに回帰直線やその他の統計量が同じになってしまう現象について紹介した例</a:t>
            </a:r>
            <a:endParaRPr lang="en-US" altLang="ja-JP" sz="1400" dirty="0"/>
          </a:p>
          <a:p>
            <a:endParaRPr lang="en-US" altLang="ja-JP" sz="1400" dirty="0"/>
          </a:p>
        </p:txBody>
      </p:sp>
      <p:sp>
        <p:nvSpPr>
          <p:cNvPr id="6" name="テキスト ボックス 5">
            <a:extLst>
              <a:ext uri="{FF2B5EF4-FFF2-40B4-BE49-F238E27FC236}">
                <a16:creationId xmlns:a16="http://schemas.microsoft.com/office/drawing/2014/main" id="{77FDBC6E-55D1-409C-861B-FAE184C99FCF}"/>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https://ja.wikipedia.org/wiki/%E3%82%A2%E3%83%B3%E3%82%B9%E3%82%B3%E3%83%A0%E3%81%AE%E4%BE%8B</a:t>
            </a:r>
            <a:endParaRPr lang="en-US" altLang="ja-JP" sz="1000" dirty="0"/>
          </a:p>
        </p:txBody>
      </p:sp>
      <p:pic>
        <p:nvPicPr>
          <p:cNvPr id="2050" name="Picture 2" descr="https://upload.wikimedia.org/wikipedia/commons/thumb/e/ec/Anscombe%27s_quartet_3.svg/990px-Anscombe%27s_quartet_3.svg.png">
            <a:extLst>
              <a:ext uri="{FF2B5EF4-FFF2-40B4-BE49-F238E27FC236}">
                <a16:creationId xmlns:a16="http://schemas.microsoft.com/office/drawing/2014/main" id="{7A820AEF-A9F2-44AB-81AE-98D6C1E9A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2" y="1821874"/>
            <a:ext cx="4284476" cy="31159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 6">
            <a:extLst>
              <a:ext uri="{FF2B5EF4-FFF2-40B4-BE49-F238E27FC236}">
                <a16:creationId xmlns:a16="http://schemas.microsoft.com/office/drawing/2014/main" id="{BA26D538-6361-4D92-80EE-7B35784B2D67}"/>
              </a:ext>
            </a:extLst>
          </p:cNvPr>
          <p:cNvGraphicFramePr>
            <a:graphicFrameLocks noGrp="1"/>
          </p:cNvGraphicFramePr>
          <p:nvPr>
            <p:extLst/>
          </p:nvPr>
        </p:nvGraphicFramePr>
        <p:xfrm>
          <a:off x="4844989" y="2563527"/>
          <a:ext cx="4788531" cy="1449385"/>
        </p:xfrm>
        <a:graphic>
          <a:graphicData uri="http://schemas.openxmlformats.org/drawingml/2006/table">
            <a:tbl>
              <a:tblPr>
                <a:tableStyleId>{5940675A-B579-460E-94D1-54222C63F5DA}</a:tableStyleId>
              </a:tblPr>
              <a:tblGrid>
                <a:gridCol w="1332147">
                  <a:extLst>
                    <a:ext uri="{9D8B030D-6E8A-4147-A177-3AD203B41FA5}">
                      <a16:colId xmlns:a16="http://schemas.microsoft.com/office/drawing/2014/main" val="496871348"/>
                    </a:ext>
                  </a:extLst>
                </a:gridCol>
                <a:gridCol w="3456384">
                  <a:extLst>
                    <a:ext uri="{9D8B030D-6E8A-4147-A177-3AD203B41FA5}">
                      <a16:colId xmlns:a16="http://schemas.microsoft.com/office/drawing/2014/main" val="2742573683"/>
                    </a:ext>
                  </a:extLst>
                </a:gridCol>
              </a:tblGrid>
              <a:tr h="207055">
                <a:tc>
                  <a:txBody>
                    <a:bodyPr/>
                    <a:lstStyle/>
                    <a:p>
                      <a:pPr algn="ctr" fontAlgn="ctr"/>
                      <a:r>
                        <a:rPr lang="ja-JP" altLang="en-US" sz="1100" b="1" u="none" strike="noStrike" dirty="0">
                          <a:effectLst/>
                        </a:rPr>
                        <a:t>統計量</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65000"/>
                      </a:schemeClr>
                    </a:solidFill>
                  </a:tcPr>
                </a:tc>
                <a:tc>
                  <a:txBody>
                    <a:bodyPr/>
                    <a:lstStyle/>
                    <a:p>
                      <a:pPr algn="ctr" fontAlgn="ctr"/>
                      <a:r>
                        <a:rPr lang="ja-JP" altLang="en-US" sz="1100" b="1" u="none" strike="noStrike" dirty="0">
                          <a:effectLst/>
                        </a:rPr>
                        <a:t>値</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65000"/>
                      </a:schemeClr>
                    </a:solidFill>
                  </a:tcPr>
                </a:tc>
                <a:extLst>
                  <a:ext uri="{0D108BD9-81ED-4DB2-BD59-A6C34878D82A}">
                    <a16:rowId xmlns:a16="http://schemas.microsoft.com/office/drawing/2014/main" val="2891666663"/>
                  </a:ext>
                </a:extLst>
              </a:tr>
              <a:tr h="207055">
                <a:tc>
                  <a:txBody>
                    <a:bodyPr/>
                    <a:lstStyle/>
                    <a:p>
                      <a:pPr algn="l" fontAlgn="ctr"/>
                      <a:r>
                        <a:rPr lang="en-US" sz="1100" u="none" strike="noStrike" dirty="0">
                          <a:effectLst/>
                        </a:rPr>
                        <a:t>x </a:t>
                      </a:r>
                      <a:r>
                        <a:rPr lang="ja-JP" altLang="en-US" sz="1100" u="none" strike="noStrike" dirty="0">
                          <a:effectLst/>
                        </a:rPr>
                        <a:t>の平均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9 </a:t>
                      </a:r>
                      <a:r>
                        <a:rPr lang="en-US" altLang="ja-JP" sz="800" u="none" strike="noStrike" dirty="0">
                          <a:effectLst/>
                        </a:rPr>
                        <a:t>(</a:t>
                      </a:r>
                      <a:r>
                        <a:rPr lang="ja-JP" altLang="en-US" sz="800" u="none" strike="noStrike" dirty="0">
                          <a:effectLst/>
                        </a:rPr>
                        <a:t>正確に一致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52267546"/>
                  </a:ext>
                </a:extLst>
              </a:tr>
              <a:tr h="207055">
                <a:tc>
                  <a:txBody>
                    <a:bodyPr/>
                    <a:lstStyle/>
                    <a:p>
                      <a:pPr algn="l" fontAlgn="ctr"/>
                      <a:r>
                        <a:rPr lang="en-US" sz="1100" u="none" strike="noStrike" dirty="0">
                          <a:effectLst/>
                        </a:rPr>
                        <a:t>x </a:t>
                      </a:r>
                      <a:r>
                        <a:rPr lang="ja-JP" altLang="en-US" sz="1100" u="none" strike="noStrike" dirty="0">
                          <a:effectLst/>
                        </a:rPr>
                        <a:t>の標本分散</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11 </a:t>
                      </a:r>
                      <a:r>
                        <a:rPr lang="en-US" altLang="ja-JP" sz="800" u="none" strike="noStrike" dirty="0">
                          <a:effectLst/>
                        </a:rPr>
                        <a:t>(</a:t>
                      </a:r>
                      <a:r>
                        <a:rPr lang="ja-JP" altLang="en-US" sz="800" u="none" strike="noStrike" dirty="0">
                          <a:effectLst/>
                        </a:rPr>
                        <a:t>正確に一致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456048844"/>
                  </a:ext>
                </a:extLst>
              </a:tr>
              <a:tr h="207055">
                <a:tc>
                  <a:txBody>
                    <a:bodyPr/>
                    <a:lstStyle/>
                    <a:p>
                      <a:pPr algn="l" fontAlgn="ctr"/>
                      <a:r>
                        <a:rPr lang="en-US" sz="1100" u="none" strike="noStrike" dirty="0">
                          <a:effectLst/>
                        </a:rPr>
                        <a:t>y </a:t>
                      </a:r>
                      <a:r>
                        <a:rPr lang="ja-JP" altLang="en-US" sz="1100" u="none" strike="noStrike" dirty="0">
                          <a:effectLst/>
                        </a:rPr>
                        <a:t>の平均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7.50 </a:t>
                      </a:r>
                      <a:r>
                        <a:rPr lang="en-US" altLang="ja-JP" sz="800" u="none" strike="noStrike" dirty="0">
                          <a:effectLst/>
                        </a:rPr>
                        <a:t>(</a:t>
                      </a:r>
                      <a:r>
                        <a:rPr lang="ja-JP" altLang="en-US" sz="800" u="none" strike="noStrike" dirty="0">
                          <a:effectLst/>
                        </a:rPr>
                        <a:t>小数第</a:t>
                      </a:r>
                      <a:r>
                        <a:rPr lang="en-US" altLang="ja-JP" sz="800" u="none" strike="noStrike" dirty="0">
                          <a:effectLst/>
                        </a:rPr>
                        <a:t>2</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421215288"/>
                  </a:ext>
                </a:extLst>
              </a:tr>
              <a:tr h="207055">
                <a:tc>
                  <a:txBody>
                    <a:bodyPr/>
                    <a:lstStyle/>
                    <a:p>
                      <a:pPr algn="l" fontAlgn="ctr"/>
                      <a:r>
                        <a:rPr lang="en-US" sz="1100" u="none" strike="noStrike" dirty="0">
                          <a:effectLst/>
                        </a:rPr>
                        <a:t>y </a:t>
                      </a:r>
                      <a:r>
                        <a:rPr lang="ja-JP" altLang="en-US" sz="1100" u="none" strike="noStrike" dirty="0">
                          <a:effectLst/>
                        </a:rPr>
                        <a:t>の標本分散</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sz="1100" u="none" strike="noStrike" dirty="0">
                          <a:effectLst/>
                        </a:rPr>
                        <a:t>4.122 or 4.127 </a:t>
                      </a:r>
                      <a:r>
                        <a:rPr lang="en-US" sz="800" u="none" strike="noStrike" dirty="0">
                          <a:effectLst/>
                        </a:rPr>
                        <a:t>(</a:t>
                      </a:r>
                      <a:r>
                        <a:rPr lang="ja-JP" altLang="en-US" sz="800" u="none" strike="noStrike" dirty="0">
                          <a:effectLst/>
                        </a:rPr>
                        <a:t>小数第</a:t>
                      </a:r>
                      <a:r>
                        <a:rPr lang="en-US" altLang="ja-JP" sz="800" u="none" strike="noStrike" dirty="0">
                          <a:effectLst/>
                        </a:rPr>
                        <a:t>3</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25973419"/>
                  </a:ext>
                </a:extLst>
              </a:tr>
              <a:tr h="207055">
                <a:tc>
                  <a:txBody>
                    <a:bodyPr/>
                    <a:lstStyle/>
                    <a:p>
                      <a:pPr algn="l" fontAlgn="ctr"/>
                      <a:r>
                        <a:rPr lang="ja-JP" altLang="en-US" sz="1100" u="none" strike="noStrike" dirty="0">
                          <a:effectLst/>
                        </a:rPr>
                        <a:t>相関係数</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0.816 </a:t>
                      </a:r>
                      <a:r>
                        <a:rPr lang="en-US" altLang="ja-JP" sz="800" u="none" strike="noStrike" dirty="0">
                          <a:effectLst/>
                        </a:rPr>
                        <a:t>(</a:t>
                      </a:r>
                      <a:r>
                        <a:rPr lang="ja-JP" altLang="en-US" sz="800" u="none" strike="noStrike" dirty="0">
                          <a:effectLst/>
                        </a:rPr>
                        <a:t>小数第</a:t>
                      </a:r>
                      <a:r>
                        <a:rPr lang="en-US" altLang="ja-JP" sz="800" u="none" strike="noStrike" dirty="0">
                          <a:effectLst/>
                        </a:rPr>
                        <a:t>3</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49169595"/>
                  </a:ext>
                </a:extLst>
              </a:tr>
              <a:tr h="207055">
                <a:tc>
                  <a:txBody>
                    <a:bodyPr/>
                    <a:lstStyle/>
                    <a:p>
                      <a:pPr algn="l" fontAlgn="ctr"/>
                      <a:r>
                        <a:rPr lang="ja-JP" altLang="en-US" sz="1100" u="none" strike="noStrike" dirty="0">
                          <a:effectLst/>
                        </a:rPr>
                        <a:t>回帰直線</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y = 3.00 + 0.500x </a:t>
                      </a:r>
                      <a:r>
                        <a:rPr lang="en-US" altLang="ja-JP" sz="800" u="none" strike="noStrike" dirty="0">
                          <a:effectLst/>
                        </a:rPr>
                        <a:t>(</a:t>
                      </a:r>
                      <a:r>
                        <a:rPr lang="ja-JP" altLang="en-US" sz="800" u="none" strike="noStrike" dirty="0">
                          <a:effectLst/>
                        </a:rPr>
                        <a:t>それぞれ小数第</a:t>
                      </a:r>
                      <a:r>
                        <a:rPr lang="en-US" altLang="ja-JP" sz="800" u="none" strike="noStrike" dirty="0">
                          <a:effectLst/>
                        </a:rPr>
                        <a:t>2</a:t>
                      </a:r>
                      <a:r>
                        <a:rPr lang="ja-JP" altLang="en-US" sz="800" u="none" strike="noStrike" dirty="0">
                          <a:effectLst/>
                        </a:rPr>
                        <a:t>位、小数第</a:t>
                      </a:r>
                      <a:r>
                        <a:rPr lang="en-US" altLang="ja-JP" sz="800" u="none" strike="noStrike" dirty="0">
                          <a:effectLst/>
                        </a:rPr>
                        <a:t>3</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2274708"/>
                  </a:ext>
                </a:extLst>
              </a:tr>
            </a:tbl>
          </a:graphicData>
        </a:graphic>
      </p:graphicFrame>
      <p:sp>
        <p:nvSpPr>
          <p:cNvPr id="8" name="テキスト ボックス 7">
            <a:extLst>
              <a:ext uri="{FF2B5EF4-FFF2-40B4-BE49-F238E27FC236}">
                <a16:creationId xmlns:a16="http://schemas.microsoft.com/office/drawing/2014/main" id="{C8598D61-F7D8-4CC0-B6EF-35E2E9D683DC}"/>
              </a:ext>
            </a:extLst>
          </p:cNvPr>
          <p:cNvSpPr txBox="1"/>
          <p:nvPr/>
        </p:nvSpPr>
        <p:spPr>
          <a:xfrm>
            <a:off x="1928665" y="5429619"/>
            <a:ext cx="5832648" cy="600164"/>
          </a:xfrm>
          <a:prstGeom prst="rect">
            <a:avLst/>
          </a:prstGeom>
          <a:noFill/>
        </p:spPr>
        <p:txBody>
          <a:bodyPr wrap="square" rtlCol="0">
            <a:spAutoFit/>
          </a:bodyPr>
          <a:lstStyle/>
          <a:p>
            <a:r>
              <a:rPr lang="ja-JP" altLang="en-US" sz="1100" dirty="0"/>
              <a:t>標準サンプルデータとして格納されており、以下のコマンドでグラフ描画等実行可能</a:t>
            </a:r>
            <a:endParaRPr lang="en-US" altLang="ja-JP" sz="1100" dirty="0"/>
          </a:p>
          <a:p>
            <a:r>
              <a:rPr lang="en-US" altLang="ja-JP" sz="1100" dirty="0">
                <a:solidFill>
                  <a:srgbClr val="00B050"/>
                </a:solidFill>
              </a:rPr>
              <a:t>example(</a:t>
            </a:r>
            <a:r>
              <a:rPr lang="en-US" altLang="ja-JP" sz="1100" dirty="0" err="1">
                <a:solidFill>
                  <a:srgbClr val="00B050"/>
                </a:solidFill>
              </a:rPr>
              <a:t>anscombe</a:t>
            </a:r>
            <a:r>
              <a:rPr lang="en-US" altLang="ja-JP" sz="1100" dirty="0">
                <a:solidFill>
                  <a:srgbClr val="00B050"/>
                </a:solidFill>
              </a:rPr>
              <a:t>)</a:t>
            </a:r>
          </a:p>
          <a:p>
            <a:endParaRPr lang="en-US" altLang="ja-JP" sz="1100" dirty="0"/>
          </a:p>
        </p:txBody>
      </p:sp>
    </p:spTree>
    <p:extLst>
      <p:ext uri="{BB962C8B-B14F-4D97-AF65-F5344CB8AC3E}">
        <p14:creationId xmlns:p14="http://schemas.microsoft.com/office/powerpoint/2010/main" val="2401192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21</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【Day1-Exercise3】</a:t>
            </a:r>
            <a:br>
              <a:rPr lang="en-US" altLang="ja-JP" sz="3200" dirty="0"/>
            </a:br>
            <a:r>
              <a:rPr lang="ja-JP" altLang="en-US" sz="3200" dirty="0"/>
              <a:t>可視化によるデータの理解</a:t>
            </a:r>
            <a:endParaRPr kumimoji="1" lang="ja-JP" altLang="en-US" sz="3200" dirty="0"/>
          </a:p>
        </p:txBody>
      </p:sp>
      <p:sp>
        <p:nvSpPr>
          <p:cNvPr id="5" name="テキスト ボックス 4">
            <a:extLst>
              <a:ext uri="{FF2B5EF4-FFF2-40B4-BE49-F238E27FC236}">
                <a16:creationId xmlns:a16="http://schemas.microsoft.com/office/drawing/2014/main" id="{FC965EC4-954B-43DC-B04C-748BB41B43BC}"/>
              </a:ext>
            </a:extLst>
          </p:cNvPr>
          <p:cNvSpPr txBox="1"/>
          <p:nvPr/>
        </p:nvSpPr>
        <p:spPr>
          <a:xfrm>
            <a:off x="524508" y="4401108"/>
            <a:ext cx="8748972" cy="107721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各種グラフの描画</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グラフによる外れ値の確認</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57028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22</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【Day1-Exercise4】</a:t>
            </a:r>
            <a:br>
              <a:rPr lang="en-US" altLang="ja-JP" sz="3200" dirty="0"/>
            </a:br>
            <a:r>
              <a:rPr lang="ja-JP" altLang="en-US" sz="3200" dirty="0"/>
              <a:t>様々な統計手法</a:t>
            </a:r>
            <a:endParaRPr kumimoji="1" lang="ja-JP" altLang="en-US" sz="3200" dirty="0"/>
          </a:p>
        </p:txBody>
      </p:sp>
      <p:sp>
        <p:nvSpPr>
          <p:cNvPr id="5" name="テキスト ボックス 4">
            <a:extLst>
              <a:ext uri="{FF2B5EF4-FFF2-40B4-BE49-F238E27FC236}">
                <a16:creationId xmlns:a16="http://schemas.microsoft.com/office/drawing/2014/main" id="{C8439484-8FEE-4DC4-9980-F7BF73EAAD66}"/>
              </a:ext>
            </a:extLst>
          </p:cNvPr>
          <p:cNvSpPr txBox="1"/>
          <p:nvPr/>
        </p:nvSpPr>
        <p:spPr>
          <a:xfrm>
            <a:off x="524508" y="4401108"/>
            <a:ext cx="8748972" cy="2062103"/>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多変量解析（複数の変数を組み合わせて行う分析手法）の紹介</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仮説検定</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回帰分析</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主成分分析</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など</a:t>
            </a:r>
            <a:endParaRPr lang="en-US" altLang="ja-JP" sz="1600" dirty="0">
              <a:solidFill>
                <a:schemeClr val="bg1"/>
              </a:solidFill>
            </a:endParaRPr>
          </a:p>
          <a:p>
            <a:endParaRPr lang="en-US" altLang="ja-JP" sz="1600" dirty="0">
              <a:solidFill>
                <a:schemeClr val="bg1"/>
              </a:solidFill>
            </a:endParaRPr>
          </a:p>
          <a:p>
            <a:pPr marL="285750" indent="-285750">
              <a:buFont typeface="Arial" panose="020B0604020202020204" pitchFamily="34" charset="0"/>
              <a:buChar char="•"/>
            </a:pPr>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13589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23</a:t>
            </a:fld>
            <a:endParaRPr lang="ja-JP" altLang="en-US" dirty="0"/>
          </a:p>
        </p:txBody>
      </p:sp>
      <p:sp>
        <p:nvSpPr>
          <p:cNvPr id="3" name="タイトル 2"/>
          <p:cNvSpPr>
            <a:spLocks noGrp="1"/>
          </p:cNvSpPr>
          <p:nvPr>
            <p:ph type="title"/>
          </p:nvPr>
        </p:nvSpPr>
        <p:spPr/>
        <p:txBody>
          <a:bodyPr/>
          <a:lstStyle/>
          <a:p>
            <a:r>
              <a:rPr kumimoji="1" lang="en-US" altLang="ja-JP" dirty="0"/>
              <a:t>(</a:t>
            </a:r>
            <a:r>
              <a:rPr kumimoji="1" lang="ja-JP" altLang="en-US" dirty="0"/>
              <a:t>参考</a:t>
            </a:r>
            <a:r>
              <a:rPr kumimoji="1" lang="en-US" altLang="ja-JP" dirty="0"/>
              <a:t>) </a:t>
            </a:r>
            <a:r>
              <a:rPr lang="ja-JP" altLang="en-US" dirty="0"/>
              <a:t>便利なパッケージ</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64002"/>
            <a:ext cx="7236804" cy="2492990"/>
          </a:xfrm>
          <a:prstGeom prst="rect">
            <a:avLst/>
          </a:prstGeom>
          <a:noFill/>
        </p:spPr>
        <p:txBody>
          <a:bodyPr wrap="square" rtlCol="0">
            <a:spAutoFit/>
          </a:bodyPr>
          <a:lstStyle/>
          <a:p>
            <a:r>
              <a:rPr lang="en-US" altLang="ja-JP" sz="1600" b="1" dirty="0"/>
              <a:t>ggplot2</a:t>
            </a:r>
          </a:p>
          <a:p>
            <a:endParaRPr lang="en-US" altLang="ja-JP" sz="800" dirty="0"/>
          </a:p>
          <a:p>
            <a:r>
              <a:rPr lang="ja-JP" altLang="en-US" sz="1400" dirty="0"/>
              <a:t>グラフ作成用パッケージ</a:t>
            </a:r>
            <a:endParaRPr lang="en-US" altLang="ja-JP" sz="1400" dirty="0"/>
          </a:p>
          <a:p>
            <a:r>
              <a:rPr lang="ja-JP" altLang="en-US" sz="1400" dirty="0"/>
              <a:t>複雑なグラフを綺麗に描くことができる</a:t>
            </a:r>
            <a:endParaRPr lang="en-US" altLang="ja-JP" sz="1400" dirty="0"/>
          </a:p>
          <a:p>
            <a:endParaRPr lang="en-US" altLang="ja-JP" sz="1400" dirty="0"/>
          </a:p>
          <a:p>
            <a:r>
              <a:rPr lang="ja-JP" altLang="en-US" sz="1400" dirty="0"/>
              <a:t>チートシート</a:t>
            </a:r>
            <a:endParaRPr lang="en-US" altLang="ja-JP" sz="1400" dirty="0"/>
          </a:p>
          <a:p>
            <a:r>
              <a:rPr lang="en-US" altLang="ja-JP" sz="1400" dirty="0" err="1"/>
              <a:t>En</a:t>
            </a:r>
            <a:r>
              <a:rPr lang="en-US" altLang="ja-JP" sz="1400" dirty="0"/>
              <a:t>: </a:t>
            </a:r>
            <a:r>
              <a:rPr lang="en-US" altLang="ja-JP" sz="1400" dirty="0">
                <a:hlinkClick r:id="rId2"/>
              </a:rPr>
              <a:t>https://www.rstudio.com/wp-content/uploads/2015/03/ggplot2-cheatsheet.pdf</a:t>
            </a:r>
            <a:endParaRPr lang="en-US" altLang="ja-JP" sz="1400" dirty="0"/>
          </a:p>
          <a:p>
            <a:r>
              <a:rPr lang="en-US" altLang="ja-JP" sz="1400" dirty="0" err="1"/>
              <a:t>Jp</a:t>
            </a:r>
            <a:r>
              <a:rPr lang="en-US" altLang="ja-JP" sz="1400" dirty="0"/>
              <a:t>: </a:t>
            </a:r>
            <a:r>
              <a:rPr lang="en-US" altLang="ja-JP" sz="1400" dirty="0">
                <a:hlinkClick r:id="rId3"/>
              </a:rPr>
              <a:t>https://www.rstudio.com/wp-content/uploads/2016/10/ggplot2-cheatsheet-2.0-ja.pdf</a:t>
            </a:r>
            <a:endParaRPr lang="en-US" altLang="ja-JP" sz="1400" dirty="0"/>
          </a:p>
          <a:p>
            <a:endParaRPr lang="en-US" altLang="ja-JP" sz="1400" dirty="0"/>
          </a:p>
        </p:txBody>
      </p:sp>
      <p:pic>
        <p:nvPicPr>
          <p:cNvPr id="4" name="図 3">
            <a:extLst>
              <a:ext uri="{FF2B5EF4-FFF2-40B4-BE49-F238E27FC236}">
                <a16:creationId xmlns:a16="http://schemas.microsoft.com/office/drawing/2014/main" id="{C6A9C769-C5CE-4729-A644-4CD8D91BC4CC}"/>
              </a:ext>
            </a:extLst>
          </p:cNvPr>
          <p:cNvPicPr>
            <a:picLocks noChangeAspect="1"/>
          </p:cNvPicPr>
          <p:nvPr/>
        </p:nvPicPr>
        <p:blipFill>
          <a:blip r:embed="rId4"/>
          <a:stretch>
            <a:fillRect/>
          </a:stretch>
        </p:blipFill>
        <p:spPr>
          <a:xfrm>
            <a:off x="7902194" y="1043439"/>
            <a:ext cx="1590646" cy="1845501"/>
          </a:xfrm>
          <a:prstGeom prst="rect">
            <a:avLst/>
          </a:prstGeom>
        </p:spPr>
      </p:pic>
      <p:sp>
        <p:nvSpPr>
          <p:cNvPr id="7" name="テキスト ボックス 6">
            <a:extLst>
              <a:ext uri="{FF2B5EF4-FFF2-40B4-BE49-F238E27FC236}">
                <a16:creationId xmlns:a16="http://schemas.microsoft.com/office/drawing/2014/main" id="{B61CE41A-F0CD-4173-8253-27745A89F272}"/>
              </a:ext>
            </a:extLst>
          </p:cNvPr>
          <p:cNvSpPr txBox="1"/>
          <p:nvPr/>
        </p:nvSpPr>
        <p:spPr>
          <a:xfrm>
            <a:off x="2828764" y="3702754"/>
            <a:ext cx="6876764" cy="2616101"/>
          </a:xfrm>
          <a:prstGeom prst="rect">
            <a:avLst/>
          </a:prstGeom>
          <a:noFill/>
        </p:spPr>
        <p:txBody>
          <a:bodyPr wrap="square" rtlCol="0">
            <a:spAutoFit/>
          </a:bodyPr>
          <a:lstStyle/>
          <a:p>
            <a:r>
              <a:rPr lang="en-US" altLang="ja-JP" sz="1600" b="1" dirty="0" err="1"/>
              <a:t>dplyer</a:t>
            </a:r>
            <a:r>
              <a:rPr lang="ja-JP" altLang="en-US" sz="1600" b="1" dirty="0"/>
              <a:t> </a:t>
            </a:r>
            <a:r>
              <a:rPr lang="en-US" altLang="ja-JP" sz="1600" b="1" dirty="0"/>
              <a:t>, </a:t>
            </a:r>
            <a:r>
              <a:rPr lang="en-US" altLang="ja-JP" sz="1600" b="1" dirty="0" err="1"/>
              <a:t>tydyr</a:t>
            </a:r>
            <a:endParaRPr lang="en-US" altLang="ja-JP" sz="1600" b="1" dirty="0"/>
          </a:p>
          <a:p>
            <a:endParaRPr lang="en-US" altLang="ja-JP" sz="800" dirty="0"/>
          </a:p>
          <a:p>
            <a:r>
              <a:rPr lang="ja-JP" altLang="en-US" sz="1400" dirty="0"/>
              <a:t>データハンドリングに便利なパッケージ</a:t>
            </a:r>
            <a:endParaRPr lang="en-US" altLang="ja-JP" sz="1400" dirty="0"/>
          </a:p>
          <a:p>
            <a:r>
              <a:rPr lang="en-US" altLang="ja-JP" sz="1400" dirty="0"/>
              <a:t>R</a:t>
            </a:r>
            <a:r>
              <a:rPr lang="ja-JP" altLang="en-US" sz="1400" dirty="0"/>
              <a:t>の標準機能では、記法が統一されていないなどデータ加工には不便な点が多く、最近はこれらのパッケージの関数を用いて処理されることが多い</a:t>
            </a:r>
            <a:endParaRPr lang="en-US" altLang="ja-JP" sz="1400" dirty="0"/>
          </a:p>
          <a:p>
            <a:endParaRPr lang="en-US" altLang="ja-JP" sz="1400" dirty="0"/>
          </a:p>
          <a:p>
            <a:r>
              <a:rPr lang="ja-JP" altLang="en-US" sz="1400" dirty="0"/>
              <a:t>チートシート</a:t>
            </a:r>
            <a:endParaRPr lang="en-US" altLang="ja-JP" sz="1400" dirty="0"/>
          </a:p>
          <a:p>
            <a:r>
              <a:rPr lang="en-US" altLang="ja-JP" sz="1400" dirty="0" err="1"/>
              <a:t>En</a:t>
            </a:r>
            <a:r>
              <a:rPr lang="en-US" altLang="ja-JP" sz="1400" dirty="0"/>
              <a:t>: </a:t>
            </a:r>
            <a:r>
              <a:rPr lang="en-US" altLang="ja-JP" sz="1400" dirty="0">
                <a:hlinkClick r:id="rId5"/>
              </a:rPr>
              <a:t>https://www.rstudio.com/wp-content/uploads/2015/02/data-wrangling-cheatsheet.pdf</a:t>
            </a:r>
            <a:endParaRPr lang="en-US" altLang="ja-JP" sz="1400" dirty="0"/>
          </a:p>
          <a:p>
            <a:r>
              <a:rPr lang="en-US" altLang="ja-JP" sz="1400" dirty="0" err="1"/>
              <a:t>Jp</a:t>
            </a:r>
            <a:r>
              <a:rPr lang="en-US" altLang="ja-JP" sz="1400" dirty="0"/>
              <a:t>: </a:t>
            </a:r>
            <a:r>
              <a:rPr lang="en-US" altLang="ja-JP" sz="1400" dirty="0">
                <a:hlinkClick r:id="rId6"/>
              </a:rPr>
              <a:t>https://www.rstudio.com/wp-content/uploads/2015/09/data-wrangling-japanese.pdf</a:t>
            </a:r>
            <a:endParaRPr lang="en-US" altLang="ja-JP" sz="1400" dirty="0"/>
          </a:p>
          <a:p>
            <a:endParaRPr lang="en-US" altLang="ja-JP" sz="1400" dirty="0"/>
          </a:p>
        </p:txBody>
      </p:sp>
      <p:pic>
        <p:nvPicPr>
          <p:cNvPr id="8" name="Picture 2" descr="é¢é£ç»å">
            <a:extLst>
              <a:ext uri="{FF2B5EF4-FFF2-40B4-BE49-F238E27FC236}">
                <a16:creationId xmlns:a16="http://schemas.microsoft.com/office/drawing/2014/main" id="{95669384-6375-40A7-B3EF-90FEFF5E7D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874" y="3609020"/>
            <a:ext cx="1297533" cy="14588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dyr.tidyverse.org/logo.png">
            <a:extLst>
              <a:ext uri="{FF2B5EF4-FFF2-40B4-BE49-F238E27FC236}">
                <a16:creationId xmlns:a16="http://schemas.microsoft.com/office/drawing/2014/main" id="{07A67C34-AF72-4012-807C-3460D7BCFC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576" y="4768282"/>
            <a:ext cx="1152128" cy="133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9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3" name="タイトル 2"/>
          <p:cNvSpPr>
            <a:spLocks noGrp="1"/>
          </p:cNvSpPr>
          <p:nvPr>
            <p:ph type="title"/>
          </p:nvPr>
        </p:nvSpPr>
        <p:spPr/>
        <p:txBody>
          <a:bodyPr/>
          <a:lstStyle/>
          <a:p>
            <a:r>
              <a:rPr lang="ja-JP" altLang="en-US" dirty="0"/>
              <a:t>コースの概要</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5016758"/>
          </a:xfrm>
          <a:prstGeom prst="rect">
            <a:avLst/>
          </a:prstGeom>
          <a:noFill/>
        </p:spPr>
        <p:txBody>
          <a:bodyPr wrap="square" rtlCol="0">
            <a:spAutoFit/>
          </a:bodyPr>
          <a:lstStyle/>
          <a:p>
            <a:r>
              <a:rPr lang="ja-JP" altLang="en-US" sz="1500" dirty="0"/>
              <a:t>目的：</a:t>
            </a:r>
            <a:endParaRPr lang="en-US" altLang="ja-JP" sz="1500" dirty="0"/>
          </a:p>
          <a:p>
            <a:pPr marL="285750" indent="-285750">
              <a:buFont typeface="Arial" panose="020B0604020202020204" pitchFamily="34" charset="0"/>
              <a:buChar char="•"/>
            </a:pPr>
            <a:r>
              <a:rPr lang="ja-JP" altLang="en-US" sz="1500" dirty="0"/>
              <a:t>統計学の基礎と、実務への応用を学習する</a:t>
            </a:r>
            <a:endParaRPr lang="en-US" altLang="ja-JP" sz="1500" dirty="0"/>
          </a:p>
          <a:p>
            <a:pPr marL="285750" indent="-285750">
              <a:buFont typeface="Arial" panose="020B0604020202020204" pitchFamily="34" charset="0"/>
              <a:buChar char="•"/>
            </a:pPr>
            <a:r>
              <a:rPr lang="en-US" altLang="ja-JP" sz="1500" dirty="0"/>
              <a:t>R</a:t>
            </a:r>
            <a:r>
              <a:rPr lang="ja-JP" altLang="en-US" sz="1500" dirty="0"/>
              <a:t>を用いた分析に慣れる</a:t>
            </a:r>
            <a:endParaRPr lang="en-US" altLang="ja-JP" sz="1500" dirty="0"/>
          </a:p>
          <a:p>
            <a:pPr marL="285750" indent="-285750">
              <a:buFont typeface="Arial" panose="020B0604020202020204" pitchFamily="34" charset="0"/>
              <a:buChar char="•"/>
            </a:pPr>
            <a:r>
              <a:rPr lang="ja-JP" altLang="en-US" sz="1500" dirty="0"/>
              <a:t>「データ分析には正解がない」が、分析対象のデータの背景情報を理解するのはもちろん、確率的、統計的な知識を身に着け、少しでも再現性の高い判断ができるようになる（ダメな分析は再現性がほとんどない）</a:t>
            </a:r>
            <a:endParaRPr lang="en-US" altLang="ja-JP" sz="1500" dirty="0"/>
          </a:p>
          <a:p>
            <a:endParaRPr lang="en-US" altLang="ja-JP" sz="1500" dirty="0"/>
          </a:p>
          <a:p>
            <a:endParaRPr lang="en-US" altLang="ja-JP" sz="1500" dirty="0"/>
          </a:p>
          <a:p>
            <a:endParaRPr lang="en-US" altLang="ja-JP" sz="1500" dirty="0"/>
          </a:p>
          <a:p>
            <a:r>
              <a:rPr lang="ja-JP" altLang="en-US" sz="1500" dirty="0"/>
              <a:t>機械学習と統計解析（機械学習講座を終えた受講生へ）：</a:t>
            </a:r>
            <a:endParaRPr lang="en-US" altLang="ja-JP" sz="1500" dirty="0"/>
          </a:p>
          <a:p>
            <a:pPr marL="285750" indent="-285750">
              <a:buFont typeface="Arial" panose="020B0604020202020204" pitchFamily="34" charset="0"/>
              <a:buChar char="•"/>
            </a:pPr>
            <a:r>
              <a:rPr lang="ja-JP" altLang="en-US" sz="1500" dirty="0"/>
              <a:t>機械学習は、データ間の相関関係からルールを作成</a:t>
            </a:r>
            <a:r>
              <a:rPr lang="en-US" altLang="ja-JP" sz="1500" dirty="0"/>
              <a:t>. Big Data</a:t>
            </a:r>
            <a:r>
              <a:rPr lang="ja-JP" altLang="en-US" sz="1500" dirty="0" err="1"/>
              <a:t>への</a:t>
            </a:r>
            <a:r>
              <a:rPr lang="ja-JP" altLang="en-US" sz="1500" dirty="0"/>
              <a:t>アルゴリズム対応などに関心</a:t>
            </a:r>
            <a:endParaRPr lang="en-US" altLang="ja-JP" sz="1500" dirty="0"/>
          </a:p>
          <a:p>
            <a:pPr marL="285750" indent="-285750">
              <a:buFont typeface="Arial" panose="020B0604020202020204" pitchFamily="34" charset="0"/>
              <a:buChar char="•"/>
            </a:pPr>
            <a:r>
              <a:rPr lang="ja-JP" altLang="en-US" sz="1500" dirty="0"/>
              <a:t>統計解析は、ドメイン知識を元に現象を数学的に説明する</a:t>
            </a:r>
            <a:r>
              <a:rPr lang="en-US" altLang="ja-JP" sz="1500" dirty="0"/>
              <a:t>. </a:t>
            </a:r>
            <a:r>
              <a:rPr lang="ja-JP" altLang="en-US" sz="1500" dirty="0"/>
              <a:t>データの取得法自体や因果関係の証明に関心</a:t>
            </a:r>
            <a:endParaRPr lang="en-US" altLang="ja-JP" sz="1500" dirty="0"/>
          </a:p>
          <a:p>
            <a:endParaRPr lang="en-US" altLang="ja-JP" sz="1500" dirty="0"/>
          </a:p>
          <a:p>
            <a:r>
              <a:rPr lang="ja-JP" altLang="en-US" sz="1500" dirty="0"/>
              <a:t>いろいろ議論はあるので</a:t>
            </a:r>
            <a:r>
              <a:rPr lang="en-US" altLang="ja-JP" sz="1500" dirty="0"/>
              <a:t>…</a:t>
            </a:r>
          </a:p>
          <a:p>
            <a:endParaRPr lang="en-US" altLang="ja-JP" sz="500" dirty="0"/>
          </a:p>
          <a:p>
            <a:r>
              <a:rPr lang="en-US" altLang="ja-JP" sz="1500" dirty="0"/>
              <a:t>Machine Learning vs. Statistics</a:t>
            </a:r>
          </a:p>
          <a:p>
            <a:pPr marL="285750" indent="-285750">
              <a:buFont typeface="Arial" panose="020B0604020202020204" pitchFamily="34" charset="0"/>
              <a:buChar char="•"/>
            </a:pPr>
            <a:r>
              <a:rPr lang="en-US" altLang="ja-JP" sz="1500" dirty="0">
                <a:hlinkClick r:id="rId2"/>
              </a:rPr>
              <a:t>https://www.svds.com/machine-learning-vs-statistics/</a:t>
            </a:r>
            <a:endParaRPr lang="en-US" altLang="ja-JP" sz="1500" dirty="0"/>
          </a:p>
          <a:p>
            <a:r>
              <a:rPr lang="en-US" altLang="ja-JP" sz="1500" dirty="0"/>
              <a:t>Statistical Modeling: The Two Cultures</a:t>
            </a:r>
          </a:p>
          <a:p>
            <a:pPr marL="285750" indent="-285750">
              <a:buFont typeface="Arial" panose="020B0604020202020204" pitchFamily="34" charset="0"/>
              <a:buChar char="•"/>
            </a:pPr>
            <a:r>
              <a:rPr lang="en-US" altLang="ja-JP" sz="1500" dirty="0">
                <a:hlinkClick r:id="rId3"/>
              </a:rPr>
              <a:t>https://projecteuclid.org/download/pdf_1/euclid.ss/1009213726</a:t>
            </a:r>
            <a:endParaRPr lang="en-US" altLang="ja-JP" sz="1500" dirty="0"/>
          </a:p>
          <a:p>
            <a:r>
              <a:rPr lang="en-US" altLang="ja-JP" sz="1500" dirty="0"/>
              <a:t>To Explain or to Predict?</a:t>
            </a:r>
            <a:endParaRPr lang="en-US" altLang="ja-JP" sz="1500" dirty="0">
              <a:hlinkClick r:id="rId4"/>
            </a:endParaRPr>
          </a:p>
          <a:p>
            <a:pPr marL="285750" indent="-285750">
              <a:buFont typeface="Arial" panose="020B0604020202020204" pitchFamily="34" charset="0"/>
              <a:buChar char="•"/>
            </a:pPr>
            <a:r>
              <a:rPr lang="en-US" altLang="ja-JP" sz="1500" dirty="0">
                <a:hlinkClick r:id="rId4"/>
              </a:rPr>
              <a:t>https://arxiv.org/pdf/1101.0891.pdf</a:t>
            </a:r>
            <a:endParaRPr lang="en-US" altLang="ja-JP" sz="1500" dirty="0"/>
          </a:p>
          <a:p>
            <a:endParaRPr lang="en-US" altLang="ja-JP" sz="1500" dirty="0"/>
          </a:p>
        </p:txBody>
      </p:sp>
    </p:spTree>
    <p:extLst>
      <p:ext uri="{BB962C8B-B14F-4D97-AF65-F5344CB8AC3E}">
        <p14:creationId xmlns:p14="http://schemas.microsoft.com/office/powerpoint/2010/main" val="148427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3" name="タイトル 2"/>
          <p:cNvSpPr>
            <a:spLocks noGrp="1"/>
          </p:cNvSpPr>
          <p:nvPr>
            <p:ph type="title"/>
          </p:nvPr>
        </p:nvSpPr>
        <p:spPr/>
        <p:txBody>
          <a:bodyPr/>
          <a:lstStyle/>
          <a:p>
            <a:r>
              <a:rPr lang="ja-JP" altLang="en-US" dirty="0"/>
              <a:t>おすすめの勉強法</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1569660"/>
          </a:xfrm>
          <a:prstGeom prst="rect">
            <a:avLst/>
          </a:prstGeom>
          <a:noFill/>
        </p:spPr>
        <p:txBody>
          <a:bodyPr wrap="square" rtlCol="0">
            <a:spAutoFit/>
          </a:bodyPr>
          <a:lstStyle/>
          <a:p>
            <a:r>
              <a:rPr lang="ja-JP" altLang="en-US" sz="1600" dirty="0"/>
              <a:t>「統計検定</a:t>
            </a:r>
            <a:r>
              <a:rPr lang="en-US" altLang="ja-JP" sz="1600" dirty="0"/>
              <a:t>2</a:t>
            </a:r>
            <a:r>
              <a:rPr lang="ja-JP" altLang="en-US" sz="1600" dirty="0"/>
              <a:t>級」を並行して勉強するのがおすすめ</a:t>
            </a:r>
            <a:endParaRPr lang="en-US" altLang="ja-JP" sz="1600" dirty="0"/>
          </a:p>
          <a:p>
            <a:endParaRPr lang="en-US" altLang="ja-JP" sz="1600" dirty="0"/>
          </a:p>
          <a:p>
            <a:pPr marL="285750" indent="-285750">
              <a:buFont typeface="Wingdings" panose="05000000000000000000" pitchFamily="2" charset="2"/>
              <a:buChar char="l"/>
            </a:pPr>
            <a:r>
              <a:rPr lang="ja-JP" altLang="en-US" sz="1600" dirty="0"/>
              <a:t>本講座では短期間で統計解析全体を学習し、細かい理論部分はイメージで理解していく内容となっているため、数式を用いた理論部分の深い理解は数理統計の教科書を参考</a:t>
            </a:r>
            <a:endParaRPr lang="en-US" altLang="ja-JP" sz="1600" dirty="0"/>
          </a:p>
          <a:p>
            <a:endParaRPr lang="en-US" altLang="ja-JP" sz="1600" dirty="0"/>
          </a:p>
          <a:p>
            <a:endParaRPr lang="en-US" altLang="ja-JP" sz="1600" dirty="0"/>
          </a:p>
        </p:txBody>
      </p:sp>
      <p:pic>
        <p:nvPicPr>
          <p:cNvPr id="1026" name="Picture 2" descr="https://images-na.ssl-images-amazon.com/images/I/81zijMo%2BHSL.jpg">
            <a:extLst>
              <a:ext uri="{FF2B5EF4-FFF2-40B4-BE49-F238E27FC236}">
                <a16:creationId xmlns:a16="http://schemas.microsoft.com/office/drawing/2014/main" id="{971D2B7E-6F5F-4295-ACA5-8B3344384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293" y="2876118"/>
            <a:ext cx="2269230" cy="3145035"/>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AB2AD705-8772-42CF-AE06-14DCC4DEED98}"/>
              </a:ext>
            </a:extLst>
          </p:cNvPr>
          <p:cNvPicPr>
            <a:picLocks noChangeAspect="1"/>
          </p:cNvPicPr>
          <p:nvPr/>
        </p:nvPicPr>
        <p:blipFill>
          <a:blip r:embed="rId3"/>
          <a:stretch>
            <a:fillRect/>
          </a:stretch>
        </p:blipFill>
        <p:spPr>
          <a:xfrm>
            <a:off x="5151091" y="2876117"/>
            <a:ext cx="2214177" cy="3145035"/>
          </a:xfrm>
          <a:prstGeom prst="rect">
            <a:avLst/>
          </a:prstGeom>
        </p:spPr>
      </p:pic>
    </p:spTree>
    <p:extLst>
      <p:ext uri="{BB962C8B-B14F-4D97-AF65-F5344CB8AC3E}">
        <p14:creationId xmlns:p14="http://schemas.microsoft.com/office/powerpoint/2010/main" val="151655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716B6BF3-F086-4095-9F98-55C0E374D5CF}"/>
              </a:ext>
            </a:extLst>
          </p:cNvPr>
          <p:cNvSpPr txBox="1"/>
          <p:nvPr/>
        </p:nvSpPr>
        <p:spPr>
          <a:xfrm>
            <a:off x="281370" y="2852936"/>
            <a:ext cx="9260514" cy="2308324"/>
          </a:xfrm>
          <a:prstGeom prst="rect">
            <a:avLst/>
          </a:prstGeom>
          <a:noFill/>
        </p:spPr>
        <p:txBody>
          <a:bodyPr wrap="square" rtlCol="0">
            <a:spAutoFit/>
          </a:bodyPr>
          <a:lstStyle/>
          <a:p>
            <a:r>
              <a:rPr lang="en-US" altLang="ja-JP" sz="1600" b="1" dirty="0" err="1"/>
              <a:t>RStudio</a:t>
            </a:r>
            <a:r>
              <a:rPr lang="en-US" altLang="ja-JP" sz="1600" dirty="0"/>
              <a:t> is a free and open-source integrated development environment (IDE) for R, a programming language for statistical computing and graphics. </a:t>
            </a:r>
            <a:r>
              <a:rPr lang="ja-JP" altLang="en-US" sz="1600" dirty="0"/>
              <a:t>（</a:t>
            </a:r>
            <a:r>
              <a:rPr lang="en-US" altLang="ja-JP" sz="1600" dirty="0" err="1"/>
              <a:t>RStudio</a:t>
            </a:r>
            <a:r>
              <a:rPr lang="ja-JP" altLang="en-US" sz="1600" dirty="0"/>
              <a:t>は</a:t>
            </a:r>
            <a:r>
              <a:rPr lang="en-US" altLang="ja-JP" sz="1600" dirty="0"/>
              <a:t>R</a:t>
            </a:r>
            <a:r>
              <a:rPr lang="ja-JP" altLang="en-US" sz="1600" dirty="0"/>
              <a:t>言語の統合開発環境</a:t>
            </a:r>
            <a:r>
              <a:rPr lang="en-US" altLang="ja-JP" sz="1600" dirty="0"/>
              <a:t>(IDE)</a:t>
            </a:r>
            <a:r>
              <a:rPr lang="ja-JP" altLang="en-US" sz="1600" dirty="0"/>
              <a:t>）</a:t>
            </a:r>
            <a:endParaRPr lang="en-US" altLang="ja-JP" sz="1600" dirty="0"/>
          </a:p>
          <a:p>
            <a:r>
              <a:rPr lang="en-US" altLang="ja-JP" sz="1600" dirty="0"/>
              <a:t>(Wiki) </a:t>
            </a:r>
            <a:r>
              <a:rPr lang="en-US" altLang="ja-JP" sz="1600" dirty="0">
                <a:hlinkClick r:id="rId2"/>
              </a:rPr>
              <a:t>https://en.wikipedia.org/wiki/RStudio</a:t>
            </a:r>
            <a:endParaRPr lang="en-US" altLang="ja-JP" sz="1600" dirty="0"/>
          </a:p>
          <a:p>
            <a:endParaRPr lang="en-US" altLang="ja-JP" sz="1600" dirty="0"/>
          </a:p>
          <a:p>
            <a:r>
              <a:rPr lang="en-US" altLang="ja-JP" sz="1600" dirty="0" err="1"/>
              <a:t>RStudio</a:t>
            </a:r>
            <a:r>
              <a:rPr lang="ja-JP" altLang="en-US" sz="1600" dirty="0"/>
              <a:t>公式サイト</a:t>
            </a:r>
            <a:endParaRPr lang="en-US" altLang="ja-JP" sz="1600" dirty="0"/>
          </a:p>
          <a:p>
            <a:r>
              <a:rPr lang="en-US" altLang="ja-JP" sz="1600" dirty="0">
                <a:hlinkClick r:id="rId3"/>
              </a:rPr>
              <a:t>https://www.rstudio.com/</a:t>
            </a:r>
            <a:endParaRPr lang="en-US" altLang="ja-JP" sz="1600" dirty="0"/>
          </a:p>
          <a:p>
            <a:endParaRPr lang="en-US" altLang="ja-JP" sz="1600" dirty="0"/>
          </a:p>
          <a:p>
            <a:endParaRPr lang="en-US" altLang="ja-JP" sz="1600" dirty="0"/>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3" name="タイトル 2"/>
          <p:cNvSpPr>
            <a:spLocks noGrp="1"/>
          </p:cNvSpPr>
          <p:nvPr>
            <p:ph type="title"/>
          </p:nvPr>
        </p:nvSpPr>
        <p:spPr/>
        <p:txBody>
          <a:bodyPr/>
          <a:lstStyle/>
          <a:p>
            <a:r>
              <a:rPr lang="en-US" altLang="ja-JP" dirty="0"/>
              <a:t>R</a:t>
            </a:r>
            <a:r>
              <a:rPr lang="ja-JP" altLang="en-US" dirty="0"/>
              <a:t>言語</a:t>
            </a:r>
            <a:r>
              <a:rPr lang="en-US" altLang="ja-JP" dirty="0"/>
              <a:t>/</a:t>
            </a:r>
            <a:r>
              <a:rPr lang="en-US" altLang="ja-JP" dirty="0" err="1"/>
              <a:t>RStudio</a:t>
            </a:r>
            <a:endParaRPr kumimoji="1" lang="ja-JP" altLang="en-US" dirty="0"/>
          </a:p>
        </p:txBody>
      </p:sp>
      <p:sp>
        <p:nvSpPr>
          <p:cNvPr id="5" name="テキスト ボックス 4">
            <a:extLst>
              <a:ext uri="{FF2B5EF4-FFF2-40B4-BE49-F238E27FC236}">
                <a16:creationId xmlns:a16="http://schemas.microsoft.com/office/drawing/2014/main" id="{E34106CB-5A8A-4A51-AC9E-7E880FB3545E}"/>
              </a:ext>
            </a:extLst>
          </p:cNvPr>
          <p:cNvSpPr txBox="1"/>
          <p:nvPr/>
        </p:nvSpPr>
        <p:spPr>
          <a:xfrm>
            <a:off x="2449096" y="1095235"/>
            <a:ext cx="7092788" cy="1077218"/>
          </a:xfrm>
          <a:prstGeom prst="rect">
            <a:avLst/>
          </a:prstGeom>
          <a:noFill/>
        </p:spPr>
        <p:txBody>
          <a:bodyPr wrap="square" rtlCol="0">
            <a:spAutoFit/>
          </a:bodyPr>
          <a:lstStyle/>
          <a:p>
            <a:r>
              <a:rPr lang="en-US" altLang="ja-JP" sz="1600" b="1" dirty="0"/>
              <a:t>R</a:t>
            </a:r>
            <a:r>
              <a:rPr lang="ja-JP" altLang="en-US" sz="1600" b="1" dirty="0"/>
              <a:t>言語</a:t>
            </a:r>
            <a:r>
              <a:rPr lang="ja-JP" altLang="en-US" sz="1600" dirty="0"/>
              <a:t>はオープンソース・フリーソフトウェアの統計解析向けのプログラミング言語及びその開発実行環境である。</a:t>
            </a:r>
            <a:endParaRPr lang="en-US" altLang="ja-JP" sz="1600" dirty="0"/>
          </a:p>
          <a:p>
            <a:r>
              <a:rPr lang="en-US" altLang="ja-JP" sz="1600" dirty="0"/>
              <a:t>(Wiki) </a:t>
            </a:r>
            <a:r>
              <a:rPr lang="en-US" altLang="ja-JP" sz="1600" dirty="0">
                <a:hlinkClick r:id="rId4"/>
              </a:rPr>
              <a:t>https://ja.wikipedia.org/wiki/R%E8%A8%80%E8%AA%9E</a:t>
            </a:r>
            <a:endParaRPr lang="en-US" altLang="ja-JP" sz="1600" dirty="0"/>
          </a:p>
          <a:p>
            <a:endParaRPr lang="en-US" altLang="ja-JP" sz="1600" dirty="0"/>
          </a:p>
        </p:txBody>
      </p:sp>
      <p:pic>
        <p:nvPicPr>
          <p:cNvPr id="8" name="図 7">
            <a:extLst>
              <a:ext uri="{FF2B5EF4-FFF2-40B4-BE49-F238E27FC236}">
                <a16:creationId xmlns:a16="http://schemas.microsoft.com/office/drawing/2014/main" id="{3D20F258-F6D3-430A-B4F0-DB18851C686B}"/>
              </a:ext>
            </a:extLst>
          </p:cNvPr>
          <p:cNvPicPr>
            <a:picLocks noChangeAspect="1"/>
          </p:cNvPicPr>
          <p:nvPr/>
        </p:nvPicPr>
        <p:blipFill>
          <a:blip r:embed="rId5"/>
          <a:stretch>
            <a:fillRect/>
          </a:stretch>
        </p:blipFill>
        <p:spPr>
          <a:xfrm>
            <a:off x="364116" y="980728"/>
            <a:ext cx="1443469" cy="1139936"/>
          </a:xfrm>
          <a:prstGeom prst="rect">
            <a:avLst/>
          </a:prstGeom>
        </p:spPr>
      </p:pic>
      <p:pic>
        <p:nvPicPr>
          <p:cNvPr id="9" name="図 8">
            <a:extLst>
              <a:ext uri="{FF2B5EF4-FFF2-40B4-BE49-F238E27FC236}">
                <a16:creationId xmlns:a16="http://schemas.microsoft.com/office/drawing/2014/main" id="{469DBA2F-634F-419E-AB50-3D71ADB5C353}"/>
              </a:ext>
            </a:extLst>
          </p:cNvPr>
          <p:cNvPicPr>
            <a:picLocks noChangeAspect="1"/>
          </p:cNvPicPr>
          <p:nvPr/>
        </p:nvPicPr>
        <p:blipFill>
          <a:blip r:embed="rId6"/>
          <a:stretch>
            <a:fillRect/>
          </a:stretch>
        </p:blipFill>
        <p:spPr>
          <a:xfrm>
            <a:off x="5568548" y="3600207"/>
            <a:ext cx="3035989" cy="1008382"/>
          </a:xfrm>
          <a:prstGeom prst="rect">
            <a:avLst/>
          </a:prstGeom>
        </p:spPr>
      </p:pic>
    </p:spTree>
    <p:extLst>
      <p:ext uri="{BB962C8B-B14F-4D97-AF65-F5344CB8AC3E}">
        <p14:creationId xmlns:p14="http://schemas.microsoft.com/office/powerpoint/2010/main" val="251233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3" name="タイトル 2"/>
          <p:cNvSpPr>
            <a:spLocks noGrp="1"/>
          </p:cNvSpPr>
          <p:nvPr>
            <p:ph type="title"/>
          </p:nvPr>
        </p:nvSpPr>
        <p:spPr/>
        <p:txBody>
          <a:bodyPr/>
          <a:lstStyle/>
          <a:p>
            <a:r>
              <a:rPr lang="en-US" altLang="ja-JP" dirty="0"/>
              <a:t>RStudio</a:t>
            </a:r>
            <a:r>
              <a:rPr lang="ja-JP" altLang="en-US" dirty="0"/>
              <a:t>の設定</a:t>
            </a:r>
            <a:endParaRPr kumimoji="1" lang="ja-JP" altLang="en-US" dirty="0"/>
          </a:p>
        </p:txBody>
      </p:sp>
      <p:sp>
        <p:nvSpPr>
          <p:cNvPr id="5" name="テキスト ボックス 4">
            <a:extLst>
              <a:ext uri="{FF2B5EF4-FFF2-40B4-BE49-F238E27FC236}">
                <a16:creationId xmlns:a16="http://schemas.microsoft.com/office/drawing/2014/main" id="{E34106CB-5A8A-4A51-AC9E-7E880FB3545E}"/>
              </a:ext>
            </a:extLst>
          </p:cNvPr>
          <p:cNvSpPr txBox="1"/>
          <p:nvPr/>
        </p:nvSpPr>
        <p:spPr>
          <a:xfrm>
            <a:off x="200472" y="836712"/>
            <a:ext cx="9548204" cy="2308324"/>
          </a:xfrm>
          <a:prstGeom prst="rect">
            <a:avLst/>
          </a:prstGeom>
          <a:noFill/>
        </p:spPr>
        <p:txBody>
          <a:bodyPr wrap="square" rtlCol="0">
            <a:spAutoFit/>
          </a:bodyPr>
          <a:lstStyle/>
          <a:p>
            <a:r>
              <a:rPr lang="en-US" altLang="ja-JP" sz="1600" dirty="0"/>
              <a:t>R</a:t>
            </a:r>
            <a:r>
              <a:rPr lang="ja-JP" altLang="en-US" sz="1600" dirty="0"/>
              <a:t>コードの文字コードの設定</a:t>
            </a:r>
            <a:endParaRPr lang="en-US" altLang="ja-JP" sz="1600" dirty="0"/>
          </a:p>
          <a:p>
            <a:pPr marL="285750" indent="-285750">
              <a:buFont typeface="Arial" panose="020B0604020202020204" pitchFamily="34" charset="0"/>
              <a:buChar char="•"/>
            </a:pPr>
            <a:r>
              <a:rPr lang="en-US" altLang="ja-JP" sz="1600" dirty="0"/>
              <a:t>[Tools] &gt; [Global Options..] &gt; “Code” &gt; “Saving” &gt; Default text saving=UTF-8</a:t>
            </a:r>
          </a:p>
          <a:p>
            <a:endParaRPr lang="en-US" altLang="ja-JP" sz="1600" dirty="0"/>
          </a:p>
          <a:p>
            <a:r>
              <a:rPr lang="ja-JP" altLang="en-US" sz="1600" dirty="0"/>
              <a:t>作業ディレクトリの作成（</a:t>
            </a:r>
            <a:r>
              <a:rPr lang="en-US" altLang="ja-JP" sz="1600" dirty="0"/>
              <a:t>R</a:t>
            </a:r>
            <a:r>
              <a:rPr lang="ja-JP" altLang="en-US" sz="1600" dirty="0"/>
              <a:t>プロジェクト）</a:t>
            </a:r>
            <a:endParaRPr lang="en-US" altLang="ja-JP" sz="1600" dirty="0"/>
          </a:p>
          <a:p>
            <a:pPr marL="285750" indent="-285750">
              <a:buFont typeface="Arial" panose="020B0604020202020204" pitchFamily="34" charset="0"/>
              <a:buChar char="•"/>
            </a:pPr>
            <a:r>
              <a:rPr lang="en-US" altLang="ja-JP" sz="1600" dirty="0"/>
              <a:t>[File] &gt; [New Project] &gt; “Existing Directory” &gt; R</a:t>
            </a:r>
            <a:r>
              <a:rPr lang="ja-JP" altLang="en-US" sz="1600" dirty="0"/>
              <a:t>コードと</a:t>
            </a:r>
            <a:r>
              <a:rPr lang="en-US" altLang="ja-JP" sz="1600" dirty="0"/>
              <a:t>data</a:t>
            </a:r>
            <a:r>
              <a:rPr lang="ja-JP" altLang="en-US" sz="1600" dirty="0"/>
              <a:t>フォルダがあるディレクトリを指定</a:t>
            </a:r>
            <a:endParaRPr lang="en-US" altLang="ja-JP" sz="1600" dirty="0"/>
          </a:p>
          <a:p>
            <a:pPr marL="285750" indent="-285750">
              <a:buFont typeface="Arial" panose="020B0604020202020204" pitchFamily="34" charset="0"/>
              <a:buChar char="•"/>
            </a:pPr>
            <a:r>
              <a:rPr lang="en-US" altLang="ja-JP" sz="1600" dirty="0"/>
              <a:t>“</a:t>
            </a:r>
            <a:r>
              <a:rPr lang="ja-JP" altLang="en-US" sz="1600" dirty="0"/>
              <a:t>指定したディレクトリ</a:t>
            </a:r>
            <a:r>
              <a:rPr lang="en-US" altLang="ja-JP" sz="1600" dirty="0"/>
              <a:t>(</a:t>
            </a:r>
            <a:r>
              <a:rPr lang="ja-JP" altLang="en-US" sz="1600" dirty="0"/>
              <a:t>プロジェクト名</a:t>
            </a:r>
            <a:r>
              <a:rPr lang="en-US" altLang="ja-JP" sz="1600" dirty="0"/>
              <a:t>).</a:t>
            </a:r>
            <a:r>
              <a:rPr lang="en-US" altLang="ja-JP" sz="1600" dirty="0" err="1"/>
              <a:t>Rproj</a:t>
            </a:r>
            <a:r>
              <a:rPr lang="en-US" altLang="ja-JP" sz="1600" dirty="0"/>
              <a:t>”</a:t>
            </a:r>
            <a:r>
              <a:rPr lang="ja-JP" altLang="en-US" sz="1600" dirty="0"/>
              <a:t>というファイルが作成される。</a:t>
            </a:r>
            <a:r>
              <a:rPr lang="en-US" altLang="ja-JP" sz="1600" dirty="0"/>
              <a:t>.</a:t>
            </a:r>
            <a:r>
              <a:rPr lang="en-US" altLang="ja-JP" sz="1600" dirty="0" err="1"/>
              <a:t>Rproj</a:t>
            </a:r>
            <a:r>
              <a:rPr lang="ja-JP" altLang="en-US" sz="1600" dirty="0"/>
              <a:t>ファイルをクリックすることにより、プロジェクト間の移動ができる</a:t>
            </a:r>
            <a:endParaRPr lang="en-US" altLang="ja-JP" sz="1600" dirty="0"/>
          </a:p>
          <a:p>
            <a:endParaRPr lang="en-US" altLang="ja-JP" sz="1600" dirty="0"/>
          </a:p>
        </p:txBody>
      </p:sp>
      <p:pic>
        <p:nvPicPr>
          <p:cNvPr id="4" name="図 3">
            <a:extLst>
              <a:ext uri="{FF2B5EF4-FFF2-40B4-BE49-F238E27FC236}">
                <a16:creationId xmlns:a16="http://schemas.microsoft.com/office/drawing/2014/main" id="{FC83A68A-0EFE-46A1-861E-29F1A6218092}"/>
              </a:ext>
            </a:extLst>
          </p:cNvPr>
          <p:cNvPicPr>
            <a:picLocks noChangeAspect="1"/>
          </p:cNvPicPr>
          <p:nvPr/>
        </p:nvPicPr>
        <p:blipFill>
          <a:blip r:embed="rId2"/>
          <a:stretch>
            <a:fillRect/>
          </a:stretch>
        </p:blipFill>
        <p:spPr>
          <a:xfrm>
            <a:off x="1214600" y="3551286"/>
            <a:ext cx="5219700" cy="733425"/>
          </a:xfrm>
          <a:prstGeom prst="rect">
            <a:avLst/>
          </a:prstGeom>
        </p:spPr>
      </p:pic>
      <p:pic>
        <p:nvPicPr>
          <p:cNvPr id="6" name="図 5">
            <a:extLst>
              <a:ext uri="{FF2B5EF4-FFF2-40B4-BE49-F238E27FC236}">
                <a16:creationId xmlns:a16="http://schemas.microsoft.com/office/drawing/2014/main" id="{3CDC1F44-0CBB-4BDF-B31B-FFF6639EDEDB}"/>
              </a:ext>
            </a:extLst>
          </p:cNvPr>
          <p:cNvPicPr>
            <a:picLocks noChangeAspect="1"/>
          </p:cNvPicPr>
          <p:nvPr/>
        </p:nvPicPr>
        <p:blipFill>
          <a:blip r:embed="rId3"/>
          <a:stretch>
            <a:fillRect/>
          </a:stretch>
        </p:blipFill>
        <p:spPr>
          <a:xfrm>
            <a:off x="1028564" y="4542177"/>
            <a:ext cx="2112624" cy="1039329"/>
          </a:xfrm>
          <a:prstGeom prst="rect">
            <a:avLst/>
          </a:prstGeom>
        </p:spPr>
      </p:pic>
      <p:pic>
        <p:nvPicPr>
          <p:cNvPr id="8" name="図 7">
            <a:extLst>
              <a:ext uri="{FF2B5EF4-FFF2-40B4-BE49-F238E27FC236}">
                <a16:creationId xmlns:a16="http://schemas.microsoft.com/office/drawing/2014/main" id="{6739F2D7-24E4-48AE-8B5D-11810E306B00}"/>
              </a:ext>
            </a:extLst>
          </p:cNvPr>
          <p:cNvPicPr>
            <a:picLocks noChangeAspect="1"/>
          </p:cNvPicPr>
          <p:nvPr/>
        </p:nvPicPr>
        <p:blipFill>
          <a:blip r:embed="rId4"/>
          <a:stretch>
            <a:fillRect/>
          </a:stretch>
        </p:blipFill>
        <p:spPr>
          <a:xfrm>
            <a:off x="4808984" y="4531972"/>
            <a:ext cx="1930126" cy="2054150"/>
          </a:xfrm>
          <a:prstGeom prst="rect">
            <a:avLst/>
          </a:prstGeom>
        </p:spPr>
      </p:pic>
      <p:sp>
        <p:nvSpPr>
          <p:cNvPr id="9" name="吹き出し: 線 8">
            <a:extLst>
              <a:ext uri="{FF2B5EF4-FFF2-40B4-BE49-F238E27FC236}">
                <a16:creationId xmlns:a16="http://schemas.microsoft.com/office/drawing/2014/main" id="{4F01AA05-6F66-4309-85F3-B09D35479D25}"/>
              </a:ext>
            </a:extLst>
          </p:cNvPr>
          <p:cNvSpPr/>
          <p:nvPr/>
        </p:nvSpPr>
        <p:spPr bwMode="auto">
          <a:xfrm>
            <a:off x="4999608" y="3808090"/>
            <a:ext cx="360040" cy="232316"/>
          </a:xfrm>
          <a:prstGeom prst="borderCallout1">
            <a:avLst>
              <a:gd name="adj1" fmla="val 106466"/>
              <a:gd name="adj2" fmla="val 53112"/>
              <a:gd name="adj3" fmla="val 304378"/>
              <a:gd name="adj4" fmla="val 33352"/>
            </a:avLst>
          </a:prstGeom>
          <a:noFill/>
          <a:ln w="6350">
            <a:solidFill>
              <a:schemeClr val="accent4"/>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0" name="吹き出し: 線 9">
            <a:extLst>
              <a:ext uri="{FF2B5EF4-FFF2-40B4-BE49-F238E27FC236}">
                <a16:creationId xmlns:a16="http://schemas.microsoft.com/office/drawing/2014/main" id="{A036BD5A-ACB8-468F-A142-7B34FA290BFD}"/>
              </a:ext>
            </a:extLst>
          </p:cNvPr>
          <p:cNvSpPr/>
          <p:nvPr/>
        </p:nvSpPr>
        <p:spPr bwMode="auto">
          <a:xfrm>
            <a:off x="1172580" y="3808752"/>
            <a:ext cx="360040" cy="232316"/>
          </a:xfrm>
          <a:prstGeom prst="borderCallout1">
            <a:avLst>
              <a:gd name="adj1" fmla="val 106466"/>
              <a:gd name="adj2" fmla="val 53112"/>
              <a:gd name="adj3" fmla="val 304378"/>
              <a:gd name="adj4" fmla="val 33352"/>
            </a:avLst>
          </a:prstGeom>
          <a:noFill/>
          <a:ln w="6350">
            <a:solidFill>
              <a:schemeClr val="accent4"/>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18337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sp>
        <p:nvSpPr>
          <p:cNvPr id="3" name="タイトル 2"/>
          <p:cNvSpPr>
            <a:spLocks noGrp="1"/>
          </p:cNvSpPr>
          <p:nvPr>
            <p:ph type="title"/>
          </p:nvPr>
        </p:nvSpPr>
        <p:spPr/>
        <p:txBody>
          <a:bodyPr/>
          <a:lstStyle/>
          <a:p>
            <a:r>
              <a:rPr lang="ja-JP" altLang="en-US" dirty="0"/>
              <a:t>データの表現</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338554"/>
          </a:xfrm>
          <a:prstGeom prst="rect">
            <a:avLst/>
          </a:prstGeom>
          <a:noFill/>
        </p:spPr>
        <p:txBody>
          <a:bodyPr wrap="square" rtlCol="0">
            <a:spAutoFit/>
          </a:bodyPr>
          <a:lstStyle/>
          <a:p>
            <a:r>
              <a:rPr lang="ja-JP" altLang="en-US" sz="1600" dirty="0"/>
              <a:t>統計解析は、大体の場合、以下の形式で記録されたデータを用い実施される</a:t>
            </a:r>
            <a:endParaRPr lang="en-US" altLang="ja-JP" sz="1600" dirty="0"/>
          </a:p>
        </p:txBody>
      </p:sp>
      <p:pic>
        <p:nvPicPr>
          <p:cNvPr id="6" name="図 5">
            <a:extLst>
              <a:ext uri="{FF2B5EF4-FFF2-40B4-BE49-F238E27FC236}">
                <a16:creationId xmlns:a16="http://schemas.microsoft.com/office/drawing/2014/main" id="{576D494F-3094-416B-828D-56892BCC0F22}"/>
              </a:ext>
            </a:extLst>
          </p:cNvPr>
          <p:cNvPicPr>
            <a:picLocks noChangeAspect="1"/>
          </p:cNvPicPr>
          <p:nvPr/>
        </p:nvPicPr>
        <p:blipFill>
          <a:blip r:embed="rId2"/>
          <a:stretch>
            <a:fillRect/>
          </a:stretch>
        </p:blipFill>
        <p:spPr>
          <a:xfrm>
            <a:off x="2252700" y="3356992"/>
            <a:ext cx="4686300" cy="2590800"/>
          </a:xfrm>
          <a:prstGeom prst="rect">
            <a:avLst/>
          </a:prstGeom>
        </p:spPr>
      </p:pic>
      <p:sp>
        <p:nvSpPr>
          <p:cNvPr id="7" name="左中かっこ 6">
            <a:extLst>
              <a:ext uri="{FF2B5EF4-FFF2-40B4-BE49-F238E27FC236}">
                <a16:creationId xmlns:a16="http://schemas.microsoft.com/office/drawing/2014/main" id="{6598A735-0CD9-4616-9402-EF3C630D81AE}"/>
              </a:ext>
            </a:extLst>
          </p:cNvPr>
          <p:cNvSpPr/>
          <p:nvPr/>
        </p:nvSpPr>
        <p:spPr>
          <a:xfrm>
            <a:off x="1873976" y="3573016"/>
            <a:ext cx="306716" cy="2412268"/>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2E5470A-1305-46F3-A129-5688DB7EB007}"/>
              </a:ext>
            </a:extLst>
          </p:cNvPr>
          <p:cNvSpPr txBox="1"/>
          <p:nvPr/>
        </p:nvSpPr>
        <p:spPr>
          <a:xfrm>
            <a:off x="358426" y="4625841"/>
            <a:ext cx="1746876" cy="1323439"/>
          </a:xfrm>
          <a:prstGeom prst="rect">
            <a:avLst/>
          </a:prstGeom>
          <a:noFill/>
        </p:spPr>
        <p:txBody>
          <a:bodyPr wrap="square" rtlCol="0">
            <a:spAutoFit/>
          </a:bodyPr>
          <a:lstStyle/>
          <a:p>
            <a:r>
              <a:rPr lang="ja-JP" altLang="en-US" sz="1600" b="1" dirty="0"/>
              <a:t>行</a:t>
            </a:r>
            <a:endParaRPr lang="en-US" altLang="ja-JP" sz="1600" b="1" dirty="0"/>
          </a:p>
          <a:p>
            <a:pPr marL="285750" indent="-285750">
              <a:buFont typeface="Arial" panose="020B0604020202020204" pitchFamily="34" charset="0"/>
              <a:buChar char="•"/>
            </a:pPr>
            <a:r>
              <a:rPr lang="ja-JP" altLang="en-US" sz="1600" dirty="0"/>
              <a:t>観測値</a:t>
            </a:r>
            <a:endParaRPr lang="en-US" altLang="ja-JP" sz="1600" dirty="0"/>
          </a:p>
          <a:p>
            <a:pPr marL="285750" indent="-285750">
              <a:buFont typeface="Arial" panose="020B0604020202020204" pitchFamily="34" charset="0"/>
              <a:buChar char="•"/>
            </a:pPr>
            <a:r>
              <a:rPr lang="ja-JP" altLang="en-US" sz="1600" dirty="0"/>
              <a:t>オブザベーション</a:t>
            </a:r>
          </a:p>
          <a:p>
            <a:endParaRPr lang="en-US" altLang="ja-JP" sz="1600" dirty="0"/>
          </a:p>
        </p:txBody>
      </p:sp>
      <p:sp>
        <p:nvSpPr>
          <p:cNvPr id="9" name="テキスト ボックス 8">
            <a:extLst>
              <a:ext uri="{FF2B5EF4-FFF2-40B4-BE49-F238E27FC236}">
                <a16:creationId xmlns:a16="http://schemas.microsoft.com/office/drawing/2014/main" id="{6ED419D8-3031-48C4-8E01-1A821ACBC63C}"/>
              </a:ext>
            </a:extLst>
          </p:cNvPr>
          <p:cNvSpPr txBox="1"/>
          <p:nvPr/>
        </p:nvSpPr>
        <p:spPr>
          <a:xfrm>
            <a:off x="4592960" y="1557683"/>
            <a:ext cx="1620180" cy="584775"/>
          </a:xfrm>
          <a:prstGeom prst="rect">
            <a:avLst/>
          </a:prstGeom>
          <a:noFill/>
        </p:spPr>
        <p:txBody>
          <a:bodyPr wrap="square" rtlCol="0">
            <a:spAutoFit/>
          </a:bodyPr>
          <a:lstStyle/>
          <a:p>
            <a:r>
              <a:rPr lang="ja-JP" altLang="en-US" sz="1600" b="1" dirty="0"/>
              <a:t>列</a:t>
            </a:r>
            <a:endParaRPr lang="en-US" altLang="ja-JP" sz="1600" b="1" dirty="0"/>
          </a:p>
          <a:p>
            <a:pPr marL="285750" indent="-285750">
              <a:buFont typeface="Arial" panose="020B0604020202020204" pitchFamily="34" charset="0"/>
              <a:buChar char="•"/>
            </a:pPr>
            <a:r>
              <a:rPr lang="ja-JP" altLang="en-US" sz="1600" dirty="0"/>
              <a:t>変数</a:t>
            </a:r>
          </a:p>
        </p:txBody>
      </p:sp>
      <p:sp>
        <p:nvSpPr>
          <p:cNvPr id="10" name="左中かっこ 9">
            <a:extLst>
              <a:ext uri="{FF2B5EF4-FFF2-40B4-BE49-F238E27FC236}">
                <a16:creationId xmlns:a16="http://schemas.microsoft.com/office/drawing/2014/main" id="{8454C713-1FDC-4A91-9CEC-83A0F22691D6}"/>
              </a:ext>
            </a:extLst>
          </p:cNvPr>
          <p:cNvSpPr/>
          <p:nvPr/>
        </p:nvSpPr>
        <p:spPr>
          <a:xfrm rot="5400000">
            <a:off x="4652605" y="201003"/>
            <a:ext cx="240750" cy="4176464"/>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8D83CD-1DCB-4CA2-8530-60CFE282BDF3}"/>
              </a:ext>
            </a:extLst>
          </p:cNvPr>
          <p:cNvSpPr txBox="1"/>
          <p:nvPr/>
        </p:nvSpPr>
        <p:spPr>
          <a:xfrm>
            <a:off x="7581112" y="3621340"/>
            <a:ext cx="2052408" cy="2308324"/>
          </a:xfrm>
          <a:prstGeom prst="rect">
            <a:avLst/>
          </a:prstGeom>
          <a:noFill/>
        </p:spPr>
        <p:txBody>
          <a:bodyPr wrap="square" rtlCol="0">
            <a:spAutoFit/>
          </a:bodyPr>
          <a:lstStyle/>
          <a:p>
            <a:endParaRPr lang="en-US" altLang="ja-JP" sz="1600" dirty="0"/>
          </a:p>
          <a:p>
            <a:r>
              <a:rPr lang="ja-JP" altLang="en-US" sz="1600" dirty="0"/>
              <a:t>変数自体を集計する</a:t>
            </a:r>
            <a:endParaRPr lang="en-US" altLang="ja-JP" sz="1600" dirty="0"/>
          </a:p>
          <a:p>
            <a:pPr marL="285750" indent="-285750">
              <a:buFont typeface="メイリオ" panose="020B0604030504040204" pitchFamily="50" charset="-128"/>
              <a:buChar char="→"/>
            </a:pPr>
            <a:r>
              <a:rPr lang="ja-JP" altLang="en-US" sz="1600" b="1" dirty="0"/>
              <a:t>単変量解析</a:t>
            </a:r>
            <a:r>
              <a:rPr lang="en-US" altLang="ja-JP" sz="1600" b="1" dirty="0"/>
              <a:t>/</a:t>
            </a:r>
            <a:r>
              <a:rPr lang="ja-JP" altLang="en-US" sz="1600" b="1" dirty="0"/>
              <a:t>基本統計量</a:t>
            </a:r>
            <a:endParaRPr lang="en-US" altLang="ja-JP" sz="1600" b="1" dirty="0"/>
          </a:p>
          <a:p>
            <a:endParaRPr lang="en-US" altLang="ja-JP" sz="1600" dirty="0"/>
          </a:p>
          <a:p>
            <a:r>
              <a:rPr lang="ja-JP" altLang="en-US" sz="1600" dirty="0"/>
              <a:t>複数の変数の組み合わせで分析をする</a:t>
            </a:r>
            <a:endParaRPr lang="en-US" altLang="ja-JP" sz="1600" dirty="0"/>
          </a:p>
          <a:p>
            <a:pPr marL="285750" indent="-285750">
              <a:buFont typeface="メイリオ" panose="020B0604030504040204" pitchFamily="50" charset="-128"/>
              <a:buChar char="→"/>
            </a:pPr>
            <a:r>
              <a:rPr lang="ja-JP" altLang="en-US" sz="1600" b="1" dirty="0"/>
              <a:t>多変量解析</a:t>
            </a:r>
            <a:endParaRPr lang="en-US" altLang="ja-JP" sz="1600" b="1" dirty="0"/>
          </a:p>
          <a:p>
            <a:endParaRPr lang="en-US" altLang="ja-JP" sz="1600" dirty="0"/>
          </a:p>
        </p:txBody>
      </p:sp>
      <p:sp>
        <p:nvSpPr>
          <p:cNvPr id="12" name="テキスト ボックス 11">
            <a:extLst>
              <a:ext uri="{FF2B5EF4-FFF2-40B4-BE49-F238E27FC236}">
                <a16:creationId xmlns:a16="http://schemas.microsoft.com/office/drawing/2014/main" id="{FE103670-23D5-438B-880C-DB726E4BA855}"/>
              </a:ext>
            </a:extLst>
          </p:cNvPr>
          <p:cNvSpPr txBox="1"/>
          <p:nvPr/>
        </p:nvSpPr>
        <p:spPr>
          <a:xfrm>
            <a:off x="3080792" y="2573985"/>
            <a:ext cx="2196064" cy="461665"/>
          </a:xfrm>
          <a:prstGeom prst="rect">
            <a:avLst/>
          </a:prstGeom>
          <a:noFill/>
        </p:spPr>
        <p:txBody>
          <a:bodyPr wrap="square" rtlCol="0">
            <a:spAutoFit/>
          </a:bodyPr>
          <a:lstStyle/>
          <a:p>
            <a:pPr lvl="1" algn="ctr"/>
            <a:r>
              <a:rPr lang="ja-JP" altLang="en-US" sz="1200" dirty="0"/>
              <a:t>量的変数</a:t>
            </a:r>
            <a:endParaRPr lang="en-US" altLang="ja-JP" sz="1200" dirty="0"/>
          </a:p>
          <a:p>
            <a:pPr lvl="1" algn="ctr"/>
            <a:r>
              <a:rPr lang="en-US" altLang="ja-JP" sz="1200" dirty="0"/>
              <a:t>(</a:t>
            </a:r>
            <a:r>
              <a:rPr lang="ja-JP" altLang="en-US" sz="1200" dirty="0"/>
              <a:t>数値変数</a:t>
            </a:r>
            <a:r>
              <a:rPr lang="en-US" altLang="ja-JP" sz="1200" dirty="0"/>
              <a:t>)</a:t>
            </a:r>
          </a:p>
        </p:txBody>
      </p:sp>
      <p:sp>
        <p:nvSpPr>
          <p:cNvPr id="13" name="左中かっこ 12">
            <a:extLst>
              <a:ext uri="{FF2B5EF4-FFF2-40B4-BE49-F238E27FC236}">
                <a16:creationId xmlns:a16="http://schemas.microsoft.com/office/drawing/2014/main" id="{53B7BE92-8732-4592-A9E5-0F502E31EB49}"/>
              </a:ext>
            </a:extLst>
          </p:cNvPr>
          <p:cNvSpPr/>
          <p:nvPr/>
        </p:nvSpPr>
        <p:spPr>
          <a:xfrm rot="5400000">
            <a:off x="4310567" y="1391122"/>
            <a:ext cx="240750" cy="3492388"/>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a16="http://schemas.microsoft.com/office/drawing/2014/main" id="{152A4FC3-1F4E-48F3-B576-FCE464D12758}"/>
              </a:ext>
            </a:extLst>
          </p:cNvPr>
          <p:cNvSpPr/>
          <p:nvPr/>
        </p:nvSpPr>
        <p:spPr>
          <a:xfrm rot="5400000">
            <a:off x="6470807" y="2867286"/>
            <a:ext cx="240750" cy="540060"/>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C1BEAC7-68C1-4E89-8562-021D20D3D347}"/>
              </a:ext>
            </a:extLst>
          </p:cNvPr>
          <p:cNvSpPr txBox="1"/>
          <p:nvPr/>
        </p:nvSpPr>
        <p:spPr>
          <a:xfrm>
            <a:off x="4989004" y="2571291"/>
            <a:ext cx="2772308" cy="461665"/>
          </a:xfrm>
          <a:prstGeom prst="rect">
            <a:avLst/>
          </a:prstGeom>
          <a:noFill/>
        </p:spPr>
        <p:txBody>
          <a:bodyPr wrap="square" rtlCol="0">
            <a:spAutoFit/>
          </a:bodyPr>
          <a:lstStyle/>
          <a:p>
            <a:pPr lvl="1" algn="ctr"/>
            <a:r>
              <a:rPr lang="ja-JP" altLang="en-US" sz="1200" dirty="0"/>
              <a:t>質的変数</a:t>
            </a:r>
            <a:endParaRPr lang="en-US" altLang="ja-JP" sz="1200" dirty="0"/>
          </a:p>
          <a:p>
            <a:pPr lvl="1" algn="ctr"/>
            <a:r>
              <a:rPr lang="en-US" altLang="ja-JP" sz="1200" dirty="0"/>
              <a:t>(</a:t>
            </a:r>
            <a:r>
              <a:rPr lang="ja-JP" altLang="en-US" sz="1200" dirty="0"/>
              <a:t>カテゴリカル変数</a:t>
            </a:r>
            <a:r>
              <a:rPr lang="en-US" altLang="ja-JP" sz="1200" dirty="0"/>
              <a:t>)</a:t>
            </a:r>
          </a:p>
        </p:txBody>
      </p:sp>
    </p:spTree>
    <p:extLst>
      <p:ext uri="{BB962C8B-B14F-4D97-AF65-F5344CB8AC3E}">
        <p14:creationId xmlns:p14="http://schemas.microsoft.com/office/powerpoint/2010/main" val="206649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sp>
        <p:nvSpPr>
          <p:cNvPr id="3" name="タイトル 2"/>
          <p:cNvSpPr>
            <a:spLocks noGrp="1"/>
          </p:cNvSpPr>
          <p:nvPr>
            <p:ph type="title"/>
          </p:nvPr>
        </p:nvSpPr>
        <p:spPr/>
        <p:txBody>
          <a:bodyPr/>
          <a:lstStyle/>
          <a:p>
            <a:r>
              <a:rPr kumimoji="1" lang="ja-JP" altLang="en-US" dirty="0"/>
              <a:t>尺度に関して</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84775"/>
          </a:xfrm>
          <a:prstGeom prst="rect">
            <a:avLst/>
          </a:prstGeom>
          <a:noFill/>
        </p:spPr>
        <p:txBody>
          <a:bodyPr wrap="square" rtlCol="0">
            <a:spAutoFit/>
          </a:bodyPr>
          <a:lstStyle/>
          <a:p>
            <a:r>
              <a:rPr lang="ja-JP" altLang="en-US" sz="1600" dirty="0"/>
              <a:t>変数は、大きく「量的変数」と「質的変数」に分けられる</a:t>
            </a:r>
            <a:endParaRPr lang="en-US" altLang="ja-JP" sz="1600" dirty="0"/>
          </a:p>
          <a:p>
            <a:r>
              <a:rPr lang="ja-JP" altLang="en-US" sz="1600" dirty="0"/>
              <a:t>変数の値の持つ意味合いから、以下の尺度に分類でき、尺度により、分析方法が異なってくる</a:t>
            </a:r>
            <a:endParaRPr lang="en-US" altLang="ja-JP" sz="1600" dirty="0"/>
          </a:p>
        </p:txBody>
      </p:sp>
      <p:graphicFrame>
        <p:nvGraphicFramePr>
          <p:cNvPr id="4" name="表 3">
            <a:extLst>
              <a:ext uri="{FF2B5EF4-FFF2-40B4-BE49-F238E27FC236}">
                <a16:creationId xmlns:a16="http://schemas.microsoft.com/office/drawing/2014/main" id="{112C63E7-B7E8-4F57-9A4E-21A018A9C668}"/>
              </a:ext>
            </a:extLst>
          </p:cNvPr>
          <p:cNvGraphicFramePr>
            <a:graphicFrameLocks noGrp="1"/>
          </p:cNvGraphicFramePr>
          <p:nvPr>
            <p:extLst>
              <p:ext uri="{D42A27DB-BD31-4B8C-83A1-F6EECF244321}">
                <p14:modId xmlns:p14="http://schemas.microsoft.com/office/powerpoint/2010/main" val="3217465849"/>
              </p:ext>
            </p:extLst>
          </p:nvPr>
        </p:nvGraphicFramePr>
        <p:xfrm>
          <a:off x="272480" y="1484784"/>
          <a:ext cx="9361040" cy="4236720"/>
        </p:xfrm>
        <a:graphic>
          <a:graphicData uri="http://schemas.openxmlformats.org/drawingml/2006/table">
            <a:tbl>
              <a:tblPr firstRow="1" bandRow="1">
                <a:tableStyleId>{073A0DAA-6AF3-43AB-8588-CEC1D06C72B9}</a:tableStyleId>
              </a:tblPr>
              <a:tblGrid>
                <a:gridCol w="1260140">
                  <a:extLst>
                    <a:ext uri="{9D8B030D-6E8A-4147-A177-3AD203B41FA5}">
                      <a16:colId xmlns:a16="http://schemas.microsoft.com/office/drawing/2014/main" val="3390849094"/>
                    </a:ext>
                  </a:extLst>
                </a:gridCol>
                <a:gridCol w="1152128">
                  <a:extLst>
                    <a:ext uri="{9D8B030D-6E8A-4147-A177-3AD203B41FA5}">
                      <a16:colId xmlns:a16="http://schemas.microsoft.com/office/drawing/2014/main" val="898314960"/>
                    </a:ext>
                  </a:extLst>
                </a:gridCol>
                <a:gridCol w="3024336">
                  <a:extLst>
                    <a:ext uri="{9D8B030D-6E8A-4147-A177-3AD203B41FA5}">
                      <a16:colId xmlns:a16="http://schemas.microsoft.com/office/drawing/2014/main" val="3617414397"/>
                    </a:ext>
                  </a:extLst>
                </a:gridCol>
                <a:gridCol w="1008112">
                  <a:extLst>
                    <a:ext uri="{9D8B030D-6E8A-4147-A177-3AD203B41FA5}">
                      <a16:colId xmlns:a16="http://schemas.microsoft.com/office/drawing/2014/main" val="826648996"/>
                    </a:ext>
                  </a:extLst>
                </a:gridCol>
                <a:gridCol w="1260630">
                  <a:extLst>
                    <a:ext uri="{9D8B030D-6E8A-4147-A177-3AD203B41FA5}">
                      <a16:colId xmlns:a16="http://schemas.microsoft.com/office/drawing/2014/main" val="291328865"/>
                    </a:ext>
                  </a:extLst>
                </a:gridCol>
                <a:gridCol w="1655694">
                  <a:extLst>
                    <a:ext uri="{9D8B030D-6E8A-4147-A177-3AD203B41FA5}">
                      <a16:colId xmlns:a16="http://schemas.microsoft.com/office/drawing/2014/main" val="1561407984"/>
                    </a:ext>
                  </a:extLst>
                </a:gridCol>
              </a:tblGrid>
              <a:tr h="488626">
                <a:tc>
                  <a:txBody>
                    <a:bodyPr/>
                    <a:lstStyle/>
                    <a:p>
                      <a:pPr algn="ctr"/>
                      <a:r>
                        <a:rPr kumimoji="1" lang="ja-JP" altLang="en-US" sz="1600" dirty="0"/>
                        <a:t>変数の種類</a:t>
                      </a:r>
                    </a:p>
                  </a:txBody>
                  <a:tcPr anchor="ctr"/>
                </a:tc>
                <a:tc>
                  <a:txBody>
                    <a:bodyPr/>
                    <a:lstStyle/>
                    <a:p>
                      <a:pPr algn="ctr"/>
                      <a:r>
                        <a:rPr kumimoji="1" lang="ja-JP" altLang="en-US" sz="1600" dirty="0"/>
                        <a:t>尺度</a:t>
                      </a:r>
                    </a:p>
                  </a:txBody>
                  <a:tcPr anchor="ctr"/>
                </a:tc>
                <a:tc>
                  <a:txBody>
                    <a:bodyPr/>
                    <a:lstStyle/>
                    <a:p>
                      <a:pPr algn="ctr"/>
                      <a:r>
                        <a:rPr kumimoji="1" lang="ja-JP" altLang="en-US" sz="1600" dirty="0"/>
                        <a:t>意味</a:t>
                      </a:r>
                    </a:p>
                  </a:txBody>
                  <a:tcPr anchor="ctr"/>
                </a:tc>
                <a:tc>
                  <a:txBody>
                    <a:bodyPr/>
                    <a:lstStyle/>
                    <a:p>
                      <a:pPr algn="ctr"/>
                      <a:r>
                        <a:rPr kumimoji="1" lang="ja-JP" altLang="en-US" sz="1600" dirty="0"/>
                        <a:t>例</a:t>
                      </a:r>
                    </a:p>
                  </a:txBody>
                  <a:tcPr anchor="ctr"/>
                </a:tc>
                <a:tc>
                  <a:txBody>
                    <a:bodyPr/>
                    <a:lstStyle/>
                    <a:p>
                      <a:pPr algn="ctr"/>
                      <a:r>
                        <a:rPr kumimoji="1" lang="ja-JP" altLang="en-US" sz="1600" dirty="0"/>
                        <a:t>適用できる</a:t>
                      </a:r>
                      <a:endParaRPr kumimoji="1" lang="en-US" altLang="ja-JP" sz="1600" dirty="0"/>
                    </a:p>
                    <a:p>
                      <a:pPr algn="ctr"/>
                      <a:r>
                        <a:rPr kumimoji="1" lang="ja-JP" altLang="en-US" sz="1600" dirty="0"/>
                        <a:t>統計量</a:t>
                      </a:r>
                      <a:r>
                        <a:rPr kumimoji="1" lang="en-US" altLang="ja-JP" sz="1600" dirty="0"/>
                        <a:t>(</a:t>
                      </a:r>
                      <a:r>
                        <a:rPr kumimoji="1" lang="ja-JP" altLang="en-US" sz="1600" dirty="0"/>
                        <a:t>例</a:t>
                      </a:r>
                      <a:r>
                        <a:rPr kumimoji="1" lang="en-US" altLang="ja-JP" sz="1600" dirty="0"/>
                        <a:t>)</a:t>
                      </a:r>
                      <a:endParaRPr kumimoji="1" lang="ja-JP" altLang="en-US" sz="1600" dirty="0"/>
                    </a:p>
                  </a:txBody>
                  <a:tcPr anchor="ctr"/>
                </a:tc>
                <a:tc>
                  <a:txBody>
                    <a:bodyPr/>
                    <a:lstStyle/>
                    <a:p>
                      <a:pPr algn="ctr"/>
                      <a:r>
                        <a:rPr kumimoji="1" lang="en-US" altLang="ja-JP" sz="1600" dirty="0"/>
                        <a:t>R</a:t>
                      </a:r>
                      <a:r>
                        <a:rPr kumimoji="1" lang="ja-JP" altLang="en-US" sz="1600" dirty="0"/>
                        <a:t>のベクトルのデータ型</a:t>
                      </a:r>
                    </a:p>
                  </a:txBody>
                  <a:tcPr anchor="ctr"/>
                </a:tc>
                <a:extLst>
                  <a:ext uri="{0D108BD9-81ED-4DB2-BD59-A6C34878D82A}">
                    <a16:rowId xmlns:a16="http://schemas.microsoft.com/office/drawing/2014/main" val="1595878361"/>
                  </a:ext>
                </a:extLst>
              </a:tr>
              <a:tr h="69436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dirty="0"/>
                        <a:t>質的変数</a:t>
                      </a:r>
                      <a:r>
                        <a:rPr lang="en-US" altLang="ja-JP" sz="1600" b="1" dirty="0"/>
                        <a:t>(</a:t>
                      </a:r>
                      <a:r>
                        <a:rPr lang="ja-JP" altLang="en-US" sz="1600" b="1" dirty="0"/>
                        <a:t>カテゴリカル変数</a:t>
                      </a:r>
                      <a:r>
                        <a:rPr lang="en-US" altLang="ja-JP" sz="1600" b="1" dirty="0"/>
                        <a:t>)</a:t>
                      </a:r>
                    </a:p>
                  </a:txBody>
                  <a:tcPr anchor="ctr"/>
                </a:tc>
                <a:tc>
                  <a:txBody>
                    <a:bodyPr/>
                    <a:lstStyle/>
                    <a:p>
                      <a:pPr algn="ctr"/>
                      <a:r>
                        <a:rPr kumimoji="1" lang="ja-JP" altLang="en-US" sz="1600" b="1" dirty="0"/>
                        <a:t>名義尺度</a:t>
                      </a:r>
                    </a:p>
                  </a:txBody>
                  <a:tcPr anchor="ctr"/>
                </a:tc>
                <a:tc>
                  <a:txBody>
                    <a:bodyPr/>
                    <a:lstStyle/>
                    <a:p>
                      <a:r>
                        <a:rPr kumimoji="1" lang="ja-JP" altLang="en-US" sz="1200" dirty="0"/>
                        <a:t>数字</a:t>
                      </a:r>
                      <a:r>
                        <a:rPr kumimoji="1" lang="en-US" altLang="ja-JP" sz="1200" dirty="0"/>
                        <a:t>(</a:t>
                      </a:r>
                      <a:r>
                        <a:rPr kumimoji="1" lang="ja-JP" altLang="en-US" sz="1200" dirty="0"/>
                        <a:t>記号</a:t>
                      </a:r>
                      <a:r>
                        <a:rPr kumimoji="1" lang="en-US" altLang="ja-JP" sz="1200" dirty="0"/>
                        <a:t>)</a:t>
                      </a:r>
                      <a:r>
                        <a:rPr kumimoji="1" lang="ja-JP" altLang="en-US" sz="1200" dirty="0"/>
                        <a:t>を単なる名前として対象に割り振る。</a:t>
                      </a:r>
                    </a:p>
                    <a:p>
                      <a:r>
                        <a:rPr kumimoji="1" lang="en-US" altLang="ja-JP" sz="1200" dirty="0"/>
                        <a:t>2</a:t>
                      </a:r>
                      <a:r>
                        <a:rPr kumimoji="1" lang="ja-JP" altLang="en-US" sz="1200" dirty="0" err="1"/>
                        <a:t>つの</a:t>
                      </a:r>
                      <a:r>
                        <a:rPr kumimoji="1" lang="ja-JP" altLang="en-US" sz="1200" dirty="0"/>
                        <a:t>対象に同じ数字</a:t>
                      </a:r>
                      <a:r>
                        <a:rPr kumimoji="1" lang="en-US" altLang="ja-JP" sz="1200" dirty="0"/>
                        <a:t>(</a:t>
                      </a:r>
                      <a:r>
                        <a:rPr kumimoji="1" lang="ja-JP" altLang="en-US" sz="1200" dirty="0"/>
                        <a:t>記号</a:t>
                      </a:r>
                      <a:r>
                        <a:rPr kumimoji="1" lang="en-US" altLang="ja-JP" sz="1200" dirty="0"/>
                        <a:t>)</a:t>
                      </a:r>
                      <a:r>
                        <a:rPr kumimoji="1" lang="ja-JP" altLang="en-US" sz="1200" dirty="0"/>
                        <a:t>がついていればそれらは同じカテゴリに属する。</a:t>
                      </a:r>
                    </a:p>
                  </a:txBody>
                  <a:tcPr/>
                </a:tc>
                <a:tc>
                  <a:txBody>
                    <a:bodyPr/>
                    <a:lstStyle/>
                    <a:p>
                      <a:r>
                        <a:rPr kumimoji="1" lang="ja-JP" altLang="en-US" sz="1200" dirty="0"/>
                        <a:t>電話番号、背番号、性別</a:t>
                      </a:r>
                    </a:p>
                  </a:txBody>
                  <a:tcPr/>
                </a:tc>
                <a:tc>
                  <a:txBody>
                    <a:bodyPr/>
                    <a:lstStyle/>
                    <a:p>
                      <a:r>
                        <a:rPr kumimoji="1" lang="ja-JP" altLang="en-US" sz="1200" dirty="0"/>
                        <a:t>最頻値</a:t>
                      </a:r>
                    </a:p>
                  </a:txBody>
                  <a:tcPr/>
                </a:tc>
                <a:tc rowSpan="2">
                  <a:txBody>
                    <a:bodyPr/>
                    <a:lstStyle/>
                    <a:p>
                      <a:pPr marL="171450" indent="-171450">
                        <a:buFont typeface="Arial" panose="020B0604020202020204" pitchFamily="34" charset="0"/>
                        <a:buChar char="•"/>
                      </a:pPr>
                      <a:r>
                        <a:rPr kumimoji="1" lang="en-US" altLang="ja-JP" sz="1400" b="1" dirty="0"/>
                        <a:t>character</a:t>
                      </a:r>
                    </a:p>
                    <a:p>
                      <a:pPr marL="171450" indent="-171450">
                        <a:buFont typeface="Arial" panose="020B0604020202020204" pitchFamily="34" charset="0"/>
                        <a:buChar char="•"/>
                      </a:pPr>
                      <a:r>
                        <a:rPr kumimoji="1" lang="en-US" altLang="ja-JP" sz="1400" b="1" dirty="0"/>
                        <a:t>factor </a:t>
                      </a:r>
                    </a:p>
                    <a:p>
                      <a:pPr marL="171450" indent="-171450">
                        <a:buFont typeface="Arial" panose="020B0604020202020204" pitchFamily="34" charset="0"/>
                        <a:buChar char="•"/>
                      </a:pPr>
                      <a:r>
                        <a:rPr kumimoji="1" lang="en-US" altLang="ja-JP" sz="1400" b="1" dirty="0"/>
                        <a:t>logical </a:t>
                      </a:r>
                    </a:p>
                    <a:p>
                      <a:pPr marL="0" indent="0">
                        <a:buFont typeface="Arial" panose="020B0604020202020204" pitchFamily="34" charset="0"/>
                        <a:buNone/>
                      </a:pPr>
                      <a:endParaRPr kumimoji="1" lang="en-US" altLang="ja-JP" sz="1400" b="1" dirty="0"/>
                    </a:p>
                    <a:p>
                      <a:pPr marL="0" indent="0">
                        <a:buFont typeface="Arial" panose="020B0604020202020204" pitchFamily="34" charset="0"/>
                        <a:buNone/>
                      </a:pPr>
                      <a:endParaRPr kumimoji="1" lang="en-US" altLang="ja-JP" sz="1400" b="1" dirty="0"/>
                    </a:p>
                    <a:p>
                      <a:pPr marL="0" indent="0">
                        <a:buFont typeface="Arial" panose="020B0604020202020204" pitchFamily="34" charset="0"/>
                        <a:buNone/>
                      </a:pPr>
                      <a:endParaRPr kumimoji="1" lang="ja-JP" altLang="en-US" sz="1400" b="1" dirty="0"/>
                    </a:p>
                  </a:txBody>
                  <a:tcPr/>
                </a:tc>
                <a:extLst>
                  <a:ext uri="{0D108BD9-81ED-4DB2-BD59-A6C34878D82A}">
                    <a16:rowId xmlns:a16="http://schemas.microsoft.com/office/drawing/2014/main" val="1068382739"/>
                  </a:ext>
                </a:extLst>
              </a:tr>
              <a:tr h="694363">
                <a:tc vMerge="1">
                  <a:txBody>
                    <a:bodyPr/>
                    <a:lstStyle/>
                    <a:p>
                      <a:pPr algn="ctr"/>
                      <a:endParaRPr kumimoji="1" lang="ja-JP" altLang="en-US" sz="1600" b="1" dirty="0"/>
                    </a:p>
                  </a:txBody>
                  <a:tcPr anchor="ctr"/>
                </a:tc>
                <a:tc>
                  <a:txBody>
                    <a:bodyPr/>
                    <a:lstStyle/>
                    <a:p>
                      <a:pPr algn="ctr"/>
                      <a:r>
                        <a:rPr kumimoji="1" lang="ja-JP" altLang="en-US" sz="1600" b="1" dirty="0"/>
                        <a:t>順序尺度</a:t>
                      </a:r>
                    </a:p>
                  </a:txBody>
                  <a:tcPr anchor="ctr"/>
                </a:tc>
                <a:tc>
                  <a:txBody>
                    <a:bodyPr/>
                    <a:lstStyle/>
                    <a:p>
                      <a:r>
                        <a:rPr kumimoji="1" lang="ja-JP" altLang="en-US" sz="1200" dirty="0"/>
                        <a:t>数字</a:t>
                      </a:r>
                      <a:r>
                        <a:rPr kumimoji="1" lang="en-US" altLang="ja-JP" sz="1200" dirty="0"/>
                        <a:t>(</a:t>
                      </a:r>
                      <a:r>
                        <a:rPr kumimoji="1" lang="ja-JP" altLang="en-US" sz="1200" dirty="0"/>
                        <a:t>記号</a:t>
                      </a:r>
                      <a:r>
                        <a:rPr kumimoji="1" lang="en-US" altLang="ja-JP" sz="1200" dirty="0"/>
                        <a:t>)</a:t>
                      </a:r>
                      <a:r>
                        <a:rPr kumimoji="1" lang="ja-JP" altLang="en-US" sz="1200" dirty="0"/>
                        <a:t>は測定する性質の順序を表す。数字</a:t>
                      </a:r>
                      <a:r>
                        <a:rPr kumimoji="1" lang="en-US" altLang="ja-JP" sz="1200" dirty="0"/>
                        <a:t>(</a:t>
                      </a:r>
                      <a:r>
                        <a:rPr kumimoji="1" lang="ja-JP" altLang="en-US" sz="1200" dirty="0"/>
                        <a:t>記号</a:t>
                      </a:r>
                      <a:r>
                        <a:rPr kumimoji="1" lang="en-US" altLang="ja-JP" sz="1200" dirty="0"/>
                        <a:t>)</a:t>
                      </a:r>
                      <a:r>
                        <a:rPr kumimoji="1" lang="ja-JP" altLang="en-US" sz="1200" dirty="0"/>
                        <a:t>は等しいかどうかに加え、順序（大きいか小さいか）による比較ができる。しかし加減などの演算には意味がない。</a:t>
                      </a:r>
                    </a:p>
                  </a:txBody>
                  <a:tcPr/>
                </a:tc>
                <a:tc>
                  <a:txBody>
                    <a:bodyPr/>
                    <a:lstStyle/>
                    <a:p>
                      <a:r>
                        <a:rPr kumimoji="1" lang="ja-JP" altLang="en-US" sz="1200" dirty="0"/>
                        <a:t>年代、</a:t>
                      </a:r>
                      <a:r>
                        <a:rPr kumimoji="1" lang="en-US" altLang="ja-JP" sz="1200" dirty="0"/>
                        <a:t>NPS</a:t>
                      </a:r>
                      <a:r>
                        <a:rPr kumimoji="1" lang="ja-JP" altLang="en-US" sz="1200" dirty="0" err="1"/>
                        <a:t>、</a:t>
                      </a:r>
                      <a:r>
                        <a:rPr kumimoji="1" lang="ja-JP" altLang="en-US" sz="1200" dirty="0"/>
                        <a:t>好き</a:t>
                      </a:r>
                      <a:r>
                        <a:rPr kumimoji="1" lang="en-US" altLang="ja-JP" sz="1200" dirty="0"/>
                        <a:t>/</a:t>
                      </a:r>
                      <a:r>
                        <a:rPr kumimoji="1" lang="ja-JP" altLang="en-US" sz="1200" dirty="0"/>
                        <a:t>普通</a:t>
                      </a:r>
                      <a:r>
                        <a:rPr kumimoji="1" lang="en-US" altLang="ja-JP" sz="1200" dirty="0"/>
                        <a:t>/</a:t>
                      </a:r>
                      <a:r>
                        <a:rPr kumimoji="1" lang="ja-JP" altLang="en-US" sz="1200" dirty="0"/>
                        <a:t>嫌い</a:t>
                      </a:r>
                    </a:p>
                  </a:txBody>
                  <a:tcPr/>
                </a:tc>
                <a:tc>
                  <a:txBody>
                    <a:bodyPr/>
                    <a:lstStyle/>
                    <a:p>
                      <a:r>
                        <a:rPr kumimoji="1" lang="ja-JP" altLang="en-US" sz="1200" dirty="0"/>
                        <a:t>最頻値</a:t>
                      </a:r>
                      <a:endParaRPr kumimoji="1" lang="en-US" altLang="ja-JP" sz="1200" dirty="0"/>
                    </a:p>
                    <a:p>
                      <a:r>
                        <a:rPr kumimoji="1" lang="ja-JP" altLang="en-US" sz="1200" dirty="0"/>
                        <a:t>中央値</a:t>
                      </a:r>
                    </a:p>
                  </a:txBody>
                  <a:tcPr/>
                </a:tc>
                <a:tc vMerge="1">
                  <a:txBody>
                    <a:bodyPr/>
                    <a:lstStyle/>
                    <a:p>
                      <a:endParaRPr kumimoji="1" lang="ja-JP" altLang="en-US" sz="1200" dirty="0"/>
                    </a:p>
                  </a:txBody>
                  <a:tcPr/>
                </a:tc>
                <a:extLst>
                  <a:ext uri="{0D108BD9-81ED-4DB2-BD59-A6C34878D82A}">
                    <a16:rowId xmlns:a16="http://schemas.microsoft.com/office/drawing/2014/main" val="1216052318"/>
                  </a:ext>
                </a:extLst>
              </a:tr>
              <a:tr h="69436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dirty="0"/>
                        <a:t>量的変数</a:t>
                      </a:r>
                      <a:r>
                        <a:rPr lang="en-US" altLang="ja-JP" sz="1600" b="1" dirty="0"/>
                        <a:t>(</a:t>
                      </a:r>
                      <a:r>
                        <a:rPr lang="ja-JP" altLang="en-US" sz="1600" b="1" dirty="0"/>
                        <a:t>数値変数</a:t>
                      </a:r>
                      <a:r>
                        <a:rPr lang="en-US" altLang="ja-JP" sz="1600" b="1" dirty="0"/>
                        <a:t>)</a:t>
                      </a:r>
                      <a:endParaRPr kumimoji="1" lang="ja-JP" altLang="en-US" sz="1600" b="1" dirty="0"/>
                    </a:p>
                  </a:txBody>
                  <a:tcPr anchor="ctr"/>
                </a:tc>
                <a:tc>
                  <a:txBody>
                    <a:bodyPr/>
                    <a:lstStyle/>
                    <a:p>
                      <a:pPr algn="ctr"/>
                      <a:r>
                        <a:rPr kumimoji="1" lang="ja-JP" altLang="en-US" sz="1600" b="1" dirty="0"/>
                        <a:t>間隔尺度</a:t>
                      </a:r>
                    </a:p>
                  </a:txBody>
                  <a:tcPr anchor="ctr"/>
                </a:tc>
                <a:tc>
                  <a:txBody>
                    <a:bodyPr/>
                    <a:lstStyle/>
                    <a:p>
                      <a:r>
                        <a:rPr kumimoji="1" lang="ja-JP" altLang="en-US" sz="1200" dirty="0"/>
                        <a:t>対象に割り振られる数字は順序水準の性質を全て満たし、さらに間隔が等しい。測定値のペアの間の差を比較しても意味がある。加減の演算にも意味がある。</a:t>
                      </a:r>
                    </a:p>
                  </a:txBody>
                  <a:tcPr/>
                </a:tc>
                <a:tc>
                  <a:txBody>
                    <a:bodyPr/>
                    <a:lstStyle/>
                    <a:p>
                      <a:r>
                        <a:rPr kumimoji="1" lang="ja-JP" altLang="en-US" sz="1200" dirty="0"/>
                        <a:t>気温、西暦</a:t>
                      </a:r>
                    </a:p>
                  </a:txBody>
                  <a:tcPr/>
                </a:tc>
                <a:tc>
                  <a:txBody>
                    <a:bodyPr/>
                    <a:lstStyle/>
                    <a:p>
                      <a:r>
                        <a:rPr kumimoji="1" lang="ja-JP" altLang="en-US" sz="1200" dirty="0"/>
                        <a:t>最頻値</a:t>
                      </a:r>
                      <a:endParaRPr kumimoji="1" lang="en-US" altLang="ja-JP" sz="1200" dirty="0"/>
                    </a:p>
                    <a:p>
                      <a:r>
                        <a:rPr kumimoji="1" lang="ja-JP" altLang="en-US" sz="1200" dirty="0"/>
                        <a:t>中央値</a:t>
                      </a:r>
                      <a:endParaRPr kumimoji="1" lang="en-US" altLang="ja-JP" sz="1200" dirty="0"/>
                    </a:p>
                    <a:p>
                      <a:r>
                        <a:rPr kumimoji="1" lang="ja-JP" altLang="en-US" sz="1200" dirty="0"/>
                        <a:t>平均</a:t>
                      </a:r>
                      <a:endParaRPr kumimoji="1" lang="en-US" altLang="ja-JP" sz="1200" dirty="0"/>
                    </a:p>
                    <a:p>
                      <a:r>
                        <a:rPr kumimoji="1" lang="ja-JP" altLang="en-US" sz="1200" dirty="0"/>
                        <a:t>標準偏差</a:t>
                      </a:r>
                    </a:p>
                  </a:txBody>
                  <a:tcPr/>
                </a:tc>
                <a:tc rowSpan="2">
                  <a:txBody>
                    <a:bodyPr/>
                    <a:lstStyle/>
                    <a:p>
                      <a:pPr marL="171450" indent="-171450">
                        <a:buFont typeface="Arial" panose="020B0604020202020204" pitchFamily="34" charset="0"/>
                        <a:buChar char="•"/>
                      </a:pPr>
                      <a:r>
                        <a:rPr kumimoji="1" lang="en-US" altLang="ja-JP" sz="1400" b="1" dirty="0"/>
                        <a:t>numeric</a:t>
                      </a:r>
                    </a:p>
                    <a:p>
                      <a:pPr marL="171450" indent="-171450">
                        <a:buFont typeface="Arial" panose="020B0604020202020204" pitchFamily="34" charset="0"/>
                        <a:buChar char="•"/>
                      </a:pPr>
                      <a:r>
                        <a:rPr kumimoji="1" lang="en-US" altLang="ja-JP" sz="1400" b="1" dirty="0"/>
                        <a:t>integer</a:t>
                      </a:r>
                    </a:p>
                    <a:p>
                      <a:pPr marL="171450" indent="-171450">
                        <a:buFont typeface="Arial" panose="020B0604020202020204" pitchFamily="34" charset="0"/>
                        <a:buChar char="•"/>
                      </a:pPr>
                      <a:endParaRPr kumimoji="1" lang="en-US" altLang="ja-JP" sz="1400" b="1" dirty="0"/>
                    </a:p>
                    <a:p>
                      <a:pPr marL="171450" indent="-171450">
                        <a:buFont typeface="Arial" panose="020B0604020202020204" pitchFamily="34" charset="0"/>
                        <a:buChar char="•"/>
                      </a:pPr>
                      <a:endParaRPr kumimoji="1" lang="ja-JP" altLang="en-US" sz="1400" b="1" dirty="0"/>
                    </a:p>
                  </a:txBody>
                  <a:tcPr/>
                </a:tc>
                <a:extLst>
                  <a:ext uri="{0D108BD9-81ED-4DB2-BD59-A6C34878D82A}">
                    <a16:rowId xmlns:a16="http://schemas.microsoft.com/office/drawing/2014/main" val="4222450816"/>
                  </a:ext>
                </a:extLst>
              </a:tr>
              <a:tr h="848666">
                <a:tc vMerge="1">
                  <a:txBody>
                    <a:bodyPr/>
                    <a:lstStyle/>
                    <a:p>
                      <a:pPr algn="ctr"/>
                      <a:endParaRPr kumimoji="1" lang="ja-JP" altLang="en-US" sz="1600" b="1" dirty="0"/>
                    </a:p>
                  </a:txBody>
                  <a:tcPr anchor="ctr"/>
                </a:tc>
                <a:tc>
                  <a:txBody>
                    <a:bodyPr/>
                    <a:lstStyle/>
                    <a:p>
                      <a:pPr algn="ctr"/>
                      <a:r>
                        <a:rPr kumimoji="1" lang="ja-JP" altLang="en-US" sz="1600" b="1" dirty="0"/>
                        <a:t>比例尺度</a:t>
                      </a:r>
                    </a:p>
                  </a:txBody>
                  <a:tcPr anchor="ctr"/>
                </a:tc>
                <a:tc>
                  <a:txBody>
                    <a:bodyPr/>
                    <a:lstStyle/>
                    <a:p>
                      <a:r>
                        <a:rPr kumimoji="1" lang="ja-JP" altLang="en-US" sz="1200" dirty="0"/>
                        <a:t>対象に割り振られた数字は間隔尺度の性質を全て満たし、さらにその中のペアの比にも、乗除の演算にも意味がある。</a:t>
                      </a:r>
                    </a:p>
                  </a:txBody>
                  <a:tcPr/>
                </a:tc>
                <a:tc>
                  <a:txBody>
                    <a:bodyPr/>
                    <a:lstStyle/>
                    <a:p>
                      <a:r>
                        <a:rPr kumimoji="1" lang="ja-JP" altLang="en-US" sz="1200" dirty="0"/>
                        <a:t>身長、体重</a:t>
                      </a:r>
                    </a:p>
                  </a:txBody>
                  <a:tcPr/>
                </a:tc>
                <a:tc>
                  <a:txBody>
                    <a:bodyPr/>
                    <a:lstStyle/>
                    <a:p>
                      <a:r>
                        <a:rPr kumimoji="1" lang="ja-JP" altLang="en-US" sz="1200" dirty="0"/>
                        <a:t>最頻値</a:t>
                      </a:r>
                      <a:endParaRPr kumimoji="1" lang="en-US" altLang="ja-JP" sz="1200" dirty="0"/>
                    </a:p>
                    <a:p>
                      <a:r>
                        <a:rPr kumimoji="1" lang="ja-JP" altLang="en-US" sz="1200" dirty="0"/>
                        <a:t>中央値</a:t>
                      </a:r>
                      <a:endParaRPr kumimoji="1" lang="en-US" altLang="ja-JP" sz="1200" dirty="0"/>
                    </a:p>
                    <a:p>
                      <a:r>
                        <a:rPr kumimoji="1" lang="ja-JP" altLang="en-US" sz="1200" dirty="0"/>
                        <a:t>平均</a:t>
                      </a:r>
                      <a:endParaRPr kumimoji="1" lang="en-US" altLang="ja-JP" sz="1200" dirty="0"/>
                    </a:p>
                    <a:p>
                      <a:r>
                        <a:rPr kumimoji="1" lang="ja-JP" altLang="en-US" sz="1200" dirty="0"/>
                        <a:t>標準偏差</a:t>
                      </a:r>
                    </a:p>
                    <a:p>
                      <a:r>
                        <a:rPr kumimoji="1" lang="ja-JP" altLang="en-US" sz="1200" dirty="0"/>
                        <a:t>変動係数</a:t>
                      </a:r>
                    </a:p>
                  </a:txBody>
                  <a:tcPr/>
                </a:tc>
                <a:tc vMerge="1">
                  <a:txBody>
                    <a:bodyPr/>
                    <a:lstStyle/>
                    <a:p>
                      <a:endParaRPr kumimoji="1" lang="ja-JP" altLang="en-US" sz="1200" dirty="0"/>
                    </a:p>
                  </a:txBody>
                  <a:tcPr/>
                </a:tc>
                <a:extLst>
                  <a:ext uri="{0D108BD9-81ED-4DB2-BD59-A6C34878D82A}">
                    <a16:rowId xmlns:a16="http://schemas.microsoft.com/office/drawing/2014/main" val="1286687706"/>
                  </a:ext>
                </a:extLst>
              </a:tr>
            </a:tbl>
          </a:graphicData>
        </a:graphic>
      </p:graphicFrame>
      <p:sp>
        <p:nvSpPr>
          <p:cNvPr id="7" name="テキスト ボックス 6">
            <a:extLst>
              <a:ext uri="{FF2B5EF4-FFF2-40B4-BE49-F238E27FC236}">
                <a16:creationId xmlns:a16="http://schemas.microsoft.com/office/drawing/2014/main" id="{A4ABB42D-FDBE-4C36-BD56-B824A026F473}"/>
              </a:ext>
            </a:extLst>
          </p:cNvPr>
          <p:cNvSpPr txBox="1"/>
          <p:nvPr/>
        </p:nvSpPr>
        <p:spPr>
          <a:xfrm>
            <a:off x="20452" y="6561348"/>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https://ja.wikipedia.org/wiki/%E5%B0%BA%E5%BA%A6%E6%B0%B4%E6%BA%96</a:t>
            </a:r>
            <a:endParaRPr lang="en-US" altLang="ja-JP" sz="1000" dirty="0"/>
          </a:p>
        </p:txBody>
      </p:sp>
      <p:sp>
        <p:nvSpPr>
          <p:cNvPr id="8" name="テキスト ボックス 7">
            <a:extLst>
              <a:ext uri="{FF2B5EF4-FFF2-40B4-BE49-F238E27FC236}">
                <a16:creationId xmlns:a16="http://schemas.microsoft.com/office/drawing/2014/main" id="{4B4FDD6B-9581-4337-ADDD-C6AB36E890DB}"/>
              </a:ext>
            </a:extLst>
          </p:cNvPr>
          <p:cNvSpPr txBox="1"/>
          <p:nvPr/>
        </p:nvSpPr>
        <p:spPr>
          <a:xfrm>
            <a:off x="200472" y="6114782"/>
            <a:ext cx="9433048" cy="338554"/>
          </a:xfrm>
          <a:prstGeom prst="rect">
            <a:avLst/>
          </a:prstGeom>
          <a:noFill/>
        </p:spPr>
        <p:txBody>
          <a:bodyPr wrap="square" rtlCol="0">
            <a:spAutoFit/>
          </a:bodyPr>
          <a:lstStyle/>
          <a:p>
            <a:r>
              <a:rPr lang="ja-JP" altLang="en-US" sz="1600" dirty="0"/>
              <a:t>実務では、量的変数か質的変数かを区別し、尺度に関してはあまり意識せずに分析を行うことが多い</a:t>
            </a:r>
            <a:endParaRPr lang="en-US" altLang="ja-JP" sz="1600" dirty="0"/>
          </a:p>
        </p:txBody>
      </p:sp>
    </p:spTree>
    <p:extLst>
      <p:ext uri="{BB962C8B-B14F-4D97-AF65-F5344CB8AC3E}">
        <p14:creationId xmlns:p14="http://schemas.microsoft.com/office/powerpoint/2010/main" val="359203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3" name="タイトル 2"/>
          <p:cNvSpPr>
            <a:spLocks noGrp="1"/>
          </p:cNvSpPr>
          <p:nvPr>
            <p:ph type="title"/>
          </p:nvPr>
        </p:nvSpPr>
        <p:spPr/>
        <p:txBody>
          <a:bodyPr/>
          <a:lstStyle/>
          <a:p>
            <a:r>
              <a:rPr kumimoji="1" lang="en-US" altLang="ja-JP" dirty="0"/>
              <a:t>(</a:t>
            </a:r>
            <a:r>
              <a:rPr kumimoji="1" lang="ja-JP" altLang="en-US" dirty="0"/>
              <a:t>参考</a:t>
            </a:r>
            <a:r>
              <a:rPr kumimoji="1" lang="en-US" altLang="ja-JP" dirty="0"/>
              <a:t>) </a:t>
            </a:r>
            <a:r>
              <a:rPr lang="en-US" altLang="ja-JP" dirty="0"/>
              <a:t>factor</a:t>
            </a:r>
            <a:r>
              <a:rPr kumimoji="1" lang="ja-JP" altLang="en-US" dirty="0"/>
              <a:t>型</a:t>
            </a:r>
            <a:r>
              <a:rPr kumimoji="1" lang="en-US" altLang="ja-JP" dirty="0"/>
              <a:t>(</a:t>
            </a:r>
            <a:r>
              <a:rPr kumimoji="1" lang="ja-JP" altLang="en-US" dirty="0"/>
              <a:t>因子型</a:t>
            </a:r>
            <a:r>
              <a:rPr kumimoji="1" lang="en-US" altLang="ja-JP" dirty="0"/>
              <a:t>)</a:t>
            </a:r>
            <a:r>
              <a:rPr lang="ja-JP" altLang="en-US" dirty="0"/>
              <a:t>に関して</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077218"/>
          </a:xfrm>
          <a:prstGeom prst="rect">
            <a:avLst/>
          </a:prstGeom>
          <a:noFill/>
        </p:spPr>
        <p:txBody>
          <a:bodyPr wrap="square" rtlCol="0">
            <a:spAutoFit/>
          </a:bodyPr>
          <a:lstStyle/>
          <a:p>
            <a:r>
              <a:rPr lang="en-US" altLang="ja-JP" sz="1600" dirty="0"/>
              <a:t>R</a:t>
            </a:r>
            <a:r>
              <a:rPr lang="ja-JP" altLang="en-US" sz="1600" dirty="0"/>
              <a:t>のベクトルのデータ型である</a:t>
            </a:r>
            <a:r>
              <a:rPr lang="en-US" altLang="ja-JP" sz="1600" dirty="0"/>
              <a:t>factor</a:t>
            </a:r>
            <a:r>
              <a:rPr lang="ja-JP" altLang="en-US" sz="1600" dirty="0"/>
              <a:t>は、カテゴリカル変数の各水準を内部では</a:t>
            </a:r>
            <a:r>
              <a:rPr lang="en-US" altLang="ja-JP" sz="1600" dirty="0"/>
              <a:t>integer</a:t>
            </a:r>
            <a:r>
              <a:rPr lang="ja-JP" altLang="en-US" sz="1600" dirty="0"/>
              <a:t>（</a:t>
            </a:r>
            <a:r>
              <a:rPr lang="en-US" altLang="ja-JP" sz="1600" dirty="0"/>
              <a:t>1,2,3,…</a:t>
            </a:r>
            <a:r>
              <a:rPr lang="ja-JP" altLang="en-US" sz="1600" dirty="0"/>
              <a:t>）に紐づけて格納している</a:t>
            </a:r>
            <a:endParaRPr lang="en-US" altLang="ja-JP" sz="1600" dirty="0"/>
          </a:p>
          <a:p>
            <a:r>
              <a:rPr lang="ja-JP" altLang="en-US" sz="1600" dirty="0"/>
              <a:t>分析関数を適用する際、</a:t>
            </a:r>
            <a:r>
              <a:rPr lang="en-US" altLang="ja-JP" sz="1600" dirty="0"/>
              <a:t>integer</a:t>
            </a:r>
            <a:r>
              <a:rPr lang="ja-JP" altLang="en-US" sz="1600" dirty="0"/>
              <a:t>順にダミー変数が自動で作成される</a:t>
            </a:r>
            <a:endParaRPr lang="en-US" altLang="ja-JP" sz="1600" dirty="0"/>
          </a:p>
          <a:p>
            <a:r>
              <a:rPr lang="ja-JP" altLang="en-US" sz="1600" dirty="0"/>
              <a:t>（データ読み込み</a:t>
            </a:r>
            <a:r>
              <a:rPr lang="en-US" altLang="ja-JP" sz="1600" dirty="0"/>
              <a:t>(</a:t>
            </a:r>
            <a:r>
              <a:rPr lang="en-US" altLang="ja-JP" sz="1600" dirty="0" err="1"/>
              <a:t>read.table</a:t>
            </a:r>
            <a:r>
              <a:rPr lang="en-US" altLang="ja-JP" sz="1600" dirty="0"/>
              <a:t>()/read.csv())</a:t>
            </a:r>
            <a:r>
              <a:rPr lang="ja-JP" altLang="en-US" sz="1600" dirty="0"/>
              <a:t>時には、デフォルトで</a:t>
            </a:r>
            <a:r>
              <a:rPr lang="en-US" altLang="ja-JP" sz="1600" dirty="0"/>
              <a:t>factor</a:t>
            </a:r>
            <a:r>
              <a:rPr lang="ja-JP" altLang="en-US" sz="1600" dirty="0"/>
              <a:t>に設定される）</a:t>
            </a:r>
            <a:endParaRPr lang="en-US" altLang="ja-JP" sz="1600" dirty="0"/>
          </a:p>
        </p:txBody>
      </p:sp>
      <p:sp>
        <p:nvSpPr>
          <p:cNvPr id="9" name="テキスト ボックス 8">
            <a:extLst>
              <a:ext uri="{FF2B5EF4-FFF2-40B4-BE49-F238E27FC236}">
                <a16:creationId xmlns:a16="http://schemas.microsoft.com/office/drawing/2014/main" id="{10AA9D3A-E379-43F4-BF34-19EEEA660111}"/>
              </a:ext>
            </a:extLst>
          </p:cNvPr>
          <p:cNvSpPr txBox="1"/>
          <p:nvPr/>
        </p:nvSpPr>
        <p:spPr>
          <a:xfrm>
            <a:off x="567453" y="2123274"/>
            <a:ext cx="977459" cy="261610"/>
          </a:xfrm>
          <a:prstGeom prst="rect">
            <a:avLst/>
          </a:prstGeom>
          <a:noFill/>
        </p:spPr>
        <p:txBody>
          <a:bodyPr wrap="square" rtlCol="0">
            <a:spAutoFit/>
          </a:bodyPr>
          <a:lstStyle/>
          <a:p>
            <a:r>
              <a:rPr lang="ja-JP" altLang="en-US" sz="1100" u="sng" dirty="0"/>
              <a:t>データ</a:t>
            </a:r>
            <a:endParaRPr lang="en-US" altLang="ja-JP" sz="1100" u="sng" dirty="0"/>
          </a:p>
        </p:txBody>
      </p:sp>
      <p:grpSp>
        <p:nvGrpSpPr>
          <p:cNvPr id="22" name="グループ化 21">
            <a:extLst>
              <a:ext uri="{FF2B5EF4-FFF2-40B4-BE49-F238E27FC236}">
                <a16:creationId xmlns:a16="http://schemas.microsoft.com/office/drawing/2014/main" id="{57D4AE70-2FCF-4951-BD46-F92131E7A34D}"/>
              </a:ext>
            </a:extLst>
          </p:cNvPr>
          <p:cNvGrpSpPr/>
          <p:nvPr/>
        </p:nvGrpSpPr>
        <p:grpSpPr>
          <a:xfrm>
            <a:off x="567453" y="4102545"/>
            <a:ext cx="5393659" cy="946635"/>
            <a:chOff x="567453" y="4150849"/>
            <a:chExt cx="5710706" cy="1009650"/>
          </a:xfrm>
        </p:grpSpPr>
        <p:pic>
          <p:nvPicPr>
            <p:cNvPr id="13" name="図 12">
              <a:extLst>
                <a:ext uri="{FF2B5EF4-FFF2-40B4-BE49-F238E27FC236}">
                  <a16:creationId xmlns:a16="http://schemas.microsoft.com/office/drawing/2014/main" id="{882BF4A5-2E52-4576-839A-2994F7EF9781}"/>
                </a:ext>
              </a:extLst>
            </p:cNvPr>
            <p:cNvPicPr>
              <a:picLocks noChangeAspect="1"/>
            </p:cNvPicPr>
            <p:nvPr/>
          </p:nvPicPr>
          <p:blipFill>
            <a:blip r:embed="rId2"/>
            <a:stretch>
              <a:fillRect/>
            </a:stretch>
          </p:blipFill>
          <p:spPr>
            <a:xfrm>
              <a:off x="567453" y="4150849"/>
              <a:ext cx="5629275" cy="1009650"/>
            </a:xfrm>
            <a:prstGeom prst="rect">
              <a:avLst/>
            </a:prstGeom>
          </p:spPr>
        </p:pic>
        <p:sp>
          <p:nvSpPr>
            <p:cNvPr id="11" name="四角形: 角を丸くする 10">
              <a:extLst>
                <a:ext uri="{FF2B5EF4-FFF2-40B4-BE49-F238E27FC236}">
                  <a16:creationId xmlns:a16="http://schemas.microsoft.com/office/drawing/2014/main" id="{AB65B2F1-B0DF-4103-820D-36B0A1A0DB56}"/>
                </a:ext>
              </a:extLst>
            </p:cNvPr>
            <p:cNvSpPr/>
            <p:nvPr/>
          </p:nvSpPr>
          <p:spPr bwMode="auto">
            <a:xfrm>
              <a:off x="648884" y="4980785"/>
              <a:ext cx="5629275" cy="172033"/>
            </a:xfrm>
            <a:prstGeom prst="roundRect">
              <a:avLst/>
            </a:prstGeom>
            <a:noFill/>
            <a:ln w="6350">
              <a:solidFill>
                <a:srgbClr val="FF0000"/>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pic>
        <p:nvPicPr>
          <p:cNvPr id="14" name="図 13">
            <a:extLst>
              <a:ext uri="{FF2B5EF4-FFF2-40B4-BE49-F238E27FC236}">
                <a16:creationId xmlns:a16="http://schemas.microsoft.com/office/drawing/2014/main" id="{0028802F-C1C8-4094-A8D7-C0F6283A98FF}"/>
              </a:ext>
            </a:extLst>
          </p:cNvPr>
          <p:cNvPicPr>
            <a:picLocks noChangeAspect="1"/>
          </p:cNvPicPr>
          <p:nvPr/>
        </p:nvPicPr>
        <p:blipFill>
          <a:blip r:embed="rId3"/>
          <a:stretch>
            <a:fillRect/>
          </a:stretch>
        </p:blipFill>
        <p:spPr>
          <a:xfrm>
            <a:off x="561387" y="5649247"/>
            <a:ext cx="2664296" cy="264029"/>
          </a:xfrm>
          <a:prstGeom prst="rect">
            <a:avLst/>
          </a:prstGeom>
        </p:spPr>
      </p:pic>
      <p:pic>
        <p:nvPicPr>
          <p:cNvPr id="15" name="図 14">
            <a:extLst>
              <a:ext uri="{FF2B5EF4-FFF2-40B4-BE49-F238E27FC236}">
                <a16:creationId xmlns:a16="http://schemas.microsoft.com/office/drawing/2014/main" id="{796EFC03-2257-4F44-B9C0-1FDFAEFD052F}"/>
              </a:ext>
            </a:extLst>
          </p:cNvPr>
          <p:cNvPicPr>
            <a:picLocks noChangeAspect="1"/>
          </p:cNvPicPr>
          <p:nvPr/>
        </p:nvPicPr>
        <p:blipFill>
          <a:blip r:embed="rId4"/>
          <a:stretch>
            <a:fillRect/>
          </a:stretch>
        </p:blipFill>
        <p:spPr>
          <a:xfrm>
            <a:off x="567453" y="2420966"/>
            <a:ext cx="3305427" cy="1191406"/>
          </a:xfrm>
          <a:prstGeom prst="rect">
            <a:avLst/>
          </a:prstGeom>
        </p:spPr>
      </p:pic>
      <p:sp>
        <p:nvSpPr>
          <p:cNvPr id="16" name="テキスト ボックス 15">
            <a:extLst>
              <a:ext uri="{FF2B5EF4-FFF2-40B4-BE49-F238E27FC236}">
                <a16:creationId xmlns:a16="http://schemas.microsoft.com/office/drawing/2014/main" id="{60F6AE9C-0C57-4D48-A3C9-8678D64905C1}"/>
              </a:ext>
            </a:extLst>
          </p:cNvPr>
          <p:cNvSpPr txBox="1"/>
          <p:nvPr/>
        </p:nvSpPr>
        <p:spPr>
          <a:xfrm>
            <a:off x="331298" y="6359876"/>
            <a:ext cx="7870446" cy="246221"/>
          </a:xfrm>
          <a:prstGeom prst="rect">
            <a:avLst/>
          </a:prstGeom>
          <a:noFill/>
        </p:spPr>
        <p:txBody>
          <a:bodyPr wrap="square" rtlCol="0">
            <a:spAutoFit/>
          </a:bodyPr>
          <a:lstStyle/>
          <a:p>
            <a:pPr marL="171450" indent="-171450">
              <a:buFont typeface="Yu Gothic" panose="020B0400000000000000" pitchFamily="50" charset="-128"/>
              <a:buChar char="※"/>
            </a:pPr>
            <a:r>
              <a:rPr lang="en-US" altLang="ja-JP" sz="1000" dirty="0"/>
              <a:t>R</a:t>
            </a:r>
            <a:r>
              <a:rPr lang="ja-JP" altLang="en-US" sz="1000" dirty="0"/>
              <a:t>のデータの基本単位はベクトルとなる。スカラも長さ</a:t>
            </a:r>
            <a:r>
              <a:rPr lang="en-US" altLang="ja-JP" sz="1000" dirty="0"/>
              <a:t>1</a:t>
            </a:r>
            <a:r>
              <a:rPr lang="ja-JP" altLang="en-US" sz="1000" dirty="0"/>
              <a:t>のベクトルとして扱われるので、“ベクトルのデータ型”としている</a:t>
            </a:r>
            <a:endParaRPr lang="en-US" altLang="ja-JP" sz="1000" dirty="0"/>
          </a:p>
        </p:txBody>
      </p:sp>
      <p:sp>
        <p:nvSpPr>
          <p:cNvPr id="17" name="テキスト ボックス 16">
            <a:extLst>
              <a:ext uri="{FF2B5EF4-FFF2-40B4-BE49-F238E27FC236}">
                <a16:creationId xmlns:a16="http://schemas.microsoft.com/office/drawing/2014/main" id="{7A3D3A04-D628-4537-8FC5-689CF26ECB0D}"/>
              </a:ext>
            </a:extLst>
          </p:cNvPr>
          <p:cNvSpPr txBox="1"/>
          <p:nvPr/>
        </p:nvSpPr>
        <p:spPr>
          <a:xfrm>
            <a:off x="580999" y="3846475"/>
            <a:ext cx="1476164" cy="261610"/>
          </a:xfrm>
          <a:prstGeom prst="rect">
            <a:avLst/>
          </a:prstGeom>
          <a:noFill/>
        </p:spPr>
        <p:txBody>
          <a:bodyPr wrap="square" rtlCol="0">
            <a:spAutoFit/>
          </a:bodyPr>
          <a:lstStyle/>
          <a:p>
            <a:r>
              <a:rPr lang="ja-JP" altLang="en-US" sz="1100" u="sng" dirty="0"/>
              <a:t>各変数の型の確認</a:t>
            </a:r>
            <a:endParaRPr lang="en-US" altLang="ja-JP" sz="1100" u="sng" dirty="0"/>
          </a:p>
        </p:txBody>
      </p:sp>
      <p:sp>
        <p:nvSpPr>
          <p:cNvPr id="18" name="テキスト ボックス 17">
            <a:extLst>
              <a:ext uri="{FF2B5EF4-FFF2-40B4-BE49-F238E27FC236}">
                <a16:creationId xmlns:a16="http://schemas.microsoft.com/office/drawing/2014/main" id="{A42118DE-163F-460E-AFF1-19D649A3307B}"/>
              </a:ext>
            </a:extLst>
          </p:cNvPr>
          <p:cNvSpPr txBox="1"/>
          <p:nvPr/>
        </p:nvSpPr>
        <p:spPr>
          <a:xfrm>
            <a:off x="561387" y="5353016"/>
            <a:ext cx="2880320" cy="261610"/>
          </a:xfrm>
          <a:prstGeom prst="rect">
            <a:avLst/>
          </a:prstGeom>
          <a:noFill/>
        </p:spPr>
        <p:txBody>
          <a:bodyPr wrap="square" rtlCol="0">
            <a:spAutoFit/>
          </a:bodyPr>
          <a:lstStyle/>
          <a:p>
            <a:r>
              <a:rPr lang="en-US" altLang="ja-JP" sz="1100" u="sng" dirty="0"/>
              <a:t>factor</a:t>
            </a:r>
            <a:r>
              <a:rPr lang="ja-JP" altLang="en-US" sz="1100" u="sng" dirty="0"/>
              <a:t>型の変数の水準の確認</a:t>
            </a:r>
            <a:endParaRPr lang="en-US" altLang="ja-JP" sz="1100" u="sng" dirty="0"/>
          </a:p>
        </p:txBody>
      </p:sp>
      <p:graphicFrame>
        <p:nvGraphicFramePr>
          <p:cNvPr id="21" name="表 20">
            <a:extLst>
              <a:ext uri="{FF2B5EF4-FFF2-40B4-BE49-F238E27FC236}">
                <a16:creationId xmlns:a16="http://schemas.microsoft.com/office/drawing/2014/main" id="{074AC863-2DF8-4E75-8E36-A4FF7B659295}"/>
              </a:ext>
            </a:extLst>
          </p:cNvPr>
          <p:cNvGraphicFramePr>
            <a:graphicFrameLocks noGrp="1"/>
          </p:cNvGraphicFramePr>
          <p:nvPr>
            <p:extLst>
              <p:ext uri="{D42A27DB-BD31-4B8C-83A1-F6EECF244321}">
                <p14:modId xmlns:p14="http://schemas.microsoft.com/office/powerpoint/2010/main" val="4289172086"/>
              </p:ext>
            </p:extLst>
          </p:nvPr>
        </p:nvGraphicFramePr>
        <p:xfrm>
          <a:off x="6501172" y="2890068"/>
          <a:ext cx="2160242" cy="1097280"/>
        </p:xfrm>
        <a:graphic>
          <a:graphicData uri="http://schemas.openxmlformats.org/drawingml/2006/table">
            <a:tbl>
              <a:tblPr firstRow="1" bandRow="1">
                <a:tableStyleId>{073A0DAA-6AF3-43AB-8588-CEC1D06C72B9}</a:tableStyleId>
              </a:tblPr>
              <a:tblGrid>
                <a:gridCol w="1080121">
                  <a:extLst>
                    <a:ext uri="{9D8B030D-6E8A-4147-A177-3AD203B41FA5}">
                      <a16:colId xmlns:a16="http://schemas.microsoft.com/office/drawing/2014/main" val="3914203874"/>
                    </a:ext>
                  </a:extLst>
                </a:gridCol>
                <a:gridCol w="1080121">
                  <a:extLst>
                    <a:ext uri="{9D8B030D-6E8A-4147-A177-3AD203B41FA5}">
                      <a16:colId xmlns:a16="http://schemas.microsoft.com/office/drawing/2014/main" val="2413695289"/>
                    </a:ext>
                  </a:extLst>
                </a:gridCol>
              </a:tblGrid>
              <a:tr h="211432">
                <a:tc>
                  <a:txBody>
                    <a:bodyPr/>
                    <a:lstStyle/>
                    <a:p>
                      <a:pPr algn="ctr"/>
                      <a:r>
                        <a:rPr kumimoji="1" lang="ja-JP" altLang="en-US" sz="1200" dirty="0"/>
                        <a:t>水準</a:t>
                      </a:r>
                      <a:endParaRPr kumimoji="1" lang="ja-JP" altLang="en-US" sz="1200" dirty="0">
                        <a:solidFill>
                          <a:schemeClr val="tx1"/>
                        </a:solidFill>
                      </a:endParaRPr>
                    </a:p>
                  </a:txBody>
                  <a:tcPr/>
                </a:tc>
                <a:tc>
                  <a:txBody>
                    <a:bodyPr/>
                    <a:lstStyle/>
                    <a:p>
                      <a:pPr algn="ctr"/>
                      <a:r>
                        <a:rPr kumimoji="1" lang="en-US" altLang="ja-JP" sz="1200" dirty="0"/>
                        <a:t>Integer</a:t>
                      </a:r>
                      <a:endParaRPr kumimoji="1" lang="ja-JP" altLang="en-US" sz="1200" dirty="0">
                        <a:solidFill>
                          <a:schemeClr val="tx1"/>
                        </a:solidFill>
                      </a:endParaRPr>
                    </a:p>
                  </a:txBody>
                  <a:tcPr/>
                </a:tc>
                <a:extLst>
                  <a:ext uri="{0D108BD9-81ED-4DB2-BD59-A6C34878D82A}">
                    <a16:rowId xmlns:a16="http://schemas.microsoft.com/office/drawing/2014/main" val="2029821457"/>
                  </a:ext>
                </a:extLst>
              </a:tr>
              <a:tr h="211432">
                <a:tc>
                  <a:txBody>
                    <a:bodyPr/>
                    <a:lstStyle/>
                    <a:p>
                      <a:r>
                        <a:rPr lang="en-US" altLang="ja-JP" sz="1200" dirty="0" err="1"/>
                        <a:t>setosa</a:t>
                      </a:r>
                      <a:endParaRPr kumimoji="1" lang="ja-JP" altLang="en-US" sz="1200" dirty="0"/>
                    </a:p>
                  </a:txBody>
                  <a:tcPr/>
                </a:tc>
                <a:tc>
                  <a:txBody>
                    <a:bodyPr/>
                    <a:lstStyle/>
                    <a:p>
                      <a:r>
                        <a:rPr kumimoji="1" lang="en-US" altLang="ja-JP" sz="1200" dirty="0"/>
                        <a:t>1</a:t>
                      </a:r>
                      <a:endParaRPr kumimoji="1" lang="ja-JP" altLang="en-US" sz="1200" dirty="0"/>
                    </a:p>
                  </a:txBody>
                  <a:tcPr/>
                </a:tc>
                <a:extLst>
                  <a:ext uri="{0D108BD9-81ED-4DB2-BD59-A6C34878D82A}">
                    <a16:rowId xmlns:a16="http://schemas.microsoft.com/office/drawing/2014/main" val="4272131145"/>
                  </a:ext>
                </a:extLst>
              </a:tr>
              <a:tr h="211432">
                <a:tc>
                  <a:txBody>
                    <a:bodyPr/>
                    <a:lstStyle/>
                    <a:p>
                      <a:r>
                        <a:rPr lang="en-US" altLang="ja-JP" sz="1200" dirty="0"/>
                        <a:t>versicolor</a:t>
                      </a:r>
                      <a:endParaRPr kumimoji="1" lang="ja-JP" altLang="en-US" sz="1200" dirty="0"/>
                    </a:p>
                  </a:txBody>
                  <a:tcPr/>
                </a:tc>
                <a:tc>
                  <a:txBody>
                    <a:bodyPr/>
                    <a:lstStyle/>
                    <a:p>
                      <a:r>
                        <a:rPr kumimoji="1" lang="en-US" altLang="ja-JP" sz="1200" dirty="0"/>
                        <a:t>2</a:t>
                      </a:r>
                      <a:endParaRPr kumimoji="1" lang="ja-JP" altLang="en-US" sz="1200" dirty="0"/>
                    </a:p>
                  </a:txBody>
                  <a:tcPr/>
                </a:tc>
                <a:extLst>
                  <a:ext uri="{0D108BD9-81ED-4DB2-BD59-A6C34878D82A}">
                    <a16:rowId xmlns:a16="http://schemas.microsoft.com/office/drawing/2014/main" val="3807886802"/>
                  </a:ext>
                </a:extLst>
              </a:tr>
              <a:tr h="211432">
                <a:tc>
                  <a:txBody>
                    <a:bodyPr/>
                    <a:lstStyle/>
                    <a:p>
                      <a:r>
                        <a:rPr lang="en-US" altLang="ja-JP" sz="1200" dirty="0"/>
                        <a:t>versicolor</a:t>
                      </a:r>
                      <a:endParaRPr kumimoji="1" lang="ja-JP" altLang="en-US" sz="1200" dirty="0"/>
                    </a:p>
                  </a:txBody>
                  <a:tcPr/>
                </a:tc>
                <a:tc>
                  <a:txBody>
                    <a:bodyPr/>
                    <a:lstStyle/>
                    <a:p>
                      <a:r>
                        <a:rPr kumimoji="1" lang="en-US" altLang="ja-JP" sz="1200" dirty="0"/>
                        <a:t>3</a:t>
                      </a:r>
                      <a:endParaRPr kumimoji="1" lang="ja-JP" altLang="en-US" sz="1200" dirty="0"/>
                    </a:p>
                  </a:txBody>
                  <a:tcPr/>
                </a:tc>
                <a:extLst>
                  <a:ext uri="{0D108BD9-81ED-4DB2-BD59-A6C34878D82A}">
                    <a16:rowId xmlns:a16="http://schemas.microsoft.com/office/drawing/2014/main" val="289262165"/>
                  </a:ext>
                </a:extLst>
              </a:tr>
            </a:tbl>
          </a:graphicData>
        </a:graphic>
      </p:graphicFrame>
      <p:sp>
        <p:nvSpPr>
          <p:cNvPr id="23" name="テキスト ボックス 22">
            <a:extLst>
              <a:ext uri="{FF2B5EF4-FFF2-40B4-BE49-F238E27FC236}">
                <a16:creationId xmlns:a16="http://schemas.microsoft.com/office/drawing/2014/main" id="{02FFFFEC-980B-4104-BEB1-60A5A5DEABD4}"/>
              </a:ext>
            </a:extLst>
          </p:cNvPr>
          <p:cNvSpPr txBox="1"/>
          <p:nvPr/>
        </p:nvSpPr>
        <p:spPr>
          <a:xfrm>
            <a:off x="6753695" y="2590958"/>
            <a:ext cx="1820449" cy="261610"/>
          </a:xfrm>
          <a:prstGeom prst="rect">
            <a:avLst/>
          </a:prstGeom>
          <a:noFill/>
        </p:spPr>
        <p:txBody>
          <a:bodyPr wrap="square" rtlCol="0">
            <a:spAutoFit/>
          </a:bodyPr>
          <a:lstStyle/>
          <a:p>
            <a:r>
              <a:rPr lang="ja-JP" altLang="en-US" sz="1100" u="sng" dirty="0"/>
              <a:t>水準と</a:t>
            </a:r>
            <a:r>
              <a:rPr lang="en-US" altLang="ja-JP" sz="1100" u="sng" dirty="0"/>
              <a:t>integer</a:t>
            </a:r>
            <a:r>
              <a:rPr lang="ja-JP" altLang="en-US" sz="1100" u="sng" dirty="0"/>
              <a:t>の対応</a:t>
            </a:r>
            <a:endParaRPr lang="en-US" altLang="ja-JP" sz="1100" u="sng" dirty="0"/>
          </a:p>
        </p:txBody>
      </p:sp>
    </p:spTree>
    <p:extLst>
      <p:ext uri="{BB962C8B-B14F-4D97-AF65-F5344CB8AC3E}">
        <p14:creationId xmlns:p14="http://schemas.microsoft.com/office/powerpoint/2010/main" val="1493492950"/>
      </p:ext>
    </p:extLst>
  </p:cSld>
  <p:clrMapOvr>
    <a:masterClrMapping/>
  </p:clrMapOvr>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31150</TotalTime>
  <Words>2221</Words>
  <Application>Microsoft Office PowerPoint</Application>
  <PresentationFormat>A4 210 x 297 mm</PresentationFormat>
  <Paragraphs>334</Paragraphs>
  <Slides>24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ＭＳ Ｐゴシック</vt:lpstr>
      <vt:lpstr>メイリオ</vt:lpstr>
      <vt:lpstr>游ゴシック</vt:lpstr>
      <vt:lpstr>游ゴシック</vt:lpstr>
      <vt:lpstr>Arial</vt:lpstr>
      <vt:lpstr>Calibri</vt:lpstr>
      <vt:lpstr>Cambria Math</vt:lpstr>
      <vt:lpstr>Wingdings</vt:lpstr>
      <vt:lpstr>PowerPoint Design</vt:lpstr>
      <vt:lpstr>統計解析 – Day1 イントロ 記述統計/可視化</vt:lpstr>
      <vt:lpstr>統計解析入門 【Day1】講義内容</vt:lpstr>
      <vt:lpstr>コースの概要</vt:lpstr>
      <vt:lpstr>おすすめの勉強法</vt:lpstr>
      <vt:lpstr>R言語/RStudio</vt:lpstr>
      <vt:lpstr>RStudioの設定</vt:lpstr>
      <vt:lpstr>データの表現</vt:lpstr>
      <vt:lpstr>尺度に関して</vt:lpstr>
      <vt:lpstr>(参考) factor型(因子型)に関して</vt:lpstr>
      <vt:lpstr>演習【Day1-Exercise1】 データの読み込み、データの種類</vt:lpstr>
      <vt:lpstr>演習の解説</vt:lpstr>
      <vt:lpstr>記述統計</vt:lpstr>
      <vt:lpstr>量的/質的変数に対する記述統計</vt:lpstr>
      <vt:lpstr>演習【Day1-Exercise2】 記述統計</vt:lpstr>
      <vt:lpstr>演習の解説</vt:lpstr>
      <vt:lpstr>(参考) 分布の形状・特徴の理解</vt:lpstr>
      <vt:lpstr>探索的データ解析</vt:lpstr>
      <vt:lpstr>量的/質的変数に対する可視化</vt:lpstr>
      <vt:lpstr>外れ値</vt:lpstr>
      <vt:lpstr>二変数に対する可視化</vt:lpstr>
      <vt:lpstr>可視化の重要性 – アンスコムの例</vt:lpstr>
      <vt:lpstr>演習【Day1-Exercise3】 可視化によるデータの理解</vt:lpstr>
      <vt:lpstr>演習【Day1-Exercise4】 様々な統計手法</vt:lpstr>
      <vt:lpstr>(参考) 便利なパッケージ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Design デザイン・テンプレート</dc:title>
  <dc:creator>鈴木　春人</dc:creator>
  <cp:lastModifiedBy>Yuki Shimada</cp:lastModifiedBy>
  <cp:revision>2254</cp:revision>
  <dcterms:created xsi:type="dcterms:W3CDTF">2013-06-19T15:30:58Z</dcterms:created>
  <dcterms:modified xsi:type="dcterms:W3CDTF">2018-06-03T01:15:49Z</dcterms:modified>
</cp:coreProperties>
</file>