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58" r:id="rId1"/>
  </p:sldMasterIdLst>
  <p:notesMasterIdLst>
    <p:notesMasterId r:id="rId37"/>
  </p:notesMasterIdLst>
  <p:handoutMasterIdLst>
    <p:handoutMasterId r:id="rId38"/>
  </p:handoutMasterIdLst>
  <p:sldIdLst>
    <p:sldId id="875" r:id="rId2"/>
    <p:sldId id="876" r:id="rId3"/>
    <p:sldId id="916" r:id="rId4"/>
    <p:sldId id="917" r:id="rId5"/>
    <p:sldId id="920" r:id="rId6"/>
    <p:sldId id="936" r:id="rId7"/>
    <p:sldId id="949" r:id="rId8"/>
    <p:sldId id="919" r:id="rId9"/>
    <p:sldId id="952" r:id="rId10"/>
    <p:sldId id="947" r:id="rId11"/>
    <p:sldId id="935" r:id="rId12"/>
    <p:sldId id="956" r:id="rId13"/>
    <p:sldId id="937" r:id="rId14"/>
    <p:sldId id="953" r:id="rId15"/>
    <p:sldId id="921" r:id="rId16"/>
    <p:sldId id="951" r:id="rId17"/>
    <p:sldId id="922" r:id="rId18"/>
    <p:sldId id="938" r:id="rId19"/>
    <p:sldId id="939" r:id="rId20"/>
    <p:sldId id="954" r:id="rId21"/>
    <p:sldId id="940" r:id="rId22"/>
    <p:sldId id="925" r:id="rId23"/>
    <p:sldId id="948" r:id="rId24"/>
    <p:sldId id="955" r:id="rId25"/>
    <p:sldId id="926" r:id="rId26"/>
    <p:sldId id="942" r:id="rId27"/>
    <p:sldId id="950" r:id="rId28"/>
    <p:sldId id="960" r:id="rId29"/>
    <p:sldId id="943" r:id="rId30"/>
    <p:sldId id="944" r:id="rId31"/>
    <p:sldId id="959" r:id="rId32"/>
    <p:sldId id="958" r:id="rId33"/>
    <p:sldId id="930" r:id="rId34"/>
    <p:sldId id="946" r:id="rId35"/>
    <p:sldId id="945" r:id="rId36"/>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2" userDrawn="1">
          <p15:clr>
            <a:srgbClr val="A4A3A4"/>
          </p15:clr>
        </p15:guide>
        <p15:guide id="2" orient="horz" pos="1003" userDrawn="1">
          <p15:clr>
            <a:srgbClr val="A4A3A4"/>
          </p15:clr>
        </p15:guide>
        <p15:guide id="3" orient="horz" pos="2160" userDrawn="1">
          <p15:clr>
            <a:srgbClr val="A4A3A4"/>
          </p15:clr>
        </p15:guide>
        <p15:guide id="4" orient="horz" pos="4133" userDrawn="1">
          <p15:clr>
            <a:srgbClr val="A4A3A4"/>
          </p15:clr>
        </p15:guide>
        <p15:guide id="5" orient="horz" pos="391">
          <p15:clr>
            <a:srgbClr val="A4A3A4"/>
          </p15:clr>
        </p15:guide>
        <p15:guide id="6" pos="172" userDrawn="1">
          <p15:clr>
            <a:srgbClr val="A4A3A4"/>
          </p15:clr>
        </p15:guide>
        <p15:guide id="7" pos="6046" userDrawn="1">
          <p15:clr>
            <a:srgbClr val="A4A3A4"/>
          </p15:clr>
        </p15:guide>
        <p15:guide id="8" pos="3120" userDrawn="1">
          <p15:clr>
            <a:srgbClr val="A4A3A4"/>
          </p15:clr>
        </p15:guide>
        <p15:guide id="9" pos="2122" userDrawn="1">
          <p15:clr>
            <a:srgbClr val="A4A3A4"/>
          </p15:clr>
        </p15:guide>
        <p15:guide id="10" pos="4141" userDrawn="1">
          <p15:clr>
            <a:srgbClr val="A4A3A4"/>
          </p15:clr>
        </p15:guide>
        <p15:guide id="11" pos="3483" userDrawn="1">
          <p15:clr>
            <a:srgbClr val="A4A3A4"/>
          </p15:clr>
        </p15:guide>
        <p15:guide id="12" pos="2916" userDrawn="1">
          <p15:clr>
            <a:srgbClr val="A4A3A4"/>
          </p15:clr>
        </p15:guide>
        <p15:guide id="13" orient="horz" pos="345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9900"/>
    <a:srgbClr val="FF6600"/>
    <a:srgbClr val="00FF00"/>
    <a:srgbClr val="FFFFFF"/>
    <a:srgbClr val="333399"/>
    <a:srgbClr val="FFFFCC"/>
    <a:srgbClr val="003300"/>
    <a:srgbClr val="0071BC"/>
    <a:srgbClr val="E40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09" autoAdjust="0"/>
    <p:restoredTop sz="96128" autoAdjust="0"/>
  </p:normalViewPr>
  <p:slideViewPr>
    <p:cSldViewPr>
      <p:cViewPr varScale="1">
        <p:scale>
          <a:sx n="103" d="100"/>
          <a:sy n="103" d="100"/>
        </p:scale>
        <p:origin x="368" y="184"/>
      </p:cViewPr>
      <p:guideLst>
        <p:guide orient="horz" pos="1412"/>
        <p:guide orient="horz" pos="1003"/>
        <p:guide orient="horz" pos="2160"/>
        <p:guide orient="horz" pos="4133"/>
        <p:guide orient="horz" pos="391"/>
        <p:guide pos="172"/>
        <p:guide pos="6046"/>
        <p:guide pos="3120"/>
        <p:guide pos="2122"/>
        <p:guide pos="4141"/>
        <p:guide pos="3483"/>
        <p:guide pos="2916"/>
        <p:guide orient="horz" pos="3453"/>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2" d="100"/>
          <a:sy n="82" d="100"/>
        </p:scale>
        <p:origin x="-3162" y="-9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6CA9A1-49A5-4813-BE73-64411D697E83}" type="datetimeFigureOut">
              <a:rPr kumimoji="1" lang="ja-JP" altLang="en-US" smtClean="0"/>
              <a:t>2018/12/12</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2E35D2-4F1F-4BDF-88EC-2B2C6B449510}" type="slidenum">
              <a:rPr kumimoji="1" lang="ja-JP" altLang="en-US" smtClean="0"/>
              <a:t>‹#›</a:t>
            </a:fld>
            <a:endParaRPr kumimoji="1" lang="ja-JP" altLang="en-US"/>
          </a:p>
        </p:txBody>
      </p:sp>
    </p:spTree>
    <p:extLst>
      <p:ext uri="{BB962C8B-B14F-4D97-AF65-F5344CB8AC3E}">
        <p14:creationId xmlns:p14="http://schemas.microsoft.com/office/powerpoint/2010/main" val="2050149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18005-AB2E-4230-9CBF-EC876F8C3946}" type="datetimeFigureOut">
              <a:rPr kumimoji="1" lang="ja-JP" altLang="en-US" smtClean="0"/>
              <a:t>2018/12/12</a:t>
            </a:fld>
            <a:endParaRPr kumimoji="1" lang="ja-JP" altLang="en-US"/>
          </a:p>
        </p:txBody>
      </p:sp>
      <p:sp>
        <p:nvSpPr>
          <p:cNvPr id="4" name="スライド イメージ プレースホルダー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6E3972-898B-454C-95F2-E930BA80A49A}" type="slidenum">
              <a:rPr kumimoji="1" lang="ja-JP" altLang="en-US" smtClean="0"/>
              <a:t>‹#›</a:t>
            </a:fld>
            <a:endParaRPr kumimoji="1" lang="ja-JP" altLang="en-US"/>
          </a:p>
        </p:txBody>
      </p:sp>
    </p:spTree>
    <p:extLst>
      <p:ext uri="{BB962C8B-B14F-4D97-AF65-F5344CB8AC3E}">
        <p14:creationId xmlns:p14="http://schemas.microsoft.com/office/powerpoint/2010/main" val="2160730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0</a:t>
            </a:fld>
            <a:endParaRPr kumimoji="1" lang="ja-JP" altLang="en-US"/>
          </a:p>
        </p:txBody>
      </p:sp>
    </p:spTree>
    <p:extLst>
      <p:ext uri="{BB962C8B-B14F-4D97-AF65-F5344CB8AC3E}">
        <p14:creationId xmlns:p14="http://schemas.microsoft.com/office/powerpoint/2010/main" val="4211048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a:xfrm>
            <a:off x="92460" y="6575112"/>
            <a:ext cx="632346" cy="202260"/>
          </a:xfrm>
          <a:prstGeom prst="rect">
            <a:avLst/>
          </a:prstGeom>
          <a:solidFill>
            <a:schemeClr val="bg2"/>
          </a:solidFill>
          <a:ln>
            <a:noFill/>
          </a:ln>
        </p:spPr>
        <p:txBody>
          <a:bodyPr wrap="square" lIns="0" tIns="36000" rIns="0" bIns="18000" anchor="ctr" anchorCtr="0">
            <a:spAutoFit/>
          </a:bodyPr>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7" name="タイトル 1"/>
          <p:cNvSpPr>
            <a:spLocks noGrp="1"/>
          </p:cNvSpPr>
          <p:nvPr>
            <p:ph type="ctrTitle"/>
          </p:nvPr>
        </p:nvSpPr>
        <p:spPr>
          <a:xfrm>
            <a:off x="812800" y="2924994"/>
            <a:ext cx="8280400" cy="1008062"/>
          </a:xfrm>
        </p:spPr>
        <p:txBody>
          <a:bodyPr anchor="ctr" anchorCtr="0"/>
          <a:lstStyle>
            <a:lvl1pPr algn="ctr">
              <a:lnSpc>
                <a:spcPct val="120000"/>
              </a:lnSpc>
              <a:defRPr sz="3600" b="1">
                <a:solidFill>
                  <a:schemeClr val="tx1"/>
                </a:solidFill>
              </a:defRPr>
            </a:lvl1pPr>
          </a:lstStyle>
          <a:p>
            <a:endParaRPr kumimoji="1" lang="ja-JP" altLang="en-US" dirty="0"/>
          </a:p>
        </p:txBody>
      </p:sp>
      <p:sp>
        <p:nvSpPr>
          <p:cNvPr id="5" name="四角形: 角を丸くする 4"/>
          <p:cNvSpPr/>
          <p:nvPr userDrawn="1"/>
        </p:nvSpPr>
        <p:spPr bwMode="auto">
          <a:xfrm>
            <a:off x="8157356" y="260648"/>
            <a:ext cx="1548172" cy="252028"/>
          </a:xfrm>
          <a:prstGeom prst="roundRect">
            <a:avLst/>
          </a:prstGeom>
          <a:solidFill>
            <a:schemeClr val="bg2">
              <a:lumMod val="90000"/>
            </a:schemeClr>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en-US" altLang="ja-JP" sz="1100" b="1" dirty="0">
                <a:solidFill>
                  <a:srgbClr val="4D4D4D"/>
                </a:solidFill>
                <a:latin typeface="メイリオ" pitchFamily="50" charset="-128"/>
                <a:ea typeface="メイリオ" pitchFamily="50" charset="-128"/>
                <a:cs typeface="メイリオ" pitchFamily="50" charset="-128"/>
              </a:rPr>
              <a:t>Confidential</a:t>
            </a:r>
            <a:endParaRPr kumimoji="1" lang="ja-JP" altLang="en-US" sz="1100" b="1"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88274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補足#4">
    <p:spTree>
      <p:nvGrpSpPr>
        <p:cNvPr id="1" name=""/>
        <p:cNvGrpSpPr/>
        <p:nvPr/>
      </p:nvGrpSpPr>
      <p:grpSpPr>
        <a:xfrm>
          <a:off x="0" y="0"/>
          <a:ext cx="0" cy="0"/>
          <a:chOff x="0" y="0"/>
          <a:chExt cx="0" cy="0"/>
        </a:xfrm>
      </p:grpSpPr>
      <p:sp>
        <p:nvSpPr>
          <p:cNvPr id="4" name="角丸四角形 3"/>
          <p:cNvSpPr/>
          <p:nvPr userDrawn="1"/>
        </p:nvSpPr>
        <p:spPr bwMode="auto">
          <a:xfrm>
            <a:off x="0" y="0"/>
            <a:ext cx="9903600" cy="6858000"/>
          </a:xfrm>
          <a:prstGeom prst="roundRect">
            <a:avLst>
              <a:gd name="adj" fmla="val 0"/>
            </a:avLst>
          </a:prstGeom>
          <a:solidFill>
            <a:schemeClr val="bg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8" name="AutoShape 3"/>
          <p:cNvSpPr>
            <a:spLocks noChangeArrowheads="1"/>
          </p:cNvSpPr>
          <p:nvPr userDrawn="1"/>
        </p:nvSpPr>
        <p:spPr bwMode="auto">
          <a:xfrm>
            <a:off x="145200" y="144000"/>
            <a:ext cx="9615600" cy="6570000"/>
          </a:xfrm>
          <a:prstGeom prst="roundRect">
            <a:avLst>
              <a:gd name="adj" fmla="val 579"/>
            </a:avLst>
          </a:prstGeom>
          <a:solidFill>
            <a:schemeClr val="bg1"/>
          </a:solidFill>
          <a:ln w="6350">
            <a:solidFill>
              <a:schemeClr val="tx1"/>
            </a:solidFill>
          </a:ln>
          <a:effectLst/>
          <a:extLst/>
        </p:spPr>
        <p:txBody>
          <a:bodyPr wrap="square" lIns="288000" tIns="540000" rIns="288000" bIns="180000" anchor="ctr" anchorCtr="0">
            <a:noAutofit/>
          </a:bodyPr>
          <a:lstStyle/>
          <a:p>
            <a:pPr marL="0" lvl="0" indent="0" algn="just">
              <a:lnSpc>
                <a:spcPct val="140000"/>
              </a:lnSpc>
              <a:spcAft>
                <a:spcPts val="1200"/>
              </a:spcAft>
              <a:buFont typeface="Wingdings" pitchFamily="2" charset="2"/>
              <a:buNone/>
            </a:pPr>
            <a:endParaRPr lang="en-US" altLang="ja-JP" sz="1600" dirty="0">
              <a:solidFill>
                <a:schemeClr val="tx2"/>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308484" y="404664"/>
            <a:ext cx="9253028" cy="396044"/>
          </a:xfrm>
        </p:spPr>
        <p:txBody>
          <a:bodyPr/>
          <a:lstStyle>
            <a:lvl1pPr algn="ctr">
              <a:defRPr b="1">
                <a:solidFill>
                  <a:schemeClr val="tx1"/>
                </a:solidFill>
              </a:defRPr>
            </a:lvl1pPr>
          </a:lstStyle>
          <a:p>
            <a:r>
              <a:rPr kumimoji="1" lang="ja-JP" altLang="en-US" dirty="0"/>
              <a:t>マスター タイトルの書式設定</a:t>
            </a:r>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52230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ブランク（ベースカラー）">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2"/>
          </a:solidFill>
        </p:spPr>
        <p:txBody>
          <a:bodyPr lIns="0" tIns="36000" rIns="0" bIns="18000" anchor="ctr" anchorCtr="0"/>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366344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ブランク（メインカラー）">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062674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ブランク（無彩色）">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tx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832146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ブランク（サブカラー#1）">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lvl1pPr>
              <a:defRPr>
                <a:solidFill>
                  <a:schemeClr val="tx2"/>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559289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ブランク（サブカラー#2）">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bg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lvl1pPr>
              <a:defRPr>
                <a:solidFill>
                  <a:schemeClr val="tx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7"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938233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ブランク（ブラック）">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accent6"/>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949946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ガイド位置">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#P16091</a:t>
            </a:r>
            <a:endParaRPr lang="ja-JP" altLang="en-US" dirty="0"/>
          </a:p>
        </p:txBody>
      </p:sp>
      <p:cxnSp>
        <p:nvCxnSpPr>
          <p:cNvPr id="27" name="直線コネクタ 26"/>
          <p:cNvCxnSpPr/>
          <p:nvPr userDrawn="1"/>
        </p:nvCxnSpPr>
        <p:spPr>
          <a:xfrm flipV="1">
            <a:off x="8128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V="1">
            <a:off x="49530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userDrawn="1"/>
        </p:nvCxnSpPr>
        <p:spPr>
          <a:xfrm flipV="1">
            <a:off x="3405188" y="-1"/>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flipV="1">
            <a:off x="6491288"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90932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userDrawn="1"/>
        </p:nvCxnSpPr>
        <p:spPr>
          <a:xfrm flipH="1">
            <a:off x="0" y="620713"/>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flipH="1">
            <a:off x="0" y="1881187"/>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userDrawn="1"/>
        </p:nvCxnSpPr>
        <p:spPr>
          <a:xfrm flipH="1">
            <a:off x="0" y="3428999"/>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userDrawn="1"/>
        </p:nvCxnSpPr>
        <p:spPr>
          <a:xfrm flipH="1">
            <a:off x="-13109" y="4976812"/>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userDrawn="1"/>
        </p:nvCxnSpPr>
        <p:spPr>
          <a:xfrm flipH="1">
            <a:off x="0" y="6237312"/>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7" name="AutoShape 33"/>
          <p:cNvSpPr>
            <a:spLocks noChangeArrowheads="1"/>
          </p:cNvSpPr>
          <p:nvPr userDrawn="1"/>
        </p:nvSpPr>
        <p:spPr bwMode="gray">
          <a:xfrm>
            <a:off x="4988942" y="3248980"/>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0cm</a:t>
            </a:r>
          </a:p>
        </p:txBody>
      </p:sp>
      <p:sp>
        <p:nvSpPr>
          <p:cNvPr id="38" name="AutoShape 33"/>
          <p:cNvSpPr>
            <a:spLocks noChangeArrowheads="1"/>
          </p:cNvSpPr>
          <p:nvPr userDrawn="1"/>
        </p:nvSpPr>
        <p:spPr bwMode="gray">
          <a:xfrm>
            <a:off x="4989004" y="171527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4.30cm</a:t>
            </a:r>
          </a:p>
        </p:txBody>
      </p:sp>
      <p:sp>
        <p:nvSpPr>
          <p:cNvPr id="39" name="AutoShape 33"/>
          <p:cNvSpPr>
            <a:spLocks noChangeArrowheads="1"/>
          </p:cNvSpPr>
          <p:nvPr userDrawn="1"/>
        </p:nvSpPr>
        <p:spPr bwMode="gray">
          <a:xfrm>
            <a:off x="236476" y="356393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11.50cm</a:t>
            </a:r>
          </a:p>
        </p:txBody>
      </p:sp>
      <p:sp>
        <p:nvSpPr>
          <p:cNvPr id="40" name="AutoShape 33"/>
          <p:cNvSpPr>
            <a:spLocks noChangeArrowheads="1"/>
          </p:cNvSpPr>
          <p:nvPr userDrawn="1"/>
        </p:nvSpPr>
        <p:spPr bwMode="gray">
          <a:xfrm>
            <a:off x="4989004" y="6057292"/>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7.80cm</a:t>
            </a:r>
          </a:p>
        </p:txBody>
      </p:sp>
      <p:sp>
        <p:nvSpPr>
          <p:cNvPr id="41" name="AutoShape 33"/>
          <p:cNvSpPr>
            <a:spLocks noChangeArrowheads="1"/>
          </p:cNvSpPr>
          <p:nvPr userDrawn="1"/>
        </p:nvSpPr>
        <p:spPr bwMode="gray">
          <a:xfrm>
            <a:off x="4989004" y="44066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7.80cm</a:t>
            </a:r>
          </a:p>
        </p:txBody>
      </p:sp>
      <p:sp>
        <p:nvSpPr>
          <p:cNvPr id="42" name="AutoShape 33"/>
          <p:cNvSpPr>
            <a:spLocks noChangeArrowheads="1"/>
          </p:cNvSpPr>
          <p:nvPr userDrawn="1"/>
        </p:nvSpPr>
        <p:spPr bwMode="gray">
          <a:xfrm>
            <a:off x="2828764" y="3573016"/>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4.30cm</a:t>
            </a:r>
          </a:p>
        </p:txBody>
      </p:sp>
      <p:sp>
        <p:nvSpPr>
          <p:cNvPr id="43" name="AutoShape 33"/>
          <p:cNvSpPr>
            <a:spLocks noChangeArrowheads="1"/>
          </p:cNvSpPr>
          <p:nvPr userDrawn="1"/>
        </p:nvSpPr>
        <p:spPr bwMode="gray">
          <a:xfrm>
            <a:off x="4376936"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0cm</a:t>
            </a:r>
          </a:p>
        </p:txBody>
      </p:sp>
      <p:sp>
        <p:nvSpPr>
          <p:cNvPr id="44" name="AutoShape 33"/>
          <p:cNvSpPr>
            <a:spLocks noChangeArrowheads="1"/>
          </p:cNvSpPr>
          <p:nvPr userDrawn="1"/>
        </p:nvSpPr>
        <p:spPr bwMode="gray">
          <a:xfrm>
            <a:off x="5925108"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4.30cm</a:t>
            </a:r>
          </a:p>
        </p:txBody>
      </p:sp>
      <p:sp>
        <p:nvSpPr>
          <p:cNvPr id="45" name="AutoShape 33"/>
          <p:cNvSpPr>
            <a:spLocks noChangeArrowheads="1"/>
          </p:cNvSpPr>
          <p:nvPr userDrawn="1"/>
        </p:nvSpPr>
        <p:spPr bwMode="gray">
          <a:xfrm>
            <a:off x="8517396"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11.50cm</a:t>
            </a:r>
          </a:p>
        </p:txBody>
      </p:sp>
      <p:sp>
        <p:nvSpPr>
          <p:cNvPr id="46" name="AutoShape 33"/>
          <p:cNvSpPr>
            <a:spLocks noChangeArrowheads="1"/>
          </p:cNvSpPr>
          <p:nvPr userDrawn="1"/>
        </p:nvSpPr>
        <p:spPr bwMode="gray">
          <a:xfrm>
            <a:off x="4989004" y="482537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4.30cm</a:t>
            </a:r>
          </a:p>
        </p:txBody>
      </p:sp>
      <p:sp>
        <p:nvSpPr>
          <p:cNvPr id="48" name="タイトル 1"/>
          <p:cNvSpPr>
            <a:spLocks noGrp="1"/>
          </p:cNvSpPr>
          <p:nvPr>
            <p:ph type="title"/>
          </p:nvPr>
        </p:nvSpPr>
        <p:spPr bwMode="white">
          <a:xfrm>
            <a:off x="272480" y="152636"/>
            <a:ext cx="9361040" cy="396044"/>
          </a:xfrm>
        </p:spPr>
        <p:txBody>
          <a:bodyPr/>
          <a:lstStyle>
            <a:lvl1pPr>
              <a:defRPr>
                <a:solidFill>
                  <a:schemeClr val="tx1"/>
                </a:solidFill>
              </a:defRPr>
            </a:lvl1pPr>
          </a:lstStyle>
          <a:p>
            <a:r>
              <a:rPr kumimoji="1" lang="ja-JP" altLang="en-US" dirty="0"/>
              <a:t>マスター タイトルの書式設定</a:t>
            </a:r>
          </a:p>
        </p:txBody>
      </p:sp>
      <p:sp>
        <p:nvSpPr>
          <p:cNvPr id="49"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24465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ナビ#1">
    <p:spTree>
      <p:nvGrpSpPr>
        <p:cNvPr id="1" name=""/>
        <p:cNvGrpSpPr/>
        <p:nvPr/>
      </p:nvGrpSpPr>
      <p:grpSpPr>
        <a:xfrm>
          <a:off x="0" y="0"/>
          <a:ext cx="0" cy="0"/>
          <a:chOff x="0" y="0"/>
          <a:chExt cx="0" cy="0"/>
        </a:xfrm>
      </p:grpSpPr>
      <p:sp>
        <p:nvSpPr>
          <p:cNvPr id="6" name="Rectangle 6"/>
          <p:cNvSpPr>
            <a:spLocks noChangeArrowheads="1"/>
          </p:cNvSpPr>
          <p:nvPr userDrawn="1"/>
        </p:nvSpPr>
        <p:spPr bwMode="gray">
          <a:xfrm>
            <a:off x="0" y="0"/>
            <a:ext cx="1892300" cy="6858000"/>
          </a:xfrm>
          <a:prstGeom prst="rect">
            <a:avLst/>
          </a:prstGeom>
          <a:solidFill>
            <a:schemeClr val="tx2"/>
          </a:solidFill>
          <a:ln>
            <a:noFill/>
          </a:ln>
          <a:effectLst/>
          <a:extLst/>
        </p:spPr>
        <p:txBody>
          <a:bodyPr lIns="0" tIns="0" rIns="0" bIns="0" anchor="ctr">
            <a:noAutofit/>
          </a:bodyPr>
          <a:lstStyle/>
          <a:p>
            <a:endParaRPr lang="ja-JP" altLang="en-US"/>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a:t>マスター タイトルの書式設定</a:t>
            </a:r>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bg1"/>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Tree>
    <p:extLst>
      <p:ext uri="{BB962C8B-B14F-4D97-AF65-F5344CB8AC3E}">
        <p14:creationId xmlns:p14="http://schemas.microsoft.com/office/powerpoint/2010/main" val="309392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ナビ#2">
    <p:spTree>
      <p:nvGrpSpPr>
        <p:cNvPr id="1" name=""/>
        <p:cNvGrpSpPr/>
        <p:nvPr/>
      </p:nvGrpSpPr>
      <p:grpSpPr>
        <a:xfrm>
          <a:off x="0" y="0"/>
          <a:ext cx="0" cy="0"/>
          <a:chOff x="0" y="0"/>
          <a:chExt cx="0" cy="0"/>
        </a:xfrm>
      </p:grpSpPr>
      <p:sp>
        <p:nvSpPr>
          <p:cNvPr id="7" name="角丸四角形 6"/>
          <p:cNvSpPr/>
          <p:nvPr userDrawn="1"/>
        </p:nvSpPr>
        <p:spPr bwMode="auto">
          <a:xfrm>
            <a:off x="0" y="862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632520" y="2988884"/>
            <a:ext cx="8640960" cy="844229"/>
          </a:xfrm>
          <a:ln w="6350">
            <a:solidFill>
              <a:schemeClr val="tx2"/>
            </a:solidFill>
          </a:ln>
        </p:spPr>
        <p:txBody>
          <a:bodyPr wrap="square" lIns="180000" tIns="180000" rIns="180000" bIns="144000">
            <a:spAutoFit/>
          </a:bodyPr>
          <a:lstStyle>
            <a:lvl1pPr algn="ctr">
              <a:lnSpc>
                <a:spcPct val="120000"/>
              </a:lnSpc>
              <a:defRPr sz="2800">
                <a:solidFill>
                  <a:schemeClr val="tx2"/>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26988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ナビ#3">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632520" y="2951951"/>
            <a:ext cx="8640960" cy="918095"/>
          </a:xfrm>
          <a:ln w="6350">
            <a:noFill/>
          </a:ln>
        </p:spPr>
        <p:txBody>
          <a:bodyPr wrap="square" lIns="180000" tIns="180000" rIns="180000" bIns="144000">
            <a:spAutoFit/>
          </a:bodyPr>
          <a:lstStyle>
            <a:lvl1pPr algn="ctr">
              <a:lnSpc>
                <a:spcPct val="120000"/>
              </a:lnSpc>
              <a:defRPr sz="3200">
                <a:solidFill>
                  <a:schemeClr val="tx2"/>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10961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ナビ#4">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gray">
          <a:xfrm>
            <a:off x="632520" y="2951951"/>
            <a:ext cx="8640960" cy="918095"/>
          </a:xfrm>
          <a:ln w="6350">
            <a:noFill/>
          </a:ln>
        </p:spPr>
        <p:txBody>
          <a:bodyPr wrap="square" lIns="180000" tIns="180000" rIns="180000" bIns="144000">
            <a:spAutoFit/>
          </a:bodyPr>
          <a:lstStyle>
            <a:lvl1pPr algn="ctr">
              <a:lnSpc>
                <a:spcPct val="120000"/>
              </a:lnSpc>
              <a:defRPr sz="3200">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gray">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bg1"/>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bwMode="gray">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71316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p:txBody>
          <a:bodyPr/>
          <a:lstStyle/>
          <a:p>
            <a:r>
              <a:rPr kumimoji="1" lang="ja-JP" altLang="en-US" dirty="0"/>
              <a:t>マスター タイトルの書式設定</a:t>
            </a:r>
          </a:p>
        </p:txBody>
      </p:sp>
      <p:sp>
        <p:nvSpPr>
          <p:cNvPr id="6" name="フッター プレースホルダー 3"/>
          <p:cNvSpPr>
            <a:spLocks noGrp="1"/>
          </p:cNvSpPr>
          <p:nvPr>
            <p:ph type="ftr" sz="quarter" idx="3"/>
          </p:nvPr>
        </p:nvSpPr>
        <p:spPr>
          <a:xfrm>
            <a:off x="92460" y="6575112"/>
            <a:ext cx="632346" cy="202260"/>
          </a:xfrm>
          <a:prstGeom prst="rect">
            <a:avLst/>
          </a:prstGeom>
          <a:solidFill>
            <a:schemeClr val="bg2"/>
          </a:solidFill>
          <a:ln>
            <a:noFill/>
          </a:ln>
        </p:spPr>
        <p:txBody>
          <a:bodyPr wrap="square" lIns="0" tIns="36000" rIns="0" bIns="18000" anchor="ctr" anchorCtr="0">
            <a:spAutoFit/>
          </a:bodyPr>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9" name="Line 5"/>
          <p:cNvSpPr>
            <a:spLocks noChangeShapeType="1"/>
          </p:cNvSpPr>
          <p:nvPr userDrawn="1"/>
        </p:nvSpPr>
        <p:spPr bwMode="gray">
          <a:xfrm>
            <a:off x="0" y="620713"/>
            <a:ext cx="9906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ja-JP" altLang="en-US"/>
          </a:p>
        </p:txBody>
      </p:sp>
      <p:sp>
        <p:nvSpPr>
          <p:cNvPr id="10" name="Rectangle 10"/>
          <p:cNvSpPr>
            <a:spLocks noChangeArrowheads="1"/>
          </p:cNvSpPr>
          <p:nvPr userDrawn="1"/>
        </p:nvSpPr>
        <p:spPr bwMode="auto">
          <a:xfrm>
            <a:off x="0" y="639763"/>
            <a:ext cx="9906000" cy="36512"/>
          </a:xfrm>
          <a:prstGeom prst="rect">
            <a:avLst/>
          </a:prstGeom>
          <a:solidFill>
            <a:schemeClr val="bg2"/>
          </a:solidFill>
          <a:ln>
            <a:noFill/>
          </a:ln>
          <a:effectLst/>
          <a:extLst/>
        </p:spPr>
        <p:txBody>
          <a:bodyPr wrap="none" lIns="0" tIns="0" rIns="0" bIns="0" anchor="ctr">
            <a:spAutoFit/>
          </a:bodyPr>
          <a:lstStyle/>
          <a:p>
            <a:endParaRPr lang="ja-JP" altLang="en-US"/>
          </a:p>
        </p:txBody>
      </p:sp>
    </p:spTree>
    <p:extLst>
      <p:ext uri="{BB962C8B-B14F-4D97-AF65-F5344CB8AC3E}">
        <p14:creationId xmlns:p14="http://schemas.microsoft.com/office/powerpoint/2010/main" val="128837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補足#1">
    <p:spTree>
      <p:nvGrpSpPr>
        <p:cNvPr id="1" name=""/>
        <p:cNvGrpSpPr/>
        <p:nvPr/>
      </p:nvGrpSpPr>
      <p:grpSpPr>
        <a:xfrm>
          <a:off x="0" y="0"/>
          <a:ext cx="0" cy="0"/>
          <a:chOff x="0" y="0"/>
          <a:chExt cx="0" cy="0"/>
        </a:xfrm>
      </p:grpSpPr>
      <p:sp>
        <p:nvSpPr>
          <p:cNvPr id="8" name="角丸四角形 7"/>
          <p:cNvSpPr/>
          <p:nvPr userDrawn="1"/>
        </p:nvSpPr>
        <p:spPr bwMode="auto">
          <a:xfrm>
            <a:off x="0" y="1"/>
            <a:ext cx="9906000" cy="656692"/>
          </a:xfrm>
          <a:prstGeom prst="roundRect">
            <a:avLst>
              <a:gd name="adj" fmla="val 0"/>
            </a:avLst>
          </a:prstGeom>
          <a:solidFill>
            <a:schemeClr val="tx1">
              <a:alpha val="80000"/>
            </a:schemeClr>
          </a:solidFill>
          <a:ln>
            <a:noFill/>
          </a:ln>
          <a:effectLst/>
          <a:ex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chemeClr val="bg1"/>
              </a:solidFill>
              <a:latin typeface="メイリオ" pitchFamily="50" charset="-128"/>
              <a:ea typeface="メイリオ" pitchFamily="50" charset="-128"/>
              <a:cs typeface="メイリオ" pitchFamily="50" charset="-128"/>
            </a:endParaRPr>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6" name="フッター プレースホルダー 3"/>
          <p:cNvSpPr>
            <a:spLocks noGrp="1"/>
          </p:cNvSpPr>
          <p:nvPr>
            <p:ph type="ftr" sz="quarter" idx="3"/>
          </p:nvPr>
        </p:nvSpPr>
        <p:spPr>
          <a:xfrm>
            <a:off x="92460" y="6575112"/>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Tree>
    <p:extLst>
      <p:ext uri="{BB962C8B-B14F-4D97-AF65-F5344CB8AC3E}">
        <p14:creationId xmlns:p14="http://schemas.microsoft.com/office/powerpoint/2010/main" val="336182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補足#2">
    <p:spTree>
      <p:nvGrpSpPr>
        <p:cNvPr id="1" name=""/>
        <p:cNvGrpSpPr/>
        <p:nvPr/>
      </p:nvGrpSpPr>
      <p:grpSpPr>
        <a:xfrm>
          <a:off x="0" y="0"/>
          <a:ext cx="0" cy="0"/>
          <a:chOff x="0" y="0"/>
          <a:chExt cx="0" cy="0"/>
        </a:xfrm>
      </p:grpSpPr>
      <p:sp>
        <p:nvSpPr>
          <p:cNvPr id="2" name="タイトル 1"/>
          <p:cNvSpPr>
            <a:spLocks noGrp="1"/>
          </p:cNvSpPr>
          <p:nvPr>
            <p:ph type="title"/>
          </p:nvPr>
        </p:nvSpPr>
        <p:spPr>
          <a:xfrm>
            <a:off x="308484" y="404664"/>
            <a:ext cx="9253028" cy="396044"/>
          </a:xfrm>
        </p:spPr>
        <p:txBody>
          <a:bodyPr/>
          <a:lstStyle>
            <a:lvl1pPr algn="ctr">
              <a:defRPr b="1">
                <a:solidFill>
                  <a:schemeClr val="tx2"/>
                </a:solidFill>
              </a:defRPr>
            </a:lvl1pPr>
          </a:lstStyle>
          <a:p>
            <a:r>
              <a:rPr kumimoji="1" lang="ja-JP" altLang="en-US" dirty="0"/>
              <a:t>マスター タイトルの書式設定</a:t>
            </a:r>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9912016"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2"/>
          </a:solidFill>
          <a:ln>
            <a:noFill/>
          </a:ln>
          <a:effectLst/>
          <a:ex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13026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補足#3">
    <p:spTree>
      <p:nvGrpSpPr>
        <p:cNvPr id="1" name=""/>
        <p:cNvGrpSpPr/>
        <p:nvPr/>
      </p:nvGrpSpPr>
      <p:grpSpPr>
        <a:xfrm>
          <a:off x="0" y="0"/>
          <a:ext cx="0" cy="0"/>
          <a:chOff x="0" y="0"/>
          <a:chExt cx="0" cy="0"/>
        </a:xfrm>
      </p:grpSpPr>
      <p:sp>
        <p:nvSpPr>
          <p:cNvPr id="2" name="タイトル 1"/>
          <p:cNvSpPr>
            <a:spLocks noGrp="1"/>
          </p:cNvSpPr>
          <p:nvPr>
            <p:ph type="title"/>
          </p:nvPr>
        </p:nvSpPr>
        <p:spPr>
          <a:xfrm>
            <a:off x="308484" y="404664"/>
            <a:ext cx="9253028" cy="396044"/>
          </a:xfrm>
        </p:spPr>
        <p:txBody>
          <a:bodyPr/>
          <a:lstStyle>
            <a:lvl1pPr algn="ctr">
              <a:defRPr b="1">
                <a:solidFill>
                  <a:schemeClr val="tx1"/>
                </a:solidFill>
              </a:defRPr>
            </a:lvl1pPr>
          </a:lstStyle>
          <a:p>
            <a:r>
              <a:rPr kumimoji="1" lang="ja-JP" altLang="en-US" dirty="0"/>
              <a:t>マスター タイトルの書式設定</a:t>
            </a:r>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9912016"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1"/>
          </a:solidFill>
          <a:ln>
            <a:noFill/>
          </a:ln>
          <a:effectLst/>
          <a:ex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542158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6" name="フッター プレースホルダー 3"/>
          <p:cNvSpPr>
            <a:spLocks noGrp="1"/>
          </p:cNvSpPr>
          <p:nvPr>
            <p:ph type="ftr" sz="quarter" idx="3"/>
          </p:nvPr>
        </p:nvSpPr>
        <p:spPr>
          <a:xfrm>
            <a:off x="92460" y="6575112"/>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5" name="正方形/長方形 4">
            <a:extLst>
              <a:ext uri="{FF2B5EF4-FFF2-40B4-BE49-F238E27FC236}">
                <a16:creationId xmlns:a16="http://schemas.microsoft.com/office/drawing/2014/main" id="{F52743DC-00F5-4642-990D-27117458A3D6}"/>
              </a:ext>
            </a:extLst>
          </p:cNvPr>
          <p:cNvSpPr/>
          <p:nvPr userDrawn="1"/>
        </p:nvSpPr>
        <p:spPr>
          <a:xfrm>
            <a:off x="6537176" y="6618548"/>
            <a:ext cx="3050835" cy="230832"/>
          </a:xfrm>
          <a:prstGeom prst="rect">
            <a:avLst/>
          </a:prstGeom>
        </p:spPr>
        <p:txBody>
          <a:bodyPr wrap="none">
            <a:spAutoFit/>
          </a:bodyPr>
          <a:lstStyle/>
          <a:p>
            <a:r>
              <a:rPr lang="en-US" altLang="ja-JP" sz="900" dirty="0">
                <a:solidFill>
                  <a:schemeClr val="tx1"/>
                </a:solidFill>
              </a:rPr>
              <a:t>2017 Edge Consulting Co., LTD All rights reserved </a:t>
            </a:r>
            <a:endParaRPr lang="ja-JP" altLang="en-US" sz="900" dirty="0">
              <a:solidFill>
                <a:schemeClr val="tx1"/>
              </a:solidFill>
            </a:endParaRPr>
          </a:p>
        </p:txBody>
      </p:sp>
    </p:spTree>
    <p:extLst>
      <p:ext uri="{BB962C8B-B14F-4D97-AF65-F5344CB8AC3E}">
        <p14:creationId xmlns:p14="http://schemas.microsoft.com/office/powerpoint/2010/main" val="2093298996"/>
      </p:ext>
    </p:extLst>
  </p:cSld>
  <p:clrMap bg1="lt1" tx1="dk1" bg2="lt2" tx2="dk2" accent1="accent1" accent2="accent2" accent3="accent3" accent4="accent4" accent5="accent5" accent6="accent6" hlink="hlink" folHlink="folHlink"/>
  <p:sldLayoutIdLst>
    <p:sldLayoutId id="2147483702" r:id="rId1"/>
    <p:sldLayoutId id="2147483663" r:id="rId2"/>
    <p:sldLayoutId id="2147483712" r:id="rId3"/>
    <p:sldLayoutId id="2147483713" r:id="rId4"/>
    <p:sldLayoutId id="2147483718" r:id="rId5"/>
    <p:sldLayoutId id="2147483697" r:id="rId6"/>
    <p:sldLayoutId id="2147483698" r:id="rId7"/>
    <p:sldLayoutId id="2147483714" r:id="rId8"/>
    <p:sldLayoutId id="2147483719" r:id="rId9"/>
    <p:sldLayoutId id="2147483715" r:id="rId10"/>
    <p:sldLayoutId id="2147483699" r:id="rId11"/>
    <p:sldLayoutId id="2147483700" r:id="rId12"/>
    <p:sldLayoutId id="2147483711" r:id="rId13"/>
    <p:sldLayoutId id="2147483701" r:id="rId14"/>
    <p:sldLayoutId id="2147483706" r:id="rId15"/>
    <p:sldLayoutId id="2147483717" r:id="rId16"/>
    <p:sldLayoutId id="2147483716" r:id="rId17"/>
  </p:sldLayoutIdLst>
  <p:hf hdr="0" ftr="0" dt="0"/>
  <p:txStyles>
    <p:titleStyle>
      <a:lvl1pPr algn="l" defTabSz="914400" rtl="0" eaLnBrk="1" latinLnBrk="0" hangingPunct="1">
        <a:spcBef>
          <a:spcPct val="0"/>
        </a:spcBef>
        <a:buNone/>
        <a:defRPr kumimoji="1" sz="2200"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ja.wikipedia.org/wiki/%E4%BA%8C%E9%A0%85%E5%88%86%E5%B8%83"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ja.wikipedia.org/wiki/%E6%AD%A3%E8%A6%8F%E5%88%86%E5%B8%83" TargetMode="Externa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ja.wikipedia.org/wiki/T%E5%88%86%E5%B8%83" TargetMode="Externa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hyperlink" Target="http://cse.naro.affrc.go.jp/takezawa/r-tips/r/60.html" TargetMode="Externa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s://ja.wikipedia.org/wiki/%E6%9C%9F%E5%BE%85%E5%80%A4" TargetMode="External"/><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ja.wikipedia.org/wiki/%E4%BF%A1%E9%A0%BC%E5%8C%BA%E9%96%93"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ja.wikipedia.org/wiki/%E4%BB%AE%E8%AA%AC%E6%A4%9C%E5%AE%9A"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ja.wikipedia.org/wiki/%E4%BB%AE%E8%AA%AC%E6%A4%9C%E5%AE%9A"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ja.wikipedia.org/wiki/%E7%A2%BA%E7%8E%87%E8%AB%96#%E5%9F%BA%E7%A4%8E%E6%A6%82%E5%BF%B5"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healthaid.jintan.jp/feature/rosehip.html"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hyperlink" Target="http://biometrics.gr.jp/news/all/ASA.pdf" TargetMode="External"/><Relationship Id="rId2" Type="http://schemas.openxmlformats.org/officeDocument/2006/relationships/hyperlink" Target="https://www.amstat.org/asa/files/pdfs/P-ValueStatement.pdf" TargetMode="Externa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hyperlink" Target="https://ja.wikipedia.org/wiki/%E6%9D%A1%E4%BB%B6%E4%BB%98%E3%81%8D%E7%A2%BA%E7%8E%87"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cran.r-project.org/web/packages/arules/arules.pdf"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2" Type="http://schemas.openxmlformats.org/officeDocument/2006/relationships/hyperlink" Target="https://ja.wikipedia.org/wiki/%E7%A2%BA%E7%8E%87%E5%88%86%E5%B8%83"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12800" y="1653129"/>
            <a:ext cx="8280400" cy="1563505"/>
          </a:xfrm>
        </p:spPr>
        <p:txBody>
          <a:bodyPr anchor="t" anchorCtr="0">
            <a:spAutoFit/>
          </a:bodyPr>
          <a:lstStyle/>
          <a:p>
            <a:r>
              <a:rPr kumimoji="1" lang="ja-JP" altLang="en-US" sz="5400" dirty="0"/>
              <a:t>統計解析 </a:t>
            </a:r>
            <a:r>
              <a:rPr kumimoji="1" lang="en-US" altLang="ja-JP" sz="5400" dirty="0"/>
              <a:t>– Day2</a:t>
            </a:r>
            <a:br>
              <a:rPr kumimoji="1" lang="en-US" altLang="ja-JP" sz="4800" dirty="0"/>
            </a:br>
            <a:r>
              <a:rPr lang="ja-JP" altLang="en-US" sz="3200" dirty="0"/>
              <a:t>確率</a:t>
            </a:r>
            <a:r>
              <a:rPr kumimoji="1" lang="en-US" altLang="ja-JP" sz="3200" dirty="0"/>
              <a:t>/</a:t>
            </a:r>
            <a:r>
              <a:rPr kumimoji="1" lang="ja-JP" altLang="en-US" sz="3200" dirty="0"/>
              <a:t>統計的推定</a:t>
            </a:r>
            <a:r>
              <a:rPr kumimoji="1" lang="en-US" altLang="ja-JP" sz="3200" dirty="0"/>
              <a:t>/</a:t>
            </a:r>
            <a:r>
              <a:rPr lang="ja-JP" altLang="en-US" sz="3200" dirty="0"/>
              <a:t>仮説検定</a:t>
            </a:r>
            <a:endParaRPr kumimoji="1" lang="ja-JP" altLang="en-US" sz="4800" dirty="0"/>
          </a:p>
        </p:txBody>
      </p:sp>
      <p:sp>
        <p:nvSpPr>
          <p:cNvPr id="3" name="直角三角形 2"/>
          <p:cNvSpPr/>
          <p:nvPr/>
        </p:nvSpPr>
        <p:spPr bwMode="auto">
          <a:xfrm flipV="1">
            <a:off x="0" y="0"/>
            <a:ext cx="620713" cy="620713"/>
          </a:xfrm>
          <a:prstGeom prst="rtTriangle">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 name="直角三角形 3"/>
          <p:cNvSpPr/>
          <p:nvPr/>
        </p:nvSpPr>
        <p:spPr bwMode="auto">
          <a:xfrm flipH="1">
            <a:off x="9285287" y="6237288"/>
            <a:ext cx="620713" cy="620713"/>
          </a:xfrm>
          <a:prstGeom prst="rtTriangle">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pic>
        <p:nvPicPr>
          <p:cNvPr id="6" name="図 5">
            <a:extLst>
              <a:ext uri="{FF2B5EF4-FFF2-40B4-BE49-F238E27FC236}">
                <a16:creationId xmlns:a16="http://schemas.microsoft.com/office/drawing/2014/main" id="{9C87FDB8-1F2F-4998-850B-0FB2E1FC7FBE}"/>
              </a:ext>
            </a:extLst>
          </p:cNvPr>
          <p:cNvPicPr>
            <a:picLocks noChangeAspect="1"/>
          </p:cNvPicPr>
          <p:nvPr/>
        </p:nvPicPr>
        <p:blipFill>
          <a:blip r:embed="rId3"/>
          <a:stretch>
            <a:fillRect/>
          </a:stretch>
        </p:blipFill>
        <p:spPr>
          <a:xfrm>
            <a:off x="3590925" y="3789040"/>
            <a:ext cx="2724150" cy="1676400"/>
          </a:xfrm>
          <a:prstGeom prst="rect">
            <a:avLst/>
          </a:prstGeom>
        </p:spPr>
      </p:pic>
    </p:spTree>
    <p:extLst>
      <p:ext uri="{BB962C8B-B14F-4D97-AF65-F5344CB8AC3E}">
        <p14:creationId xmlns:p14="http://schemas.microsoft.com/office/powerpoint/2010/main" val="2446586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9</a:t>
            </a:fld>
            <a:endParaRPr lang="ja-JP" altLang="en-US" dirty="0"/>
          </a:p>
        </p:txBody>
      </p:sp>
      <p:sp>
        <p:nvSpPr>
          <p:cNvPr id="3" name="タイトル 2"/>
          <p:cNvSpPr>
            <a:spLocks noGrp="1"/>
          </p:cNvSpPr>
          <p:nvPr>
            <p:ph type="title"/>
          </p:nvPr>
        </p:nvSpPr>
        <p:spPr/>
        <p:txBody>
          <a:bodyPr/>
          <a:lstStyle/>
          <a:p>
            <a:r>
              <a:rPr lang="ja-JP" altLang="en-US" dirty="0"/>
              <a:t>離散確率分布 </a:t>
            </a:r>
            <a:r>
              <a:rPr lang="en-US" altLang="ja-JP" dirty="0"/>
              <a:t>– </a:t>
            </a:r>
            <a:r>
              <a:rPr lang="ja-JP" altLang="en-US" dirty="0"/>
              <a:t>二項分布</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907941"/>
          </a:xfrm>
          <a:prstGeom prst="rect">
            <a:avLst/>
          </a:prstGeom>
          <a:noFill/>
        </p:spPr>
        <p:txBody>
          <a:bodyPr wrap="square" rtlCol="0">
            <a:spAutoFit/>
          </a:bodyPr>
          <a:lstStyle/>
          <a:p>
            <a:r>
              <a:rPr lang="ja-JP" altLang="en-US" sz="1600" dirty="0"/>
              <a:t>パラメータ</a:t>
            </a:r>
            <a:r>
              <a:rPr lang="en-US" altLang="ja-JP" sz="1600" dirty="0">
                <a:solidFill>
                  <a:schemeClr val="tx2"/>
                </a:solidFill>
              </a:rPr>
              <a:t>p</a:t>
            </a:r>
            <a:r>
              <a:rPr lang="ja-JP" altLang="en-US" sz="1600" dirty="0"/>
              <a:t>ならび自然数のパラメータ</a:t>
            </a:r>
            <a:r>
              <a:rPr lang="en-US" altLang="ja-JP" sz="1600" dirty="0">
                <a:solidFill>
                  <a:schemeClr val="tx2"/>
                </a:solidFill>
              </a:rPr>
              <a:t>n</a:t>
            </a:r>
            <a:r>
              <a:rPr lang="ja-JP" altLang="en-US" sz="1600" dirty="0"/>
              <a:t>に対して、自然数を値としてとる確率変数</a:t>
            </a:r>
            <a:r>
              <a:rPr lang="en-US" altLang="ja-JP" sz="1600" dirty="0"/>
              <a:t>X</a:t>
            </a:r>
            <a:r>
              <a:rPr lang="ja-JP" altLang="en-US" sz="1600" dirty="0"/>
              <a:t>が次の確率関数を持つとき、確率変数</a:t>
            </a:r>
            <a:r>
              <a:rPr lang="en-US" altLang="ja-JP" sz="1600" dirty="0"/>
              <a:t>X</a:t>
            </a:r>
            <a:r>
              <a:rPr lang="ja-JP" altLang="en-US" sz="1600" dirty="0"/>
              <a:t>はパラメータ </a:t>
            </a:r>
            <a:r>
              <a:rPr lang="en-US" altLang="ja-JP" sz="1600" dirty="0">
                <a:solidFill>
                  <a:schemeClr val="tx2"/>
                </a:solidFill>
              </a:rPr>
              <a:t>n</a:t>
            </a:r>
            <a:r>
              <a:rPr lang="ja-JP" altLang="en-US" sz="1600" dirty="0" err="1"/>
              <a:t>、</a:t>
            </a:r>
            <a:r>
              <a:rPr lang="en-US" altLang="ja-JP" sz="1600" dirty="0">
                <a:solidFill>
                  <a:schemeClr val="tx2"/>
                </a:solidFill>
              </a:rPr>
              <a:t>p</a:t>
            </a:r>
            <a:r>
              <a:rPr lang="en-US" altLang="ja-JP" sz="1600" dirty="0"/>
              <a:t> </a:t>
            </a:r>
            <a:r>
              <a:rPr lang="ja-JP" altLang="en-US" sz="1600" dirty="0"/>
              <a:t>の二項分布</a:t>
            </a:r>
            <a:r>
              <a:rPr lang="en-US" altLang="ja-JP" sz="1600" dirty="0">
                <a:solidFill>
                  <a:schemeClr val="tx2"/>
                </a:solidFill>
              </a:rPr>
              <a:t>B(n, p)</a:t>
            </a:r>
            <a:r>
              <a:rPr lang="ja-JP" altLang="en-US" sz="1600" dirty="0"/>
              <a:t>に従うという</a:t>
            </a:r>
            <a:endParaRPr lang="en-US" altLang="ja-JP" sz="1600" dirty="0"/>
          </a:p>
          <a:p>
            <a:endParaRPr lang="en-US" altLang="ja-JP" sz="500" dirty="0"/>
          </a:p>
          <a:p>
            <a:r>
              <a:rPr lang="en-US" altLang="ja-JP" sz="1600" dirty="0">
                <a:solidFill>
                  <a:schemeClr val="tx2"/>
                </a:solidFill>
              </a:rPr>
              <a:t>X~B(n, p) </a:t>
            </a:r>
            <a:r>
              <a:rPr lang="ja-JP" altLang="en-US" sz="1600" dirty="0"/>
              <a:t>と書く</a:t>
            </a:r>
            <a:endParaRPr lang="en-US" altLang="ja-JP" sz="1600" dirty="0"/>
          </a:p>
        </p:txBody>
      </p:sp>
      <p:sp>
        <p:nvSpPr>
          <p:cNvPr id="6" name="テキスト ボックス 5">
            <a:extLst>
              <a:ext uri="{FF2B5EF4-FFF2-40B4-BE49-F238E27FC236}">
                <a16:creationId xmlns:a16="http://schemas.microsoft.com/office/drawing/2014/main" id="{E97D4065-A4AC-418F-854F-CE2DB601FF89}"/>
              </a:ext>
            </a:extLst>
          </p:cNvPr>
          <p:cNvSpPr txBox="1"/>
          <p:nvPr/>
        </p:nvSpPr>
        <p:spPr>
          <a:xfrm>
            <a:off x="20452" y="6417332"/>
            <a:ext cx="9548204" cy="246221"/>
          </a:xfrm>
          <a:prstGeom prst="rect">
            <a:avLst/>
          </a:prstGeom>
          <a:noFill/>
        </p:spPr>
        <p:txBody>
          <a:bodyPr wrap="square" rtlCol="0">
            <a:spAutoFit/>
          </a:bodyPr>
          <a:lstStyle/>
          <a:p>
            <a:r>
              <a:rPr lang="en-US" altLang="ja-JP" sz="1000" dirty="0"/>
              <a:t>(Wiki) </a:t>
            </a:r>
            <a:r>
              <a:rPr lang="en-US" altLang="ja-JP" sz="1000" dirty="0">
                <a:hlinkClick r:id="rId2"/>
              </a:rPr>
              <a:t>https://ja.wikipedia.org/wiki/%E4%BA%8C%E9%A0%85%E5%88%86%E5%B8%83</a:t>
            </a:r>
            <a:endParaRPr lang="en-US" altLang="ja-JP" sz="1000" dirty="0"/>
          </a:p>
        </p:txBody>
      </p:sp>
      <p:pic>
        <p:nvPicPr>
          <p:cNvPr id="4" name="図 3">
            <a:extLst>
              <a:ext uri="{FF2B5EF4-FFF2-40B4-BE49-F238E27FC236}">
                <a16:creationId xmlns:a16="http://schemas.microsoft.com/office/drawing/2014/main" id="{79D803B0-631A-44FF-9F5E-CCF967BDE451}"/>
              </a:ext>
            </a:extLst>
          </p:cNvPr>
          <p:cNvPicPr>
            <a:picLocks noChangeAspect="1"/>
          </p:cNvPicPr>
          <p:nvPr/>
        </p:nvPicPr>
        <p:blipFill>
          <a:blip r:embed="rId3"/>
          <a:stretch>
            <a:fillRect/>
          </a:stretch>
        </p:blipFill>
        <p:spPr>
          <a:xfrm>
            <a:off x="632520" y="2120364"/>
            <a:ext cx="4461598" cy="589687"/>
          </a:xfrm>
          <a:prstGeom prst="rect">
            <a:avLst/>
          </a:prstGeom>
        </p:spPr>
      </p:pic>
      <p:pic>
        <p:nvPicPr>
          <p:cNvPr id="7" name="図 6">
            <a:extLst>
              <a:ext uri="{FF2B5EF4-FFF2-40B4-BE49-F238E27FC236}">
                <a16:creationId xmlns:a16="http://schemas.microsoft.com/office/drawing/2014/main" id="{1CF81840-0769-44BC-9D4A-D6094BC12102}"/>
              </a:ext>
            </a:extLst>
          </p:cNvPr>
          <p:cNvPicPr>
            <a:picLocks noChangeAspect="1"/>
          </p:cNvPicPr>
          <p:nvPr/>
        </p:nvPicPr>
        <p:blipFill>
          <a:blip r:embed="rId4"/>
          <a:stretch>
            <a:fillRect/>
          </a:stretch>
        </p:blipFill>
        <p:spPr>
          <a:xfrm>
            <a:off x="6069124" y="2172319"/>
            <a:ext cx="1828800" cy="485775"/>
          </a:xfrm>
          <a:prstGeom prst="rect">
            <a:avLst/>
          </a:prstGeom>
        </p:spPr>
      </p:pic>
      <p:sp>
        <p:nvSpPr>
          <p:cNvPr id="8" name="正方形/長方形 7">
            <a:extLst>
              <a:ext uri="{FF2B5EF4-FFF2-40B4-BE49-F238E27FC236}">
                <a16:creationId xmlns:a16="http://schemas.microsoft.com/office/drawing/2014/main" id="{7EAE34F7-4428-4029-A17C-5EEA897C9FF2}"/>
              </a:ext>
            </a:extLst>
          </p:cNvPr>
          <p:cNvSpPr/>
          <p:nvPr/>
        </p:nvSpPr>
        <p:spPr>
          <a:xfrm>
            <a:off x="272480" y="4167661"/>
            <a:ext cx="9361040" cy="1169551"/>
          </a:xfrm>
          <a:prstGeom prst="rect">
            <a:avLst/>
          </a:prstGeom>
        </p:spPr>
        <p:txBody>
          <a:bodyPr wrap="square">
            <a:spAutoFit/>
          </a:bodyPr>
          <a:lstStyle/>
          <a:p>
            <a:r>
              <a:rPr lang="ja-JP" altLang="en-US" sz="1400" dirty="0"/>
              <a:t>（例）サイコロを</a:t>
            </a:r>
            <a:r>
              <a:rPr lang="en-US" altLang="ja-JP" sz="1400" dirty="0"/>
              <a:t>3</a:t>
            </a:r>
            <a:r>
              <a:rPr lang="ja-JP" altLang="en-US" sz="1400" dirty="0"/>
              <a:t>回振る、</a:t>
            </a:r>
            <a:r>
              <a:rPr lang="en-US" altLang="ja-JP" sz="1400" dirty="0"/>
              <a:t>1</a:t>
            </a:r>
            <a:r>
              <a:rPr lang="ja-JP" altLang="en-US" sz="1400" dirty="0"/>
              <a:t>回だけ</a:t>
            </a:r>
            <a:r>
              <a:rPr lang="en-US" altLang="ja-JP" sz="1400" dirty="0"/>
              <a:t>6</a:t>
            </a:r>
            <a:r>
              <a:rPr lang="ja-JP" altLang="en-US" sz="1400" dirty="0"/>
              <a:t>の目が出る確率は？</a:t>
            </a:r>
            <a:endParaRPr lang="en-US" altLang="ja-JP" sz="1400" dirty="0"/>
          </a:p>
          <a:p>
            <a:r>
              <a:rPr lang="ja-JP" altLang="en-US" sz="1400" dirty="0"/>
              <a:t>　　 （</a:t>
            </a:r>
            <a:r>
              <a:rPr lang="en-US" altLang="ja-JP" sz="1400" dirty="0"/>
              <a:t>6</a:t>
            </a:r>
            <a:r>
              <a:rPr lang="ja-JP" altLang="en-US" sz="1400" dirty="0"/>
              <a:t>の目が出る回数</a:t>
            </a:r>
            <a:r>
              <a:rPr lang="en-US" altLang="ja-JP" sz="1400" dirty="0"/>
              <a:t>k=1</a:t>
            </a:r>
            <a:r>
              <a:rPr lang="ja-JP" altLang="en-US" sz="1400" dirty="0" err="1"/>
              <a:t>、</a:t>
            </a:r>
            <a:r>
              <a:rPr lang="en-US" altLang="ja-JP" sz="1400" dirty="0"/>
              <a:t>3</a:t>
            </a:r>
            <a:r>
              <a:rPr lang="ja-JP" altLang="en-US" sz="1400" dirty="0"/>
              <a:t>回の試行</a:t>
            </a:r>
            <a:r>
              <a:rPr lang="en-US" altLang="ja-JP" sz="1400" dirty="0"/>
              <a:t>n=3</a:t>
            </a:r>
            <a:r>
              <a:rPr lang="ja-JP" altLang="en-US" sz="1400" dirty="0" err="1"/>
              <a:t>、</a:t>
            </a:r>
            <a:r>
              <a:rPr lang="ja-JP" altLang="en-US" sz="1400" dirty="0"/>
              <a:t>一回の成功確率</a:t>
            </a:r>
            <a:r>
              <a:rPr lang="en-US" altLang="ja-JP" sz="1400" dirty="0"/>
              <a:t>p=1/6</a:t>
            </a:r>
            <a:r>
              <a:rPr lang="ja-JP" altLang="en-US" sz="1400" dirty="0"/>
              <a:t>）</a:t>
            </a:r>
            <a:endParaRPr lang="en-US" altLang="ja-JP" sz="1400" dirty="0"/>
          </a:p>
          <a:p>
            <a:endParaRPr lang="en-US" altLang="ja-JP" sz="1400" dirty="0"/>
          </a:p>
          <a:p>
            <a:r>
              <a:rPr lang="ja-JP" altLang="en-US" sz="1400" dirty="0"/>
              <a:t>　　　P[X</a:t>
            </a:r>
            <a:r>
              <a:rPr lang="en-US" altLang="ja-JP" sz="1400" dirty="0"/>
              <a:t>=1</a:t>
            </a:r>
            <a:r>
              <a:rPr lang="ja-JP" altLang="en-US" sz="1400" dirty="0"/>
              <a:t>] </a:t>
            </a:r>
            <a:r>
              <a:rPr lang="en-US" altLang="ja-JP" sz="1400" dirty="0"/>
              <a:t>= 3 * 1/6 * (5/6)^2 = 75/216 = 25/72</a:t>
            </a:r>
          </a:p>
          <a:p>
            <a:endParaRPr lang="ja-JP" altLang="en-US" sz="1400" dirty="0"/>
          </a:p>
        </p:txBody>
      </p:sp>
      <p:sp>
        <p:nvSpPr>
          <p:cNvPr id="10" name="テキスト ボックス 9">
            <a:extLst>
              <a:ext uri="{FF2B5EF4-FFF2-40B4-BE49-F238E27FC236}">
                <a16:creationId xmlns:a16="http://schemas.microsoft.com/office/drawing/2014/main" id="{929F1C8F-3EE4-452C-B5E1-02A97DE59541}"/>
              </a:ext>
            </a:extLst>
          </p:cNvPr>
          <p:cNvSpPr txBox="1"/>
          <p:nvPr/>
        </p:nvSpPr>
        <p:spPr>
          <a:xfrm>
            <a:off x="272480" y="3122860"/>
            <a:ext cx="9361040" cy="338554"/>
          </a:xfrm>
          <a:prstGeom prst="rect">
            <a:avLst/>
          </a:prstGeom>
          <a:noFill/>
        </p:spPr>
        <p:txBody>
          <a:bodyPr wrap="square" rtlCol="0">
            <a:spAutoFit/>
          </a:bodyPr>
          <a:lstStyle/>
          <a:p>
            <a:r>
              <a:rPr lang="ja-JP" altLang="en-US" sz="1600" dirty="0"/>
              <a:t>解釈：</a:t>
            </a:r>
            <a:r>
              <a:rPr lang="en-US" altLang="ja-JP" sz="1600" dirty="0">
                <a:solidFill>
                  <a:schemeClr val="tx2"/>
                </a:solidFill>
              </a:rPr>
              <a:t>n</a:t>
            </a:r>
            <a:r>
              <a:rPr lang="ja-JP" altLang="en-US" sz="1600" dirty="0"/>
              <a:t>回の試行のうち、</a:t>
            </a:r>
            <a:r>
              <a:rPr lang="en-US" altLang="ja-JP" sz="1600" dirty="0">
                <a:solidFill>
                  <a:schemeClr val="tx2"/>
                </a:solidFill>
              </a:rPr>
              <a:t>k</a:t>
            </a:r>
            <a:r>
              <a:rPr lang="ja-JP" altLang="en-US" sz="1600" dirty="0"/>
              <a:t>回成功する確率。一回の試行での成功確率は</a:t>
            </a:r>
            <a:r>
              <a:rPr lang="en-US" altLang="ja-JP" sz="1600" dirty="0">
                <a:solidFill>
                  <a:schemeClr val="tx2"/>
                </a:solidFill>
              </a:rPr>
              <a:t>p</a:t>
            </a:r>
            <a:endParaRPr lang="en-US" altLang="ja-JP" sz="1600" dirty="0"/>
          </a:p>
        </p:txBody>
      </p:sp>
    </p:spTree>
    <p:extLst>
      <p:ext uri="{BB962C8B-B14F-4D97-AF65-F5344CB8AC3E}">
        <p14:creationId xmlns:p14="http://schemas.microsoft.com/office/powerpoint/2010/main" val="4043039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10</a:t>
            </a:fld>
            <a:endParaRPr lang="ja-JP" altLang="en-US" dirty="0"/>
          </a:p>
        </p:txBody>
      </p:sp>
      <p:sp>
        <p:nvSpPr>
          <p:cNvPr id="3" name="タイトル 2"/>
          <p:cNvSpPr>
            <a:spLocks noGrp="1"/>
          </p:cNvSpPr>
          <p:nvPr>
            <p:ph type="title"/>
          </p:nvPr>
        </p:nvSpPr>
        <p:spPr/>
        <p:txBody>
          <a:bodyPr/>
          <a:lstStyle/>
          <a:p>
            <a:r>
              <a:rPr lang="ja-JP" altLang="en-US" dirty="0"/>
              <a:t>連続確率分布 </a:t>
            </a:r>
            <a:r>
              <a:rPr lang="en-US" altLang="ja-JP" dirty="0"/>
              <a:t>– </a:t>
            </a:r>
            <a:r>
              <a:rPr lang="ja-JP" altLang="en-US" dirty="0"/>
              <a:t>正規分布</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584775"/>
          </a:xfrm>
          <a:prstGeom prst="rect">
            <a:avLst/>
          </a:prstGeom>
          <a:noFill/>
        </p:spPr>
        <p:txBody>
          <a:bodyPr wrap="square" rtlCol="0">
            <a:spAutoFit/>
          </a:bodyPr>
          <a:lstStyle/>
          <a:p>
            <a:r>
              <a:rPr lang="ja-JP" altLang="en-US" sz="1600" dirty="0"/>
              <a:t>平均を </a:t>
            </a:r>
            <a:r>
              <a:rPr lang="en-US" altLang="ja-JP" sz="1600" dirty="0">
                <a:solidFill>
                  <a:schemeClr val="tx2"/>
                </a:solidFill>
              </a:rPr>
              <a:t>μ</a:t>
            </a:r>
            <a:r>
              <a:rPr lang="en-US" altLang="ja-JP" sz="1600" dirty="0"/>
              <a:t>, </a:t>
            </a:r>
            <a:r>
              <a:rPr lang="ja-JP" altLang="en-US" sz="1600" dirty="0"/>
              <a:t>分散を </a:t>
            </a:r>
            <a:r>
              <a:rPr lang="en-US" altLang="ja-JP" sz="1600" dirty="0">
                <a:solidFill>
                  <a:schemeClr val="tx2"/>
                </a:solidFill>
              </a:rPr>
              <a:t>σ</a:t>
            </a:r>
            <a:r>
              <a:rPr lang="en-US" altLang="ja-JP" sz="1600" baseline="30000" dirty="0">
                <a:solidFill>
                  <a:schemeClr val="tx2"/>
                </a:solidFill>
              </a:rPr>
              <a:t>2</a:t>
            </a:r>
            <a:r>
              <a:rPr lang="en-US" altLang="ja-JP" sz="1600" dirty="0"/>
              <a:t> &gt; 0 </a:t>
            </a:r>
            <a:r>
              <a:rPr lang="ja-JP" altLang="en-US" sz="1600" dirty="0"/>
              <a:t>とする正規分布とは、次の形の確率関数を持つ確率分布のことである</a:t>
            </a:r>
          </a:p>
          <a:p>
            <a:r>
              <a:rPr lang="ja-JP" altLang="en-US" sz="1600" dirty="0"/>
              <a:t>この分布を </a:t>
            </a:r>
            <a:r>
              <a:rPr lang="en-US" altLang="ja-JP" sz="1600" dirty="0">
                <a:solidFill>
                  <a:schemeClr val="tx2"/>
                </a:solidFill>
              </a:rPr>
              <a:t>N(μ, σ</a:t>
            </a:r>
            <a:r>
              <a:rPr lang="en-US" altLang="ja-JP" sz="1600" baseline="30000" dirty="0">
                <a:solidFill>
                  <a:schemeClr val="tx2"/>
                </a:solidFill>
              </a:rPr>
              <a:t>2</a:t>
            </a:r>
            <a:r>
              <a:rPr lang="en-US" altLang="ja-JP" sz="1600" dirty="0">
                <a:solidFill>
                  <a:schemeClr val="tx2"/>
                </a:solidFill>
              </a:rPr>
              <a:t>) </a:t>
            </a:r>
            <a:r>
              <a:rPr lang="ja-JP" altLang="en-US" sz="1600" dirty="0"/>
              <a:t>と表す（</a:t>
            </a:r>
            <a:r>
              <a:rPr lang="en-US" altLang="ja-JP" sz="1600" dirty="0">
                <a:solidFill>
                  <a:schemeClr val="tx2"/>
                </a:solidFill>
              </a:rPr>
              <a:t>μ</a:t>
            </a:r>
            <a:r>
              <a:rPr lang="en-US" altLang="ja-JP" sz="1600" dirty="0"/>
              <a:t>, </a:t>
            </a:r>
            <a:r>
              <a:rPr lang="en-US" altLang="ja-JP" sz="1600" dirty="0">
                <a:solidFill>
                  <a:schemeClr val="tx2"/>
                </a:solidFill>
              </a:rPr>
              <a:t>σ</a:t>
            </a:r>
            <a:r>
              <a:rPr lang="en-US" altLang="ja-JP" sz="1600" baseline="30000" dirty="0">
                <a:solidFill>
                  <a:schemeClr val="tx2"/>
                </a:solidFill>
              </a:rPr>
              <a:t>2</a:t>
            </a:r>
            <a:r>
              <a:rPr lang="ja-JP" altLang="en-US" sz="1600" dirty="0"/>
              <a:t>が正規分布におけるパラメータ）</a:t>
            </a:r>
            <a:endParaRPr lang="en-US" altLang="ja-JP" sz="1600" dirty="0"/>
          </a:p>
        </p:txBody>
      </p:sp>
      <p:sp>
        <p:nvSpPr>
          <p:cNvPr id="6" name="テキスト ボックス 5">
            <a:extLst>
              <a:ext uri="{FF2B5EF4-FFF2-40B4-BE49-F238E27FC236}">
                <a16:creationId xmlns:a16="http://schemas.microsoft.com/office/drawing/2014/main" id="{BE6A0C2F-3961-40C5-A3C0-EA411AFEA917}"/>
              </a:ext>
            </a:extLst>
          </p:cNvPr>
          <p:cNvSpPr txBox="1"/>
          <p:nvPr/>
        </p:nvSpPr>
        <p:spPr>
          <a:xfrm>
            <a:off x="20452" y="6417332"/>
            <a:ext cx="9548204" cy="246221"/>
          </a:xfrm>
          <a:prstGeom prst="rect">
            <a:avLst/>
          </a:prstGeom>
          <a:noFill/>
        </p:spPr>
        <p:txBody>
          <a:bodyPr wrap="square" rtlCol="0">
            <a:spAutoFit/>
          </a:bodyPr>
          <a:lstStyle/>
          <a:p>
            <a:r>
              <a:rPr lang="en-US" altLang="ja-JP" sz="1000" dirty="0"/>
              <a:t>(Wiki) </a:t>
            </a:r>
            <a:r>
              <a:rPr lang="en-US" altLang="ja-JP" sz="1000" dirty="0">
                <a:hlinkClick r:id="rId2"/>
              </a:rPr>
              <a:t>https://ja.wikipedia.org/wiki/%E6%AD%A3%E8%A6%8F%E5%88%86%E5%B8%83</a:t>
            </a:r>
            <a:endParaRPr lang="en-US" altLang="ja-JP" sz="1000" dirty="0"/>
          </a:p>
        </p:txBody>
      </p:sp>
      <p:pic>
        <p:nvPicPr>
          <p:cNvPr id="4" name="図 3">
            <a:extLst>
              <a:ext uri="{FF2B5EF4-FFF2-40B4-BE49-F238E27FC236}">
                <a16:creationId xmlns:a16="http://schemas.microsoft.com/office/drawing/2014/main" id="{5A9A7F8A-635C-4622-9CAA-A27A41302940}"/>
              </a:ext>
            </a:extLst>
          </p:cNvPr>
          <p:cNvPicPr>
            <a:picLocks noChangeAspect="1"/>
          </p:cNvPicPr>
          <p:nvPr/>
        </p:nvPicPr>
        <p:blipFill>
          <a:blip r:embed="rId3"/>
          <a:stretch>
            <a:fillRect/>
          </a:stretch>
        </p:blipFill>
        <p:spPr>
          <a:xfrm>
            <a:off x="419156" y="1971339"/>
            <a:ext cx="4282492" cy="832027"/>
          </a:xfrm>
          <a:prstGeom prst="rect">
            <a:avLst/>
          </a:prstGeom>
        </p:spPr>
      </p:pic>
      <p:pic>
        <p:nvPicPr>
          <p:cNvPr id="1026" name="Picture 2" descr="https://upload.wikimedia.org/wikipedia/commons/thumb/7/74/Normal_Distribution_PDF.svg/720px-Normal_Distribution_PDF.svg.png">
            <a:extLst>
              <a:ext uri="{FF2B5EF4-FFF2-40B4-BE49-F238E27FC236}">
                <a16:creationId xmlns:a16="http://schemas.microsoft.com/office/drawing/2014/main" id="{42040907-9726-488C-B1E3-CD891E8143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2276" y="3911158"/>
            <a:ext cx="3809999" cy="2434166"/>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A0014F82-04DF-4415-AA91-5976CC25605E}"/>
              </a:ext>
            </a:extLst>
          </p:cNvPr>
          <p:cNvSpPr txBox="1"/>
          <p:nvPr/>
        </p:nvSpPr>
        <p:spPr>
          <a:xfrm>
            <a:off x="5969558" y="3429000"/>
            <a:ext cx="2935436" cy="523220"/>
          </a:xfrm>
          <a:prstGeom prst="rect">
            <a:avLst/>
          </a:prstGeom>
          <a:noFill/>
        </p:spPr>
        <p:txBody>
          <a:bodyPr wrap="square" rtlCol="0">
            <a:spAutoFit/>
          </a:bodyPr>
          <a:lstStyle/>
          <a:p>
            <a:pPr algn="ctr"/>
            <a:r>
              <a:rPr lang="en-US" altLang="ja-JP" sz="1400" u="sng" dirty="0">
                <a:solidFill>
                  <a:schemeClr val="tx2"/>
                </a:solidFill>
              </a:rPr>
              <a:t>μ</a:t>
            </a:r>
            <a:r>
              <a:rPr lang="en-US" altLang="ja-JP" sz="1400" u="sng" dirty="0"/>
              <a:t>,</a:t>
            </a:r>
            <a:r>
              <a:rPr lang="en-US" altLang="ja-JP" sz="1400" u="sng" dirty="0">
                <a:solidFill>
                  <a:schemeClr val="tx2"/>
                </a:solidFill>
              </a:rPr>
              <a:t>σ</a:t>
            </a:r>
            <a:r>
              <a:rPr lang="en-US" altLang="ja-JP" sz="1400" u="sng" baseline="30000" dirty="0">
                <a:solidFill>
                  <a:schemeClr val="tx2"/>
                </a:solidFill>
              </a:rPr>
              <a:t>2</a:t>
            </a:r>
            <a:r>
              <a:rPr lang="ja-JP" altLang="en-US" sz="1400" u="sng" dirty="0"/>
              <a:t>を変化させたときの分布</a:t>
            </a:r>
            <a:endParaRPr lang="en-US" altLang="ja-JP" sz="1400" u="sng" dirty="0"/>
          </a:p>
          <a:p>
            <a:pPr algn="ctr"/>
            <a:r>
              <a:rPr lang="ja-JP" altLang="en-US" sz="1400" u="sng" dirty="0"/>
              <a:t>（赤は標準正規分布）</a:t>
            </a:r>
            <a:endParaRPr lang="en-US" altLang="ja-JP" sz="1400" u="sng" dirty="0"/>
          </a:p>
        </p:txBody>
      </p:sp>
      <p:pic>
        <p:nvPicPr>
          <p:cNvPr id="1028" name="Picture 4" descr="https://upload.wikimedia.org/wikipedia/commons/thumb/8/8c/Standard_deviation_diagram.svg/400px-Standard_deviation_diagram.svg.png">
            <a:extLst>
              <a:ext uri="{FF2B5EF4-FFF2-40B4-BE49-F238E27FC236}">
                <a16:creationId xmlns:a16="http://schemas.microsoft.com/office/drawing/2014/main" id="{47674072-9D75-46E3-9589-33E594491C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402" y="3898967"/>
            <a:ext cx="3810000" cy="1905000"/>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491F7B3F-75E5-4AA6-982E-14C1269D7A89}"/>
              </a:ext>
            </a:extLst>
          </p:cNvPr>
          <p:cNvSpPr/>
          <p:nvPr/>
        </p:nvSpPr>
        <p:spPr>
          <a:xfrm>
            <a:off x="5322891" y="1682224"/>
            <a:ext cx="4048560" cy="738664"/>
          </a:xfrm>
          <a:prstGeom prst="rect">
            <a:avLst/>
          </a:prstGeom>
        </p:spPr>
        <p:txBody>
          <a:bodyPr wrap="square">
            <a:spAutoFit/>
          </a:bodyPr>
          <a:lstStyle/>
          <a:p>
            <a:r>
              <a:rPr lang="ja-JP" altLang="en-US" sz="1400" dirty="0"/>
              <a:t>μ=0, σ</a:t>
            </a:r>
            <a:r>
              <a:rPr lang="ja-JP" altLang="en-US" sz="1400" baseline="30000" dirty="0"/>
              <a:t>2</a:t>
            </a:r>
            <a:r>
              <a:rPr lang="ja-JP" altLang="en-US" sz="1400" dirty="0"/>
              <a:t>=1のとき、この分布は</a:t>
            </a:r>
            <a:r>
              <a:rPr lang="ja-JP" altLang="en-US" sz="1400" b="1" dirty="0"/>
              <a:t>標準正規分布</a:t>
            </a:r>
            <a:r>
              <a:rPr lang="ja-JP" altLang="en-US" sz="1400" dirty="0"/>
              <a:t>と呼ばれる</a:t>
            </a:r>
            <a:endParaRPr lang="en-US" altLang="ja-JP" sz="1400" dirty="0"/>
          </a:p>
          <a:p>
            <a:r>
              <a:rPr lang="en-US" altLang="ja-JP" sz="1400" dirty="0">
                <a:solidFill>
                  <a:schemeClr val="tx2"/>
                </a:solidFill>
              </a:rPr>
              <a:t>Z</a:t>
            </a:r>
            <a:r>
              <a:rPr lang="ja-JP" altLang="en-US" sz="1400" dirty="0">
                <a:solidFill>
                  <a:schemeClr val="tx2"/>
                </a:solidFill>
              </a:rPr>
              <a:t>～</a:t>
            </a:r>
            <a:r>
              <a:rPr lang="en-US" altLang="ja-JP" sz="1400" dirty="0">
                <a:solidFill>
                  <a:schemeClr val="tx2"/>
                </a:solidFill>
              </a:rPr>
              <a:t>N(0, 1)</a:t>
            </a:r>
            <a:endParaRPr lang="ja-JP" altLang="en-US" sz="1400" dirty="0">
              <a:solidFill>
                <a:schemeClr val="tx2"/>
              </a:solidFill>
            </a:endParaRPr>
          </a:p>
        </p:txBody>
      </p:sp>
      <p:sp>
        <p:nvSpPr>
          <p:cNvPr id="11" name="正方形/長方形 10">
            <a:extLst>
              <a:ext uri="{FF2B5EF4-FFF2-40B4-BE49-F238E27FC236}">
                <a16:creationId xmlns:a16="http://schemas.microsoft.com/office/drawing/2014/main" id="{D1E1B102-1117-4AE8-BD3F-AA8A21655EF1}"/>
              </a:ext>
            </a:extLst>
          </p:cNvPr>
          <p:cNvSpPr/>
          <p:nvPr/>
        </p:nvSpPr>
        <p:spPr>
          <a:xfrm>
            <a:off x="976226" y="3590253"/>
            <a:ext cx="3168352" cy="307777"/>
          </a:xfrm>
          <a:prstGeom prst="rect">
            <a:avLst/>
          </a:prstGeom>
        </p:spPr>
        <p:txBody>
          <a:bodyPr wrap="square">
            <a:spAutoFit/>
          </a:bodyPr>
          <a:lstStyle/>
          <a:p>
            <a:pPr algn="ctr"/>
            <a:r>
              <a:rPr lang="ja-JP" altLang="en-US" sz="1400" u="sng" dirty="0"/>
              <a:t>標準正規分布における各</a:t>
            </a:r>
            <a:r>
              <a:rPr lang="en-US" altLang="ja-JP" sz="1400" u="sng" dirty="0"/>
              <a:t>σ</a:t>
            </a:r>
            <a:r>
              <a:rPr lang="ja-JP" altLang="en-US" sz="1400" u="sng" dirty="0"/>
              <a:t>内の確率</a:t>
            </a:r>
          </a:p>
        </p:txBody>
      </p:sp>
      <p:sp>
        <p:nvSpPr>
          <p:cNvPr id="15" name="正方形/長方形 14">
            <a:extLst>
              <a:ext uri="{FF2B5EF4-FFF2-40B4-BE49-F238E27FC236}">
                <a16:creationId xmlns:a16="http://schemas.microsoft.com/office/drawing/2014/main" id="{38D9CBF9-D299-40E1-A658-56D1895DCBD1}"/>
              </a:ext>
            </a:extLst>
          </p:cNvPr>
          <p:cNvSpPr/>
          <p:nvPr/>
        </p:nvSpPr>
        <p:spPr>
          <a:xfrm>
            <a:off x="499297" y="1734685"/>
            <a:ext cx="4122210" cy="307777"/>
          </a:xfrm>
          <a:prstGeom prst="rect">
            <a:avLst/>
          </a:prstGeom>
        </p:spPr>
        <p:txBody>
          <a:bodyPr wrap="square">
            <a:spAutoFit/>
          </a:bodyPr>
          <a:lstStyle/>
          <a:p>
            <a:r>
              <a:rPr lang="en-US" altLang="ja-JP" sz="1400" dirty="0">
                <a:solidFill>
                  <a:schemeClr val="tx2"/>
                </a:solidFill>
              </a:rPr>
              <a:t>X</a:t>
            </a:r>
            <a:r>
              <a:rPr lang="ja-JP" altLang="en-US" sz="1400" dirty="0">
                <a:solidFill>
                  <a:schemeClr val="tx2"/>
                </a:solidFill>
              </a:rPr>
              <a:t>～</a:t>
            </a:r>
            <a:r>
              <a:rPr lang="en-US" altLang="ja-JP" sz="1400" dirty="0">
                <a:solidFill>
                  <a:schemeClr val="tx2"/>
                </a:solidFill>
              </a:rPr>
              <a:t>N(μ, σ</a:t>
            </a:r>
            <a:r>
              <a:rPr lang="en-US" altLang="ja-JP" sz="1400" baseline="30000" dirty="0">
                <a:solidFill>
                  <a:schemeClr val="tx2"/>
                </a:solidFill>
              </a:rPr>
              <a:t>2</a:t>
            </a:r>
            <a:r>
              <a:rPr lang="en-US" altLang="ja-JP" sz="1400" dirty="0">
                <a:solidFill>
                  <a:schemeClr val="tx2"/>
                </a:solidFill>
              </a:rPr>
              <a:t>)</a:t>
            </a:r>
            <a:endParaRPr lang="ja-JP" altLang="en-US" sz="1400" dirty="0">
              <a:solidFill>
                <a:schemeClr val="tx2"/>
              </a:solidFill>
            </a:endParaRPr>
          </a:p>
        </p:txBody>
      </p:sp>
      <p:pic>
        <p:nvPicPr>
          <p:cNvPr id="16" name="図 15">
            <a:extLst>
              <a:ext uri="{FF2B5EF4-FFF2-40B4-BE49-F238E27FC236}">
                <a16:creationId xmlns:a16="http://schemas.microsoft.com/office/drawing/2014/main" id="{0C138452-539A-4864-AF26-03844D494111}"/>
              </a:ext>
            </a:extLst>
          </p:cNvPr>
          <p:cNvPicPr>
            <a:picLocks noChangeAspect="1"/>
          </p:cNvPicPr>
          <p:nvPr/>
        </p:nvPicPr>
        <p:blipFill>
          <a:blip r:embed="rId6"/>
          <a:stretch>
            <a:fillRect/>
          </a:stretch>
        </p:blipFill>
        <p:spPr>
          <a:xfrm>
            <a:off x="6166071" y="2387352"/>
            <a:ext cx="2362200" cy="609600"/>
          </a:xfrm>
          <a:prstGeom prst="rect">
            <a:avLst/>
          </a:prstGeom>
        </p:spPr>
      </p:pic>
      <p:sp>
        <p:nvSpPr>
          <p:cNvPr id="7" name="四角形: 角を丸くする 6">
            <a:extLst>
              <a:ext uri="{FF2B5EF4-FFF2-40B4-BE49-F238E27FC236}">
                <a16:creationId xmlns:a16="http://schemas.microsoft.com/office/drawing/2014/main" id="{2417ADE0-5F43-48F3-A2C2-489470B9BAC1}"/>
              </a:ext>
            </a:extLst>
          </p:cNvPr>
          <p:cNvSpPr/>
          <p:nvPr/>
        </p:nvSpPr>
        <p:spPr bwMode="auto">
          <a:xfrm>
            <a:off x="5241032" y="1606048"/>
            <a:ext cx="4163953" cy="1440160"/>
          </a:xfrm>
          <a:prstGeom prst="roundRect">
            <a:avLst/>
          </a:prstGeom>
          <a:noFill/>
          <a:ln w="28575">
            <a:solidFill>
              <a:schemeClr val="bg1">
                <a:lumMod val="65000"/>
              </a:schemeClr>
            </a:solidFill>
            <a:prstDash val="sysDash"/>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904247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11</a:t>
            </a:fld>
            <a:endParaRPr lang="ja-JP" altLang="en-US" dirty="0"/>
          </a:p>
        </p:txBody>
      </p:sp>
      <p:sp>
        <p:nvSpPr>
          <p:cNvPr id="3" name="タイトル 2"/>
          <p:cNvSpPr>
            <a:spLocks noGrp="1"/>
          </p:cNvSpPr>
          <p:nvPr>
            <p:ph type="title"/>
          </p:nvPr>
        </p:nvSpPr>
        <p:spPr/>
        <p:txBody>
          <a:bodyPr/>
          <a:lstStyle/>
          <a:p>
            <a:r>
              <a:rPr lang="en-US" altLang="ja-JP" dirty="0"/>
              <a:t>(</a:t>
            </a:r>
            <a:r>
              <a:rPr lang="ja-JP" altLang="en-US" dirty="0"/>
              <a:t>参考</a:t>
            </a:r>
            <a:r>
              <a:rPr lang="en-US" altLang="ja-JP" dirty="0"/>
              <a:t>) </a:t>
            </a:r>
            <a:r>
              <a:rPr lang="ja-JP" altLang="en-US" dirty="0"/>
              <a:t>連続確率分布 </a:t>
            </a:r>
            <a:r>
              <a:rPr lang="en-US" altLang="ja-JP" dirty="0"/>
              <a:t>– t</a:t>
            </a:r>
            <a:r>
              <a:rPr lang="ja-JP" altLang="en-US" dirty="0"/>
              <a:t>分布</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1323439"/>
          </a:xfrm>
          <a:prstGeom prst="rect">
            <a:avLst/>
          </a:prstGeom>
          <a:noFill/>
        </p:spPr>
        <p:txBody>
          <a:bodyPr wrap="square" rtlCol="0">
            <a:spAutoFit/>
          </a:bodyPr>
          <a:lstStyle/>
          <a:p>
            <a:r>
              <a:rPr lang="en-US" altLang="ja-JP" sz="1600" b="1" dirty="0"/>
              <a:t>t</a:t>
            </a:r>
            <a:r>
              <a:rPr lang="ja-JP" altLang="en-US" sz="1600" b="1" dirty="0"/>
              <a:t>分布</a:t>
            </a:r>
            <a:r>
              <a:rPr lang="en-US" altLang="ja-JP" sz="1600" b="1" dirty="0"/>
              <a:t>(Student's t-distribution)</a:t>
            </a:r>
            <a:r>
              <a:rPr lang="ja-JP" altLang="en-US" sz="1600" dirty="0"/>
              <a:t>は、連続確率分布の一つであり、正規分布する母集団の平均と分散が未知で標本サイズが小さい場合に平均を推定する問題に利用される。また、</a:t>
            </a:r>
            <a:r>
              <a:rPr lang="en-US" altLang="ja-JP" sz="1600" u="sng" dirty="0"/>
              <a:t>2</a:t>
            </a:r>
            <a:r>
              <a:rPr lang="ja-JP" altLang="en-US" sz="1600" u="sng" dirty="0" err="1"/>
              <a:t>つの</a:t>
            </a:r>
            <a:r>
              <a:rPr lang="ja-JP" altLang="en-US" sz="1600" u="sng" dirty="0"/>
              <a:t>平均値の差の統計的有意性を検討する</a:t>
            </a:r>
            <a:r>
              <a:rPr lang="en-US" altLang="ja-JP" sz="1600" u="sng" dirty="0"/>
              <a:t>t</a:t>
            </a:r>
            <a:r>
              <a:rPr lang="ja-JP" altLang="en-US" sz="1600" u="sng" dirty="0"/>
              <a:t>検定で利用される</a:t>
            </a:r>
            <a:endParaRPr lang="en-US" altLang="ja-JP" sz="1600" u="sng" dirty="0"/>
          </a:p>
          <a:p>
            <a:endParaRPr lang="en-US" altLang="ja-JP" sz="1600" dirty="0"/>
          </a:p>
          <a:p>
            <a:endParaRPr lang="en-US" altLang="ja-JP" sz="1600" dirty="0"/>
          </a:p>
        </p:txBody>
      </p:sp>
      <p:sp>
        <p:nvSpPr>
          <p:cNvPr id="6" name="テキスト ボックス 5">
            <a:extLst>
              <a:ext uri="{FF2B5EF4-FFF2-40B4-BE49-F238E27FC236}">
                <a16:creationId xmlns:a16="http://schemas.microsoft.com/office/drawing/2014/main" id="{BE6A0C2F-3961-40C5-A3C0-EA411AFEA917}"/>
              </a:ext>
            </a:extLst>
          </p:cNvPr>
          <p:cNvSpPr txBox="1"/>
          <p:nvPr/>
        </p:nvSpPr>
        <p:spPr>
          <a:xfrm>
            <a:off x="20452" y="6417332"/>
            <a:ext cx="9548204" cy="246221"/>
          </a:xfrm>
          <a:prstGeom prst="rect">
            <a:avLst/>
          </a:prstGeom>
          <a:noFill/>
        </p:spPr>
        <p:txBody>
          <a:bodyPr wrap="square" rtlCol="0">
            <a:spAutoFit/>
          </a:bodyPr>
          <a:lstStyle/>
          <a:p>
            <a:r>
              <a:rPr lang="en-US" altLang="ja-JP" sz="1000" dirty="0"/>
              <a:t>(Wiki)</a:t>
            </a:r>
            <a:r>
              <a:rPr lang="ja-JP" altLang="en-US" sz="1000" dirty="0"/>
              <a:t> </a:t>
            </a:r>
            <a:r>
              <a:rPr lang="en-US" altLang="ja-JP" sz="1000" dirty="0">
                <a:hlinkClick r:id="rId2"/>
              </a:rPr>
              <a:t>https://ja.wikipedia.org/wiki/T%E5%88%86%E5%B8%83</a:t>
            </a:r>
            <a:endParaRPr lang="en-US" altLang="ja-JP" sz="1000" dirty="0"/>
          </a:p>
        </p:txBody>
      </p:sp>
      <p:pic>
        <p:nvPicPr>
          <p:cNvPr id="1026" name="Picture 2" descr="Student t pdf.svg">
            <a:extLst>
              <a:ext uri="{FF2B5EF4-FFF2-40B4-BE49-F238E27FC236}">
                <a16:creationId xmlns:a16="http://schemas.microsoft.com/office/drawing/2014/main" id="{D09CE8A5-63DB-4275-83BA-D363A6F19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956" y="1727890"/>
            <a:ext cx="3209236" cy="2567389"/>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EE5B5D5B-B1CD-4C26-BC02-0FB0AFE3E72F}"/>
              </a:ext>
            </a:extLst>
          </p:cNvPr>
          <p:cNvPicPr>
            <a:picLocks noChangeAspect="1"/>
          </p:cNvPicPr>
          <p:nvPr/>
        </p:nvPicPr>
        <p:blipFill>
          <a:blip r:embed="rId4"/>
          <a:stretch>
            <a:fillRect/>
          </a:stretch>
        </p:blipFill>
        <p:spPr>
          <a:xfrm>
            <a:off x="590018" y="2475628"/>
            <a:ext cx="3429001" cy="697043"/>
          </a:xfrm>
          <a:prstGeom prst="rect">
            <a:avLst/>
          </a:prstGeom>
        </p:spPr>
      </p:pic>
      <p:sp>
        <p:nvSpPr>
          <p:cNvPr id="9" name="テキスト ボックス 8">
            <a:extLst>
              <a:ext uri="{FF2B5EF4-FFF2-40B4-BE49-F238E27FC236}">
                <a16:creationId xmlns:a16="http://schemas.microsoft.com/office/drawing/2014/main" id="{BD222E8B-4642-4C43-B65F-B72948B19A34}"/>
              </a:ext>
            </a:extLst>
          </p:cNvPr>
          <p:cNvSpPr txBox="1"/>
          <p:nvPr/>
        </p:nvSpPr>
        <p:spPr>
          <a:xfrm>
            <a:off x="1244588" y="4601681"/>
            <a:ext cx="3827556" cy="1169551"/>
          </a:xfrm>
          <a:prstGeom prst="rect">
            <a:avLst/>
          </a:prstGeom>
          <a:noFill/>
        </p:spPr>
        <p:txBody>
          <a:bodyPr wrap="square" rtlCol="0">
            <a:spAutoFit/>
          </a:bodyPr>
          <a:lstStyle/>
          <a:p>
            <a:r>
              <a:rPr lang="en-US" altLang="ja-JP" sz="1400" dirty="0"/>
              <a:t>ν</a:t>
            </a:r>
            <a:r>
              <a:rPr lang="ja-JP" altLang="en-US" sz="1400" dirty="0"/>
              <a:t>は自由度と呼ばれ、大きくなるに従い分布の裾野が狭まり、正規分布に近づく</a:t>
            </a:r>
            <a:endParaRPr lang="en-US" altLang="ja-JP" sz="1400" dirty="0"/>
          </a:p>
          <a:p>
            <a:endParaRPr lang="en-US" altLang="ja-JP" sz="1400" dirty="0"/>
          </a:p>
          <a:p>
            <a:r>
              <a:rPr lang="en-US" altLang="ja-JP" sz="1400" dirty="0"/>
              <a:t>”ν=</a:t>
            </a:r>
            <a:r>
              <a:rPr lang="ja-JP" altLang="en-US" sz="1400" dirty="0"/>
              <a:t>データ数</a:t>
            </a:r>
            <a:r>
              <a:rPr lang="en-US" altLang="ja-JP" sz="1400" dirty="0"/>
              <a:t>-1”</a:t>
            </a:r>
            <a:r>
              <a:rPr lang="ja-JP" altLang="en-US" sz="1400" dirty="0"/>
              <a:t>なので、データ数が多い時は、正規分布に置き換えて考えてよい</a:t>
            </a:r>
            <a:endParaRPr lang="en-US" altLang="ja-JP" sz="1400" dirty="0"/>
          </a:p>
        </p:txBody>
      </p:sp>
      <p:cxnSp>
        <p:nvCxnSpPr>
          <p:cNvPr id="10" name="直線コネクタ 9">
            <a:extLst>
              <a:ext uri="{FF2B5EF4-FFF2-40B4-BE49-F238E27FC236}">
                <a16:creationId xmlns:a16="http://schemas.microsoft.com/office/drawing/2014/main" id="{70B751F9-1992-474F-830B-8A2BC9CFF24B}"/>
              </a:ext>
            </a:extLst>
          </p:cNvPr>
          <p:cNvCxnSpPr>
            <a:cxnSpLocks/>
          </p:cNvCxnSpPr>
          <p:nvPr/>
        </p:nvCxnSpPr>
        <p:spPr>
          <a:xfrm>
            <a:off x="6465168" y="4259275"/>
            <a:ext cx="612068" cy="357857"/>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2A181622-3B67-4775-9A2B-4A1D62D024BB}"/>
              </a:ext>
            </a:extLst>
          </p:cNvPr>
          <p:cNvSpPr txBox="1"/>
          <p:nvPr/>
        </p:nvSpPr>
        <p:spPr>
          <a:xfrm>
            <a:off x="7041232" y="4517970"/>
            <a:ext cx="1966530" cy="276999"/>
          </a:xfrm>
          <a:prstGeom prst="rect">
            <a:avLst/>
          </a:prstGeom>
          <a:noFill/>
        </p:spPr>
        <p:txBody>
          <a:bodyPr wrap="square" rtlCol="0">
            <a:spAutoFit/>
          </a:bodyPr>
          <a:lstStyle/>
          <a:p>
            <a:r>
              <a:rPr lang="en-US" altLang="ja-JP" sz="1200" dirty="0">
                <a:solidFill>
                  <a:schemeClr val="accent2"/>
                </a:solidFill>
              </a:rPr>
              <a:t>x</a:t>
            </a:r>
            <a:r>
              <a:rPr lang="ja-JP" altLang="en-US" sz="1200" dirty="0">
                <a:solidFill>
                  <a:schemeClr val="accent2"/>
                </a:solidFill>
              </a:rPr>
              <a:t>もしくは</a:t>
            </a:r>
            <a:r>
              <a:rPr lang="en-US" altLang="ja-JP" sz="1200" dirty="0">
                <a:solidFill>
                  <a:schemeClr val="accent2"/>
                </a:solidFill>
              </a:rPr>
              <a:t>t</a:t>
            </a:r>
          </a:p>
        </p:txBody>
      </p:sp>
    </p:spTree>
    <p:extLst>
      <p:ext uri="{BB962C8B-B14F-4D97-AF65-F5344CB8AC3E}">
        <p14:creationId xmlns:p14="http://schemas.microsoft.com/office/powerpoint/2010/main" val="341437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12</a:t>
            </a:fld>
            <a:endParaRPr lang="ja-JP" altLang="en-US" dirty="0"/>
          </a:p>
        </p:txBody>
      </p:sp>
      <p:sp>
        <p:nvSpPr>
          <p:cNvPr id="3" name="タイトル 2"/>
          <p:cNvSpPr>
            <a:spLocks noGrp="1"/>
          </p:cNvSpPr>
          <p:nvPr>
            <p:ph type="title"/>
          </p:nvPr>
        </p:nvSpPr>
        <p:spPr/>
        <p:txBody>
          <a:bodyPr/>
          <a:lstStyle/>
          <a:p>
            <a:r>
              <a:rPr lang="ja-JP" altLang="en-US" dirty="0"/>
              <a:t>離散</a:t>
            </a:r>
            <a:r>
              <a:rPr lang="en-US" altLang="ja-JP" dirty="0"/>
              <a:t>/</a:t>
            </a:r>
            <a:r>
              <a:rPr lang="ja-JP" altLang="en-US" dirty="0"/>
              <a:t>連続確率分布 </a:t>
            </a:r>
            <a:r>
              <a:rPr lang="en-US" altLang="ja-JP" dirty="0"/>
              <a:t>– </a:t>
            </a:r>
            <a:r>
              <a:rPr lang="ja-JP" altLang="en-US" dirty="0"/>
              <a:t>その他の分布</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3420380" cy="646331"/>
          </a:xfrm>
          <a:prstGeom prst="rect">
            <a:avLst/>
          </a:prstGeom>
          <a:noFill/>
        </p:spPr>
        <p:txBody>
          <a:bodyPr wrap="square" rtlCol="0">
            <a:spAutoFit/>
          </a:bodyPr>
          <a:lstStyle/>
          <a:p>
            <a:r>
              <a:rPr lang="ja-JP" altLang="en-US" sz="1400" b="1" dirty="0"/>
              <a:t>一様分布</a:t>
            </a:r>
            <a:r>
              <a:rPr lang="en-US" altLang="ja-JP" sz="1400" b="1" dirty="0"/>
              <a:t>(Uniform Distribution)</a:t>
            </a:r>
          </a:p>
          <a:p>
            <a:endParaRPr lang="en-US" altLang="ja-JP" sz="800" dirty="0"/>
          </a:p>
          <a:p>
            <a:r>
              <a:rPr lang="en-US" altLang="ja-JP" sz="1400" dirty="0">
                <a:solidFill>
                  <a:schemeClr val="tx2"/>
                </a:solidFill>
              </a:rPr>
              <a:t>X</a:t>
            </a:r>
            <a:r>
              <a:rPr lang="ja-JP" altLang="en-US" sz="1400" dirty="0">
                <a:solidFill>
                  <a:schemeClr val="tx2"/>
                </a:solidFill>
              </a:rPr>
              <a:t>～</a:t>
            </a:r>
            <a:r>
              <a:rPr lang="en-US" altLang="ja-JP" sz="1400" dirty="0">
                <a:solidFill>
                  <a:schemeClr val="tx2"/>
                </a:solidFill>
              </a:rPr>
              <a:t>N(a, b)</a:t>
            </a:r>
            <a:endParaRPr lang="ja-JP" altLang="en-US" sz="1400" dirty="0">
              <a:solidFill>
                <a:schemeClr val="tx2"/>
              </a:solidFill>
            </a:endParaRPr>
          </a:p>
        </p:txBody>
      </p:sp>
      <p:pic>
        <p:nvPicPr>
          <p:cNvPr id="4" name="図 3">
            <a:extLst>
              <a:ext uri="{FF2B5EF4-FFF2-40B4-BE49-F238E27FC236}">
                <a16:creationId xmlns:a16="http://schemas.microsoft.com/office/drawing/2014/main" id="{31DFC45F-2303-4228-A679-B652D34EFDA7}"/>
              </a:ext>
            </a:extLst>
          </p:cNvPr>
          <p:cNvPicPr>
            <a:picLocks noChangeAspect="1"/>
          </p:cNvPicPr>
          <p:nvPr/>
        </p:nvPicPr>
        <p:blipFill>
          <a:blip r:embed="rId2"/>
          <a:stretch>
            <a:fillRect/>
          </a:stretch>
        </p:blipFill>
        <p:spPr>
          <a:xfrm>
            <a:off x="1208584" y="1413208"/>
            <a:ext cx="2686050" cy="704850"/>
          </a:xfrm>
          <a:prstGeom prst="rect">
            <a:avLst/>
          </a:prstGeom>
        </p:spPr>
      </p:pic>
      <p:pic>
        <p:nvPicPr>
          <p:cNvPr id="6" name="図 5">
            <a:extLst>
              <a:ext uri="{FF2B5EF4-FFF2-40B4-BE49-F238E27FC236}">
                <a16:creationId xmlns:a16="http://schemas.microsoft.com/office/drawing/2014/main" id="{5E9FCB6D-2058-4D7C-BF17-75E8ABEB5B8E}"/>
              </a:ext>
            </a:extLst>
          </p:cNvPr>
          <p:cNvPicPr>
            <a:picLocks noChangeAspect="1"/>
          </p:cNvPicPr>
          <p:nvPr/>
        </p:nvPicPr>
        <p:blipFill>
          <a:blip r:embed="rId3"/>
          <a:stretch>
            <a:fillRect/>
          </a:stretch>
        </p:blipFill>
        <p:spPr>
          <a:xfrm>
            <a:off x="838854" y="2348880"/>
            <a:ext cx="2686050" cy="2111258"/>
          </a:xfrm>
          <a:prstGeom prst="rect">
            <a:avLst/>
          </a:prstGeom>
        </p:spPr>
      </p:pic>
      <p:sp>
        <p:nvSpPr>
          <p:cNvPr id="9" name="テキスト ボックス 8">
            <a:extLst>
              <a:ext uri="{FF2B5EF4-FFF2-40B4-BE49-F238E27FC236}">
                <a16:creationId xmlns:a16="http://schemas.microsoft.com/office/drawing/2014/main" id="{E1F48533-C6B6-42E3-B78A-D5C3E99AA2E2}"/>
              </a:ext>
            </a:extLst>
          </p:cNvPr>
          <p:cNvSpPr txBox="1"/>
          <p:nvPr/>
        </p:nvSpPr>
        <p:spPr>
          <a:xfrm>
            <a:off x="5727086" y="836711"/>
            <a:ext cx="3420380" cy="646331"/>
          </a:xfrm>
          <a:prstGeom prst="rect">
            <a:avLst/>
          </a:prstGeom>
          <a:noFill/>
        </p:spPr>
        <p:txBody>
          <a:bodyPr wrap="square" rtlCol="0">
            <a:spAutoFit/>
          </a:bodyPr>
          <a:lstStyle/>
          <a:p>
            <a:r>
              <a:rPr lang="ja-JP" altLang="en-US" sz="1400" b="1" dirty="0"/>
              <a:t>ポアソン分布</a:t>
            </a:r>
            <a:r>
              <a:rPr lang="en-US" altLang="ja-JP" sz="1400" b="1" dirty="0"/>
              <a:t>(Poisson distribution)</a:t>
            </a:r>
          </a:p>
          <a:p>
            <a:endParaRPr lang="en-US" altLang="ja-JP" sz="800" dirty="0"/>
          </a:p>
          <a:p>
            <a:r>
              <a:rPr lang="en-US" altLang="ja-JP" sz="1400" dirty="0">
                <a:solidFill>
                  <a:schemeClr val="tx2"/>
                </a:solidFill>
              </a:rPr>
              <a:t>X</a:t>
            </a:r>
            <a:r>
              <a:rPr lang="ja-JP" altLang="en-US" sz="1400" dirty="0">
                <a:solidFill>
                  <a:schemeClr val="tx2"/>
                </a:solidFill>
              </a:rPr>
              <a:t>～</a:t>
            </a:r>
            <a:r>
              <a:rPr lang="en-US" altLang="ja-JP" sz="1400" dirty="0">
                <a:solidFill>
                  <a:schemeClr val="tx2"/>
                </a:solidFill>
              </a:rPr>
              <a:t>Poisson(λ)</a:t>
            </a:r>
            <a:endParaRPr lang="ja-JP" altLang="en-US" sz="1400" dirty="0">
              <a:solidFill>
                <a:schemeClr val="tx2"/>
              </a:solidFill>
            </a:endParaRPr>
          </a:p>
        </p:txBody>
      </p:sp>
      <p:pic>
        <p:nvPicPr>
          <p:cNvPr id="8" name="図 7">
            <a:extLst>
              <a:ext uri="{FF2B5EF4-FFF2-40B4-BE49-F238E27FC236}">
                <a16:creationId xmlns:a16="http://schemas.microsoft.com/office/drawing/2014/main" id="{18C850E8-E0FE-45F6-8605-5B73C341BFC4}"/>
              </a:ext>
            </a:extLst>
          </p:cNvPr>
          <p:cNvPicPr>
            <a:picLocks noChangeAspect="1"/>
          </p:cNvPicPr>
          <p:nvPr/>
        </p:nvPicPr>
        <p:blipFill>
          <a:blip r:embed="rId4"/>
          <a:stretch>
            <a:fillRect/>
          </a:stretch>
        </p:blipFill>
        <p:spPr>
          <a:xfrm>
            <a:off x="7247520" y="1468344"/>
            <a:ext cx="1485900" cy="514350"/>
          </a:xfrm>
          <a:prstGeom prst="rect">
            <a:avLst/>
          </a:prstGeom>
        </p:spPr>
      </p:pic>
      <p:pic>
        <p:nvPicPr>
          <p:cNvPr id="10" name="図 9">
            <a:extLst>
              <a:ext uri="{FF2B5EF4-FFF2-40B4-BE49-F238E27FC236}">
                <a16:creationId xmlns:a16="http://schemas.microsoft.com/office/drawing/2014/main" id="{E01A23AE-BE62-416F-B71E-B3886DBD6CEB}"/>
              </a:ext>
            </a:extLst>
          </p:cNvPr>
          <p:cNvPicPr>
            <a:picLocks noChangeAspect="1"/>
          </p:cNvPicPr>
          <p:nvPr/>
        </p:nvPicPr>
        <p:blipFill>
          <a:blip r:embed="rId5"/>
          <a:stretch>
            <a:fillRect/>
          </a:stretch>
        </p:blipFill>
        <p:spPr>
          <a:xfrm>
            <a:off x="5743694" y="2245920"/>
            <a:ext cx="3007652" cy="2366160"/>
          </a:xfrm>
          <a:prstGeom prst="rect">
            <a:avLst/>
          </a:prstGeom>
        </p:spPr>
      </p:pic>
      <p:sp>
        <p:nvSpPr>
          <p:cNvPr id="11" name="正方形/長方形 10">
            <a:extLst>
              <a:ext uri="{FF2B5EF4-FFF2-40B4-BE49-F238E27FC236}">
                <a16:creationId xmlns:a16="http://schemas.microsoft.com/office/drawing/2014/main" id="{38451195-E46E-4513-BD90-009D44484800}"/>
              </a:ext>
            </a:extLst>
          </p:cNvPr>
          <p:cNvSpPr/>
          <p:nvPr/>
        </p:nvSpPr>
        <p:spPr>
          <a:xfrm>
            <a:off x="1496616" y="5374957"/>
            <a:ext cx="7416824" cy="584775"/>
          </a:xfrm>
          <a:prstGeom prst="rect">
            <a:avLst/>
          </a:prstGeom>
        </p:spPr>
        <p:txBody>
          <a:bodyPr wrap="square">
            <a:spAutoFit/>
          </a:bodyPr>
          <a:lstStyle/>
          <a:p>
            <a:r>
              <a:rPr lang="en-US" altLang="ja-JP" sz="1600" dirty="0"/>
              <a:t>R</a:t>
            </a:r>
            <a:r>
              <a:rPr lang="ja-JP" altLang="en-US" sz="1600" dirty="0"/>
              <a:t>で利用できる確率分布</a:t>
            </a:r>
            <a:endParaRPr lang="en-US" altLang="ja-JP" sz="1600" dirty="0"/>
          </a:p>
          <a:p>
            <a:r>
              <a:rPr lang="en-US" altLang="ja-JP" sz="1600" dirty="0">
                <a:hlinkClick r:id="rId6"/>
              </a:rPr>
              <a:t>http://cse.naro.affrc.go.jp/takezawa/r-tips/r/60.html</a:t>
            </a:r>
            <a:endParaRPr lang="ja-JP" altLang="en-US" sz="1600" dirty="0"/>
          </a:p>
        </p:txBody>
      </p:sp>
    </p:spTree>
    <p:extLst>
      <p:ext uri="{BB962C8B-B14F-4D97-AF65-F5344CB8AC3E}">
        <p14:creationId xmlns:p14="http://schemas.microsoft.com/office/powerpoint/2010/main" val="3903320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13</a:t>
            </a:fld>
            <a:endParaRPr lang="ja-JP" altLang="en-US" dirty="0"/>
          </a:p>
        </p:txBody>
      </p:sp>
      <p:sp>
        <p:nvSpPr>
          <p:cNvPr id="3" name="タイトル 2"/>
          <p:cNvSpPr>
            <a:spLocks noGrp="1"/>
          </p:cNvSpPr>
          <p:nvPr>
            <p:ph type="title"/>
          </p:nvPr>
        </p:nvSpPr>
        <p:spPr/>
        <p:txBody>
          <a:bodyPr/>
          <a:lstStyle/>
          <a:p>
            <a:r>
              <a:rPr lang="ja-JP" altLang="en-US" dirty="0"/>
              <a:t>期待値と分散</a:t>
            </a: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99142"/>
                <a:ext cx="4608512" cy="2673874"/>
              </a:xfrm>
              <a:prstGeom prst="rect">
                <a:avLst/>
              </a:prstGeom>
              <a:noFill/>
            </p:spPr>
            <p:txBody>
              <a:bodyPr wrap="square" rtlCol="0">
                <a:spAutoFit/>
              </a:bodyPr>
              <a:lstStyle/>
              <a:p>
                <a:r>
                  <a:rPr lang="ja-JP" altLang="en-US" sz="1400" b="1" dirty="0"/>
                  <a:t>期待値</a:t>
                </a:r>
                <a:r>
                  <a:rPr lang="en-US" altLang="ja-JP" sz="1400" b="1" dirty="0"/>
                  <a:t>(Expectation)</a:t>
                </a:r>
                <a:r>
                  <a:rPr lang="ja-JP" altLang="en-US" sz="1400" dirty="0"/>
                  <a:t>または平均は、確率変数の実現値を確率の重みで平均した値である</a:t>
                </a:r>
              </a:p>
              <a:p>
                <a:r>
                  <a:rPr lang="ja-JP" altLang="en-US" sz="1400" dirty="0"/>
                  <a:t>多数回の測定を行い測定値の平均を求めると、期待値に近い値になる</a:t>
                </a:r>
                <a:endParaRPr lang="en-US" altLang="ja-JP" sz="1400" dirty="0"/>
              </a:p>
              <a:p>
                <a:endParaRPr lang="en-US" altLang="ja-JP" sz="500" dirty="0"/>
              </a:p>
              <a:p>
                <a:r>
                  <a:rPr lang="ja-JP" altLang="en-US" sz="1400" dirty="0"/>
                  <a:t>確率変数</a:t>
                </a:r>
                <a:r>
                  <a:rPr lang="en-US" altLang="ja-JP" sz="1400" dirty="0">
                    <a:solidFill>
                      <a:schemeClr val="tx2"/>
                    </a:solidFill>
                  </a:rPr>
                  <a:t>X</a:t>
                </a:r>
                <a:r>
                  <a:rPr lang="ja-JP" altLang="en-US" sz="1400" dirty="0"/>
                  <a:t>の期待される値</a:t>
                </a:r>
                <a:endParaRPr lang="en-US" altLang="ja-JP" sz="1400" dirty="0"/>
              </a:p>
              <a:p>
                <a:endParaRPr lang="en-US" altLang="ja-JP" sz="1400" dirty="0"/>
              </a:p>
              <a:p>
                <a:r>
                  <a:rPr lang="ja-JP" altLang="en-US" sz="1400" dirty="0"/>
                  <a:t>離散型確率分布の場合：</a:t>
                </a:r>
                <a:endParaRPr lang="en-US" altLang="ja-JP" sz="1400" dirty="0"/>
              </a:p>
              <a:p>
                <a:r>
                  <a:rPr lang="en-US" altLang="ja-JP" sz="1400" b="0" dirty="0"/>
                  <a:t>    </a:t>
                </a:r>
                <a14:m>
                  <m:oMath xmlns:m="http://schemas.openxmlformats.org/officeDocument/2006/math">
                    <m:r>
                      <a:rPr lang="en-US" altLang="ja-JP" sz="1400" b="0" i="1" smtClean="0">
                        <a:solidFill>
                          <a:schemeClr val="tx2"/>
                        </a:solidFill>
                        <a:latin typeface="Cambria Math" panose="02040503050406030204" pitchFamily="18" charset="0"/>
                      </a:rPr>
                      <m:t>𝐸</m:t>
                    </m:r>
                    <m:d>
                      <m:dPr>
                        <m:ctrlPr>
                          <a:rPr lang="en-US" altLang="ja-JP" sz="1400" b="0" i="1" smtClean="0">
                            <a:solidFill>
                              <a:schemeClr val="tx2"/>
                            </a:solidFill>
                            <a:latin typeface="Cambria Math" panose="02040503050406030204" pitchFamily="18" charset="0"/>
                          </a:rPr>
                        </m:ctrlPr>
                      </m:dPr>
                      <m:e>
                        <m:r>
                          <a:rPr lang="en-US" altLang="ja-JP" sz="1400" b="0" i="1" smtClean="0">
                            <a:solidFill>
                              <a:schemeClr val="tx2"/>
                            </a:solidFill>
                            <a:latin typeface="Cambria Math" panose="02040503050406030204" pitchFamily="18" charset="0"/>
                          </a:rPr>
                          <m:t>𝑋</m:t>
                        </m:r>
                      </m:e>
                    </m:d>
                    <m:r>
                      <a:rPr lang="en-US" altLang="ja-JP" sz="1400" b="0" i="1" smtClean="0">
                        <a:solidFill>
                          <a:schemeClr val="tx2"/>
                        </a:solidFill>
                        <a:latin typeface="Cambria Math" panose="02040503050406030204" pitchFamily="18" charset="0"/>
                      </a:rPr>
                      <m:t>=</m:t>
                    </m:r>
                    <m:nary>
                      <m:naryPr>
                        <m:chr m:val="∑"/>
                        <m:supHide m:val="on"/>
                        <m:ctrlPr>
                          <a:rPr lang="en-US" altLang="ja-JP" sz="1400" b="0" i="1" smtClean="0">
                            <a:solidFill>
                              <a:schemeClr val="tx2"/>
                            </a:solidFill>
                            <a:latin typeface="Cambria Math" panose="02040503050406030204" pitchFamily="18" charset="0"/>
                          </a:rPr>
                        </m:ctrlPr>
                      </m:naryPr>
                      <m:sub>
                        <m:r>
                          <m:rPr>
                            <m:brk m:alnAt="7"/>
                          </m:rPr>
                          <a:rPr lang="en-US" altLang="ja-JP" sz="1400" b="0" i="1" smtClean="0">
                            <a:solidFill>
                              <a:schemeClr val="tx2"/>
                            </a:solidFill>
                            <a:latin typeface="Cambria Math" panose="02040503050406030204" pitchFamily="18" charset="0"/>
                          </a:rPr>
                          <m:t>𝑖</m:t>
                        </m:r>
                      </m:sub>
                      <m:sup/>
                      <m:e>
                        <m:sSub>
                          <m:sSubPr>
                            <m:ctrlPr>
                              <a:rPr lang="en-US" altLang="ja-JP" sz="1400" b="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𝑥</m:t>
                            </m:r>
                          </m:e>
                          <m:sub>
                            <m:r>
                              <a:rPr lang="en-US" altLang="ja-JP" sz="1400" b="0" i="1" smtClean="0">
                                <a:solidFill>
                                  <a:schemeClr val="tx2"/>
                                </a:solidFill>
                                <a:latin typeface="Cambria Math" panose="02040503050406030204" pitchFamily="18" charset="0"/>
                              </a:rPr>
                              <m:t>𝑖</m:t>
                            </m:r>
                          </m:sub>
                        </m:sSub>
                        <m:r>
                          <a:rPr lang="en-US" altLang="ja-JP" sz="1400" i="1">
                            <a:solidFill>
                              <a:schemeClr val="tx2"/>
                            </a:solidFill>
                            <a:latin typeface="Cambria Math" panose="02040503050406030204" pitchFamily="18" charset="0"/>
                          </a:rPr>
                          <m:t>𝑃</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𝑋</m:t>
                        </m:r>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𝑖</m:t>
                            </m:r>
                          </m:sub>
                        </m:sSub>
                        <m:r>
                          <a:rPr lang="en-US" altLang="ja-JP" sz="1400" b="0" i="1" smtClean="0">
                            <a:solidFill>
                              <a:schemeClr val="tx2"/>
                            </a:solidFill>
                            <a:latin typeface="Cambria Math" panose="02040503050406030204" pitchFamily="18" charset="0"/>
                          </a:rPr>
                          <m:t>)</m:t>
                        </m:r>
                      </m:e>
                    </m:nary>
                    <m:r>
                      <a:rPr lang="en-US" altLang="ja-JP" sz="1400" b="0" i="1" smtClean="0">
                        <a:solidFill>
                          <a:schemeClr val="tx2"/>
                        </a:solidFill>
                        <a:latin typeface="Cambria Math" panose="02040503050406030204" pitchFamily="18" charset="0"/>
                      </a:rPr>
                      <m:t>=</m:t>
                    </m:r>
                    <m:r>
                      <m:rPr>
                        <m:sty m:val="p"/>
                      </m:rPr>
                      <a:rPr lang="en-US" altLang="ja-JP" sz="1400" i="1">
                        <a:solidFill>
                          <a:schemeClr val="tx2"/>
                        </a:solidFill>
                        <a:latin typeface="Cambria Math" panose="02040503050406030204" pitchFamily="18" charset="0"/>
                      </a:rPr>
                      <m:t>μ</m:t>
                    </m:r>
                  </m:oMath>
                </a14:m>
                <a:endParaRPr lang="en-US" altLang="ja-JP" sz="1400" dirty="0">
                  <a:solidFill>
                    <a:schemeClr val="tx2"/>
                  </a:solidFill>
                </a:endParaRPr>
              </a:p>
              <a:p>
                <a:endParaRPr lang="en-US" altLang="ja-JP" sz="500" dirty="0"/>
              </a:p>
              <a:p>
                <a:r>
                  <a:rPr lang="ja-JP" altLang="en-US" sz="1400" dirty="0"/>
                  <a:t>連続型確率分布の場合：</a:t>
                </a:r>
                <a:endParaRPr lang="en-US" altLang="ja-JP" sz="1400" dirty="0"/>
              </a:p>
              <a:p>
                <a:r>
                  <a:rPr lang="en-US" altLang="ja-JP" sz="1400" dirty="0">
                    <a:solidFill>
                      <a:schemeClr val="tx2"/>
                    </a:solidFill>
                  </a:rPr>
                  <a:t>    </a:t>
                </a:r>
                <a14:m>
                  <m:oMath xmlns:m="http://schemas.openxmlformats.org/officeDocument/2006/math">
                    <m:r>
                      <a:rPr lang="en-US" altLang="ja-JP" sz="1400" i="1">
                        <a:solidFill>
                          <a:schemeClr val="tx2"/>
                        </a:solidFill>
                        <a:latin typeface="Cambria Math" panose="02040503050406030204" pitchFamily="18" charset="0"/>
                      </a:rPr>
                      <m:t>𝐸</m:t>
                    </m:r>
                    <m:d>
                      <m:dPr>
                        <m:ctrlPr>
                          <a:rPr lang="en-US" altLang="ja-JP" sz="1400" i="1">
                            <a:solidFill>
                              <a:schemeClr val="tx2"/>
                            </a:solidFill>
                            <a:latin typeface="Cambria Math" panose="02040503050406030204" pitchFamily="18" charset="0"/>
                          </a:rPr>
                        </m:ctrlPr>
                      </m:dPr>
                      <m:e>
                        <m:r>
                          <a:rPr lang="en-US" altLang="ja-JP" sz="1400" i="1">
                            <a:solidFill>
                              <a:schemeClr val="tx2"/>
                            </a:solidFill>
                            <a:latin typeface="Cambria Math" panose="02040503050406030204" pitchFamily="18" charset="0"/>
                          </a:rPr>
                          <m:t>𝑋</m:t>
                        </m:r>
                      </m:e>
                    </m:d>
                    <m:r>
                      <a:rPr lang="en-US" altLang="ja-JP" sz="1400" i="1">
                        <a:solidFill>
                          <a:schemeClr val="tx2"/>
                        </a:solidFill>
                        <a:latin typeface="Cambria Math" panose="02040503050406030204" pitchFamily="18" charset="0"/>
                      </a:rPr>
                      <m:t>=</m:t>
                    </m:r>
                    <m:nary>
                      <m:naryPr>
                        <m:ctrlPr>
                          <a:rPr lang="en-US" altLang="ja-JP" sz="1400" i="1" smtClean="0">
                            <a:solidFill>
                              <a:schemeClr val="tx2"/>
                            </a:solidFill>
                            <a:latin typeface="Cambria Math" panose="02040503050406030204" pitchFamily="18" charset="0"/>
                          </a:rPr>
                        </m:ctrlPr>
                      </m:naryPr>
                      <m:sub>
                        <m:r>
                          <m:rPr>
                            <m:brk m:alnAt="23"/>
                          </m:rPr>
                          <a:rPr lang="en-US" altLang="ja-JP" sz="1400" b="0" i="1" smtClean="0">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ea typeface="Cambria Math" panose="02040503050406030204" pitchFamily="18" charset="0"/>
                          </a:rPr>
                          <m:t>∞</m:t>
                        </m:r>
                      </m:sub>
                      <m:sup>
                        <m:r>
                          <a:rPr lang="en-US" altLang="ja-JP" sz="1400" i="1" smtClean="0">
                            <a:solidFill>
                              <a:schemeClr val="tx2"/>
                            </a:solidFill>
                            <a:latin typeface="Cambria Math" panose="02040503050406030204" pitchFamily="18" charset="0"/>
                            <a:ea typeface="Cambria Math" panose="02040503050406030204" pitchFamily="18" charset="0"/>
                          </a:rPr>
                          <m:t>∞</m:t>
                        </m:r>
                      </m:sup>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𝑖</m:t>
                            </m:r>
                          </m:sub>
                        </m:sSub>
                        <m:r>
                          <a:rPr lang="en-US" altLang="ja-JP" sz="1400" i="1">
                            <a:solidFill>
                              <a:schemeClr val="tx2"/>
                            </a:solidFill>
                            <a:latin typeface="Cambria Math" panose="02040503050406030204" pitchFamily="18" charset="0"/>
                          </a:rPr>
                          <m:t>𝑃</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𝑋</m:t>
                        </m:r>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𝑖</m:t>
                            </m:r>
                          </m:sub>
                        </m:sSub>
                        <m:r>
                          <a:rPr lang="en-US" altLang="ja-JP" sz="1400" b="0" i="1" smtClean="0">
                            <a:solidFill>
                              <a:schemeClr val="tx2"/>
                            </a:solidFill>
                            <a:latin typeface="Cambria Math" panose="02040503050406030204" pitchFamily="18" charset="0"/>
                          </a:rPr>
                          <m:t>)</m:t>
                        </m:r>
                      </m:e>
                    </m:nary>
                    <m:r>
                      <a:rPr lang="en-US" altLang="ja-JP" sz="1400" i="1">
                        <a:solidFill>
                          <a:schemeClr val="tx2"/>
                        </a:solidFill>
                        <a:latin typeface="Cambria Math" panose="02040503050406030204" pitchFamily="18" charset="0"/>
                      </a:rPr>
                      <m:t>=</m:t>
                    </m:r>
                    <m:r>
                      <m:rPr>
                        <m:sty m:val="p"/>
                      </m:rPr>
                      <a:rPr lang="en-US" altLang="ja-JP" sz="1400" i="1">
                        <a:solidFill>
                          <a:schemeClr val="tx2"/>
                        </a:solidFill>
                        <a:latin typeface="Cambria Math" panose="02040503050406030204" pitchFamily="18" charset="0"/>
                      </a:rPr>
                      <m:t>μ</m:t>
                    </m:r>
                  </m:oMath>
                </a14:m>
                <a:endParaRPr lang="en-US" altLang="ja-JP" sz="1400" dirty="0">
                  <a:solidFill>
                    <a:schemeClr val="tx2"/>
                  </a:solidFill>
                </a:endParaRPr>
              </a:p>
              <a:p>
                <a:endParaRPr lang="en-US" altLang="ja-JP" sz="1400" dirty="0"/>
              </a:p>
            </p:txBody>
          </p:sp>
        </mc:Choice>
        <mc:Fallback xmlns="">
          <p:sp>
            <p:nvSpPr>
              <p:cNvPr id="5" name="テキスト ボックス 4">
                <a:extLst>
                  <a:ext uri="{FF2B5EF4-FFF2-40B4-BE49-F238E27FC236}">
                    <a16:creationId xmlns:a16="http://schemas.microsoft.com/office/drawing/2014/main" id="{2A788183-2E8F-4EF1-89CD-60EF1DEC331B}"/>
                  </a:ext>
                </a:extLst>
              </p:cNvPr>
              <p:cNvSpPr txBox="1">
                <a:spLocks noRot="1" noChangeAspect="1" noMove="1" noResize="1" noEditPoints="1" noAdjustHandles="1" noChangeArrowheads="1" noChangeShapeType="1" noTextEdit="1"/>
              </p:cNvSpPr>
              <p:nvPr/>
            </p:nvSpPr>
            <p:spPr>
              <a:xfrm>
                <a:off x="200472" y="899142"/>
                <a:ext cx="4608512" cy="2673874"/>
              </a:xfrm>
              <a:prstGeom prst="rect">
                <a:avLst/>
              </a:prstGeom>
              <a:blipFill>
                <a:blip r:embed="rId2"/>
                <a:stretch>
                  <a:fillRect l="-397" t="-228" b="-13212"/>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669D708E-A515-4420-863B-9248F48F12AB}"/>
              </a:ext>
            </a:extLst>
          </p:cNvPr>
          <p:cNvSpPr txBox="1"/>
          <p:nvPr/>
        </p:nvSpPr>
        <p:spPr>
          <a:xfrm>
            <a:off x="20452" y="6417332"/>
            <a:ext cx="9548204" cy="246221"/>
          </a:xfrm>
          <a:prstGeom prst="rect">
            <a:avLst/>
          </a:prstGeom>
          <a:noFill/>
        </p:spPr>
        <p:txBody>
          <a:bodyPr wrap="square" rtlCol="0">
            <a:spAutoFit/>
          </a:bodyPr>
          <a:lstStyle/>
          <a:p>
            <a:r>
              <a:rPr lang="en-US" altLang="ja-JP" sz="1000" dirty="0"/>
              <a:t>(Wiki) </a:t>
            </a:r>
            <a:r>
              <a:rPr lang="en-US" altLang="ja-JP" sz="1000" dirty="0">
                <a:hlinkClick r:id="rId3"/>
              </a:rPr>
              <a:t>https://ja.wikipedia.org/wiki/%E6%9C%9F%E5%BE%85%E5%80%A4</a:t>
            </a:r>
            <a:endParaRPr lang="en-US" altLang="ja-JP" sz="10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11C339D-DC44-4705-8DAD-E2F6570AAFF8}"/>
                  </a:ext>
                </a:extLst>
              </p:cNvPr>
              <p:cNvSpPr txBox="1"/>
              <p:nvPr/>
            </p:nvSpPr>
            <p:spPr>
              <a:xfrm>
                <a:off x="5287851" y="899142"/>
                <a:ext cx="4608513" cy="1538883"/>
              </a:xfrm>
              <a:prstGeom prst="rect">
                <a:avLst/>
              </a:prstGeom>
              <a:noFill/>
            </p:spPr>
            <p:txBody>
              <a:bodyPr wrap="square" rtlCol="0">
                <a:spAutoFit/>
              </a:bodyPr>
              <a:lstStyle/>
              <a:p>
                <a:r>
                  <a:rPr lang="ja-JP" altLang="en-US" sz="1400" b="1" dirty="0"/>
                  <a:t>分散</a:t>
                </a:r>
                <a:r>
                  <a:rPr lang="en-US" altLang="ja-JP" sz="1400" b="1" dirty="0"/>
                  <a:t>(Variance)</a:t>
                </a:r>
                <a:r>
                  <a:rPr lang="ja-JP" altLang="en-US" sz="1400" dirty="0"/>
                  <a:t>は、確率変数が期待値からどれだけ散らばっているかを示す指標</a:t>
                </a:r>
                <a:endParaRPr lang="en-US" altLang="ja-JP" sz="1400" dirty="0"/>
              </a:p>
              <a:p>
                <a:endParaRPr lang="en-US" altLang="ja-JP" sz="500" dirty="0"/>
              </a:p>
              <a:p>
                <a:r>
                  <a:rPr lang="ja-JP" altLang="en-US" sz="1400" dirty="0"/>
                  <a:t>確率変数</a:t>
                </a:r>
                <a:r>
                  <a:rPr lang="en-US" altLang="ja-JP" sz="1400" dirty="0">
                    <a:solidFill>
                      <a:schemeClr val="tx2"/>
                    </a:solidFill>
                  </a:rPr>
                  <a:t>X</a:t>
                </a:r>
                <a:r>
                  <a:rPr lang="ja-JP" altLang="en-US" sz="1400" dirty="0"/>
                  <a:t>の期待されるばらつき</a:t>
                </a:r>
                <a:endParaRPr lang="en-US" altLang="ja-JP" sz="1400" dirty="0"/>
              </a:p>
              <a:p>
                <a:endParaRPr lang="en-US" altLang="ja-JP" sz="500" dirty="0"/>
              </a:p>
              <a:p>
                <a:r>
                  <a:rPr lang="en-US" altLang="ja-JP" sz="1400" dirty="0">
                    <a:solidFill>
                      <a:schemeClr val="tx2"/>
                    </a:solidFill>
                  </a:rPr>
                  <a:t>    </a:t>
                </a:r>
                <a14:m>
                  <m:oMath xmlns:m="http://schemas.openxmlformats.org/officeDocument/2006/math">
                    <m:r>
                      <a:rPr lang="en-US" altLang="ja-JP" sz="1400" b="0" i="1" smtClean="0">
                        <a:solidFill>
                          <a:schemeClr val="tx2"/>
                        </a:solidFill>
                        <a:latin typeface="Cambria Math" panose="02040503050406030204" pitchFamily="18" charset="0"/>
                      </a:rPr>
                      <m:t>𝑉</m:t>
                    </m:r>
                    <m:d>
                      <m:dPr>
                        <m:ctrlPr>
                          <a:rPr lang="en-US" altLang="ja-JP" sz="1400" i="1">
                            <a:solidFill>
                              <a:schemeClr val="tx2"/>
                            </a:solidFill>
                            <a:latin typeface="Cambria Math" panose="02040503050406030204" pitchFamily="18" charset="0"/>
                          </a:rPr>
                        </m:ctrlPr>
                      </m:dPr>
                      <m:e>
                        <m:r>
                          <a:rPr lang="en-US" altLang="ja-JP" sz="1400" i="1">
                            <a:solidFill>
                              <a:schemeClr val="tx2"/>
                            </a:solidFill>
                            <a:latin typeface="Cambria Math" panose="02040503050406030204" pitchFamily="18" charset="0"/>
                          </a:rPr>
                          <m:t>𝑋</m:t>
                        </m:r>
                      </m:e>
                    </m:d>
                    <m:r>
                      <a:rPr lang="en-US" altLang="ja-JP" sz="1400" i="1">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𝐸</m:t>
                    </m:r>
                    <m:r>
                      <a:rPr lang="en-US" altLang="ja-JP" sz="1400" b="0" i="1" smtClean="0">
                        <a:solidFill>
                          <a:schemeClr val="tx2"/>
                        </a:solidFill>
                        <a:latin typeface="Cambria Math" panose="02040503050406030204" pitchFamily="18" charset="0"/>
                      </a:rPr>
                      <m:t>(</m:t>
                    </m:r>
                    <m:sSup>
                      <m:sSupPr>
                        <m:ctrlPr>
                          <a:rPr lang="en-US" altLang="ja-JP" sz="1400" b="0" i="1" smtClean="0">
                            <a:solidFill>
                              <a:schemeClr val="tx2"/>
                            </a:solidFill>
                            <a:latin typeface="Cambria Math" panose="02040503050406030204" pitchFamily="18" charset="0"/>
                          </a:rPr>
                        </m:ctrlPr>
                      </m:sSupPr>
                      <m:e>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𝑋</m:t>
                        </m:r>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𝐸</m:t>
                        </m:r>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𝑋</m:t>
                        </m:r>
                        <m:r>
                          <a:rPr lang="en-US" altLang="ja-JP" sz="1400" b="0" i="1" smtClean="0">
                            <a:solidFill>
                              <a:schemeClr val="tx2"/>
                            </a:solidFill>
                            <a:latin typeface="Cambria Math" panose="02040503050406030204" pitchFamily="18" charset="0"/>
                          </a:rPr>
                          <m:t>))</m:t>
                        </m:r>
                      </m:e>
                      <m:sup>
                        <m:r>
                          <a:rPr lang="en-US" altLang="ja-JP" sz="1400" b="0" i="1" smtClean="0">
                            <a:solidFill>
                              <a:schemeClr val="tx2"/>
                            </a:solidFill>
                            <a:latin typeface="Cambria Math" panose="02040503050406030204" pitchFamily="18" charset="0"/>
                          </a:rPr>
                          <m:t>2</m:t>
                        </m:r>
                      </m:sup>
                    </m:sSup>
                    <m:r>
                      <a:rPr lang="en-US" altLang="ja-JP" sz="1400" b="0" i="1" smtClean="0">
                        <a:solidFill>
                          <a:schemeClr val="tx2"/>
                        </a:solidFill>
                        <a:latin typeface="Cambria Math" panose="02040503050406030204" pitchFamily="18" charset="0"/>
                      </a:rPr>
                      <m:t>)</m:t>
                    </m:r>
                    <m:r>
                      <a:rPr lang="en-US" altLang="ja-JP" sz="1400" i="1" smtClean="0">
                        <a:solidFill>
                          <a:schemeClr val="tx2"/>
                        </a:solidFill>
                        <a:latin typeface="Cambria Math" panose="02040503050406030204" pitchFamily="18" charset="0"/>
                      </a:rPr>
                      <m:t> </m:t>
                    </m:r>
                    <m:r>
                      <a:rPr lang="en-US" altLang="ja-JP" sz="1400" i="1">
                        <a:solidFill>
                          <a:schemeClr val="tx2"/>
                        </a:solidFill>
                        <a:latin typeface="Cambria Math" panose="02040503050406030204" pitchFamily="18" charset="0"/>
                      </a:rPr>
                      <m:t>=</m:t>
                    </m:r>
                    <m:sSup>
                      <m:sSupPr>
                        <m:ctrlPr>
                          <a:rPr lang="en-US" altLang="ja-JP" sz="1400" i="1" smtClean="0">
                            <a:solidFill>
                              <a:schemeClr val="tx2"/>
                            </a:solidFill>
                            <a:latin typeface="Cambria Math" panose="02040503050406030204" pitchFamily="18" charset="0"/>
                          </a:rPr>
                        </m:ctrlPr>
                      </m:sSupPr>
                      <m:e>
                        <m:r>
                          <m:rPr>
                            <m:sty m:val="p"/>
                          </m:rPr>
                          <a:rPr lang="en-US" altLang="ja-JP" sz="1400" i="1">
                            <a:solidFill>
                              <a:schemeClr val="tx2"/>
                            </a:solidFill>
                            <a:latin typeface="Cambria Math" panose="02040503050406030204" pitchFamily="18" charset="0"/>
                          </a:rPr>
                          <m:t>σ</m:t>
                        </m:r>
                      </m:e>
                      <m:sup>
                        <m:r>
                          <a:rPr lang="en-US" altLang="ja-JP" sz="1400" b="0" i="1" smtClean="0">
                            <a:solidFill>
                              <a:schemeClr val="tx2"/>
                            </a:solidFill>
                            <a:latin typeface="Cambria Math" panose="02040503050406030204" pitchFamily="18" charset="0"/>
                          </a:rPr>
                          <m:t>2</m:t>
                        </m:r>
                      </m:sup>
                    </m:sSup>
                  </m:oMath>
                </a14:m>
                <a:endParaRPr lang="en-US" altLang="ja-JP" sz="1400" dirty="0">
                  <a:solidFill>
                    <a:schemeClr val="tx2"/>
                  </a:solidFill>
                </a:endParaRPr>
              </a:p>
              <a:p>
                <a:endParaRPr lang="en-US" altLang="ja-JP" sz="1400" dirty="0"/>
              </a:p>
              <a:p>
                <a:endParaRPr lang="en-US" altLang="ja-JP" sz="1400" dirty="0"/>
              </a:p>
            </p:txBody>
          </p:sp>
        </mc:Choice>
        <mc:Fallback xmlns="">
          <p:sp>
            <p:nvSpPr>
              <p:cNvPr id="7" name="テキスト ボックス 6">
                <a:extLst>
                  <a:ext uri="{FF2B5EF4-FFF2-40B4-BE49-F238E27FC236}">
                    <a16:creationId xmlns:a16="http://schemas.microsoft.com/office/drawing/2014/main" id="{E11C339D-DC44-4705-8DAD-E2F6570AAFF8}"/>
                  </a:ext>
                </a:extLst>
              </p:cNvPr>
              <p:cNvSpPr txBox="1">
                <a:spLocks noRot="1" noChangeAspect="1" noMove="1" noResize="1" noEditPoints="1" noAdjustHandles="1" noChangeArrowheads="1" noChangeShapeType="1" noTextEdit="1"/>
              </p:cNvSpPr>
              <p:nvPr/>
            </p:nvSpPr>
            <p:spPr>
              <a:xfrm>
                <a:off x="5287851" y="899142"/>
                <a:ext cx="4608513" cy="1538883"/>
              </a:xfrm>
              <a:prstGeom prst="rect">
                <a:avLst/>
              </a:prstGeom>
              <a:blipFill>
                <a:blip r:embed="rId4"/>
                <a:stretch>
                  <a:fillRect l="-397" t="-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82FE2BCA-7026-45D7-9CCE-8420A7926494}"/>
                  </a:ext>
                </a:extLst>
              </p:cNvPr>
              <p:cNvSpPr txBox="1"/>
              <p:nvPr/>
            </p:nvSpPr>
            <p:spPr>
              <a:xfrm>
                <a:off x="272480" y="3798910"/>
                <a:ext cx="9361039" cy="1780616"/>
              </a:xfrm>
              <a:prstGeom prst="rect">
                <a:avLst/>
              </a:prstGeom>
              <a:noFill/>
            </p:spPr>
            <p:txBody>
              <a:bodyPr wrap="square" rtlCol="0">
                <a:spAutoFit/>
              </a:bodyPr>
              <a:lstStyle/>
              <a:p>
                <a:r>
                  <a:rPr lang="ja-JP" altLang="en-US" sz="1400" dirty="0"/>
                  <a:t>各確率分布に従う確率変数</a:t>
                </a:r>
                <a:r>
                  <a:rPr lang="en-US" altLang="ja-JP" sz="1400" dirty="0"/>
                  <a:t>X</a:t>
                </a:r>
                <a:r>
                  <a:rPr lang="ja-JP" altLang="en-US" sz="1400" dirty="0"/>
                  <a:t>の期待値と分散（確率関数を用い期待値と分散が計算できる）</a:t>
                </a:r>
                <a:endParaRPr lang="en-US" altLang="ja-JP" sz="1400" dirty="0"/>
              </a:p>
              <a:p>
                <a:endParaRPr lang="en-US" altLang="ja-JP" sz="500" dirty="0"/>
              </a:p>
              <a:p>
                <a:r>
                  <a:rPr lang="ja-JP" altLang="en-US" sz="1400" dirty="0"/>
                  <a:t>（例）正規分布</a:t>
                </a:r>
                <a:endParaRPr lang="en-US" altLang="ja-JP" sz="1400" dirty="0"/>
              </a:p>
              <a:p>
                <a:r>
                  <a:rPr lang="ja-JP" altLang="en-US" sz="1400" dirty="0">
                    <a:solidFill>
                      <a:schemeClr val="tx2"/>
                    </a:solidFill>
                  </a:rPr>
                  <a:t>　　　　</a:t>
                </a:r>
                <a14:m>
                  <m:oMath xmlns:m="http://schemas.openxmlformats.org/officeDocument/2006/math">
                    <m:r>
                      <a:rPr lang="en-US" altLang="ja-JP" sz="1400" i="1">
                        <a:solidFill>
                          <a:schemeClr val="tx2"/>
                        </a:solidFill>
                        <a:latin typeface="Cambria Math" panose="02040503050406030204" pitchFamily="18" charset="0"/>
                      </a:rPr>
                      <m:t>𝐸</m:t>
                    </m:r>
                    <m:d>
                      <m:dPr>
                        <m:ctrlPr>
                          <a:rPr lang="en-US" altLang="ja-JP" sz="1400" i="1">
                            <a:solidFill>
                              <a:schemeClr val="tx2"/>
                            </a:solidFill>
                            <a:latin typeface="Cambria Math" panose="02040503050406030204" pitchFamily="18" charset="0"/>
                          </a:rPr>
                        </m:ctrlPr>
                      </m:dPr>
                      <m:e>
                        <m:r>
                          <a:rPr lang="en-US" altLang="ja-JP" sz="1400" i="1">
                            <a:solidFill>
                              <a:schemeClr val="tx2"/>
                            </a:solidFill>
                            <a:latin typeface="Cambria Math" panose="02040503050406030204" pitchFamily="18" charset="0"/>
                          </a:rPr>
                          <m:t>𝑋</m:t>
                        </m:r>
                      </m:e>
                    </m:d>
                    <m:r>
                      <a:rPr lang="en-US" altLang="ja-JP" sz="1400" i="1">
                        <a:solidFill>
                          <a:schemeClr val="tx2"/>
                        </a:solidFill>
                        <a:latin typeface="Cambria Math" panose="02040503050406030204" pitchFamily="18" charset="0"/>
                      </a:rPr>
                      <m:t>=</m:t>
                    </m:r>
                    <m:r>
                      <m:rPr>
                        <m:sty m:val="p"/>
                      </m:rPr>
                      <a:rPr lang="en-US" altLang="ja-JP" sz="1400" i="1">
                        <a:solidFill>
                          <a:schemeClr val="tx2"/>
                        </a:solidFill>
                        <a:latin typeface="Cambria Math" panose="02040503050406030204" pitchFamily="18" charset="0"/>
                      </a:rPr>
                      <m:t>μ</m:t>
                    </m:r>
                  </m:oMath>
                </a14:m>
                <a:r>
                  <a:rPr lang="ja-JP" altLang="en-US" sz="1400" dirty="0"/>
                  <a:t>　　　　　　　確率変数</a:t>
                </a:r>
                <a:r>
                  <a:rPr lang="en-US" altLang="ja-JP" sz="1400" dirty="0"/>
                  <a:t>X</a:t>
                </a:r>
                <a:r>
                  <a:rPr lang="ja-JP" altLang="en-US" sz="1400" dirty="0"/>
                  <a:t>は</a:t>
                </a:r>
                <a:r>
                  <a:rPr lang="en-US" altLang="ja-JP" sz="1400" dirty="0"/>
                  <a:t>μ</a:t>
                </a:r>
                <a:r>
                  <a:rPr lang="ja-JP" altLang="en-US" sz="1400" dirty="0"/>
                  <a:t>付近の値をとることが期待できる</a:t>
                </a:r>
                <a:endParaRPr lang="en-US" altLang="ja-JP" sz="1400" dirty="0"/>
              </a:p>
              <a:p>
                <a:r>
                  <a:rPr lang="ja-JP" altLang="en-US" sz="1400" dirty="0">
                    <a:solidFill>
                      <a:schemeClr val="tx2"/>
                    </a:solidFill>
                  </a:rPr>
                  <a:t>　　　　</a:t>
                </a:r>
                <a14:m>
                  <m:oMath xmlns:m="http://schemas.openxmlformats.org/officeDocument/2006/math">
                    <m:r>
                      <a:rPr lang="en-US" altLang="ja-JP" sz="1400" i="1">
                        <a:solidFill>
                          <a:schemeClr val="tx2"/>
                        </a:solidFill>
                        <a:latin typeface="Cambria Math" panose="02040503050406030204" pitchFamily="18" charset="0"/>
                      </a:rPr>
                      <m:t>𝑉</m:t>
                    </m:r>
                    <m:d>
                      <m:dPr>
                        <m:ctrlPr>
                          <a:rPr lang="en-US" altLang="ja-JP" sz="1400" i="1">
                            <a:solidFill>
                              <a:schemeClr val="tx2"/>
                            </a:solidFill>
                            <a:latin typeface="Cambria Math" panose="02040503050406030204" pitchFamily="18" charset="0"/>
                          </a:rPr>
                        </m:ctrlPr>
                      </m:dPr>
                      <m:e>
                        <m:r>
                          <a:rPr lang="en-US" altLang="ja-JP" sz="1400" i="1">
                            <a:solidFill>
                              <a:schemeClr val="tx2"/>
                            </a:solidFill>
                            <a:latin typeface="Cambria Math" panose="02040503050406030204" pitchFamily="18" charset="0"/>
                          </a:rPr>
                          <m:t>𝑋</m:t>
                        </m:r>
                      </m:e>
                    </m:d>
                    <m:r>
                      <a:rPr lang="en-US" altLang="ja-JP" sz="1400" i="1">
                        <a:solidFill>
                          <a:schemeClr val="tx2"/>
                        </a:solidFill>
                        <a:latin typeface="Cambria Math" panose="02040503050406030204" pitchFamily="18" charset="0"/>
                      </a:rPr>
                      <m:t>=</m:t>
                    </m:r>
                    <m:sSup>
                      <m:sSupPr>
                        <m:ctrlPr>
                          <a:rPr lang="en-US" altLang="ja-JP" sz="1400" i="1">
                            <a:solidFill>
                              <a:schemeClr val="tx2"/>
                            </a:solidFill>
                            <a:latin typeface="Cambria Math" panose="02040503050406030204" pitchFamily="18" charset="0"/>
                          </a:rPr>
                        </m:ctrlPr>
                      </m:sSupPr>
                      <m:e>
                        <m:r>
                          <m:rPr>
                            <m:sty m:val="p"/>
                          </m:rPr>
                          <a:rPr lang="en-US" altLang="ja-JP" sz="1400" i="1">
                            <a:solidFill>
                              <a:schemeClr val="tx2"/>
                            </a:solidFill>
                            <a:latin typeface="Cambria Math" panose="02040503050406030204" pitchFamily="18" charset="0"/>
                          </a:rPr>
                          <m:t>σ</m:t>
                        </m:r>
                      </m:e>
                      <m:sup>
                        <m:r>
                          <a:rPr lang="en-US" altLang="ja-JP" sz="1400" i="1">
                            <a:solidFill>
                              <a:schemeClr val="tx2"/>
                            </a:solidFill>
                            <a:latin typeface="Cambria Math" panose="02040503050406030204" pitchFamily="18" charset="0"/>
                          </a:rPr>
                          <m:t>2</m:t>
                        </m:r>
                      </m:sup>
                    </m:sSup>
                  </m:oMath>
                </a14:m>
                <a:endParaRPr lang="en-US" altLang="ja-JP" sz="1400" dirty="0"/>
              </a:p>
              <a:p>
                <a:endParaRPr lang="en-US" altLang="ja-JP" sz="500" dirty="0"/>
              </a:p>
              <a:p>
                <a:r>
                  <a:rPr lang="ja-JP" altLang="en-US" sz="1400" dirty="0"/>
                  <a:t>（例）二項分布</a:t>
                </a:r>
                <a:endParaRPr lang="en-US" altLang="ja-JP" sz="1400" i="1" dirty="0">
                  <a:solidFill>
                    <a:schemeClr val="tx2"/>
                  </a:solidFill>
                  <a:latin typeface="Cambria Math" panose="02040503050406030204" pitchFamily="18" charset="0"/>
                </a:endParaRPr>
              </a:p>
              <a:p>
                <a:r>
                  <a:rPr lang="ja-JP" altLang="en-US" sz="1400" dirty="0">
                    <a:solidFill>
                      <a:schemeClr val="tx2"/>
                    </a:solidFill>
                  </a:rPr>
                  <a:t>　　　　</a:t>
                </a:r>
                <a14:m>
                  <m:oMath xmlns:m="http://schemas.openxmlformats.org/officeDocument/2006/math">
                    <m:r>
                      <a:rPr lang="en-US" altLang="ja-JP" sz="1400" i="1">
                        <a:solidFill>
                          <a:schemeClr val="tx2"/>
                        </a:solidFill>
                        <a:latin typeface="Cambria Math" panose="02040503050406030204" pitchFamily="18" charset="0"/>
                      </a:rPr>
                      <m:t>𝐸</m:t>
                    </m:r>
                    <m:d>
                      <m:dPr>
                        <m:ctrlPr>
                          <a:rPr lang="en-US" altLang="ja-JP" sz="1400" i="1">
                            <a:solidFill>
                              <a:schemeClr val="tx2"/>
                            </a:solidFill>
                            <a:latin typeface="Cambria Math" panose="02040503050406030204" pitchFamily="18" charset="0"/>
                          </a:rPr>
                        </m:ctrlPr>
                      </m:dPr>
                      <m:e>
                        <m:r>
                          <a:rPr lang="en-US" altLang="ja-JP" sz="1400" i="1">
                            <a:solidFill>
                              <a:schemeClr val="tx2"/>
                            </a:solidFill>
                            <a:latin typeface="Cambria Math" panose="02040503050406030204" pitchFamily="18" charset="0"/>
                          </a:rPr>
                          <m:t>𝑋</m:t>
                        </m:r>
                      </m:e>
                    </m:d>
                    <m:r>
                      <a:rPr lang="en-US" altLang="ja-JP" sz="1400" i="1">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𝑛𝑝</m:t>
                    </m:r>
                  </m:oMath>
                </a14:m>
                <a:r>
                  <a:rPr lang="ja-JP" altLang="en-US" sz="1400" dirty="0"/>
                  <a:t>　　　　　　 確率変数</a:t>
                </a:r>
                <a:r>
                  <a:rPr lang="en-US" altLang="ja-JP" sz="1400" dirty="0"/>
                  <a:t>X</a:t>
                </a:r>
                <a:r>
                  <a:rPr lang="ja-JP" altLang="en-US" sz="1400" dirty="0"/>
                  <a:t>は</a:t>
                </a:r>
                <a:r>
                  <a:rPr lang="en-US" altLang="ja-JP" sz="1400" dirty="0"/>
                  <a:t>np</a:t>
                </a:r>
                <a:r>
                  <a:rPr lang="ja-JP" altLang="en-US" sz="1400" dirty="0"/>
                  <a:t>付近の値をとることが期待できる</a:t>
                </a:r>
                <a:endParaRPr lang="en-US" altLang="ja-JP" sz="1400" dirty="0"/>
              </a:p>
              <a:p>
                <a:r>
                  <a:rPr lang="ja-JP" altLang="en-US" sz="1400" dirty="0">
                    <a:solidFill>
                      <a:schemeClr val="tx2"/>
                    </a:solidFill>
                  </a:rPr>
                  <a:t>　　　　</a:t>
                </a:r>
                <a14:m>
                  <m:oMath xmlns:m="http://schemas.openxmlformats.org/officeDocument/2006/math">
                    <m:r>
                      <a:rPr lang="en-US" altLang="ja-JP" sz="1400" i="1">
                        <a:solidFill>
                          <a:schemeClr val="tx2"/>
                        </a:solidFill>
                        <a:latin typeface="Cambria Math" panose="02040503050406030204" pitchFamily="18" charset="0"/>
                      </a:rPr>
                      <m:t>𝑉</m:t>
                    </m:r>
                    <m:d>
                      <m:dPr>
                        <m:ctrlPr>
                          <a:rPr lang="en-US" altLang="ja-JP" sz="1400" i="1">
                            <a:solidFill>
                              <a:schemeClr val="tx2"/>
                            </a:solidFill>
                            <a:latin typeface="Cambria Math" panose="02040503050406030204" pitchFamily="18" charset="0"/>
                          </a:rPr>
                        </m:ctrlPr>
                      </m:dPr>
                      <m:e>
                        <m:r>
                          <a:rPr lang="en-US" altLang="ja-JP" sz="1400" i="1">
                            <a:solidFill>
                              <a:schemeClr val="tx2"/>
                            </a:solidFill>
                            <a:latin typeface="Cambria Math" panose="02040503050406030204" pitchFamily="18" charset="0"/>
                          </a:rPr>
                          <m:t>𝑋</m:t>
                        </m:r>
                      </m:e>
                    </m:d>
                    <m:r>
                      <a:rPr lang="en-US" altLang="ja-JP" sz="1400" i="1">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𝑛𝑝</m:t>
                    </m:r>
                    <m:r>
                      <a:rPr lang="en-US" altLang="ja-JP" sz="1400" b="0" i="1" smtClean="0">
                        <a:solidFill>
                          <a:schemeClr val="tx2"/>
                        </a:solidFill>
                        <a:latin typeface="Cambria Math" panose="02040503050406030204" pitchFamily="18" charset="0"/>
                      </a:rPr>
                      <m:t>(1−</m:t>
                    </m:r>
                    <m:r>
                      <a:rPr lang="en-US" altLang="ja-JP" sz="1400" b="0" i="1" smtClean="0">
                        <a:solidFill>
                          <a:schemeClr val="tx2"/>
                        </a:solidFill>
                        <a:latin typeface="Cambria Math" panose="02040503050406030204" pitchFamily="18" charset="0"/>
                      </a:rPr>
                      <m:t>𝑝</m:t>
                    </m:r>
                    <m:r>
                      <a:rPr lang="en-US" altLang="ja-JP" sz="1400" b="0" i="1" smtClean="0">
                        <a:solidFill>
                          <a:schemeClr val="tx2"/>
                        </a:solidFill>
                        <a:latin typeface="Cambria Math" panose="02040503050406030204" pitchFamily="18" charset="0"/>
                      </a:rPr>
                      <m:t>)</m:t>
                    </m:r>
                  </m:oMath>
                </a14:m>
                <a:endParaRPr lang="en-US" altLang="ja-JP" sz="1400" dirty="0"/>
              </a:p>
            </p:txBody>
          </p:sp>
        </mc:Choice>
        <mc:Fallback xmlns="">
          <p:sp>
            <p:nvSpPr>
              <p:cNvPr id="8" name="テキスト ボックス 7">
                <a:extLst>
                  <a:ext uri="{FF2B5EF4-FFF2-40B4-BE49-F238E27FC236}">
                    <a16:creationId xmlns:a16="http://schemas.microsoft.com/office/drawing/2014/main" id="{82FE2BCA-7026-45D7-9CCE-8420A7926494}"/>
                  </a:ext>
                </a:extLst>
              </p:cNvPr>
              <p:cNvSpPr txBox="1">
                <a:spLocks noRot="1" noChangeAspect="1" noMove="1" noResize="1" noEditPoints="1" noAdjustHandles="1" noChangeArrowheads="1" noChangeShapeType="1" noTextEdit="1"/>
              </p:cNvSpPr>
              <p:nvPr/>
            </p:nvSpPr>
            <p:spPr>
              <a:xfrm>
                <a:off x="272480" y="3798910"/>
                <a:ext cx="9361039" cy="1780616"/>
              </a:xfrm>
              <a:prstGeom prst="rect">
                <a:avLst/>
              </a:prstGeom>
              <a:blipFill>
                <a:blip r:embed="rId5"/>
                <a:stretch>
                  <a:fillRect l="-195" t="-6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33789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14</a:t>
            </a:fld>
            <a:endParaRPr lang="ja-JP" altLang="en-US" dirty="0"/>
          </a:p>
        </p:txBody>
      </p:sp>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632520" y="2951951"/>
            <a:ext cx="8640960" cy="918095"/>
          </a:xfrm>
        </p:spPr>
        <p:txBody>
          <a:bodyPr/>
          <a:lstStyle/>
          <a:p>
            <a:pPr algn="ctr"/>
            <a:r>
              <a:rPr lang="ja-JP" altLang="en-US" sz="3200" dirty="0"/>
              <a:t>演習</a:t>
            </a:r>
            <a:r>
              <a:rPr lang="en-US" altLang="ja-JP" sz="3200" dirty="0"/>
              <a:t>【Day2-Exercise2】</a:t>
            </a:r>
            <a:br>
              <a:rPr lang="en-US" altLang="ja-JP" sz="3200" dirty="0"/>
            </a:br>
            <a:r>
              <a:rPr lang="ja-JP" altLang="en-US" sz="3200" dirty="0"/>
              <a:t>確率分布の生成</a:t>
            </a:r>
            <a:endParaRPr kumimoji="1" lang="ja-JP" altLang="en-US" sz="3200" dirty="0"/>
          </a:p>
        </p:txBody>
      </p:sp>
      <p:sp>
        <p:nvSpPr>
          <p:cNvPr id="6" name="テキスト ボックス 5">
            <a:extLst>
              <a:ext uri="{FF2B5EF4-FFF2-40B4-BE49-F238E27FC236}">
                <a16:creationId xmlns:a16="http://schemas.microsoft.com/office/drawing/2014/main" id="{A48D341B-EBFE-4B32-9769-81EEC08DED09}"/>
              </a:ext>
            </a:extLst>
          </p:cNvPr>
          <p:cNvSpPr txBox="1"/>
          <p:nvPr/>
        </p:nvSpPr>
        <p:spPr>
          <a:xfrm>
            <a:off x="524508" y="4401108"/>
            <a:ext cx="8748972"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solidFill>
                  <a:schemeClr val="bg1"/>
                </a:solidFill>
              </a:rPr>
              <a:t>乱数を確率分布から生成し確認</a:t>
            </a:r>
            <a:endParaRPr lang="en-US" altLang="ja-JP" sz="1600" dirty="0">
              <a:solidFill>
                <a:schemeClr val="bg1"/>
              </a:solidFill>
            </a:endParaRPr>
          </a:p>
          <a:p>
            <a:pPr marL="285750" indent="-285750">
              <a:buFont typeface="Arial" panose="020B0604020202020204" pitchFamily="34" charset="0"/>
              <a:buChar char="•"/>
            </a:pPr>
            <a:r>
              <a:rPr lang="ja-JP" altLang="en-US" sz="1600" dirty="0">
                <a:solidFill>
                  <a:schemeClr val="bg1"/>
                </a:solidFill>
              </a:rPr>
              <a:t>確率分布の生成には各確率分布に対応したパラメータを指定することを理解</a:t>
            </a:r>
            <a:endParaRPr lang="en-US" altLang="ja-JP" sz="1600" dirty="0">
              <a:solidFill>
                <a:schemeClr val="bg1"/>
              </a:solidFill>
            </a:endParaRPr>
          </a:p>
          <a:p>
            <a:endParaRPr lang="en-US" altLang="ja-JP" sz="1600" dirty="0">
              <a:solidFill>
                <a:schemeClr val="bg1"/>
              </a:solidFill>
            </a:endParaRPr>
          </a:p>
          <a:p>
            <a:endParaRPr lang="en-US" altLang="ja-JP" sz="1600" dirty="0">
              <a:solidFill>
                <a:schemeClr val="bg1"/>
              </a:solidFill>
            </a:endParaRPr>
          </a:p>
          <a:p>
            <a:endParaRPr lang="en-US" altLang="ja-JP" sz="1600" dirty="0">
              <a:solidFill>
                <a:schemeClr val="bg1"/>
              </a:solidFill>
            </a:endParaRPr>
          </a:p>
        </p:txBody>
      </p:sp>
    </p:spTree>
    <p:extLst>
      <p:ext uri="{BB962C8B-B14F-4D97-AF65-F5344CB8AC3E}">
        <p14:creationId xmlns:p14="http://schemas.microsoft.com/office/powerpoint/2010/main" val="1247832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272480" y="188640"/>
            <a:ext cx="9361040" cy="612068"/>
          </a:xfrm>
        </p:spPr>
        <p:txBody>
          <a:bodyPr/>
          <a:lstStyle/>
          <a:p>
            <a:pPr algn="ctr"/>
            <a:r>
              <a:rPr kumimoji="1" lang="ja-JP" altLang="en-US" sz="3200" dirty="0"/>
              <a:t>演習の解説</a:t>
            </a:r>
          </a:p>
        </p:txBody>
      </p:sp>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15</a:t>
            </a:fld>
            <a:endParaRPr lang="ja-JP" altLang="en-US" dirty="0"/>
          </a:p>
        </p:txBody>
      </p:sp>
      <p:sp>
        <p:nvSpPr>
          <p:cNvPr id="5" name="テキスト ボックス 4">
            <a:extLst>
              <a:ext uri="{FF2B5EF4-FFF2-40B4-BE49-F238E27FC236}">
                <a16:creationId xmlns:a16="http://schemas.microsoft.com/office/drawing/2014/main" id="{DE0862FC-B876-47C1-8331-8224833ED55B}"/>
              </a:ext>
            </a:extLst>
          </p:cNvPr>
          <p:cNvSpPr txBox="1"/>
          <p:nvPr/>
        </p:nvSpPr>
        <p:spPr>
          <a:xfrm>
            <a:off x="272480" y="1399413"/>
            <a:ext cx="4914936" cy="3262432"/>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正規分布の理解</a:t>
            </a:r>
            <a:endParaRPr lang="en-US" altLang="ja-JP" sz="1600" dirty="0"/>
          </a:p>
          <a:p>
            <a:pPr marL="742950" lvl="1" indent="-285750">
              <a:buFont typeface="Arial" panose="020B0604020202020204" pitchFamily="34" charset="0"/>
              <a:buChar char="•"/>
            </a:pPr>
            <a:r>
              <a:rPr lang="ja-JP" altLang="en-US" sz="1600" dirty="0"/>
              <a:t>標準正規分布</a:t>
            </a:r>
            <a:endParaRPr lang="en-US" altLang="ja-JP" sz="1600" dirty="0"/>
          </a:p>
          <a:p>
            <a:pPr marL="1200150" lvl="2" indent="-285750">
              <a:buFont typeface="Arial" panose="020B0604020202020204" pitchFamily="34" charset="0"/>
              <a:buChar char="•"/>
            </a:pPr>
            <a:r>
              <a:rPr lang="en-US" altLang="ja-JP" sz="1600" dirty="0"/>
              <a:t>95%</a:t>
            </a:r>
            <a:r>
              <a:rPr lang="ja-JP" altLang="en-US" sz="1600" dirty="0"/>
              <a:t>をカバーする範囲、分位点</a:t>
            </a:r>
            <a:endParaRPr lang="en-US" altLang="ja-JP" sz="1600" dirty="0"/>
          </a:p>
          <a:p>
            <a:pPr marL="1200150" lvl="2" indent="-285750">
              <a:buFont typeface="Arial" panose="020B0604020202020204" pitchFamily="34" charset="0"/>
              <a:buChar char="•"/>
            </a:pPr>
            <a:r>
              <a:rPr lang="en-US" altLang="ja-JP" sz="1600" dirty="0"/>
              <a:t>σ×1, σ×2, σ×3</a:t>
            </a:r>
            <a:r>
              <a:rPr lang="ja-JP" altLang="en-US" sz="1600" dirty="0"/>
              <a:t>がカバーする確率</a:t>
            </a:r>
            <a:endParaRPr lang="en-US" altLang="ja-JP" sz="1600" dirty="0"/>
          </a:p>
          <a:p>
            <a:pPr marL="742950" lvl="1" indent="-285750">
              <a:buFont typeface="Arial" panose="020B0604020202020204" pitchFamily="34" charset="0"/>
              <a:buChar char="•"/>
            </a:pPr>
            <a:r>
              <a:rPr lang="en-US" altLang="ja-JP" sz="1600" dirty="0"/>
              <a:t>TOEIC</a:t>
            </a:r>
            <a:r>
              <a:rPr lang="ja-JP" altLang="en-US" sz="1600" dirty="0"/>
              <a:t>の例</a:t>
            </a:r>
            <a:endParaRPr lang="en-US" altLang="ja-JP" sz="1600" dirty="0"/>
          </a:p>
          <a:p>
            <a:pPr marL="1200150" lvl="2" indent="-285750">
              <a:buFont typeface="Arial" panose="020B0604020202020204" pitchFamily="34" charset="0"/>
              <a:buChar char="•"/>
            </a:pPr>
            <a:r>
              <a:rPr lang="en-US" altLang="ja-JP" sz="1600" dirty="0"/>
              <a:t>TOEIC</a:t>
            </a:r>
            <a:r>
              <a:rPr lang="ja-JP" altLang="en-US" sz="1600" dirty="0"/>
              <a:t>のスコアが、平均</a:t>
            </a:r>
            <a:r>
              <a:rPr lang="en-US" altLang="ja-JP" sz="1600" dirty="0"/>
              <a:t>580</a:t>
            </a:r>
            <a:r>
              <a:rPr lang="ja-JP" altLang="en-US" sz="1600" dirty="0" err="1"/>
              <a:t>、</a:t>
            </a:r>
            <a:r>
              <a:rPr lang="ja-JP" altLang="en-US" sz="1600" dirty="0"/>
              <a:t>標準偏差</a:t>
            </a:r>
            <a:r>
              <a:rPr lang="en-US" altLang="ja-JP" sz="1600" dirty="0"/>
              <a:t>170</a:t>
            </a:r>
            <a:r>
              <a:rPr lang="ja-JP" altLang="en-US" sz="1600" dirty="0"/>
              <a:t>の正規分布に従っていると仮定する</a:t>
            </a:r>
            <a:r>
              <a:rPr lang="ja-JP" altLang="en-US" sz="1400" dirty="0"/>
              <a:t>（正確には最高点、最低点が決まっているので正規分布を仮定できないが説明のため）</a:t>
            </a:r>
            <a:r>
              <a:rPr lang="ja-JP" altLang="en-US" sz="1600" dirty="0"/>
              <a:t>ランダムに抽出したある</a:t>
            </a:r>
            <a:r>
              <a:rPr lang="en-US" altLang="ja-JP" sz="1600" dirty="0"/>
              <a:t>TOEIC</a:t>
            </a:r>
            <a:r>
              <a:rPr lang="ja-JP" altLang="en-US" sz="1600" dirty="0"/>
              <a:t>受験者のスコアが</a:t>
            </a:r>
            <a:r>
              <a:rPr lang="en-US" altLang="ja-JP" sz="1600" dirty="0"/>
              <a:t>800</a:t>
            </a:r>
            <a:r>
              <a:rPr lang="ja-JP" altLang="en-US" sz="1600" dirty="0"/>
              <a:t>点以上である確率は？</a:t>
            </a:r>
            <a:endParaRPr lang="en-US" altLang="ja-JP" sz="1600" dirty="0"/>
          </a:p>
          <a:p>
            <a:pPr marL="285750" indent="-285750">
              <a:buFont typeface="Arial" panose="020B0604020202020204" pitchFamily="34" charset="0"/>
              <a:buChar char="•"/>
            </a:pPr>
            <a:endParaRPr lang="en-US" altLang="ja-JP" sz="1600" dirty="0"/>
          </a:p>
        </p:txBody>
      </p:sp>
      <p:grpSp>
        <p:nvGrpSpPr>
          <p:cNvPr id="28" name="グループ化 27">
            <a:extLst>
              <a:ext uri="{FF2B5EF4-FFF2-40B4-BE49-F238E27FC236}">
                <a16:creationId xmlns:a16="http://schemas.microsoft.com/office/drawing/2014/main" id="{3651CAC6-A55B-40D5-A08F-18611DA13828}"/>
              </a:ext>
            </a:extLst>
          </p:cNvPr>
          <p:cNvGrpSpPr/>
          <p:nvPr/>
        </p:nvGrpSpPr>
        <p:grpSpPr>
          <a:xfrm>
            <a:off x="5367438" y="1518275"/>
            <a:ext cx="4446102" cy="2178212"/>
            <a:chOff x="5421052" y="807707"/>
            <a:chExt cx="4446102" cy="2178212"/>
          </a:xfrm>
        </p:grpSpPr>
        <p:pic>
          <p:nvPicPr>
            <p:cNvPr id="2" name="図 1">
              <a:extLst>
                <a:ext uri="{FF2B5EF4-FFF2-40B4-BE49-F238E27FC236}">
                  <a16:creationId xmlns:a16="http://schemas.microsoft.com/office/drawing/2014/main" id="{6B987F1E-67D6-465E-91ED-BA3BBD7D8A37}"/>
                </a:ext>
              </a:extLst>
            </p:cNvPr>
            <p:cNvPicPr>
              <a:picLocks noChangeAspect="1"/>
            </p:cNvPicPr>
            <p:nvPr/>
          </p:nvPicPr>
          <p:blipFill>
            <a:blip r:embed="rId2"/>
            <a:stretch>
              <a:fillRect/>
            </a:stretch>
          </p:blipFill>
          <p:spPr>
            <a:xfrm>
              <a:off x="6753200" y="807707"/>
              <a:ext cx="2473660" cy="1505170"/>
            </a:xfrm>
            <a:prstGeom prst="rect">
              <a:avLst/>
            </a:prstGeom>
          </p:spPr>
        </p:pic>
        <p:sp>
          <p:nvSpPr>
            <p:cNvPr id="6" name="テキスト ボックス 5">
              <a:extLst>
                <a:ext uri="{FF2B5EF4-FFF2-40B4-BE49-F238E27FC236}">
                  <a16:creationId xmlns:a16="http://schemas.microsoft.com/office/drawing/2014/main" id="{E5ADD935-A9DC-4183-B399-FA24DE085BB5}"/>
                </a:ext>
              </a:extLst>
            </p:cNvPr>
            <p:cNvSpPr txBox="1"/>
            <p:nvPr/>
          </p:nvSpPr>
          <p:spPr>
            <a:xfrm>
              <a:off x="5421052" y="1742328"/>
              <a:ext cx="1152128" cy="276999"/>
            </a:xfrm>
            <a:prstGeom prst="rect">
              <a:avLst/>
            </a:prstGeom>
            <a:noFill/>
          </p:spPr>
          <p:txBody>
            <a:bodyPr wrap="square" rtlCol="0">
              <a:spAutoFit/>
            </a:bodyPr>
            <a:lstStyle/>
            <a:p>
              <a:pPr algn="ctr"/>
              <a:r>
                <a:rPr lang="en-US" altLang="ja-JP" sz="1200" dirty="0" err="1">
                  <a:solidFill>
                    <a:srgbClr val="00B050"/>
                  </a:solidFill>
                </a:rPr>
                <a:t>dnorm</a:t>
              </a:r>
              <a:r>
                <a:rPr lang="en-US" altLang="ja-JP" sz="1200" dirty="0">
                  <a:solidFill>
                    <a:srgbClr val="00B050"/>
                  </a:solidFill>
                </a:rPr>
                <a:t>(1.96) </a:t>
              </a:r>
            </a:p>
          </p:txBody>
        </p:sp>
        <p:cxnSp>
          <p:nvCxnSpPr>
            <p:cNvPr id="12" name="直線矢印コネクタ 11">
              <a:extLst>
                <a:ext uri="{FF2B5EF4-FFF2-40B4-BE49-F238E27FC236}">
                  <a16:creationId xmlns:a16="http://schemas.microsoft.com/office/drawing/2014/main" id="{3E45FB4C-51DB-4DB7-BAAB-EC7984C990D4}"/>
                </a:ext>
              </a:extLst>
            </p:cNvPr>
            <p:cNvCxnSpPr>
              <a:cxnSpLocks/>
              <a:stCxn id="6" idx="3"/>
            </p:cNvCxnSpPr>
            <p:nvPr/>
          </p:nvCxnSpPr>
          <p:spPr>
            <a:xfrm>
              <a:off x="6573180" y="1880828"/>
              <a:ext cx="468052" cy="0"/>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059A71F-6996-42AE-AB2A-3C3C16F00A80}"/>
                </a:ext>
              </a:extLst>
            </p:cNvPr>
            <p:cNvSpPr txBox="1"/>
            <p:nvPr/>
          </p:nvSpPr>
          <p:spPr>
            <a:xfrm>
              <a:off x="7954032" y="2708920"/>
              <a:ext cx="1260140" cy="276999"/>
            </a:xfrm>
            <a:prstGeom prst="rect">
              <a:avLst/>
            </a:prstGeom>
            <a:noFill/>
          </p:spPr>
          <p:txBody>
            <a:bodyPr wrap="square" rtlCol="0">
              <a:spAutoFit/>
            </a:bodyPr>
            <a:lstStyle/>
            <a:p>
              <a:pPr algn="ctr"/>
              <a:r>
                <a:rPr lang="en-US" altLang="ja-JP" sz="1200" dirty="0" err="1">
                  <a:solidFill>
                    <a:srgbClr val="00B050"/>
                  </a:solidFill>
                </a:rPr>
                <a:t>qnorm</a:t>
              </a:r>
              <a:r>
                <a:rPr lang="en-US" altLang="ja-JP" sz="1200" dirty="0">
                  <a:solidFill>
                    <a:srgbClr val="00B050"/>
                  </a:solidFill>
                </a:rPr>
                <a:t>(0.975) </a:t>
              </a:r>
            </a:p>
          </p:txBody>
        </p:sp>
        <p:cxnSp>
          <p:nvCxnSpPr>
            <p:cNvPr id="15" name="直線矢印コネクタ 14">
              <a:extLst>
                <a:ext uri="{FF2B5EF4-FFF2-40B4-BE49-F238E27FC236}">
                  <a16:creationId xmlns:a16="http://schemas.microsoft.com/office/drawing/2014/main" id="{27DA4367-D6DE-4654-A01D-F12B50CC4377}"/>
                </a:ext>
              </a:extLst>
            </p:cNvPr>
            <p:cNvCxnSpPr>
              <a:cxnSpLocks/>
              <a:stCxn id="14" idx="0"/>
            </p:cNvCxnSpPr>
            <p:nvPr/>
          </p:nvCxnSpPr>
          <p:spPr>
            <a:xfrm flipV="1">
              <a:off x="8584102" y="2096853"/>
              <a:ext cx="0" cy="612067"/>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487A4965-87FF-455A-8D2F-AD1600BA400C}"/>
                </a:ext>
              </a:extLst>
            </p:cNvPr>
            <p:cNvSpPr txBox="1"/>
            <p:nvPr/>
          </p:nvSpPr>
          <p:spPr>
            <a:xfrm>
              <a:off x="8715026" y="1283634"/>
              <a:ext cx="1152128" cy="276999"/>
            </a:xfrm>
            <a:prstGeom prst="rect">
              <a:avLst/>
            </a:prstGeom>
            <a:noFill/>
          </p:spPr>
          <p:txBody>
            <a:bodyPr wrap="square" rtlCol="0">
              <a:spAutoFit/>
            </a:bodyPr>
            <a:lstStyle/>
            <a:p>
              <a:pPr algn="ctr"/>
              <a:r>
                <a:rPr lang="en-US" altLang="ja-JP" sz="1200" dirty="0" err="1">
                  <a:solidFill>
                    <a:srgbClr val="00B050"/>
                  </a:solidFill>
                </a:rPr>
                <a:t>pnorm</a:t>
              </a:r>
              <a:r>
                <a:rPr lang="en-US" altLang="ja-JP" sz="1200" dirty="0">
                  <a:solidFill>
                    <a:srgbClr val="00B050"/>
                  </a:solidFill>
                </a:rPr>
                <a:t>(1.96) </a:t>
              </a:r>
            </a:p>
          </p:txBody>
        </p:sp>
        <p:cxnSp>
          <p:nvCxnSpPr>
            <p:cNvPr id="24" name="直線コネクタ 23">
              <a:extLst>
                <a:ext uri="{FF2B5EF4-FFF2-40B4-BE49-F238E27FC236}">
                  <a16:creationId xmlns:a16="http://schemas.microsoft.com/office/drawing/2014/main" id="{515F090F-F61D-4E74-A3F9-13D383C56875}"/>
                </a:ext>
              </a:extLst>
            </p:cNvPr>
            <p:cNvCxnSpPr>
              <a:cxnSpLocks/>
              <a:stCxn id="21" idx="2"/>
            </p:cNvCxnSpPr>
            <p:nvPr/>
          </p:nvCxnSpPr>
          <p:spPr>
            <a:xfrm flipH="1">
              <a:off x="8661539" y="1560633"/>
              <a:ext cx="629551" cy="45869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1" name="テキスト ボックス 30">
            <a:extLst>
              <a:ext uri="{FF2B5EF4-FFF2-40B4-BE49-F238E27FC236}">
                <a16:creationId xmlns:a16="http://schemas.microsoft.com/office/drawing/2014/main" id="{C543BC36-64F4-4337-9A9B-3856E72C9C8E}"/>
              </a:ext>
            </a:extLst>
          </p:cNvPr>
          <p:cNvSpPr txBox="1"/>
          <p:nvPr/>
        </p:nvSpPr>
        <p:spPr>
          <a:xfrm>
            <a:off x="272480" y="4703656"/>
            <a:ext cx="9109012" cy="1569660"/>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二項分布の理解</a:t>
            </a:r>
            <a:endParaRPr lang="en-US" altLang="ja-JP" sz="1600" dirty="0"/>
          </a:p>
          <a:p>
            <a:pPr marL="742950" lvl="1" indent="-285750">
              <a:buFont typeface="Arial" panose="020B0604020202020204" pitchFamily="34" charset="0"/>
              <a:buChar char="•"/>
            </a:pPr>
            <a:r>
              <a:rPr lang="ja-JP" altLang="en-US" sz="1600" dirty="0"/>
              <a:t>サイコロを</a:t>
            </a:r>
            <a:r>
              <a:rPr lang="en-US" altLang="ja-JP" sz="1600" dirty="0"/>
              <a:t>3</a:t>
            </a:r>
            <a:r>
              <a:rPr lang="ja-JP" altLang="en-US" sz="1600" dirty="0"/>
              <a:t>回振る、</a:t>
            </a:r>
            <a:r>
              <a:rPr lang="en-US" altLang="ja-JP" sz="1600" dirty="0"/>
              <a:t>1</a:t>
            </a:r>
            <a:r>
              <a:rPr lang="ja-JP" altLang="en-US" sz="1600" dirty="0"/>
              <a:t>回だけ</a:t>
            </a:r>
            <a:r>
              <a:rPr lang="en-US" altLang="ja-JP" sz="1600" dirty="0"/>
              <a:t>6</a:t>
            </a:r>
            <a:r>
              <a:rPr lang="ja-JP" altLang="en-US" sz="1600" dirty="0"/>
              <a:t>の目が出る確率は？</a:t>
            </a:r>
            <a:r>
              <a:rPr lang="en-US" altLang="ja-JP" sz="1600" dirty="0" err="1">
                <a:solidFill>
                  <a:srgbClr val="00B050"/>
                </a:solidFill>
              </a:rPr>
              <a:t>dbinom</a:t>
            </a:r>
            <a:r>
              <a:rPr lang="en-US" altLang="ja-JP" sz="1600" dirty="0">
                <a:solidFill>
                  <a:srgbClr val="00B050"/>
                </a:solidFill>
              </a:rPr>
              <a:t>(1,3,1/6)</a:t>
            </a:r>
          </a:p>
          <a:p>
            <a:pPr marL="742950" lvl="1" indent="-285750">
              <a:buFont typeface="Arial" panose="020B0604020202020204" pitchFamily="34" charset="0"/>
              <a:buChar char="•"/>
            </a:pPr>
            <a:r>
              <a:rPr lang="en-US" altLang="ja-JP" sz="1600" dirty="0"/>
              <a:t>1</a:t>
            </a:r>
            <a:r>
              <a:rPr lang="ja-JP" altLang="en-US" sz="1600" dirty="0"/>
              <a:t>回のコンタクトで契約が取れる確率が</a:t>
            </a:r>
            <a:r>
              <a:rPr lang="en-US" altLang="ja-JP" sz="1600" dirty="0"/>
              <a:t>4%</a:t>
            </a:r>
            <a:r>
              <a:rPr lang="ja-JP" altLang="en-US" sz="1600" dirty="0" err="1"/>
              <a:t>、</a:t>
            </a:r>
            <a:r>
              <a:rPr lang="en-US" altLang="ja-JP" sz="1600" dirty="0"/>
              <a:t>100</a:t>
            </a:r>
            <a:r>
              <a:rPr lang="ja-JP" altLang="en-US" sz="1600" dirty="0"/>
              <a:t>件の客先に</a:t>
            </a:r>
            <a:r>
              <a:rPr lang="en-US" altLang="ja-JP" sz="1600" dirty="0"/>
              <a:t>1</a:t>
            </a:r>
            <a:r>
              <a:rPr lang="ja-JP" altLang="en-US" sz="1600" dirty="0"/>
              <a:t>回ずつコンタクトした場合、</a:t>
            </a:r>
            <a:r>
              <a:rPr lang="en-US" altLang="ja-JP" sz="1600" dirty="0"/>
              <a:t>5</a:t>
            </a:r>
            <a:r>
              <a:rPr lang="ja-JP" altLang="en-US" sz="1600" dirty="0"/>
              <a:t>件以上契約が取れる確率は？</a:t>
            </a:r>
            <a:r>
              <a:rPr lang="en-US" altLang="ja-JP" sz="1600" dirty="0"/>
              <a:t>10</a:t>
            </a:r>
            <a:r>
              <a:rPr lang="ja-JP" altLang="en-US" sz="1600" dirty="0"/>
              <a:t>件以上契約が取れる確率は？</a:t>
            </a:r>
            <a:endParaRPr lang="en-US" altLang="ja-JP" sz="1600" dirty="0"/>
          </a:p>
          <a:p>
            <a:endParaRPr lang="en-US" altLang="ja-JP" sz="1600" dirty="0"/>
          </a:p>
          <a:p>
            <a:endParaRPr lang="en-US" altLang="ja-JP" sz="1600" dirty="0"/>
          </a:p>
        </p:txBody>
      </p:sp>
    </p:spTree>
    <p:extLst>
      <p:ext uri="{BB962C8B-B14F-4D97-AF65-F5344CB8AC3E}">
        <p14:creationId xmlns:p14="http://schemas.microsoft.com/office/powerpoint/2010/main" val="520738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16</a:t>
            </a:fld>
            <a:endParaRPr lang="ja-JP" altLang="en-US" dirty="0"/>
          </a:p>
        </p:txBody>
      </p:sp>
      <p:sp>
        <p:nvSpPr>
          <p:cNvPr id="3" name="タイトル 2"/>
          <p:cNvSpPr>
            <a:spLocks noGrp="1"/>
          </p:cNvSpPr>
          <p:nvPr>
            <p:ph type="title"/>
          </p:nvPr>
        </p:nvSpPr>
        <p:spPr/>
        <p:txBody>
          <a:bodyPr/>
          <a:lstStyle/>
          <a:p>
            <a:r>
              <a:rPr kumimoji="1" lang="ja-JP" altLang="en-US" dirty="0"/>
              <a:t>母集団と標本</a:t>
            </a:r>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1200329"/>
          </a:xfrm>
          <a:prstGeom prst="rect">
            <a:avLst/>
          </a:prstGeom>
          <a:noFill/>
        </p:spPr>
        <p:txBody>
          <a:bodyPr wrap="square" rtlCol="0">
            <a:spAutoFit/>
          </a:bodyPr>
          <a:lstStyle/>
          <a:p>
            <a:r>
              <a:rPr lang="ja-JP" altLang="en-US" sz="1600" b="1" dirty="0"/>
              <a:t>母集団</a:t>
            </a:r>
            <a:r>
              <a:rPr lang="en-US" altLang="ja-JP" sz="1600" b="1" dirty="0"/>
              <a:t>(Population)</a:t>
            </a:r>
            <a:r>
              <a:rPr lang="ja-JP" altLang="en-US" sz="1600" dirty="0"/>
              <a:t>とは分析により知りたい対象全体</a:t>
            </a:r>
            <a:endParaRPr lang="en-US" altLang="ja-JP" sz="1600" dirty="0"/>
          </a:p>
          <a:p>
            <a:r>
              <a:rPr lang="ja-JP" altLang="en-US" sz="1600" b="1" dirty="0"/>
              <a:t>標本</a:t>
            </a:r>
            <a:r>
              <a:rPr lang="en-US" altLang="ja-JP" sz="1600" b="1" dirty="0"/>
              <a:t>(Sample)</a:t>
            </a:r>
            <a:r>
              <a:rPr lang="ja-JP" altLang="en-US" sz="1600" dirty="0"/>
              <a:t>とは母集団からの部分集合</a:t>
            </a:r>
            <a:endParaRPr lang="en-US" altLang="ja-JP" sz="1600" dirty="0"/>
          </a:p>
          <a:p>
            <a:endParaRPr lang="en-US" altLang="ja-JP" sz="800" dirty="0"/>
          </a:p>
          <a:p>
            <a:r>
              <a:rPr lang="ja-JP" altLang="en-US" sz="1600" dirty="0"/>
              <a:t>分析で、標本から母集団を推測することが目的</a:t>
            </a:r>
            <a:endParaRPr lang="en-US" altLang="ja-JP" sz="1600" dirty="0"/>
          </a:p>
          <a:p>
            <a:r>
              <a:rPr lang="ja-JP" altLang="en-US" sz="1600" dirty="0"/>
              <a:t>（母集団が大きすぎるなどの何らかの理由で全数調査ができない場合）</a:t>
            </a:r>
            <a:endParaRPr lang="en-US" altLang="ja-JP" sz="1600" dirty="0"/>
          </a:p>
        </p:txBody>
      </p:sp>
      <p:sp>
        <p:nvSpPr>
          <p:cNvPr id="4" name="四角形: 角を丸くする 3">
            <a:extLst>
              <a:ext uri="{FF2B5EF4-FFF2-40B4-BE49-F238E27FC236}">
                <a16:creationId xmlns:a16="http://schemas.microsoft.com/office/drawing/2014/main" id="{2EEF74AC-E79F-4AD9-B232-82F70F9C586F}"/>
              </a:ext>
            </a:extLst>
          </p:cNvPr>
          <p:cNvSpPr/>
          <p:nvPr/>
        </p:nvSpPr>
        <p:spPr bwMode="auto">
          <a:xfrm>
            <a:off x="1028564" y="3392996"/>
            <a:ext cx="2988332" cy="2772308"/>
          </a:xfrm>
          <a:prstGeom prst="roundRect">
            <a:avLst/>
          </a:prstGeom>
          <a:noFill/>
          <a:ln w="28575">
            <a:solidFill>
              <a:schemeClr val="bg1">
                <a:lumMod val="50000"/>
              </a:schemeClr>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pic>
        <p:nvPicPr>
          <p:cNvPr id="6" name="図 5">
            <a:extLst>
              <a:ext uri="{FF2B5EF4-FFF2-40B4-BE49-F238E27FC236}">
                <a16:creationId xmlns:a16="http://schemas.microsoft.com/office/drawing/2014/main" id="{F41A8868-E665-4B43-85E4-154AD88D0EBC}"/>
              </a:ext>
            </a:extLst>
          </p:cNvPr>
          <p:cNvPicPr>
            <a:picLocks noChangeAspect="1"/>
          </p:cNvPicPr>
          <p:nvPr/>
        </p:nvPicPr>
        <p:blipFill>
          <a:blip r:embed="rId2"/>
          <a:stretch>
            <a:fillRect/>
          </a:stretch>
        </p:blipFill>
        <p:spPr>
          <a:xfrm>
            <a:off x="2379278" y="3778762"/>
            <a:ext cx="351315" cy="518189"/>
          </a:xfrm>
          <a:prstGeom prst="rect">
            <a:avLst/>
          </a:prstGeom>
        </p:spPr>
      </p:pic>
      <p:pic>
        <p:nvPicPr>
          <p:cNvPr id="7" name="図 6">
            <a:extLst>
              <a:ext uri="{FF2B5EF4-FFF2-40B4-BE49-F238E27FC236}">
                <a16:creationId xmlns:a16="http://schemas.microsoft.com/office/drawing/2014/main" id="{CC7DF744-02AB-4717-AE12-602D721E2871}"/>
              </a:ext>
            </a:extLst>
          </p:cNvPr>
          <p:cNvPicPr>
            <a:picLocks noChangeAspect="1"/>
          </p:cNvPicPr>
          <p:nvPr/>
        </p:nvPicPr>
        <p:blipFill>
          <a:blip r:embed="rId3"/>
          <a:stretch>
            <a:fillRect/>
          </a:stretch>
        </p:blipFill>
        <p:spPr>
          <a:xfrm>
            <a:off x="2329507" y="5264182"/>
            <a:ext cx="386446" cy="522580"/>
          </a:xfrm>
          <a:prstGeom prst="rect">
            <a:avLst/>
          </a:prstGeom>
        </p:spPr>
      </p:pic>
      <p:pic>
        <p:nvPicPr>
          <p:cNvPr id="8" name="図 7">
            <a:extLst>
              <a:ext uri="{FF2B5EF4-FFF2-40B4-BE49-F238E27FC236}">
                <a16:creationId xmlns:a16="http://schemas.microsoft.com/office/drawing/2014/main" id="{D8B77D90-723F-4BDE-A4D0-2E3462EB9884}"/>
              </a:ext>
            </a:extLst>
          </p:cNvPr>
          <p:cNvPicPr>
            <a:picLocks noChangeAspect="1"/>
          </p:cNvPicPr>
          <p:nvPr/>
        </p:nvPicPr>
        <p:blipFill>
          <a:blip r:embed="rId4"/>
          <a:stretch>
            <a:fillRect/>
          </a:stretch>
        </p:blipFill>
        <p:spPr>
          <a:xfrm>
            <a:off x="1572621" y="5059980"/>
            <a:ext cx="360098" cy="465492"/>
          </a:xfrm>
          <a:prstGeom prst="rect">
            <a:avLst/>
          </a:prstGeom>
        </p:spPr>
      </p:pic>
      <p:pic>
        <p:nvPicPr>
          <p:cNvPr id="9" name="図 8">
            <a:extLst>
              <a:ext uri="{FF2B5EF4-FFF2-40B4-BE49-F238E27FC236}">
                <a16:creationId xmlns:a16="http://schemas.microsoft.com/office/drawing/2014/main" id="{0697D5CC-DC81-47D9-8AE1-0C0E6DD16D14}"/>
              </a:ext>
            </a:extLst>
          </p:cNvPr>
          <p:cNvPicPr>
            <a:picLocks noChangeAspect="1"/>
          </p:cNvPicPr>
          <p:nvPr/>
        </p:nvPicPr>
        <p:blipFill>
          <a:blip r:embed="rId5"/>
          <a:stretch>
            <a:fillRect/>
          </a:stretch>
        </p:blipFill>
        <p:spPr>
          <a:xfrm>
            <a:off x="2592750" y="4504949"/>
            <a:ext cx="329357" cy="439143"/>
          </a:xfrm>
          <a:prstGeom prst="rect">
            <a:avLst/>
          </a:prstGeom>
        </p:spPr>
      </p:pic>
      <p:pic>
        <p:nvPicPr>
          <p:cNvPr id="10" name="図 9">
            <a:extLst>
              <a:ext uri="{FF2B5EF4-FFF2-40B4-BE49-F238E27FC236}">
                <a16:creationId xmlns:a16="http://schemas.microsoft.com/office/drawing/2014/main" id="{9D49E81B-0BFC-4CEE-949E-A1F10579A490}"/>
              </a:ext>
            </a:extLst>
          </p:cNvPr>
          <p:cNvPicPr>
            <a:picLocks noChangeAspect="1"/>
          </p:cNvPicPr>
          <p:nvPr/>
        </p:nvPicPr>
        <p:blipFill>
          <a:blip r:embed="rId6"/>
          <a:stretch>
            <a:fillRect/>
          </a:stretch>
        </p:blipFill>
        <p:spPr>
          <a:xfrm>
            <a:off x="3135839" y="5299313"/>
            <a:ext cx="333749" cy="487449"/>
          </a:xfrm>
          <a:prstGeom prst="rect">
            <a:avLst/>
          </a:prstGeom>
        </p:spPr>
      </p:pic>
      <p:pic>
        <p:nvPicPr>
          <p:cNvPr id="11" name="図 10">
            <a:extLst>
              <a:ext uri="{FF2B5EF4-FFF2-40B4-BE49-F238E27FC236}">
                <a16:creationId xmlns:a16="http://schemas.microsoft.com/office/drawing/2014/main" id="{0CE0B795-D483-4B03-B665-36CFCCC2F71D}"/>
              </a:ext>
            </a:extLst>
          </p:cNvPr>
          <p:cNvPicPr>
            <a:picLocks noChangeAspect="1"/>
          </p:cNvPicPr>
          <p:nvPr/>
        </p:nvPicPr>
        <p:blipFill>
          <a:blip r:embed="rId7"/>
          <a:stretch>
            <a:fillRect/>
          </a:stretch>
        </p:blipFill>
        <p:spPr>
          <a:xfrm>
            <a:off x="1728518" y="4257006"/>
            <a:ext cx="408403" cy="518189"/>
          </a:xfrm>
          <a:prstGeom prst="rect">
            <a:avLst/>
          </a:prstGeom>
        </p:spPr>
      </p:pic>
      <p:pic>
        <p:nvPicPr>
          <p:cNvPr id="12" name="図 11">
            <a:extLst>
              <a:ext uri="{FF2B5EF4-FFF2-40B4-BE49-F238E27FC236}">
                <a16:creationId xmlns:a16="http://schemas.microsoft.com/office/drawing/2014/main" id="{FADD4070-0D90-4132-AB90-0A0067A0CF7E}"/>
              </a:ext>
            </a:extLst>
          </p:cNvPr>
          <p:cNvPicPr>
            <a:picLocks noChangeAspect="1"/>
          </p:cNvPicPr>
          <p:nvPr/>
        </p:nvPicPr>
        <p:blipFill>
          <a:blip r:embed="rId8"/>
          <a:stretch>
            <a:fillRect/>
          </a:stretch>
        </p:blipFill>
        <p:spPr>
          <a:xfrm>
            <a:off x="3135839" y="4026456"/>
            <a:ext cx="478666" cy="461100"/>
          </a:xfrm>
          <a:prstGeom prst="rect">
            <a:avLst/>
          </a:prstGeom>
        </p:spPr>
      </p:pic>
      <p:pic>
        <p:nvPicPr>
          <p:cNvPr id="13" name="図 12">
            <a:extLst>
              <a:ext uri="{FF2B5EF4-FFF2-40B4-BE49-F238E27FC236}">
                <a16:creationId xmlns:a16="http://schemas.microsoft.com/office/drawing/2014/main" id="{188C1569-CBE0-47E0-BCEF-0990F4E1A1F6}"/>
              </a:ext>
            </a:extLst>
          </p:cNvPr>
          <p:cNvPicPr>
            <a:picLocks noChangeAspect="1"/>
          </p:cNvPicPr>
          <p:nvPr/>
        </p:nvPicPr>
        <p:blipFill>
          <a:blip r:embed="rId9"/>
          <a:stretch>
            <a:fillRect/>
          </a:stretch>
        </p:blipFill>
        <p:spPr>
          <a:xfrm>
            <a:off x="1280592" y="3698809"/>
            <a:ext cx="447926" cy="500623"/>
          </a:xfrm>
          <a:prstGeom prst="rect">
            <a:avLst/>
          </a:prstGeom>
        </p:spPr>
      </p:pic>
      <p:sp>
        <p:nvSpPr>
          <p:cNvPr id="14" name="テキスト ボックス 13">
            <a:extLst>
              <a:ext uri="{FF2B5EF4-FFF2-40B4-BE49-F238E27FC236}">
                <a16:creationId xmlns:a16="http://schemas.microsoft.com/office/drawing/2014/main" id="{1AE1468B-2053-4D73-9811-0633B38EB98B}"/>
              </a:ext>
            </a:extLst>
          </p:cNvPr>
          <p:cNvSpPr txBox="1"/>
          <p:nvPr/>
        </p:nvSpPr>
        <p:spPr>
          <a:xfrm>
            <a:off x="1869574" y="3090446"/>
            <a:ext cx="1370722" cy="338554"/>
          </a:xfrm>
          <a:prstGeom prst="rect">
            <a:avLst/>
          </a:prstGeom>
          <a:noFill/>
        </p:spPr>
        <p:txBody>
          <a:bodyPr wrap="square" rtlCol="0">
            <a:spAutoFit/>
          </a:bodyPr>
          <a:lstStyle/>
          <a:p>
            <a:pPr algn="ctr"/>
            <a:r>
              <a:rPr lang="ja-JP" altLang="en-US" sz="1600" u="sng" dirty="0"/>
              <a:t>母集団</a:t>
            </a:r>
            <a:endParaRPr lang="en-US" altLang="ja-JP" sz="1600" u="sng" dirty="0"/>
          </a:p>
        </p:txBody>
      </p:sp>
      <p:sp>
        <p:nvSpPr>
          <p:cNvPr id="15" name="四角形: 角を丸くする 14">
            <a:extLst>
              <a:ext uri="{FF2B5EF4-FFF2-40B4-BE49-F238E27FC236}">
                <a16:creationId xmlns:a16="http://schemas.microsoft.com/office/drawing/2014/main" id="{E300F8FA-3858-45D3-B785-892A69031FA8}"/>
              </a:ext>
            </a:extLst>
          </p:cNvPr>
          <p:cNvSpPr/>
          <p:nvPr/>
        </p:nvSpPr>
        <p:spPr bwMode="auto">
          <a:xfrm>
            <a:off x="5239460" y="4183254"/>
            <a:ext cx="1909784" cy="1779543"/>
          </a:xfrm>
          <a:prstGeom prst="roundRect">
            <a:avLst/>
          </a:prstGeom>
          <a:noFill/>
          <a:ln w="28575">
            <a:solidFill>
              <a:schemeClr val="bg1">
                <a:lumMod val="50000"/>
              </a:schemeClr>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6" name="テキスト ボックス 15">
            <a:extLst>
              <a:ext uri="{FF2B5EF4-FFF2-40B4-BE49-F238E27FC236}">
                <a16:creationId xmlns:a16="http://schemas.microsoft.com/office/drawing/2014/main" id="{EB8309C2-3B58-4251-99F2-34AE709C0ADE}"/>
              </a:ext>
            </a:extLst>
          </p:cNvPr>
          <p:cNvSpPr txBox="1"/>
          <p:nvPr/>
        </p:nvSpPr>
        <p:spPr>
          <a:xfrm>
            <a:off x="5468631" y="3882534"/>
            <a:ext cx="1370722" cy="338554"/>
          </a:xfrm>
          <a:prstGeom prst="rect">
            <a:avLst/>
          </a:prstGeom>
          <a:noFill/>
        </p:spPr>
        <p:txBody>
          <a:bodyPr wrap="square" rtlCol="0">
            <a:spAutoFit/>
          </a:bodyPr>
          <a:lstStyle/>
          <a:p>
            <a:pPr algn="ctr"/>
            <a:r>
              <a:rPr lang="ja-JP" altLang="en-US" sz="1600" u="sng" dirty="0"/>
              <a:t>標本</a:t>
            </a:r>
            <a:endParaRPr lang="en-US" altLang="ja-JP" sz="1600" u="sng" dirty="0"/>
          </a:p>
        </p:txBody>
      </p:sp>
      <p:sp>
        <p:nvSpPr>
          <p:cNvPr id="17" name="二等辺三角形 16">
            <a:extLst>
              <a:ext uri="{FF2B5EF4-FFF2-40B4-BE49-F238E27FC236}">
                <a16:creationId xmlns:a16="http://schemas.microsoft.com/office/drawing/2014/main" id="{F9F548BB-F1DF-4B31-BAAE-0FFF5E8A6C3B}"/>
              </a:ext>
            </a:extLst>
          </p:cNvPr>
          <p:cNvSpPr/>
          <p:nvPr/>
        </p:nvSpPr>
        <p:spPr bwMode="auto">
          <a:xfrm rot="5400000">
            <a:off x="3910986" y="4546877"/>
            <a:ext cx="1448390" cy="948537"/>
          </a:xfrm>
          <a:prstGeom prst="triangle">
            <a:avLst>
              <a:gd name="adj" fmla="val 50000"/>
            </a:avLst>
          </a:prstGeom>
          <a:solidFill>
            <a:schemeClr val="bg1">
              <a:lumMod val="65000"/>
            </a:schemeClr>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8" name="テキスト ボックス 17">
            <a:extLst>
              <a:ext uri="{FF2B5EF4-FFF2-40B4-BE49-F238E27FC236}">
                <a16:creationId xmlns:a16="http://schemas.microsoft.com/office/drawing/2014/main" id="{1849C89F-AA88-4635-A076-8C903644D06D}"/>
              </a:ext>
            </a:extLst>
          </p:cNvPr>
          <p:cNvSpPr txBox="1"/>
          <p:nvPr/>
        </p:nvSpPr>
        <p:spPr>
          <a:xfrm>
            <a:off x="3875592" y="5733256"/>
            <a:ext cx="1370722" cy="338554"/>
          </a:xfrm>
          <a:prstGeom prst="rect">
            <a:avLst/>
          </a:prstGeom>
          <a:noFill/>
        </p:spPr>
        <p:txBody>
          <a:bodyPr wrap="square" rtlCol="0">
            <a:spAutoFit/>
          </a:bodyPr>
          <a:lstStyle/>
          <a:p>
            <a:pPr algn="ctr"/>
            <a:r>
              <a:rPr lang="ja-JP" altLang="en-US" sz="1600" dirty="0"/>
              <a:t>標本抽出</a:t>
            </a:r>
            <a:endParaRPr lang="en-US" altLang="ja-JP" sz="1600" dirty="0"/>
          </a:p>
        </p:txBody>
      </p:sp>
      <p:pic>
        <p:nvPicPr>
          <p:cNvPr id="19" name="図 18">
            <a:extLst>
              <a:ext uri="{FF2B5EF4-FFF2-40B4-BE49-F238E27FC236}">
                <a16:creationId xmlns:a16="http://schemas.microsoft.com/office/drawing/2014/main" id="{7A241778-C855-4284-9036-6DF13F0237DE}"/>
              </a:ext>
            </a:extLst>
          </p:cNvPr>
          <p:cNvPicPr>
            <a:picLocks noChangeAspect="1"/>
          </p:cNvPicPr>
          <p:nvPr/>
        </p:nvPicPr>
        <p:blipFill>
          <a:blip r:embed="rId2"/>
          <a:stretch>
            <a:fillRect/>
          </a:stretch>
        </p:blipFill>
        <p:spPr>
          <a:xfrm>
            <a:off x="6156356" y="4465425"/>
            <a:ext cx="351315" cy="518189"/>
          </a:xfrm>
          <a:prstGeom prst="rect">
            <a:avLst/>
          </a:prstGeom>
        </p:spPr>
      </p:pic>
      <p:pic>
        <p:nvPicPr>
          <p:cNvPr id="20" name="図 19">
            <a:extLst>
              <a:ext uri="{FF2B5EF4-FFF2-40B4-BE49-F238E27FC236}">
                <a16:creationId xmlns:a16="http://schemas.microsoft.com/office/drawing/2014/main" id="{479F7C8A-0B83-4313-AFE3-D0B756D46BD9}"/>
              </a:ext>
            </a:extLst>
          </p:cNvPr>
          <p:cNvPicPr>
            <a:picLocks noChangeAspect="1"/>
          </p:cNvPicPr>
          <p:nvPr/>
        </p:nvPicPr>
        <p:blipFill>
          <a:blip r:embed="rId4"/>
          <a:stretch>
            <a:fillRect/>
          </a:stretch>
        </p:blipFill>
        <p:spPr>
          <a:xfrm>
            <a:off x="5740007" y="5084132"/>
            <a:ext cx="360098" cy="465492"/>
          </a:xfrm>
          <a:prstGeom prst="rect">
            <a:avLst/>
          </a:prstGeom>
        </p:spPr>
      </p:pic>
      <p:pic>
        <p:nvPicPr>
          <p:cNvPr id="21" name="図 20">
            <a:extLst>
              <a:ext uri="{FF2B5EF4-FFF2-40B4-BE49-F238E27FC236}">
                <a16:creationId xmlns:a16="http://schemas.microsoft.com/office/drawing/2014/main" id="{942CF83D-39D9-480A-AF34-B7918A6E8B76}"/>
              </a:ext>
            </a:extLst>
          </p:cNvPr>
          <p:cNvPicPr>
            <a:picLocks noChangeAspect="1"/>
          </p:cNvPicPr>
          <p:nvPr/>
        </p:nvPicPr>
        <p:blipFill>
          <a:blip r:embed="rId5"/>
          <a:stretch>
            <a:fillRect/>
          </a:stretch>
        </p:blipFill>
        <p:spPr>
          <a:xfrm>
            <a:off x="6567859" y="5072773"/>
            <a:ext cx="329357" cy="439143"/>
          </a:xfrm>
          <a:prstGeom prst="rect">
            <a:avLst/>
          </a:prstGeom>
        </p:spPr>
      </p:pic>
      <p:sp>
        <p:nvSpPr>
          <p:cNvPr id="22" name="四角形: 角を丸くする 21">
            <a:extLst>
              <a:ext uri="{FF2B5EF4-FFF2-40B4-BE49-F238E27FC236}">
                <a16:creationId xmlns:a16="http://schemas.microsoft.com/office/drawing/2014/main" id="{83FCDD01-4212-4094-BBF9-345593886F5C}"/>
              </a:ext>
            </a:extLst>
          </p:cNvPr>
          <p:cNvSpPr/>
          <p:nvPr/>
        </p:nvSpPr>
        <p:spPr bwMode="auto">
          <a:xfrm>
            <a:off x="7513587" y="2580020"/>
            <a:ext cx="1514738" cy="876836"/>
          </a:xfrm>
          <a:prstGeom prst="roundRect">
            <a:avLst/>
          </a:prstGeom>
          <a:solidFill>
            <a:schemeClr val="accent3">
              <a:lumMod val="75000"/>
            </a:schemeClr>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lnSpc>
                <a:spcPct val="140000"/>
              </a:lnSpc>
              <a:spcBef>
                <a:spcPct val="0"/>
              </a:spcBef>
              <a:spcAft>
                <a:spcPts val="600"/>
              </a:spcAft>
            </a:pPr>
            <a:endParaRPr kumimoji="1" lang="en-US" altLang="ja-JP" sz="500" b="1" dirty="0">
              <a:solidFill>
                <a:schemeClr val="accent6"/>
              </a:solidFill>
              <a:latin typeface="メイリオ" pitchFamily="50" charset="-128"/>
              <a:ea typeface="メイリオ" pitchFamily="50" charset="-128"/>
              <a:cs typeface="メイリオ" pitchFamily="50" charset="-128"/>
            </a:endParaRPr>
          </a:p>
          <a:p>
            <a:pPr algn="ctr">
              <a:lnSpc>
                <a:spcPct val="140000"/>
              </a:lnSpc>
              <a:spcBef>
                <a:spcPct val="0"/>
              </a:spcBef>
              <a:spcAft>
                <a:spcPts val="600"/>
              </a:spcAft>
            </a:pPr>
            <a:r>
              <a:rPr kumimoji="1" lang="ja-JP" altLang="en-US" sz="2000" b="1" dirty="0">
                <a:solidFill>
                  <a:schemeClr val="accent6"/>
                </a:solidFill>
                <a:latin typeface="メイリオ" pitchFamily="50" charset="-128"/>
                <a:ea typeface="メイリオ" pitchFamily="50" charset="-128"/>
                <a:cs typeface="メイリオ" pitchFamily="50" charset="-128"/>
              </a:rPr>
              <a:t>分析</a:t>
            </a:r>
            <a:endParaRPr kumimoji="1" lang="en-US" altLang="ja-JP" sz="2000" b="1" dirty="0">
              <a:solidFill>
                <a:schemeClr val="accent6"/>
              </a:solidFill>
              <a:latin typeface="メイリオ" pitchFamily="50" charset="-128"/>
              <a:ea typeface="メイリオ" pitchFamily="50" charset="-128"/>
              <a:cs typeface="メイリオ" pitchFamily="50" charset="-128"/>
            </a:endParaRPr>
          </a:p>
          <a:p>
            <a:pPr algn="ctr">
              <a:lnSpc>
                <a:spcPct val="140000"/>
              </a:lnSpc>
              <a:spcBef>
                <a:spcPct val="0"/>
              </a:spcBef>
              <a:spcAft>
                <a:spcPts val="600"/>
              </a:spcAft>
            </a:pPr>
            <a:endParaRPr kumimoji="1" lang="ja-JP" altLang="en-US" sz="500" b="1" dirty="0">
              <a:solidFill>
                <a:schemeClr val="accent6"/>
              </a:solidFill>
              <a:latin typeface="メイリオ" pitchFamily="50" charset="-128"/>
              <a:ea typeface="メイリオ" pitchFamily="50" charset="-128"/>
              <a:cs typeface="メイリオ" pitchFamily="50" charset="-128"/>
            </a:endParaRPr>
          </a:p>
        </p:txBody>
      </p:sp>
      <p:sp>
        <p:nvSpPr>
          <p:cNvPr id="24" name="矢印: ストライプ 23">
            <a:extLst>
              <a:ext uri="{FF2B5EF4-FFF2-40B4-BE49-F238E27FC236}">
                <a16:creationId xmlns:a16="http://schemas.microsoft.com/office/drawing/2014/main" id="{721F3C1E-9405-4A69-958C-572D8F4BF11B}"/>
              </a:ext>
            </a:extLst>
          </p:cNvPr>
          <p:cNvSpPr/>
          <p:nvPr/>
        </p:nvSpPr>
        <p:spPr bwMode="auto">
          <a:xfrm rot="19076049">
            <a:off x="6636213" y="3727955"/>
            <a:ext cx="1514738" cy="661347"/>
          </a:xfrm>
          <a:prstGeom prst="stripedRightArrow">
            <a:avLst>
              <a:gd name="adj1" fmla="val 41984"/>
              <a:gd name="adj2" fmla="val 50000"/>
            </a:avLst>
          </a:prstGeom>
          <a:solidFill>
            <a:schemeClr val="bg1"/>
          </a:solidFill>
          <a:ln w="6350">
            <a:solidFill>
              <a:schemeClr val="tx1"/>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5" name="矢印: ストライプ 24">
            <a:extLst>
              <a:ext uri="{FF2B5EF4-FFF2-40B4-BE49-F238E27FC236}">
                <a16:creationId xmlns:a16="http://schemas.microsoft.com/office/drawing/2014/main" id="{8C4AFAEA-082C-49C5-87A2-6801D07378FB}"/>
              </a:ext>
            </a:extLst>
          </p:cNvPr>
          <p:cNvSpPr/>
          <p:nvPr/>
        </p:nvSpPr>
        <p:spPr bwMode="auto">
          <a:xfrm rot="10014644">
            <a:off x="3820986" y="3131053"/>
            <a:ext cx="3565434" cy="661347"/>
          </a:xfrm>
          <a:prstGeom prst="stripedRightArrow">
            <a:avLst>
              <a:gd name="adj1" fmla="val 41984"/>
              <a:gd name="adj2" fmla="val 50000"/>
            </a:avLst>
          </a:prstGeom>
          <a:solidFill>
            <a:schemeClr val="bg1"/>
          </a:solidFill>
          <a:ln w="6350">
            <a:solidFill>
              <a:schemeClr val="tx1"/>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6" name="テキスト ボックス 25">
            <a:extLst>
              <a:ext uri="{FF2B5EF4-FFF2-40B4-BE49-F238E27FC236}">
                <a16:creationId xmlns:a16="http://schemas.microsoft.com/office/drawing/2014/main" id="{0567F3B7-1AE0-4A71-B817-E740C8933490}"/>
              </a:ext>
            </a:extLst>
          </p:cNvPr>
          <p:cNvSpPr txBox="1"/>
          <p:nvPr/>
        </p:nvSpPr>
        <p:spPr>
          <a:xfrm>
            <a:off x="4306917" y="2973781"/>
            <a:ext cx="1724401" cy="338554"/>
          </a:xfrm>
          <a:prstGeom prst="rect">
            <a:avLst/>
          </a:prstGeom>
          <a:noFill/>
        </p:spPr>
        <p:txBody>
          <a:bodyPr wrap="square" rtlCol="0">
            <a:spAutoFit/>
          </a:bodyPr>
          <a:lstStyle/>
          <a:p>
            <a:pPr algn="ctr"/>
            <a:r>
              <a:rPr lang="ja-JP" altLang="en-US" sz="1600" dirty="0"/>
              <a:t>母集団を推測</a:t>
            </a:r>
            <a:endParaRPr lang="en-US" altLang="ja-JP" sz="1600" dirty="0"/>
          </a:p>
        </p:txBody>
      </p:sp>
      <p:sp>
        <p:nvSpPr>
          <p:cNvPr id="27" name="テキスト ボックス 26">
            <a:extLst>
              <a:ext uri="{FF2B5EF4-FFF2-40B4-BE49-F238E27FC236}">
                <a16:creationId xmlns:a16="http://schemas.microsoft.com/office/drawing/2014/main" id="{39C024D7-D7BF-4A00-A625-9BFEB63A2B6D}"/>
              </a:ext>
            </a:extLst>
          </p:cNvPr>
          <p:cNvSpPr txBox="1"/>
          <p:nvPr/>
        </p:nvSpPr>
        <p:spPr>
          <a:xfrm>
            <a:off x="7251356" y="4205514"/>
            <a:ext cx="1724401" cy="338554"/>
          </a:xfrm>
          <a:prstGeom prst="rect">
            <a:avLst/>
          </a:prstGeom>
          <a:noFill/>
        </p:spPr>
        <p:txBody>
          <a:bodyPr wrap="square" rtlCol="0">
            <a:spAutoFit/>
          </a:bodyPr>
          <a:lstStyle/>
          <a:p>
            <a:pPr algn="ctr"/>
            <a:r>
              <a:rPr lang="ja-JP" altLang="en-US" sz="1600" dirty="0"/>
              <a:t>標本を分析</a:t>
            </a:r>
            <a:endParaRPr lang="en-US" altLang="ja-JP" sz="1600" dirty="0"/>
          </a:p>
        </p:txBody>
      </p:sp>
    </p:spTree>
    <p:extLst>
      <p:ext uri="{BB962C8B-B14F-4D97-AF65-F5344CB8AC3E}">
        <p14:creationId xmlns:p14="http://schemas.microsoft.com/office/powerpoint/2010/main" val="2275434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17</a:t>
            </a:fld>
            <a:endParaRPr lang="ja-JP" altLang="en-US" dirty="0"/>
          </a:p>
        </p:txBody>
      </p:sp>
      <p:sp>
        <p:nvSpPr>
          <p:cNvPr id="3" name="タイトル 2"/>
          <p:cNvSpPr>
            <a:spLocks noGrp="1"/>
          </p:cNvSpPr>
          <p:nvPr>
            <p:ph type="title"/>
          </p:nvPr>
        </p:nvSpPr>
        <p:spPr/>
        <p:txBody>
          <a:bodyPr/>
          <a:lstStyle/>
          <a:p>
            <a:r>
              <a:rPr kumimoji="1" lang="ja-JP" altLang="en-US" dirty="0"/>
              <a:t>パラメータ、点推定、区間推定</a:t>
            </a:r>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2185214"/>
          </a:xfrm>
          <a:prstGeom prst="rect">
            <a:avLst/>
          </a:prstGeom>
          <a:noFill/>
        </p:spPr>
        <p:txBody>
          <a:bodyPr wrap="square" rtlCol="0">
            <a:spAutoFit/>
          </a:bodyPr>
          <a:lstStyle/>
          <a:p>
            <a:r>
              <a:rPr lang="ja-JP" altLang="en-US" sz="1600" b="1" dirty="0"/>
              <a:t>バラメータ</a:t>
            </a:r>
            <a:r>
              <a:rPr lang="en-US" altLang="ja-JP" sz="1600" b="1" dirty="0"/>
              <a:t>(</a:t>
            </a:r>
            <a:r>
              <a:rPr lang="ja-JP" altLang="en-US" sz="1600" b="1" dirty="0"/>
              <a:t>母数</a:t>
            </a:r>
            <a:r>
              <a:rPr lang="en-US" altLang="ja-JP" sz="1600" b="1" dirty="0"/>
              <a:t>)</a:t>
            </a:r>
            <a:r>
              <a:rPr lang="ja-JP" altLang="en-US" sz="1600" dirty="0"/>
              <a:t>とは母集団の特徴を説明する何らかの値（通常、未知）</a:t>
            </a:r>
            <a:endParaRPr lang="en-US" altLang="ja-JP" sz="1600" dirty="0"/>
          </a:p>
          <a:p>
            <a:endParaRPr lang="en-US" altLang="ja-JP" sz="800" dirty="0"/>
          </a:p>
          <a:p>
            <a:r>
              <a:rPr lang="ja-JP" altLang="en-US" sz="1600" dirty="0"/>
              <a:t>標本から</a:t>
            </a:r>
            <a:r>
              <a:rPr lang="en-US" altLang="ja-JP" sz="1600" dirty="0"/>
              <a:t>1</a:t>
            </a:r>
            <a:r>
              <a:rPr lang="ja-JP" altLang="en-US" sz="1600" dirty="0" err="1"/>
              <a:t>つの</a:t>
            </a:r>
            <a:r>
              <a:rPr lang="ja-JP" altLang="en-US" sz="1600" dirty="0"/>
              <a:t>値でパラメータを示すことを、</a:t>
            </a:r>
            <a:r>
              <a:rPr lang="ja-JP" altLang="en-US" sz="1600" b="1" dirty="0"/>
              <a:t>点推定</a:t>
            </a:r>
            <a:r>
              <a:rPr lang="en-US" altLang="ja-JP" sz="1600" b="1" dirty="0"/>
              <a:t>(Point Estimate)</a:t>
            </a:r>
            <a:r>
              <a:rPr lang="ja-JP" altLang="en-US" sz="1600" dirty="0"/>
              <a:t>と言う。</a:t>
            </a:r>
            <a:endParaRPr lang="en-US" altLang="ja-JP" sz="1600" dirty="0"/>
          </a:p>
          <a:p>
            <a:endParaRPr lang="en-US" altLang="ja-JP" sz="800" dirty="0"/>
          </a:p>
          <a:p>
            <a:r>
              <a:rPr lang="ja-JP" altLang="en-US" sz="1600" dirty="0"/>
              <a:t>また、点推定は標本からの計算なので、母集団の真の値に対し、点推定自体ばらつきを持つ。</a:t>
            </a:r>
            <a:endParaRPr lang="en-US" altLang="ja-JP" sz="1600" dirty="0"/>
          </a:p>
          <a:p>
            <a:r>
              <a:rPr lang="ja-JP" altLang="en-US" sz="1600" b="1" dirty="0"/>
              <a:t>標準誤差</a:t>
            </a:r>
            <a:r>
              <a:rPr lang="en-US" altLang="ja-JP" sz="1600" b="1" dirty="0"/>
              <a:t>(Standard Error)</a:t>
            </a:r>
            <a:r>
              <a:rPr lang="ja-JP" altLang="en-US" sz="1600" dirty="0"/>
              <a:t>を使い、このばらつきの大きさを示す。</a:t>
            </a:r>
            <a:endParaRPr lang="en-US" altLang="ja-JP" sz="1600" dirty="0"/>
          </a:p>
          <a:p>
            <a:endParaRPr lang="en-US" altLang="ja-JP" sz="800" dirty="0"/>
          </a:p>
          <a:p>
            <a:r>
              <a:rPr lang="ja-JP" altLang="en-US" sz="1600" dirty="0"/>
              <a:t>点推定と標準誤差を組み合わせ、区間でパラメータを示す場合、</a:t>
            </a:r>
            <a:r>
              <a:rPr lang="ja-JP" altLang="en-US" sz="1600" b="1" dirty="0"/>
              <a:t>信頼区間</a:t>
            </a:r>
            <a:r>
              <a:rPr lang="en-US" altLang="ja-JP" sz="1600" b="1" dirty="0"/>
              <a:t>(Confidence Interval)</a:t>
            </a:r>
            <a:r>
              <a:rPr lang="ja-JP" altLang="en-US" sz="1600" dirty="0"/>
              <a:t>を用いる。信頼区間を用いると、ある程度の信頼性をもって、この範囲にパラメータは収まるだろうということを示せる</a:t>
            </a:r>
            <a:endParaRPr lang="en-US" altLang="ja-JP" sz="1600" dirty="0"/>
          </a:p>
        </p:txBody>
      </p:sp>
      <p:grpSp>
        <p:nvGrpSpPr>
          <p:cNvPr id="4" name="グループ化 3">
            <a:extLst>
              <a:ext uri="{FF2B5EF4-FFF2-40B4-BE49-F238E27FC236}">
                <a16:creationId xmlns:a16="http://schemas.microsoft.com/office/drawing/2014/main" id="{EF845E5C-403B-4835-AB4B-58CF59E90DB3}"/>
              </a:ext>
            </a:extLst>
          </p:cNvPr>
          <p:cNvGrpSpPr/>
          <p:nvPr/>
        </p:nvGrpSpPr>
        <p:grpSpPr>
          <a:xfrm>
            <a:off x="1248025" y="3424679"/>
            <a:ext cx="5794320" cy="2673795"/>
            <a:chOff x="1028564" y="2392366"/>
            <a:chExt cx="7947193" cy="3772939"/>
          </a:xfrm>
        </p:grpSpPr>
        <p:sp>
          <p:nvSpPr>
            <p:cNvPr id="6" name="四角形: 角を丸くする 5">
              <a:extLst>
                <a:ext uri="{FF2B5EF4-FFF2-40B4-BE49-F238E27FC236}">
                  <a16:creationId xmlns:a16="http://schemas.microsoft.com/office/drawing/2014/main" id="{1E784998-96D6-4EB7-BB19-25F381A7D897}"/>
                </a:ext>
              </a:extLst>
            </p:cNvPr>
            <p:cNvSpPr/>
            <p:nvPr/>
          </p:nvSpPr>
          <p:spPr bwMode="auto">
            <a:xfrm>
              <a:off x="1028564" y="3392997"/>
              <a:ext cx="2988333" cy="2772308"/>
            </a:xfrm>
            <a:prstGeom prst="roundRect">
              <a:avLst/>
            </a:prstGeom>
            <a:noFill/>
            <a:ln w="28575">
              <a:solidFill>
                <a:schemeClr val="bg1">
                  <a:lumMod val="50000"/>
                </a:schemeClr>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pic>
          <p:nvPicPr>
            <p:cNvPr id="7" name="図 6">
              <a:extLst>
                <a:ext uri="{FF2B5EF4-FFF2-40B4-BE49-F238E27FC236}">
                  <a16:creationId xmlns:a16="http://schemas.microsoft.com/office/drawing/2014/main" id="{FA30E0E4-405D-4AA9-83DC-A8788E043715}"/>
                </a:ext>
              </a:extLst>
            </p:cNvPr>
            <p:cNvPicPr>
              <a:picLocks noChangeAspect="1"/>
            </p:cNvPicPr>
            <p:nvPr/>
          </p:nvPicPr>
          <p:blipFill>
            <a:blip r:embed="rId2"/>
            <a:stretch>
              <a:fillRect/>
            </a:stretch>
          </p:blipFill>
          <p:spPr>
            <a:xfrm>
              <a:off x="2379278" y="3778762"/>
              <a:ext cx="351315" cy="518189"/>
            </a:xfrm>
            <a:prstGeom prst="rect">
              <a:avLst/>
            </a:prstGeom>
          </p:spPr>
        </p:pic>
        <p:pic>
          <p:nvPicPr>
            <p:cNvPr id="8" name="図 7">
              <a:extLst>
                <a:ext uri="{FF2B5EF4-FFF2-40B4-BE49-F238E27FC236}">
                  <a16:creationId xmlns:a16="http://schemas.microsoft.com/office/drawing/2014/main" id="{DBC7EC2B-7F30-4E5C-9D16-F31EA11193E7}"/>
                </a:ext>
              </a:extLst>
            </p:cNvPr>
            <p:cNvPicPr>
              <a:picLocks noChangeAspect="1"/>
            </p:cNvPicPr>
            <p:nvPr/>
          </p:nvPicPr>
          <p:blipFill>
            <a:blip r:embed="rId3"/>
            <a:stretch>
              <a:fillRect/>
            </a:stretch>
          </p:blipFill>
          <p:spPr>
            <a:xfrm>
              <a:off x="2329507" y="5264182"/>
              <a:ext cx="386446" cy="522580"/>
            </a:xfrm>
            <a:prstGeom prst="rect">
              <a:avLst/>
            </a:prstGeom>
          </p:spPr>
        </p:pic>
        <p:pic>
          <p:nvPicPr>
            <p:cNvPr id="9" name="図 8">
              <a:extLst>
                <a:ext uri="{FF2B5EF4-FFF2-40B4-BE49-F238E27FC236}">
                  <a16:creationId xmlns:a16="http://schemas.microsoft.com/office/drawing/2014/main" id="{63D8F037-8E7F-4DFA-97F9-9FCFE695FCB0}"/>
                </a:ext>
              </a:extLst>
            </p:cNvPr>
            <p:cNvPicPr>
              <a:picLocks noChangeAspect="1"/>
            </p:cNvPicPr>
            <p:nvPr/>
          </p:nvPicPr>
          <p:blipFill>
            <a:blip r:embed="rId4"/>
            <a:stretch>
              <a:fillRect/>
            </a:stretch>
          </p:blipFill>
          <p:spPr>
            <a:xfrm>
              <a:off x="1572621" y="5059980"/>
              <a:ext cx="360098" cy="465492"/>
            </a:xfrm>
            <a:prstGeom prst="rect">
              <a:avLst/>
            </a:prstGeom>
          </p:spPr>
        </p:pic>
        <p:pic>
          <p:nvPicPr>
            <p:cNvPr id="10" name="図 9">
              <a:extLst>
                <a:ext uri="{FF2B5EF4-FFF2-40B4-BE49-F238E27FC236}">
                  <a16:creationId xmlns:a16="http://schemas.microsoft.com/office/drawing/2014/main" id="{EEF762BD-883A-45E8-9EA7-4E6CD2258FDC}"/>
                </a:ext>
              </a:extLst>
            </p:cNvPr>
            <p:cNvPicPr>
              <a:picLocks noChangeAspect="1"/>
            </p:cNvPicPr>
            <p:nvPr/>
          </p:nvPicPr>
          <p:blipFill>
            <a:blip r:embed="rId5"/>
            <a:stretch>
              <a:fillRect/>
            </a:stretch>
          </p:blipFill>
          <p:spPr>
            <a:xfrm>
              <a:off x="2592750" y="4504949"/>
              <a:ext cx="329357" cy="439143"/>
            </a:xfrm>
            <a:prstGeom prst="rect">
              <a:avLst/>
            </a:prstGeom>
          </p:spPr>
        </p:pic>
        <p:pic>
          <p:nvPicPr>
            <p:cNvPr id="11" name="図 10">
              <a:extLst>
                <a:ext uri="{FF2B5EF4-FFF2-40B4-BE49-F238E27FC236}">
                  <a16:creationId xmlns:a16="http://schemas.microsoft.com/office/drawing/2014/main" id="{A7142545-7D82-4CA1-A5D0-4B576D82902C}"/>
                </a:ext>
              </a:extLst>
            </p:cNvPr>
            <p:cNvPicPr>
              <a:picLocks noChangeAspect="1"/>
            </p:cNvPicPr>
            <p:nvPr/>
          </p:nvPicPr>
          <p:blipFill>
            <a:blip r:embed="rId6"/>
            <a:stretch>
              <a:fillRect/>
            </a:stretch>
          </p:blipFill>
          <p:spPr>
            <a:xfrm>
              <a:off x="3135839" y="5299313"/>
              <a:ext cx="333749" cy="487449"/>
            </a:xfrm>
            <a:prstGeom prst="rect">
              <a:avLst/>
            </a:prstGeom>
          </p:spPr>
        </p:pic>
        <p:pic>
          <p:nvPicPr>
            <p:cNvPr id="12" name="図 11">
              <a:extLst>
                <a:ext uri="{FF2B5EF4-FFF2-40B4-BE49-F238E27FC236}">
                  <a16:creationId xmlns:a16="http://schemas.microsoft.com/office/drawing/2014/main" id="{00C5F7E4-98F1-45B6-9AB3-6A6C75B33DC3}"/>
                </a:ext>
              </a:extLst>
            </p:cNvPr>
            <p:cNvPicPr>
              <a:picLocks noChangeAspect="1"/>
            </p:cNvPicPr>
            <p:nvPr/>
          </p:nvPicPr>
          <p:blipFill>
            <a:blip r:embed="rId7"/>
            <a:stretch>
              <a:fillRect/>
            </a:stretch>
          </p:blipFill>
          <p:spPr>
            <a:xfrm>
              <a:off x="1728518" y="4257006"/>
              <a:ext cx="408403" cy="518189"/>
            </a:xfrm>
            <a:prstGeom prst="rect">
              <a:avLst/>
            </a:prstGeom>
          </p:spPr>
        </p:pic>
        <p:pic>
          <p:nvPicPr>
            <p:cNvPr id="13" name="図 12">
              <a:extLst>
                <a:ext uri="{FF2B5EF4-FFF2-40B4-BE49-F238E27FC236}">
                  <a16:creationId xmlns:a16="http://schemas.microsoft.com/office/drawing/2014/main" id="{16CA1348-FAE2-476B-AF4A-2F6C3BC07181}"/>
                </a:ext>
              </a:extLst>
            </p:cNvPr>
            <p:cNvPicPr>
              <a:picLocks noChangeAspect="1"/>
            </p:cNvPicPr>
            <p:nvPr/>
          </p:nvPicPr>
          <p:blipFill>
            <a:blip r:embed="rId8"/>
            <a:stretch>
              <a:fillRect/>
            </a:stretch>
          </p:blipFill>
          <p:spPr>
            <a:xfrm>
              <a:off x="3135839" y="4026456"/>
              <a:ext cx="478666" cy="461100"/>
            </a:xfrm>
            <a:prstGeom prst="rect">
              <a:avLst/>
            </a:prstGeom>
          </p:spPr>
        </p:pic>
        <p:pic>
          <p:nvPicPr>
            <p:cNvPr id="14" name="図 13">
              <a:extLst>
                <a:ext uri="{FF2B5EF4-FFF2-40B4-BE49-F238E27FC236}">
                  <a16:creationId xmlns:a16="http://schemas.microsoft.com/office/drawing/2014/main" id="{D62D8436-0FA1-4711-B0CE-978BA43C54C9}"/>
                </a:ext>
              </a:extLst>
            </p:cNvPr>
            <p:cNvPicPr>
              <a:picLocks noChangeAspect="1"/>
            </p:cNvPicPr>
            <p:nvPr/>
          </p:nvPicPr>
          <p:blipFill>
            <a:blip r:embed="rId9"/>
            <a:stretch>
              <a:fillRect/>
            </a:stretch>
          </p:blipFill>
          <p:spPr>
            <a:xfrm>
              <a:off x="1280592" y="3698809"/>
              <a:ext cx="447926" cy="500623"/>
            </a:xfrm>
            <a:prstGeom prst="rect">
              <a:avLst/>
            </a:prstGeom>
          </p:spPr>
        </p:pic>
        <p:sp>
          <p:nvSpPr>
            <p:cNvPr id="15" name="テキスト ボックス 14">
              <a:extLst>
                <a:ext uri="{FF2B5EF4-FFF2-40B4-BE49-F238E27FC236}">
                  <a16:creationId xmlns:a16="http://schemas.microsoft.com/office/drawing/2014/main" id="{1404F023-68DA-4C04-B683-D0C3D8901A4D}"/>
                </a:ext>
              </a:extLst>
            </p:cNvPr>
            <p:cNvSpPr txBox="1"/>
            <p:nvPr/>
          </p:nvSpPr>
          <p:spPr>
            <a:xfrm>
              <a:off x="1869575" y="3015426"/>
              <a:ext cx="1370722" cy="394053"/>
            </a:xfrm>
            <a:prstGeom prst="rect">
              <a:avLst/>
            </a:prstGeom>
            <a:noFill/>
          </p:spPr>
          <p:txBody>
            <a:bodyPr wrap="square" rtlCol="0">
              <a:spAutoFit/>
            </a:bodyPr>
            <a:lstStyle/>
            <a:p>
              <a:pPr algn="ctr"/>
              <a:r>
                <a:rPr lang="ja-JP" altLang="en-US" sz="1200" u="sng" dirty="0"/>
                <a:t>母集団</a:t>
              </a:r>
              <a:endParaRPr lang="en-US" altLang="ja-JP" sz="1200" u="sng" dirty="0"/>
            </a:p>
          </p:txBody>
        </p:sp>
        <p:sp>
          <p:nvSpPr>
            <p:cNvPr id="16" name="四角形: 角を丸くする 15">
              <a:extLst>
                <a:ext uri="{FF2B5EF4-FFF2-40B4-BE49-F238E27FC236}">
                  <a16:creationId xmlns:a16="http://schemas.microsoft.com/office/drawing/2014/main" id="{F49D4361-AC54-462D-A275-A7C0B33BED57}"/>
                </a:ext>
              </a:extLst>
            </p:cNvPr>
            <p:cNvSpPr/>
            <p:nvPr/>
          </p:nvSpPr>
          <p:spPr bwMode="auto">
            <a:xfrm>
              <a:off x="5239460" y="4183254"/>
              <a:ext cx="1909784" cy="1779543"/>
            </a:xfrm>
            <a:prstGeom prst="roundRect">
              <a:avLst/>
            </a:prstGeom>
            <a:noFill/>
            <a:ln w="28575">
              <a:solidFill>
                <a:schemeClr val="bg1">
                  <a:lumMod val="50000"/>
                </a:schemeClr>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7" name="テキスト ボックス 16">
              <a:extLst>
                <a:ext uri="{FF2B5EF4-FFF2-40B4-BE49-F238E27FC236}">
                  <a16:creationId xmlns:a16="http://schemas.microsoft.com/office/drawing/2014/main" id="{86CC52AB-845C-4F4E-B3D1-070F138257AD}"/>
                </a:ext>
              </a:extLst>
            </p:cNvPr>
            <p:cNvSpPr txBox="1"/>
            <p:nvPr/>
          </p:nvSpPr>
          <p:spPr>
            <a:xfrm>
              <a:off x="5468631" y="3807515"/>
              <a:ext cx="1370722" cy="394053"/>
            </a:xfrm>
            <a:prstGeom prst="rect">
              <a:avLst/>
            </a:prstGeom>
            <a:noFill/>
          </p:spPr>
          <p:txBody>
            <a:bodyPr wrap="square" rtlCol="0">
              <a:spAutoFit/>
            </a:bodyPr>
            <a:lstStyle/>
            <a:p>
              <a:pPr algn="ctr"/>
              <a:r>
                <a:rPr lang="ja-JP" altLang="en-US" sz="1200" u="sng" dirty="0"/>
                <a:t>標本</a:t>
              </a:r>
              <a:endParaRPr lang="en-US" altLang="ja-JP" sz="1200" u="sng" dirty="0"/>
            </a:p>
          </p:txBody>
        </p:sp>
        <p:sp>
          <p:nvSpPr>
            <p:cNvPr id="18" name="二等辺三角形 17">
              <a:extLst>
                <a:ext uri="{FF2B5EF4-FFF2-40B4-BE49-F238E27FC236}">
                  <a16:creationId xmlns:a16="http://schemas.microsoft.com/office/drawing/2014/main" id="{F3291FA5-FD79-486C-BA65-9DC9C82C022F}"/>
                </a:ext>
              </a:extLst>
            </p:cNvPr>
            <p:cNvSpPr/>
            <p:nvPr/>
          </p:nvSpPr>
          <p:spPr bwMode="auto">
            <a:xfrm rot="5400000">
              <a:off x="3910986" y="4546878"/>
              <a:ext cx="1448391" cy="948537"/>
            </a:xfrm>
            <a:prstGeom prst="triangle">
              <a:avLst>
                <a:gd name="adj" fmla="val 50000"/>
              </a:avLst>
            </a:prstGeom>
            <a:solidFill>
              <a:schemeClr val="bg1">
                <a:lumMod val="65000"/>
              </a:schemeClr>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9" name="テキスト ボックス 18">
              <a:extLst>
                <a:ext uri="{FF2B5EF4-FFF2-40B4-BE49-F238E27FC236}">
                  <a16:creationId xmlns:a16="http://schemas.microsoft.com/office/drawing/2014/main" id="{4E7B6430-C3D2-4BC2-9787-6D0EB1606B4C}"/>
                </a:ext>
              </a:extLst>
            </p:cNvPr>
            <p:cNvSpPr txBox="1"/>
            <p:nvPr/>
          </p:nvSpPr>
          <p:spPr>
            <a:xfrm>
              <a:off x="3875592" y="5733256"/>
              <a:ext cx="1370722" cy="394052"/>
            </a:xfrm>
            <a:prstGeom prst="rect">
              <a:avLst/>
            </a:prstGeom>
            <a:noFill/>
          </p:spPr>
          <p:txBody>
            <a:bodyPr wrap="square" rtlCol="0">
              <a:spAutoFit/>
            </a:bodyPr>
            <a:lstStyle/>
            <a:p>
              <a:pPr algn="ctr"/>
              <a:r>
                <a:rPr lang="ja-JP" altLang="en-US" sz="1200" dirty="0"/>
                <a:t>標本抽出</a:t>
              </a:r>
              <a:endParaRPr lang="en-US" altLang="ja-JP" sz="1200" dirty="0"/>
            </a:p>
          </p:txBody>
        </p:sp>
        <p:pic>
          <p:nvPicPr>
            <p:cNvPr id="20" name="図 19">
              <a:extLst>
                <a:ext uri="{FF2B5EF4-FFF2-40B4-BE49-F238E27FC236}">
                  <a16:creationId xmlns:a16="http://schemas.microsoft.com/office/drawing/2014/main" id="{C61CD40A-3F05-4A5E-9B70-4AD8928751AB}"/>
                </a:ext>
              </a:extLst>
            </p:cNvPr>
            <p:cNvPicPr>
              <a:picLocks noChangeAspect="1"/>
            </p:cNvPicPr>
            <p:nvPr/>
          </p:nvPicPr>
          <p:blipFill>
            <a:blip r:embed="rId2"/>
            <a:stretch>
              <a:fillRect/>
            </a:stretch>
          </p:blipFill>
          <p:spPr>
            <a:xfrm>
              <a:off x="6156356" y="4465425"/>
              <a:ext cx="351315" cy="518189"/>
            </a:xfrm>
            <a:prstGeom prst="rect">
              <a:avLst/>
            </a:prstGeom>
          </p:spPr>
        </p:pic>
        <p:pic>
          <p:nvPicPr>
            <p:cNvPr id="21" name="図 20">
              <a:extLst>
                <a:ext uri="{FF2B5EF4-FFF2-40B4-BE49-F238E27FC236}">
                  <a16:creationId xmlns:a16="http://schemas.microsoft.com/office/drawing/2014/main" id="{8CF8A471-6DCE-4122-81BF-A4B619BD8865}"/>
                </a:ext>
              </a:extLst>
            </p:cNvPr>
            <p:cNvPicPr>
              <a:picLocks noChangeAspect="1"/>
            </p:cNvPicPr>
            <p:nvPr/>
          </p:nvPicPr>
          <p:blipFill>
            <a:blip r:embed="rId4"/>
            <a:stretch>
              <a:fillRect/>
            </a:stretch>
          </p:blipFill>
          <p:spPr>
            <a:xfrm>
              <a:off x="5740007" y="5084132"/>
              <a:ext cx="360098" cy="465492"/>
            </a:xfrm>
            <a:prstGeom prst="rect">
              <a:avLst/>
            </a:prstGeom>
          </p:spPr>
        </p:pic>
        <p:pic>
          <p:nvPicPr>
            <p:cNvPr id="22" name="図 21">
              <a:extLst>
                <a:ext uri="{FF2B5EF4-FFF2-40B4-BE49-F238E27FC236}">
                  <a16:creationId xmlns:a16="http://schemas.microsoft.com/office/drawing/2014/main" id="{44B9D3BE-FBBE-4192-B333-3445C568AEF5}"/>
                </a:ext>
              </a:extLst>
            </p:cNvPr>
            <p:cNvPicPr>
              <a:picLocks noChangeAspect="1"/>
            </p:cNvPicPr>
            <p:nvPr/>
          </p:nvPicPr>
          <p:blipFill>
            <a:blip r:embed="rId5"/>
            <a:stretch>
              <a:fillRect/>
            </a:stretch>
          </p:blipFill>
          <p:spPr>
            <a:xfrm>
              <a:off x="6567859" y="5072773"/>
              <a:ext cx="329357" cy="439143"/>
            </a:xfrm>
            <a:prstGeom prst="rect">
              <a:avLst/>
            </a:prstGeom>
          </p:spPr>
        </p:pic>
        <p:sp>
          <p:nvSpPr>
            <p:cNvPr id="23" name="四角形: 角を丸くする 22">
              <a:extLst>
                <a:ext uri="{FF2B5EF4-FFF2-40B4-BE49-F238E27FC236}">
                  <a16:creationId xmlns:a16="http://schemas.microsoft.com/office/drawing/2014/main" id="{3F8FD7B9-3C80-4787-B1F2-4F159885E305}"/>
                </a:ext>
              </a:extLst>
            </p:cNvPr>
            <p:cNvSpPr/>
            <p:nvPr/>
          </p:nvSpPr>
          <p:spPr bwMode="auto">
            <a:xfrm>
              <a:off x="7448126" y="2392366"/>
              <a:ext cx="1514737" cy="1022112"/>
            </a:xfrm>
            <a:prstGeom prst="roundRect">
              <a:avLst/>
            </a:prstGeom>
            <a:solidFill>
              <a:schemeClr val="accent3">
                <a:lumMod val="75000"/>
              </a:schemeClr>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lnSpc>
                  <a:spcPct val="140000"/>
                </a:lnSpc>
                <a:spcBef>
                  <a:spcPct val="0"/>
                </a:spcBef>
                <a:spcAft>
                  <a:spcPts val="600"/>
                </a:spcAft>
              </a:pPr>
              <a:endParaRPr kumimoji="1" lang="en-US" altLang="ja-JP" sz="300" b="1" dirty="0">
                <a:solidFill>
                  <a:schemeClr val="accent6"/>
                </a:solidFill>
                <a:latin typeface="メイリオ" pitchFamily="50" charset="-128"/>
                <a:ea typeface="メイリオ" pitchFamily="50" charset="-128"/>
                <a:cs typeface="メイリオ" pitchFamily="50" charset="-128"/>
              </a:endParaRPr>
            </a:p>
            <a:p>
              <a:pPr algn="ctr">
                <a:lnSpc>
                  <a:spcPct val="140000"/>
                </a:lnSpc>
                <a:spcBef>
                  <a:spcPct val="0"/>
                </a:spcBef>
                <a:spcAft>
                  <a:spcPts val="600"/>
                </a:spcAft>
              </a:pPr>
              <a:r>
                <a:rPr kumimoji="1" lang="ja-JP" altLang="en-US" sz="1600" b="1" dirty="0">
                  <a:solidFill>
                    <a:schemeClr val="accent6"/>
                  </a:solidFill>
                  <a:latin typeface="メイリオ" pitchFamily="50" charset="-128"/>
                  <a:ea typeface="メイリオ" pitchFamily="50" charset="-128"/>
                  <a:cs typeface="メイリオ" pitchFamily="50" charset="-128"/>
                </a:rPr>
                <a:t>分析</a:t>
              </a:r>
              <a:endParaRPr kumimoji="1" lang="en-US" altLang="ja-JP" sz="1600" b="1" dirty="0">
                <a:solidFill>
                  <a:schemeClr val="accent6"/>
                </a:solidFill>
                <a:latin typeface="メイリオ" pitchFamily="50" charset="-128"/>
                <a:ea typeface="メイリオ" pitchFamily="50" charset="-128"/>
                <a:cs typeface="メイリオ" pitchFamily="50" charset="-128"/>
              </a:endParaRPr>
            </a:p>
            <a:p>
              <a:pPr algn="ctr">
                <a:lnSpc>
                  <a:spcPct val="140000"/>
                </a:lnSpc>
                <a:spcBef>
                  <a:spcPct val="0"/>
                </a:spcBef>
                <a:spcAft>
                  <a:spcPts val="600"/>
                </a:spcAft>
              </a:pPr>
              <a:endParaRPr kumimoji="1" lang="ja-JP" altLang="en-US" sz="300" b="1" dirty="0">
                <a:solidFill>
                  <a:schemeClr val="accent6"/>
                </a:solidFill>
                <a:latin typeface="メイリオ" pitchFamily="50" charset="-128"/>
                <a:ea typeface="メイリオ" pitchFamily="50" charset="-128"/>
                <a:cs typeface="メイリオ" pitchFamily="50" charset="-128"/>
              </a:endParaRPr>
            </a:p>
          </p:txBody>
        </p:sp>
        <p:sp>
          <p:nvSpPr>
            <p:cNvPr id="24" name="矢印: ストライプ 23">
              <a:extLst>
                <a:ext uri="{FF2B5EF4-FFF2-40B4-BE49-F238E27FC236}">
                  <a16:creationId xmlns:a16="http://schemas.microsoft.com/office/drawing/2014/main" id="{42651F92-1A5F-4962-B1C9-DFB10EFE20F9}"/>
                </a:ext>
              </a:extLst>
            </p:cNvPr>
            <p:cNvSpPr/>
            <p:nvPr/>
          </p:nvSpPr>
          <p:spPr bwMode="auto">
            <a:xfrm rot="19076049">
              <a:off x="6636213" y="3727955"/>
              <a:ext cx="1514737" cy="661348"/>
            </a:xfrm>
            <a:prstGeom prst="stripedRightArrow">
              <a:avLst>
                <a:gd name="adj1" fmla="val 41984"/>
                <a:gd name="adj2" fmla="val 50000"/>
              </a:avLst>
            </a:prstGeom>
            <a:solidFill>
              <a:schemeClr val="bg1"/>
            </a:solidFill>
            <a:ln w="6350">
              <a:solidFill>
                <a:schemeClr val="tx1"/>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5" name="矢印: ストライプ 24">
              <a:extLst>
                <a:ext uri="{FF2B5EF4-FFF2-40B4-BE49-F238E27FC236}">
                  <a16:creationId xmlns:a16="http://schemas.microsoft.com/office/drawing/2014/main" id="{4D6DFE93-123E-47F1-B8ED-C4331A2CC2D1}"/>
                </a:ext>
              </a:extLst>
            </p:cNvPr>
            <p:cNvSpPr/>
            <p:nvPr/>
          </p:nvSpPr>
          <p:spPr bwMode="auto">
            <a:xfrm rot="10014644">
              <a:off x="3820986" y="3131053"/>
              <a:ext cx="3565434" cy="661348"/>
            </a:xfrm>
            <a:prstGeom prst="stripedRightArrow">
              <a:avLst>
                <a:gd name="adj1" fmla="val 41984"/>
                <a:gd name="adj2" fmla="val 50000"/>
              </a:avLst>
            </a:prstGeom>
            <a:solidFill>
              <a:schemeClr val="bg1"/>
            </a:solidFill>
            <a:ln w="6350">
              <a:solidFill>
                <a:schemeClr val="tx1"/>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6" name="テキスト ボックス 25">
              <a:extLst>
                <a:ext uri="{FF2B5EF4-FFF2-40B4-BE49-F238E27FC236}">
                  <a16:creationId xmlns:a16="http://schemas.microsoft.com/office/drawing/2014/main" id="{0E325BDB-EBE3-484F-9713-EE088FD274EA}"/>
                </a:ext>
              </a:extLst>
            </p:cNvPr>
            <p:cNvSpPr txBox="1"/>
            <p:nvPr/>
          </p:nvSpPr>
          <p:spPr>
            <a:xfrm>
              <a:off x="4306917" y="2973781"/>
              <a:ext cx="1724401" cy="394052"/>
            </a:xfrm>
            <a:prstGeom prst="rect">
              <a:avLst/>
            </a:prstGeom>
            <a:noFill/>
          </p:spPr>
          <p:txBody>
            <a:bodyPr wrap="square" rtlCol="0">
              <a:spAutoFit/>
            </a:bodyPr>
            <a:lstStyle/>
            <a:p>
              <a:pPr algn="ctr"/>
              <a:r>
                <a:rPr lang="ja-JP" altLang="en-US" sz="1200" dirty="0"/>
                <a:t>母集団を推測</a:t>
              </a:r>
              <a:endParaRPr lang="en-US" altLang="ja-JP" sz="1200" dirty="0"/>
            </a:p>
          </p:txBody>
        </p:sp>
        <p:sp>
          <p:nvSpPr>
            <p:cNvPr id="27" name="テキスト ボックス 26">
              <a:extLst>
                <a:ext uri="{FF2B5EF4-FFF2-40B4-BE49-F238E27FC236}">
                  <a16:creationId xmlns:a16="http://schemas.microsoft.com/office/drawing/2014/main" id="{7239F216-6D52-40F3-8FB0-A43D0EC26A5C}"/>
                </a:ext>
              </a:extLst>
            </p:cNvPr>
            <p:cNvSpPr txBox="1"/>
            <p:nvPr/>
          </p:nvSpPr>
          <p:spPr>
            <a:xfrm>
              <a:off x="7251356" y="4205514"/>
              <a:ext cx="1724401" cy="394052"/>
            </a:xfrm>
            <a:prstGeom prst="rect">
              <a:avLst/>
            </a:prstGeom>
            <a:noFill/>
          </p:spPr>
          <p:txBody>
            <a:bodyPr wrap="square" rtlCol="0">
              <a:spAutoFit/>
            </a:bodyPr>
            <a:lstStyle/>
            <a:p>
              <a:pPr algn="ctr"/>
              <a:r>
                <a:rPr lang="ja-JP" altLang="en-US" sz="1200" dirty="0"/>
                <a:t>標本を分析</a:t>
              </a:r>
              <a:endParaRPr lang="en-US" altLang="ja-JP" sz="1200" dirty="0"/>
            </a:p>
          </p:txBody>
        </p:sp>
      </p:grpSp>
      <p:sp>
        <p:nvSpPr>
          <p:cNvPr id="28" name="テキスト ボックス 27">
            <a:extLst>
              <a:ext uri="{FF2B5EF4-FFF2-40B4-BE49-F238E27FC236}">
                <a16:creationId xmlns:a16="http://schemas.microsoft.com/office/drawing/2014/main" id="{91D7C722-B0BC-44CA-9CC2-865B81DE4AED}"/>
              </a:ext>
            </a:extLst>
          </p:cNvPr>
          <p:cNvSpPr txBox="1"/>
          <p:nvPr/>
        </p:nvSpPr>
        <p:spPr>
          <a:xfrm>
            <a:off x="236476" y="5658053"/>
            <a:ext cx="2967880" cy="723275"/>
          </a:xfrm>
          <a:prstGeom prst="rect">
            <a:avLst/>
          </a:prstGeom>
          <a:solidFill>
            <a:schemeClr val="tx2">
              <a:lumMod val="20000"/>
              <a:lumOff val="80000"/>
            </a:schemeClr>
          </a:solidFill>
        </p:spPr>
        <p:txBody>
          <a:bodyPr wrap="square" rtlCol="0">
            <a:spAutoFit/>
          </a:bodyPr>
          <a:lstStyle/>
          <a:p>
            <a:r>
              <a:rPr lang="ja-JP" altLang="en-US" sz="1200" dirty="0"/>
              <a:t>平均（母平均）</a:t>
            </a:r>
            <a:r>
              <a:rPr lang="en-US" altLang="ja-JP" sz="1200" dirty="0"/>
              <a:t>= 165.2cm</a:t>
            </a:r>
          </a:p>
          <a:p>
            <a:endParaRPr lang="en-US" altLang="ja-JP" sz="500" dirty="0"/>
          </a:p>
          <a:p>
            <a:r>
              <a:rPr kumimoji="1" lang="ja-JP" altLang="en-US" sz="1200" dirty="0"/>
              <a:t>パラメータ</a:t>
            </a:r>
            <a:r>
              <a:rPr lang="ja-JP" altLang="en-US" sz="1200" dirty="0"/>
              <a:t>未知</a:t>
            </a:r>
            <a:r>
              <a:rPr kumimoji="1" lang="ja-JP" altLang="en-US" sz="1200" dirty="0"/>
              <a:t>で、全数調査するなどしないと知ることはできない</a:t>
            </a:r>
          </a:p>
        </p:txBody>
      </p:sp>
      <p:sp>
        <p:nvSpPr>
          <p:cNvPr id="29" name="テキスト ボックス 28">
            <a:extLst>
              <a:ext uri="{FF2B5EF4-FFF2-40B4-BE49-F238E27FC236}">
                <a16:creationId xmlns:a16="http://schemas.microsoft.com/office/drawing/2014/main" id="{33375344-5937-45EE-8A86-7F86EC4FDB2A}"/>
              </a:ext>
            </a:extLst>
          </p:cNvPr>
          <p:cNvSpPr txBox="1"/>
          <p:nvPr/>
        </p:nvSpPr>
        <p:spPr>
          <a:xfrm>
            <a:off x="2472161" y="3214764"/>
            <a:ext cx="2967880" cy="307777"/>
          </a:xfrm>
          <a:prstGeom prst="rect">
            <a:avLst/>
          </a:prstGeom>
          <a:noFill/>
        </p:spPr>
        <p:txBody>
          <a:bodyPr wrap="square" rtlCol="0">
            <a:spAutoFit/>
          </a:bodyPr>
          <a:lstStyle/>
          <a:p>
            <a:pPr algn="ctr"/>
            <a:r>
              <a:rPr lang="ja-JP" altLang="en-US" sz="1400" u="sng" dirty="0"/>
              <a:t>（</a:t>
            </a:r>
            <a:r>
              <a:rPr kumimoji="1" lang="ja-JP" altLang="en-US" sz="1400" u="sng" dirty="0"/>
              <a:t>例）身長を調査する</a:t>
            </a:r>
          </a:p>
        </p:txBody>
      </p:sp>
      <p:sp>
        <p:nvSpPr>
          <p:cNvPr id="30" name="テキスト ボックス 29">
            <a:extLst>
              <a:ext uri="{FF2B5EF4-FFF2-40B4-BE49-F238E27FC236}">
                <a16:creationId xmlns:a16="http://schemas.microsoft.com/office/drawing/2014/main" id="{4BB1778E-8C7F-4A6A-9C9F-0E096641DB22}"/>
              </a:ext>
            </a:extLst>
          </p:cNvPr>
          <p:cNvSpPr txBox="1"/>
          <p:nvPr/>
        </p:nvSpPr>
        <p:spPr>
          <a:xfrm>
            <a:off x="5064449" y="5755759"/>
            <a:ext cx="2409238" cy="461665"/>
          </a:xfrm>
          <a:prstGeom prst="rect">
            <a:avLst/>
          </a:prstGeom>
          <a:solidFill>
            <a:schemeClr val="tx2">
              <a:lumMod val="20000"/>
              <a:lumOff val="80000"/>
            </a:schemeClr>
          </a:solidFill>
        </p:spPr>
        <p:txBody>
          <a:bodyPr wrap="square" rtlCol="0">
            <a:spAutoFit/>
          </a:bodyPr>
          <a:lstStyle/>
          <a:p>
            <a:r>
              <a:rPr lang="ja-JP" altLang="en-US" sz="1200" dirty="0"/>
              <a:t>平均（標本平均）</a:t>
            </a:r>
            <a:r>
              <a:rPr lang="en-US" altLang="ja-JP" sz="1200" dirty="0"/>
              <a:t>= 163.6cm</a:t>
            </a:r>
            <a:endParaRPr lang="en-US" altLang="ja-JP" sz="500" dirty="0"/>
          </a:p>
          <a:p>
            <a:r>
              <a:rPr lang="ja-JP" altLang="en-US" sz="1200" dirty="0"/>
              <a:t>標準誤差 </a:t>
            </a:r>
            <a:r>
              <a:rPr lang="en-US" altLang="ja-JP" sz="1200" dirty="0"/>
              <a:t>= 1.5cm</a:t>
            </a:r>
          </a:p>
        </p:txBody>
      </p:sp>
      <p:sp>
        <p:nvSpPr>
          <p:cNvPr id="31" name="吹き出し: 角を丸めた四角形 30">
            <a:extLst>
              <a:ext uri="{FF2B5EF4-FFF2-40B4-BE49-F238E27FC236}">
                <a16:creationId xmlns:a16="http://schemas.microsoft.com/office/drawing/2014/main" id="{DDB1DB42-0CF4-445E-82EA-ACED34016516}"/>
              </a:ext>
            </a:extLst>
          </p:cNvPr>
          <p:cNvSpPr/>
          <p:nvPr/>
        </p:nvSpPr>
        <p:spPr bwMode="auto">
          <a:xfrm>
            <a:off x="7767776" y="3604699"/>
            <a:ext cx="1797173" cy="1276945"/>
          </a:xfrm>
          <a:prstGeom prst="wedgeRoundRectCallout">
            <a:avLst>
              <a:gd name="adj1" fmla="val -99370"/>
              <a:gd name="adj2" fmla="val -35631"/>
              <a:gd name="adj3" fmla="val 16667"/>
            </a:avLst>
          </a:prstGeom>
          <a:solidFill>
            <a:schemeClr val="tx2">
              <a:lumMod val="20000"/>
              <a:lumOff val="80000"/>
            </a:schemeClr>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ct val="0"/>
              </a:spcBef>
              <a:spcAft>
                <a:spcPts val="600"/>
              </a:spcAft>
            </a:pPr>
            <a:r>
              <a:rPr lang="ja-JP" altLang="en-US" sz="1400" dirty="0">
                <a:solidFill>
                  <a:srgbClr val="4D4D4D"/>
                </a:solidFill>
                <a:latin typeface="メイリオ" pitchFamily="50" charset="-128"/>
                <a:ea typeface="メイリオ" pitchFamily="50" charset="-128"/>
                <a:cs typeface="メイリオ" pitchFamily="50" charset="-128"/>
              </a:rPr>
              <a:t>母集団の平均身長の点推定結果は、</a:t>
            </a:r>
            <a:r>
              <a:rPr lang="en-US" altLang="ja-JP" sz="1400" dirty="0">
                <a:solidFill>
                  <a:srgbClr val="4D4D4D"/>
                </a:solidFill>
                <a:latin typeface="メイリオ" pitchFamily="50" charset="-128"/>
                <a:ea typeface="メイリオ" pitchFamily="50" charset="-128"/>
                <a:cs typeface="メイリオ" pitchFamily="50" charset="-128"/>
              </a:rPr>
              <a:t>163.6cm</a:t>
            </a:r>
          </a:p>
          <a:p>
            <a:pPr algn="just">
              <a:spcBef>
                <a:spcPct val="0"/>
              </a:spcBef>
              <a:spcAft>
                <a:spcPts val="600"/>
              </a:spcAft>
            </a:pPr>
            <a:r>
              <a:rPr kumimoji="1" lang="en-US" altLang="ja-JP" sz="1400" dirty="0">
                <a:solidFill>
                  <a:srgbClr val="4D4D4D"/>
                </a:solidFill>
                <a:latin typeface="メイリオ" pitchFamily="50" charset="-128"/>
                <a:ea typeface="メイリオ" pitchFamily="50" charset="-128"/>
                <a:cs typeface="メイリオ" pitchFamily="50" charset="-128"/>
              </a:rPr>
              <a:t>(95%)</a:t>
            </a:r>
            <a:r>
              <a:rPr kumimoji="1" lang="ja-JP" altLang="en-US" sz="1400" dirty="0">
                <a:solidFill>
                  <a:srgbClr val="4D4D4D"/>
                </a:solidFill>
                <a:latin typeface="メイリオ" pitchFamily="50" charset="-128"/>
                <a:ea typeface="メイリオ" pitchFamily="50" charset="-128"/>
                <a:cs typeface="メイリオ" pitchFamily="50" charset="-128"/>
              </a:rPr>
              <a:t>信頼区間では、</a:t>
            </a:r>
            <a:r>
              <a:rPr lang="en-US" altLang="ja-JP" sz="1400" dirty="0">
                <a:solidFill>
                  <a:srgbClr val="4D4D4D"/>
                </a:solidFill>
                <a:latin typeface="メイリオ" pitchFamily="50" charset="-128"/>
                <a:ea typeface="メイリオ" pitchFamily="50" charset="-128"/>
                <a:cs typeface="メイリオ" pitchFamily="50" charset="-128"/>
              </a:rPr>
              <a:t>160.66~166.54cm</a:t>
            </a: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33" name="テキスト ボックス 32">
            <a:extLst>
              <a:ext uri="{FF2B5EF4-FFF2-40B4-BE49-F238E27FC236}">
                <a16:creationId xmlns:a16="http://schemas.microsoft.com/office/drawing/2014/main" id="{628ABAEC-E25E-49ED-9D0F-7D1C5B38D67F}"/>
              </a:ext>
            </a:extLst>
          </p:cNvPr>
          <p:cNvSpPr txBox="1"/>
          <p:nvPr/>
        </p:nvSpPr>
        <p:spPr>
          <a:xfrm>
            <a:off x="7932064" y="5494590"/>
            <a:ext cx="1797173" cy="861774"/>
          </a:xfrm>
          <a:prstGeom prst="rect">
            <a:avLst/>
          </a:prstGeom>
          <a:noFill/>
        </p:spPr>
        <p:txBody>
          <a:bodyPr wrap="square" rtlCol="0">
            <a:spAutoFit/>
          </a:bodyPr>
          <a:lstStyle/>
          <a:p>
            <a:r>
              <a:rPr lang="en-US" altLang="ja-JP" sz="1000" dirty="0"/>
              <a:t>163.6-1.96*1.5=160.6</a:t>
            </a:r>
          </a:p>
          <a:p>
            <a:r>
              <a:rPr lang="en-US" altLang="ja-JP" sz="1000" dirty="0"/>
              <a:t>163.6 +1.96*1.5=166.6</a:t>
            </a:r>
          </a:p>
          <a:p>
            <a:endParaRPr kumimoji="1" lang="en-US" altLang="ja-JP" sz="1000" dirty="0"/>
          </a:p>
          <a:p>
            <a:r>
              <a:rPr lang="ja-JP" altLang="en-US" sz="1000" dirty="0"/>
              <a:t>標準正規分布において</a:t>
            </a:r>
            <a:endParaRPr lang="en-US" altLang="ja-JP" sz="1000" dirty="0"/>
          </a:p>
          <a:p>
            <a:r>
              <a:rPr kumimoji="1" lang="en-US" altLang="ja-JP" sz="1000" dirty="0"/>
              <a:t>P(-1.96&lt;z&lt;1.96)=95%</a:t>
            </a:r>
            <a:endParaRPr kumimoji="1" lang="ja-JP" altLang="en-US" sz="1000" dirty="0"/>
          </a:p>
        </p:txBody>
      </p:sp>
    </p:spTree>
    <p:extLst>
      <p:ext uri="{BB962C8B-B14F-4D97-AF65-F5344CB8AC3E}">
        <p14:creationId xmlns:p14="http://schemas.microsoft.com/office/powerpoint/2010/main" val="262401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18</a:t>
            </a:fld>
            <a:endParaRPr lang="ja-JP" altLang="en-US" dirty="0"/>
          </a:p>
        </p:txBody>
      </p:sp>
      <p:sp>
        <p:nvSpPr>
          <p:cNvPr id="3" name="タイトル 2"/>
          <p:cNvSpPr>
            <a:spLocks noGrp="1"/>
          </p:cNvSpPr>
          <p:nvPr>
            <p:ph type="title"/>
          </p:nvPr>
        </p:nvSpPr>
        <p:spPr/>
        <p:txBody>
          <a:bodyPr/>
          <a:lstStyle/>
          <a:p>
            <a:r>
              <a:rPr lang="ja-JP" altLang="en-US" dirty="0"/>
              <a:t>母平均の</a:t>
            </a:r>
            <a:r>
              <a:rPr kumimoji="1" lang="ja-JP" altLang="en-US" dirty="0"/>
              <a:t>推定</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5721053"/>
              </a:xfrm>
              <a:prstGeom prst="rect">
                <a:avLst/>
              </a:prstGeom>
              <a:noFill/>
            </p:spPr>
            <p:txBody>
              <a:bodyPr wrap="square" rtlCol="0">
                <a:spAutoFit/>
              </a:bodyPr>
              <a:lstStyle/>
              <a:p>
                <a:r>
                  <a:rPr lang="ja-JP" altLang="en-US" sz="1600" dirty="0"/>
                  <a:t>標本</a:t>
                </a:r>
                <a14:m>
                  <m:oMath xmlns:m="http://schemas.openxmlformats.org/officeDocument/2006/math">
                    <m:sSub>
                      <m:sSubPr>
                        <m:ctrlPr>
                          <a:rPr lang="en-US" altLang="ja-JP" sz="160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𝑥</m:t>
                        </m:r>
                      </m:e>
                      <m:sub>
                        <m:r>
                          <a:rPr lang="en-US" altLang="ja-JP" sz="1600" b="0" i="1" smtClean="0">
                            <a:solidFill>
                              <a:schemeClr val="tx2"/>
                            </a:solidFill>
                            <a:latin typeface="Cambria Math" panose="02040503050406030204" pitchFamily="18" charset="0"/>
                          </a:rPr>
                          <m:t>1</m:t>
                        </m:r>
                      </m:sub>
                    </m:sSub>
                    <m:r>
                      <a:rPr lang="en-US" altLang="ja-JP" sz="1600" b="0" i="1" smtClean="0">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𝑥</m:t>
                        </m:r>
                      </m:e>
                      <m:sub>
                        <m:r>
                          <a:rPr lang="en-US" altLang="ja-JP" sz="1600" b="0" i="1" smtClean="0">
                            <a:solidFill>
                              <a:schemeClr val="tx2"/>
                            </a:solidFill>
                            <a:latin typeface="Cambria Math" panose="02040503050406030204" pitchFamily="18" charset="0"/>
                          </a:rPr>
                          <m:t>2</m:t>
                        </m:r>
                      </m:sub>
                    </m:sSub>
                    <m:r>
                      <a:rPr lang="en-US" altLang="ja-JP" sz="1600" i="1">
                        <a:solidFill>
                          <a:schemeClr val="tx2"/>
                        </a:solidFill>
                        <a:latin typeface="Cambria Math" panose="02040503050406030204" pitchFamily="18" charset="0"/>
                      </a:rPr>
                      <m:t>,</m:t>
                    </m:r>
                    <m:r>
                      <a:rPr lang="en-US" altLang="ja-JP" sz="1600" i="1" smtClean="0">
                        <a:solidFill>
                          <a:schemeClr val="tx2"/>
                        </a:solidFill>
                        <a:latin typeface="Cambria Math" panose="02040503050406030204" pitchFamily="18" charset="0"/>
                        <a:ea typeface="Cambria Math" panose="02040503050406030204" pitchFamily="18" charset="0"/>
                      </a:rPr>
                      <m:t>⋯</m:t>
                    </m:r>
                    <m:r>
                      <a:rPr lang="en-US" altLang="ja-JP" sz="1600" b="0" i="1" smtClean="0">
                        <a:solidFill>
                          <a:schemeClr val="tx2"/>
                        </a:solidFill>
                        <a:latin typeface="Cambria Math" panose="02040503050406030204" pitchFamily="18" charset="0"/>
                        <a:ea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𝑥</m:t>
                        </m:r>
                      </m:e>
                      <m:sub>
                        <m:r>
                          <a:rPr lang="en-US" altLang="ja-JP" sz="1600" b="0" i="1" smtClean="0">
                            <a:solidFill>
                              <a:schemeClr val="tx2"/>
                            </a:solidFill>
                            <a:latin typeface="Cambria Math" panose="02040503050406030204" pitchFamily="18" charset="0"/>
                          </a:rPr>
                          <m:t>𝑛</m:t>
                        </m:r>
                      </m:sub>
                    </m:sSub>
                  </m:oMath>
                </a14:m>
                <a:r>
                  <a:rPr lang="ja-JP" altLang="en-US" sz="1600" dirty="0"/>
                  <a:t>が、正規分布</a:t>
                </a:r>
                <a14:m>
                  <m:oMath xmlns:m="http://schemas.openxmlformats.org/officeDocument/2006/math">
                    <m:r>
                      <m:rPr>
                        <m:sty m:val="p"/>
                      </m:rPr>
                      <a:rPr lang="en-US" altLang="ja-JP" sz="1600" b="0" i="0" smtClean="0">
                        <a:solidFill>
                          <a:schemeClr val="tx2"/>
                        </a:solidFill>
                        <a:latin typeface="Cambria Math" panose="02040503050406030204" pitchFamily="18" charset="0"/>
                      </a:rPr>
                      <m:t>N</m:t>
                    </m:r>
                    <m:r>
                      <a:rPr lang="en-US" altLang="ja-JP" sz="1600" b="0" i="0" smtClean="0">
                        <a:solidFill>
                          <a:schemeClr val="tx2"/>
                        </a:solidFill>
                        <a:latin typeface="Cambria Math" panose="02040503050406030204" pitchFamily="18" charset="0"/>
                      </a:rPr>
                      <m:t>(</m:t>
                    </m:r>
                    <m:r>
                      <m:rPr>
                        <m:sty m:val="p"/>
                      </m:rPr>
                      <a:rPr lang="en-US" altLang="ja-JP" sz="1600" i="1">
                        <a:solidFill>
                          <a:schemeClr val="tx2"/>
                        </a:solidFill>
                        <a:latin typeface="Cambria Math" panose="02040503050406030204" pitchFamily="18" charset="0"/>
                      </a:rPr>
                      <m:t>μ</m:t>
                    </m:r>
                    <m:r>
                      <a:rPr lang="en-US" altLang="ja-JP" sz="1600" b="0" i="0" smtClean="0">
                        <a:solidFill>
                          <a:schemeClr val="tx2"/>
                        </a:solidFill>
                        <a:latin typeface="Cambria Math" panose="02040503050406030204" pitchFamily="18" charset="0"/>
                      </a:rPr>
                      <m:t>, </m:t>
                    </m:r>
                    <m:sSup>
                      <m:sSupPr>
                        <m:ctrlPr>
                          <a:rPr lang="en-US" altLang="ja-JP" sz="1600" b="0" i="1" smtClean="0">
                            <a:solidFill>
                              <a:schemeClr val="tx2"/>
                            </a:solidFill>
                            <a:latin typeface="Cambria Math" panose="02040503050406030204" pitchFamily="18" charset="0"/>
                          </a:rPr>
                        </m:ctrlPr>
                      </m:sSupPr>
                      <m:e>
                        <m:r>
                          <m:rPr>
                            <m:sty m:val="p"/>
                          </m:rPr>
                          <a:rPr lang="en-US" altLang="ja-JP" sz="1600" i="1">
                            <a:solidFill>
                              <a:schemeClr val="tx2"/>
                            </a:solidFill>
                            <a:latin typeface="Cambria Math" panose="02040503050406030204" pitchFamily="18" charset="0"/>
                          </a:rPr>
                          <m:t>σ</m:t>
                        </m:r>
                      </m:e>
                      <m:sup>
                        <m:r>
                          <a:rPr lang="en-US" altLang="ja-JP" sz="1600" b="0" i="1" smtClean="0">
                            <a:solidFill>
                              <a:schemeClr val="tx2"/>
                            </a:solidFill>
                            <a:latin typeface="Cambria Math" panose="02040503050406030204" pitchFamily="18" charset="0"/>
                          </a:rPr>
                          <m:t>2</m:t>
                        </m:r>
                      </m:sup>
                    </m:sSup>
                    <m:r>
                      <a:rPr lang="en-US" altLang="ja-JP" sz="1600" b="0" i="0" smtClean="0">
                        <a:solidFill>
                          <a:schemeClr val="tx2"/>
                        </a:solidFill>
                        <a:latin typeface="Cambria Math" panose="02040503050406030204" pitchFamily="18" charset="0"/>
                      </a:rPr>
                      <m:t>)</m:t>
                    </m:r>
                  </m:oMath>
                </a14:m>
                <a:r>
                  <a:rPr lang="ja-JP" altLang="en-US" sz="1600" dirty="0"/>
                  <a:t>に従うと仮定する（</a:t>
                </a:r>
                <a14:m>
                  <m:oMath xmlns:m="http://schemas.openxmlformats.org/officeDocument/2006/math">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𝑥</m:t>
                        </m:r>
                      </m:e>
                      <m:sub>
                        <m:r>
                          <a:rPr lang="en-US" altLang="ja-JP" sz="1600" i="1">
                            <a:solidFill>
                              <a:schemeClr val="tx2"/>
                            </a:solidFill>
                            <a:latin typeface="Cambria Math" panose="02040503050406030204" pitchFamily="18" charset="0"/>
                          </a:rPr>
                          <m:t>1</m:t>
                        </m:r>
                      </m:sub>
                    </m:sSub>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𝑥</m:t>
                        </m:r>
                      </m:e>
                      <m:sub>
                        <m:r>
                          <a:rPr lang="en-US" altLang="ja-JP" sz="1600" b="0" i="1" smtClean="0">
                            <a:solidFill>
                              <a:schemeClr val="tx2"/>
                            </a:solidFill>
                            <a:latin typeface="Cambria Math" panose="02040503050406030204" pitchFamily="18" charset="0"/>
                          </a:rPr>
                          <m:t>2</m:t>
                        </m:r>
                      </m:sub>
                    </m:sSub>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ea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𝑥</m:t>
                        </m:r>
                      </m:e>
                      <m:sub>
                        <m:r>
                          <a:rPr lang="en-US" altLang="ja-JP" sz="1600" b="0" i="1" smtClean="0">
                            <a:solidFill>
                              <a:schemeClr val="tx2"/>
                            </a:solidFill>
                            <a:latin typeface="Cambria Math" panose="02040503050406030204" pitchFamily="18" charset="0"/>
                          </a:rPr>
                          <m:t>𝑛</m:t>
                        </m:r>
                      </m:sub>
                    </m:sSub>
                    <m:r>
                      <a:rPr lang="en-US" altLang="ja-JP" sz="1600" i="1" smtClean="0">
                        <a:solidFill>
                          <a:schemeClr val="tx2"/>
                        </a:solidFill>
                        <a:latin typeface="Cambria Math" panose="02040503050406030204" pitchFamily="18" charset="0"/>
                        <a:ea typeface="Cambria Math" panose="02040503050406030204" pitchFamily="18" charset="0"/>
                      </a:rPr>
                      <m:t>~</m:t>
                    </m:r>
                    <m:r>
                      <m:rPr>
                        <m:sty m:val="p"/>
                      </m:rPr>
                      <a:rPr lang="en-US" altLang="ja-JP" sz="1600">
                        <a:solidFill>
                          <a:schemeClr val="tx2"/>
                        </a:solidFill>
                        <a:latin typeface="Cambria Math" panose="02040503050406030204" pitchFamily="18" charset="0"/>
                      </a:rPr>
                      <m:t>N</m:t>
                    </m:r>
                    <m:r>
                      <a:rPr lang="en-US" altLang="ja-JP" sz="1600">
                        <a:solidFill>
                          <a:schemeClr val="tx2"/>
                        </a:solidFill>
                        <a:latin typeface="Cambria Math" panose="02040503050406030204" pitchFamily="18" charset="0"/>
                      </a:rPr>
                      <m:t>(</m:t>
                    </m:r>
                    <m:r>
                      <m:rPr>
                        <m:sty m:val="p"/>
                      </m:rPr>
                      <a:rPr lang="en-US" altLang="ja-JP" sz="1600" i="1">
                        <a:solidFill>
                          <a:schemeClr val="tx2"/>
                        </a:solidFill>
                        <a:latin typeface="Cambria Math" panose="02040503050406030204" pitchFamily="18" charset="0"/>
                      </a:rPr>
                      <m:t>μ</m:t>
                    </m:r>
                    <m:r>
                      <a:rPr lang="en-US" altLang="ja-JP" sz="1600">
                        <a:solidFill>
                          <a:schemeClr val="tx2"/>
                        </a:solidFill>
                        <a:latin typeface="Cambria Math" panose="02040503050406030204" pitchFamily="18" charset="0"/>
                      </a:rPr>
                      <m:t>, </m:t>
                    </m:r>
                    <m:sSup>
                      <m:sSupPr>
                        <m:ctrlPr>
                          <a:rPr lang="en-US" altLang="ja-JP" sz="1600" i="1">
                            <a:solidFill>
                              <a:schemeClr val="tx2"/>
                            </a:solidFill>
                            <a:latin typeface="Cambria Math" panose="02040503050406030204" pitchFamily="18" charset="0"/>
                          </a:rPr>
                        </m:ctrlPr>
                      </m:sSupPr>
                      <m:e>
                        <m:r>
                          <m:rPr>
                            <m:sty m:val="p"/>
                          </m:rPr>
                          <a:rPr lang="en-US" altLang="ja-JP" sz="1600" i="1">
                            <a:solidFill>
                              <a:schemeClr val="tx2"/>
                            </a:solidFill>
                            <a:latin typeface="Cambria Math" panose="02040503050406030204" pitchFamily="18" charset="0"/>
                          </a:rPr>
                          <m:t>σ</m:t>
                        </m:r>
                      </m:e>
                      <m:sup>
                        <m:r>
                          <a:rPr lang="en-US" altLang="ja-JP" sz="1600" i="1">
                            <a:solidFill>
                              <a:schemeClr val="tx2"/>
                            </a:solidFill>
                            <a:latin typeface="Cambria Math" panose="02040503050406030204" pitchFamily="18" charset="0"/>
                          </a:rPr>
                          <m:t>2</m:t>
                        </m:r>
                      </m:sup>
                    </m:sSup>
                    <m:r>
                      <a:rPr lang="en-US" altLang="ja-JP" sz="1600">
                        <a:solidFill>
                          <a:schemeClr val="tx2"/>
                        </a:solidFill>
                        <a:latin typeface="Cambria Math" panose="02040503050406030204" pitchFamily="18" charset="0"/>
                      </a:rPr>
                      <m:t>)</m:t>
                    </m:r>
                  </m:oMath>
                </a14:m>
                <a:r>
                  <a:rPr lang="ja-JP" altLang="en-US" sz="1600" dirty="0"/>
                  <a:t>）</a:t>
                </a:r>
                <a:endParaRPr lang="en-US" altLang="ja-JP" sz="1600" dirty="0"/>
              </a:p>
              <a:p>
                <a:endParaRPr lang="en-US" altLang="ja-JP" sz="1600" dirty="0"/>
              </a:p>
              <a:p>
                <a:r>
                  <a:rPr lang="ja-JP" altLang="en-US" sz="1600" dirty="0"/>
                  <a:t>母集団の平均</a:t>
                </a:r>
                <a:r>
                  <a:rPr lang="en-US" altLang="ja-JP" sz="1600" dirty="0"/>
                  <a:t>(</a:t>
                </a:r>
                <a:r>
                  <a:rPr lang="ja-JP" altLang="en-US" sz="1600" b="1" dirty="0"/>
                  <a:t>母平均</a:t>
                </a:r>
                <a:r>
                  <a:rPr lang="en-US" altLang="ja-JP" sz="1600" dirty="0"/>
                  <a:t>)</a:t>
                </a:r>
                <a14:m>
                  <m:oMath xmlns:m="http://schemas.openxmlformats.org/officeDocument/2006/math">
                    <m:r>
                      <m:rPr>
                        <m:sty m:val="p"/>
                      </m:rPr>
                      <a:rPr lang="en-US" altLang="ja-JP" sz="1600" i="1">
                        <a:solidFill>
                          <a:schemeClr val="tx2"/>
                        </a:solidFill>
                        <a:latin typeface="Cambria Math" panose="02040503050406030204" pitchFamily="18" charset="0"/>
                      </a:rPr>
                      <m:t>μ</m:t>
                    </m:r>
                  </m:oMath>
                </a14:m>
                <a:r>
                  <a:rPr lang="ja-JP" altLang="en-US" sz="1600" dirty="0"/>
                  <a:t>の推定が目的</a:t>
                </a:r>
                <a:endParaRPr lang="en-US" altLang="ja-JP" sz="1600" dirty="0"/>
              </a:p>
              <a:p>
                <a:endParaRPr lang="en-US" altLang="ja-JP" sz="1600" dirty="0"/>
              </a:p>
              <a:p>
                <a:r>
                  <a:rPr lang="ja-JP" altLang="en-US" sz="1600" dirty="0"/>
                  <a:t>この場合、母平均の点推定は </a:t>
                </a:r>
                <a14:m>
                  <m:oMath xmlns:m="http://schemas.openxmlformats.org/officeDocument/2006/math">
                    <m:acc>
                      <m:accPr>
                        <m:chr m:val="̅"/>
                        <m:ctrlPr>
                          <a:rPr lang="en-US" altLang="ja-JP" sz="1600" i="1" smtClean="0">
                            <a:solidFill>
                              <a:schemeClr val="tx2"/>
                            </a:solidFill>
                            <a:latin typeface="Cambria Math" panose="02040503050406030204" pitchFamily="18" charset="0"/>
                          </a:rPr>
                        </m:ctrlPr>
                      </m:accPr>
                      <m:e>
                        <m:r>
                          <a:rPr lang="en-US" altLang="ja-JP" sz="1600" b="0" i="1" smtClean="0">
                            <a:solidFill>
                              <a:schemeClr val="tx2"/>
                            </a:solidFill>
                            <a:latin typeface="Cambria Math" panose="02040503050406030204" pitchFamily="18" charset="0"/>
                          </a:rPr>
                          <m:t>𝑥</m:t>
                        </m:r>
                      </m:e>
                    </m:acc>
                    <m:r>
                      <a:rPr lang="en-US" altLang="ja-JP" sz="1600" b="0" i="1" smtClean="0">
                        <a:solidFill>
                          <a:schemeClr val="tx2"/>
                        </a:solidFill>
                        <a:latin typeface="Cambria Math" panose="02040503050406030204" pitchFamily="18" charset="0"/>
                      </a:rPr>
                      <m:t>=</m:t>
                    </m:r>
                    <m:f>
                      <m:fPr>
                        <m:type m:val="skw"/>
                        <m:ctrlPr>
                          <a:rPr lang="en-US" altLang="ja-JP" sz="1600" b="0" i="1" smtClean="0">
                            <a:solidFill>
                              <a:schemeClr val="tx2"/>
                            </a:solidFill>
                            <a:latin typeface="Cambria Math" panose="02040503050406030204" pitchFamily="18" charset="0"/>
                          </a:rPr>
                        </m:ctrlPr>
                      </m:fPr>
                      <m:num>
                        <m:nary>
                          <m:naryPr>
                            <m:chr m:val="∑"/>
                            <m:supHide m:val="on"/>
                            <m:ctrlPr>
                              <a:rPr lang="en-US" altLang="ja-JP" sz="1600" i="1">
                                <a:solidFill>
                                  <a:schemeClr val="tx2"/>
                                </a:solidFill>
                                <a:latin typeface="Cambria Math" panose="02040503050406030204" pitchFamily="18" charset="0"/>
                              </a:rPr>
                            </m:ctrlPr>
                          </m:naryPr>
                          <m:sub>
                            <m:r>
                              <m:rPr>
                                <m:brk m:alnAt="7"/>
                              </m:rPr>
                              <a:rPr lang="en-US" altLang="ja-JP" sz="1600" i="1">
                                <a:solidFill>
                                  <a:schemeClr val="tx2"/>
                                </a:solidFill>
                                <a:latin typeface="Cambria Math" panose="02040503050406030204" pitchFamily="18" charset="0"/>
                              </a:rPr>
                              <m:t>𝑖</m:t>
                            </m:r>
                          </m:sub>
                          <m:sup/>
                          <m:e>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𝑥</m:t>
                                </m:r>
                              </m:e>
                              <m:sub>
                                <m:r>
                                  <a:rPr lang="en-US" altLang="ja-JP" sz="1600" i="1">
                                    <a:solidFill>
                                      <a:schemeClr val="tx2"/>
                                    </a:solidFill>
                                    <a:latin typeface="Cambria Math" panose="02040503050406030204" pitchFamily="18" charset="0"/>
                                  </a:rPr>
                                  <m:t>𝑖</m:t>
                                </m:r>
                              </m:sub>
                            </m:sSub>
                          </m:e>
                        </m:nary>
                      </m:num>
                      <m:den>
                        <m:r>
                          <a:rPr lang="en-US" altLang="ja-JP" sz="1600" b="0" i="1" smtClean="0">
                            <a:solidFill>
                              <a:schemeClr val="tx2"/>
                            </a:solidFill>
                            <a:latin typeface="Cambria Math" panose="02040503050406030204" pitchFamily="18" charset="0"/>
                          </a:rPr>
                          <m:t>𝑛</m:t>
                        </m:r>
                      </m:den>
                    </m:f>
                  </m:oMath>
                </a14:m>
                <a:r>
                  <a:rPr lang="ja-JP" altLang="en-US" sz="1600" dirty="0"/>
                  <a:t>（</a:t>
                </a:r>
                <a:r>
                  <a:rPr lang="ja-JP" altLang="en-US" sz="1600" b="1" dirty="0"/>
                  <a:t>標本平均</a:t>
                </a:r>
                <a:r>
                  <a:rPr lang="ja-JP" altLang="en-US" sz="1600" dirty="0"/>
                  <a:t>）となる。</a:t>
                </a:r>
                <a:endParaRPr lang="en-US" altLang="ja-JP" sz="1600" dirty="0"/>
              </a:p>
              <a:p>
                <a:r>
                  <a:rPr lang="ja-JP" altLang="en-US" sz="1600" dirty="0"/>
                  <a:t>また、標本平均も正規分布に従う </a:t>
                </a:r>
                <a14:m>
                  <m:oMath xmlns:m="http://schemas.openxmlformats.org/officeDocument/2006/math">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𝑥</m:t>
                        </m:r>
                      </m:e>
                    </m:acc>
                    <m:r>
                      <a:rPr lang="en-US" altLang="ja-JP" sz="1600" i="1">
                        <a:solidFill>
                          <a:schemeClr val="tx2"/>
                        </a:solidFill>
                        <a:latin typeface="Cambria Math" panose="02040503050406030204" pitchFamily="18" charset="0"/>
                        <a:ea typeface="Cambria Math" panose="02040503050406030204" pitchFamily="18" charset="0"/>
                      </a:rPr>
                      <m:t>~</m:t>
                    </m:r>
                    <m:r>
                      <m:rPr>
                        <m:sty m:val="p"/>
                      </m:rPr>
                      <a:rPr lang="en-US" altLang="ja-JP" sz="1600">
                        <a:solidFill>
                          <a:schemeClr val="tx2"/>
                        </a:solidFill>
                        <a:latin typeface="Cambria Math" panose="02040503050406030204" pitchFamily="18" charset="0"/>
                      </a:rPr>
                      <m:t>N</m:t>
                    </m:r>
                    <m:r>
                      <a:rPr lang="en-US" altLang="ja-JP" sz="1600">
                        <a:solidFill>
                          <a:schemeClr val="tx2"/>
                        </a:solidFill>
                        <a:latin typeface="Cambria Math" panose="02040503050406030204" pitchFamily="18" charset="0"/>
                      </a:rPr>
                      <m:t>(</m:t>
                    </m:r>
                    <m:r>
                      <m:rPr>
                        <m:sty m:val="p"/>
                      </m:rPr>
                      <a:rPr lang="en-US" altLang="ja-JP" sz="1600" i="1">
                        <a:solidFill>
                          <a:schemeClr val="tx2"/>
                        </a:solidFill>
                        <a:latin typeface="Cambria Math" panose="02040503050406030204" pitchFamily="18" charset="0"/>
                      </a:rPr>
                      <m:t>μ</m:t>
                    </m:r>
                    <m:r>
                      <a:rPr lang="en-US" altLang="ja-JP" sz="1600">
                        <a:solidFill>
                          <a:schemeClr val="tx2"/>
                        </a:solidFill>
                        <a:latin typeface="Cambria Math" panose="02040503050406030204" pitchFamily="18" charset="0"/>
                      </a:rPr>
                      <m:t>, </m:t>
                    </m:r>
                    <m:f>
                      <m:fPr>
                        <m:type m:val="skw"/>
                        <m:ctrlPr>
                          <a:rPr lang="en-US" altLang="ja-JP" sz="1600" i="1">
                            <a:solidFill>
                              <a:schemeClr val="tx2"/>
                            </a:solidFill>
                            <a:latin typeface="Cambria Math" panose="02040503050406030204" pitchFamily="18" charset="0"/>
                          </a:rPr>
                        </m:ctrlPr>
                      </m:fPr>
                      <m:num>
                        <m:sSup>
                          <m:sSupPr>
                            <m:ctrlPr>
                              <a:rPr lang="en-US" altLang="ja-JP" sz="1600" i="1">
                                <a:solidFill>
                                  <a:schemeClr val="tx2"/>
                                </a:solidFill>
                                <a:latin typeface="Cambria Math" panose="02040503050406030204" pitchFamily="18" charset="0"/>
                              </a:rPr>
                            </m:ctrlPr>
                          </m:sSupPr>
                          <m:e>
                            <m:r>
                              <m:rPr>
                                <m:sty m:val="p"/>
                              </m:rPr>
                              <a:rPr lang="en-US" altLang="ja-JP" sz="1600" i="1">
                                <a:solidFill>
                                  <a:schemeClr val="tx2"/>
                                </a:solidFill>
                                <a:latin typeface="Cambria Math" panose="02040503050406030204" pitchFamily="18" charset="0"/>
                              </a:rPr>
                              <m:t>σ</m:t>
                            </m:r>
                          </m:e>
                          <m:sup>
                            <m:r>
                              <a:rPr lang="en-US" altLang="ja-JP" sz="1600" i="1">
                                <a:solidFill>
                                  <a:schemeClr val="tx2"/>
                                </a:solidFill>
                                <a:latin typeface="Cambria Math" panose="02040503050406030204" pitchFamily="18" charset="0"/>
                              </a:rPr>
                              <m:t>2</m:t>
                            </m:r>
                          </m:sup>
                        </m:sSup>
                      </m:num>
                      <m:den>
                        <m:r>
                          <a:rPr lang="en-US" altLang="ja-JP" sz="1600" i="1">
                            <a:solidFill>
                              <a:schemeClr val="tx2"/>
                            </a:solidFill>
                            <a:latin typeface="Cambria Math" panose="02040503050406030204" pitchFamily="18" charset="0"/>
                          </a:rPr>
                          <m:t>𝑛</m:t>
                        </m:r>
                      </m:den>
                    </m:f>
                    <m:r>
                      <a:rPr lang="en-US" altLang="ja-JP" sz="1600">
                        <a:solidFill>
                          <a:schemeClr val="tx2"/>
                        </a:solidFill>
                        <a:latin typeface="Cambria Math" panose="02040503050406030204" pitchFamily="18" charset="0"/>
                      </a:rPr>
                      <m:t>)</m:t>
                    </m:r>
                  </m:oMath>
                </a14:m>
                <a:endParaRPr lang="en-US" altLang="ja-JP" sz="1600" dirty="0"/>
              </a:p>
              <a:p>
                <a:endParaRPr lang="en-US" altLang="ja-JP" sz="1600" dirty="0"/>
              </a:p>
              <a:p>
                <a:r>
                  <a:rPr lang="ja-JP" altLang="en-US" sz="1600" b="1" dirty="0"/>
                  <a:t>標準誤差</a:t>
                </a:r>
                <a:r>
                  <a:rPr lang="ja-JP" altLang="en-US" sz="1600" dirty="0"/>
                  <a:t>は</a:t>
                </a:r>
                <a14:m>
                  <m:oMath xmlns:m="http://schemas.openxmlformats.org/officeDocument/2006/math">
                    <m:rad>
                      <m:radPr>
                        <m:degHide m:val="on"/>
                        <m:ctrlPr>
                          <a:rPr lang="en-US" altLang="ja-JP" sz="1600" i="1" smtClean="0">
                            <a:solidFill>
                              <a:schemeClr val="tx2"/>
                            </a:solidFill>
                            <a:latin typeface="Cambria Math" panose="02040503050406030204" pitchFamily="18" charset="0"/>
                          </a:rPr>
                        </m:ctrlPr>
                      </m:radPr>
                      <m:deg/>
                      <m:e>
                        <m:f>
                          <m:fPr>
                            <m:type m:val="skw"/>
                            <m:ctrlPr>
                              <a:rPr lang="en-US" altLang="ja-JP" sz="1600" i="1">
                                <a:solidFill>
                                  <a:schemeClr val="tx2"/>
                                </a:solidFill>
                                <a:latin typeface="Cambria Math" panose="02040503050406030204" pitchFamily="18" charset="0"/>
                              </a:rPr>
                            </m:ctrlPr>
                          </m:fPr>
                          <m:num>
                            <m:sSup>
                              <m:sSupPr>
                                <m:ctrlPr>
                                  <a:rPr lang="en-US" altLang="ja-JP" sz="1600" i="1">
                                    <a:solidFill>
                                      <a:schemeClr val="tx2"/>
                                    </a:solidFill>
                                    <a:latin typeface="Cambria Math" panose="02040503050406030204" pitchFamily="18" charset="0"/>
                                  </a:rPr>
                                </m:ctrlPr>
                              </m:sSupPr>
                              <m:e>
                                <m:r>
                                  <m:rPr>
                                    <m:sty m:val="p"/>
                                  </m:rPr>
                                  <a:rPr lang="en-US" altLang="ja-JP" sz="1600" i="1">
                                    <a:solidFill>
                                      <a:schemeClr val="tx2"/>
                                    </a:solidFill>
                                    <a:latin typeface="Cambria Math" panose="02040503050406030204" pitchFamily="18" charset="0"/>
                                  </a:rPr>
                                  <m:t>σ</m:t>
                                </m:r>
                              </m:e>
                              <m:sup>
                                <m:r>
                                  <a:rPr lang="en-US" altLang="ja-JP" sz="1600" i="1">
                                    <a:solidFill>
                                      <a:schemeClr val="tx2"/>
                                    </a:solidFill>
                                    <a:latin typeface="Cambria Math" panose="02040503050406030204" pitchFamily="18" charset="0"/>
                                  </a:rPr>
                                  <m:t>2</m:t>
                                </m:r>
                              </m:sup>
                            </m:sSup>
                          </m:num>
                          <m:den>
                            <m:r>
                              <a:rPr lang="en-US" altLang="ja-JP" sz="1600" i="1">
                                <a:solidFill>
                                  <a:schemeClr val="tx2"/>
                                </a:solidFill>
                                <a:latin typeface="Cambria Math" panose="02040503050406030204" pitchFamily="18" charset="0"/>
                              </a:rPr>
                              <m:t>𝑛</m:t>
                            </m:r>
                          </m:den>
                        </m:f>
                      </m:e>
                    </m:rad>
                    <m:r>
                      <a:rPr lang="en-US" altLang="ja-JP" sz="1600" b="0" i="1" smtClean="0">
                        <a:solidFill>
                          <a:schemeClr val="tx2"/>
                        </a:solidFill>
                        <a:latin typeface="Cambria Math" panose="02040503050406030204" pitchFamily="18" charset="0"/>
                      </a:rPr>
                      <m:t>=</m:t>
                    </m:r>
                    <m:f>
                      <m:fPr>
                        <m:type m:val="skw"/>
                        <m:ctrlPr>
                          <a:rPr lang="en-US" altLang="ja-JP" sz="1600" i="1">
                            <a:solidFill>
                              <a:schemeClr val="tx2"/>
                            </a:solidFill>
                            <a:latin typeface="Cambria Math" panose="02040503050406030204" pitchFamily="18" charset="0"/>
                          </a:rPr>
                        </m:ctrlPr>
                      </m:fPr>
                      <m:num>
                        <m:r>
                          <m:rPr>
                            <m:sty m:val="p"/>
                          </m:rPr>
                          <a:rPr lang="en-US" altLang="ja-JP" sz="1600" i="1" smtClean="0">
                            <a:solidFill>
                              <a:schemeClr val="tx2"/>
                            </a:solidFill>
                            <a:latin typeface="Cambria Math" panose="02040503050406030204" pitchFamily="18" charset="0"/>
                          </a:rPr>
                          <m:t>σ</m:t>
                        </m:r>
                      </m:num>
                      <m:den>
                        <m:rad>
                          <m:radPr>
                            <m:degHide m:val="on"/>
                            <m:ctrlPr>
                              <a:rPr lang="en-US" altLang="ja-JP" sz="1600" i="1" smtClean="0">
                                <a:solidFill>
                                  <a:schemeClr val="tx2"/>
                                </a:solidFill>
                                <a:latin typeface="Cambria Math" panose="02040503050406030204" pitchFamily="18" charset="0"/>
                              </a:rPr>
                            </m:ctrlPr>
                          </m:radPr>
                          <m:deg/>
                          <m:e>
                            <m:r>
                              <a:rPr lang="en-US" altLang="ja-JP" sz="1600" b="0" i="1" smtClean="0">
                                <a:solidFill>
                                  <a:schemeClr val="tx2"/>
                                </a:solidFill>
                                <a:latin typeface="Cambria Math" panose="02040503050406030204" pitchFamily="18" charset="0"/>
                              </a:rPr>
                              <m:t>𝑛</m:t>
                            </m:r>
                          </m:e>
                        </m:rad>
                      </m:den>
                    </m:f>
                  </m:oMath>
                </a14:m>
                <a:r>
                  <a:rPr lang="ja-JP" altLang="en-US" sz="1600" dirty="0"/>
                  <a:t>と定義される。標準誤差とは推定値</a:t>
                </a:r>
                <a14:m>
                  <m:oMath xmlns:m="http://schemas.openxmlformats.org/officeDocument/2006/math">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𝑥</m:t>
                        </m:r>
                      </m:e>
                    </m:acc>
                  </m:oMath>
                </a14:m>
                <a:r>
                  <a:rPr lang="ja-JP" altLang="en-US" sz="1600" dirty="0"/>
                  <a:t>そのものの標準偏差（</a:t>
                </a:r>
                <a14:m>
                  <m:oMath xmlns:m="http://schemas.openxmlformats.org/officeDocument/2006/math">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𝑥</m:t>
                        </m:r>
                      </m:e>
                    </m:acc>
                  </m:oMath>
                </a14:m>
                <a:r>
                  <a:rPr lang="ja-JP" altLang="en-US" sz="1600" dirty="0"/>
                  <a:t>自体のばらつき）</a:t>
                </a:r>
                <a:endParaRPr lang="en-US" altLang="ja-JP" sz="1600" dirty="0"/>
              </a:p>
              <a:p>
                <a:endParaRPr lang="en-US" altLang="ja-JP" sz="1600" dirty="0"/>
              </a:p>
              <a:p>
                <a:r>
                  <a:rPr lang="en-US" altLang="ja-JP" sz="1600" u="sng" dirty="0"/>
                  <a:t>100(1-α)%</a:t>
                </a:r>
                <a:r>
                  <a:rPr lang="ja-JP" altLang="en-US" sz="1600" u="sng" dirty="0"/>
                  <a:t>信頼区間の公式</a:t>
                </a:r>
                <a:r>
                  <a:rPr lang="ja-JP" altLang="en-US" sz="1600" dirty="0"/>
                  <a:t>：</a:t>
                </a:r>
                <a:endParaRPr lang="en-US" altLang="ja-JP" sz="1600" dirty="0"/>
              </a:p>
              <a:p>
                <a:r>
                  <a:rPr lang="ja-JP" altLang="en-US" sz="1600" dirty="0">
                    <a:solidFill>
                      <a:schemeClr val="tx2"/>
                    </a:solidFill>
                  </a:rPr>
                  <a:t>　　</a:t>
                </a:r>
                <a14:m>
                  <m:oMath xmlns:m="http://schemas.openxmlformats.org/officeDocument/2006/math">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𝑥</m:t>
                        </m:r>
                      </m:e>
                    </m:acc>
                    <m:r>
                      <a:rPr lang="en-US" altLang="ja-JP" sz="1600" b="0" i="1" smtClean="0">
                        <a:solidFill>
                          <a:schemeClr val="tx2"/>
                        </a:solidFill>
                        <a:latin typeface="Cambria Math" panose="02040503050406030204" pitchFamily="18" charset="0"/>
                      </a:rPr>
                      <m:t>−</m:t>
                    </m:r>
                    <m:sSub>
                      <m:sSubPr>
                        <m:ctrlPr>
                          <a:rPr lang="en-US" altLang="ja-JP" sz="1600" b="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𝑧</m:t>
                        </m:r>
                      </m:e>
                      <m:sub>
                        <m:f>
                          <m:fPr>
                            <m:type m:val="skw"/>
                            <m:ctrlPr>
                              <a:rPr lang="en-US" altLang="ja-JP" sz="1600" b="0" i="1" smtClean="0">
                                <a:solidFill>
                                  <a:schemeClr val="tx2"/>
                                </a:solidFill>
                                <a:latin typeface="Cambria Math" panose="02040503050406030204" pitchFamily="18" charset="0"/>
                              </a:rPr>
                            </m:ctrlPr>
                          </m:fPr>
                          <m:num>
                            <m:r>
                              <m:rPr>
                                <m:sty m:val="p"/>
                              </m:rPr>
                              <a:rPr lang="en-US" altLang="ja-JP" sz="1600" i="1">
                                <a:solidFill>
                                  <a:schemeClr val="tx2"/>
                                </a:solidFill>
                                <a:latin typeface="Cambria Math" panose="02040503050406030204" pitchFamily="18" charset="0"/>
                              </a:rPr>
                              <m:t>α</m:t>
                            </m:r>
                          </m:num>
                          <m:den>
                            <m:r>
                              <a:rPr lang="en-US" altLang="ja-JP" sz="1600" b="0" i="1" smtClean="0">
                                <a:solidFill>
                                  <a:schemeClr val="tx2"/>
                                </a:solidFill>
                                <a:latin typeface="Cambria Math" panose="02040503050406030204" pitchFamily="18" charset="0"/>
                              </a:rPr>
                              <m:t>2</m:t>
                            </m:r>
                          </m:den>
                        </m:f>
                      </m:sub>
                    </m:sSub>
                    <m:f>
                      <m:fPr>
                        <m:type m:val="skw"/>
                        <m:ctrlPr>
                          <a:rPr lang="en-US" altLang="ja-JP" sz="1600" i="1">
                            <a:solidFill>
                              <a:schemeClr val="tx2"/>
                            </a:solidFill>
                            <a:latin typeface="Cambria Math" panose="02040503050406030204" pitchFamily="18" charset="0"/>
                          </a:rPr>
                        </m:ctrlPr>
                      </m:fPr>
                      <m:num>
                        <m:r>
                          <m:rPr>
                            <m:sty m:val="p"/>
                          </m:rPr>
                          <a:rPr lang="en-US" altLang="ja-JP" sz="1600" i="1" smtClean="0">
                            <a:solidFill>
                              <a:schemeClr val="tx2"/>
                            </a:solidFill>
                            <a:latin typeface="Cambria Math" panose="02040503050406030204" pitchFamily="18" charset="0"/>
                          </a:rPr>
                          <m:t>σ</m:t>
                        </m:r>
                      </m:num>
                      <m:den>
                        <m:rad>
                          <m:radPr>
                            <m:degHide m:val="on"/>
                            <m:ctrlPr>
                              <a:rPr lang="en-US" altLang="ja-JP" sz="1600" i="1" smtClean="0">
                                <a:solidFill>
                                  <a:schemeClr val="tx2"/>
                                </a:solidFill>
                                <a:latin typeface="Cambria Math" panose="02040503050406030204" pitchFamily="18" charset="0"/>
                              </a:rPr>
                            </m:ctrlPr>
                          </m:radPr>
                          <m:deg/>
                          <m:e>
                            <m:r>
                              <a:rPr lang="en-US" altLang="ja-JP" sz="1600" b="0" i="1" smtClean="0">
                                <a:solidFill>
                                  <a:schemeClr val="tx2"/>
                                </a:solidFill>
                                <a:latin typeface="Cambria Math" panose="02040503050406030204" pitchFamily="18" charset="0"/>
                              </a:rPr>
                              <m:t>𝑛</m:t>
                            </m:r>
                          </m:e>
                        </m:rad>
                      </m:den>
                    </m:f>
                    <m:r>
                      <a:rPr lang="en-US" altLang="ja-JP" sz="1600" i="1" smtClean="0">
                        <a:solidFill>
                          <a:schemeClr val="tx2"/>
                        </a:solidFill>
                        <a:latin typeface="Cambria Math" panose="02040503050406030204" pitchFamily="18" charset="0"/>
                        <a:ea typeface="Cambria Math" panose="02040503050406030204" pitchFamily="18" charset="0"/>
                      </a:rPr>
                      <m:t>≤</m:t>
                    </m:r>
                    <m:r>
                      <m:rPr>
                        <m:sty m:val="p"/>
                      </m:rPr>
                      <a:rPr lang="en-US" altLang="ja-JP" sz="1600" i="1">
                        <a:solidFill>
                          <a:schemeClr val="tx2"/>
                        </a:solidFill>
                        <a:latin typeface="Cambria Math" panose="02040503050406030204" pitchFamily="18" charset="0"/>
                        <a:ea typeface="Cambria Math" panose="02040503050406030204" pitchFamily="18" charset="0"/>
                      </a:rPr>
                      <m:t>μ</m:t>
                    </m:r>
                    <m:r>
                      <a:rPr lang="en-US" altLang="ja-JP" sz="1600" i="1" smtClean="0">
                        <a:solidFill>
                          <a:schemeClr val="tx2"/>
                        </a:solidFill>
                        <a:latin typeface="Cambria Math" panose="02040503050406030204" pitchFamily="18" charset="0"/>
                        <a:ea typeface="Cambria Math" panose="02040503050406030204" pitchFamily="18" charset="0"/>
                      </a:rPr>
                      <m:t>≤</m:t>
                    </m:r>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𝑥</m:t>
                        </m:r>
                      </m:e>
                    </m:acc>
                    <m:r>
                      <a:rPr lang="en-US" altLang="ja-JP" sz="1600" b="0" i="1" smtClean="0">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𝑧</m:t>
                        </m:r>
                      </m:e>
                      <m:sub>
                        <m:f>
                          <m:fPr>
                            <m:type m:val="skw"/>
                            <m:ctrlPr>
                              <a:rPr lang="en-US" altLang="ja-JP" sz="1600" i="1">
                                <a:solidFill>
                                  <a:schemeClr val="tx2"/>
                                </a:solidFill>
                                <a:latin typeface="Cambria Math" panose="02040503050406030204" pitchFamily="18" charset="0"/>
                              </a:rPr>
                            </m:ctrlPr>
                          </m:fPr>
                          <m:num>
                            <m:r>
                              <m:rPr>
                                <m:sty m:val="p"/>
                              </m:rPr>
                              <a:rPr lang="en-US" altLang="ja-JP" sz="1600" i="1">
                                <a:solidFill>
                                  <a:schemeClr val="tx2"/>
                                </a:solidFill>
                                <a:latin typeface="Cambria Math" panose="02040503050406030204" pitchFamily="18" charset="0"/>
                              </a:rPr>
                              <m:t>α</m:t>
                            </m:r>
                          </m:num>
                          <m:den>
                            <m:r>
                              <a:rPr lang="en-US" altLang="ja-JP" sz="1600" i="1">
                                <a:solidFill>
                                  <a:schemeClr val="tx2"/>
                                </a:solidFill>
                                <a:latin typeface="Cambria Math" panose="02040503050406030204" pitchFamily="18" charset="0"/>
                              </a:rPr>
                              <m:t>2</m:t>
                            </m:r>
                          </m:den>
                        </m:f>
                      </m:sub>
                    </m:sSub>
                    <m:f>
                      <m:fPr>
                        <m:type m:val="skw"/>
                        <m:ctrlPr>
                          <a:rPr lang="en-US" altLang="ja-JP" sz="1600" i="1">
                            <a:solidFill>
                              <a:schemeClr val="tx2"/>
                            </a:solidFill>
                            <a:latin typeface="Cambria Math" panose="02040503050406030204" pitchFamily="18" charset="0"/>
                          </a:rPr>
                        </m:ctrlPr>
                      </m:fPr>
                      <m:num>
                        <m:r>
                          <m:rPr>
                            <m:sty m:val="p"/>
                          </m:rPr>
                          <a:rPr lang="en-US" altLang="ja-JP" sz="1600" i="1">
                            <a:solidFill>
                              <a:schemeClr val="tx2"/>
                            </a:solidFill>
                            <a:latin typeface="Cambria Math" panose="02040503050406030204" pitchFamily="18" charset="0"/>
                          </a:rPr>
                          <m:t>σ</m:t>
                        </m:r>
                      </m:num>
                      <m:den>
                        <m:rad>
                          <m:radPr>
                            <m:degHide m:val="on"/>
                            <m:ctrlPr>
                              <a:rPr lang="en-US" altLang="ja-JP" sz="1600" i="1">
                                <a:solidFill>
                                  <a:schemeClr val="tx2"/>
                                </a:solidFill>
                                <a:latin typeface="Cambria Math" panose="02040503050406030204" pitchFamily="18" charset="0"/>
                              </a:rPr>
                            </m:ctrlPr>
                          </m:radPr>
                          <m:deg/>
                          <m:e>
                            <m:r>
                              <a:rPr lang="en-US" altLang="ja-JP" sz="1600" i="1">
                                <a:solidFill>
                                  <a:schemeClr val="tx2"/>
                                </a:solidFill>
                                <a:latin typeface="Cambria Math" panose="02040503050406030204" pitchFamily="18" charset="0"/>
                              </a:rPr>
                              <m:t>𝑛</m:t>
                            </m:r>
                          </m:e>
                        </m:rad>
                      </m:den>
                    </m:f>
                  </m:oMath>
                </a14:m>
                <a:r>
                  <a:rPr lang="en-US" altLang="ja-JP" sz="1600" dirty="0"/>
                  <a:t>           </a:t>
                </a:r>
                <a14:m>
                  <m:oMath xmlns:m="http://schemas.openxmlformats.org/officeDocument/2006/math">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𝑧</m:t>
                        </m:r>
                      </m:e>
                      <m:sub>
                        <m:f>
                          <m:fPr>
                            <m:type m:val="skw"/>
                            <m:ctrlPr>
                              <a:rPr lang="en-US" altLang="ja-JP" sz="1600" i="1">
                                <a:solidFill>
                                  <a:schemeClr val="tx2"/>
                                </a:solidFill>
                                <a:latin typeface="Cambria Math" panose="02040503050406030204" pitchFamily="18" charset="0"/>
                              </a:rPr>
                            </m:ctrlPr>
                          </m:fPr>
                          <m:num>
                            <m:r>
                              <m:rPr>
                                <m:sty m:val="p"/>
                              </m:rPr>
                              <a:rPr lang="en-US" altLang="ja-JP" sz="1600" i="1">
                                <a:solidFill>
                                  <a:schemeClr val="tx2"/>
                                </a:solidFill>
                                <a:latin typeface="Cambria Math" panose="02040503050406030204" pitchFamily="18" charset="0"/>
                              </a:rPr>
                              <m:t>α</m:t>
                            </m:r>
                          </m:num>
                          <m:den>
                            <m:r>
                              <a:rPr lang="en-US" altLang="ja-JP" sz="1600" i="1">
                                <a:solidFill>
                                  <a:schemeClr val="tx2"/>
                                </a:solidFill>
                                <a:latin typeface="Cambria Math" panose="02040503050406030204" pitchFamily="18" charset="0"/>
                              </a:rPr>
                              <m:t>2</m:t>
                            </m:r>
                          </m:den>
                        </m:f>
                      </m:sub>
                    </m:sSub>
                  </m:oMath>
                </a14:m>
                <a:r>
                  <a:rPr lang="en-US" altLang="ja-JP" sz="1600" dirty="0"/>
                  <a:t> … </a:t>
                </a:r>
                <a:r>
                  <a:rPr lang="ja-JP" altLang="en-US" sz="1600" dirty="0"/>
                  <a:t>標準正規分布の分位点</a:t>
                </a:r>
                <a:endParaRPr lang="en-US" altLang="ja-JP" sz="1600" dirty="0"/>
              </a:p>
              <a:p>
                <a:endParaRPr lang="en-US" altLang="ja-JP" sz="500" dirty="0"/>
              </a:p>
              <a:p>
                <a:r>
                  <a:rPr lang="en-US" altLang="ja-JP" sz="1600" dirty="0"/>
                  <a:t>※ 95%</a:t>
                </a:r>
                <a:r>
                  <a:rPr lang="ja-JP" altLang="en-US" sz="1600" dirty="0"/>
                  <a:t>信頼区間の場合</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𝑧</m:t>
                        </m:r>
                      </m:e>
                      <m:sub>
                        <m:f>
                          <m:fPr>
                            <m:type m:val="skw"/>
                            <m:ctrlPr>
                              <a:rPr lang="en-US" altLang="ja-JP" sz="1600" i="1">
                                <a:latin typeface="Cambria Math" panose="02040503050406030204" pitchFamily="18" charset="0"/>
                              </a:rPr>
                            </m:ctrlPr>
                          </m:fPr>
                          <m:num>
                            <m:r>
                              <m:rPr>
                                <m:sty m:val="p"/>
                              </m:rPr>
                              <a:rPr lang="en-US" altLang="ja-JP" sz="1600" i="1">
                                <a:latin typeface="Cambria Math" panose="02040503050406030204" pitchFamily="18" charset="0"/>
                              </a:rPr>
                              <m:t>α</m:t>
                            </m:r>
                            <m:r>
                              <a:rPr lang="en-US" altLang="ja-JP" sz="1600" i="1">
                                <a:latin typeface="Cambria Math" panose="02040503050406030204" pitchFamily="18" charset="0"/>
                              </a:rPr>
                              <m:t>=0.05</m:t>
                            </m:r>
                          </m:num>
                          <m:den>
                            <m:r>
                              <a:rPr lang="en-US" altLang="ja-JP" sz="1600" i="1">
                                <a:latin typeface="Cambria Math" panose="02040503050406030204" pitchFamily="18" charset="0"/>
                              </a:rPr>
                              <m:t>2</m:t>
                            </m:r>
                          </m:den>
                        </m:f>
                      </m:sub>
                    </m:sSub>
                    <m:r>
                      <a:rPr lang="en-US" altLang="ja-JP" sz="1600" b="0" i="1" smtClean="0">
                        <a:latin typeface="Cambria Math" panose="02040503050406030204" pitchFamily="18" charset="0"/>
                      </a:rPr>
                      <m:t>=1.96</m:t>
                    </m:r>
                  </m:oMath>
                </a14:m>
                <a:r>
                  <a:rPr lang="ja-JP" altLang="en-US" sz="1600" i="1" dirty="0">
                    <a:latin typeface="Cambria Math" panose="02040503050406030204" pitchFamily="18" charset="0"/>
                  </a:rPr>
                  <a:t>となる。</a:t>
                </a:r>
                <a14:m>
                  <m:oMath xmlns:m="http://schemas.openxmlformats.org/officeDocument/2006/math">
                    <m:r>
                      <a:rPr lang="en-US" altLang="ja-JP" sz="1600" i="1">
                        <a:latin typeface="Cambria Math" panose="02040503050406030204" pitchFamily="18" charset="0"/>
                      </a:rPr>
                      <m:t>𝑃</m:t>
                    </m:r>
                    <m:r>
                      <a:rPr lang="en-US" altLang="ja-JP" sz="1600" b="0" i="1" smtClean="0">
                        <a:latin typeface="Cambria Math" panose="02040503050406030204" pitchFamily="18" charset="0"/>
                      </a:rPr>
                      <m:t>(−1.96</m:t>
                    </m:r>
                    <m:r>
                      <a:rPr lang="en-US" altLang="ja-JP" sz="1600" b="0" i="1" smtClean="0">
                        <a:latin typeface="Cambria Math" panose="02040503050406030204" pitchFamily="18" charset="0"/>
                        <a:ea typeface="Cambria Math" panose="02040503050406030204" pitchFamily="18" charset="0"/>
                      </a:rPr>
                      <m:t>≤</m:t>
                    </m:r>
                    <m:sSub>
                      <m:sSubPr>
                        <m:ctrlPr>
                          <a:rPr lang="en-US" altLang="ja-JP" sz="1600" i="1" smtClean="0">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𝑧</m:t>
                        </m:r>
                      </m:e>
                      <m:sub>
                        <m:f>
                          <m:fPr>
                            <m:type m:val="skw"/>
                            <m:ctrlPr>
                              <a:rPr lang="en-US" altLang="ja-JP" sz="1600" i="1">
                                <a:solidFill>
                                  <a:schemeClr val="tx1"/>
                                </a:solidFill>
                                <a:latin typeface="Cambria Math" panose="02040503050406030204" pitchFamily="18" charset="0"/>
                              </a:rPr>
                            </m:ctrlPr>
                          </m:fPr>
                          <m:num>
                            <m:r>
                              <m:rPr>
                                <m:sty m:val="p"/>
                              </m:rPr>
                              <a:rPr lang="en-US" altLang="ja-JP" sz="1600" i="1">
                                <a:solidFill>
                                  <a:schemeClr val="tx1"/>
                                </a:solidFill>
                                <a:latin typeface="Cambria Math" panose="02040503050406030204" pitchFamily="18" charset="0"/>
                              </a:rPr>
                              <m:t>α</m:t>
                            </m:r>
                            <m:r>
                              <a:rPr lang="en-US" altLang="ja-JP" sz="1600" b="0" i="1" smtClean="0">
                                <a:solidFill>
                                  <a:schemeClr val="tx1"/>
                                </a:solidFill>
                                <a:latin typeface="Cambria Math" panose="02040503050406030204" pitchFamily="18" charset="0"/>
                              </a:rPr>
                              <m:t>=0.05</m:t>
                            </m:r>
                          </m:num>
                          <m:den>
                            <m:r>
                              <a:rPr lang="en-US" altLang="ja-JP" sz="1600" i="1">
                                <a:solidFill>
                                  <a:schemeClr val="tx1"/>
                                </a:solidFill>
                                <a:latin typeface="Cambria Math" panose="02040503050406030204" pitchFamily="18" charset="0"/>
                              </a:rPr>
                              <m:t>2</m:t>
                            </m:r>
                          </m:den>
                        </m:f>
                      </m:sub>
                    </m:sSub>
                    <m:r>
                      <a:rPr lang="en-US" altLang="ja-JP" sz="1600" b="0" i="1" smtClean="0">
                        <a:solidFill>
                          <a:schemeClr val="tx1"/>
                        </a:solidFill>
                        <a:latin typeface="Cambria Math" panose="02040503050406030204" pitchFamily="18" charset="0"/>
                        <a:ea typeface="Cambria Math" panose="02040503050406030204" pitchFamily="18" charset="0"/>
                      </a:rPr>
                      <m:t>≤</m:t>
                    </m:r>
                    <m:r>
                      <a:rPr lang="en-US" altLang="ja-JP" sz="1600" b="0" i="1" smtClean="0">
                        <a:solidFill>
                          <a:schemeClr val="tx1"/>
                        </a:solidFill>
                        <a:latin typeface="Cambria Math" panose="02040503050406030204" pitchFamily="18" charset="0"/>
                      </a:rPr>
                      <m:t>1.96)=0.95</m:t>
                    </m:r>
                  </m:oMath>
                </a14:m>
                <a:endParaRPr lang="en-US" altLang="ja-JP" sz="1600" dirty="0"/>
              </a:p>
              <a:p>
                <a:endParaRPr lang="en-US" altLang="ja-JP" sz="1600" dirty="0"/>
              </a:p>
              <a:p>
                <a:endParaRPr lang="en-US" altLang="ja-JP" sz="1600" dirty="0"/>
              </a:p>
              <a:p>
                <a:r>
                  <a:rPr lang="ja-JP" altLang="en-US" sz="1600" dirty="0"/>
                  <a:t>ただし、母集団の標準偏差</a:t>
                </a:r>
                <a:r>
                  <a:rPr lang="en-US" altLang="ja-JP" sz="1600" dirty="0"/>
                  <a:t>(</a:t>
                </a:r>
                <a:r>
                  <a:rPr lang="ja-JP" altLang="en-US" sz="1600" b="1" dirty="0"/>
                  <a:t>母標準偏差</a:t>
                </a:r>
                <a:r>
                  <a:rPr lang="en-US" altLang="ja-JP" sz="1600" dirty="0"/>
                  <a:t>)</a:t>
                </a:r>
                <a14:m>
                  <m:oMath xmlns:m="http://schemas.openxmlformats.org/officeDocument/2006/math">
                    <m:r>
                      <m:rPr>
                        <m:sty m:val="p"/>
                      </m:rPr>
                      <a:rPr lang="en-US" altLang="ja-JP" sz="1600" i="1">
                        <a:solidFill>
                          <a:schemeClr val="tx2"/>
                        </a:solidFill>
                        <a:latin typeface="Cambria Math" panose="02040503050406030204" pitchFamily="18" charset="0"/>
                      </a:rPr>
                      <m:t>σ</m:t>
                    </m:r>
                  </m:oMath>
                </a14:m>
                <a:r>
                  <a:rPr lang="ja-JP" altLang="en-US" sz="1600" dirty="0"/>
                  <a:t>は通常未知</a:t>
                </a:r>
                <a:endParaRPr lang="en-US" altLang="ja-JP" sz="1600" dirty="0"/>
              </a:p>
              <a:p>
                <a14:m>
                  <m:oMath xmlns:m="http://schemas.openxmlformats.org/officeDocument/2006/math">
                    <m:r>
                      <m:rPr>
                        <m:sty m:val="p"/>
                      </m:rPr>
                      <a:rPr lang="en-US" altLang="ja-JP" sz="1600" i="1">
                        <a:solidFill>
                          <a:schemeClr val="tx2"/>
                        </a:solidFill>
                        <a:latin typeface="Cambria Math" panose="02040503050406030204" pitchFamily="18" charset="0"/>
                      </a:rPr>
                      <m:t>σ</m:t>
                    </m:r>
                  </m:oMath>
                </a14:m>
                <a:r>
                  <a:rPr lang="ja-JP" altLang="en-US" sz="1600" dirty="0"/>
                  <a:t>を標本から計算される標準偏差</a:t>
                </a:r>
                <a:r>
                  <a:rPr lang="en-US" altLang="ja-JP" sz="1600" dirty="0"/>
                  <a:t>(</a:t>
                </a:r>
                <a:r>
                  <a:rPr lang="ja-JP" altLang="en-US" sz="1600" b="1" dirty="0"/>
                  <a:t>標本標準偏差</a:t>
                </a:r>
                <a:r>
                  <a:rPr lang="en-US" altLang="ja-JP" sz="1600" dirty="0"/>
                  <a:t>) </a:t>
                </a:r>
                <a14:m>
                  <m:oMath xmlns:m="http://schemas.openxmlformats.org/officeDocument/2006/math">
                    <m:r>
                      <a:rPr lang="en-US" altLang="ja-JP" sz="1600" i="1">
                        <a:solidFill>
                          <a:schemeClr val="tx2"/>
                        </a:solidFill>
                        <a:latin typeface="Cambria Math" panose="02040503050406030204" pitchFamily="18" charset="0"/>
                      </a:rPr>
                      <m:t>𝑠</m:t>
                    </m:r>
                    <m:r>
                      <a:rPr lang="en-US" altLang="ja-JP" sz="1600" i="1">
                        <a:solidFill>
                          <a:schemeClr val="tx2"/>
                        </a:solidFill>
                        <a:latin typeface="Cambria Math" panose="02040503050406030204" pitchFamily="18" charset="0"/>
                      </a:rPr>
                      <m:t>=</m:t>
                    </m:r>
                    <m:rad>
                      <m:radPr>
                        <m:degHide m:val="on"/>
                        <m:ctrlPr>
                          <a:rPr lang="en-US" altLang="ja-JP" sz="1600" i="1">
                            <a:solidFill>
                              <a:schemeClr val="tx2"/>
                            </a:solidFill>
                            <a:latin typeface="Cambria Math" panose="02040503050406030204" pitchFamily="18" charset="0"/>
                          </a:rPr>
                        </m:ctrlPr>
                      </m:radPr>
                      <m:deg/>
                      <m:e>
                        <m:r>
                          <a:rPr lang="en-US" altLang="ja-JP" sz="1600" i="1">
                            <a:solidFill>
                              <a:schemeClr val="tx2"/>
                            </a:solidFill>
                            <a:latin typeface="Cambria Math" panose="02040503050406030204" pitchFamily="18" charset="0"/>
                          </a:rPr>
                          <m:t>𝑣</m:t>
                        </m:r>
                      </m:e>
                    </m:rad>
                    <m:r>
                      <a:rPr lang="en-US" altLang="ja-JP" sz="1600" b="0" i="1" smtClean="0">
                        <a:solidFill>
                          <a:schemeClr val="tx2"/>
                        </a:solidFill>
                        <a:latin typeface="Cambria Math" panose="02040503050406030204" pitchFamily="18" charset="0"/>
                      </a:rPr>
                      <m:t>=</m:t>
                    </m:r>
                    <m:f>
                      <m:fPr>
                        <m:type m:val="skw"/>
                        <m:ctrlPr>
                          <a:rPr lang="en-US" altLang="ja-JP" sz="1600" i="1">
                            <a:solidFill>
                              <a:schemeClr val="tx2"/>
                            </a:solidFill>
                            <a:latin typeface="Cambria Math" panose="02040503050406030204" pitchFamily="18" charset="0"/>
                          </a:rPr>
                        </m:ctrlPr>
                      </m:fPr>
                      <m:num>
                        <m:rad>
                          <m:radPr>
                            <m:degHide m:val="on"/>
                            <m:ctrlPr>
                              <a:rPr lang="en-US" altLang="ja-JP" sz="1600" i="1" smtClean="0">
                                <a:solidFill>
                                  <a:schemeClr val="tx2"/>
                                </a:solidFill>
                                <a:latin typeface="Cambria Math" panose="02040503050406030204" pitchFamily="18" charset="0"/>
                              </a:rPr>
                            </m:ctrlPr>
                          </m:radPr>
                          <m:deg/>
                          <m:e>
                            <m:nary>
                              <m:naryPr>
                                <m:chr m:val="∑"/>
                                <m:supHide m:val="on"/>
                                <m:ctrlPr>
                                  <a:rPr lang="en-US" altLang="ja-JP" sz="1600" i="1">
                                    <a:solidFill>
                                      <a:schemeClr val="tx2"/>
                                    </a:solidFill>
                                    <a:latin typeface="Cambria Math" panose="02040503050406030204" pitchFamily="18" charset="0"/>
                                  </a:rPr>
                                </m:ctrlPr>
                              </m:naryPr>
                              <m:sub>
                                <m:r>
                                  <m:rPr>
                                    <m:brk m:alnAt="7"/>
                                  </m:rPr>
                                  <a:rPr lang="en-US" altLang="ja-JP" sz="1600" i="1">
                                    <a:solidFill>
                                      <a:schemeClr val="tx2"/>
                                    </a:solidFill>
                                    <a:latin typeface="Cambria Math" panose="02040503050406030204" pitchFamily="18" charset="0"/>
                                  </a:rPr>
                                  <m:t>𝑖</m:t>
                                </m:r>
                              </m:sub>
                              <m:sup/>
                              <m:e>
                                <m:sSup>
                                  <m:sSupPr>
                                    <m:ctrlPr>
                                      <a:rPr lang="en-US" altLang="ja-JP" sz="1600" i="1">
                                        <a:solidFill>
                                          <a:schemeClr val="tx2"/>
                                        </a:solidFill>
                                        <a:latin typeface="Cambria Math" panose="02040503050406030204" pitchFamily="18" charset="0"/>
                                      </a:rPr>
                                    </m:ctrlPr>
                                  </m:sSupPr>
                                  <m:e>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𝑥</m:t>
                                        </m:r>
                                      </m:e>
                                      <m:sub>
                                        <m:r>
                                          <a:rPr lang="en-US" altLang="ja-JP" sz="1600" i="1">
                                            <a:solidFill>
                                              <a:schemeClr val="tx2"/>
                                            </a:solidFill>
                                            <a:latin typeface="Cambria Math" panose="02040503050406030204" pitchFamily="18" charset="0"/>
                                          </a:rPr>
                                          <m:t>𝑖</m:t>
                                        </m:r>
                                      </m:sub>
                                    </m:sSub>
                                    <m:r>
                                      <a:rPr lang="en-US" altLang="ja-JP" sz="1600" i="1">
                                        <a:solidFill>
                                          <a:schemeClr val="tx2"/>
                                        </a:solidFill>
                                        <a:latin typeface="Cambria Math" panose="02040503050406030204" pitchFamily="18" charset="0"/>
                                      </a:rPr>
                                      <m:t>−</m:t>
                                    </m:r>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𝑥</m:t>
                                        </m:r>
                                      </m:e>
                                    </m:acc>
                                    <m:r>
                                      <a:rPr lang="en-US" altLang="ja-JP" sz="1600" i="1">
                                        <a:solidFill>
                                          <a:schemeClr val="tx2"/>
                                        </a:solidFill>
                                        <a:latin typeface="Cambria Math" panose="02040503050406030204" pitchFamily="18" charset="0"/>
                                      </a:rPr>
                                      <m:t>)</m:t>
                                    </m:r>
                                  </m:e>
                                  <m:sup>
                                    <m:r>
                                      <a:rPr lang="en-US" altLang="ja-JP" sz="1600" i="1">
                                        <a:solidFill>
                                          <a:schemeClr val="tx2"/>
                                        </a:solidFill>
                                        <a:latin typeface="Cambria Math" panose="02040503050406030204" pitchFamily="18" charset="0"/>
                                      </a:rPr>
                                      <m:t>2</m:t>
                                    </m:r>
                                  </m:sup>
                                </m:sSup>
                              </m:e>
                            </m:nary>
                          </m:e>
                        </m:rad>
                      </m:num>
                      <m:den>
                        <m:rad>
                          <m:radPr>
                            <m:degHide m:val="on"/>
                            <m:ctrlPr>
                              <a:rPr lang="en-US" altLang="ja-JP" sz="1600" i="1">
                                <a:solidFill>
                                  <a:schemeClr val="tx2"/>
                                </a:solidFill>
                                <a:latin typeface="Cambria Math" panose="02040503050406030204" pitchFamily="18" charset="0"/>
                              </a:rPr>
                            </m:ctrlPr>
                          </m:radPr>
                          <m:deg/>
                          <m:e>
                            <m:r>
                              <a:rPr lang="en-US" altLang="ja-JP" sz="1600" i="1">
                                <a:solidFill>
                                  <a:schemeClr val="tx2"/>
                                </a:solidFill>
                                <a:latin typeface="Cambria Math" panose="02040503050406030204" pitchFamily="18" charset="0"/>
                              </a:rPr>
                              <m:t>𝑛</m:t>
                            </m:r>
                            <m:r>
                              <a:rPr lang="en-US" altLang="ja-JP" sz="1600" i="1">
                                <a:solidFill>
                                  <a:schemeClr val="tx2"/>
                                </a:solidFill>
                                <a:latin typeface="Cambria Math" panose="02040503050406030204" pitchFamily="18" charset="0"/>
                              </a:rPr>
                              <m:t>−1</m:t>
                            </m:r>
                          </m:e>
                        </m:rad>
                      </m:den>
                    </m:f>
                  </m:oMath>
                </a14:m>
                <a:r>
                  <a:rPr lang="ja-JP" altLang="en-US" sz="1600" dirty="0"/>
                  <a:t>で代用する</a:t>
                </a:r>
                <a:endParaRPr lang="en-US" altLang="ja-JP" sz="1600" dirty="0"/>
              </a:p>
              <a:p>
                <a:endParaRPr lang="en-US" altLang="ja-JP" sz="1600" dirty="0"/>
              </a:p>
              <a:p>
                <a:r>
                  <a:rPr lang="en-US" altLang="ja-JP" sz="1600" u="sng" dirty="0"/>
                  <a:t>100(1-α)%</a:t>
                </a:r>
                <a:r>
                  <a:rPr lang="ja-JP" altLang="en-US" sz="1600" u="sng" dirty="0"/>
                  <a:t>信頼区間の公式（標本標準偏差で代用）</a:t>
                </a:r>
                <a:r>
                  <a:rPr lang="ja-JP" altLang="en-US" sz="1600" dirty="0"/>
                  <a:t>：</a:t>
                </a:r>
                <a:endParaRPr lang="en-US" altLang="ja-JP" sz="1600" dirty="0"/>
              </a:p>
              <a:p>
                <a:r>
                  <a:rPr lang="ja-JP" altLang="en-US" sz="1600" dirty="0">
                    <a:solidFill>
                      <a:schemeClr val="tx2"/>
                    </a:solidFill>
                  </a:rPr>
                  <a:t>　　</a:t>
                </a:r>
                <a14:m>
                  <m:oMath xmlns:m="http://schemas.openxmlformats.org/officeDocument/2006/math">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𝑥</m:t>
                        </m:r>
                      </m:e>
                    </m:acc>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𝑡</m:t>
                        </m:r>
                      </m:e>
                      <m:sub>
                        <m:f>
                          <m:fPr>
                            <m:type m:val="skw"/>
                            <m:ctrlPr>
                              <a:rPr lang="en-US" altLang="ja-JP" sz="1600" i="1">
                                <a:solidFill>
                                  <a:schemeClr val="tx2"/>
                                </a:solidFill>
                                <a:latin typeface="Cambria Math" panose="02040503050406030204" pitchFamily="18" charset="0"/>
                              </a:rPr>
                            </m:ctrlPr>
                          </m:fPr>
                          <m:num>
                            <m:r>
                              <m:rPr>
                                <m:sty m:val="p"/>
                              </m:rPr>
                              <a:rPr lang="en-US" altLang="ja-JP" sz="1600" i="1">
                                <a:solidFill>
                                  <a:schemeClr val="tx2"/>
                                </a:solidFill>
                                <a:latin typeface="Cambria Math" panose="02040503050406030204" pitchFamily="18" charset="0"/>
                              </a:rPr>
                              <m:t>α</m:t>
                            </m:r>
                          </m:num>
                          <m:den>
                            <m:r>
                              <a:rPr lang="en-US" altLang="ja-JP" sz="1600" i="1">
                                <a:solidFill>
                                  <a:schemeClr val="tx2"/>
                                </a:solidFill>
                                <a:latin typeface="Cambria Math" panose="02040503050406030204" pitchFamily="18" charset="0"/>
                              </a:rPr>
                              <m:t>2</m:t>
                            </m:r>
                          </m:den>
                        </m:f>
                      </m:sub>
                    </m:sSub>
                    <m:d>
                      <m:dPr>
                        <m:ctrlPr>
                          <a:rPr lang="en-US" altLang="ja-JP" sz="1600" b="0" i="1" smtClean="0">
                            <a:solidFill>
                              <a:schemeClr val="tx2"/>
                            </a:solidFill>
                            <a:latin typeface="Cambria Math" panose="02040503050406030204" pitchFamily="18" charset="0"/>
                          </a:rPr>
                        </m:ctrlPr>
                      </m:dPr>
                      <m:e>
                        <m:r>
                          <a:rPr lang="en-US" altLang="ja-JP" sz="1600" b="0" i="1" smtClean="0">
                            <a:solidFill>
                              <a:schemeClr val="tx2"/>
                            </a:solidFill>
                            <a:latin typeface="Cambria Math" panose="02040503050406030204" pitchFamily="18" charset="0"/>
                          </a:rPr>
                          <m:t>𝑛</m:t>
                        </m:r>
                        <m:r>
                          <a:rPr lang="en-US" altLang="ja-JP" sz="1600" b="0" i="1" smtClean="0">
                            <a:solidFill>
                              <a:schemeClr val="tx2"/>
                            </a:solidFill>
                            <a:latin typeface="Cambria Math" panose="02040503050406030204" pitchFamily="18" charset="0"/>
                          </a:rPr>
                          <m:t>−1</m:t>
                        </m:r>
                      </m:e>
                    </m:d>
                    <m:r>
                      <a:rPr lang="en-US" altLang="ja-JP" sz="1600" b="0" i="1" smtClean="0">
                        <a:solidFill>
                          <a:schemeClr val="tx2"/>
                        </a:solidFill>
                        <a:latin typeface="Cambria Math" panose="02040503050406030204" pitchFamily="18" charset="0"/>
                      </a:rPr>
                      <m:t> </m:t>
                    </m:r>
                    <m:f>
                      <m:fPr>
                        <m:type m:val="skw"/>
                        <m:ctrlPr>
                          <a:rPr lang="en-US" altLang="ja-JP" sz="1600" i="1">
                            <a:solidFill>
                              <a:schemeClr val="tx2"/>
                            </a:solidFill>
                            <a:latin typeface="Cambria Math" panose="02040503050406030204" pitchFamily="18" charset="0"/>
                          </a:rPr>
                        </m:ctrlPr>
                      </m:fPr>
                      <m:num>
                        <m:r>
                          <a:rPr lang="en-US" altLang="ja-JP" sz="1600" b="0" i="1" smtClean="0">
                            <a:solidFill>
                              <a:schemeClr val="tx2"/>
                            </a:solidFill>
                            <a:latin typeface="Cambria Math" panose="02040503050406030204" pitchFamily="18" charset="0"/>
                          </a:rPr>
                          <m:t>𝑠</m:t>
                        </m:r>
                      </m:num>
                      <m:den>
                        <m:rad>
                          <m:radPr>
                            <m:degHide m:val="on"/>
                            <m:ctrlPr>
                              <a:rPr lang="en-US" altLang="ja-JP" sz="1600" i="1">
                                <a:solidFill>
                                  <a:schemeClr val="tx2"/>
                                </a:solidFill>
                                <a:latin typeface="Cambria Math" panose="02040503050406030204" pitchFamily="18" charset="0"/>
                              </a:rPr>
                            </m:ctrlPr>
                          </m:radPr>
                          <m:deg/>
                          <m:e>
                            <m:r>
                              <a:rPr lang="en-US" altLang="ja-JP" sz="1600" i="1">
                                <a:solidFill>
                                  <a:schemeClr val="tx2"/>
                                </a:solidFill>
                                <a:latin typeface="Cambria Math" panose="02040503050406030204" pitchFamily="18" charset="0"/>
                              </a:rPr>
                              <m:t>𝑛</m:t>
                            </m:r>
                          </m:e>
                        </m:rad>
                      </m:den>
                    </m:f>
                    <m:r>
                      <a:rPr lang="en-US" altLang="ja-JP" sz="1600" i="1">
                        <a:solidFill>
                          <a:schemeClr val="tx2"/>
                        </a:solidFill>
                        <a:latin typeface="Cambria Math" panose="02040503050406030204" pitchFamily="18" charset="0"/>
                        <a:ea typeface="Cambria Math" panose="02040503050406030204" pitchFamily="18" charset="0"/>
                      </a:rPr>
                      <m:t>≤</m:t>
                    </m:r>
                    <m:r>
                      <m:rPr>
                        <m:sty m:val="p"/>
                      </m:rPr>
                      <a:rPr lang="en-US" altLang="ja-JP" sz="1600" i="1">
                        <a:solidFill>
                          <a:schemeClr val="tx2"/>
                        </a:solidFill>
                        <a:latin typeface="Cambria Math" panose="02040503050406030204" pitchFamily="18" charset="0"/>
                        <a:ea typeface="Cambria Math" panose="02040503050406030204" pitchFamily="18" charset="0"/>
                      </a:rPr>
                      <m:t>μ</m:t>
                    </m:r>
                    <m:r>
                      <a:rPr lang="en-US" altLang="ja-JP" sz="1600" i="1">
                        <a:solidFill>
                          <a:schemeClr val="tx2"/>
                        </a:solidFill>
                        <a:latin typeface="Cambria Math" panose="02040503050406030204" pitchFamily="18" charset="0"/>
                        <a:ea typeface="Cambria Math" panose="02040503050406030204" pitchFamily="18" charset="0"/>
                      </a:rPr>
                      <m:t>≤</m:t>
                    </m:r>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𝑥</m:t>
                        </m:r>
                      </m:e>
                    </m:acc>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𝑡</m:t>
                        </m:r>
                      </m:e>
                      <m:sub>
                        <m:f>
                          <m:fPr>
                            <m:type m:val="skw"/>
                            <m:ctrlPr>
                              <a:rPr lang="en-US" altLang="ja-JP" sz="1600" i="1">
                                <a:solidFill>
                                  <a:schemeClr val="tx2"/>
                                </a:solidFill>
                                <a:latin typeface="Cambria Math" panose="02040503050406030204" pitchFamily="18" charset="0"/>
                              </a:rPr>
                            </m:ctrlPr>
                          </m:fPr>
                          <m:num>
                            <m:r>
                              <m:rPr>
                                <m:sty m:val="p"/>
                              </m:rPr>
                              <a:rPr lang="en-US" altLang="ja-JP" sz="1600" i="1">
                                <a:solidFill>
                                  <a:schemeClr val="tx2"/>
                                </a:solidFill>
                                <a:latin typeface="Cambria Math" panose="02040503050406030204" pitchFamily="18" charset="0"/>
                              </a:rPr>
                              <m:t>α</m:t>
                            </m:r>
                          </m:num>
                          <m:den>
                            <m:r>
                              <a:rPr lang="en-US" altLang="ja-JP" sz="1600" i="1">
                                <a:solidFill>
                                  <a:schemeClr val="tx2"/>
                                </a:solidFill>
                                <a:latin typeface="Cambria Math" panose="02040503050406030204" pitchFamily="18" charset="0"/>
                              </a:rPr>
                              <m:t>2</m:t>
                            </m:r>
                          </m:den>
                        </m:f>
                      </m:sub>
                    </m:sSub>
                    <m:d>
                      <m:dPr>
                        <m:ctrlPr>
                          <a:rPr lang="en-US" altLang="ja-JP" sz="1600" i="1">
                            <a:solidFill>
                              <a:schemeClr val="tx2"/>
                            </a:solidFill>
                            <a:latin typeface="Cambria Math" panose="02040503050406030204" pitchFamily="18" charset="0"/>
                          </a:rPr>
                        </m:ctrlPr>
                      </m:dPr>
                      <m:e>
                        <m:r>
                          <a:rPr lang="en-US" altLang="ja-JP" sz="1600" i="1">
                            <a:solidFill>
                              <a:schemeClr val="tx2"/>
                            </a:solidFill>
                            <a:latin typeface="Cambria Math" panose="02040503050406030204" pitchFamily="18" charset="0"/>
                          </a:rPr>
                          <m:t>𝑛</m:t>
                        </m:r>
                        <m:r>
                          <a:rPr lang="en-US" altLang="ja-JP" sz="1600" i="1">
                            <a:solidFill>
                              <a:schemeClr val="tx2"/>
                            </a:solidFill>
                            <a:latin typeface="Cambria Math" panose="02040503050406030204" pitchFamily="18" charset="0"/>
                          </a:rPr>
                          <m:t>−1</m:t>
                        </m:r>
                      </m:e>
                    </m:d>
                    <m:f>
                      <m:fPr>
                        <m:type m:val="skw"/>
                        <m:ctrlPr>
                          <a:rPr lang="en-US" altLang="ja-JP" sz="1600" i="1">
                            <a:solidFill>
                              <a:schemeClr val="tx2"/>
                            </a:solidFill>
                            <a:latin typeface="Cambria Math" panose="02040503050406030204" pitchFamily="18" charset="0"/>
                          </a:rPr>
                        </m:ctrlPr>
                      </m:fPr>
                      <m:num>
                        <m:r>
                          <a:rPr lang="en-US" altLang="ja-JP" sz="1600" b="0" i="1" smtClean="0">
                            <a:solidFill>
                              <a:schemeClr val="tx2"/>
                            </a:solidFill>
                            <a:latin typeface="Cambria Math" panose="02040503050406030204" pitchFamily="18" charset="0"/>
                          </a:rPr>
                          <m:t>𝑠</m:t>
                        </m:r>
                      </m:num>
                      <m:den>
                        <m:rad>
                          <m:radPr>
                            <m:degHide m:val="on"/>
                            <m:ctrlPr>
                              <a:rPr lang="en-US" altLang="ja-JP" sz="1600" i="1">
                                <a:solidFill>
                                  <a:schemeClr val="tx2"/>
                                </a:solidFill>
                                <a:latin typeface="Cambria Math" panose="02040503050406030204" pitchFamily="18" charset="0"/>
                              </a:rPr>
                            </m:ctrlPr>
                          </m:radPr>
                          <m:deg/>
                          <m:e>
                            <m:r>
                              <a:rPr lang="en-US" altLang="ja-JP" sz="1600" i="1">
                                <a:solidFill>
                                  <a:schemeClr val="tx2"/>
                                </a:solidFill>
                                <a:latin typeface="Cambria Math" panose="02040503050406030204" pitchFamily="18" charset="0"/>
                              </a:rPr>
                              <m:t>𝑛</m:t>
                            </m:r>
                          </m:e>
                        </m:rad>
                      </m:den>
                    </m:f>
                  </m:oMath>
                </a14:m>
                <a:r>
                  <a:rPr lang="ja-JP" altLang="en-US" sz="1600" dirty="0"/>
                  <a:t>　　　</a:t>
                </a:r>
                <a:r>
                  <a:rPr lang="en-US" altLang="ja-JP" sz="1600" dirty="0"/>
                  <a:t> </a:t>
                </a:r>
                <a14:m>
                  <m:oMath xmlns:m="http://schemas.openxmlformats.org/officeDocument/2006/math">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𝑡</m:t>
                        </m:r>
                      </m:e>
                      <m:sub>
                        <m:f>
                          <m:fPr>
                            <m:type m:val="skw"/>
                            <m:ctrlPr>
                              <a:rPr lang="en-US" altLang="ja-JP" sz="1600" i="1">
                                <a:solidFill>
                                  <a:schemeClr val="tx2"/>
                                </a:solidFill>
                                <a:latin typeface="Cambria Math" panose="02040503050406030204" pitchFamily="18" charset="0"/>
                              </a:rPr>
                            </m:ctrlPr>
                          </m:fPr>
                          <m:num>
                            <m:r>
                              <m:rPr>
                                <m:sty m:val="p"/>
                              </m:rPr>
                              <a:rPr lang="en-US" altLang="ja-JP" sz="1600" i="1">
                                <a:solidFill>
                                  <a:schemeClr val="tx2"/>
                                </a:solidFill>
                                <a:latin typeface="Cambria Math" panose="02040503050406030204" pitchFamily="18" charset="0"/>
                              </a:rPr>
                              <m:t>α</m:t>
                            </m:r>
                          </m:num>
                          <m:den>
                            <m:r>
                              <a:rPr lang="en-US" altLang="ja-JP" sz="1600" i="1">
                                <a:solidFill>
                                  <a:schemeClr val="tx2"/>
                                </a:solidFill>
                                <a:latin typeface="Cambria Math" panose="02040503050406030204" pitchFamily="18" charset="0"/>
                              </a:rPr>
                              <m:t>2</m:t>
                            </m:r>
                          </m:den>
                        </m:f>
                      </m:sub>
                    </m:sSub>
                    <m:d>
                      <m:dPr>
                        <m:ctrlPr>
                          <a:rPr lang="en-US" altLang="ja-JP" sz="1600" i="1">
                            <a:solidFill>
                              <a:schemeClr val="tx2"/>
                            </a:solidFill>
                            <a:latin typeface="Cambria Math" panose="02040503050406030204" pitchFamily="18" charset="0"/>
                          </a:rPr>
                        </m:ctrlPr>
                      </m:dPr>
                      <m:e>
                        <m:r>
                          <a:rPr lang="en-US" altLang="ja-JP" sz="1600" i="1">
                            <a:solidFill>
                              <a:schemeClr val="tx2"/>
                            </a:solidFill>
                            <a:latin typeface="Cambria Math" panose="02040503050406030204" pitchFamily="18" charset="0"/>
                          </a:rPr>
                          <m:t>𝑛</m:t>
                        </m:r>
                        <m:r>
                          <a:rPr lang="en-US" altLang="ja-JP" sz="1600" i="1">
                            <a:solidFill>
                              <a:schemeClr val="tx2"/>
                            </a:solidFill>
                            <a:latin typeface="Cambria Math" panose="02040503050406030204" pitchFamily="18" charset="0"/>
                          </a:rPr>
                          <m:t>−1</m:t>
                        </m:r>
                      </m:e>
                    </m:d>
                  </m:oMath>
                </a14:m>
                <a:r>
                  <a:rPr lang="en-US" altLang="ja-JP" sz="1600" dirty="0"/>
                  <a:t> … </a:t>
                </a:r>
                <a:r>
                  <a:rPr lang="ja-JP" altLang="en-US" sz="1600" dirty="0"/>
                  <a:t>自由度</a:t>
                </a:r>
                <a:r>
                  <a:rPr lang="en-US" altLang="ja-JP" sz="1600" dirty="0"/>
                  <a:t>n-1</a:t>
                </a:r>
                <a:r>
                  <a:rPr lang="ja-JP" altLang="en-US" sz="1600" dirty="0"/>
                  <a:t>の</a:t>
                </a:r>
                <a:r>
                  <a:rPr lang="en-US" altLang="ja-JP" sz="1600" dirty="0"/>
                  <a:t>t</a:t>
                </a:r>
                <a:r>
                  <a:rPr lang="ja-JP" altLang="en-US" sz="1600" dirty="0"/>
                  <a:t>分布の分位点</a:t>
                </a:r>
                <a:endParaRPr lang="en-US" altLang="ja-JP" sz="1600" dirty="0"/>
              </a:p>
              <a:p>
                <a:endParaRPr lang="en-US" altLang="ja-JP" sz="1600" dirty="0"/>
              </a:p>
            </p:txBody>
          </p:sp>
        </mc:Choice>
        <mc:Fallback xmlns="">
          <p:sp>
            <p:nvSpPr>
              <p:cNvPr id="5" name="テキスト ボックス 4">
                <a:extLst>
                  <a:ext uri="{FF2B5EF4-FFF2-40B4-BE49-F238E27FC236}">
                    <a16:creationId xmlns:a16="http://schemas.microsoft.com/office/drawing/2014/main" id="{2A788183-2E8F-4EF1-89CD-60EF1DEC331B}"/>
                  </a:ext>
                </a:extLst>
              </p:cNvPr>
              <p:cNvSpPr txBox="1">
                <a:spLocks noRot="1" noChangeAspect="1" noMove="1" noResize="1" noEditPoints="1" noAdjustHandles="1" noChangeArrowheads="1" noChangeShapeType="1" noTextEdit="1"/>
              </p:cNvSpPr>
              <p:nvPr/>
            </p:nvSpPr>
            <p:spPr>
              <a:xfrm>
                <a:off x="200472" y="836712"/>
                <a:ext cx="9548204" cy="5721053"/>
              </a:xfrm>
              <a:prstGeom prst="rect">
                <a:avLst/>
              </a:prstGeom>
              <a:blipFill>
                <a:blip r:embed="rId2"/>
                <a:stretch>
                  <a:fillRect l="-383" t="-213" b="-77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24325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bwMode="auto">
          <a:xfrm>
            <a:off x="2432720" y="975977"/>
            <a:ext cx="7236742" cy="1181862"/>
          </a:xfrm>
        </p:spPr>
        <p:txBody>
          <a:bodyPr wrap="square">
            <a:spAutoFit/>
          </a:bodyPr>
          <a:lstStyle/>
          <a:p>
            <a:pPr>
              <a:lnSpc>
                <a:spcPct val="120000"/>
              </a:lnSpc>
            </a:pPr>
            <a:r>
              <a:rPr lang="ja-JP" altLang="en-US" sz="2400" b="1" dirty="0">
                <a:solidFill>
                  <a:schemeClr val="tx1"/>
                </a:solidFill>
              </a:rPr>
              <a:t>統計解析入門</a:t>
            </a:r>
            <a:br>
              <a:rPr lang="en-US" altLang="ja-JP" sz="4000" b="1" dirty="0">
                <a:solidFill>
                  <a:schemeClr val="tx1"/>
                </a:solidFill>
              </a:rPr>
            </a:br>
            <a:r>
              <a:rPr lang="en-US" altLang="ja-JP" sz="4000" b="1" dirty="0">
                <a:solidFill>
                  <a:schemeClr val="tx1"/>
                </a:solidFill>
              </a:rPr>
              <a:t>【Day2】</a:t>
            </a:r>
            <a:r>
              <a:rPr lang="ja-JP" altLang="en-US" sz="4000" b="1" dirty="0">
                <a:solidFill>
                  <a:schemeClr val="tx1"/>
                </a:solidFill>
              </a:rPr>
              <a:t>講義内容</a:t>
            </a:r>
            <a:endParaRPr kumimoji="1" lang="ja-JP" altLang="en-US" sz="4000" b="1" dirty="0">
              <a:solidFill>
                <a:schemeClr val="tx1"/>
              </a:solidFill>
            </a:endParaRPr>
          </a:p>
        </p:txBody>
      </p:sp>
      <p:sp>
        <p:nvSpPr>
          <p:cNvPr id="7" name="スライド番号プレースホルダー 6"/>
          <p:cNvSpPr>
            <a:spLocks noGrp="1"/>
          </p:cNvSpPr>
          <p:nvPr>
            <p:ph type="sldNum" sz="quarter" idx="4"/>
          </p:nvPr>
        </p:nvSpPr>
        <p:spPr/>
        <p:txBody>
          <a:bodyPr/>
          <a:lstStyle/>
          <a:p>
            <a:fld id="{FB3508C7-2FE0-4945-9CBD-863E05F850D2}" type="slidenum">
              <a:rPr lang="ja-JP" altLang="en-US" smtClean="0"/>
              <a:pPr/>
              <a:t>1</a:t>
            </a:fld>
            <a:endParaRPr lang="ja-JP" altLang="en-US" dirty="0"/>
          </a:p>
        </p:txBody>
      </p:sp>
      <p:sp>
        <p:nvSpPr>
          <p:cNvPr id="2" name="テキスト ボックス 1"/>
          <p:cNvSpPr txBox="1"/>
          <p:nvPr/>
        </p:nvSpPr>
        <p:spPr>
          <a:xfrm>
            <a:off x="2648744" y="2552124"/>
            <a:ext cx="6912768" cy="4031873"/>
          </a:xfrm>
          <a:prstGeom prst="rect">
            <a:avLst/>
          </a:prstGeom>
          <a:noFill/>
        </p:spPr>
        <p:txBody>
          <a:bodyPr wrap="square" rtlCol="0">
            <a:spAutoFit/>
          </a:bodyPr>
          <a:lstStyle/>
          <a:p>
            <a:pPr marL="285750" indent="-285750">
              <a:buFont typeface="Wingdings" panose="05000000000000000000" pitchFamily="2" charset="2"/>
              <a:buChar char="l"/>
            </a:pPr>
            <a:r>
              <a:rPr lang="ja-JP" altLang="en-US" sz="1600" dirty="0"/>
              <a:t>確率</a:t>
            </a:r>
            <a:r>
              <a:rPr lang="en-US" altLang="ja-JP" sz="1600" dirty="0"/>
              <a:t>/</a:t>
            </a:r>
            <a:r>
              <a:rPr lang="ja-JP" altLang="en-US" sz="1600" dirty="0"/>
              <a:t>確率分布</a:t>
            </a:r>
            <a:endParaRPr lang="en-US" altLang="ja-JP" sz="1600" dirty="0"/>
          </a:p>
          <a:p>
            <a:pPr marL="742950" lvl="1" indent="-285750">
              <a:buFont typeface="Wingdings" panose="05000000000000000000" pitchFamily="2" charset="2"/>
              <a:buChar char="l"/>
            </a:pPr>
            <a:r>
              <a:rPr lang="ja-JP" altLang="en-US" sz="1600" dirty="0"/>
              <a:t>事象、確率、条件付き確率</a:t>
            </a:r>
            <a:endParaRPr lang="en-US" altLang="ja-JP" sz="1600" dirty="0"/>
          </a:p>
          <a:p>
            <a:pPr marL="742950" lvl="1" indent="-285750">
              <a:buFont typeface="Wingdings" panose="05000000000000000000" pitchFamily="2" charset="2"/>
              <a:buChar char="l"/>
            </a:pPr>
            <a:r>
              <a:rPr lang="ja-JP" altLang="en-US" sz="1600" dirty="0"/>
              <a:t>離散</a:t>
            </a:r>
            <a:r>
              <a:rPr lang="en-US" altLang="ja-JP" sz="1600" dirty="0"/>
              <a:t>/</a:t>
            </a:r>
            <a:r>
              <a:rPr lang="ja-JP" altLang="en-US" sz="1600" dirty="0"/>
              <a:t>連続確率分布</a:t>
            </a:r>
            <a:endParaRPr lang="en-US" altLang="ja-JP" sz="1600" dirty="0"/>
          </a:p>
          <a:p>
            <a:pPr marL="742950" lvl="1" indent="-285750">
              <a:buFont typeface="Wingdings" panose="05000000000000000000" pitchFamily="2" charset="2"/>
              <a:buChar char="l"/>
            </a:pPr>
            <a:r>
              <a:rPr lang="ja-JP" altLang="en-US" sz="1600" dirty="0"/>
              <a:t>期待値と分散</a:t>
            </a:r>
            <a:endParaRPr lang="en-US" altLang="ja-JP" sz="1600" dirty="0"/>
          </a:p>
          <a:p>
            <a:pPr marL="742950" lvl="1" indent="-285750">
              <a:buFont typeface="Wingdings" panose="05000000000000000000" pitchFamily="2" charset="2"/>
              <a:buChar char="l"/>
            </a:pPr>
            <a:endParaRPr lang="en-US" altLang="ja-JP" sz="1600" dirty="0"/>
          </a:p>
          <a:p>
            <a:pPr marL="285750" indent="-285750">
              <a:buFont typeface="Wingdings" panose="05000000000000000000" pitchFamily="2" charset="2"/>
              <a:buChar char="l"/>
            </a:pPr>
            <a:r>
              <a:rPr lang="ja-JP" altLang="en-US" sz="1600" dirty="0"/>
              <a:t>統計的推定</a:t>
            </a:r>
            <a:endParaRPr kumimoji="1" lang="en-US" altLang="ja-JP" sz="1600" dirty="0"/>
          </a:p>
          <a:p>
            <a:pPr marL="742950" lvl="1" indent="-285750">
              <a:buFont typeface="Wingdings" panose="05000000000000000000" pitchFamily="2" charset="2"/>
              <a:buChar char="l"/>
            </a:pPr>
            <a:r>
              <a:rPr lang="ja-JP" altLang="en-US" sz="1600" dirty="0"/>
              <a:t>母集団、標本</a:t>
            </a:r>
            <a:endParaRPr lang="en-US" altLang="ja-JP" sz="1600" dirty="0"/>
          </a:p>
          <a:p>
            <a:pPr marL="742950" lvl="1" indent="-285750">
              <a:buFont typeface="Wingdings" panose="05000000000000000000" pitchFamily="2" charset="2"/>
              <a:buChar char="l"/>
            </a:pPr>
            <a:r>
              <a:rPr lang="ja-JP" altLang="en-US" sz="1600" dirty="0"/>
              <a:t>パラメータ、点</a:t>
            </a:r>
            <a:r>
              <a:rPr lang="en-US" altLang="ja-JP" sz="1600" dirty="0"/>
              <a:t>/</a:t>
            </a:r>
            <a:r>
              <a:rPr lang="ja-JP" altLang="en-US" sz="1600" dirty="0"/>
              <a:t>区間推定</a:t>
            </a:r>
            <a:endParaRPr lang="en-US" altLang="ja-JP" sz="1600" dirty="0"/>
          </a:p>
          <a:p>
            <a:pPr marL="742950" lvl="1" indent="-285750">
              <a:buFont typeface="Wingdings" panose="05000000000000000000" pitchFamily="2" charset="2"/>
              <a:buChar char="l"/>
            </a:pPr>
            <a:r>
              <a:rPr lang="ja-JP" altLang="en-US" sz="1600" dirty="0"/>
              <a:t>母平均、母比率の推定</a:t>
            </a:r>
            <a:endParaRPr lang="en-US" altLang="ja-JP" sz="1600" dirty="0"/>
          </a:p>
          <a:p>
            <a:pPr marL="285750" indent="-285750">
              <a:buFont typeface="Wingdings" panose="05000000000000000000" pitchFamily="2" charset="2"/>
              <a:buChar char="l"/>
            </a:pPr>
            <a:endParaRPr lang="en-US" altLang="ja-JP" sz="1600" dirty="0"/>
          </a:p>
          <a:p>
            <a:pPr marL="285750" indent="-285750">
              <a:buFont typeface="Wingdings" panose="05000000000000000000" pitchFamily="2" charset="2"/>
              <a:buChar char="l"/>
            </a:pPr>
            <a:r>
              <a:rPr lang="ja-JP" altLang="en-US" sz="1600" dirty="0"/>
              <a:t>仮説検定</a:t>
            </a:r>
            <a:endParaRPr lang="en-US" altLang="ja-JP" sz="1600" dirty="0"/>
          </a:p>
          <a:p>
            <a:pPr marL="742950" lvl="1" indent="-285750">
              <a:buFont typeface="Wingdings" panose="05000000000000000000" pitchFamily="2" charset="2"/>
              <a:buChar char="l"/>
            </a:pPr>
            <a:r>
              <a:rPr lang="ja-JP" altLang="en-US" sz="1600" dirty="0"/>
              <a:t>検定の考え方</a:t>
            </a:r>
            <a:endParaRPr lang="en-US" altLang="ja-JP" sz="1600" dirty="0"/>
          </a:p>
          <a:p>
            <a:pPr marL="742950" lvl="1" indent="-285750">
              <a:buFont typeface="Wingdings" panose="05000000000000000000" pitchFamily="2" charset="2"/>
              <a:buChar char="l"/>
            </a:pPr>
            <a:r>
              <a:rPr lang="ja-JP" altLang="en-US" sz="1600" dirty="0"/>
              <a:t>帰無</a:t>
            </a:r>
            <a:r>
              <a:rPr lang="en-US" altLang="ja-JP" sz="1600" dirty="0"/>
              <a:t>/</a:t>
            </a:r>
            <a:r>
              <a:rPr lang="ja-JP" altLang="en-US" sz="1600" dirty="0"/>
              <a:t>対立仮説、有意水準、</a:t>
            </a:r>
            <a:r>
              <a:rPr lang="en-US" altLang="ja-JP" sz="1600" dirty="0"/>
              <a:t>2</a:t>
            </a:r>
            <a:r>
              <a:rPr lang="ja-JP" altLang="en-US" sz="1600" dirty="0"/>
              <a:t>種類の誤り</a:t>
            </a:r>
            <a:endParaRPr lang="en-US" altLang="ja-JP" sz="1600" dirty="0"/>
          </a:p>
          <a:p>
            <a:pPr marL="742950" lvl="1" indent="-285750">
              <a:buFont typeface="Wingdings" panose="05000000000000000000" pitchFamily="2" charset="2"/>
              <a:buChar char="l"/>
            </a:pPr>
            <a:r>
              <a:rPr lang="ja-JP" altLang="en-US" sz="1600" dirty="0"/>
              <a:t>母平均</a:t>
            </a:r>
            <a:r>
              <a:rPr lang="en-US" altLang="ja-JP" sz="1600" dirty="0"/>
              <a:t>/</a:t>
            </a:r>
            <a:r>
              <a:rPr lang="ja-JP" altLang="en-US" sz="1600" dirty="0"/>
              <a:t>比率の差の検定</a:t>
            </a:r>
            <a:endParaRPr lang="en-US" altLang="ja-JP" sz="1600" dirty="0"/>
          </a:p>
          <a:p>
            <a:pPr marL="742950" lvl="1" indent="-285750">
              <a:buFont typeface="Wingdings" panose="05000000000000000000" pitchFamily="2" charset="2"/>
              <a:buChar char="l"/>
            </a:pPr>
            <a:r>
              <a:rPr lang="ja-JP" altLang="en-US" sz="1600" dirty="0"/>
              <a:t>検定における注意点</a:t>
            </a:r>
            <a:endParaRPr lang="en-US" altLang="ja-JP" sz="1600" dirty="0"/>
          </a:p>
          <a:p>
            <a:pPr marL="285750" indent="-285750">
              <a:buFont typeface="Wingdings" panose="05000000000000000000" pitchFamily="2" charset="2"/>
              <a:buChar char="l"/>
            </a:pPr>
            <a:endParaRPr lang="en-US" altLang="ja-JP" sz="1600" dirty="0"/>
          </a:p>
        </p:txBody>
      </p:sp>
    </p:spTree>
    <p:extLst>
      <p:ext uri="{BB962C8B-B14F-4D97-AF65-F5344CB8AC3E}">
        <p14:creationId xmlns:p14="http://schemas.microsoft.com/office/powerpoint/2010/main" val="3146869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19</a:t>
            </a:fld>
            <a:endParaRPr lang="ja-JP" altLang="en-US" dirty="0"/>
          </a:p>
        </p:txBody>
      </p:sp>
      <p:sp>
        <p:nvSpPr>
          <p:cNvPr id="3" name="タイトル 2"/>
          <p:cNvSpPr>
            <a:spLocks noGrp="1"/>
          </p:cNvSpPr>
          <p:nvPr>
            <p:ph type="title"/>
          </p:nvPr>
        </p:nvSpPr>
        <p:spPr/>
        <p:txBody>
          <a:bodyPr/>
          <a:lstStyle/>
          <a:p>
            <a:r>
              <a:rPr kumimoji="1" lang="ja-JP" altLang="en-US" dirty="0"/>
              <a:t>点推定と区間推定 </a:t>
            </a:r>
            <a:r>
              <a:rPr kumimoji="1" lang="en-US" altLang="ja-JP" dirty="0"/>
              <a:t>– </a:t>
            </a:r>
            <a:r>
              <a:rPr kumimoji="1" lang="ja-JP" altLang="en-US" dirty="0"/>
              <a:t>前ページの詳細</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5685980"/>
              </a:xfrm>
              <a:prstGeom prst="rect">
                <a:avLst/>
              </a:prstGeom>
              <a:noFill/>
            </p:spPr>
            <p:txBody>
              <a:bodyPr wrap="square" rtlCol="0">
                <a:spAutoFit/>
              </a:bodyPr>
              <a:lstStyle/>
              <a:p>
                <a:r>
                  <a:rPr lang="ja-JP" altLang="en-US" sz="1400" dirty="0"/>
                  <a:t>各標本が正規分布に従う </a:t>
                </a:r>
                <a14:m>
                  <m:oMath xmlns:m="http://schemas.openxmlformats.org/officeDocument/2006/math">
                    <m:sSub>
                      <m:sSubPr>
                        <m:ctrlPr>
                          <a:rPr lang="en-US" altLang="ja-JP" sz="1400" i="1" smtClean="0">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1</m:t>
                        </m:r>
                      </m:sub>
                    </m:sSub>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2</m:t>
                        </m:r>
                      </m:sub>
                    </m:sSub>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ea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𝑛</m:t>
                        </m:r>
                      </m:sub>
                    </m:sSub>
                    <m:r>
                      <a:rPr lang="en-US" altLang="ja-JP" sz="1400" i="1">
                        <a:solidFill>
                          <a:schemeClr val="tx2"/>
                        </a:solidFill>
                        <a:latin typeface="Cambria Math" panose="02040503050406030204" pitchFamily="18" charset="0"/>
                        <a:ea typeface="Cambria Math" panose="02040503050406030204" pitchFamily="18" charset="0"/>
                      </a:rPr>
                      <m:t>~</m:t>
                    </m:r>
                    <m:r>
                      <m:rPr>
                        <m:sty m:val="p"/>
                      </m:rPr>
                      <a:rPr lang="en-US" altLang="ja-JP" sz="1400">
                        <a:solidFill>
                          <a:schemeClr val="tx2"/>
                        </a:solidFill>
                        <a:latin typeface="Cambria Math" panose="02040503050406030204" pitchFamily="18" charset="0"/>
                      </a:rPr>
                      <m:t>N</m:t>
                    </m:r>
                    <m:r>
                      <a:rPr lang="en-US" altLang="ja-JP" sz="1400">
                        <a:solidFill>
                          <a:schemeClr val="tx2"/>
                        </a:solidFill>
                        <a:latin typeface="Cambria Math" panose="02040503050406030204" pitchFamily="18" charset="0"/>
                      </a:rPr>
                      <m:t>(</m:t>
                    </m:r>
                    <m:r>
                      <m:rPr>
                        <m:sty m:val="p"/>
                      </m:rPr>
                      <a:rPr lang="en-US" altLang="ja-JP" sz="1400" i="1">
                        <a:solidFill>
                          <a:schemeClr val="tx2"/>
                        </a:solidFill>
                        <a:latin typeface="Cambria Math" panose="02040503050406030204" pitchFamily="18" charset="0"/>
                      </a:rPr>
                      <m:t>μ</m:t>
                    </m:r>
                    <m:r>
                      <a:rPr lang="en-US" altLang="ja-JP" sz="1400">
                        <a:solidFill>
                          <a:schemeClr val="tx2"/>
                        </a:solidFill>
                        <a:latin typeface="Cambria Math" panose="02040503050406030204" pitchFamily="18" charset="0"/>
                      </a:rPr>
                      <m:t>, </m:t>
                    </m:r>
                    <m:sSup>
                      <m:sSupPr>
                        <m:ctrlPr>
                          <a:rPr lang="en-US" altLang="ja-JP" sz="1400" i="1">
                            <a:solidFill>
                              <a:schemeClr val="tx2"/>
                            </a:solidFill>
                            <a:latin typeface="Cambria Math" panose="02040503050406030204" pitchFamily="18" charset="0"/>
                          </a:rPr>
                        </m:ctrlPr>
                      </m:sSupPr>
                      <m:e>
                        <m:r>
                          <m:rPr>
                            <m:sty m:val="p"/>
                          </m:rPr>
                          <a:rPr lang="en-US" altLang="ja-JP" sz="1400" i="1">
                            <a:solidFill>
                              <a:schemeClr val="tx2"/>
                            </a:solidFill>
                            <a:latin typeface="Cambria Math" panose="02040503050406030204" pitchFamily="18" charset="0"/>
                          </a:rPr>
                          <m:t>σ</m:t>
                        </m:r>
                      </m:e>
                      <m:sup>
                        <m:r>
                          <a:rPr lang="en-US" altLang="ja-JP" sz="1400" i="1">
                            <a:solidFill>
                              <a:schemeClr val="tx2"/>
                            </a:solidFill>
                            <a:latin typeface="Cambria Math" panose="02040503050406030204" pitchFamily="18" charset="0"/>
                          </a:rPr>
                          <m:t>2</m:t>
                        </m:r>
                      </m:sup>
                    </m:sSup>
                    <m:r>
                      <a:rPr lang="en-US" altLang="ja-JP" sz="1400">
                        <a:solidFill>
                          <a:schemeClr val="tx2"/>
                        </a:solidFill>
                        <a:latin typeface="Cambria Math" panose="02040503050406030204" pitchFamily="18" charset="0"/>
                      </a:rPr>
                      <m:t>)</m:t>
                    </m:r>
                  </m:oMath>
                </a14:m>
                <a:endParaRPr lang="en-US" altLang="ja-JP" sz="1400" dirty="0"/>
              </a:p>
              <a:p>
                <a:endParaRPr lang="en-US" altLang="ja-JP" sz="1400" dirty="0"/>
              </a:p>
              <a:p>
                <a:r>
                  <a:rPr lang="ja-JP" altLang="en-US" sz="1400" dirty="0"/>
                  <a:t>標本平均： </a:t>
                </a:r>
                <a14:m>
                  <m:oMath xmlns:m="http://schemas.openxmlformats.org/officeDocument/2006/math">
                    <m:acc>
                      <m:accPr>
                        <m:chr m:val="̅"/>
                        <m:ctrlPr>
                          <a:rPr lang="en-US" altLang="ja-JP" sz="1400" i="1">
                            <a:solidFill>
                              <a:schemeClr val="tx2"/>
                            </a:solidFill>
                            <a:latin typeface="Cambria Math" panose="02040503050406030204" pitchFamily="18" charset="0"/>
                          </a:rPr>
                        </m:ctrlPr>
                      </m:accPr>
                      <m:e>
                        <m:r>
                          <a:rPr lang="en-US" altLang="ja-JP" sz="1400" i="1">
                            <a:solidFill>
                              <a:schemeClr val="tx2"/>
                            </a:solidFill>
                            <a:latin typeface="Cambria Math" panose="02040503050406030204" pitchFamily="18" charset="0"/>
                          </a:rPr>
                          <m:t>𝑥</m:t>
                        </m:r>
                      </m:e>
                    </m:acc>
                    <m:r>
                      <a:rPr lang="en-US" altLang="ja-JP" sz="1400" i="1">
                        <a:solidFill>
                          <a:schemeClr val="tx2"/>
                        </a:solidFill>
                        <a:latin typeface="Cambria Math" panose="02040503050406030204" pitchFamily="18" charset="0"/>
                      </a:rPr>
                      <m:t>=</m:t>
                    </m:r>
                    <m:f>
                      <m:fPr>
                        <m:type m:val="skw"/>
                        <m:ctrlPr>
                          <a:rPr lang="en-US" altLang="ja-JP" sz="1400" i="1">
                            <a:solidFill>
                              <a:schemeClr val="tx2"/>
                            </a:solidFill>
                            <a:latin typeface="Cambria Math" panose="02040503050406030204" pitchFamily="18" charset="0"/>
                          </a:rPr>
                        </m:ctrlPr>
                      </m:fPr>
                      <m:num>
                        <m:nary>
                          <m:naryPr>
                            <m:chr m:val="∑"/>
                            <m:supHide m:val="on"/>
                            <m:ctrlPr>
                              <a:rPr lang="en-US" altLang="ja-JP" sz="1400" i="1">
                                <a:solidFill>
                                  <a:schemeClr val="tx2"/>
                                </a:solidFill>
                                <a:latin typeface="Cambria Math" panose="02040503050406030204" pitchFamily="18" charset="0"/>
                              </a:rPr>
                            </m:ctrlPr>
                          </m:naryPr>
                          <m:sub>
                            <m:r>
                              <m:rPr>
                                <m:brk m:alnAt="7"/>
                              </m:rPr>
                              <a:rPr lang="en-US" altLang="ja-JP" sz="1400" i="1">
                                <a:solidFill>
                                  <a:schemeClr val="tx2"/>
                                </a:solidFill>
                                <a:latin typeface="Cambria Math" panose="02040503050406030204" pitchFamily="18" charset="0"/>
                              </a:rPr>
                              <m:t>𝑖</m:t>
                            </m:r>
                          </m:sub>
                          <m:sup/>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𝑖</m:t>
                                </m:r>
                              </m:sub>
                            </m:sSub>
                          </m:e>
                        </m:nary>
                      </m:num>
                      <m:den>
                        <m:r>
                          <a:rPr lang="en-US" altLang="ja-JP" sz="1400" i="1">
                            <a:solidFill>
                              <a:schemeClr val="tx2"/>
                            </a:solidFill>
                            <a:latin typeface="Cambria Math" panose="02040503050406030204" pitchFamily="18" charset="0"/>
                          </a:rPr>
                          <m:t>𝑛</m:t>
                        </m:r>
                      </m:den>
                    </m:f>
                  </m:oMath>
                </a14:m>
                <a:endParaRPr lang="en-US" altLang="ja-JP" sz="1400" dirty="0"/>
              </a:p>
              <a:p>
                <a:endParaRPr lang="en-US" altLang="ja-JP" sz="500" dirty="0"/>
              </a:p>
              <a:p>
                <a:r>
                  <a:rPr lang="ja-JP" altLang="en-US" sz="1400" dirty="0"/>
                  <a:t>標本平均の期待値と分散：</a:t>
                </a:r>
                <a:endParaRPr lang="en-US" altLang="ja-JP" sz="1400" dirty="0"/>
              </a:p>
              <a:p>
                <a:pPr/>
                <a14:m>
                  <m:oMathPara xmlns:m="http://schemas.openxmlformats.org/officeDocument/2006/math">
                    <m:oMathParaPr>
                      <m:jc m:val="left"/>
                    </m:oMathParaPr>
                    <m:oMath xmlns:m="http://schemas.openxmlformats.org/officeDocument/2006/math">
                      <m:r>
                        <a:rPr lang="en-US" altLang="ja-JP" sz="1400" b="0" i="1" smtClean="0">
                          <a:solidFill>
                            <a:schemeClr val="tx2"/>
                          </a:solidFill>
                          <a:latin typeface="Cambria Math" panose="02040503050406030204" pitchFamily="18" charset="0"/>
                        </a:rPr>
                        <m:t>𝐸</m:t>
                      </m:r>
                      <m:d>
                        <m:dPr>
                          <m:ctrlPr>
                            <a:rPr lang="en-US" altLang="ja-JP" sz="1400" b="0" i="1" smtClean="0">
                              <a:solidFill>
                                <a:schemeClr val="tx2"/>
                              </a:solidFill>
                              <a:latin typeface="Cambria Math" panose="02040503050406030204" pitchFamily="18" charset="0"/>
                            </a:rPr>
                          </m:ctrlPr>
                        </m:dPr>
                        <m:e>
                          <m:acc>
                            <m:accPr>
                              <m:chr m:val="̅"/>
                              <m:ctrlPr>
                                <a:rPr lang="en-US" altLang="ja-JP" sz="1400" i="1">
                                  <a:solidFill>
                                    <a:schemeClr val="tx2"/>
                                  </a:solidFill>
                                  <a:latin typeface="Cambria Math" panose="02040503050406030204" pitchFamily="18" charset="0"/>
                                </a:rPr>
                              </m:ctrlPr>
                            </m:accPr>
                            <m:e>
                              <m:r>
                                <a:rPr lang="en-US" altLang="ja-JP" sz="1400" i="1">
                                  <a:solidFill>
                                    <a:schemeClr val="tx2"/>
                                  </a:solidFill>
                                  <a:latin typeface="Cambria Math" panose="02040503050406030204" pitchFamily="18" charset="0"/>
                                </a:rPr>
                                <m:t>𝑥</m:t>
                              </m:r>
                            </m:e>
                          </m:acc>
                        </m:e>
                      </m:d>
                      <m:r>
                        <a:rPr lang="en-US" altLang="ja-JP" sz="1400" i="1">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𝐸</m:t>
                      </m:r>
                      <m:d>
                        <m:dPr>
                          <m:ctrlPr>
                            <a:rPr lang="en-US" altLang="ja-JP" sz="1400" b="0" i="1" smtClean="0">
                              <a:solidFill>
                                <a:schemeClr val="tx2"/>
                              </a:solidFill>
                              <a:latin typeface="Cambria Math" panose="02040503050406030204" pitchFamily="18" charset="0"/>
                            </a:rPr>
                          </m:ctrlPr>
                        </m:dPr>
                        <m:e>
                          <m:f>
                            <m:fPr>
                              <m:type m:val="skw"/>
                              <m:ctrlPr>
                                <a:rPr lang="en-US" altLang="ja-JP" sz="1400" i="1">
                                  <a:solidFill>
                                    <a:schemeClr val="tx2"/>
                                  </a:solidFill>
                                  <a:latin typeface="Cambria Math" panose="02040503050406030204" pitchFamily="18" charset="0"/>
                                </a:rPr>
                              </m:ctrlPr>
                            </m:fPr>
                            <m:num>
                              <m:nary>
                                <m:naryPr>
                                  <m:chr m:val="∑"/>
                                  <m:supHide m:val="on"/>
                                  <m:ctrlPr>
                                    <a:rPr lang="en-US" altLang="ja-JP" sz="1400" i="1">
                                      <a:solidFill>
                                        <a:schemeClr val="tx2"/>
                                      </a:solidFill>
                                      <a:latin typeface="Cambria Math" panose="02040503050406030204" pitchFamily="18" charset="0"/>
                                    </a:rPr>
                                  </m:ctrlPr>
                                </m:naryPr>
                                <m:sub>
                                  <m:r>
                                    <m:rPr>
                                      <m:brk m:alnAt="7"/>
                                    </m:rPr>
                                    <a:rPr lang="en-US" altLang="ja-JP" sz="1400" i="1">
                                      <a:solidFill>
                                        <a:schemeClr val="tx2"/>
                                      </a:solidFill>
                                      <a:latin typeface="Cambria Math" panose="02040503050406030204" pitchFamily="18" charset="0"/>
                                    </a:rPr>
                                    <m:t>𝑖</m:t>
                                  </m:r>
                                </m:sub>
                                <m:sup/>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𝑖</m:t>
                                      </m:r>
                                    </m:sub>
                                  </m:sSub>
                                </m:e>
                              </m:nary>
                            </m:num>
                            <m:den>
                              <m:r>
                                <a:rPr lang="en-US" altLang="ja-JP" sz="1400" i="1">
                                  <a:solidFill>
                                    <a:schemeClr val="tx2"/>
                                  </a:solidFill>
                                  <a:latin typeface="Cambria Math" panose="02040503050406030204" pitchFamily="18" charset="0"/>
                                </a:rPr>
                                <m:t>𝑛</m:t>
                              </m:r>
                            </m:den>
                          </m:f>
                        </m:e>
                      </m:d>
                      <m:r>
                        <a:rPr lang="en-US" altLang="ja-JP" sz="1400" b="0" i="1" smtClean="0">
                          <a:solidFill>
                            <a:schemeClr val="tx2"/>
                          </a:solidFill>
                          <a:latin typeface="Cambria Math" panose="02040503050406030204" pitchFamily="18" charset="0"/>
                        </a:rPr>
                        <m:t>=</m:t>
                      </m:r>
                      <m:f>
                        <m:fPr>
                          <m:type m:val="skw"/>
                          <m:ctrlPr>
                            <a:rPr lang="en-US" altLang="ja-JP" sz="1400" b="0" i="1" smtClean="0">
                              <a:solidFill>
                                <a:schemeClr val="tx2"/>
                              </a:solidFill>
                              <a:latin typeface="Cambria Math" panose="02040503050406030204" pitchFamily="18" charset="0"/>
                            </a:rPr>
                          </m:ctrlPr>
                        </m:fPr>
                        <m:num>
                          <m:r>
                            <a:rPr lang="en-US" altLang="ja-JP" sz="1400" b="0" i="1" smtClean="0">
                              <a:solidFill>
                                <a:schemeClr val="tx2"/>
                              </a:solidFill>
                              <a:latin typeface="Cambria Math" panose="02040503050406030204" pitchFamily="18" charset="0"/>
                            </a:rPr>
                            <m:t>1</m:t>
                          </m:r>
                        </m:num>
                        <m:den>
                          <m:r>
                            <a:rPr lang="en-US" altLang="ja-JP" sz="1400" b="0" i="1" smtClean="0">
                              <a:solidFill>
                                <a:schemeClr val="tx2"/>
                              </a:solidFill>
                              <a:latin typeface="Cambria Math" panose="02040503050406030204" pitchFamily="18" charset="0"/>
                            </a:rPr>
                            <m:t>𝑛</m:t>
                          </m:r>
                        </m:den>
                      </m:f>
                      <m:nary>
                        <m:naryPr>
                          <m:chr m:val="∑"/>
                          <m:limLoc m:val="subSup"/>
                          <m:supHide m:val="on"/>
                          <m:ctrlPr>
                            <a:rPr lang="en-US" altLang="ja-JP" sz="1400" b="0" i="1" smtClean="0">
                              <a:solidFill>
                                <a:schemeClr val="tx2"/>
                              </a:solidFill>
                              <a:latin typeface="Cambria Math" panose="02040503050406030204" pitchFamily="18" charset="0"/>
                            </a:rPr>
                          </m:ctrlPr>
                        </m:naryPr>
                        <m:sub>
                          <m:r>
                            <m:rPr>
                              <m:brk m:alnAt="9"/>
                            </m:rPr>
                            <a:rPr lang="en-US" altLang="ja-JP" sz="1400" b="0" i="1" smtClean="0">
                              <a:solidFill>
                                <a:schemeClr val="tx2"/>
                              </a:solidFill>
                              <a:latin typeface="Cambria Math" panose="02040503050406030204" pitchFamily="18" charset="0"/>
                            </a:rPr>
                            <m:t>𝑖</m:t>
                          </m:r>
                        </m:sub>
                        <m:sup/>
                        <m:e>
                          <m:r>
                            <a:rPr lang="en-US" altLang="ja-JP" sz="1400" i="1">
                              <a:solidFill>
                                <a:schemeClr val="tx2"/>
                              </a:solidFill>
                              <a:latin typeface="Cambria Math" panose="02040503050406030204" pitchFamily="18" charset="0"/>
                            </a:rPr>
                            <m:t>𝐸</m:t>
                          </m:r>
                          <m:d>
                            <m:dPr>
                              <m:ctrlPr>
                                <a:rPr lang="en-US" altLang="ja-JP" sz="1400" i="1">
                                  <a:solidFill>
                                    <a:schemeClr val="tx2"/>
                                  </a:solidFill>
                                  <a:latin typeface="Cambria Math" panose="02040503050406030204" pitchFamily="18" charset="0"/>
                                </a:rPr>
                              </m:ctrlPr>
                            </m:d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𝑖</m:t>
                                  </m:r>
                                </m:sub>
                              </m:sSub>
                            </m:e>
                          </m:d>
                        </m:e>
                      </m:nary>
                      <m:r>
                        <a:rPr lang="en-US" altLang="ja-JP" sz="1400" b="0" i="1" smtClean="0">
                          <a:solidFill>
                            <a:schemeClr val="tx2"/>
                          </a:solidFill>
                          <a:latin typeface="Cambria Math" panose="02040503050406030204" pitchFamily="18" charset="0"/>
                        </a:rPr>
                        <m:t>=</m:t>
                      </m:r>
                      <m:f>
                        <m:fPr>
                          <m:type m:val="skw"/>
                          <m:ctrlPr>
                            <a:rPr lang="en-US" altLang="ja-JP" sz="1400" i="1">
                              <a:solidFill>
                                <a:schemeClr val="tx2"/>
                              </a:solidFill>
                              <a:latin typeface="Cambria Math" panose="02040503050406030204" pitchFamily="18" charset="0"/>
                            </a:rPr>
                          </m:ctrlPr>
                        </m:fPr>
                        <m:num>
                          <m:r>
                            <a:rPr lang="en-US" altLang="ja-JP" sz="1400" i="1">
                              <a:solidFill>
                                <a:schemeClr val="tx2"/>
                              </a:solidFill>
                              <a:latin typeface="Cambria Math" panose="02040503050406030204" pitchFamily="18" charset="0"/>
                            </a:rPr>
                            <m:t>1</m:t>
                          </m:r>
                        </m:num>
                        <m:den>
                          <m:r>
                            <a:rPr lang="en-US" altLang="ja-JP" sz="1400" i="1">
                              <a:solidFill>
                                <a:schemeClr val="tx2"/>
                              </a:solidFill>
                              <a:latin typeface="Cambria Math" panose="02040503050406030204" pitchFamily="18" charset="0"/>
                            </a:rPr>
                            <m:t>𝑛</m:t>
                          </m:r>
                        </m:den>
                      </m:f>
                      <m:nary>
                        <m:naryPr>
                          <m:chr m:val="∑"/>
                          <m:limLoc m:val="subSup"/>
                          <m:supHide m:val="on"/>
                          <m:ctrlPr>
                            <a:rPr lang="en-US" altLang="ja-JP" sz="1400" i="1">
                              <a:solidFill>
                                <a:schemeClr val="tx2"/>
                              </a:solidFill>
                              <a:latin typeface="Cambria Math" panose="02040503050406030204" pitchFamily="18" charset="0"/>
                            </a:rPr>
                          </m:ctrlPr>
                        </m:naryPr>
                        <m:sub>
                          <m:r>
                            <m:rPr>
                              <m:brk m:alnAt="9"/>
                            </m:rPr>
                            <a:rPr lang="en-US" altLang="ja-JP" sz="1400" i="1">
                              <a:solidFill>
                                <a:schemeClr val="tx2"/>
                              </a:solidFill>
                              <a:latin typeface="Cambria Math" panose="02040503050406030204" pitchFamily="18" charset="0"/>
                            </a:rPr>
                            <m:t>𝑖</m:t>
                          </m:r>
                        </m:sub>
                        <m:sup/>
                        <m:e>
                          <m:r>
                            <m:rPr>
                              <m:sty m:val="p"/>
                            </m:rPr>
                            <a:rPr lang="en-US" altLang="ja-JP" sz="1400" i="1" smtClean="0">
                              <a:solidFill>
                                <a:schemeClr val="tx2"/>
                              </a:solidFill>
                              <a:latin typeface="Cambria Math" panose="02040503050406030204" pitchFamily="18" charset="0"/>
                            </a:rPr>
                            <m:t>μ</m:t>
                          </m:r>
                        </m:e>
                      </m:nary>
                      <m:r>
                        <a:rPr lang="en-US" altLang="ja-JP" sz="1400" b="0" i="1" smtClean="0">
                          <a:solidFill>
                            <a:schemeClr val="tx2"/>
                          </a:solidFill>
                          <a:latin typeface="Cambria Math" panose="02040503050406030204" pitchFamily="18" charset="0"/>
                        </a:rPr>
                        <m:t>=</m:t>
                      </m:r>
                      <m:r>
                        <m:rPr>
                          <m:sty m:val="p"/>
                        </m:rPr>
                        <a:rPr lang="en-US" altLang="ja-JP" sz="1400" i="1">
                          <a:solidFill>
                            <a:schemeClr val="tx2"/>
                          </a:solidFill>
                          <a:latin typeface="Cambria Math" panose="02040503050406030204" pitchFamily="18" charset="0"/>
                        </a:rPr>
                        <m:t>μ</m:t>
                      </m:r>
                    </m:oMath>
                  </m:oMathPara>
                </a14:m>
                <a:endParaRPr lang="en-US" altLang="ja-JP" sz="1400" dirty="0"/>
              </a:p>
              <a:p>
                <a:pPr/>
                <a14:m>
                  <m:oMathPara xmlns:m="http://schemas.openxmlformats.org/officeDocument/2006/math">
                    <m:oMathParaPr>
                      <m:jc m:val="left"/>
                    </m:oMathParaPr>
                    <m:oMath xmlns:m="http://schemas.openxmlformats.org/officeDocument/2006/math">
                      <m:r>
                        <a:rPr lang="en-US" altLang="ja-JP" sz="1400" b="0" i="1" smtClean="0">
                          <a:solidFill>
                            <a:schemeClr val="tx2"/>
                          </a:solidFill>
                          <a:latin typeface="Cambria Math" panose="02040503050406030204" pitchFamily="18" charset="0"/>
                        </a:rPr>
                        <m:t>𝑉</m:t>
                      </m:r>
                      <m:d>
                        <m:dPr>
                          <m:ctrlPr>
                            <a:rPr lang="en-US" altLang="ja-JP" sz="1400" i="1">
                              <a:solidFill>
                                <a:schemeClr val="tx2"/>
                              </a:solidFill>
                              <a:latin typeface="Cambria Math" panose="02040503050406030204" pitchFamily="18" charset="0"/>
                            </a:rPr>
                          </m:ctrlPr>
                        </m:dPr>
                        <m:e>
                          <m:acc>
                            <m:accPr>
                              <m:chr m:val="̅"/>
                              <m:ctrlPr>
                                <a:rPr lang="en-US" altLang="ja-JP" sz="1400" i="1">
                                  <a:solidFill>
                                    <a:schemeClr val="tx2"/>
                                  </a:solidFill>
                                  <a:latin typeface="Cambria Math" panose="02040503050406030204" pitchFamily="18" charset="0"/>
                                </a:rPr>
                              </m:ctrlPr>
                            </m:accPr>
                            <m:e>
                              <m:r>
                                <a:rPr lang="en-US" altLang="ja-JP" sz="1400" i="1">
                                  <a:solidFill>
                                    <a:schemeClr val="tx2"/>
                                  </a:solidFill>
                                  <a:latin typeface="Cambria Math" panose="02040503050406030204" pitchFamily="18" charset="0"/>
                                </a:rPr>
                                <m:t>𝑥</m:t>
                              </m:r>
                            </m:e>
                          </m:acc>
                        </m:e>
                      </m:d>
                      <m:r>
                        <a:rPr lang="en-US" altLang="ja-JP" sz="1400" i="1">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𝑉</m:t>
                      </m:r>
                      <m:d>
                        <m:dPr>
                          <m:ctrlPr>
                            <a:rPr lang="en-US" altLang="ja-JP" sz="1400" i="1">
                              <a:solidFill>
                                <a:schemeClr val="tx2"/>
                              </a:solidFill>
                              <a:latin typeface="Cambria Math" panose="02040503050406030204" pitchFamily="18" charset="0"/>
                            </a:rPr>
                          </m:ctrlPr>
                        </m:dPr>
                        <m:e>
                          <m:f>
                            <m:fPr>
                              <m:type m:val="skw"/>
                              <m:ctrlPr>
                                <a:rPr lang="en-US" altLang="ja-JP" sz="1400" i="1">
                                  <a:solidFill>
                                    <a:schemeClr val="tx2"/>
                                  </a:solidFill>
                                  <a:latin typeface="Cambria Math" panose="02040503050406030204" pitchFamily="18" charset="0"/>
                                </a:rPr>
                              </m:ctrlPr>
                            </m:fPr>
                            <m:num>
                              <m:nary>
                                <m:naryPr>
                                  <m:chr m:val="∑"/>
                                  <m:supHide m:val="on"/>
                                  <m:ctrlPr>
                                    <a:rPr lang="en-US" altLang="ja-JP" sz="1400" i="1">
                                      <a:solidFill>
                                        <a:schemeClr val="tx2"/>
                                      </a:solidFill>
                                      <a:latin typeface="Cambria Math" panose="02040503050406030204" pitchFamily="18" charset="0"/>
                                    </a:rPr>
                                  </m:ctrlPr>
                                </m:naryPr>
                                <m:sub>
                                  <m:r>
                                    <m:rPr>
                                      <m:brk m:alnAt="7"/>
                                    </m:rPr>
                                    <a:rPr lang="en-US" altLang="ja-JP" sz="1400" i="1">
                                      <a:solidFill>
                                        <a:schemeClr val="tx2"/>
                                      </a:solidFill>
                                      <a:latin typeface="Cambria Math" panose="02040503050406030204" pitchFamily="18" charset="0"/>
                                    </a:rPr>
                                    <m:t>𝑖</m:t>
                                  </m:r>
                                </m:sub>
                                <m:sup/>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𝑖</m:t>
                                      </m:r>
                                    </m:sub>
                                  </m:sSub>
                                </m:e>
                              </m:nary>
                            </m:num>
                            <m:den>
                              <m:r>
                                <a:rPr lang="en-US" altLang="ja-JP" sz="1400" i="1">
                                  <a:solidFill>
                                    <a:schemeClr val="tx2"/>
                                  </a:solidFill>
                                  <a:latin typeface="Cambria Math" panose="02040503050406030204" pitchFamily="18" charset="0"/>
                                </a:rPr>
                                <m:t>𝑛</m:t>
                              </m:r>
                            </m:den>
                          </m:f>
                        </m:e>
                      </m:d>
                      <m:r>
                        <a:rPr lang="en-US" altLang="ja-JP" sz="1400" b="0" i="1" smtClean="0">
                          <a:solidFill>
                            <a:schemeClr val="tx2"/>
                          </a:solidFill>
                          <a:latin typeface="Cambria Math" panose="02040503050406030204" pitchFamily="18" charset="0"/>
                        </a:rPr>
                        <m:t>=</m:t>
                      </m:r>
                      <m:f>
                        <m:fPr>
                          <m:type m:val="skw"/>
                          <m:ctrlPr>
                            <a:rPr lang="en-US" altLang="ja-JP" sz="1400" i="1">
                              <a:solidFill>
                                <a:schemeClr val="tx2"/>
                              </a:solidFill>
                              <a:latin typeface="Cambria Math" panose="02040503050406030204" pitchFamily="18" charset="0"/>
                            </a:rPr>
                          </m:ctrlPr>
                        </m:fPr>
                        <m:num>
                          <m:r>
                            <a:rPr lang="en-US" altLang="ja-JP" sz="1400" i="1">
                              <a:solidFill>
                                <a:schemeClr val="tx2"/>
                              </a:solidFill>
                              <a:latin typeface="Cambria Math" panose="02040503050406030204" pitchFamily="18" charset="0"/>
                            </a:rPr>
                            <m:t>1</m:t>
                          </m:r>
                        </m:num>
                        <m:den>
                          <m:sSup>
                            <m:sSupPr>
                              <m:ctrlPr>
                                <a:rPr lang="en-US" altLang="ja-JP" sz="1400" i="1" smtClean="0">
                                  <a:solidFill>
                                    <a:schemeClr val="tx2"/>
                                  </a:solidFill>
                                  <a:latin typeface="Cambria Math" panose="02040503050406030204" pitchFamily="18" charset="0"/>
                                </a:rPr>
                              </m:ctrlPr>
                            </m:sSupPr>
                            <m:e>
                              <m:r>
                                <a:rPr lang="en-US" altLang="ja-JP" sz="1400" b="0" i="1" smtClean="0">
                                  <a:solidFill>
                                    <a:schemeClr val="tx2"/>
                                  </a:solidFill>
                                  <a:latin typeface="Cambria Math" panose="02040503050406030204" pitchFamily="18" charset="0"/>
                                </a:rPr>
                                <m:t>𝑛</m:t>
                              </m:r>
                            </m:e>
                            <m:sup>
                              <m:r>
                                <a:rPr lang="en-US" altLang="ja-JP" sz="1400" b="0" i="1" smtClean="0">
                                  <a:solidFill>
                                    <a:schemeClr val="tx2"/>
                                  </a:solidFill>
                                  <a:latin typeface="Cambria Math" panose="02040503050406030204" pitchFamily="18" charset="0"/>
                                </a:rPr>
                                <m:t>2</m:t>
                              </m:r>
                            </m:sup>
                          </m:sSup>
                        </m:den>
                      </m:f>
                      <m:nary>
                        <m:naryPr>
                          <m:chr m:val="∑"/>
                          <m:limLoc m:val="subSup"/>
                          <m:supHide m:val="on"/>
                          <m:ctrlPr>
                            <a:rPr lang="en-US" altLang="ja-JP" sz="1400" i="1">
                              <a:solidFill>
                                <a:schemeClr val="tx2"/>
                              </a:solidFill>
                              <a:latin typeface="Cambria Math" panose="02040503050406030204" pitchFamily="18" charset="0"/>
                            </a:rPr>
                          </m:ctrlPr>
                        </m:naryPr>
                        <m:sub>
                          <m:r>
                            <m:rPr>
                              <m:brk m:alnAt="9"/>
                            </m:rPr>
                            <a:rPr lang="en-US" altLang="ja-JP" sz="1400" i="1">
                              <a:solidFill>
                                <a:schemeClr val="tx2"/>
                              </a:solidFill>
                              <a:latin typeface="Cambria Math" panose="02040503050406030204" pitchFamily="18" charset="0"/>
                            </a:rPr>
                            <m:t>𝑖</m:t>
                          </m:r>
                        </m:sub>
                        <m:sup/>
                        <m:e>
                          <m:r>
                            <a:rPr lang="en-US" altLang="ja-JP" sz="1400" b="0" i="1" smtClean="0">
                              <a:solidFill>
                                <a:schemeClr val="tx2"/>
                              </a:solidFill>
                              <a:latin typeface="Cambria Math" panose="02040503050406030204" pitchFamily="18" charset="0"/>
                            </a:rPr>
                            <m:t>𝑉</m:t>
                          </m:r>
                          <m:d>
                            <m:dPr>
                              <m:ctrlPr>
                                <a:rPr lang="en-US" altLang="ja-JP" sz="1400" i="1">
                                  <a:solidFill>
                                    <a:schemeClr val="tx2"/>
                                  </a:solidFill>
                                  <a:latin typeface="Cambria Math" panose="02040503050406030204" pitchFamily="18" charset="0"/>
                                </a:rPr>
                              </m:ctrlPr>
                            </m:d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𝑖</m:t>
                                  </m:r>
                                </m:sub>
                              </m:sSub>
                            </m:e>
                          </m:d>
                        </m:e>
                      </m:nary>
                      <m:r>
                        <a:rPr lang="en-US" altLang="ja-JP" sz="1400" b="0" i="1" smtClean="0">
                          <a:solidFill>
                            <a:schemeClr val="tx2"/>
                          </a:solidFill>
                          <a:latin typeface="Cambria Math" panose="02040503050406030204" pitchFamily="18" charset="0"/>
                        </a:rPr>
                        <m:t>=</m:t>
                      </m:r>
                      <m:f>
                        <m:fPr>
                          <m:type m:val="skw"/>
                          <m:ctrlPr>
                            <a:rPr lang="en-US" altLang="ja-JP" sz="1400" i="1">
                              <a:solidFill>
                                <a:schemeClr val="tx2"/>
                              </a:solidFill>
                              <a:latin typeface="Cambria Math" panose="02040503050406030204" pitchFamily="18" charset="0"/>
                            </a:rPr>
                          </m:ctrlPr>
                        </m:fPr>
                        <m:num>
                          <m:r>
                            <a:rPr lang="en-US" altLang="ja-JP" sz="1400" i="1">
                              <a:solidFill>
                                <a:schemeClr val="tx2"/>
                              </a:solidFill>
                              <a:latin typeface="Cambria Math" panose="02040503050406030204" pitchFamily="18" charset="0"/>
                            </a:rPr>
                            <m:t>1</m:t>
                          </m:r>
                        </m:num>
                        <m:den>
                          <m:sSup>
                            <m:sSupPr>
                              <m:ctrlPr>
                                <a:rPr lang="en-US" altLang="ja-JP" sz="1400" i="1">
                                  <a:solidFill>
                                    <a:schemeClr val="tx2"/>
                                  </a:solidFill>
                                  <a:latin typeface="Cambria Math" panose="02040503050406030204" pitchFamily="18" charset="0"/>
                                </a:rPr>
                              </m:ctrlPr>
                            </m:sSupPr>
                            <m:e>
                              <m:r>
                                <a:rPr lang="en-US" altLang="ja-JP" sz="1400" i="1">
                                  <a:solidFill>
                                    <a:schemeClr val="tx2"/>
                                  </a:solidFill>
                                  <a:latin typeface="Cambria Math" panose="02040503050406030204" pitchFamily="18" charset="0"/>
                                </a:rPr>
                                <m:t>𝑛</m:t>
                              </m:r>
                            </m:e>
                            <m:sup>
                              <m:r>
                                <a:rPr lang="en-US" altLang="ja-JP" sz="1400" i="1">
                                  <a:solidFill>
                                    <a:schemeClr val="tx2"/>
                                  </a:solidFill>
                                  <a:latin typeface="Cambria Math" panose="02040503050406030204" pitchFamily="18" charset="0"/>
                                </a:rPr>
                                <m:t>2</m:t>
                              </m:r>
                            </m:sup>
                          </m:sSup>
                        </m:den>
                      </m:f>
                      <m:nary>
                        <m:naryPr>
                          <m:chr m:val="∑"/>
                          <m:limLoc m:val="subSup"/>
                          <m:supHide m:val="on"/>
                          <m:ctrlPr>
                            <a:rPr lang="en-US" altLang="ja-JP" sz="1400" i="1">
                              <a:solidFill>
                                <a:schemeClr val="tx2"/>
                              </a:solidFill>
                              <a:latin typeface="Cambria Math" panose="02040503050406030204" pitchFamily="18" charset="0"/>
                            </a:rPr>
                          </m:ctrlPr>
                        </m:naryPr>
                        <m:sub>
                          <m:r>
                            <m:rPr>
                              <m:brk m:alnAt="9"/>
                            </m:rPr>
                            <a:rPr lang="en-US" altLang="ja-JP" sz="1400" i="1">
                              <a:solidFill>
                                <a:schemeClr val="tx2"/>
                              </a:solidFill>
                              <a:latin typeface="Cambria Math" panose="02040503050406030204" pitchFamily="18" charset="0"/>
                            </a:rPr>
                            <m:t>𝑖</m:t>
                          </m:r>
                        </m:sub>
                        <m:sup/>
                        <m:e>
                          <m:sSup>
                            <m:sSupPr>
                              <m:ctrlPr>
                                <a:rPr lang="en-US" altLang="ja-JP" sz="1400" i="1" smtClean="0">
                                  <a:solidFill>
                                    <a:schemeClr val="tx2"/>
                                  </a:solidFill>
                                  <a:latin typeface="Cambria Math" panose="02040503050406030204" pitchFamily="18" charset="0"/>
                                </a:rPr>
                              </m:ctrlPr>
                            </m:sSupPr>
                            <m:e>
                              <m:r>
                                <m:rPr>
                                  <m:sty m:val="p"/>
                                </m:rPr>
                                <a:rPr lang="en-US" altLang="ja-JP" sz="1400" i="1">
                                  <a:solidFill>
                                    <a:schemeClr val="tx2"/>
                                  </a:solidFill>
                                  <a:latin typeface="Cambria Math" panose="02040503050406030204" pitchFamily="18" charset="0"/>
                                </a:rPr>
                                <m:t>σ</m:t>
                              </m:r>
                            </m:e>
                            <m:sup>
                              <m:r>
                                <a:rPr lang="en-US" altLang="ja-JP" sz="1400" b="0" i="1" smtClean="0">
                                  <a:solidFill>
                                    <a:schemeClr val="tx2"/>
                                  </a:solidFill>
                                  <a:latin typeface="Cambria Math" panose="02040503050406030204" pitchFamily="18" charset="0"/>
                                </a:rPr>
                                <m:t>2</m:t>
                              </m:r>
                            </m:sup>
                          </m:sSup>
                        </m:e>
                      </m:nary>
                      <m:r>
                        <a:rPr lang="en-US" altLang="ja-JP" sz="1400" b="0" i="1" smtClean="0">
                          <a:solidFill>
                            <a:schemeClr val="tx2"/>
                          </a:solidFill>
                          <a:latin typeface="Cambria Math" panose="02040503050406030204" pitchFamily="18" charset="0"/>
                        </a:rPr>
                        <m:t>=</m:t>
                      </m:r>
                      <m:f>
                        <m:fPr>
                          <m:type m:val="skw"/>
                          <m:ctrlPr>
                            <a:rPr lang="en-US" altLang="ja-JP" sz="1400" i="1">
                              <a:solidFill>
                                <a:schemeClr val="tx2"/>
                              </a:solidFill>
                              <a:latin typeface="Cambria Math" panose="02040503050406030204" pitchFamily="18" charset="0"/>
                            </a:rPr>
                          </m:ctrlPr>
                        </m:fPr>
                        <m:num>
                          <m:sSup>
                            <m:sSupPr>
                              <m:ctrlPr>
                                <a:rPr lang="en-US" altLang="ja-JP" sz="1400" i="1">
                                  <a:solidFill>
                                    <a:schemeClr val="tx2"/>
                                  </a:solidFill>
                                  <a:latin typeface="Cambria Math" panose="02040503050406030204" pitchFamily="18" charset="0"/>
                                </a:rPr>
                              </m:ctrlPr>
                            </m:sSupPr>
                            <m:e>
                              <m:r>
                                <m:rPr>
                                  <m:sty m:val="p"/>
                                </m:rPr>
                                <a:rPr lang="en-US" altLang="ja-JP" sz="1400" i="1">
                                  <a:solidFill>
                                    <a:schemeClr val="tx2"/>
                                  </a:solidFill>
                                  <a:latin typeface="Cambria Math" panose="02040503050406030204" pitchFamily="18" charset="0"/>
                                </a:rPr>
                                <m:t>σ</m:t>
                              </m:r>
                            </m:e>
                            <m:sup>
                              <m:r>
                                <a:rPr lang="en-US" altLang="ja-JP" sz="1400" i="1">
                                  <a:solidFill>
                                    <a:schemeClr val="tx2"/>
                                  </a:solidFill>
                                  <a:latin typeface="Cambria Math" panose="02040503050406030204" pitchFamily="18" charset="0"/>
                                </a:rPr>
                                <m:t>2</m:t>
                              </m:r>
                            </m:sup>
                          </m:sSup>
                        </m:num>
                        <m:den>
                          <m:r>
                            <a:rPr lang="en-US" altLang="ja-JP" sz="1400" b="0" i="1" smtClean="0">
                              <a:solidFill>
                                <a:schemeClr val="tx2"/>
                              </a:solidFill>
                              <a:latin typeface="Cambria Math" panose="02040503050406030204" pitchFamily="18" charset="0"/>
                            </a:rPr>
                            <m:t>𝑛</m:t>
                          </m:r>
                        </m:den>
                      </m:f>
                    </m:oMath>
                  </m:oMathPara>
                </a14:m>
                <a:endParaRPr lang="en-US" altLang="ja-JP" sz="1400" dirty="0">
                  <a:solidFill>
                    <a:schemeClr val="tx2"/>
                  </a:solidFill>
                </a:endParaRPr>
              </a:p>
              <a:p>
                <a:endParaRPr lang="en-US" altLang="ja-JP" sz="500" dirty="0"/>
              </a:p>
              <a:p>
                <a:r>
                  <a:rPr lang="ja-JP" altLang="en-US" sz="1400" dirty="0"/>
                  <a:t>よって、</a:t>
                </a:r>
                <a14:m>
                  <m:oMath xmlns:m="http://schemas.openxmlformats.org/officeDocument/2006/math">
                    <m:acc>
                      <m:accPr>
                        <m:chr m:val="̅"/>
                        <m:ctrlPr>
                          <a:rPr lang="en-US" altLang="ja-JP" sz="1400" i="1">
                            <a:solidFill>
                              <a:schemeClr val="tx2"/>
                            </a:solidFill>
                            <a:latin typeface="Cambria Math" panose="02040503050406030204" pitchFamily="18" charset="0"/>
                          </a:rPr>
                        </m:ctrlPr>
                      </m:accPr>
                      <m:e>
                        <m:r>
                          <a:rPr lang="en-US" altLang="ja-JP" sz="1400" i="1">
                            <a:solidFill>
                              <a:schemeClr val="tx2"/>
                            </a:solidFill>
                            <a:latin typeface="Cambria Math" panose="02040503050406030204" pitchFamily="18" charset="0"/>
                          </a:rPr>
                          <m:t>𝑥</m:t>
                        </m:r>
                      </m:e>
                    </m:acc>
                    <m:r>
                      <a:rPr lang="en-US" altLang="ja-JP" sz="1400" i="1">
                        <a:solidFill>
                          <a:schemeClr val="tx2"/>
                        </a:solidFill>
                        <a:latin typeface="Cambria Math" panose="02040503050406030204" pitchFamily="18" charset="0"/>
                      </a:rPr>
                      <m:t>=</m:t>
                    </m:r>
                    <m:f>
                      <m:fPr>
                        <m:type m:val="skw"/>
                        <m:ctrlPr>
                          <a:rPr lang="en-US" altLang="ja-JP" sz="1400" i="1">
                            <a:solidFill>
                              <a:schemeClr val="tx2"/>
                            </a:solidFill>
                            <a:latin typeface="Cambria Math" panose="02040503050406030204" pitchFamily="18" charset="0"/>
                          </a:rPr>
                        </m:ctrlPr>
                      </m:fPr>
                      <m:num>
                        <m:nary>
                          <m:naryPr>
                            <m:chr m:val="∑"/>
                            <m:supHide m:val="on"/>
                            <m:ctrlPr>
                              <a:rPr lang="en-US" altLang="ja-JP" sz="1400" i="1">
                                <a:solidFill>
                                  <a:schemeClr val="tx2"/>
                                </a:solidFill>
                                <a:latin typeface="Cambria Math" panose="02040503050406030204" pitchFamily="18" charset="0"/>
                              </a:rPr>
                            </m:ctrlPr>
                          </m:naryPr>
                          <m:sub>
                            <m:r>
                              <m:rPr>
                                <m:brk m:alnAt="7"/>
                              </m:rPr>
                              <a:rPr lang="en-US" altLang="ja-JP" sz="1400" i="1">
                                <a:solidFill>
                                  <a:schemeClr val="tx2"/>
                                </a:solidFill>
                                <a:latin typeface="Cambria Math" panose="02040503050406030204" pitchFamily="18" charset="0"/>
                              </a:rPr>
                              <m:t>𝑖</m:t>
                            </m:r>
                          </m:sub>
                          <m:sup/>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𝑖</m:t>
                                </m:r>
                              </m:sub>
                            </m:sSub>
                          </m:e>
                        </m:nary>
                      </m:num>
                      <m:den>
                        <m:r>
                          <a:rPr lang="en-US" altLang="ja-JP" sz="1400" i="1">
                            <a:solidFill>
                              <a:schemeClr val="tx2"/>
                            </a:solidFill>
                            <a:latin typeface="Cambria Math" panose="02040503050406030204" pitchFamily="18" charset="0"/>
                          </a:rPr>
                          <m:t>𝑛</m:t>
                        </m:r>
                      </m:den>
                    </m:f>
                    <m:r>
                      <a:rPr lang="en-US" altLang="ja-JP" sz="1400" i="1">
                        <a:solidFill>
                          <a:schemeClr val="tx2"/>
                        </a:solidFill>
                        <a:latin typeface="Cambria Math" panose="02040503050406030204" pitchFamily="18" charset="0"/>
                        <a:ea typeface="Cambria Math" panose="02040503050406030204" pitchFamily="18" charset="0"/>
                      </a:rPr>
                      <m:t>~</m:t>
                    </m:r>
                    <m:r>
                      <m:rPr>
                        <m:sty m:val="p"/>
                      </m:rPr>
                      <a:rPr lang="en-US" altLang="ja-JP" sz="1400">
                        <a:solidFill>
                          <a:schemeClr val="tx2"/>
                        </a:solidFill>
                        <a:latin typeface="Cambria Math" panose="02040503050406030204" pitchFamily="18" charset="0"/>
                      </a:rPr>
                      <m:t>N</m:t>
                    </m:r>
                    <m:r>
                      <a:rPr lang="en-US" altLang="ja-JP" sz="1400">
                        <a:solidFill>
                          <a:schemeClr val="tx2"/>
                        </a:solidFill>
                        <a:latin typeface="Cambria Math" panose="02040503050406030204" pitchFamily="18" charset="0"/>
                      </a:rPr>
                      <m:t>(</m:t>
                    </m:r>
                    <m:r>
                      <m:rPr>
                        <m:sty m:val="p"/>
                      </m:rPr>
                      <a:rPr lang="en-US" altLang="ja-JP" sz="1400" i="1">
                        <a:solidFill>
                          <a:schemeClr val="tx2"/>
                        </a:solidFill>
                        <a:latin typeface="Cambria Math" panose="02040503050406030204" pitchFamily="18" charset="0"/>
                      </a:rPr>
                      <m:t>μ</m:t>
                    </m:r>
                    <m:r>
                      <a:rPr lang="en-US" altLang="ja-JP" sz="1400">
                        <a:solidFill>
                          <a:schemeClr val="tx2"/>
                        </a:solidFill>
                        <a:latin typeface="Cambria Math" panose="02040503050406030204" pitchFamily="18" charset="0"/>
                      </a:rPr>
                      <m:t>, </m:t>
                    </m:r>
                    <m:f>
                      <m:fPr>
                        <m:type m:val="skw"/>
                        <m:ctrlPr>
                          <a:rPr lang="en-US" altLang="ja-JP" sz="1400" i="1">
                            <a:solidFill>
                              <a:schemeClr val="tx2"/>
                            </a:solidFill>
                            <a:latin typeface="Cambria Math" panose="02040503050406030204" pitchFamily="18" charset="0"/>
                          </a:rPr>
                        </m:ctrlPr>
                      </m:fPr>
                      <m:num>
                        <m:sSup>
                          <m:sSupPr>
                            <m:ctrlPr>
                              <a:rPr lang="en-US" altLang="ja-JP" sz="1400" i="1">
                                <a:solidFill>
                                  <a:schemeClr val="tx2"/>
                                </a:solidFill>
                                <a:latin typeface="Cambria Math" panose="02040503050406030204" pitchFamily="18" charset="0"/>
                              </a:rPr>
                            </m:ctrlPr>
                          </m:sSupPr>
                          <m:e>
                            <m:r>
                              <m:rPr>
                                <m:sty m:val="p"/>
                              </m:rPr>
                              <a:rPr lang="en-US" altLang="ja-JP" sz="1400" i="1">
                                <a:solidFill>
                                  <a:schemeClr val="tx2"/>
                                </a:solidFill>
                                <a:latin typeface="Cambria Math" panose="02040503050406030204" pitchFamily="18" charset="0"/>
                              </a:rPr>
                              <m:t>σ</m:t>
                            </m:r>
                          </m:e>
                          <m:sup>
                            <m:r>
                              <a:rPr lang="en-US" altLang="ja-JP" sz="1400" i="1">
                                <a:solidFill>
                                  <a:schemeClr val="tx2"/>
                                </a:solidFill>
                                <a:latin typeface="Cambria Math" panose="02040503050406030204" pitchFamily="18" charset="0"/>
                              </a:rPr>
                              <m:t>2</m:t>
                            </m:r>
                          </m:sup>
                        </m:sSup>
                      </m:num>
                      <m:den>
                        <m:r>
                          <a:rPr lang="en-US" altLang="ja-JP" sz="1400" i="1">
                            <a:solidFill>
                              <a:schemeClr val="tx2"/>
                            </a:solidFill>
                            <a:latin typeface="Cambria Math" panose="02040503050406030204" pitchFamily="18" charset="0"/>
                          </a:rPr>
                          <m:t>𝑛</m:t>
                        </m:r>
                      </m:den>
                    </m:f>
                    <m:r>
                      <a:rPr lang="en-US" altLang="ja-JP" sz="1400">
                        <a:solidFill>
                          <a:schemeClr val="tx2"/>
                        </a:solidFill>
                        <a:latin typeface="Cambria Math" panose="02040503050406030204" pitchFamily="18" charset="0"/>
                      </a:rPr>
                      <m:t>)</m:t>
                    </m:r>
                  </m:oMath>
                </a14:m>
                <a:r>
                  <a:rPr lang="ja-JP" altLang="en-US" sz="1400" dirty="0"/>
                  <a:t>　　　</a:t>
                </a:r>
                <a:r>
                  <a:rPr lang="ja-JP" altLang="en-US" sz="1400" b="1" dirty="0"/>
                  <a:t>真の平均</a:t>
                </a:r>
                <a:r>
                  <a:rPr lang="en-US" altLang="ja-JP" sz="1400" b="1" dirty="0"/>
                  <a:t>μ</a:t>
                </a:r>
                <a:r>
                  <a:rPr lang="ja-JP" altLang="en-US" sz="1400" b="1" dirty="0"/>
                  <a:t>の点推定は </a:t>
                </a:r>
                <a14:m>
                  <m:oMath xmlns:m="http://schemas.openxmlformats.org/officeDocument/2006/math">
                    <m:acc>
                      <m:accPr>
                        <m:chr m:val="̅"/>
                        <m:ctrlPr>
                          <a:rPr lang="en-US" altLang="ja-JP" sz="1400" b="1" i="1">
                            <a:latin typeface="Cambria Math" panose="02040503050406030204" pitchFamily="18" charset="0"/>
                          </a:rPr>
                        </m:ctrlPr>
                      </m:accPr>
                      <m:e>
                        <m:r>
                          <a:rPr lang="en-US" altLang="ja-JP" sz="1400" b="1" i="1">
                            <a:latin typeface="Cambria Math" panose="02040503050406030204" pitchFamily="18" charset="0"/>
                          </a:rPr>
                          <m:t>𝒙</m:t>
                        </m:r>
                      </m:e>
                    </m:acc>
                  </m:oMath>
                </a14:m>
                <a:endParaRPr lang="en-US" altLang="ja-JP" sz="1400" b="1" dirty="0"/>
              </a:p>
              <a:p>
                <a:endParaRPr lang="en-US" altLang="ja-JP" sz="1400" dirty="0"/>
              </a:p>
              <a:p>
                <a:endParaRPr lang="en-US" altLang="ja-JP" sz="1400" dirty="0"/>
              </a:p>
              <a:p>
                <a:r>
                  <a:rPr lang="ja-JP" altLang="en-US" sz="1400" dirty="0"/>
                  <a:t>平均を引き標準偏差で割り</a:t>
                </a:r>
                <a14:m>
                  <m:oMath xmlns:m="http://schemas.openxmlformats.org/officeDocument/2006/math">
                    <m:acc>
                      <m:accPr>
                        <m:chr m:val="̅"/>
                        <m:ctrlPr>
                          <a:rPr lang="en-US" altLang="ja-JP" sz="1400" i="1">
                            <a:solidFill>
                              <a:schemeClr val="tx2"/>
                            </a:solidFill>
                            <a:latin typeface="Cambria Math" panose="02040503050406030204" pitchFamily="18" charset="0"/>
                          </a:rPr>
                        </m:ctrlPr>
                      </m:accPr>
                      <m:e>
                        <m:r>
                          <a:rPr lang="en-US" altLang="ja-JP" sz="1400" i="1">
                            <a:solidFill>
                              <a:schemeClr val="tx2"/>
                            </a:solidFill>
                            <a:latin typeface="Cambria Math" panose="02040503050406030204" pitchFamily="18" charset="0"/>
                          </a:rPr>
                          <m:t>𝑥</m:t>
                        </m:r>
                      </m:e>
                    </m:acc>
                  </m:oMath>
                </a14:m>
                <a:r>
                  <a:rPr lang="ja-JP" altLang="en-US" sz="1400" dirty="0"/>
                  <a:t>を</a:t>
                </a:r>
                <a:r>
                  <a:rPr lang="ja-JP" altLang="en-US" sz="1400" b="1" dirty="0"/>
                  <a:t>標準化</a:t>
                </a:r>
                <a:r>
                  <a:rPr lang="ja-JP" altLang="en-US" sz="1400" dirty="0"/>
                  <a:t>：</a:t>
                </a:r>
                <a14:m>
                  <m:oMath xmlns:m="http://schemas.openxmlformats.org/officeDocument/2006/math">
                    <m:r>
                      <a:rPr lang="en-US" altLang="ja-JP" sz="1400" b="0" i="1" smtClean="0">
                        <a:solidFill>
                          <a:schemeClr val="tx2"/>
                        </a:solidFill>
                        <a:latin typeface="Cambria Math" panose="02040503050406030204" pitchFamily="18" charset="0"/>
                      </a:rPr>
                      <m:t>𝑧</m:t>
                    </m:r>
                    <m:r>
                      <a:rPr lang="en-US" altLang="ja-JP" sz="1400" i="1">
                        <a:solidFill>
                          <a:schemeClr val="tx2"/>
                        </a:solidFill>
                        <a:latin typeface="Cambria Math" panose="02040503050406030204" pitchFamily="18" charset="0"/>
                      </a:rPr>
                      <m:t>=</m:t>
                    </m:r>
                    <m:f>
                      <m:fPr>
                        <m:type m:val="skw"/>
                        <m:ctrlPr>
                          <a:rPr lang="en-US" altLang="ja-JP" sz="1400" i="1" smtClean="0">
                            <a:solidFill>
                              <a:schemeClr val="tx2"/>
                            </a:solidFill>
                            <a:latin typeface="Cambria Math" panose="02040503050406030204" pitchFamily="18" charset="0"/>
                          </a:rPr>
                        </m:ctrlPr>
                      </m:fPr>
                      <m:num>
                        <m:acc>
                          <m:accPr>
                            <m:chr m:val="̅"/>
                            <m:ctrlPr>
                              <a:rPr lang="en-US" altLang="ja-JP" sz="1400" i="1">
                                <a:solidFill>
                                  <a:schemeClr val="tx2"/>
                                </a:solidFill>
                                <a:latin typeface="Cambria Math" panose="02040503050406030204" pitchFamily="18" charset="0"/>
                              </a:rPr>
                            </m:ctrlPr>
                          </m:accPr>
                          <m:e>
                            <m:r>
                              <a:rPr lang="en-US" altLang="ja-JP" sz="1400" i="1">
                                <a:solidFill>
                                  <a:schemeClr val="tx2"/>
                                </a:solidFill>
                                <a:latin typeface="Cambria Math" panose="02040503050406030204" pitchFamily="18" charset="0"/>
                              </a:rPr>
                              <m:t>𝑥</m:t>
                            </m:r>
                          </m:e>
                        </m:acc>
                        <m:r>
                          <a:rPr lang="en-US" altLang="ja-JP" sz="1400" b="0" i="1" smtClean="0">
                            <a:solidFill>
                              <a:schemeClr val="tx2"/>
                            </a:solidFill>
                            <a:latin typeface="Cambria Math" panose="02040503050406030204" pitchFamily="18" charset="0"/>
                          </a:rPr>
                          <m:t>−</m:t>
                        </m:r>
                        <m:r>
                          <m:rPr>
                            <m:sty m:val="p"/>
                          </m:rPr>
                          <a:rPr lang="en-US" altLang="ja-JP" sz="1400" i="1">
                            <a:solidFill>
                              <a:schemeClr val="tx2"/>
                            </a:solidFill>
                            <a:latin typeface="Cambria Math" panose="02040503050406030204" pitchFamily="18" charset="0"/>
                          </a:rPr>
                          <m:t>μ</m:t>
                        </m:r>
                      </m:num>
                      <m:den>
                        <m:f>
                          <m:fPr>
                            <m:ctrlPr>
                              <a:rPr lang="en-US" altLang="ja-JP" sz="1400" i="1" smtClean="0">
                                <a:solidFill>
                                  <a:schemeClr val="tx2"/>
                                </a:solidFill>
                                <a:latin typeface="Cambria Math" panose="02040503050406030204" pitchFamily="18" charset="0"/>
                              </a:rPr>
                            </m:ctrlPr>
                          </m:fPr>
                          <m:num>
                            <m:r>
                              <m:rPr>
                                <m:sty m:val="p"/>
                              </m:rPr>
                              <a:rPr lang="en-US" altLang="ja-JP" sz="1400" i="1">
                                <a:solidFill>
                                  <a:schemeClr val="tx2"/>
                                </a:solidFill>
                                <a:latin typeface="Cambria Math" panose="02040503050406030204" pitchFamily="18" charset="0"/>
                              </a:rPr>
                              <m:t>σ</m:t>
                            </m:r>
                          </m:num>
                          <m:den>
                            <m:rad>
                              <m:radPr>
                                <m:degHide m:val="on"/>
                                <m:ctrlPr>
                                  <a:rPr lang="en-US" altLang="ja-JP" sz="1400" i="1" smtClean="0">
                                    <a:solidFill>
                                      <a:schemeClr val="tx2"/>
                                    </a:solidFill>
                                    <a:latin typeface="Cambria Math" panose="02040503050406030204" pitchFamily="18" charset="0"/>
                                  </a:rPr>
                                </m:ctrlPr>
                              </m:radPr>
                              <m:deg/>
                              <m:e>
                                <m:r>
                                  <a:rPr lang="en-US" altLang="ja-JP" sz="1400" b="0" i="1" smtClean="0">
                                    <a:solidFill>
                                      <a:schemeClr val="tx2"/>
                                    </a:solidFill>
                                    <a:latin typeface="Cambria Math" panose="02040503050406030204" pitchFamily="18" charset="0"/>
                                  </a:rPr>
                                  <m:t>𝑛</m:t>
                                </m:r>
                              </m:e>
                            </m:rad>
                          </m:den>
                        </m:f>
                      </m:den>
                    </m:f>
                    <m:r>
                      <a:rPr lang="en-US" altLang="ja-JP" sz="1400" b="0" i="1" smtClean="0">
                        <a:solidFill>
                          <a:schemeClr val="tx2"/>
                        </a:solidFill>
                        <a:latin typeface="Cambria Math" panose="02040503050406030204" pitchFamily="18" charset="0"/>
                      </a:rPr>
                      <m:t>  </m:t>
                    </m:r>
                    <m:r>
                      <a:rPr lang="en-US" altLang="ja-JP" sz="1400" i="1">
                        <a:solidFill>
                          <a:schemeClr val="tx2"/>
                        </a:solidFill>
                        <a:latin typeface="Cambria Math" panose="02040503050406030204" pitchFamily="18" charset="0"/>
                        <a:ea typeface="Cambria Math" panose="02040503050406030204" pitchFamily="18" charset="0"/>
                      </a:rPr>
                      <m:t>~</m:t>
                    </m:r>
                    <m:r>
                      <a:rPr lang="en-US" altLang="ja-JP" sz="1400" b="0" i="1" smtClean="0">
                        <a:solidFill>
                          <a:schemeClr val="tx2"/>
                        </a:solidFill>
                        <a:latin typeface="Cambria Math" panose="02040503050406030204" pitchFamily="18" charset="0"/>
                        <a:ea typeface="Cambria Math" panose="02040503050406030204" pitchFamily="18" charset="0"/>
                      </a:rPr>
                      <m:t> </m:t>
                    </m:r>
                    <m:r>
                      <m:rPr>
                        <m:sty m:val="p"/>
                      </m:rPr>
                      <a:rPr lang="en-US" altLang="ja-JP" sz="1400">
                        <a:solidFill>
                          <a:schemeClr val="tx2"/>
                        </a:solidFill>
                        <a:latin typeface="Cambria Math" panose="02040503050406030204" pitchFamily="18" charset="0"/>
                      </a:rPr>
                      <m:t>N</m:t>
                    </m:r>
                    <m:r>
                      <a:rPr lang="en-US" altLang="ja-JP" sz="140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0</m:t>
                    </m:r>
                    <m:r>
                      <a:rPr lang="en-US" altLang="ja-JP" sz="1400">
                        <a:solidFill>
                          <a:schemeClr val="tx2"/>
                        </a:solidFill>
                        <a:latin typeface="Cambria Math" panose="02040503050406030204" pitchFamily="18" charset="0"/>
                      </a:rPr>
                      <m:t>,</m:t>
                    </m:r>
                    <m:r>
                      <a:rPr lang="en-US" altLang="ja-JP" sz="1400" b="0" i="0" smtClean="0">
                        <a:solidFill>
                          <a:schemeClr val="tx2"/>
                        </a:solidFill>
                        <a:latin typeface="Cambria Math" panose="02040503050406030204" pitchFamily="18" charset="0"/>
                      </a:rPr>
                      <m:t> 1</m:t>
                    </m:r>
                    <m:r>
                      <a:rPr lang="en-US" altLang="ja-JP" sz="1400">
                        <a:solidFill>
                          <a:schemeClr val="tx2"/>
                        </a:solidFill>
                        <a:latin typeface="Cambria Math" panose="02040503050406030204" pitchFamily="18" charset="0"/>
                      </a:rPr>
                      <m:t>)</m:t>
                    </m:r>
                  </m:oMath>
                </a14:m>
                <a:endParaRPr lang="en-US" altLang="ja-JP" sz="1400" dirty="0"/>
              </a:p>
              <a:p>
                <a:r>
                  <a:rPr lang="en-US" altLang="ja-JP" sz="1400" dirty="0">
                    <a:solidFill>
                      <a:schemeClr val="tx2"/>
                    </a:solidFill>
                  </a:rPr>
                  <a:t>P(-1.96 </a:t>
                </a:r>
                <a14:m>
                  <m:oMath xmlns:m="http://schemas.openxmlformats.org/officeDocument/2006/math">
                    <m:r>
                      <a:rPr lang="en-US" altLang="ja-JP" sz="1400" i="1" smtClean="0">
                        <a:solidFill>
                          <a:schemeClr val="tx2"/>
                        </a:solidFill>
                        <a:latin typeface="Cambria Math" panose="02040503050406030204" pitchFamily="18" charset="0"/>
                        <a:ea typeface="Cambria Math" panose="02040503050406030204" pitchFamily="18" charset="0"/>
                      </a:rPr>
                      <m:t>≤</m:t>
                    </m:r>
                  </m:oMath>
                </a14:m>
                <a:r>
                  <a:rPr lang="en-US" altLang="ja-JP" sz="1400" dirty="0">
                    <a:solidFill>
                      <a:schemeClr val="tx2"/>
                    </a:solidFill>
                  </a:rPr>
                  <a:t> z </a:t>
                </a:r>
                <a14:m>
                  <m:oMath xmlns:m="http://schemas.openxmlformats.org/officeDocument/2006/math">
                    <m:r>
                      <a:rPr lang="en-US" altLang="ja-JP" sz="1400" i="1">
                        <a:solidFill>
                          <a:schemeClr val="tx2"/>
                        </a:solidFill>
                        <a:latin typeface="Cambria Math" panose="02040503050406030204" pitchFamily="18" charset="0"/>
                        <a:ea typeface="Cambria Math" panose="02040503050406030204" pitchFamily="18" charset="0"/>
                      </a:rPr>
                      <m:t>≤</m:t>
                    </m:r>
                  </m:oMath>
                </a14:m>
                <a:r>
                  <a:rPr lang="en-US" altLang="ja-JP" sz="1400" dirty="0">
                    <a:solidFill>
                      <a:schemeClr val="tx2"/>
                    </a:solidFill>
                  </a:rPr>
                  <a:t> 1.96) = 0.95</a:t>
                </a:r>
              </a:p>
              <a:p>
                <a:r>
                  <a:rPr lang="ja-JP" altLang="en-US" sz="1400" dirty="0"/>
                  <a:t>⇔ </a:t>
                </a:r>
                <a:r>
                  <a:rPr lang="en-US" altLang="ja-JP" sz="1400" dirty="0">
                    <a:solidFill>
                      <a:schemeClr val="tx2"/>
                    </a:solidFill>
                  </a:rPr>
                  <a:t>P(</a:t>
                </a:r>
                <a14:m>
                  <m:oMath xmlns:m="http://schemas.openxmlformats.org/officeDocument/2006/math">
                    <m:acc>
                      <m:accPr>
                        <m:chr m:val="̅"/>
                        <m:ctrlPr>
                          <a:rPr lang="en-US" altLang="ja-JP" sz="1400" i="1">
                            <a:solidFill>
                              <a:schemeClr val="tx2"/>
                            </a:solidFill>
                            <a:latin typeface="Cambria Math" panose="02040503050406030204" pitchFamily="18" charset="0"/>
                          </a:rPr>
                        </m:ctrlPr>
                      </m:accPr>
                      <m:e>
                        <m:r>
                          <a:rPr lang="en-US" altLang="ja-JP" sz="1400" i="1">
                            <a:solidFill>
                              <a:schemeClr val="tx2"/>
                            </a:solidFill>
                            <a:latin typeface="Cambria Math" panose="02040503050406030204" pitchFamily="18" charset="0"/>
                          </a:rPr>
                          <m:t>𝑥</m:t>
                        </m:r>
                      </m:e>
                    </m:acc>
                  </m:oMath>
                </a14:m>
                <a:r>
                  <a:rPr lang="en-US" altLang="ja-JP" sz="1400" dirty="0">
                    <a:solidFill>
                      <a:schemeClr val="tx2"/>
                    </a:solidFill>
                  </a:rPr>
                  <a:t>-1.96 </a:t>
                </a:r>
                <a14:m>
                  <m:oMath xmlns:m="http://schemas.openxmlformats.org/officeDocument/2006/math">
                    <m:f>
                      <m:fPr>
                        <m:ctrlPr>
                          <a:rPr lang="en-US" altLang="ja-JP" sz="1400" i="1">
                            <a:solidFill>
                              <a:schemeClr val="tx2"/>
                            </a:solidFill>
                            <a:latin typeface="Cambria Math" panose="02040503050406030204" pitchFamily="18" charset="0"/>
                          </a:rPr>
                        </m:ctrlPr>
                      </m:fPr>
                      <m:num>
                        <m:r>
                          <m:rPr>
                            <m:sty m:val="p"/>
                          </m:rPr>
                          <a:rPr lang="en-US" altLang="ja-JP" sz="1400" i="1">
                            <a:solidFill>
                              <a:schemeClr val="tx2"/>
                            </a:solidFill>
                            <a:latin typeface="Cambria Math" panose="02040503050406030204" pitchFamily="18" charset="0"/>
                          </a:rPr>
                          <m:t>σ</m:t>
                        </m:r>
                      </m:num>
                      <m:den>
                        <m:rad>
                          <m:radPr>
                            <m:degHide m:val="on"/>
                            <m:ctrlPr>
                              <a:rPr lang="en-US" altLang="ja-JP" sz="1400" i="1">
                                <a:solidFill>
                                  <a:schemeClr val="tx2"/>
                                </a:solidFill>
                                <a:latin typeface="Cambria Math" panose="02040503050406030204" pitchFamily="18" charset="0"/>
                              </a:rPr>
                            </m:ctrlPr>
                          </m:radPr>
                          <m:deg/>
                          <m:e>
                            <m:r>
                              <a:rPr lang="en-US" altLang="ja-JP" sz="1400" i="1">
                                <a:solidFill>
                                  <a:schemeClr val="tx2"/>
                                </a:solidFill>
                                <a:latin typeface="Cambria Math" panose="02040503050406030204" pitchFamily="18" charset="0"/>
                              </a:rPr>
                              <m:t>𝑛</m:t>
                            </m:r>
                          </m:e>
                        </m:rad>
                      </m:den>
                    </m:f>
                  </m:oMath>
                </a14:m>
                <a:r>
                  <a:rPr lang="en-US" altLang="ja-JP" sz="1400" dirty="0">
                    <a:solidFill>
                      <a:schemeClr val="tx2"/>
                    </a:solidFill>
                  </a:rPr>
                  <a:t> </a:t>
                </a:r>
                <a14:m>
                  <m:oMath xmlns:m="http://schemas.openxmlformats.org/officeDocument/2006/math">
                    <m:r>
                      <a:rPr lang="en-US" altLang="ja-JP" sz="1400" i="1">
                        <a:solidFill>
                          <a:schemeClr val="tx2"/>
                        </a:solidFill>
                        <a:latin typeface="Cambria Math" panose="02040503050406030204" pitchFamily="18" charset="0"/>
                        <a:ea typeface="Cambria Math" panose="02040503050406030204" pitchFamily="18" charset="0"/>
                      </a:rPr>
                      <m:t>≤</m:t>
                    </m:r>
                  </m:oMath>
                </a14:m>
                <a:r>
                  <a:rPr lang="en-US" altLang="ja-JP" sz="1400" dirty="0">
                    <a:solidFill>
                      <a:schemeClr val="tx2"/>
                    </a:solidFill>
                  </a:rPr>
                  <a:t> μ </a:t>
                </a:r>
                <a14:m>
                  <m:oMath xmlns:m="http://schemas.openxmlformats.org/officeDocument/2006/math">
                    <m:r>
                      <a:rPr lang="en-US" altLang="ja-JP" sz="1400" i="1">
                        <a:solidFill>
                          <a:schemeClr val="tx2"/>
                        </a:solidFill>
                        <a:latin typeface="Cambria Math" panose="02040503050406030204" pitchFamily="18" charset="0"/>
                        <a:ea typeface="Cambria Math" panose="02040503050406030204" pitchFamily="18" charset="0"/>
                      </a:rPr>
                      <m:t>≤</m:t>
                    </m:r>
                  </m:oMath>
                </a14:m>
                <a:r>
                  <a:rPr lang="en-US" altLang="ja-JP" sz="1400" dirty="0">
                    <a:solidFill>
                      <a:schemeClr val="tx2"/>
                    </a:solidFill>
                  </a:rPr>
                  <a:t> </a:t>
                </a:r>
                <a14:m>
                  <m:oMath xmlns:m="http://schemas.openxmlformats.org/officeDocument/2006/math">
                    <m:acc>
                      <m:accPr>
                        <m:chr m:val="̅"/>
                        <m:ctrlPr>
                          <a:rPr lang="en-US" altLang="ja-JP" sz="1400" i="1">
                            <a:solidFill>
                              <a:schemeClr val="tx2"/>
                            </a:solidFill>
                            <a:latin typeface="Cambria Math" panose="02040503050406030204" pitchFamily="18" charset="0"/>
                          </a:rPr>
                        </m:ctrlPr>
                      </m:accPr>
                      <m:e>
                        <m:r>
                          <a:rPr lang="en-US" altLang="ja-JP" sz="1400" i="1">
                            <a:solidFill>
                              <a:schemeClr val="tx2"/>
                            </a:solidFill>
                            <a:latin typeface="Cambria Math" panose="02040503050406030204" pitchFamily="18" charset="0"/>
                          </a:rPr>
                          <m:t>𝑥</m:t>
                        </m:r>
                      </m:e>
                    </m:acc>
                  </m:oMath>
                </a14:m>
                <a:r>
                  <a:rPr lang="en-US" altLang="ja-JP" sz="1400" dirty="0">
                    <a:solidFill>
                      <a:schemeClr val="tx2"/>
                    </a:solidFill>
                  </a:rPr>
                  <a:t>+1.96 </a:t>
                </a:r>
                <a14:m>
                  <m:oMath xmlns:m="http://schemas.openxmlformats.org/officeDocument/2006/math">
                    <m:f>
                      <m:fPr>
                        <m:ctrlPr>
                          <a:rPr lang="en-US" altLang="ja-JP" sz="1400" i="1">
                            <a:solidFill>
                              <a:schemeClr val="tx2"/>
                            </a:solidFill>
                            <a:latin typeface="Cambria Math" panose="02040503050406030204" pitchFamily="18" charset="0"/>
                          </a:rPr>
                        </m:ctrlPr>
                      </m:fPr>
                      <m:num>
                        <m:r>
                          <m:rPr>
                            <m:sty m:val="p"/>
                          </m:rPr>
                          <a:rPr lang="en-US" altLang="ja-JP" sz="1400" i="1">
                            <a:solidFill>
                              <a:schemeClr val="tx2"/>
                            </a:solidFill>
                            <a:latin typeface="Cambria Math" panose="02040503050406030204" pitchFamily="18" charset="0"/>
                          </a:rPr>
                          <m:t>σ</m:t>
                        </m:r>
                      </m:num>
                      <m:den>
                        <m:rad>
                          <m:radPr>
                            <m:degHide m:val="on"/>
                            <m:ctrlPr>
                              <a:rPr lang="en-US" altLang="ja-JP" sz="1400" i="1">
                                <a:solidFill>
                                  <a:schemeClr val="tx2"/>
                                </a:solidFill>
                                <a:latin typeface="Cambria Math" panose="02040503050406030204" pitchFamily="18" charset="0"/>
                              </a:rPr>
                            </m:ctrlPr>
                          </m:radPr>
                          <m:deg/>
                          <m:e>
                            <m:r>
                              <a:rPr lang="en-US" altLang="ja-JP" sz="1400" i="1">
                                <a:solidFill>
                                  <a:schemeClr val="tx2"/>
                                </a:solidFill>
                                <a:latin typeface="Cambria Math" panose="02040503050406030204" pitchFamily="18" charset="0"/>
                              </a:rPr>
                              <m:t>𝑛</m:t>
                            </m:r>
                          </m:e>
                        </m:rad>
                      </m:den>
                    </m:f>
                  </m:oMath>
                </a14:m>
                <a:r>
                  <a:rPr lang="en-US" altLang="ja-JP" sz="1400" dirty="0">
                    <a:solidFill>
                      <a:schemeClr val="tx2"/>
                    </a:solidFill>
                  </a:rPr>
                  <a:t>) = 0.95</a:t>
                </a:r>
                <a:r>
                  <a:rPr lang="ja-JP" altLang="en-US" sz="1400" dirty="0"/>
                  <a:t>　　</a:t>
                </a:r>
                <a:r>
                  <a:rPr lang="ja-JP" altLang="en-US" sz="1400" b="1" dirty="0"/>
                  <a:t>真の平均</a:t>
                </a:r>
                <a:r>
                  <a:rPr lang="en-US" altLang="ja-JP" sz="1400" b="1" dirty="0"/>
                  <a:t>μ</a:t>
                </a:r>
                <a:r>
                  <a:rPr lang="ja-JP" altLang="en-US" sz="1400" b="1" dirty="0"/>
                  <a:t>の</a:t>
                </a:r>
                <a:r>
                  <a:rPr lang="en-US" altLang="ja-JP" sz="1400" b="1" dirty="0"/>
                  <a:t>95%</a:t>
                </a:r>
                <a:r>
                  <a:rPr lang="ja-JP" altLang="en-US" sz="1400" b="1" dirty="0"/>
                  <a:t>信頼区間</a:t>
                </a:r>
                <a:r>
                  <a:rPr lang="ja-JP" altLang="en-US" sz="1400" b="1" dirty="0">
                    <a:solidFill>
                      <a:schemeClr val="tx1"/>
                    </a:solidFill>
                  </a:rPr>
                  <a:t>は </a:t>
                </a:r>
                <a:r>
                  <a:rPr lang="en-US" altLang="ja-JP" sz="1400" b="1" dirty="0">
                    <a:solidFill>
                      <a:schemeClr val="tx1"/>
                    </a:solidFill>
                  </a:rPr>
                  <a:t>[</a:t>
                </a:r>
                <a14:m>
                  <m:oMath xmlns:m="http://schemas.openxmlformats.org/officeDocument/2006/math">
                    <m:acc>
                      <m:accPr>
                        <m:chr m:val="̅"/>
                        <m:ctrlPr>
                          <a:rPr lang="en-US" altLang="ja-JP" sz="1400" b="1" i="1">
                            <a:solidFill>
                              <a:schemeClr val="tx1"/>
                            </a:solidFill>
                            <a:latin typeface="Cambria Math" panose="02040503050406030204" pitchFamily="18" charset="0"/>
                          </a:rPr>
                        </m:ctrlPr>
                      </m:accPr>
                      <m:e>
                        <m:r>
                          <a:rPr lang="en-US" altLang="ja-JP" sz="1400" b="1" i="1">
                            <a:solidFill>
                              <a:schemeClr val="tx1"/>
                            </a:solidFill>
                            <a:latin typeface="Cambria Math" panose="02040503050406030204" pitchFamily="18" charset="0"/>
                          </a:rPr>
                          <m:t>𝒙</m:t>
                        </m:r>
                      </m:e>
                    </m:acc>
                  </m:oMath>
                </a14:m>
                <a:r>
                  <a:rPr lang="en-US" altLang="ja-JP" sz="1400" b="1" dirty="0">
                    <a:solidFill>
                      <a:schemeClr val="tx1"/>
                    </a:solidFill>
                  </a:rPr>
                  <a:t>-1.96 </a:t>
                </a:r>
                <a14:m>
                  <m:oMath xmlns:m="http://schemas.openxmlformats.org/officeDocument/2006/math">
                    <m:f>
                      <m:fPr>
                        <m:ctrlPr>
                          <a:rPr lang="en-US" altLang="ja-JP" sz="1400" b="1" i="1">
                            <a:solidFill>
                              <a:schemeClr val="tx1"/>
                            </a:solidFill>
                            <a:latin typeface="Cambria Math" panose="02040503050406030204" pitchFamily="18" charset="0"/>
                          </a:rPr>
                        </m:ctrlPr>
                      </m:fPr>
                      <m:num>
                        <m:r>
                          <a:rPr lang="en-US" altLang="ja-JP" sz="1400" b="1" i="1">
                            <a:solidFill>
                              <a:schemeClr val="tx1"/>
                            </a:solidFill>
                            <a:latin typeface="Cambria Math" panose="02040503050406030204" pitchFamily="18" charset="0"/>
                          </a:rPr>
                          <m:t>𝝈</m:t>
                        </m:r>
                      </m:num>
                      <m:den>
                        <m:rad>
                          <m:radPr>
                            <m:degHide m:val="on"/>
                            <m:ctrlPr>
                              <a:rPr lang="en-US" altLang="ja-JP" sz="1400" b="1" i="1">
                                <a:solidFill>
                                  <a:schemeClr val="tx1"/>
                                </a:solidFill>
                                <a:latin typeface="Cambria Math" panose="02040503050406030204" pitchFamily="18" charset="0"/>
                              </a:rPr>
                            </m:ctrlPr>
                          </m:radPr>
                          <m:deg/>
                          <m:e>
                            <m:r>
                              <a:rPr lang="en-US" altLang="ja-JP" sz="1400" b="1" i="1">
                                <a:solidFill>
                                  <a:schemeClr val="tx1"/>
                                </a:solidFill>
                                <a:latin typeface="Cambria Math" panose="02040503050406030204" pitchFamily="18" charset="0"/>
                              </a:rPr>
                              <m:t>𝒏</m:t>
                            </m:r>
                          </m:e>
                        </m:rad>
                      </m:den>
                    </m:f>
                  </m:oMath>
                </a14:m>
                <a:r>
                  <a:rPr lang="en-US" altLang="ja-JP" sz="1400" b="1" dirty="0">
                    <a:solidFill>
                      <a:schemeClr val="tx1"/>
                    </a:solidFill>
                  </a:rPr>
                  <a:t> , </a:t>
                </a:r>
                <a14:m>
                  <m:oMath xmlns:m="http://schemas.openxmlformats.org/officeDocument/2006/math">
                    <m:acc>
                      <m:accPr>
                        <m:chr m:val="̅"/>
                        <m:ctrlPr>
                          <a:rPr lang="en-US" altLang="ja-JP" sz="1400" b="1" i="1">
                            <a:solidFill>
                              <a:schemeClr val="tx1"/>
                            </a:solidFill>
                            <a:latin typeface="Cambria Math" panose="02040503050406030204" pitchFamily="18" charset="0"/>
                          </a:rPr>
                        </m:ctrlPr>
                      </m:accPr>
                      <m:e>
                        <m:r>
                          <a:rPr lang="en-US" altLang="ja-JP" sz="1400" b="1" i="1">
                            <a:solidFill>
                              <a:schemeClr val="tx1"/>
                            </a:solidFill>
                            <a:latin typeface="Cambria Math" panose="02040503050406030204" pitchFamily="18" charset="0"/>
                          </a:rPr>
                          <m:t>𝒙</m:t>
                        </m:r>
                      </m:e>
                    </m:acc>
                  </m:oMath>
                </a14:m>
                <a:r>
                  <a:rPr lang="en-US" altLang="ja-JP" sz="1400" b="1" dirty="0">
                    <a:solidFill>
                      <a:schemeClr val="tx1"/>
                    </a:solidFill>
                  </a:rPr>
                  <a:t>+1.96 </a:t>
                </a:r>
                <a14:m>
                  <m:oMath xmlns:m="http://schemas.openxmlformats.org/officeDocument/2006/math">
                    <m:f>
                      <m:fPr>
                        <m:ctrlPr>
                          <a:rPr lang="en-US" altLang="ja-JP" sz="1400" b="1" i="1">
                            <a:solidFill>
                              <a:schemeClr val="tx1"/>
                            </a:solidFill>
                            <a:latin typeface="Cambria Math" panose="02040503050406030204" pitchFamily="18" charset="0"/>
                          </a:rPr>
                        </m:ctrlPr>
                      </m:fPr>
                      <m:num>
                        <m:r>
                          <a:rPr lang="en-US" altLang="ja-JP" sz="1400" b="1" i="1">
                            <a:solidFill>
                              <a:schemeClr val="tx1"/>
                            </a:solidFill>
                            <a:latin typeface="Cambria Math" panose="02040503050406030204" pitchFamily="18" charset="0"/>
                          </a:rPr>
                          <m:t>𝝈</m:t>
                        </m:r>
                      </m:num>
                      <m:den>
                        <m:rad>
                          <m:radPr>
                            <m:degHide m:val="on"/>
                            <m:ctrlPr>
                              <a:rPr lang="en-US" altLang="ja-JP" sz="1400" b="1" i="1">
                                <a:solidFill>
                                  <a:schemeClr val="tx1"/>
                                </a:solidFill>
                                <a:latin typeface="Cambria Math" panose="02040503050406030204" pitchFamily="18" charset="0"/>
                              </a:rPr>
                            </m:ctrlPr>
                          </m:radPr>
                          <m:deg/>
                          <m:e>
                            <m:r>
                              <a:rPr lang="en-US" altLang="ja-JP" sz="1400" b="1" i="1">
                                <a:solidFill>
                                  <a:schemeClr val="tx1"/>
                                </a:solidFill>
                                <a:latin typeface="Cambria Math" panose="02040503050406030204" pitchFamily="18" charset="0"/>
                              </a:rPr>
                              <m:t>𝒏</m:t>
                            </m:r>
                          </m:e>
                        </m:rad>
                      </m:den>
                    </m:f>
                  </m:oMath>
                </a14:m>
                <a:r>
                  <a:rPr lang="en-US" altLang="ja-JP" sz="1400" b="1" dirty="0">
                    <a:solidFill>
                      <a:schemeClr val="tx1"/>
                    </a:solidFill>
                  </a:rPr>
                  <a:t>]</a:t>
                </a:r>
              </a:p>
              <a:p>
                <a:endParaRPr lang="en-US" altLang="ja-JP" sz="1400" dirty="0">
                  <a:solidFill>
                    <a:schemeClr val="tx1"/>
                  </a:solidFill>
                </a:endParaRPr>
              </a:p>
              <a:p>
                <a:r>
                  <a:rPr lang="en-US" altLang="ja-JP" sz="1400" u="sng" dirty="0"/>
                  <a:t>100(1-α)%</a:t>
                </a:r>
                <a:r>
                  <a:rPr lang="ja-JP" altLang="en-US" sz="1400" u="sng" dirty="0"/>
                  <a:t>信頼区間の公式</a:t>
                </a:r>
                <a:r>
                  <a:rPr lang="ja-JP" altLang="en-US" sz="1400" dirty="0"/>
                  <a:t>：</a:t>
                </a:r>
                <a:endParaRPr lang="en-US" altLang="ja-JP" sz="1400" dirty="0"/>
              </a:p>
              <a:p>
                <a:r>
                  <a:rPr lang="ja-JP" altLang="en-US" sz="1400" dirty="0">
                    <a:solidFill>
                      <a:schemeClr val="tx2"/>
                    </a:solidFill>
                  </a:rPr>
                  <a:t>　　</a:t>
                </a:r>
                <a14:m>
                  <m:oMath xmlns:m="http://schemas.openxmlformats.org/officeDocument/2006/math">
                    <m:acc>
                      <m:accPr>
                        <m:chr m:val="̅"/>
                        <m:ctrlPr>
                          <a:rPr lang="en-US" altLang="ja-JP" sz="1400" i="1">
                            <a:solidFill>
                              <a:schemeClr val="tx2"/>
                            </a:solidFill>
                            <a:latin typeface="Cambria Math" panose="02040503050406030204" pitchFamily="18" charset="0"/>
                          </a:rPr>
                        </m:ctrlPr>
                      </m:accPr>
                      <m:e>
                        <m:r>
                          <a:rPr lang="en-US" altLang="ja-JP" sz="1400" i="1">
                            <a:solidFill>
                              <a:schemeClr val="tx2"/>
                            </a:solidFill>
                            <a:latin typeface="Cambria Math" panose="02040503050406030204" pitchFamily="18" charset="0"/>
                          </a:rPr>
                          <m:t>𝑥</m:t>
                        </m:r>
                      </m:e>
                    </m:acc>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𝑧</m:t>
                        </m:r>
                      </m:e>
                      <m:sub>
                        <m:f>
                          <m:fPr>
                            <m:type m:val="skw"/>
                            <m:ctrlPr>
                              <a:rPr lang="en-US" altLang="ja-JP" sz="1400" i="1">
                                <a:solidFill>
                                  <a:schemeClr val="tx2"/>
                                </a:solidFill>
                                <a:latin typeface="Cambria Math" panose="02040503050406030204" pitchFamily="18" charset="0"/>
                              </a:rPr>
                            </m:ctrlPr>
                          </m:fPr>
                          <m:num>
                            <m:r>
                              <m:rPr>
                                <m:sty m:val="p"/>
                              </m:rPr>
                              <a:rPr lang="en-US" altLang="ja-JP" sz="1400" i="1">
                                <a:solidFill>
                                  <a:schemeClr val="tx2"/>
                                </a:solidFill>
                                <a:latin typeface="Cambria Math" panose="02040503050406030204" pitchFamily="18" charset="0"/>
                              </a:rPr>
                              <m:t>α</m:t>
                            </m:r>
                          </m:num>
                          <m:den>
                            <m:r>
                              <a:rPr lang="en-US" altLang="ja-JP" sz="1400" i="1">
                                <a:solidFill>
                                  <a:schemeClr val="tx2"/>
                                </a:solidFill>
                                <a:latin typeface="Cambria Math" panose="02040503050406030204" pitchFamily="18" charset="0"/>
                              </a:rPr>
                              <m:t>2</m:t>
                            </m:r>
                          </m:den>
                        </m:f>
                      </m:sub>
                    </m:sSub>
                    <m:f>
                      <m:fPr>
                        <m:type m:val="skw"/>
                        <m:ctrlPr>
                          <a:rPr lang="en-US" altLang="ja-JP" sz="1400" i="1">
                            <a:solidFill>
                              <a:schemeClr val="tx2"/>
                            </a:solidFill>
                            <a:latin typeface="Cambria Math" panose="02040503050406030204" pitchFamily="18" charset="0"/>
                          </a:rPr>
                        </m:ctrlPr>
                      </m:fPr>
                      <m:num>
                        <m:r>
                          <m:rPr>
                            <m:sty m:val="p"/>
                          </m:rPr>
                          <a:rPr lang="en-US" altLang="ja-JP" sz="1400" i="1">
                            <a:solidFill>
                              <a:schemeClr val="tx2"/>
                            </a:solidFill>
                            <a:latin typeface="Cambria Math" panose="02040503050406030204" pitchFamily="18" charset="0"/>
                          </a:rPr>
                          <m:t>σ</m:t>
                        </m:r>
                      </m:num>
                      <m:den>
                        <m:rad>
                          <m:radPr>
                            <m:degHide m:val="on"/>
                            <m:ctrlPr>
                              <a:rPr lang="en-US" altLang="ja-JP" sz="1400" i="1">
                                <a:solidFill>
                                  <a:schemeClr val="tx2"/>
                                </a:solidFill>
                                <a:latin typeface="Cambria Math" panose="02040503050406030204" pitchFamily="18" charset="0"/>
                              </a:rPr>
                            </m:ctrlPr>
                          </m:radPr>
                          <m:deg/>
                          <m:e>
                            <m:r>
                              <a:rPr lang="en-US" altLang="ja-JP" sz="1400" i="1">
                                <a:solidFill>
                                  <a:schemeClr val="tx2"/>
                                </a:solidFill>
                                <a:latin typeface="Cambria Math" panose="02040503050406030204" pitchFamily="18" charset="0"/>
                              </a:rPr>
                              <m:t>𝑛</m:t>
                            </m:r>
                          </m:e>
                        </m:rad>
                      </m:den>
                    </m:f>
                    <m:r>
                      <a:rPr lang="en-US" altLang="ja-JP" sz="1400" i="1">
                        <a:solidFill>
                          <a:schemeClr val="tx2"/>
                        </a:solidFill>
                        <a:latin typeface="Cambria Math" panose="02040503050406030204" pitchFamily="18" charset="0"/>
                        <a:ea typeface="Cambria Math" panose="02040503050406030204" pitchFamily="18" charset="0"/>
                      </a:rPr>
                      <m:t>≤</m:t>
                    </m:r>
                    <m:r>
                      <m:rPr>
                        <m:sty m:val="p"/>
                      </m:rPr>
                      <a:rPr lang="en-US" altLang="ja-JP" sz="1400" i="1">
                        <a:solidFill>
                          <a:schemeClr val="tx2"/>
                        </a:solidFill>
                        <a:latin typeface="Cambria Math" panose="02040503050406030204" pitchFamily="18" charset="0"/>
                        <a:ea typeface="Cambria Math" panose="02040503050406030204" pitchFamily="18" charset="0"/>
                      </a:rPr>
                      <m:t>μ</m:t>
                    </m:r>
                    <m:r>
                      <a:rPr lang="en-US" altLang="ja-JP" sz="1400" i="1">
                        <a:solidFill>
                          <a:schemeClr val="tx2"/>
                        </a:solidFill>
                        <a:latin typeface="Cambria Math" panose="02040503050406030204" pitchFamily="18" charset="0"/>
                        <a:ea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r>
                          <a:rPr lang="en-US" altLang="ja-JP" sz="1400" i="1">
                            <a:solidFill>
                              <a:schemeClr val="tx2"/>
                            </a:solidFill>
                            <a:latin typeface="Cambria Math" panose="02040503050406030204" pitchFamily="18" charset="0"/>
                          </a:rPr>
                          <m:t>𝑥</m:t>
                        </m:r>
                      </m:e>
                    </m:acc>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𝑧</m:t>
                        </m:r>
                      </m:e>
                      <m:sub>
                        <m:f>
                          <m:fPr>
                            <m:type m:val="skw"/>
                            <m:ctrlPr>
                              <a:rPr lang="en-US" altLang="ja-JP" sz="1400" i="1">
                                <a:solidFill>
                                  <a:schemeClr val="tx2"/>
                                </a:solidFill>
                                <a:latin typeface="Cambria Math" panose="02040503050406030204" pitchFamily="18" charset="0"/>
                              </a:rPr>
                            </m:ctrlPr>
                          </m:fPr>
                          <m:num>
                            <m:r>
                              <m:rPr>
                                <m:sty m:val="p"/>
                              </m:rPr>
                              <a:rPr lang="en-US" altLang="ja-JP" sz="1400" i="1">
                                <a:solidFill>
                                  <a:schemeClr val="tx2"/>
                                </a:solidFill>
                                <a:latin typeface="Cambria Math" panose="02040503050406030204" pitchFamily="18" charset="0"/>
                              </a:rPr>
                              <m:t>α</m:t>
                            </m:r>
                          </m:num>
                          <m:den>
                            <m:r>
                              <a:rPr lang="en-US" altLang="ja-JP" sz="1400" i="1">
                                <a:solidFill>
                                  <a:schemeClr val="tx2"/>
                                </a:solidFill>
                                <a:latin typeface="Cambria Math" panose="02040503050406030204" pitchFamily="18" charset="0"/>
                              </a:rPr>
                              <m:t>2</m:t>
                            </m:r>
                          </m:den>
                        </m:f>
                      </m:sub>
                    </m:sSub>
                    <m:f>
                      <m:fPr>
                        <m:type m:val="skw"/>
                        <m:ctrlPr>
                          <a:rPr lang="en-US" altLang="ja-JP" sz="1400" i="1">
                            <a:solidFill>
                              <a:schemeClr val="tx2"/>
                            </a:solidFill>
                            <a:latin typeface="Cambria Math" panose="02040503050406030204" pitchFamily="18" charset="0"/>
                          </a:rPr>
                        </m:ctrlPr>
                      </m:fPr>
                      <m:num>
                        <m:r>
                          <m:rPr>
                            <m:sty m:val="p"/>
                          </m:rPr>
                          <a:rPr lang="en-US" altLang="ja-JP" sz="1400" i="1">
                            <a:solidFill>
                              <a:schemeClr val="tx2"/>
                            </a:solidFill>
                            <a:latin typeface="Cambria Math" panose="02040503050406030204" pitchFamily="18" charset="0"/>
                          </a:rPr>
                          <m:t>σ</m:t>
                        </m:r>
                      </m:num>
                      <m:den>
                        <m:rad>
                          <m:radPr>
                            <m:degHide m:val="on"/>
                            <m:ctrlPr>
                              <a:rPr lang="en-US" altLang="ja-JP" sz="1400" i="1">
                                <a:solidFill>
                                  <a:schemeClr val="tx2"/>
                                </a:solidFill>
                                <a:latin typeface="Cambria Math" panose="02040503050406030204" pitchFamily="18" charset="0"/>
                              </a:rPr>
                            </m:ctrlPr>
                          </m:radPr>
                          <m:deg/>
                          <m:e>
                            <m:r>
                              <a:rPr lang="en-US" altLang="ja-JP" sz="1400" i="1">
                                <a:solidFill>
                                  <a:schemeClr val="tx2"/>
                                </a:solidFill>
                                <a:latin typeface="Cambria Math" panose="02040503050406030204" pitchFamily="18" charset="0"/>
                              </a:rPr>
                              <m:t>𝑛</m:t>
                            </m:r>
                          </m:e>
                        </m:rad>
                      </m:den>
                    </m:f>
                  </m:oMath>
                </a14:m>
                <a:r>
                  <a:rPr lang="en-US" altLang="ja-JP" sz="1400" dirty="0"/>
                  <a:t>           </a:t>
                </a:r>
                <a14:m>
                  <m:oMath xmlns:m="http://schemas.openxmlformats.org/officeDocument/2006/math">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𝑧</m:t>
                        </m:r>
                      </m:e>
                      <m:sub>
                        <m:f>
                          <m:fPr>
                            <m:type m:val="skw"/>
                            <m:ctrlPr>
                              <a:rPr lang="en-US" altLang="ja-JP" sz="1400" i="1">
                                <a:solidFill>
                                  <a:schemeClr val="tx2"/>
                                </a:solidFill>
                                <a:latin typeface="Cambria Math" panose="02040503050406030204" pitchFamily="18" charset="0"/>
                              </a:rPr>
                            </m:ctrlPr>
                          </m:fPr>
                          <m:num>
                            <m:r>
                              <m:rPr>
                                <m:sty m:val="p"/>
                              </m:rPr>
                              <a:rPr lang="en-US" altLang="ja-JP" sz="1400" i="1">
                                <a:solidFill>
                                  <a:schemeClr val="tx2"/>
                                </a:solidFill>
                                <a:latin typeface="Cambria Math" panose="02040503050406030204" pitchFamily="18" charset="0"/>
                              </a:rPr>
                              <m:t>α</m:t>
                            </m:r>
                          </m:num>
                          <m:den>
                            <m:r>
                              <a:rPr lang="en-US" altLang="ja-JP" sz="1400" i="1">
                                <a:solidFill>
                                  <a:schemeClr val="tx2"/>
                                </a:solidFill>
                                <a:latin typeface="Cambria Math" panose="02040503050406030204" pitchFamily="18" charset="0"/>
                              </a:rPr>
                              <m:t>2</m:t>
                            </m:r>
                          </m:den>
                        </m:f>
                      </m:sub>
                    </m:sSub>
                  </m:oMath>
                </a14:m>
                <a:r>
                  <a:rPr lang="en-US" altLang="ja-JP" sz="1400" dirty="0"/>
                  <a:t> … </a:t>
                </a:r>
                <a:r>
                  <a:rPr lang="ja-JP" altLang="en-US" sz="1400" dirty="0"/>
                  <a:t>標準正規分布の分位点</a:t>
                </a:r>
                <a:endParaRPr lang="en-US" altLang="ja-JP" sz="1400" dirty="0"/>
              </a:p>
              <a:p>
                <a:endParaRPr lang="en-US" altLang="ja-JP" sz="1400" dirty="0">
                  <a:solidFill>
                    <a:schemeClr val="tx1"/>
                  </a:solidFill>
                </a:endParaRPr>
              </a:p>
              <a:p>
                <a:r>
                  <a:rPr lang="ja-JP" altLang="en-US" sz="1400" dirty="0">
                    <a:solidFill>
                      <a:schemeClr val="tx1"/>
                    </a:solidFill>
                  </a:rPr>
                  <a:t>ただし、真の標準偏差</a:t>
                </a:r>
                <a:r>
                  <a:rPr lang="en-US" altLang="ja-JP" sz="1400" dirty="0">
                    <a:solidFill>
                      <a:schemeClr val="tx1"/>
                    </a:solidFill>
                  </a:rPr>
                  <a:t>σ</a:t>
                </a:r>
                <a:r>
                  <a:rPr lang="ja-JP" altLang="en-US" sz="1400" dirty="0">
                    <a:solidFill>
                      <a:schemeClr val="tx1"/>
                    </a:solidFill>
                  </a:rPr>
                  <a:t>は通常未知</a:t>
                </a:r>
                <a:endParaRPr lang="en-US" altLang="ja-JP" sz="1400" dirty="0">
                  <a:solidFill>
                    <a:schemeClr val="tx1"/>
                  </a:solidFill>
                </a:endParaRPr>
              </a:p>
              <a:p>
                <a:r>
                  <a:rPr lang="en-US" altLang="ja-JP" sz="1400" dirty="0">
                    <a:solidFill>
                      <a:schemeClr val="tx2"/>
                    </a:solidFill>
                  </a:rPr>
                  <a:t>σ</a:t>
                </a:r>
                <a:r>
                  <a:rPr lang="ja-JP" altLang="en-US" sz="1400" dirty="0"/>
                  <a:t>を標本標準偏差</a:t>
                </a:r>
                <a14:m>
                  <m:oMath xmlns:m="http://schemas.openxmlformats.org/officeDocument/2006/math">
                    <m:r>
                      <a:rPr lang="en-US" altLang="ja-JP" sz="1400" i="1">
                        <a:solidFill>
                          <a:schemeClr val="tx2"/>
                        </a:solidFill>
                        <a:latin typeface="Cambria Math" panose="02040503050406030204" pitchFamily="18" charset="0"/>
                      </a:rPr>
                      <m:t>𝑠</m:t>
                    </m:r>
                  </m:oMath>
                </a14:m>
                <a:r>
                  <a:rPr lang="ja-JP" altLang="en-US" sz="1400" dirty="0"/>
                  <a:t>に置き換える</a:t>
                </a:r>
                <a:endParaRPr lang="en-US" altLang="ja-JP" sz="1400" dirty="0"/>
              </a:p>
              <a:p>
                <a:endParaRPr lang="en-US" altLang="ja-JP" sz="500" dirty="0"/>
              </a:p>
              <a:p>
                <a:r>
                  <a:rPr lang="en-US" altLang="ja-JP" sz="1400" u="sng" dirty="0"/>
                  <a:t>100(1-α)%</a:t>
                </a:r>
                <a:r>
                  <a:rPr lang="ja-JP" altLang="en-US" sz="1400" u="sng" dirty="0"/>
                  <a:t>信頼区間の公式（標本標準偏差で代用）</a:t>
                </a:r>
                <a:r>
                  <a:rPr lang="ja-JP" altLang="en-US" sz="1400" dirty="0"/>
                  <a:t>：</a:t>
                </a:r>
                <a:endParaRPr lang="en-US" altLang="ja-JP" sz="1400" dirty="0"/>
              </a:p>
              <a:p>
                <a:r>
                  <a:rPr lang="ja-JP" altLang="en-US" sz="1400" dirty="0">
                    <a:solidFill>
                      <a:schemeClr val="tx2"/>
                    </a:solidFill>
                  </a:rPr>
                  <a:t>　　</a:t>
                </a:r>
                <a14:m>
                  <m:oMath xmlns:m="http://schemas.openxmlformats.org/officeDocument/2006/math">
                    <m:acc>
                      <m:accPr>
                        <m:chr m:val="̅"/>
                        <m:ctrlPr>
                          <a:rPr lang="en-US" altLang="ja-JP" sz="1400" i="1">
                            <a:solidFill>
                              <a:schemeClr val="tx2"/>
                            </a:solidFill>
                            <a:latin typeface="Cambria Math" panose="02040503050406030204" pitchFamily="18" charset="0"/>
                          </a:rPr>
                        </m:ctrlPr>
                      </m:accPr>
                      <m:e>
                        <m:r>
                          <a:rPr lang="en-US" altLang="ja-JP" sz="1400" i="1">
                            <a:solidFill>
                              <a:schemeClr val="tx2"/>
                            </a:solidFill>
                            <a:latin typeface="Cambria Math" panose="02040503050406030204" pitchFamily="18" charset="0"/>
                          </a:rPr>
                          <m:t>𝑥</m:t>
                        </m:r>
                      </m:e>
                    </m:acc>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𝑡</m:t>
                        </m:r>
                      </m:e>
                      <m:sub>
                        <m:f>
                          <m:fPr>
                            <m:type m:val="skw"/>
                            <m:ctrlPr>
                              <a:rPr lang="en-US" altLang="ja-JP" sz="1400" i="1">
                                <a:solidFill>
                                  <a:schemeClr val="tx2"/>
                                </a:solidFill>
                                <a:latin typeface="Cambria Math" panose="02040503050406030204" pitchFamily="18" charset="0"/>
                              </a:rPr>
                            </m:ctrlPr>
                          </m:fPr>
                          <m:num>
                            <m:r>
                              <m:rPr>
                                <m:sty m:val="p"/>
                              </m:rPr>
                              <a:rPr lang="en-US" altLang="ja-JP" sz="1400" i="1">
                                <a:solidFill>
                                  <a:schemeClr val="tx2"/>
                                </a:solidFill>
                                <a:latin typeface="Cambria Math" panose="02040503050406030204" pitchFamily="18" charset="0"/>
                              </a:rPr>
                              <m:t>α</m:t>
                            </m:r>
                          </m:num>
                          <m:den>
                            <m:r>
                              <a:rPr lang="en-US" altLang="ja-JP" sz="1400" i="1">
                                <a:solidFill>
                                  <a:schemeClr val="tx2"/>
                                </a:solidFill>
                                <a:latin typeface="Cambria Math" panose="02040503050406030204" pitchFamily="18" charset="0"/>
                              </a:rPr>
                              <m:t>2</m:t>
                            </m:r>
                          </m:den>
                        </m:f>
                      </m:sub>
                    </m:sSub>
                    <m:d>
                      <m:dPr>
                        <m:ctrlPr>
                          <a:rPr lang="en-US" altLang="ja-JP" sz="1400" i="1">
                            <a:solidFill>
                              <a:schemeClr val="tx2"/>
                            </a:solidFill>
                            <a:latin typeface="Cambria Math" panose="02040503050406030204" pitchFamily="18" charset="0"/>
                          </a:rPr>
                        </m:ctrlPr>
                      </m:dPr>
                      <m:e>
                        <m:r>
                          <a:rPr lang="en-US" altLang="ja-JP" sz="1400" i="1">
                            <a:solidFill>
                              <a:schemeClr val="tx2"/>
                            </a:solidFill>
                            <a:latin typeface="Cambria Math" panose="02040503050406030204" pitchFamily="18" charset="0"/>
                          </a:rPr>
                          <m:t>𝑛</m:t>
                        </m:r>
                        <m:r>
                          <a:rPr lang="en-US" altLang="ja-JP" sz="1400" i="1">
                            <a:solidFill>
                              <a:schemeClr val="tx2"/>
                            </a:solidFill>
                            <a:latin typeface="Cambria Math" panose="02040503050406030204" pitchFamily="18" charset="0"/>
                          </a:rPr>
                          <m:t>−1</m:t>
                        </m:r>
                      </m:e>
                    </m:d>
                    <m:r>
                      <a:rPr lang="en-US" altLang="ja-JP" sz="1400" i="1">
                        <a:solidFill>
                          <a:schemeClr val="tx2"/>
                        </a:solidFill>
                        <a:latin typeface="Cambria Math" panose="02040503050406030204" pitchFamily="18" charset="0"/>
                      </a:rPr>
                      <m:t> </m:t>
                    </m:r>
                    <m:f>
                      <m:fPr>
                        <m:type m:val="skw"/>
                        <m:ctrlPr>
                          <a:rPr lang="en-US" altLang="ja-JP" sz="1400" i="1">
                            <a:solidFill>
                              <a:schemeClr val="tx2"/>
                            </a:solidFill>
                            <a:latin typeface="Cambria Math" panose="02040503050406030204" pitchFamily="18" charset="0"/>
                          </a:rPr>
                        </m:ctrlPr>
                      </m:fPr>
                      <m:num>
                        <m:r>
                          <a:rPr lang="en-US" altLang="ja-JP" sz="1400" i="1">
                            <a:solidFill>
                              <a:schemeClr val="tx2"/>
                            </a:solidFill>
                            <a:latin typeface="Cambria Math" panose="02040503050406030204" pitchFamily="18" charset="0"/>
                          </a:rPr>
                          <m:t>𝑠</m:t>
                        </m:r>
                      </m:num>
                      <m:den>
                        <m:rad>
                          <m:radPr>
                            <m:degHide m:val="on"/>
                            <m:ctrlPr>
                              <a:rPr lang="en-US" altLang="ja-JP" sz="1400" i="1">
                                <a:solidFill>
                                  <a:schemeClr val="tx2"/>
                                </a:solidFill>
                                <a:latin typeface="Cambria Math" panose="02040503050406030204" pitchFamily="18" charset="0"/>
                              </a:rPr>
                            </m:ctrlPr>
                          </m:radPr>
                          <m:deg/>
                          <m:e>
                            <m:r>
                              <a:rPr lang="en-US" altLang="ja-JP" sz="1400" i="1">
                                <a:solidFill>
                                  <a:schemeClr val="tx2"/>
                                </a:solidFill>
                                <a:latin typeface="Cambria Math" panose="02040503050406030204" pitchFamily="18" charset="0"/>
                              </a:rPr>
                              <m:t>𝑛</m:t>
                            </m:r>
                          </m:e>
                        </m:rad>
                      </m:den>
                    </m:f>
                    <m:r>
                      <a:rPr lang="en-US" altLang="ja-JP" sz="1400" i="1">
                        <a:solidFill>
                          <a:schemeClr val="tx2"/>
                        </a:solidFill>
                        <a:latin typeface="Cambria Math" panose="02040503050406030204" pitchFamily="18" charset="0"/>
                        <a:ea typeface="Cambria Math" panose="02040503050406030204" pitchFamily="18" charset="0"/>
                      </a:rPr>
                      <m:t>≤</m:t>
                    </m:r>
                    <m:r>
                      <m:rPr>
                        <m:sty m:val="p"/>
                      </m:rPr>
                      <a:rPr lang="en-US" altLang="ja-JP" sz="1400" i="1">
                        <a:solidFill>
                          <a:schemeClr val="tx2"/>
                        </a:solidFill>
                        <a:latin typeface="Cambria Math" panose="02040503050406030204" pitchFamily="18" charset="0"/>
                        <a:ea typeface="Cambria Math" panose="02040503050406030204" pitchFamily="18" charset="0"/>
                      </a:rPr>
                      <m:t>μ</m:t>
                    </m:r>
                    <m:r>
                      <a:rPr lang="en-US" altLang="ja-JP" sz="1400" i="1">
                        <a:solidFill>
                          <a:schemeClr val="tx2"/>
                        </a:solidFill>
                        <a:latin typeface="Cambria Math" panose="02040503050406030204" pitchFamily="18" charset="0"/>
                        <a:ea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r>
                          <a:rPr lang="en-US" altLang="ja-JP" sz="1400" i="1">
                            <a:solidFill>
                              <a:schemeClr val="tx2"/>
                            </a:solidFill>
                            <a:latin typeface="Cambria Math" panose="02040503050406030204" pitchFamily="18" charset="0"/>
                          </a:rPr>
                          <m:t>𝑥</m:t>
                        </m:r>
                      </m:e>
                    </m:acc>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𝑡</m:t>
                        </m:r>
                      </m:e>
                      <m:sub>
                        <m:f>
                          <m:fPr>
                            <m:type m:val="skw"/>
                            <m:ctrlPr>
                              <a:rPr lang="en-US" altLang="ja-JP" sz="1400" i="1">
                                <a:solidFill>
                                  <a:schemeClr val="tx2"/>
                                </a:solidFill>
                                <a:latin typeface="Cambria Math" panose="02040503050406030204" pitchFamily="18" charset="0"/>
                              </a:rPr>
                            </m:ctrlPr>
                          </m:fPr>
                          <m:num>
                            <m:r>
                              <m:rPr>
                                <m:sty m:val="p"/>
                              </m:rPr>
                              <a:rPr lang="en-US" altLang="ja-JP" sz="1400" i="1">
                                <a:solidFill>
                                  <a:schemeClr val="tx2"/>
                                </a:solidFill>
                                <a:latin typeface="Cambria Math" panose="02040503050406030204" pitchFamily="18" charset="0"/>
                              </a:rPr>
                              <m:t>α</m:t>
                            </m:r>
                          </m:num>
                          <m:den>
                            <m:r>
                              <a:rPr lang="en-US" altLang="ja-JP" sz="1400" i="1">
                                <a:solidFill>
                                  <a:schemeClr val="tx2"/>
                                </a:solidFill>
                                <a:latin typeface="Cambria Math" panose="02040503050406030204" pitchFamily="18" charset="0"/>
                              </a:rPr>
                              <m:t>2</m:t>
                            </m:r>
                          </m:den>
                        </m:f>
                      </m:sub>
                    </m:sSub>
                    <m:d>
                      <m:dPr>
                        <m:ctrlPr>
                          <a:rPr lang="en-US" altLang="ja-JP" sz="1400" i="1">
                            <a:solidFill>
                              <a:schemeClr val="tx2"/>
                            </a:solidFill>
                            <a:latin typeface="Cambria Math" panose="02040503050406030204" pitchFamily="18" charset="0"/>
                          </a:rPr>
                        </m:ctrlPr>
                      </m:dPr>
                      <m:e>
                        <m:r>
                          <a:rPr lang="en-US" altLang="ja-JP" sz="1400" i="1">
                            <a:solidFill>
                              <a:schemeClr val="tx2"/>
                            </a:solidFill>
                            <a:latin typeface="Cambria Math" panose="02040503050406030204" pitchFamily="18" charset="0"/>
                          </a:rPr>
                          <m:t>𝑛</m:t>
                        </m:r>
                        <m:r>
                          <a:rPr lang="en-US" altLang="ja-JP" sz="1400" i="1">
                            <a:solidFill>
                              <a:schemeClr val="tx2"/>
                            </a:solidFill>
                            <a:latin typeface="Cambria Math" panose="02040503050406030204" pitchFamily="18" charset="0"/>
                          </a:rPr>
                          <m:t>−1</m:t>
                        </m:r>
                      </m:e>
                    </m:d>
                    <m:f>
                      <m:fPr>
                        <m:type m:val="skw"/>
                        <m:ctrlPr>
                          <a:rPr lang="en-US" altLang="ja-JP" sz="1400" i="1">
                            <a:solidFill>
                              <a:schemeClr val="tx2"/>
                            </a:solidFill>
                            <a:latin typeface="Cambria Math" panose="02040503050406030204" pitchFamily="18" charset="0"/>
                          </a:rPr>
                        </m:ctrlPr>
                      </m:fPr>
                      <m:num>
                        <m:r>
                          <a:rPr lang="en-US" altLang="ja-JP" sz="1400" i="1">
                            <a:solidFill>
                              <a:schemeClr val="tx2"/>
                            </a:solidFill>
                            <a:latin typeface="Cambria Math" panose="02040503050406030204" pitchFamily="18" charset="0"/>
                          </a:rPr>
                          <m:t>𝑠</m:t>
                        </m:r>
                      </m:num>
                      <m:den>
                        <m:rad>
                          <m:radPr>
                            <m:degHide m:val="on"/>
                            <m:ctrlPr>
                              <a:rPr lang="en-US" altLang="ja-JP" sz="1400" i="1">
                                <a:solidFill>
                                  <a:schemeClr val="tx2"/>
                                </a:solidFill>
                                <a:latin typeface="Cambria Math" panose="02040503050406030204" pitchFamily="18" charset="0"/>
                              </a:rPr>
                            </m:ctrlPr>
                          </m:radPr>
                          <m:deg/>
                          <m:e>
                            <m:r>
                              <a:rPr lang="en-US" altLang="ja-JP" sz="1400" i="1">
                                <a:solidFill>
                                  <a:schemeClr val="tx2"/>
                                </a:solidFill>
                                <a:latin typeface="Cambria Math" panose="02040503050406030204" pitchFamily="18" charset="0"/>
                              </a:rPr>
                              <m:t>𝑛</m:t>
                            </m:r>
                          </m:e>
                        </m:rad>
                      </m:den>
                    </m:f>
                  </m:oMath>
                </a14:m>
                <a:r>
                  <a:rPr lang="ja-JP" altLang="en-US" sz="1400" dirty="0"/>
                  <a:t>　　　</a:t>
                </a:r>
                <a:r>
                  <a:rPr lang="en-US" altLang="ja-JP" sz="1400" dirty="0"/>
                  <a:t> </a:t>
                </a:r>
                <a14:m>
                  <m:oMath xmlns:m="http://schemas.openxmlformats.org/officeDocument/2006/math">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𝑡</m:t>
                        </m:r>
                      </m:e>
                      <m:sub>
                        <m:f>
                          <m:fPr>
                            <m:type m:val="skw"/>
                            <m:ctrlPr>
                              <a:rPr lang="en-US" altLang="ja-JP" sz="1400" i="1">
                                <a:solidFill>
                                  <a:schemeClr val="tx2"/>
                                </a:solidFill>
                                <a:latin typeface="Cambria Math" panose="02040503050406030204" pitchFamily="18" charset="0"/>
                              </a:rPr>
                            </m:ctrlPr>
                          </m:fPr>
                          <m:num>
                            <m:r>
                              <m:rPr>
                                <m:sty m:val="p"/>
                              </m:rPr>
                              <a:rPr lang="en-US" altLang="ja-JP" sz="1400" i="1">
                                <a:solidFill>
                                  <a:schemeClr val="tx2"/>
                                </a:solidFill>
                                <a:latin typeface="Cambria Math" panose="02040503050406030204" pitchFamily="18" charset="0"/>
                              </a:rPr>
                              <m:t>α</m:t>
                            </m:r>
                          </m:num>
                          <m:den>
                            <m:r>
                              <a:rPr lang="en-US" altLang="ja-JP" sz="1400" i="1">
                                <a:solidFill>
                                  <a:schemeClr val="tx2"/>
                                </a:solidFill>
                                <a:latin typeface="Cambria Math" panose="02040503050406030204" pitchFamily="18" charset="0"/>
                              </a:rPr>
                              <m:t>2</m:t>
                            </m:r>
                          </m:den>
                        </m:f>
                      </m:sub>
                    </m:sSub>
                    <m:d>
                      <m:dPr>
                        <m:ctrlPr>
                          <a:rPr lang="en-US" altLang="ja-JP" sz="1400" i="1">
                            <a:solidFill>
                              <a:schemeClr val="tx2"/>
                            </a:solidFill>
                            <a:latin typeface="Cambria Math" panose="02040503050406030204" pitchFamily="18" charset="0"/>
                          </a:rPr>
                        </m:ctrlPr>
                      </m:dPr>
                      <m:e>
                        <m:r>
                          <a:rPr lang="en-US" altLang="ja-JP" sz="1400" i="1">
                            <a:solidFill>
                              <a:schemeClr val="tx2"/>
                            </a:solidFill>
                            <a:latin typeface="Cambria Math" panose="02040503050406030204" pitchFamily="18" charset="0"/>
                          </a:rPr>
                          <m:t>𝑛</m:t>
                        </m:r>
                        <m:r>
                          <a:rPr lang="en-US" altLang="ja-JP" sz="1400" i="1">
                            <a:solidFill>
                              <a:schemeClr val="tx2"/>
                            </a:solidFill>
                            <a:latin typeface="Cambria Math" panose="02040503050406030204" pitchFamily="18" charset="0"/>
                          </a:rPr>
                          <m:t>−1</m:t>
                        </m:r>
                      </m:e>
                    </m:d>
                  </m:oMath>
                </a14:m>
                <a:r>
                  <a:rPr lang="en-US" altLang="ja-JP" sz="1400" dirty="0"/>
                  <a:t> … </a:t>
                </a:r>
                <a:r>
                  <a:rPr lang="ja-JP" altLang="en-US" sz="1400" dirty="0"/>
                  <a:t>自由度</a:t>
                </a:r>
                <a:r>
                  <a:rPr lang="en-US" altLang="ja-JP" sz="1400" dirty="0"/>
                  <a:t>n-1</a:t>
                </a:r>
                <a:r>
                  <a:rPr lang="ja-JP" altLang="en-US" sz="1400" dirty="0"/>
                  <a:t>の</a:t>
                </a:r>
                <a:r>
                  <a:rPr lang="en-US" altLang="ja-JP" sz="1400" dirty="0"/>
                  <a:t>t</a:t>
                </a:r>
                <a:r>
                  <a:rPr lang="ja-JP" altLang="en-US" sz="1400" dirty="0"/>
                  <a:t>分布の分位点</a:t>
                </a:r>
                <a:endParaRPr lang="en-US" altLang="ja-JP" sz="1400" dirty="0"/>
              </a:p>
              <a:p>
                <a:endParaRPr lang="en-US" altLang="ja-JP" sz="1400" dirty="0">
                  <a:solidFill>
                    <a:schemeClr val="tx1"/>
                  </a:solidFill>
                </a:endParaRPr>
              </a:p>
            </p:txBody>
          </p:sp>
        </mc:Choice>
        <mc:Fallback xmlns="">
          <p:sp>
            <p:nvSpPr>
              <p:cNvPr id="5" name="テキスト ボックス 4">
                <a:extLst>
                  <a:ext uri="{FF2B5EF4-FFF2-40B4-BE49-F238E27FC236}">
                    <a16:creationId xmlns:a16="http://schemas.microsoft.com/office/drawing/2014/main" id="{2A788183-2E8F-4EF1-89CD-60EF1DEC331B}"/>
                  </a:ext>
                </a:extLst>
              </p:cNvPr>
              <p:cNvSpPr txBox="1">
                <a:spLocks noRot="1" noChangeAspect="1" noMove="1" noResize="1" noEditPoints="1" noAdjustHandles="1" noChangeArrowheads="1" noChangeShapeType="1" noTextEdit="1"/>
              </p:cNvSpPr>
              <p:nvPr/>
            </p:nvSpPr>
            <p:spPr>
              <a:xfrm>
                <a:off x="200472" y="836712"/>
                <a:ext cx="9548204" cy="5685980"/>
              </a:xfrm>
              <a:prstGeom prst="rect">
                <a:avLst/>
              </a:prstGeom>
              <a:blipFill>
                <a:blip r:embed="rId2"/>
                <a:stretch>
                  <a:fillRect l="-192" t="-107" b="-6860"/>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69B6DD6C-931D-44AB-A386-6DEE2BE9EA08}"/>
              </a:ext>
            </a:extLst>
          </p:cNvPr>
          <p:cNvPicPr>
            <a:picLocks noChangeAspect="1"/>
          </p:cNvPicPr>
          <p:nvPr/>
        </p:nvPicPr>
        <p:blipFill>
          <a:blip r:embed="rId3"/>
          <a:stretch>
            <a:fillRect/>
          </a:stretch>
        </p:blipFill>
        <p:spPr>
          <a:xfrm>
            <a:off x="7765306" y="2544517"/>
            <a:ext cx="1967076" cy="1135151"/>
          </a:xfrm>
          <a:prstGeom prst="rect">
            <a:avLst/>
          </a:prstGeom>
        </p:spPr>
      </p:pic>
    </p:spTree>
    <p:extLst>
      <p:ext uri="{BB962C8B-B14F-4D97-AF65-F5344CB8AC3E}">
        <p14:creationId xmlns:p14="http://schemas.microsoft.com/office/powerpoint/2010/main" val="976415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20</a:t>
            </a:fld>
            <a:endParaRPr lang="ja-JP" altLang="en-US" dirty="0"/>
          </a:p>
        </p:txBody>
      </p:sp>
      <p:sp>
        <p:nvSpPr>
          <p:cNvPr id="3" name="タイトル 2"/>
          <p:cNvSpPr>
            <a:spLocks noGrp="1"/>
          </p:cNvSpPr>
          <p:nvPr>
            <p:ph type="title"/>
          </p:nvPr>
        </p:nvSpPr>
        <p:spPr/>
        <p:txBody>
          <a:bodyPr/>
          <a:lstStyle/>
          <a:p>
            <a:r>
              <a:rPr lang="ja-JP" altLang="en-US" dirty="0"/>
              <a:t>母比率の</a:t>
            </a:r>
            <a:r>
              <a:rPr kumimoji="1" lang="ja-JP" altLang="en-US" dirty="0"/>
              <a:t>推定</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FF556EC-FC5C-4571-97B0-1E0A2C58C398}"/>
                  </a:ext>
                </a:extLst>
              </p:cNvPr>
              <p:cNvSpPr txBox="1"/>
              <p:nvPr/>
            </p:nvSpPr>
            <p:spPr>
              <a:xfrm>
                <a:off x="200472" y="836712"/>
                <a:ext cx="9548204" cy="3915111"/>
              </a:xfrm>
              <a:prstGeom prst="rect">
                <a:avLst/>
              </a:prstGeom>
              <a:noFill/>
            </p:spPr>
            <p:txBody>
              <a:bodyPr wrap="square" rtlCol="0">
                <a:spAutoFit/>
              </a:bodyPr>
              <a:lstStyle/>
              <a:p>
                <a:r>
                  <a:rPr lang="ja-JP" altLang="en-US" sz="1600" dirty="0"/>
                  <a:t>標本</a:t>
                </a:r>
                <a14:m>
                  <m:oMath xmlns:m="http://schemas.openxmlformats.org/officeDocument/2006/math">
                    <m:r>
                      <a:rPr lang="en-US" altLang="ja-JP" sz="1600" b="0" i="1" smtClean="0">
                        <a:solidFill>
                          <a:schemeClr val="tx2"/>
                        </a:solidFill>
                        <a:latin typeface="Cambria Math" panose="02040503050406030204" pitchFamily="18" charset="0"/>
                        <a:ea typeface="Cambria Math" panose="02040503050406030204" pitchFamily="18" charset="0"/>
                      </a:rPr>
                      <m:t>𝑥</m:t>
                    </m:r>
                  </m:oMath>
                </a14:m>
                <a:r>
                  <a:rPr lang="ja-JP" altLang="en-US" sz="1600" dirty="0"/>
                  <a:t>が、二項分布</a:t>
                </a:r>
                <a14:m>
                  <m:oMath xmlns:m="http://schemas.openxmlformats.org/officeDocument/2006/math">
                    <m:r>
                      <a:rPr lang="en-US" altLang="ja-JP" sz="1600" i="1">
                        <a:solidFill>
                          <a:schemeClr val="tx2"/>
                        </a:solidFill>
                        <a:latin typeface="Cambria Math" panose="02040503050406030204" pitchFamily="18" charset="0"/>
                      </a:rPr>
                      <m:t>𝐵</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𝑛</m:t>
                    </m:r>
                    <m:r>
                      <a:rPr lang="en-US" altLang="ja-JP" sz="1600" i="1">
                        <a:solidFill>
                          <a:schemeClr val="tx2"/>
                        </a:solidFill>
                        <a:latin typeface="Cambria Math" panose="02040503050406030204" pitchFamily="18" charset="0"/>
                      </a:rPr>
                      <m:t>, </m:t>
                    </m:r>
                    <m:r>
                      <a:rPr lang="en-US" altLang="ja-JP" sz="1600" i="1">
                        <a:solidFill>
                          <a:schemeClr val="tx2"/>
                        </a:solidFill>
                        <a:latin typeface="Cambria Math" panose="02040503050406030204" pitchFamily="18" charset="0"/>
                      </a:rPr>
                      <m:t>𝑝</m:t>
                    </m:r>
                    <m:r>
                      <a:rPr lang="en-US" altLang="ja-JP" sz="1600" i="1">
                        <a:solidFill>
                          <a:schemeClr val="tx2"/>
                        </a:solidFill>
                        <a:latin typeface="Cambria Math" panose="02040503050406030204" pitchFamily="18" charset="0"/>
                      </a:rPr>
                      <m:t>)</m:t>
                    </m:r>
                  </m:oMath>
                </a14:m>
                <a:r>
                  <a:rPr lang="ja-JP" altLang="en-US" sz="1600" dirty="0"/>
                  <a:t>に従うと仮定する（</a:t>
                </a:r>
                <a14:m>
                  <m:oMath xmlns:m="http://schemas.openxmlformats.org/officeDocument/2006/math">
                    <m:r>
                      <a:rPr lang="en-US" altLang="ja-JP" sz="1600" b="0" i="1" smtClean="0">
                        <a:solidFill>
                          <a:schemeClr val="tx2"/>
                        </a:solidFill>
                        <a:latin typeface="Cambria Math" panose="02040503050406030204" pitchFamily="18" charset="0"/>
                      </a:rPr>
                      <m:t>𝑥</m:t>
                    </m:r>
                    <m:r>
                      <a:rPr lang="en-US" altLang="ja-JP" sz="1600" i="1" smtClean="0">
                        <a:solidFill>
                          <a:schemeClr val="tx2"/>
                        </a:solidFill>
                        <a:latin typeface="Cambria Math" panose="02040503050406030204" pitchFamily="18" charset="0"/>
                        <a:ea typeface="Cambria Math" panose="02040503050406030204" pitchFamily="18" charset="0"/>
                      </a:rPr>
                      <m:t>~</m:t>
                    </m:r>
                    <m:r>
                      <a:rPr lang="en-US" altLang="ja-JP" sz="1600" b="0" i="1" smtClean="0">
                        <a:solidFill>
                          <a:schemeClr val="tx2"/>
                        </a:solidFill>
                        <a:latin typeface="Cambria Math" panose="02040503050406030204" pitchFamily="18" charset="0"/>
                      </a:rPr>
                      <m:t>𝐵</m:t>
                    </m:r>
                    <m:r>
                      <a:rPr lang="en-US" altLang="ja-JP" sz="1600" b="0" i="1" smtClean="0">
                        <a:solidFill>
                          <a:schemeClr val="tx2"/>
                        </a:solidFill>
                        <a:latin typeface="Cambria Math" panose="02040503050406030204" pitchFamily="18" charset="0"/>
                      </a:rPr>
                      <m:t>(</m:t>
                    </m:r>
                    <m:r>
                      <a:rPr lang="en-US" altLang="ja-JP" sz="1600" b="0" i="1" smtClean="0">
                        <a:solidFill>
                          <a:schemeClr val="tx2"/>
                        </a:solidFill>
                        <a:latin typeface="Cambria Math" panose="02040503050406030204" pitchFamily="18" charset="0"/>
                      </a:rPr>
                      <m:t>𝑛</m:t>
                    </m:r>
                    <m:r>
                      <a:rPr lang="en-US" altLang="ja-JP" sz="1600" b="0" i="1" smtClean="0">
                        <a:solidFill>
                          <a:schemeClr val="tx2"/>
                        </a:solidFill>
                        <a:latin typeface="Cambria Math" panose="02040503050406030204" pitchFamily="18" charset="0"/>
                      </a:rPr>
                      <m:t>, </m:t>
                    </m:r>
                    <m:r>
                      <a:rPr lang="en-US" altLang="ja-JP" sz="1600" b="0" i="1" smtClean="0">
                        <a:solidFill>
                          <a:schemeClr val="tx2"/>
                        </a:solidFill>
                        <a:latin typeface="Cambria Math" panose="02040503050406030204" pitchFamily="18" charset="0"/>
                      </a:rPr>
                      <m:t>𝑝</m:t>
                    </m:r>
                    <m:r>
                      <a:rPr lang="en-US" altLang="ja-JP" sz="1600" b="0" i="1" smtClean="0">
                        <a:solidFill>
                          <a:schemeClr val="tx2"/>
                        </a:solidFill>
                        <a:latin typeface="Cambria Math" panose="02040503050406030204" pitchFamily="18" charset="0"/>
                      </a:rPr>
                      <m:t>)</m:t>
                    </m:r>
                  </m:oMath>
                </a14:m>
                <a:r>
                  <a:rPr lang="ja-JP" altLang="en-US" sz="1600" dirty="0"/>
                  <a:t>）</a:t>
                </a:r>
                <a:endParaRPr lang="en-US" altLang="ja-JP" sz="1600" dirty="0"/>
              </a:p>
              <a:p>
                <a:endParaRPr lang="en-US" altLang="ja-JP" sz="1600" dirty="0"/>
              </a:p>
              <a:p>
                <a:r>
                  <a:rPr lang="ja-JP" altLang="en-US" sz="1600" dirty="0"/>
                  <a:t>母集団の比率</a:t>
                </a:r>
                <a:r>
                  <a:rPr lang="en-US" altLang="ja-JP" sz="1600" dirty="0"/>
                  <a:t>(</a:t>
                </a:r>
                <a:r>
                  <a:rPr lang="ja-JP" altLang="en-US" sz="1600" b="1" dirty="0"/>
                  <a:t>母比率</a:t>
                </a:r>
                <a:r>
                  <a:rPr lang="en-US" altLang="ja-JP" sz="1600" dirty="0"/>
                  <a:t>)</a:t>
                </a:r>
                <a14:m>
                  <m:oMath xmlns:m="http://schemas.openxmlformats.org/officeDocument/2006/math">
                    <m:r>
                      <a:rPr lang="en-US" altLang="ja-JP" sz="1600" b="0" i="1" smtClean="0">
                        <a:solidFill>
                          <a:schemeClr val="tx2"/>
                        </a:solidFill>
                        <a:latin typeface="Cambria Math" panose="02040503050406030204" pitchFamily="18" charset="0"/>
                      </a:rPr>
                      <m:t>𝑝</m:t>
                    </m:r>
                  </m:oMath>
                </a14:m>
                <a:r>
                  <a:rPr lang="ja-JP" altLang="en-US" sz="1600" dirty="0"/>
                  <a:t>の推定が目的</a:t>
                </a:r>
                <a:endParaRPr lang="en-US" altLang="ja-JP" sz="1600" dirty="0"/>
              </a:p>
              <a:p>
                <a:endParaRPr lang="en-US" altLang="ja-JP" sz="1600" dirty="0"/>
              </a:p>
              <a:p>
                <a:r>
                  <a:rPr lang="ja-JP" altLang="en-US" sz="1600" dirty="0"/>
                  <a:t>この場合、母比率の点推定は </a:t>
                </a:r>
                <a14:m>
                  <m:oMath xmlns:m="http://schemas.openxmlformats.org/officeDocument/2006/math">
                    <m:acc>
                      <m:accPr>
                        <m:chr m:val="̂"/>
                        <m:ctrlPr>
                          <a:rPr lang="en-US" altLang="ja-JP" sz="1600" b="0" i="1" smtClean="0">
                            <a:solidFill>
                              <a:schemeClr val="tx2"/>
                            </a:solidFill>
                            <a:latin typeface="Cambria Math" panose="02040503050406030204" pitchFamily="18" charset="0"/>
                          </a:rPr>
                        </m:ctrlPr>
                      </m:accPr>
                      <m:e>
                        <m:r>
                          <a:rPr lang="en-US" altLang="ja-JP" sz="1600" b="0" i="1" smtClean="0">
                            <a:solidFill>
                              <a:schemeClr val="tx2"/>
                            </a:solidFill>
                            <a:latin typeface="Cambria Math" panose="02040503050406030204" pitchFamily="18" charset="0"/>
                          </a:rPr>
                          <m:t>𝑝</m:t>
                        </m:r>
                      </m:e>
                    </m:acc>
                    <m:r>
                      <a:rPr lang="en-US" altLang="ja-JP" sz="1600" b="0" i="1" smtClean="0">
                        <a:solidFill>
                          <a:schemeClr val="tx2"/>
                        </a:solidFill>
                        <a:latin typeface="Cambria Math" panose="02040503050406030204" pitchFamily="18" charset="0"/>
                      </a:rPr>
                      <m:t>=</m:t>
                    </m:r>
                    <m:f>
                      <m:fPr>
                        <m:type m:val="skw"/>
                        <m:ctrlPr>
                          <a:rPr lang="en-US" altLang="ja-JP" sz="1600" b="0" i="1" smtClean="0">
                            <a:solidFill>
                              <a:schemeClr val="tx2"/>
                            </a:solidFill>
                            <a:latin typeface="Cambria Math" panose="02040503050406030204" pitchFamily="18" charset="0"/>
                          </a:rPr>
                        </m:ctrlPr>
                      </m:fPr>
                      <m:num>
                        <m:r>
                          <a:rPr lang="en-US" altLang="ja-JP" sz="1600" b="0" i="1" smtClean="0">
                            <a:solidFill>
                              <a:schemeClr val="tx2"/>
                            </a:solidFill>
                            <a:latin typeface="Cambria Math" panose="02040503050406030204" pitchFamily="18" charset="0"/>
                          </a:rPr>
                          <m:t>𝑥</m:t>
                        </m:r>
                      </m:num>
                      <m:den>
                        <m:r>
                          <a:rPr lang="en-US" altLang="ja-JP" sz="1600" b="0" i="1" smtClean="0">
                            <a:solidFill>
                              <a:schemeClr val="tx2"/>
                            </a:solidFill>
                            <a:latin typeface="Cambria Math" panose="02040503050406030204" pitchFamily="18" charset="0"/>
                          </a:rPr>
                          <m:t>𝑛</m:t>
                        </m:r>
                      </m:den>
                    </m:f>
                  </m:oMath>
                </a14:m>
                <a:r>
                  <a:rPr lang="ja-JP" altLang="en-US" sz="1600" dirty="0"/>
                  <a:t>（</a:t>
                </a:r>
                <a:r>
                  <a:rPr lang="ja-JP" altLang="en-US" sz="1600" b="1" dirty="0"/>
                  <a:t>標比率</a:t>
                </a:r>
                <a:r>
                  <a:rPr lang="ja-JP" altLang="en-US" sz="1600" dirty="0"/>
                  <a:t>）となる</a:t>
                </a:r>
                <a:endParaRPr lang="en-US" altLang="ja-JP" sz="1600" dirty="0"/>
              </a:p>
              <a:p>
                <a:endParaRPr lang="en-US" altLang="ja-JP" sz="1600" dirty="0"/>
              </a:p>
              <a:p>
                <a:r>
                  <a:rPr lang="ja-JP" altLang="en-US" sz="1600" b="1" dirty="0"/>
                  <a:t>標準誤差</a:t>
                </a:r>
                <a:r>
                  <a:rPr lang="ja-JP" altLang="en-US" sz="1600" dirty="0"/>
                  <a:t>は</a:t>
                </a:r>
                <a14:m>
                  <m:oMath xmlns:m="http://schemas.openxmlformats.org/officeDocument/2006/math">
                    <m:rad>
                      <m:radPr>
                        <m:degHide m:val="on"/>
                        <m:ctrlPr>
                          <a:rPr lang="en-US" altLang="ja-JP" sz="1600" i="1" smtClean="0">
                            <a:solidFill>
                              <a:schemeClr val="tx2"/>
                            </a:solidFill>
                            <a:latin typeface="Cambria Math" panose="02040503050406030204" pitchFamily="18" charset="0"/>
                          </a:rPr>
                        </m:ctrlPr>
                      </m:radPr>
                      <m:deg/>
                      <m:e>
                        <m:f>
                          <m:fPr>
                            <m:type m:val="skw"/>
                            <m:ctrlPr>
                              <a:rPr lang="en-US" altLang="ja-JP" sz="1600" i="1">
                                <a:solidFill>
                                  <a:schemeClr val="tx2"/>
                                </a:solidFill>
                                <a:latin typeface="Cambria Math" panose="02040503050406030204" pitchFamily="18" charset="0"/>
                              </a:rPr>
                            </m:ctrlPr>
                          </m:fPr>
                          <m:num>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𝑝</m:t>
                                </m:r>
                              </m:e>
                            </m:acc>
                            <m:r>
                              <a:rPr lang="en-US" altLang="ja-JP" sz="1600" b="0" i="1" smtClean="0">
                                <a:solidFill>
                                  <a:schemeClr val="tx2"/>
                                </a:solidFill>
                                <a:latin typeface="Cambria Math" panose="02040503050406030204" pitchFamily="18" charset="0"/>
                              </a:rPr>
                              <m:t>(1−</m:t>
                            </m:r>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𝑝</m:t>
                                </m:r>
                              </m:e>
                            </m:acc>
                            <m:r>
                              <a:rPr lang="en-US" altLang="ja-JP" sz="1600" b="0" i="1" smtClean="0">
                                <a:solidFill>
                                  <a:schemeClr val="tx2"/>
                                </a:solidFill>
                                <a:latin typeface="Cambria Math" panose="02040503050406030204" pitchFamily="18" charset="0"/>
                              </a:rPr>
                              <m:t>)</m:t>
                            </m:r>
                          </m:num>
                          <m:den>
                            <m:r>
                              <a:rPr lang="en-US" altLang="ja-JP" sz="1600" i="1">
                                <a:solidFill>
                                  <a:schemeClr val="tx2"/>
                                </a:solidFill>
                                <a:latin typeface="Cambria Math" panose="02040503050406030204" pitchFamily="18" charset="0"/>
                              </a:rPr>
                              <m:t>𝑛</m:t>
                            </m:r>
                          </m:den>
                        </m:f>
                      </m:e>
                    </m:rad>
                  </m:oMath>
                </a14:m>
                <a:r>
                  <a:rPr lang="ja-JP" altLang="en-US" sz="1600" dirty="0"/>
                  <a:t>と定義される。標準誤差とは推定値</a:t>
                </a:r>
                <a14:m>
                  <m:oMath xmlns:m="http://schemas.openxmlformats.org/officeDocument/2006/math">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𝑝</m:t>
                        </m:r>
                      </m:e>
                    </m:acc>
                  </m:oMath>
                </a14:m>
                <a:r>
                  <a:rPr lang="ja-JP" altLang="en-US" sz="1600" dirty="0"/>
                  <a:t>そのものの標準偏差（</a:t>
                </a:r>
                <a14:m>
                  <m:oMath xmlns:m="http://schemas.openxmlformats.org/officeDocument/2006/math">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𝑝</m:t>
                        </m:r>
                      </m:e>
                    </m:acc>
                  </m:oMath>
                </a14:m>
                <a:r>
                  <a:rPr lang="ja-JP" altLang="en-US" sz="1600" dirty="0"/>
                  <a:t>自体のばらつき）</a:t>
                </a:r>
                <a:endParaRPr lang="en-US" altLang="ja-JP" sz="1600" dirty="0"/>
              </a:p>
              <a:p>
                <a:endParaRPr lang="en-US" altLang="ja-JP" sz="1600" dirty="0"/>
              </a:p>
              <a:p>
                <a:r>
                  <a:rPr lang="en-US" altLang="ja-JP" sz="1600" u="sng" dirty="0"/>
                  <a:t>100(1-α)%</a:t>
                </a:r>
                <a:r>
                  <a:rPr lang="ja-JP" altLang="en-US" sz="1600" u="sng" dirty="0"/>
                  <a:t>信頼区間の公式</a:t>
                </a:r>
                <a:r>
                  <a:rPr lang="ja-JP" altLang="en-US" sz="1600" dirty="0"/>
                  <a:t>：</a:t>
                </a:r>
                <a:endParaRPr lang="en-US" altLang="ja-JP" sz="1600" dirty="0"/>
              </a:p>
              <a:p>
                <a:r>
                  <a:rPr lang="ja-JP" altLang="en-US" sz="1600" dirty="0">
                    <a:solidFill>
                      <a:schemeClr val="tx2"/>
                    </a:solidFill>
                  </a:rPr>
                  <a:t>　　</a:t>
                </a:r>
                <a14:m>
                  <m:oMath xmlns:m="http://schemas.openxmlformats.org/officeDocument/2006/math">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𝑝</m:t>
                        </m:r>
                      </m:e>
                    </m:acc>
                    <m:r>
                      <a:rPr lang="en-US" altLang="ja-JP" sz="1600" b="0" i="1" smtClean="0">
                        <a:solidFill>
                          <a:schemeClr val="tx2"/>
                        </a:solidFill>
                        <a:latin typeface="Cambria Math" panose="02040503050406030204" pitchFamily="18" charset="0"/>
                      </a:rPr>
                      <m:t>−</m:t>
                    </m:r>
                    <m:sSub>
                      <m:sSubPr>
                        <m:ctrlPr>
                          <a:rPr lang="en-US" altLang="ja-JP" sz="1600" b="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𝑧</m:t>
                        </m:r>
                      </m:e>
                      <m:sub>
                        <m:f>
                          <m:fPr>
                            <m:type m:val="skw"/>
                            <m:ctrlPr>
                              <a:rPr lang="en-US" altLang="ja-JP" sz="1600" b="0" i="1" smtClean="0">
                                <a:solidFill>
                                  <a:schemeClr val="tx2"/>
                                </a:solidFill>
                                <a:latin typeface="Cambria Math" panose="02040503050406030204" pitchFamily="18" charset="0"/>
                              </a:rPr>
                            </m:ctrlPr>
                          </m:fPr>
                          <m:num>
                            <m:r>
                              <m:rPr>
                                <m:sty m:val="p"/>
                              </m:rPr>
                              <a:rPr lang="en-US" altLang="ja-JP" sz="1600" i="1">
                                <a:solidFill>
                                  <a:schemeClr val="tx2"/>
                                </a:solidFill>
                                <a:latin typeface="Cambria Math" panose="02040503050406030204" pitchFamily="18" charset="0"/>
                              </a:rPr>
                              <m:t>α</m:t>
                            </m:r>
                          </m:num>
                          <m:den>
                            <m:r>
                              <a:rPr lang="en-US" altLang="ja-JP" sz="1600" b="0" i="1" smtClean="0">
                                <a:solidFill>
                                  <a:schemeClr val="tx2"/>
                                </a:solidFill>
                                <a:latin typeface="Cambria Math" panose="02040503050406030204" pitchFamily="18" charset="0"/>
                              </a:rPr>
                              <m:t>2</m:t>
                            </m:r>
                          </m:den>
                        </m:f>
                      </m:sub>
                    </m:sSub>
                    <m:rad>
                      <m:radPr>
                        <m:degHide m:val="on"/>
                        <m:ctrlPr>
                          <a:rPr lang="en-US" altLang="ja-JP" sz="1600" b="0" i="1" smtClean="0">
                            <a:solidFill>
                              <a:schemeClr val="tx2"/>
                            </a:solidFill>
                            <a:latin typeface="Cambria Math" panose="02040503050406030204" pitchFamily="18" charset="0"/>
                          </a:rPr>
                        </m:ctrlPr>
                      </m:radPr>
                      <m:deg/>
                      <m:e>
                        <m:f>
                          <m:fPr>
                            <m:type m:val="skw"/>
                            <m:ctrlPr>
                              <a:rPr lang="en-US" altLang="ja-JP" sz="1600" i="1">
                                <a:solidFill>
                                  <a:schemeClr val="tx2"/>
                                </a:solidFill>
                                <a:latin typeface="Cambria Math" panose="02040503050406030204" pitchFamily="18" charset="0"/>
                              </a:rPr>
                            </m:ctrlPr>
                          </m:fPr>
                          <m:num>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𝑝</m:t>
                                </m:r>
                              </m:e>
                            </m:acc>
                            <m:d>
                              <m:dPr>
                                <m:ctrlPr>
                                  <a:rPr lang="en-US" altLang="ja-JP" sz="1600" i="1">
                                    <a:solidFill>
                                      <a:schemeClr val="tx2"/>
                                    </a:solidFill>
                                    <a:latin typeface="Cambria Math" panose="02040503050406030204" pitchFamily="18" charset="0"/>
                                  </a:rPr>
                                </m:ctrlPr>
                              </m:dPr>
                              <m:e>
                                <m:r>
                                  <a:rPr lang="en-US" altLang="ja-JP" sz="1600" i="1">
                                    <a:solidFill>
                                      <a:schemeClr val="tx2"/>
                                    </a:solidFill>
                                    <a:latin typeface="Cambria Math" panose="02040503050406030204" pitchFamily="18" charset="0"/>
                                  </a:rPr>
                                  <m:t>1−</m:t>
                                </m:r>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𝑝</m:t>
                                    </m:r>
                                  </m:e>
                                </m:acc>
                              </m:e>
                            </m:d>
                          </m:num>
                          <m:den>
                            <m:r>
                              <a:rPr lang="en-US" altLang="ja-JP" sz="1600" i="1">
                                <a:solidFill>
                                  <a:schemeClr val="tx2"/>
                                </a:solidFill>
                                <a:latin typeface="Cambria Math" panose="02040503050406030204" pitchFamily="18" charset="0"/>
                              </a:rPr>
                              <m:t>𝑛</m:t>
                            </m:r>
                          </m:den>
                        </m:f>
                      </m:e>
                    </m:rad>
                    <m:r>
                      <a:rPr lang="en-US" altLang="ja-JP" sz="1600" i="1" smtClean="0">
                        <a:solidFill>
                          <a:schemeClr val="tx2"/>
                        </a:solidFill>
                        <a:latin typeface="Cambria Math" panose="02040503050406030204" pitchFamily="18" charset="0"/>
                        <a:ea typeface="Cambria Math" panose="02040503050406030204" pitchFamily="18" charset="0"/>
                      </a:rPr>
                      <m:t>≤</m:t>
                    </m:r>
                    <m:r>
                      <a:rPr lang="en-US" altLang="ja-JP" sz="1600" b="0" i="1" smtClean="0">
                        <a:solidFill>
                          <a:schemeClr val="tx2"/>
                        </a:solidFill>
                        <a:latin typeface="Cambria Math" panose="02040503050406030204" pitchFamily="18" charset="0"/>
                        <a:ea typeface="Cambria Math" panose="02040503050406030204" pitchFamily="18" charset="0"/>
                      </a:rPr>
                      <m:t>𝑝</m:t>
                    </m:r>
                    <m:r>
                      <a:rPr lang="en-US" altLang="ja-JP" sz="1600" i="1" smtClean="0">
                        <a:solidFill>
                          <a:schemeClr val="tx2"/>
                        </a:solidFill>
                        <a:latin typeface="Cambria Math" panose="02040503050406030204" pitchFamily="18" charset="0"/>
                        <a:ea typeface="Cambria Math" panose="02040503050406030204" pitchFamily="18" charset="0"/>
                      </a:rPr>
                      <m:t>≤</m:t>
                    </m:r>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𝑝</m:t>
                        </m:r>
                      </m:e>
                    </m:acc>
                    <m:r>
                      <a:rPr lang="en-US" altLang="ja-JP" sz="1600" b="0" i="1" smtClean="0">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𝑧</m:t>
                        </m:r>
                      </m:e>
                      <m:sub>
                        <m:f>
                          <m:fPr>
                            <m:type m:val="skw"/>
                            <m:ctrlPr>
                              <a:rPr lang="en-US" altLang="ja-JP" sz="1600" i="1">
                                <a:solidFill>
                                  <a:schemeClr val="tx2"/>
                                </a:solidFill>
                                <a:latin typeface="Cambria Math" panose="02040503050406030204" pitchFamily="18" charset="0"/>
                              </a:rPr>
                            </m:ctrlPr>
                          </m:fPr>
                          <m:num>
                            <m:r>
                              <m:rPr>
                                <m:sty m:val="p"/>
                              </m:rPr>
                              <a:rPr lang="en-US" altLang="ja-JP" sz="1600" i="1">
                                <a:solidFill>
                                  <a:schemeClr val="tx2"/>
                                </a:solidFill>
                                <a:latin typeface="Cambria Math" panose="02040503050406030204" pitchFamily="18" charset="0"/>
                              </a:rPr>
                              <m:t>α</m:t>
                            </m:r>
                          </m:num>
                          <m:den>
                            <m:r>
                              <a:rPr lang="en-US" altLang="ja-JP" sz="1600" i="1">
                                <a:solidFill>
                                  <a:schemeClr val="tx2"/>
                                </a:solidFill>
                                <a:latin typeface="Cambria Math" panose="02040503050406030204" pitchFamily="18" charset="0"/>
                              </a:rPr>
                              <m:t>2</m:t>
                            </m:r>
                          </m:den>
                        </m:f>
                      </m:sub>
                    </m:sSub>
                    <m:rad>
                      <m:radPr>
                        <m:degHide m:val="on"/>
                        <m:ctrlPr>
                          <a:rPr lang="en-US" altLang="ja-JP" sz="1600" i="1">
                            <a:solidFill>
                              <a:schemeClr val="tx2"/>
                            </a:solidFill>
                            <a:latin typeface="Cambria Math" panose="02040503050406030204" pitchFamily="18" charset="0"/>
                          </a:rPr>
                        </m:ctrlPr>
                      </m:radPr>
                      <m:deg/>
                      <m:e>
                        <m:f>
                          <m:fPr>
                            <m:type m:val="skw"/>
                            <m:ctrlPr>
                              <a:rPr lang="en-US" altLang="ja-JP" sz="1600" i="1">
                                <a:solidFill>
                                  <a:schemeClr val="tx2"/>
                                </a:solidFill>
                                <a:latin typeface="Cambria Math" panose="02040503050406030204" pitchFamily="18" charset="0"/>
                              </a:rPr>
                            </m:ctrlPr>
                          </m:fPr>
                          <m:num>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𝑝</m:t>
                                </m:r>
                              </m:e>
                            </m:acc>
                            <m:d>
                              <m:dPr>
                                <m:ctrlPr>
                                  <a:rPr lang="en-US" altLang="ja-JP" sz="1600" i="1">
                                    <a:solidFill>
                                      <a:schemeClr val="tx2"/>
                                    </a:solidFill>
                                    <a:latin typeface="Cambria Math" panose="02040503050406030204" pitchFamily="18" charset="0"/>
                                  </a:rPr>
                                </m:ctrlPr>
                              </m:dPr>
                              <m:e>
                                <m:r>
                                  <a:rPr lang="en-US" altLang="ja-JP" sz="1600" i="1">
                                    <a:solidFill>
                                      <a:schemeClr val="tx2"/>
                                    </a:solidFill>
                                    <a:latin typeface="Cambria Math" panose="02040503050406030204" pitchFamily="18" charset="0"/>
                                  </a:rPr>
                                  <m:t>1−</m:t>
                                </m:r>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𝑝</m:t>
                                    </m:r>
                                  </m:e>
                                </m:acc>
                              </m:e>
                            </m:d>
                          </m:num>
                          <m:den>
                            <m:r>
                              <a:rPr lang="en-US" altLang="ja-JP" sz="1600" i="1">
                                <a:solidFill>
                                  <a:schemeClr val="tx2"/>
                                </a:solidFill>
                                <a:latin typeface="Cambria Math" panose="02040503050406030204" pitchFamily="18" charset="0"/>
                              </a:rPr>
                              <m:t>𝑛</m:t>
                            </m:r>
                          </m:den>
                        </m:f>
                      </m:e>
                    </m:rad>
                  </m:oMath>
                </a14:m>
                <a:r>
                  <a:rPr lang="en-US" altLang="ja-JP" sz="1600" dirty="0">
                    <a:solidFill>
                      <a:schemeClr val="tx2"/>
                    </a:solidFill>
                  </a:rPr>
                  <a:t>          </a:t>
                </a:r>
                <a14:m>
                  <m:oMath xmlns:m="http://schemas.openxmlformats.org/officeDocument/2006/math">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𝑧</m:t>
                        </m:r>
                      </m:e>
                      <m:sub>
                        <m:f>
                          <m:fPr>
                            <m:type m:val="skw"/>
                            <m:ctrlPr>
                              <a:rPr lang="en-US" altLang="ja-JP" sz="1600" i="1">
                                <a:solidFill>
                                  <a:schemeClr val="tx2"/>
                                </a:solidFill>
                                <a:latin typeface="Cambria Math" panose="02040503050406030204" pitchFamily="18" charset="0"/>
                              </a:rPr>
                            </m:ctrlPr>
                          </m:fPr>
                          <m:num>
                            <m:r>
                              <m:rPr>
                                <m:sty m:val="p"/>
                              </m:rPr>
                              <a:rPr lang="en-US" altLang="ja-JP" sz="1600" i="1">
                                <a:solidFill>
                                  <a:schemeClr val="tx2"/>
                                </a:solidFill>
                                <a:latin typeface="Cambria Math" panose="02040503050406030204" pitchFamily="18" charset="0"/>
                              </a:rPr>
                              <m:t>α</m:t>
                            </m:r>
                          </m:num>
                          <m:den>
                            <m:r>
                              <a:rPr lang="en-US" altLang="ja-JP" sz="1600" i="1">
                                <a:solidFill>
                                  <a:schemeClr val="tx2"/>
                                </a:solidFill>
                                <a:latin typeface="Cambria Math" panose="02040503050406030204" pitchFamily="18" charset="0"/>
                              </a:rPr>
                              <m:t>2</m:t>
                            </m:r>
                          </m:den>
                        </m:f>
                      </m:sub>
                    </m:sSub>
                  </m:oMath>
                </a14:m>
                <a:r>
                  <a:rPr lang="en-US" altLang="ja-JP" sz="1600" dirty="0"/>
                  <a:t> … </a:t>
                </a:r>
                <a:r>
                  <a:rPr lang="ja-JP" altLang="en-US" sz="1600" dirty="0"/>
                  <a:t>標準正規分布の分位点</a:t>
                </a:r>
                <a:endParaRPr lang="en-US" altLang="ja-JP" sz="1600" dirty="0"/>
              </a:p>
              <a:p>
                <a:endParaRPr lang="en-US" altLang="ja-JP" sz="500" dirty="0"/>
              </a:p>
              <a:p>
                <a:r>
                  <a:rPr lang="en-US" altLang="ja-JP" sz="1600" dirty="0"/>
                  <a:t>※ 95%</a:t>
                </a:r>
                <a:r>
                  <a:rPr lang="ja-JP" altLang="en-US" sz="1600" dirty="0"/>
                  <a:t>信頼区間の場合</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𝑧</m:t>
                        </m:r>
                      </m:e>
                      <m:sub>
                        <m:f>
                          <m:fPr>
                            <m:type m:val="skw"/>
                            <m:ctrlPr>
                              <a:rPr lang="en-US" altLang="ja-JP" sz="1600" i="1">
                                <a:latin typeface="Cambria Math" panose="02040503050406030204" pitchFamily="18" charset="0"/>
                              </a:rPr>
                            </m:ctrlPr>
                          </m:fPr>
                          <m:num>
                            <m:r>
                              <m:rPr>
                                <m:sty m:val="p"/>
                              </m:rPr>
                              <a:rPr lang="en-US" altLang="ja-JP" sz="1600" i="1">
                                <a:latin typeface="Cambria Math" panose="02040503050406030204" pitchFamily="18" charset="0"/>
                              </a:rPr>
                              <m:t>α</m:t>
                            </m:r>
                            <m:r>
                              <a:rPr lang="en-US" altLang="ja-JP" sz="1600" i="1">
                                <a:latin typeface="Cambria Math" panose="02040503050406030204" pitchFamily="18" charset="0"/>
                              </a:rPr>
                              <m:t>=0.05</m:t>
                            </m:r>
                          </m:num>
                          <m:den>
                            <m:r>
                              <a:rPr lang="en-US" altLang="ja-JP" sz="1600" i="1">
                                <a:latin typeface="Cambria Math" panose="02040503050406030204" pitchFamily="18" charset="0"/>
                              </a:rPr>
                              <m:t>2</m:t>
                            </m:r>
                          </m:den>
                        </m:f>
                      </m:sub>
                    </m:sSub>
                    <m:r>
                      <a:rPr lang="en-US" altLang="ja-JP" sz="1600" b="0" i="1" smtClean="0">
                        <a:latin typeface="Cambria Math" panose="02040503050406030204" pitchFamily="18" charset="0"/>
                      </a:rPr>
                      <m:t>=1.96</m:t>
                    </m:r>
                  </m:oMath>
                </a14:m>
                <a:r>
                  <a:rPr lang="ja-JP" altLang="en-US" sz="1600" i="1" dirty="0">
                    <a:latin typeface="Cambria Math" panose="02040503050406030204" pitchFamily="18" charset="0"/>
                  </a:rPr>
                  <a:t>となる。</a:t>
                </a:r>
                <a14:m>
                  <m:oMath xmlns:m="http://schemas.openxmlformats.org/officeDocument/2006/math">
                    <m:r>
                      <a:rPr lang="en-US" altLang="ja-JP" sz="1600" i="1">
                        <a:latin typeface="Cambria Math" panose="02040503050406030204" pitchFamily="18" charset="0"/>
                      </a:rPr>
                      <m:t>𝑃</m:t>
                    </m:r>
                    <m:r>
                      <a:rPr lang="en-US" altLang="ja-JP" sz="1600" b="0" i="1" smtClean="0">
                        <a:latin typeface="Cambria Math" panose="02040503050406030204" pitchFamily="18" charset="0"/>
                      </a:rPr>
                      <m:t>(−1.96</m:t>
                    </m:r>
                    <m:r>
                      <a:rPr lang="en-US" altLang="ja-JP" sz="1600" b="0" i="1" smtClean="0">
                        <a:latin typeface="Cambria Math" panose="02040503050406030204" pitchFamily="18" charset="0"/>
                        <a:ea typeface="Cambria Math" panose="02040503050406030204" pitchFamily="18" charset="0"/>
                      </a:rPr>
                      <m:t>≤</m:t>
                    </m:r>
                    <m:sSub>
                      <m:sSubPr>
                        <m:ctrlPr>
                          <a:rPr lang="en-US" altLang="ja-JP" sz="1600" i="1" smtClean="0">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𝑧</m:t>
                        </m:r>
                      </m:e>
                      <m:sub>
                        <m:f>
                          <m:fPr>
                            <m:type m:val="skw"/>
                            <m:ctrlPr>
                              <a:rPr lang="en-US" altLang="ja-JP" sz="1600" i="1">
                                <a:solidFill>
                                  <a:schemeClr val="tx1"/>
                                </a:solidFill>
                                <a:latin typeface="Cambria Math" panose="02040503050406030204" pitchFamily="18" charset="0"/>
                              </a:rPr>
                            </m:ctrlPr>
                          </m:fPr>
                          <m:num>
                            <m:r>
                              <m:rPr>
                                <m:sty m:val="p"/>
                              </m:rPr>
                              <a:rPr lang="en-US" altLang="ja-JP" sz="1600" i="1">
                                <a:solidFill>
                                  <a:schemeClr val="tx1"/>
                                </a:solidFill>
                                <a:latin typeface="Cambria Math" panose="02040503050406030204" pitchFamily="18" charset="0"/>
                              </a:rPr>
                              <m:t>α</m:t>
                            </m:r>
                            <m:r>
                              <a:rPr lang="en-US" altLang="ja-JP" sz="1600" b="0" i="1" smtClean="0">
                                <a:solidFill>
                                  <a:schemeClr val="tx1"/>
                                </a:solidFill>
                                <a:latin typeface="Cambria Math" panose="02040503050406030204" pitchFamily="18" charset="0"/>
                              </a:rPr>
                              <m:t>=0.05</m:t>
                            </m:r>
                          </m:num>
                          <m:den>
                            <m:r>
                              <a:rPr lang="en-US" altLang="ja-JP" sz="1600" i="1">
                                <a:solidFill>
                                  <a:schemeClr val="tx1"/>
                                </a:solidFill>
                                <a:latin typeface="Cambria Math" panose="02040503050406030204" pitchFamily="18" charset="0"/>
                              </a:rPr>
                              <m:t>2</m:t>
                            </m:r>
                          </m:den>
                        </m:f>
                      </m:sub>
                    </m:sSub>
                    <m:r>
                      <a:rPr lang="en-US" altLang="ja-JP" sz="1600" b="0" i="1" smtClean="0">
                        <a:solidFill>
                          <a:schemeClr val="tx1"/>
                        </a:solidFill>
                        <a:latin typeface="Cambria Math" panose="02040503050406030204" pitchFamily="18" charset="0"/>
                        <a:ea typeface="Cambria Math" panose="02040503050406030204" pitchFamily="18" charset="0"/>
                      </a:rPr>
                      <m:t>≤</m:t>
                    </m:r>
                    <m:r>
                      <a:rPr lang="en-US" altLang="ja-JP" sz="1600" b="0" i="1" smtClean="0">
                        <a:solidFill>
                          <a:schemeClr val="tx1"/>
                        </a:solidFill>
                        <a:latin typeface="Cambria Math" panose="02040503050406030204" pitchFamily="18" charset="0"/>
                      </a:rPr>
                      <m:t>1.96)=0.95</m:t>
                    </m:r>
                  </m:oMath>
                </a14:m>
                <a:endParaRPr lang="en-US" altLang="ja-JP" sz="1600" dirty="0"/>
              </a:p>
              <a:p>
                <a:endParaRPr lang="en-US" altLang="ja-JP" sz="1600" dirty="0"/>
              </a:p>
              <a:p>
                <a:endParaRPr lang="en-US" altLang="ja-JP" sz="1600" dirty="0"/>
              </a:p>
            </p:txBody>
          </p:sp>
        </mc:Choice>
        <mc:Fallback xmlns="">
          <p:sp>
            <p:nvSpPr>
              <p:cNvPr id="7" name="テキスト ボックス 6">
                <a:extLst>
                  <a:ext uri="{FF2B5EF4-FFF2-40B4-BE49-F238E27FC236}">
                    <a16:creationId xmlns:a16="http://schemas.microsoft.com/office/drawing/2014/main" id="{4FF556EC-FC5C-4571-97B0-1E0A2C58C398}"/>
                  </a:ext>
                </a:extLst>
              </p:cNvPr>
              <p:cNvSpPr txBox="1">
                <a:spLocks noRot="1" noChangeAspect="1" noMove="1" noResize="1" noEditPoints="1" noAdjustHandles="1" noChangeArrowheads="1" noChangeShapeType="1" noTextEdit="1"/>
              </p:cNvSpPr>
              <p:nvPr/>
            </p:nvSpPr>
            <p:spPr>
              <a:xfrm>
                <a:off x="200472" y="836712"/>
                <a:ext cx="9548204" cy="3915111"/>
              </a:xfrm>
              <a:prstGeom prst="rect">
                <a:avLst/>
              </a:prstGeom>
              <a:blipFill>
                <a:blip r:embed="rId2"/>
                <a:stretch>
                  <a:fillRect l="-383" t="-3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14369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21</a:t>
            </a:fld>
            <a:endParaRPr lang="ja-JP" altLang="en-US" dirty="0"/>
          </a:p>
        </p:txBody>
      </p:sp>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632520" y="2951951"/>
            <a:ext cx="8640960" cy="918095"/>
          </a:xfrm>
        </p:spPr>
        <p:txBody>
          <a:bodyPr/>
          <a:lstStyle/>
          <a:p>
            <a:pPr algn="ctr"/>
            <a:r>
              <a:rPr lang="ja-JP" altLang="en-US" sz="3200" dirty="0"/>
              <a:t>演習</a:t>
            </a:r>
            <a:r>
              <a:rPr lang="en-US" altLang="ja-JP" sz="3200" dirty="0"/>
              <a:t>【Day2-Exercise3】</a:t>
            </a:r>
            <a:br>
              <a:rPr lang="en-US" altLang="ja-JP" sz="3200" dirty="0"/>
            </a:br>
            <a:r>
              <a:rPr lang="ja-JP" altLang="en-US" sz="3200" dirty="0"/>
              <a:t>母平均、母比率の推定</a:t>
            </a:r>
            <a:endParaRPr kumimoji="1" lang="ja-JP" altLang="en-US" sz="3200" dirty="0"/>
          </a:p>
        </p:txBody>
      </p:sp>
      <p:sp>
        <p:nvSpPr>
          <p:cNvPr id="5" name="テキスト ボックス 4">
            <a:extLst>
              <a:ext uri="{FF2B5EF4-FFF2-40B4-BE49-F238E27FC236}">
                <a16:creationId xmlns:a16="http://schemas.microsoft.com/office/drawing/2014/main" id="{662FFAFF-D4E8-474E-8FE8-14A56AD5BB7F}"/>
              </a:ext>
            </a:extLst>
          </p:cNvPr>
          <p:cNvSpPr txBox="1"/>
          <p:nvPr/>
        </p:nvSpPr>
        <p:spPr>
          <a:xfrm>
            <a:off x="524508" y="4401108"/>
            <a:ext cx="8748972" cy="1815882"/>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solidFill>
                  <a:schemeClr val="bg1"/>
                </a:solidFill>
              </a:rPr>
              <a:t>標本から、母平均、母比率の推定を行ってみる</a:t>
            </a:r>
            <a:endParaRPr lang="en-US" altLang="ja-JP" sz="1600" dirty="0">
              <a:solidFill>
                <a:schemeClr val="bg1"/>
              </a:solidFill>
            </a:endParaRPr>
          </a:p>
          <a:p>
            <a:pPr marL="285750" indent="-285750">
              <a:buFont typeface="Arial" panose="020B0604020202020204" pitchFamily="34" charset="0"/>
              <a:buChar char="•"/>
            </a:pPr>
            <a:r>
              <a:rPr lang="ja-JP" altLang="en-US" sz="1600" dirty="0">
                <a:solidFill>
                  <a:schemeClr val="bg1"/>
                </a:solidFill>
              </a:rPr>
              <a:t>母集団はシミュレーションにより生成、標本抽出をランダムに行う（母集団と標本の違いを確認）</a:t>
            </a:r>
            <a:endParaRPr lang="en-US" altLang="ja-JP" sz="1600" dirty="0">
              <a:solidFill>
                <a:schemeClr val="bg1"/>
              </a:solidFill>
            </a:endParaRPr>
          </a:p>
          <a:p>
            <a:pPr marL="285750" indent="-285750">
              <a:buFont typeface="Arial" panose="020B0604020202020204" pitchFamily="34" charset="0"/>
              <a:buChar char="•"/>
            </a:pPr>
            <a:r>
              <a:rPr lang="ja-JP" altLang="en-US" sz="1600" dirty="0">
                <a:solidFill>
                  <a:schemeClr val="bg1"/>
                </a:solidFill>
              </a:rPr>
              <a:t>区間推定を理解する</a:t>
            </a:r>
            <a:endParaRPr lang="en-US" altLang="ja-JP" sz="1600" dirty="0">
              <a:solidFill>
                <a:schemeClr val="bg1"/>
              </a:solidFill>
            </a:endParaRPr>
          </a:p>
          <a:p>
            <a:endParaRPr lang="en-US" altLang="ja-JP" sz="1600" dirty="0">
              <a:solidFill>
                <a:schemeClr val="bg1"/>
              </a:solidFill>
            </a:endParaRPr>
          </a:p>
          <a:p>
            <a:endParaRPr lang="en-US" altLang="ja-JP" sz="1600" dirty="0">
              <a:solidFill>
                <a:schemeClr val="bg1"/>
              </a:solidFill>
            </a:endParaRPr>
          </a:p>
          <a:p>
            <a:endParaRPr lang="en-US" altLang="ja-JP" sz="1600" dirty="0">
              <a:solidFill>
                <a:schemeClr val="bg1"/>
              </a:solidFill>
            </a:endParaRPr>
          </a:p>
        </p:txBody>
      </p:sp>
    </p:spTree>
    <p:extLst>
      <p:ext uri="{BB962C8B-B14F-4D97-AF65-F5344CB8AC3E}">
        <p14:creationId xmlns:p14="http://schemas.microsoft.com/office/powerpoint/2010/main" val="188057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272480" y="188640"/>
            <a:ext cx="9361040" cy="612068"/>
          </a:xfrm>
        </p:spPr>
        <p:txBody>
          <a:bodyPr/>
          <a:lstStyle/>
          <a:p>
            <a:pPr algn="ctr"/>
            <a:r>
              <a:rPr kumimoji="1" lang="ja-JP" altLang="en-US" sz="3200" dirty="0"/>
              <a:t>演習の解説</a:t>
            </a:r>
          </a:p>
        </p:txBody>
      </p:sp>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22</a:t>
            </a:fld>
            <a:endParaRPr lang="ja-JP" altLang="en-US" dirty="0"/>
          </a:p>
        </p:txBody>
      </p:sp>
      <p:sp>
        <p:nvSpPr>
          <p:cNvPr id="6" name="四角形: 角を丸くする 5">
            <a:extLst>
              <a:ext uri="{FF2B5EF4-FFF2-40B4-BE49-F238E27FC236}">
                <a16:creationId xmlns:a16="http://schemas.microsoft.com/office/drawing/2014/main" id="{2B49CEFF-F482-489B-9BE3-59128FD0CA7B}"/>
              </a:ext>
            </a:extLst>
          </p:cNvPr>
          <p:cNvSpPr/>
          <p:nvPr/>
        </p:nvSpPr>
        <p:spPr>
          <a:xfrm>
            <a:off x="696070" y="2233734"/>
            <a:ext cx="2780678" cy="1533630"/>
          </a:xfrm>
          <a:prstGeom prst="roundRect">
            <a:avLst/>
          </a:prstGeom>
          <a:solidFill>
            <a:schemeClr val="accent1">
              <a:lumMod val="40000"/>
              <a:lumOff val="6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tx1"/>
                </a:solidFill>
              </a:rPr>
              <a:t>母集団</a:t>
            </a:r>
            <a:endParaRPr kumimoji="1" lang="en-US" altLang="ja-JP" sz="1600" b="1" dirty="0">
              <a:solidFill>
                <a:schemeClr val="tx1"/>
              </a:solidFill>
            </a:endParaRPr>
          </a:p>
          <a:p>
            <a:pPr algn="ctr"/>
            <a:endParaRPr kumimoji="1" lang="en-US" altLang="ja-JP" sz="700" dirty="0">
              <a:solidFill>
                <a:schemeClr val="tx1"/>
              </a:solidFill>
            </a:endParaRPr>
          </a:p>
          <a:p>
            <a:r>
              <a:rPr lang="ja-JP" altLang="en-US" sz="1600" dirty="0">
                <a:solidFill>
                  <a:schemeClr val="tx1"/>
                </a:solidFill>
              </a:rPr>
              <a:t>母集団の数 </a:t>
            </a:r>
            <a:r>
              <a:rPr lang="en-US" altLang="ja-JP" sz="1600" dirty="0">
                <a:solidFill>
                  <a:schemeClr val="tx1"/>
                </a:solidFill>
              </a:rPr>
              <a:t>= 20,000</a:t>
            </a:r>
          </a:p>
          <a:p>
            <a:r>
              <a:rPr lang="ja-JP" altLang="en-US" sz="1600" dirty="0">
                <a:solidFill>
                  <a:schemeClr val="tx1"/>
                </a:solidFill>
              </a:rPr>
              <a:t>正規分布</a:t>
            </a:r>
            <a:endParaRPr lang="en-US" altLang="ja-JP" sz="1600" dirty="0">
              <a:solidFill>
                <a:schemeClr val="tx1"/>
              </a:solidFill>
            </a:endParaRPr>
          </a:p>
          <a:p>
            <a:pPr marL="285750" indent="-285750">
              <a:buFont typeface="Arial" panose="020B0604020202020204" pitchFamily="34" charset="0"/>
              <a:buChar char="•"/>
            </a:pPr>
            <a:r>
              <a:rPr lang="ja-JP" altLang="en-US" sz="1600" dirty="0">
                <a:solidFill>
                  <a:schemeClr val="tx1"/>
                </a:solidFill>
              </a:rPr>
              <a:t>母平均 </a:t>
            </a:r>
            <a:r>
              <a:rPr lang="en-US" altLang="ja-JP" sz="1600" dirty="0">
                <a:solidFill>
                  <a:schemeClr val="tx1"/>
                </a:solidFill>
              </a:rPr>
              <a:t>=</a:t>
            </a:r>
            <a:r>
              <a:rPr lang="ja-JP" altLang="en-US" sz="1600" dirty="0">
                <a:solidFill>
                  <a:schemeClr val="tx1"/>
                </a:solidFill>
              </a:rPr>
              <a:t> </a:t>
            </a:r>
            <a:r>
              <a:rPr lang="en-US" altLang="ja-JP" sz="1600" dirty="0">
                <a:solidFill>
                  <a:schemeClr val="tx1"/>
                </a:solidFill>
              </a:rPr>
              <a:t>300</a:t>
            </a:r>
            <a:r>
              <a:rPr lang="ja-JP" altLang="en-US" sz="1600" dirty="0">
                <a:solidFill>
                  <a:schemeClr val="tx1"/>
                </a:solidFill>
              </a:rPr>
              <a:t>万</a:t>
            </a:r>
            <a:endParaRPr lang="en-US" altLang="ja-JP" sz="1600" dirty="0">
              <a:solidFill>
                <a:schemeClr val="tx1"/>
              </a:solidFill>
            </a:endParaRPr>
          </a:p>
          <a:p>
            <a:pPr marL="285750" indent="-285750">
              <a:buFont typeface="Arial" panose="020B0604020202020204" pitchFamily="34" charset="0"/>
              <a:buChar char="•"/>
            </a:pPr>
            <a:r>
              <a:rPr kumimoji="1" lang="ja-JP" altLang="en-US" sz="1600" dirty="0">
                <a:solidFill>
                  <a:schemeClr val="tx1"/>
                </a:solidFill>
              </a:rPr>
              <a:t>母標準偏差</a:t>
            </a:r>
            <a:r>
              <a:rPr kumimoji="1" lang="en-US" altLang="ja-JP" sz="1600" dirty="0">
                <a:solidFill>
                  <a:schemeClr val="tx1"/>
                </a:solidFill>
              </a:rPr>
              <a:t> = 60</a:t>
            </a:r>
            <a:r>
              <a:rPr kumimoji="1" lang="ja-JP" altLang="en-US" sz="1600" dirty="0">
                <a:solidFill>
                  <a:schemeClr val="tx1"/>
                </a:solidFill>
              </a:rPr>
              <a:t>万</a:t>
            </a:r>
          </a:p>
        </p:txBody>
      </p:sp>
      <p:sp>
        <p:nvSpPr>
          <p:cNvPr id="7" name="矢印: 右カーブ 6">
            <a:extLst>
              <a:ext uri="{FF2B5EF4-FFF2-40B4-BE49-F238E27FC236}">
                <a16:creationId xmlns:a16="http://schemas.microsoft.com/office/drawing/2014/main" id="{9199F4C7-3371-4127-AE59-8C408365D400}"/>
              </a:ext>
            </a:extLst>
          </p:cNvPr>
          <p:cNvSpPr/>
          <p:nvPr/>
        </p:nvSpPr>
        <p:spPr>
          <a:xfrm flipH="1">
            <a:off x="3595734" y="3262492"/>
            <a:ext cx="484233" cy="124992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四角形: 角を丸くする 7">
            <a:extLst>
              <a:ext uri="{FF2B5EF4-FFF2-40B4-BE49-F238E27FC236}">
                <a16:creationId xmlns:a16="http://schemas.microsoft.com/office/drawing/2014/main" id="{BA704C2B-ACA8-43D1-8C46-1541D1D7B5FD}"/>
              </a:ext>
            </a:extLst>
          </p:cNvPr>
          <p:cNvSpPr/>
          <p:nvPr/>
        </p:nvSpPr>
        <p:spPr>
          <a:xfrm>
            <a:off x="696070" y="4113076"/>
            <a:ext cx="2780678" cy="1000361"/>
          </a:xfrm>
          <a:prstGeom prst="roundRect">
            <a:avLst/>
          </a:prstGeom>
          <a:solidFill>
            <a:schemeClr val="accent1">
              <a:lumMod val="40000"/>
              <a:lumOff val="6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tx1"/>
                </a:solidFill>
              </a:rPr>
              <a:t>標本</a:t>
            </a:r>
            <a:endParaRPr kumimoji="1" lang="en-US" altLang="ja-JP" sz="1200" b="1" dirty="0">
              <a:solidFill>
                <a:schemeClr val="tx1"/>
              </a:solidFill>
            </a:endParaRPr>
          </a:p>
          <a:p>
            <a:pPr algn="ctr"/>
            <a:endParaRPr kumimoji="1" lang="en-US" altLang="ja-JP" sz="500" dirty="0">
              <a:solidFill>
                <a:schemeClr val="tx1"/>
              </a:solidFill>
            </a:endParaRPr>
          </a:p>
          <a:p>
            <a:r>
              <a:rPr lang="ja-JP" altLang="en-US" sz="1200" dirty="0">
                <a:solidFill>
                  <a:schemeClr val="tx1"/>
                </a:solidFill>
              </a:rPr>
              <a:t>標本平均 </a:t>
            </a:r>
            <a:r>
              <a:rPr lang="en-US" altLang="ja-JP" sz="1200" dirty="0">
                <a:solidFill>
                  <a:schemeClr val="tx1"/>
                </a:solidFill>
              </a:rPr>
              <a:t>=</a:t>
            </a:r>
            <a:r>
              <a:rPr lang="ja-JP" altLang="en-US" sz="1200" dirty="0">
                <a:solidFill>
                  <a:schemeClr val="tx1"/>
                </a:solidFill>
              </a:rPr>
              <a:t> ？</a:t>
            </a:r>
            <a:endParaRPr lang="en-US" altLang="ja-JP" sz="1200" dirty="0">
              <a:solidFill>
                <a:schemeClr val="tx1"/>
              </a:solidFill>
            </a:endParaRPr>
          </a:p>
          <a:p>
            <a:r>
              <a:rPr lang="ja-JP" altLang="en-US" sz="1200" dirty="0">
                <a:solidFill>
                  <a:schemeClr val="tx1"/>
                </a:solidFill>
              </a:rPr>
              <a:t>平均の</a:t>
            </a:r>
            <a:r>
              <a:rPr lang="en-US" altLang="ja-JP" sz="1200" dirty="0">
                <a:solidFill>
                  <a:schemeClr val="tx1"/>
                </a:solidFill>
              </a:rPr>
              <a:t>95%</a:t>
            </a:r>
            <a:r>
              <a:rPr lang="ja-JP" altLang="en-US" sz="1200" dirty="0">
                <a:solidFill>
                  <a:schemeClr val="tx1"/>
                </a:solidFill>
              </a:rPr>
              <a:t>信頼区間 </a:t>
            </a:r>
            <a:r>
              <a:rPr lang="en-US" altLang="ja-JP" sz="1200" dirty="0">
                <a:solidFill>
                  <a:schemeClr val="tx1"/>
                </a:solidFill>
              </a:rPr>
              <a:t>= ?</a:t>
            </a:r>
          </a:p>
          <a:p>
            <a:endParaRPr lang="en-US" altLang="ja-JP" sz="500" dirty="0">
              <a:solidFill>
                <a:schemeClr val="tx1"/>
              </a:solidFill>
            </a:endParaRPr>
          </a:p>
          <a:p>
            <a:r>
              <a:rPr lang="ja-JP" altLang="en-US" sz="1200" dirty="0">
                <a:solidFill>
                  <a:schemeClr val="tx1"/>
                </a:solidFill>
              </a:rPr>
              <a:t>標本標準偏差</a:t>
            </a:r>
            <a:r>
              <a:rPr lang="en-US" altLang="ja-JP" sz="1200" dirty="0">
                <a:solidFill>
                  <a:schemeClr val="tx1"/>
                </a:solidFill>
              </a:rPr>
              <a:t> = </a:t>
            </a:r>
            <a:r>
              <a:rPr lang="ja-JP" altLang="en-US" sz="1200" dirty="0">
                <a:solidFill>
                  <a:schemeClr val="tx1"/>
                </a:solidFill>
              </a:rPr>
              <a:t>？</a:t>
            </a:r>
            <a:endParaRPr lang="en-US" altLang="ja-JP" sz="1200" dirty="0">
              <a:solidFill>
                <a:schemeClr val="tx1"/>
              </a:solidFill>
            </a:endParaRPr>
          </a:p>
        </p:txBody>
      </p:sp>
      <p:sp>
        <p:nvSpPr>
          <p:cNvPr id="10" name="テキスト ボックス 9">
            <a:extLst>
              <a:ext uri="{FF2B5EF4-FFF2-40B4-BE49-F238E27FC236}">
                <a16:creationId xmlns:a16="http://schemas.microsoft.com/office/drawing/2014/main" id="{9B029F5A-B329-4987-B99B-820820ED3066}"/>
              </a:ext>
            </a:extLst>
          </p:cNvPr>
          <p:cNvSpPr txBox="1"/>
          <p:nvPr/>
        </p:nvSpPr>
        <p:spPr>
          <a:xfrm>
            <a:off x="4340932" y="2427275"/>
            <a:ext cx="3096344" cy="461665"/>
          </a:xfrm>
          <a:prstGeom prst="rect">
            <a:avLst/>
          </a:prstGeom>
          <a:noFill/>
        </p:spPr>
        <p:txBody>
          <a:bodyPr wrap="square" rtlCol="0">
            <a:spAutoFit/>
          </a:bodyPr>
          <a:lstStyle/>
          <a:p>
            <a:r>
              <a:rPr lang="ja-JP" altLang="en-US" sz="1200" dirty="0"/>
              <a:t>全数調査しないと本当はわからない情報</a:t>
            </a:r>
            <a:endParaRPr lang="en-US" altLang="ja-JP" sz="1200" dirty="0"/>
          </a:p>
          <a:p>
            <a:r>
              <a:rPr lang="ja-JP" altLang="en-US" sz="1200" dirty="0"/>
              <a:t>標本から平均と標準偏差を推測</a:t>
            </a:r>
            <a:endParaRPr lang="en-US" altLang="ja-JP" sz="1200" dirty="0"/>
          </a:p>
        </p:txBody>
      </p:sp>
      <p:sp>
        <p:nvSpPr>
          <p:cNvPr id="11" name="テキスト ボックス 10">
            <a:extLst>
              <a:ext uri="{FF2B5EF4-FFF2-40B4-BE49-F238E27FC236}">
                <a16:creationId xmlns:a16="http://schemas.microsoft.com/office/drawing/2014/main" id="{07714036-FEA0-4D45-B804-0B676DF5F02E}"/>
              </a:ext>
            </a:extLst>
          </p:cNvPr>
          <p:cNvSpPr txBox="1"/>
          <p:nvPr/>
        </p:nvSpPr>
        <p:spPr>
          <a:xfrm>
            <a:off x="416496" y="819794"/>
            <a:ext cx="9109012" cy="830997"/>
          </a:xfrm>
          <a:prstGeom prst="rect">
            <a:avLst/>
          </a:prstGeom>
          <a:noFill/>
        </p:spPr>
        <p:txBody>
          <a:bodyPr wrap="square" rtlCol="0">
            <a:spAutoFit/>
          </a:bodyPr>
          <a:lstStyle/>
          <a:p>
            <a:r>
              <a:rPr lang="ja-JP" altLang="en-US" sz="1600" dirty="0"/>
              <a:t>ある地域の</a:t>
            </a:r>
            <a:r>
              <a:rPr lang="en-US" altLang="ja-JP" sz="1600" dirty="0"/>
              <a:t>20</a:t>
            </a:r>
            <a:r>
              <a:rPr lang="ja-JP" altLang="en-US" sz="1600" dirty="0"/>
              <a:t>代男性</a:t>
            </a:r>
            <a:r>
              <a:rPr lang="en-US" altLang="ja-JP" sz="1600" dirty="0"/>
              <a:t>(</a:t>
            </a:r>
            <a:r>
              <a:rPr lang="ja-JP" altLang="en-US" sz="1600" dirty="0"/>
              <a:t>母集団</a:t>
            </a:r>
            <a:r>
              <a:rPr lang="en-US" altLang="ja-JP" sz="1600" dirty="0"/>
              <a:t>)</a:t>
            </a:r>
            <a:r>
              <a:rPr lang="ja-JP" altLang="en-US" sz="1600" dirty="0"/>
              <a:t>の年収を調査する</a:t>
            </a:r>
            <a:endParaRPr lang="en-US" altLang="ja-JP" sz="1600" dirty="0"/>
          </a:p>
          <a:p>
            <a:r>
              <a:rPr lang="ja-JP" altLang="en-US" sz="1600" dirty="0"/>
              <a:t>真の分布は正規分布、母平均は</a:t>
            </a:r>
            <a:r>
              <a:rPr lang="en-US" altLang="ja-JP" sz="1600" dirty="0"/>
              <a:t>300</a:t>
            </a:r>
            <a:r>
              <a:rPr lang="ja-JP" altLang="en-US" sz="1600" dirty="0"/>
              <a:t>万、母標準偏差は</a:t>
            </a:r>
            <a:r>
              <a:rPr lang="en-US" altLang="ja-JP" sz="1600" dirty="0"/>
              <a:t>60</a:t>
            </a:r>
            <a:r>
              <a:rPr lang="ja-JP" altLang="en-US" sz="1600" dirty="0"/>
              <a:t>万とする ← 本当はわからない</a:t>
            </a:r>
            <a:endParaRPr lang="en-US" altLang="ja-JP" sz="1600" dirty="0"/>
          </a:p>
          <a:p>
            <a:r>
              <a:rPr lang="ja-JP" altLang="en-US" sz="1600" dirty="0"/>
              <a:t>全数調査できないとし、標本抽出して母集団を推測する</a:t>
            </a:r>
            <a:endParaRPr lang="en-US" altLang="ja-JP" sz="1600" dirty="0"/>
          </a:p>
        </p:txBody>
      </p:sp>
      <p:sp>
        <p:nvSpPr>
          <p:cNvPr id="12" name="吹き出し: 角を丸めた四角形 11">
            <a:extLst>
              <a:ext uri="{FF2B5EF4-FFF2-40B4-BE49-F238E27FC236}">
                <a16:creationId xmlns:a16="http://schemas.microsoft.com/office/drawing/2014/main" id="{65A7F629-9BC7-4C0F-9854-0E2ED69A89E5}"/>
              </a:ext>
            </a:extLst>
          </p:cNvPr>
          <p:cNvSpPr/>
          <p:nvPr/>
        </p:nvSpPr>
        <p:spPr bwMode="auto">
          <a:xfrm>
            <a:off x="812540" y="2888940"/>
            <a:ext cx="2268252" cy="756225"/>
          </a:xfrm>
          <a:prstGeom prst="wedgeRoundRectCallout">
            <a:avLst>
              <a:gd name="adj1" fmla="val 101110"/>
              <a:gd name="adj2" fmla="val -75941"/>
              <a:gd name="adj3" fmla="val 16667"/>
            </a:avLst>
          </a:prstGeom>
          <a:noFill/>
          <a:ln w="6350">
            <a:solidFill>
              <a:schemeClr val="accent2">
                <a:lumMod val="75000"/>
              </a:schemeClr>
            </a:solidFill>
            <a:prstDash val="dash"/>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3" name="テキスト ボックス 12">
            <a:extLst>
              <a:ext uri="{FF2B5EF4-FFF2-40B4-BE49-F238E27FC236}">
                <a16:creationId xmlns:a16="http://schemas.microsoft.com/office/drawing/2014/main" id="{93DC0FE5-BD32-4BD0-8CE4-0BE334F879B7}"/>
              </a:ext>
            </a:extLst>
          </p:cNvPr>
          <p:cNvSpPr txBox="1"/>
          <p:nvPr/>
        </p:nvSpPr>
        <p:spPr>
          <a:xfrm>
            <a:off x="4338228" y="3536531"/>
            <a:ext cx="1980220" cy="646331"/>
          </a:xfrm>
          <a:prstGeom prst="rect">
            <a:avLst/>
          </a:prstGeom>
          <a:noFill/>
        </p:spPr>
        <p:txBody>
          <a:bodyPr wrap="square" rtlCol="0">
            <a:spAutoFit/>
          </a:bodyPr>
          <a:lstStyle/>
          <a:p>
            <a:r>
              <a:rPr lang="ja-JP" altLang="en-US" sz="1200" dirty="0"/>
              <a:t>抽出する標本数を</a:t>
            </a:r>
            <a:r>
              <a:rPr lang="en-US" altLang="ja-JP" sz="1200" dirty="0"/>
              <a:t>10</a:t>
            </a:r>
            <a:r>
              <a:rPr lang="ja-JP" altLang="en-US" sz="1200" dirty="0" err="1"/>
              <a:t>、</a:t>
            </a:r>
            <a:r>
              <a:rPr lang="en-US" altLang="ja-JP" sz="1200" dirty="0"/>
              <a:t>100</a:t>
            </a:r>
            <a:r>
              <a:rPr lang="ja-JP" altLang="en-US" sz="1200" dirty="0" err="1"/>
              <a:t>、</a:t>
            </a:r>
            <a:r>
              <a:rPr lang="en-US" altLang="ja-JP" sz="1200" dirty="0"/>
              <a:t>1000</a:t>
            </a:r>
            <a:r>
              <a:rPr lang="ja-JP" altLang="en-US" sz="1200" dirty="0"/>
              <a:t>と変化させて、区間推定を行う</a:t>
            </a:r>
            <a:endParaRPr lang="en-US" altLang="ja-JP" sz="1200" dirty="0"/>
          </a:p>
        </p:txBody>
      </p:sp>
    </p:spTree>
    <p:extLst>
      <p:ext uri="{BB962C8B-B14F-4D97-AF65-F5344CB8AC3E}">
        <p14:creationId xmlns:p14="http://schemas.microsoft.com/office/powerpoint/2010/main" val="128886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23</a:t>
            </a:fld>
            <a:endParaRPr lang="ja-JP" altLang="en-US" dirty="0"/>
          </a:p>
        </p:txBody>
      </p:sp>
      <p:sp>
        <p:nvSpPr>
          <p:cNvPr id="3" name="タイトル 2"/>
          <p:cNvSpPr>
            <a:spLocks noGrp="1"/>
          </p:cNvSpPr>
          <p:nvPr>
            <p:ph type="title"/>
          </p:nvPr>
        </p:nvSpPr>
        <p:spPr/>
        <p:txBody>
          <a:bodyPr/>
          <a:lstStyle/>
          <a:p>
            <a:r>
              <a:rPr kumimoji="1" lang="ja-JP" altLang="en-US" dirty="0"/>
              <a:t>信頼区間に関する注意点</a:t>
            </a:r>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1359927"/>
            <a:ext cx="5904656" cy="1815882"/>
          </a:xfrm>
          <a:prstGeom prst="rect">
            <a:avLst/>
          </a:prstGeom>
          <a:noFill/>
        </p:spPr>
        <p:txBody>
          <a:bodyPr wrap="square" rtlCol="0">
            <a:spAutoFit/>
          </a:bodyPr>
          <a:lstStyle/>
          <a:p>
            <a:r>
              <a:rPr lang="en-US" altLang="ja-JP" sz="1600" dirty="0"/>
              <a:t>95%</a:t>
            </a:r>
            <a:r>
              <a:rPr lang="ja-JP" altLang="en-US" sz="1600" dirty="0"/>
              <a:t>信頼区間とは「</a:t>
            </a:r>
            <a:r>
              <a:rPr lang="en-US" altLang="ja-JP" sz="1600" dirty="0"/>
              <a:t>95%</a:t>
            </a:r>
            <a:r>
              <a:rPr lang="ja-JP" altLang="en-US" sz="1600" dirty="0"/>
              <a:t>の確率で真のパラメータ</a:t>
            </a:r>
            <a:r>
              <a:rPr lang="en-US" altLang="ja-JP" sz="1600" dirty="0"/>
              <a:t>(</a:t>
            </a:r>
            <a:r>
              <a:rPr lang="ja-JP" altLang="en-US" sz="1600" dirty="0"/>
              <a:t>母数</a:t>
            </a:r>
            <a:r>
              <a:rPr lang="en-US" altLang="ja-JP" sz="1600" dirty="0"/>
              <a:t>)</a:t>
            </a:r>
            <a:r>
              <a:rPr lang="ja-JP" altLang="en-US" sz="1600" dirty="0"/>
              <a:t>がその区間に入る」と解釈できるわけではない</a:t>
            </a:r>
            <a:endParaRPr lang="en-US" altLang="ja-JP" sz="1600" dirty="0"/>
          </a:p>
          <a:p>
            <a:endParaRPr lang="en-US" altLang="ja-JP" sz="1600" dirty="0"/>
          </a:p>
          <a:p>
            <a:r>
              <a:rPr lang="ja-JP" altLang="en-US" sz="1600" dirty="0"/>
              <a:t>正しくは、「</a:t>
            </a:r>
            <a:r>
              <a:rPr lang="ja-JP" altLang="en-US" sz="1600" b="1" dirty="0"/>
              <a:t>同じ状況において、観測を複数回繰り返し</a:t>
            </a:r>
            <a:r>
              <a:rPr lang="en-US" altLang="ja-JP" sz="1600" b="1" dirty="0"/>
              <a:t>95%</a:t>
            </a:r>
            <a:r>
              <a:rPr lang="ja-JP" altLang="en-US" sz="1600" b="1" dirty="0"/>
              <a:t>信頼区間を求めた場合、</a:t>
            </a:r>
            <a:r>
              <a:rPr lang="en-US" altLang="ja-JP" sz="1600" b="1" dirty="0"/>
              <a:t>95%</a:t>
            </a:r>
            <a:r>
              <a:rPr lang="ja-JP" altLang="en-US" sz="1600" b="1" dirty="0"/>
              <a:t>はその区間に真のパラメータを含む</a:t>
            </a:r>
            <a:r>
              <a:rPr lang="ja-JP" altLang="en-US" sz="1600" dirty="0"/>
              <a:t>」と、やや不自然な解釈となる</a:t>
            </a:r>
            <a:endParaRPr lang="en-US" altLang="ja-JP" sz="1600" dirty="0"/>
          </a:p>
          <a:p>
            <a:endParaRPr lang="en-US" altLang="ja-JP" sz="1600" dirty="0"/>
          </a:p>
        </p:txBody>
      </p:sp>
      <p:sp>
        <p:nvSpPr>
          <p:cNvPr id="6" name="テキスト ボックス 5">
            <a:extLst>
              <a:ext uri="{FF2B5EF4-FFF2-40B4-BE49-F238E27FC236}">
                <a16:creationId xmlns:a16="http://schemas.microsoft.com/office/drawing/2014/main" id="{277DF632-120B-4A09-A461-B9A47F2DB3C2}"/>
              </a:ext>
            </a:extLst>
          </p:cNvPr>
          <p:cNvSpPr txBox="1"/>
          <p:nvPr/>
        </p:nvSpPr>
        <p:spPr>
          <a:xfrm>
            <a:off x="20452" y="6417332"/>
            <a:ext cx="9548204" cy="246221"/>
          </a:xfrm>
          <a:prstGeom prst="rect">
            <a:avLst/>
          </a:prstGeom>
          <a:noFill/>
        </p:spPr>
        <p:txBody>
          <a:bodyPr wrap="square" rtlCol="0">
            <a:spAutoFit/>
          </a:bodyPr>
          <a:lstStyle/>
          <a:p>
            <a:r>
              <a:rPr lang="en-US" altLang="ja-JP" sz="1000" dirty="0"/>
              <a:t>(Wiki)</a:t>
            </a:r>
            <a:r>
              <a:rPr lang="ja-JP" altLang="en-US" sz="1000" dirty="0"/>
              <a:t> </a:t>
            </a:r>
            <a:r>
              <a:rPr lang="en-US" altLang="ja-JP" sz="1000" dirty="0">
                <a:hlinkClick r:id="rId2"/>
              </a:rPr>
              <a:t>https://ja.wikipedia.org/wiki/%E4%BF%A1%E9%A0%BC%E5%8C%BA%E9%96%93</a:t>
            </a:r>
            <a:endParaRPr lang="en-US" altLang="ja-JP" sz="1000" dirty="0"/>
          </a:p>
        </p:txBody>
      </p:sp>
      <p:pic>
        <p:nvPicPr>
          <p:cNvPr id="4" name="図 3">
            <a:extLst>
              <a:ext uri="{FF2B5EF4-FFF2-40B4-BE49-F238E27FC236}">
                <a16:creationId xmlns:a16="http://schemas.microsoft.com/office/drawing/2014/main" id="{7CABDCC3-1E7B-4ED1-87F9-BF23F65D6887}"/>
              </a:ext>
            </a:extLst>
          </p:cNvPr>
          <p:cNvPicPr>
            <a:picLocks noChangeAspect="1"/>
          </p:cNvPicPr>
          <p:nvPr/>
        </p:nvPicPr>
        <p:blipFill>
          <a:blip r:embed="rId3"/>
          <a:stretch>
            <a:fillRect/>
          </a:stretch>
        </p:blipFill>
        <p:spPr>
          <a:xfrm>
            <a:off x="6271268" y="944724"/>
            <a:ext cx="3470264" cy="1995100"/>
          </a:xfrm>
          <a:prstGeom prst="rect">
            <a:avLst/>
          </a:prstGeom>
        </p:spPr>
      </p:pic>
      <p:sp>
        <p:nvSpPr>
          <p:cNvPr id="8" name="テキスト ボックス 7">
            <a:extLst>
              <a:ext uri="{FF2B5EF4-FFF2-40B4-BE49-F238E27FC236}">
                <a16:creationId xmlns:a16="http://schemas.microsoft.com/office/drawing/2014/main" id="{60D2E637-096C-4CDF-932E-52997EA69BFA}"/>
              </a:ext>
            </a:extLst>
          </p:cNvPr>
          <p:cNvSpPr txBox="1"/>
          <p:nvPr/>
        </p:nvSpPr>
        <p:spPr>
          <a:xfrm>
            <a:off x="200472" y="3606115"/>
            <a:ext cx="9361040" cy="1077218"/>
          </a:xfrm>
          <a:prstGeom prst="rect">
            <a:avLst/>
          </a:prstGeom>
          <a:noFill/>
        </p:spPr>
        <p:txBody>
          <a:bodyPr wrap="square" rtlCol="0">
            <a:spAutoFit/>
          </a:bodyPr>
          <a:lstStyle/>
          <a:p>
            <a:r>
              <a:rPr lang="ja-JP" altLang="en-US" sz="1600" dirty="0"/>
              <a:t>後ほど学習する、</a:t>
            </a:r>
            <a:r>
              <a:rPr lang="ja-JP" altLang="en-US" sz="1600" b="1" dirty="0"/>
              <a:t>ベイズ統計</a:t>
            </a:r>
            <a:r>
              <a:rPr lang="ja-JP" altLang="en-US" sz="1600" dirty="0"/>
              <a:t>による信頼区間</a:t>
            </a:r>
            <a:r>
              <a:rPr lang="en-US" altLang="ja-JP" sz="1600" dirty="0"/>
              <a:t>(</a:t>
            </a:r>
            <a:r>
              <a:rPr lang="ja-JP" altLang="en-US" sz="1600" b="1" dirty="0"/>
              <a:t>信用区間</a:t>
            </a:r>
            <a:r>
              <a:rPr lang="en-US" altLang="ja-JP" sz="1600" dirty="0"/>
              <a:t>)</a:t>
            </a:r>
            <a:r>
              <a:rPr lang="ja-JP" altLang="en-US" sz="1600" dirty="0"/>
              <a:t>を用いれば、上記の「</a:t>
            </a:r>
            <a:r>
              <a:rPr lang="en-US" altLang="ja-JP" sz="1600" b="1" dirty="0"/>
              <a:t>95%</a:t>
            </a:r>
            <a:r>
              <a:rPr lang="ja-JP" altLang="en-US" sz="1600" b="1" dirty="0"/>
              <a:t>の確率で真のパラメータがその区間に入る</a:t>
            </a:r>
            <a:r>
              <a:rPr lang="ja-JP" altLang="en-US" sz="1600" dirty="0"/>
              <a:t>」と自然な解釈ができる</a:t>
            </a:r>
            <a:endParaRPr lang="en-US" altLang="ja-JP" sz="1600" dirty="0"/>
          </a:p>
          <a:p>
            <a:endParaRPr lang="en-US" altLang="ja-JP" sz="1600" dirty="0"/>
          </a:p>
          <a:p>
            <a:endParaRPr lang="en-US" altLang="ja-JP" sz="1600" dirty="0"/>
          </a:p>
        </p:txBody>
      </p:sp>
    </p:spTree>
    <p:extLst>
      <p:ext uri="{BB962C8B-B14F-4D97-AF65-F5344CB8AC3E}">
        <p14:creationId xmlns:p14="http://schemas.microsoft.com/office/powerpoint/2010/main" val="2633784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24</a:t>
            </a:fld>
            <a:endParaRPr lang="ja-JP" altLang="en-US" dirty="0"/>
          </a:p>
        </p:txBody>
      </p:sp>
      <p:sp>
        <p:nvSpPr>
          <p:cNvPr id="3" name="タイトル 2"/>
          <p:cNvSpPr>
            <a:spLocks noGrp="1"/>
          </p:cNvSpPr>
          <p:nvPr>
            <p:ph type="title"/>
          </p:nvPr>
        </p:nvSpPr>
        <p:spPr/>
        <p:txBody>
          <a:bodyPr/>
          <a:lstStyle/>
          <a:p>
            <a:r>
              <a:rPr kumimoji="1" lang="ja-JP" altLang="en-US" sz="2400" dirty="0"/>
              <a:t>統計的仮説検定</a:t>
            </a:r>
            <a:endParaRPr kumimoji="1" lang="ja-JP" altLang="en-US" sz="2000"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1569660"/>
          </a:xfrm>
          <a:prstGeom prst="rect">
            <a:avLst/>
          </a:prstGeom>
          <a:noFill/>
        </p:spPr>
        <p:txBody>
          <a:bodyPr wrap="square" rtlCol="0">
            <a:spAutoFit/>
          </a:bodyPr>
          <a:lstStyle/>
          <a:p>
            <a:r>
              <a:rPr lang="ja-JP" altLang="en-US" sz="1600" b="1" dirty="0"/>
              <a:t>仮説検定</a:t>
            </a:r>
            <a:r>
              <a:rPr lang="en-US" altLang="ja-JP" sz="1600" b="1" dirty="0"/>
              <a:t>(hypothesis testing)</a:t>
            </a:r>
            <a:r>
              <a:rPr lang="ja-JP" altLang="en-US" sz="1600" dirty="0"/>
              <a:t>とは、母集団分布のパラメータ</a:t>
            </a:r>
            <a:r>
              <a:rPr lang="en-US" altLang="ja-JP" sz="1600" dirty="0"/>
              <a:t>(</a:t>
            </a:r>
            <a:r>
              <a:rPr lang="ja-JP" altLang="en-US" sz="1600" dirty="0"/>
              <a:t>母数</a:t>
            </a:r>
            <a:r>
              <a:rPr lang="en-US" altLang="ja-JP" sz="1600" dirty="0"/>
              <a:t>)</a:t>
            </a:r>
            <a:r>
              <a:rPr lang="ja-JP" altLang="en-US" sz="1600" dirty="0"/>
              <a:t>に関する仮説を標本から検証する統計学的方法のひとつ。</a:t>
            </a:r>
            <a:endParaRPr lang="en-US" altLang="ja-JP" sz="1600" dirty="0"/>
          </a:p>
          <a:p>
            <a:endParaRPr lang="en-US" altLang="ja-JP" sz="1600" dirty="0"/>
          </a:p>
          <a:p>
            <a:r>
              <a:rPr lang="ja-JP" altLang="en-US" sz="1600" dirty="0"/>
              <a:t>統計的仮説検定においては、仮説が正しいと仮定した上で、それに従う母集団から、実際に観察された標本が抽出される確率を求め、その値により判断を行う。その確率が十分に（予め決めておいた値より）小さければ、その仮説を棄却する（すなわち仮説は成り立ちそうもないと判断する）。</a:t>
            </a:r>
            <a:endParaRPr lang="en-US" altLang="ja-JP" sz="1600" dirty="0"/>
          </a:p>
        </p:txBody>
      </p:sp>
      <p:sp>
        <p:nvSpPr>
          <p:cNvPr id="7" name="テキスト ボックス 6">
            <a:extLst>
              <a:ext uri="{FF2B5EF4-FFF2-40B4-BE49-F238E27FC236}">
                <a16:creationId xmlns:a16="http://schemas.microsoft.com/office/drawing/2014/main" id="{D03A6EB2-B305-4ED3-AE78-EDEAC0926863}"/>
              </a:ext>
            </a:extLst>
          </p:cNvPr>
          <p:cNvSpPr txBox="1"/>
          <p:nvPr/>
        </p:nvSpPr>
        <p:spPr>
          <a:xfrm>
            <a:off x="200472" y="2902292"/>
            <a:ext cx="4356484" cy="2462213"/>
          </a:xfrm>
          <a:prstGeom prst="rect">
            <a:avLst/>
          </a:prstGeom>
          <a:noFill/>
        </p:spPr>
        <p:txBody>
          <a:bodyPr wrap="square" rtlCol="0">
            <a:spAutoFit/>
          </a:bodyPr>
          <a:lstStyle/>
          <a:p>
            <a:r>
              <a:rPr lang="ja-JP" altLang="en-US" sz="1400" u="sng" dirty="0"/>
              <a:t>手順</a:t>
            </a:r>
            <a:endParaRPr lang="en-US" altLang="ja-JP" sz="1400" u="sng" dirty="0"/>
          </a:p>
          <a:p>
            <a:endParaRPr lang="en-US" altLang="ja-JP" sz="1400" dirty="0"/>
          </a:p>
          <a:p>
            <a:pPr marL="342900" indent="-342900">
              <a:buFont typeface="+mj-lt"/>
              <a:buAutoNum type="arabicPeriod"/>
            </a:pPr>
            <a:r>
              <a:rPr lang="ja-JP" altLang="en-US" sz="1400" dirty="0"/>
              <a:t>仮説</a:t>
            </a:r>
            <a:r>
              <a:rPr lang="en-US" altLang="ja-JP" sz="1400" dirty="0"/>
              <a:t>(</a:t>
            </a:r>
            <a:r>
              <a:rPr lang="ja-JP" altLang="en-US" sz="1400" dirty="0"/>
              <a:t>帰無仮説</a:t>
            </a:r>
            <a:r>
              <a:rPr lang="en-US" altLang="ja-JP" sz="1400" dirty="0"/>
              <a:t>)</a:t>
            </a:r>
            <a:r>
              <a:rPr lang="ja-JP" altLang="en-US" sz="1400" dirty="0"/>
              <a:t>を立てる</a:t>
            </a:r>
            <a:endParaRPr lang="en-US" altLang="ja-JP" sz="1400" dirty="0"/>
          </a:p>
          <a:p>
            <a:pPr marL="742950" lvl="1" indent="-285750">
              <a:buFont typeface="Arial" panose="020B0604020202020204" pitchFamily="34" charset="0"/>
              <a:buChar char="•"/>
            </a:pPr>
            <a:r>
              <a:rPr lang="ja-JP" altLang="en-US" sz="1400" b="1" dirty="0"/>
              <a:t>帰無仮説</a:t>
            </a:r>
            <a:r>
              <a:rPr lang="en-US" altLang="ja-JP" sz="1400" b="1" dirty="0"/>
              <a:t>(H0)</a:t>
            </a:r>
            <a:r>
              <a:rPr lang="ja-JP" altLang="en-US" sz="1400" dirty="0"/>
              <a:t>：棄却できるか調べる仮説</a:t>
            </a:r>
            <a:endParaRPr lang="en-US" altLang="ja-JP" sz="1400" dirty="0"/>
          </a:p>
          <a:p>
            <a:pPr marL="742950" lvl="1" indent="-285750">
              <a:buFont typeface="Arial" panose="020B0604020202020204" pitchFamily="34" charset="0"/>
              <a:buChar char="•"/>
            </a:pPr>
            <a:r>
              <a:rPr lang="ja-JP" altLang="en-US" sz="1400" b="1" dirty="0"/>
              <a:t>対立仮説</a:t>
            </a:r>
            <a:r>
              <a:rPr lang="en-US" altLang="ja-JP" sz="1400" b="1" dirty="0"/>
              <a:t>(H1)</a:t>
            </a:r>
            <a:r>
              <a:rPr lang="ja-JP" altLang="en-US" sz="1400" dirty="0"/>
              <a:t>：帰無仮説が棄却された場合、採択</a:t>
            </a:r>
            <a:endParaRPr lang="en-US" altLang="ja-JP" sz="1400" dirty="0"/>
          </a:p>
          <a:p>
            <a:pPr marL="742950" lvl="1" indent="-285750">
              <a:buFont typeface="Arial" panose="020B0604020202020204" pitchFamily="34" charset="0"/>
              <a:buChar char="•"/>
            </a:pPr>
            <a:endParaRPr lang="en-US" altLang="ja-JP" sz="700" dirty="0"/>
          </a:p>
          <a:p>
            <a:pPr marL="342900" indent="-342900">
              <a:buFont typeface="+mj-lt"/>
              <a:buAutoNum type="arabicPeriod"/>
            </a:pPr>
            <a:r>
              <a:rPr lang="ja-JP" altLang="en-US" sz="1400" u="sng" dirty="0"/>
              <a:t>仮説を正しいとして、データが観測される確率</a:t>
            </a:r>
            <a:r>
              <a:rPr lang="en-US" altLang="ja-JP" sz="1400" dirty="0"/>
              <a:t>(</a:t>
            </a:r>
            <a:r>
              <a:rPr lang="en-US" altLang="ja-JP" sz="1400" b="1" dirty="0"/>
              <a:t>p</a:t>
            </a:r>
            <a:r>
              <a:rPr lang="ja-JP" altLang="en-US" sz="1400" b="1" dirty="0"/>
              <a:t>値</a:t>
            </a:r>
            <a:r>
              <a:rPr lang="en-US" altLang="ja-JP" sz="1400" dirty="0"/>
              <a:t>)</a:t>
            </a:r>
            <a:r>
              <a:rPr lang="ja-JP" altLang="en-US" sz="1400" dirty="0"/>
              <a:t>を計算する</a:t>
            </a:r>
            <a:endParaRPr lang="en-US" altLang="ja-JP" sz="1400" dirty="0"/>
          </a:p>
          <a:p>
            <a:pPr marL="342900" indent="-342900">
              <a:buFont typeface="+mj-lt"/>
              <a:buAutoNum type="arabicPeriod"/>
            </a:pPr>
            <a:endParaRPr lang="en-US" altLang="ja-JP" sz="700" dirty="0"/>
          </a:p>
          <a:p>
            <a:pPr marL="342900" indent="-342900">
              <a:buFont typeface="+mj-lt"/>
              <a:buAutoNum type="arabicPeriod"/>
            </a:pPr>
            <a:r>
              <a:rPr lang="ja-JP" altLang="en-US" sz="1400" dirty="0"/>
              <a:t>計算された確率に基づき、仮説を棄却するか、受容するか判断する（</a:t>
            </a:r>
            <a:r>
              <a:rPr lang="ja-JP" altLang="en-US" sz="1400" b="1" dirty="0"/>
              <a:t>有意水準</a:t>
            </a:r>
            <a:r>
              <a:rPr lang="ja-JP" altLang="en-US" sz="1400" dirty="0"/>
              <a:t>で判断）</a:t>
            </a:r>
            <a:endParaRPr lang="en-US" altLang="ja-JP" sz="1400" dirty="0"/>
          </a:p>
        </p:txBody>
      </p:sp>
      <p:sp>
        <p:nvSpPr>
          <p:cNvPr id="8" name="テキスト ボックス 7">
            <a:extLst>
              <a:ext uri="{FF2B5EF4-FFF2-40B4-BE49-F238E27FC236}">
                <a16:creationId xmlns:a16="http://schemas.microsoft.com/office/drawing/2014/main" id="{EF598F6E-DFE5-4D04-B108-5B7831EE76FD}"/>
              </a:ext>
            </a:extLst>
          </p:cNvPr>
          <p:cNvSpPr txBox="1"/>
          <p:nvPr/>
        </p:nvSpPr>
        <p:spPr>
          <a:xfrm>
            <a:off x="20452" y="6417332"/>
            <a:ext cx="9548204" cy="246221"/>
          </a:xfrm>
          <a:prstGeom prst="rect">
            <a:avLst/>
          </a:prstGeom>
          <a:noFill/>
        </p:spPr>
        <p:txBody>
          <a:bodyPr wrap="square" rtlCol="0">
            <a:spAutoFit/>
          </a:bodyPr>
          <a:lstStyle/>
          <a:p>
            <a:r>
              <a:rPr lang="en-US" altLang="ja-JP" sz="1000" dirty="0"/>
              <a:t>(Wiki) </a:t>
            </a:r>
            <a:r>
              <a:rPr lang="en-US" altLang="ja-JP" sz="1000" dirty="0">
                <a:hlinkClick r:id="rId2"/>
              </a:rPr>
              <a:t>https://ja.wikipedia.org/wiki/%E4%BB%AE%E8%AA%AC%E6%A4%9C%E5%AE%9A</a:t>
            </a:r>
            <a:endParaRPr lang="en-US" altLang="ja-JP" sz="1000" dirty="0"/>
          </a:p>
        </p:txBody>
      </p:sp>
      <p:sp>
        <p:nvSpPr>
          <p:cNvPr id="10" name="テキスト ボックス 9">
            <a:extLst>
              <a:ext uri="{FF2B5EF4-FFF2-40B4-BE49-F238E27FC236}">
                <a16:creationId xmlns:a16="http://schemas.microsoft.com/office/drawing/2014/main" id="{1632BCB4-D72C-4C41-BEDC-FD15C822495F}"/>
              </a:ext>
            </a:extLst>
          </p:cNvPr>
          <p:cNvSpPr txBox="1"/>
          <p:nvPr/>
        </p:nvSpPr>
        <p:spPr>
          <a:xfrm>
            <a:off x="5125876" y="2902291"/>
            <a:ext cx="4615656" cy="3108543"/>
          </a:xfrm>
          <a:prstGeom prst="rect">
            <a:avLst/>
          </a:prstGeom>
          <a:noFill/>
        </p:spPr>
        <p:txBody>
          <a:bodyPr wrap="square" rtlCol="0">
            <a:spAutoFit/>
          </a:bodyPr>
          <a:lstStyle/>
          <a:p>
            <a:r>
              <a:rPr lang="ja-JP" altLang="en-US" sz="1400" u="sng" dirty="0"/>
              <a:t>例</a:t>
            </a:r>
            <a:endParaRPr lang="en-US" altLang="ja-JP" sz="1400" u="sng" dirty="0"/>
          </a:p>
          <a:p>
            <a:endParaRPr lang="en-US" altLang="ja-JP" sz="1400" dirty="0"/>
          </a:p>
          <a:p>
            <a:r>
              <a:rPr lang="ja-JP" altLang="en-US" sz="1400" dirty="0"/>
              <a:t>新しいマーケ施策</a:t>
            </a:r>
            <a:r>
              <a:rPr lang="en-US" altLang="ja-JP" sz="1400" dirty="0"/>
              <a:t>A</a:t>
            </a:r>
            <a:r>
              <a:rPr lang="ja-JP" altLang="en-US" sz="1400" dirty="0"/>
              <a:t>と</a:t>
            </a:r>
            <a:r>
              <a:rPr lang="en-US" altLang="ja-JP" sz="1400" dirty="0"/>
              <a:t>B</a:t>
            </a:r>
            <a:r>
              <a:rPr lang="ja-JP" altLang="en-US" sz="1400" dirty="0"/>
              <a:t>の効果検証のため、</a:t>
            </a:r>
            <a:r>
              <a:rPr lang="en-US" altLang="ja-JP" sz="1400" dirty="0"/>
              <a:t>100</a:t>
            </a:r>
            <a:r>
              <a:rPr lang="ja-JP" altLang="en-US" sz="1400" dirty="0"/>
              <a:t>人の顧客に施策を実施し（</a:t>
            </a:r>
            <a:r>
              <a:rPr lang="en-US" altLang="ja-JP" sz="1400" dirty="0"/>
              <a:t>A,B</a:t>
            </a:r>
            <a:r>
              <a:rPr lang="ja-JP" altLang="en-US" sz="1400" dirty="0"/>
              <a:t>各</a:t>
            </a:r>
            <a:r>
              <a:rPr lang="en-US" altLang="ja-JP" sz="1400" dirty="0"/>
              <a:t>50</a:t>
            </a:r>
            <a:r>
              <a:rPr lang="ja-JP" altLang="en-US" sz="1400" dirty="0"/>
              <a:t>名ずつ）、売り上げを比較した</a:t>
            </a:r>
            <a:endParaRPr lang="en-US" altLang="ja-JP" sz="1400" dirty="0"/>
          </a:p>
          <a:p>
            <a:endParaRPr lang="en-US" altLang="ja-JP" sz="1400" dirty="0"/>
          </a:p>
          <a:p>
            <a:pPr marL="342900" indent="-342900">
              <a:buFont typeface="+mj-lt"/>
              <a:buAutoNum type="arabicPeriod"/>
            </a:pPr>
            <a:r>
              <a:rPr lang="ja-JP" altLang="en-US" sz="1400" dirty="0"/>
              <a:t>仮説を立てる</a:t>
            </a:r>
            <a:endParaRPr lang="en-US" altLang="ja-JP" sz="1400" dirty="0"/>
          </a:p>
          <a:p>
            <a:pPr marL="742950" lvl="1" indent="-285750">
              <a:buFont typeface="Arial" panose="020B0604020202020204" pitchFamily="34" charset="0"/>
              <a:buChar char="•"/>
            </a:pPr>
            <a:r>
              <a:rPr lang="ja-JP" altLang="en-US" sz="1400" b="1" dirty="0"/>
              <a:t>帰無仮説</a:t>
            </a:r>
            <a:r>
              <a:rPr lang="ja-JP" altLang="en-US" sz="1400" dirty="0"/>
              <a:t>：</a:t>
            </a:r>
            <a:r>
              <a:rPr lang="en-US" altLang="ja-JP" sz="1400" dirty="0"/>
              <a:t>A</a:t>
            </a:r>
            <a:r>
              <a:rPr lang="ja-JP" altLang="en-US" sz="1400" dirty="0"/>
              <a:t>と</a:t>
            </a:r>
            <a:r>
              <a:rPr lang="en-US" altLang="ja-JP" sz="1400" dirty="0"/>
              <a:t>B</a:t>
            </a:r>
            <a:r>
              <a:rPr lang="ja-JP" altLang="en-US" sz="1400" dirty="0"/>
              <a:t>に差はない</a:t>
            </a:r>
            <a:endParaRPr lang="en-US" altLang="ja-JP" sz="1400" dirty="0"/>
          </a:p>
          <a:p>
            <a:pPr marL="742950" lvl="1" indent="-285750">
              <a:buFont typeface="Arial" panose="020B0604020202020204" pitchFamily="34" charset="0"/>
              <a:buChar char="•"/>
            </a:pPr>
            <a:r>
              <a:rPr lang="ja-JP" altLang="en-US" sz="1400" b="1" dirty="0"/>
              <a:t>対立仮説</a:t>
            </a:r>
            <a:r>
              <a:rPr lang="ja-JP" altLang="en-US" sz="1400" dirty="0"/>
              <a:t>：</a:t>
            </a:r>
            <a:r>
              <a:rPr lang="en-US" altLang="ja-JP" sz="1400" dirty="0"/>
              <a:t>A</a:t>
            </a:r>
            <a:r>
              <a:rPr lang="ja-JP" altLang="en-US" sz="1400" dirty="0"/>
              <a:t>と</a:t>
            </a:r>
            <a:r>
              <a:rPr lang="en-US" altLang="ja-JP" sz="1400" dirty="0"/>
              <a:t>B</a:t>
            </a:r>
            <a:r>
              <a:rPr lang="ja-JP" altLang="en-US" sz="1400" dirty="0"/>
              <a:t>に差はある</a:t>
            </a:r>
            <a:endParaRPr lang="en-US" altLang="ja-JP" sz="1400" dirty="0"/>
          </a:p>
          <a:p>
            <a:pPr marL="742950" lvl="1" indent="-285750">
              <a:buFont typeface="Arial" panose="020B0604020202020204" pitchFamily="34" charset="0"/>
              <a:buChar char="•"/>
            </a:pPr>
            <a:endParaRPr lang="en-US" altLang="ja-JP" sz="700" dirty="0"/>
          </a:p>
          <a:p>
            <a:pPr marL="342900" indent="-342900">
              <a:buFont typeface="+mj-lt"/>
              <a:buAutoNum type="arabicPeriod"/>
            </a:pPr>
            <a:r>
              <a:rPr lang="en-US" altLang="ja-JP" sz="1400" dirty="0"/>
              <a:t>p</a:t>
            </a:r>
            <a:r>
              <a:rPr lang="ja-JP" altLang="en-US" sz="1400" dirty="0"/>
              <a:t>値</a:t>
            </a:r>
            <a:r>
              <a:rPr lang="en-US" altLang="ja-JP" sz="1400" dirty="0"/>
              <a:t>=0.042</a:t>
            </a:r>
          </a:p>
          <a:p>
            <a:pPr marL="342900" indent="-342900">
              <a:buFont typeface="+mj-lt"/>
              <a:buAutoNum type="arabicPeriod"/>
            </a:pPr>
            <a:endParaRPr lang="en-US" altLang="ja-JP" sz="700" dirty="0"/>
          </a:p>
          <a:p>
            <a:pPr marL="342900" indent="-342900">
              <a:buFont typeface="+mj-lt"/>
              <a:buAutoNum type="arabicPeriod"/>
            </a:pPr>
            <a:r>
              <a:rPr lang="en-US" altLang="ja-JP" sz="1400" dirty="0"/>
              <a:t>p</a:t>
            </a:r>
            <a:r>
              <a:rPr lang="ja-JP" altLang="en-US" sz="1400" dirty="0"/>
              <a:t>値が有意水準より小さいので</a:t>
            </a:r>
            <a:r>
              <a:rPr lang="en-US" altLang="ja-JP" sz="1400" dirty="0"/>
              <a:t>(</a:t>
            </a:r>
            <a:r>
              <a:rPr lang="ja-JP" altLang="en-US" sz="1400" dirty="0"/>
              <a:t>有意水準を</a:t>
            </a:r>
            <a:r>
              <a:rPr lang="en-US" altLang="ja-JP" sz="1400" dirty="0"/>
              <a:t>0.05</a:t>
            </a:r>
            <a:r>
              <a:rPr lang="ja-JP" altLang="en-US" sz="1400" dirty="0"/>
              <a:t>に設定済み</a:t>
            </a:r>
            <a:r>
              <a:rPr lang="en-US" altLang="ja-JP" sz="1400" dirty="0"/>
              <a:t>)</a:t>
            </a:r>
            <a:r>
              <a:rPr lang="ja-JP" altLang="en-US" sz="1400" dirty="0" err="1"/>
              <a:t>、</a:t>
            </a:r>
            <a:r>
              <a:rPr lang="ja-JP" altLang="en-US" sz="1400" dirty="0"/>
              <a:t>仮説は正しいとは言えないと判断。帰無仮説を棄却</a:t>
            </a:r>
            <a:endParaRPr lang="en-US" altLang="ja-JP" sz="1400" dirty="0"/>
          </a:p>
        </p:txBody>
      </p:sp>
    </p:spTree>
    <p:extLst>
      <p:ext uri="{BB962C8B-B14F-4D97-AF65-F5344CB8AC3E}">
        <p14:creationId xmlns:p14="http://schemas.microsoft.com/office/powerpoint/2010/main" val="4229007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25</a:t>
            </a:fld>
            <a:endParaRPr lang="ja-JP" altLang="en-US" dirty="0"/>
          </a:p>
        </p:txBody>
      </p:sp>
      <p:sp>
        <p:nvSpPr>
          <p:cNvPr id="3" name="タイトル 2"/>
          <p:cNvSpPr>
            <a:spLocks noGrp="1"/>
          </p:cNvSpPr>
          <p:nvPr>
            <p:ph type="title"/>
          </p:nvPr>
        </p:nvSpPr>
        <p:spPr/>
        <p:txBody>
          <a:bodyPr/>
          <a:lstStyle/>
          <a:p>
            <a:r>
              <a:rPr lang="en-US" altLang="ja-JP" sz="2400" dirty="0"/>
              <a:t>2</a:t>
            </a:r>
            <a:r>
              <a:rPr lang="ja-JP" altLang="en-US" sz="2400" dirty="0"/>
              <a:t>種類の誤り</a:t>
            </a:r>
            <a:endParaRPr kumimoji="1" lang="ja-JP" altLang="en-US" sz="2000"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1815882"/>
          </a:xfrm>
          <a:prstGeom prst="rect">
            <a:avLst/>
          </a:prstGeom>
          <a:noFill/>
        </p:spPr>
        <p:txBody>
          <a:bodyPr wrap="square" rtlCol="0">
            <a:spAutoFit/>
          </a:bodyPr>
          <a:lstStyle/>
          <a:p>
            <a:r>
              <a:rPr lang="ja-JP" altLang="en-US" sz="1600" dirty="0"/>
              <a:t>帰無仮説が正しいときに、これを棄却してしまう誤りを</a:t>
            </a:r>
            <a:r>
              <a:rPr lang="ja-JP" altLang="en-US" sz="1600" b="1" dirty="0"/>
              <a:t>第</a:t>
            </a:r>
            <a:r>
              <a:rPr lang="en-US" altLang="ja-JP" sz="1600" b="1" dirty="0"/>
              <a:t>1</a:t>
            </a:r>
            <a:r>
              <a:rPr lang="ja-JP" altLang="en-US" sz="1600" b="1" dirty="0"/>
              <a:t>種の誤り</a:t>
            </a:r>
            <a:r>
              <a:rPr lang="en-US" altLang="ja-JP" sz="1600" b="1" dirty="0"/>
              <a:t>(Type I Error)</a:t>
            </a:r>
            <a:r>
              <a:rPr lang="ja-JP" altLang="en-US" sz="1600" dirty="0"/>
              <a:t>という。これを犯す確率を</a:t>
            </a:r>
            <a:r>
              <a:rPr lang="en-US" altLang="ja-JP" sz="1600" dirty="0"/>
              <a:t>α</a:t>
            </a:r>
            <a:r>
              <a:rPr lang="ja-JP" altLang="en-US" sz="1600" dirty="0"/>
              <a:t>で表す。この</a:t>
            </a:r>
            <a:r>
              <a:rPr lang="en-US" altLang="ja-JP" sz="1600" b="1" dirty="0"/>
              <a:t>α</a:t>
            </a:r>
            <a:r>
              <a:rPr lang="ja-JP" altLang="en-US" sz="1600" dirty="0"/>
              <a:t>を</a:t>
            </a:r>
            <a:r>
              <a:rPr lang="ja-JP" altLang="en-US" sz="1600" b="1" dirty="0"/>
              <a:t>危険率</a:t>
            </a:r>
            <a:r>
              <a:rPr lang="ja-JP" altLang="en-US" sz="1600" dirty="0"/>
              <a:t>とも呼び有意水準に等しい。</a:t>
            </a:r>
          </a:p>
          <a:p>
            <a:endParaRPr lang="en-US" altLang="ja-JP" sz="1600" dirty="0"/>
          </a:p>
          <a:p>
            <a:r>
              <a:rPr lang="ja-JP" altLang="en-US" sz="1600" dirty="0"/>
              <a:t>誤った帰無仮説を棄却しない誤りのことを</a:t>
            </a:r>
            <a:r>
              <a:rPr lang="ja-JP" altLang="en-US" sz="1600" b="1" dirty="0"/>
              <a:t>第</a:t>
            </a:r>
            <a:r>
              <a:rPr lang="en-US" altLang="ja-JP" sz="1600" b="1" dirty="0"/>
              <a:t>2</a:t>
            </a:r>
            <a:r>
              <a:rPr lang="ja-JP" altLang="en-US" sz="1600" b="1" dirty="0"/>
              <a:t>種の誤り</a:t>
            </a:r>
            <a:r>
              <a:rPr lang="en-US" altLang="ja-JP" sz="1600" b="1" dirty="0"/>
              <a:t>(Type II Error)</a:t>
            </a:r>
            <a:r>
              <a:rPr lang="ja-JP" altLang="en-US" sz="1600" dirty="0"/>
              <a:t>という。これを犯す確率を</a:t>
            </a:r>
            <a:r>
              <a:rPr lang="en-US" altLang="ja-JP" sz="1600" dirty="0"/>
              <a:t>β</a:t>
            </a:r>
            <a:r>
              <a:rPr lang="ja-JP" altLang="en-US" sz="1600" dirty="0"/>
              <a:t>で表す。 </a:t>
            </a:r>
            <a:r>
              <a:rPr lang="en-US" altLang="ja-JP" sz="1600" b="1" dirty="0"/>
              <a:t>1 - β</a:t>
            </a:r>
            <a:r>
              <a:rPr lang="ja-JP" altLang="en-US" sz="1600" dirty="0"/>
              <a:t>は検定力あるいは</a:t>
            </a:r>
            <a:r>
              <a:rPr lang="ja-JP" altLang="en-US" sz="1600" b="1" dirty="0"/>
              <a:t>検出力</a:t>
            </a:r>
            <a:r>
              <a:rPr lang="en-US" altLang="ja-JP" sz="1600" b="1" dirty="0"/>
              <a:t>(Power)</a:t>
            </a:r>
            <a:r>
              <a:rPr lang="ja-JP" altLang="en-US" sz="1600" dirty="0"/>
              <a:t>と呼び、誤った帰無仮説を正しく棄却できる確率となる。</a:t>
            </a:r>
            <a:endParaRPr lang="en-US" altLang="ja-JP" sz="1600" dirty="0"/>
          </a:p>
          <a:p>
            <a:endParaRPr lang="en-US" altLang="ja-JP" sz="1600" dirty="0"/>
          </a:p>
        </p:txBody>
      </p:sp>
      <p:sp>
        <p:nvSpPr>
          <p:cNvPr id="6" name="テキスト ボックス 5">
            <a:extLst>
              <a:ext uri="{FF2B5EF4-FFF2-40B4-BE49-F238E27FC236}">
                <a16:creationId xmlns:a16="http://schemas.microsoft.com/office/drawing/2014/main" id="{DD8AA818-D186-4AD7-84C0-C2F9FE262AB1}"/>
              </a:ext>
            </a:extLst>
          </p:cNvPr>
          <p:cNvSpPr txBox="1"/>
          <p:nvPr/>
        </p:nvSpPr>
        <p:spPr>
          <a:xfrm>
            <a:off x="20452" y="6417332"/>
            <a:ext cx="9548204" cy="246221"/>
          </a:xfrm>
          <a:prstGeom prst="rect">
            <a:avLst/>
          </a:prstGeom>
          <a:noFill/>
        </p:spPr>
        <p:txBody>
          <a:bodyPr wrap="square" rtlCol="0">
            <a:spAutoFit/>
          </a:bodyPr>
          <a:lstStyle/>
          <a:p>
            <a:r>
              <a:rPr lang="en-US" altLang="ja-JP" sz="1000" dirty="0"/>
              <a:t>(Wiki) </a:t>
            </a:r>
            <a:r>
              <a:rPr lang="en-US" altLang="ja-JP" sz="1000" dirty="0">
                <a:hlinkClick r:id="rId2"/>
              </a:rPr>
              <a:t>https://ja.wikipedia.org/wiki/%E4%BB%AE%E8%AA%AC%E6%A4%9C%E5%AE%9A</a:t>
            </a:r>
            <a:endParaRPr lang="en-US" altLang="ja-JP" sz="1000" dirty="0"/>
          </a:p>
        </p:txBody>
      </p:sp>
      <p:graphicFrame>
        <p:nvGraphicFramePr>
          <p:cNvPr id="4" name="表 3">
            <a:extLst>
              <a:ext uri="{FF2B5EF4-FFF2-40B4-BE49-F238E27FC236}">
                <a16:creationId xmlns:a16="http://schemas.microsoft.com/office/drawing/2014/main" id="{502B07E4-445C-4E12-8BB4-11265278DD47}"/>
              </a:ext>
            </a:extLst>
          </p:cNvPr>
          <p:cNvGraphicFramePr>
            <a:graphicFrameLocks noGrp="1"/>
          </p:cNvGraphicFramePr>
          <p:nvPr>
            <p:extLst>
              <p:ext uri="{D42A27DB-BD31-4B8C-83A1-F6EECF244321}">
                <p14:modId xmlns:p14="http://schemas.microsoft.com/office/powerpoint/2010/main" val="4078353039"/>
              </p:ext>
            </p:extLst>
          </p:nvPr>
        </p:nvGraphicFramePr>
        <p:xfrm>
          <a:off x="1492554" y="3201202"/>
          <a:ext cx="6603999" cy="1112520"/>
        </p:xfrm>
        <a:graphic>
          <a:graphicData uri="http://schemas.openxmlformats.org/drawingml/2006/table">
            <a:tbl>
              <a:tblPr firstRow="1" bandRow="1">
                <a:tableStyleId>{5940675A-B579-460E-94D1-54222C63F5DA}</a:tableStyleId>
              </a:tblPr>
              <a:tblGrid>
                <a:gridCol w="2201333">
                  <a:extLst>
                    <a:ext uri="{9D8B030D-6E8A-4147-A177-3AD203B41FA5}">
                      <a16:colId xmlns:a16="http://schemas.microsoft.com/office/drawing/2014/main" val="3644923867"/>
                    </a:ext>
                  </a:extLst>
                </a:gridCol>
                <a:gridCol w="2201333">
                  <a:extLst>
                    <a:ext uri="{9D8B030D-6E8A-4147-A177-3AD203B41FA5}">
                      <a16:colId xmlns:a16="http://schemas.microsoft.com/office/drawing/2014/main" val="2981906615"/>
                    </a:ext>
                  </a:extLst>
                </a:gridCol>
                <a:gridCol w="2201333">
                  <a:extLst>
                    <a:ext uri="{9D8B030D-6E8A-4147-A177-3AD203B41FA5}">
                      <a16:colId xmlns:a16="http://schemas.microsoft.com/office/drawing/2014/main" val="839705068"/>
                    </a:ext>
                  </a:extLst>
                </a:gridCol>
              </a:tblGrid>
              <a:tr h="370840">
                <a:tc>
                  <a:txBody>
                    <a:bodyPr/>
                    <a:lstStyle/>
                    <a:p>
                      <a:endParaRPr kumimoji="1" lang="ja-JP" altLang="en-US" dirty="0"/>
                    </a:p>
                  </a:txBody>
                  <a:tcPr/>
                </a:tc>
                <a:tc>
                  <a:txBody>
                    <a:bodyPr/>
                    <a:lstStyle/>
                    <a:p>
                      <a:r>
                        <a:rPr kumimoji="1" lang="ja-JP" altLang="en-US" dirty="0"/>
                        <a:t>検定で</a:t>
                      </a:r>
                      <a:r>
                        <a:rPr kumimoji="1" lang="en-US" altLang="ja-JP" dirty="0"/>
                        <a:t>H0</a:t>
                      </a:r>
                      <a:r>
                        <a:rPr kumimoji="1" lang="ja-JP" altLang="en-US" dirty="0"/>
                        <a:t>を受容</a:t>
                      </a:r>
                    </a:p>
                  </a:txBody>
                  <a:tcPr>
                    <a:solidFill>
                      <a:schemeClr val="bg1">
                        <a:lumMod val="75000"/>
                      </a:schemeClr>
                    </a:solidFill>
                  </a:tcPr>
                </a:tc>
                <a:tc>
                  <a:txBody>
                    <a:bodyPr/>
                    <a:lstStyle/>
                    <a:p>
                      <a:r>
                        <a:rPr kumimoji="1" lang="ja-JP" altLang="en-US" dirty="0"/>
                        <a:t>検定で</a:t>
                      </a:r>
                      <a:r>
                        <a:rPr kumimoji="1" lang="en-US" altLang="ja-JP" dirty="0"/>
                        <a:t>H1</a:t>
                      </a:r>
                      <a:r>
                        <a:rPr kumimoji="1" lang="ja-JP" altLang="en-US" dirty="0"/>
                        <a:t>を受容</a:t>
                      </a:r>
                    </a:p>
                  </a:txBody>
                  <a:tcPr>
                    <a:solidFill>
                      <a:schemeClr val="bg1">
                        <a:lumMod val="75000"/>
                      </a:schemeClr>
                    </a:solidFill>
                  </a:tcPr>
                </a:tc>
                <a:extLst>
                  <a:ext uri="{0D108BD9-81ED-4DB2-BD59-A6C34878D82A}">
                    <a16:rowId xmlns:a16="http://schemas.microsoft.com/office/drawing/2014/main" val="1920365669"/>
                  </a:ext>
                </a:extLst>
              </a:tr>
              <a:tr h="370840">
                <a:tc>
                  <a:txBody>
                    <a:bodyPr/>
                    <a:lstStyle/>
                    <a:p>
                      <a:r>
                        <a:rPr kumimoji="1" lang="en-US" altLang="ja-JP" dirty="0"/>
                        <a:t>H0</a:t>
                      </a:r>
                      <a:r>
                        <a:rPr kumimoji="1" lang="ja-JP" altLang="en-US" dirty="0"/>
                        <a:t>が真実</a:t>
                      </a:r>
                    </a:p>
                  </a:txBody>
                  <a:tcPr>
                    <a:solidFill>
                      <a:schemeClr val="bg1">
                        <a:lumMod val="75000"/>
                      </a:schemeClr>
                    </a:solidFill>
                  </a:tcPr>
                </a:tc>
                <a:tc>
                  <a:txBody>
                    <a:bodyPr/>
                    <a:lstStyle/>
                    <a:p>
                      <a:r>
                        <a:rPr kumimoji="1" lang="ja-JP" altLang="en-US" dirty="0"/>
                        <a:t>正しい判断</a:t>
                      </a:r>
                    </a:p>
                  </a:txBody>
                  <a:tcPr/>
                </a:tc>
                <a:tc>
                  <a:txBody>
                    <a:bodyPr/>
                    <a:lstStyle/>
                    <a:p>
                      <a:r>
                        <a:rPr lang="ja-JP" altLang="en-US" sz="1800" b="1" dirty="0"/>
                        <a:t>第</a:t>
                      </a:r>
                      <a:r>
                        <a:rPr lang="en-US" altLang="ja-JP" sz="1800" b="1" dirty="0"/>
                        <a:t>1</a:t>
                      </a:r>
                      <a:r>
                        <a:rPr lang="ja-JP" altLang="en-US" sz="1800" b="1" dirty="0"/>
                        <a:t>種の誤り</a:t>
                      </a:r>
                      <a:endParaRPr kumimoji="1" lang="ja-JP" altLang="en-US" dirty="0"/>
                    </a:p>
                  </a:txBody>
                  <a:tcPr/>
                </a:tc>
                <a:extLst>
                  <a:ext uri="{0D108BD9-81ED-4DB2-BD59-A6C34878D82A}">
                    <a16:rowId xmlns:a16="http://schemas.microsoft.com/office/drawing/2014/main" val="4040987642"/>
                  </a:ext>
                </a:extLst>
              </a:tr>
              <a:tr h="370840">
                <a:tc>
                  <a:txBody>
                    <a:bodyPr/>
                    <a:lstStyle/>
                    <a:p>
                      <a:r>
                        <a:rPr kumimoji="1" lang="en-US" altLang="ja-JP" dirty="0"/>
                        <a:t>H1</a:t>
                      </a:r>
                      <a:r>
                        <a:rPr kumimoji="1" lang="ja-JP" altLang="en-US" dirty="0"/>
                        <a:t>が真実</a:t>
                      </a:r>
                    </a:p>
                  </a:txBody>
                  <a:tcPr>
                    <a:solidFill>
                      <a:schemeClr val="bg1">
                        <a:lumMod val="75000"/>
                      </a:schemeClr>
                    </a:solidFill>
                  </a:tcPr>
                </a:tc>
                <a:tc>
                  <a:txBody>
                    <a:bodyPr/>
                    <a:lstStyle/>
                    <a:p>
                      <a:r>
                        <a:rPr lang="ja-JP" altLang="en-US" sz="1800" b="1" dirty="0"/>
                        <a:t>第</a:t>
                      </a:r>
                      <a:r>
                        <a:rPr lang="en-US" altLang="ja-JP" sz="1800" b="1" dirty="0"/>
                        <a:t>2</a:t>
                      </a:r>
                      <a:r>
                        <a:rPr lang="ja-JP" altLang="en-US" sz="1800" b="1" dirty="0"/>
                        <a:t>種の誤り</a:t>
                      </a:r>
                      <a:endParaRPr kumimoji="1" lang="ja-JP" altLang="en-US" dirty="0"/>
                    </a:p>
                  </a:txBody>
                  <a:tcPr/>
                </a:tc>
                <a:tc>
                  <a:txBody>
                    <a:bodyPr/>
                    <a:lstStyle/>
                    <a:p>
                      <a:r>
                        <a:rPr kumimoji="1" lang="ja-JP" altLang="en-US" dirty="0"/>
                        <a:t>正しい判断</a:t>
                      </a:r>
                    </a:p>
                  </a:txBody>
                  <a:tcPr/>
                </a:tc>
                <a:extLst>
                  <a:ext uri="{0D108BD9-81ED-4DB2-BD59-A6C34878D82A}">
                    <a16:rowId xmlns:a16="http://schemas.microsoft.com/office/drawing/2014/main" val="1314029227"/>
                  </a:ext>
                </a:extLst>
              </a:tr>
            </a:tbl>
          </a:graphicData>
        </a:graphic>
      </p:graphicFrame>
    </p:spTree>
    <p:extLst>
      <p:ext uri="{BB962C8B-B14F-4D97-AF65-F5344CB8AC3E}">
        <p14:creationId xmlns:p14="http://schemas.microsoft.com/office/powerpoint/2010/main" val="1273873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26</a:t>
            </a:fld>
            <a:endParaRPr lang="ja-JP" altLang="en-US" dirty="0"/>
          </a:p>
        </p:txBody>
      </p:sp>
      <p:sp>
        <p:nvSpPr>
          <p:cNvPr id="3" name="タイトル 2"/>
          <p:cNvSpPr>
            <a:spLocks noGrp="1"/>
          </p:cNvSpPr>
          <p:nvPr>
            <p:ph type="title"/>
          </p:nvPr>
        </p:nvSpPr>
        <p:spPr/>
        <p:txBody>
          <a:bodyPr/>
          <a:lstStyle/>
          <a:p>
            <a:r>
              <a:rPr lang="ja-JP" altLang="en-US" sz="2400" dirty="0"/>
              <a:t>母平均の検定</a:t>
            </a:r>
            <a:endParaRPr kumimoji="1" lang="ja-JP" altLang="en-US" sz="24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4997458"/>
              </a:xfrm>
              <a:prstGeom prst="rect">
                <a:avLst/>
              </a:prstGeom>
              <a:noFill/>
            </p:spPr>
            <p:txBody>
              <a:bodyPr wrap="square" rtlCol="0">
                <a:spAutoFit/>
              </a:bodyPr>
              <a:lstStyle/>
              <a:p>
                <a:r>
                  <a:rPr lang="ja-JP" altLang="en-US" sz="1400" dirty="0"/>
                  <a:t>標本</a:t>
                </a:r>
                <a14:m>
                  <m:oMath xmlns:m="http://schemas.openxmlformats.org/officeDocument/2006/math">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𝑥</m:t>
                        </m:r>
                      </m:e>
                      <m:sub>
                        <m:r>
                          <a:rPr lang="en-US" altLang="ja-JP" sz="1400" b="0" i="1" smtClean="0">
                            <a:solidFill>
                              <a:schemeClr val="tx2"/>
                            </a:solidFill>
                            <a:latin typeface="Cambria Math" panose="02040503050406030204" pitchFamily="18" charset="0"/>
                          </a:rPr>
                          <m:t>1</m:t>
                        </m:r>
                      </m:sub>
                    </m:sSub>
                    <m:r>
                      <a:rPr lang="en-US" altLang="ja-JP" sz="1400" b="0" i="1" smtClean="0">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b="0" i="1" smtClean="0">
                            <a:solidFill>
                              <a:schemeClr val="tx2"/>
                            </a:solidFill>
                            <a:latin typeface="Cambria Math" panose="02040503050406030204" pitchFamily="18" charset="0"/>
                          </a:rPr>
                          <m:t>2</m:t>
                        </m:r>
                      </m:sub>
                    </m:sSub>
                    <m:r>
                      <a:rPr lang="en-US" altLang="ja-JP" sz="1400" i="1">
                        <a:solidFill>
                          <a:schemeClr val="tx2"/>
                        </a:solidFill>
                        <a:latin typeface="Cambria Math" panose="02040503050406030204" pitchFamily="18" charset="0"/>
                      </a:rPr>
                      <m:t>,</m:t>
                    </m:r>
                    <m:r>
                      <a:rPr lang="en-US" altLang="ja-JP" sz="1400" i="1" smtClean="0">
                        <a:solidFill>
                          <a:schemeClr val="tx2"/>
                        </a:solidFill>
                        <a:latin typeface="Cambria Math" panose="02040503050406030204" pitchFamily="18" charset="0"/>
                        <a:ea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b="0" i="1" smtClean="0">
                            <a:solidFill>
                              <a:schemeClr val="tx2"/>
                            </a:solidFill>
                            <a:latin typeface="Cambria Math" panose="02040503050406030204" pitchFamily="18" charset="0"/>
                          </a:rPr>
                          <m:t>𝑛</m:t>
                        </m:r>
                      </m:sub>
                    </m:sSub>
                  </m:oMath>
                </a14:m>
                <a:r>
                  <a:rPr lang="ja-JP" altLang="en-US" sz="1400" dirty="0"/>
                  <a:t>が、正規分布</a:t>
                </a:r>
                <a14:m>
                  <m:oMath xmlns:m="http://schemas.openxmlformats.org/officeDocument/2006/math">
                    <m:r>
                      <m:rPr>
                        <m:sty m:val="p"/>
                      </m:rPr>
                      <a:rPr lang="en-US" altLang="ja-JP" sz="1400" b="0" i="0" smtClean="0">
                        <a:solidFill>
                          <a:schemeClr val="tx2"/>
                        </a:solidFill>
                        <a:latin typeface="Cambria Math" panose="02040503050406030204" pitchFamily="18" charset="0"/>
                      </a:rPr>
                      <m:t>N</m:t>
                    </m:r>
                    <m:r>
                      <a:rPr lang="en-US" altLang="ja-JP" sz="1400" b="0" i="0" smtClean="0">
                        <a:solidFill>
                          <a:schemeClr val="tx2"/>
                        </a:solidFill>
                        <a:latin typeface="Cambria Math" panose="02040503050406030204" pitchFamily="18" charset="0"/>
                      </a:rPr>
                      <m:t>(</m:t>
                    </m:r>
                    <m:r>
                      <m:rPr>
                        <m:sty m:val="p"/>
                      </m:rPr>
                      <a:rPr lang="en-US" altLang="ja-JP" sz="1400" i="1">
                        <a:solidFill>
                          <a:schemeClr val="tx2"/>
                        </a:solidFill>
                        <a:latin typeface="Cambria Math" panose="02040503050406030204" pitchFamily="18" charset="0"/>
                      </a:rPr>
                      <m:t>μ</m:t>
                    </m:r>
                    <m:r>
                      <a:rPr lang="en-US" altLang="ja-JP" sz="1400" b="0" i="0" smtClean="0">
                        <a:solidFill>
                          <a:schemeClr val="tx2"/>
                        </a:solidFill>
                        <a:latin typeface="Cambria Math" panose="02040503050406030204" pitchFamily="18" charset="0"/>
                      </a:rPr>
                      <m:t>, </m:t>
                    </m:r>
                    <m:sSup>
                      <m:sSupPr>
                        <m:ctrlPr>
                          <a:rPr lang="en-US" altLang="ja-JP" sz="1400" b="0" i="1" smtClean="0">
                            <a:solidFill>
                              <a:schemeClr val="tx2"/>
                            </a:solidFill>
                            <a:latin typeface="Cambria Math" panose="02040503050406030204" pitchFamily="18" charset="0"/>
                          </a:rPr>
                        </m:ctrlPr>
                      </m:sSupPr>
                      <m:e>
                        <m:r>
                          <m:rPr>
                            <m:sty m:val="p"/>
                          </m:rPr>
                          <a:rPr lang="en-US" altLang="ja-JP" sz="1400" i="1">
                            <a:solidFill>
                              <a:schemeClr val="tx2"/>
                            </a:solidFill>
                            <a:latin typeface="Cambria Math" panose="02040503050406030204" pitchFamily="18" charset="0"/>
                          </a:rPr>
                          <m:t>σ</m:t>
                        </m:r>
                      </m:e>
                      <m:sup>
                        <m:r>
                          <a:rPr lang="en-US" altLang="ja-JP" sz="1400" b="0" i="1" smtClean="0">
                            <a:solidFill>
                              <a:schemeClr val="tx2"/>
                            </a:solidFill>
                            <a:latin typeface="Cambria Math" panose="02040503050406030204" pitchFamily="18" charset="0"/>
                          </a:rPr>
                          <m:t>2</m:t>
                        </m:r>
                      </m:sup>
                    </m:sSup>
                    <m:r>
                      <a:rPr lang="en-US" altLang="ja-JP" sz="1400" b="0" i="0" smtClean="0">
                        <a:solidFill>
                          <a:schemeClr val="tx2"/>
                        </a:solidFill>
                        <a:latin typeface="Cambria Math" panose="02040503050406030204" pitchFamily="18" charset="0"/>
                      </a:rPr>
                      <m:t>)</m:t>
                    </m:r>
                  </m:oMath>
                </a14:m>
                <a:r>
                  <a:rPr lang="ja-JP" altLang="en-US" sz="1400" dirty="0"/>
                  <a:t>に従うと仮定する（</a:t>
                </a:r>
                <a14:m>
                  <m:oMath xmlns:m="http://schemas.openxmlformats.org/officeDocument/2006/math">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1</m:t>
                        </m:r>
                      </m:sub>
                    </m:sSub>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1</m:t>
                        </m:r>
                      </m:sub>
                    </m:sSub>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ea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1</m:t>
                        </m:r>
                      </m:sub>
                    </m:sSub>
                    <m:r>
                      <a:rPr lang="en-US" altLang="ja-JP" sz="1400" i="1" smtClean="0">
                        <a:solidFill>
                          <a:schemeClr val="tx2"/>
                        </a:solidFill>
                        <a:latin typeface="Cambria Math" panose="02040503050406030204" pitchFamily="18" charset="0"/>
                        <a:ea typeface="Cambria Math" panose="02040503050406030204" pitchFamily="18" charset="0"/>
                      </a:rPr>
                      <m:t>~</m:t>
                    </m:r>
                    <m:r>
                      <m:rPr>
                        <m:sty m:val="p"/>
                      </m:rPr>
                      <a:rPr lang="en-US" altLang="ja-JP" sz="1400">
                        <a:solidFill>
                          <a:schemeClr val="tx2"/>
                        </a:solidFill>
                        <a:latin typeface="Cambria Math" panose="02040503050406030204" pitchFamily="18" charset="0"/>
                      </a:rPr>
                      <m:t>N</m:t>
                    </m:r>
                    <m:r>
                      <a:rPr lang="en-US" altLang="ja-JP" sz="1400">
                        <a:solidFill>
                          <a:schemeClr val="tx2"/>
                        </a:solidFill>
                        <a:latin typeface="Cambria Math" panose="02040503050406030204" pitchFamily="18" charset="0"/>
                      </a:rPr>
                      <m:t>(</m:t>
                    </m:r>
                    <m:r>
                      <m:rPr>
                        <m:sty m:val="p"/>
                      </m:rPr>
                      <a:rPr lang="en-US" altLang="ja-JP" sz="1400" i="1">
                        <a:solidFill>
                          <a:schemeClr val="tx2"/>
                        </a:solidFill>
                        <a:latin typeface="Cambria Math" panose="02040503050406030204" pitchFamily="18" charset="0"/>
                      </a:rPr>
                      <m:t>μ</m:t>
                    </m:r>
                    <m:r>
                      <a:rPr lang="en-US" altLang="ja-JP" sz="1400">
                        <a:solidFill>
                          <a:schemeClr val="tx2"/>
                        </a:solidFill>
                        <a:latin typeface="Cambria Math" panose="02040503050406030204" pitchFamily="18" charset="0"/>
                      </a:rPr>
                      <m:t>, </m:t>
                    </m:r>
                    <m:sSup>
                      <m:sSupPr>
                        <m:ctrlPr>
                          <a:rPr lang="en-US" altLang="ja-JP" sz="1400" i="1">
                            <a:solidFill>
                              <a:schemeClr val="tx2"/>
                            </a:solidFill>
                            <a:latin typeface="Cambria Math" panose="02040503050406030204" pitchFamily="18" charset="0"/>
                          </a:rPr>
                        </m:ctrlPr>
                      </m:sSupPr>
                      <m:e>
                        <m:r>
                          <m:rPr>
                            <m:sty m:val="p"/>
                          </m:rPr>
                          <a:rPr lang="en-US" altLang="ja-JP" sz="1400" i="1">
                            <a:solidFill>
                              <a:schemeClr val="tx2"/>
                            </a:solidFill>
                            <a:latin typeface="Cambria Math" panose="02040503050406030204" pitchFamily="18" charset="0"/>
                          </a:rPr>
                          <m:t>σ</m:t>
                        </m:r>
                      </m:e>
                      <m:sup>
                        <m:r>
                          <a:rPr lang="en-US" altLang="ja-JP" sz="1400" i="1">
                            <a:solidFill>
                              <a:schemeClr val="tx2"/>
                            </a:solidFill>
                            <a:latin typeface="Cambria Math" panose="02040503050406030204" pitchFamily="18" charset="0"/>
                          </a:rPr>
                          <m:t>2</m:t>
                        </m:r>
                      </m:sup>
                    </m:sSup>
                    <m:r>
                      <a:rPr lang="en-US" altLang="ja-JP" sz="1400">
                        <a:solidFill>
                          <a:schemeClr val="tx2"/>
                        </a:solidFill>
                        <a:latin typeface="Cambria Math" panose="02040503050406030204" pitchFamily="18" charset="0"/>
                      </a:rPr>
                      <m:t>)</m:t>
                    </m:r>
                  </m:oMath>
                </a14:m>
                <a:r>
                  <a:rPr lang="ja-JP" altLang="en-US" sz="1400" dirty="0"/>
                  <a:t>）</a:t>
                </a:r>
                <a:endParaRPr lang="en-US" altLang="ja-JP" sz="1400" dirty="0"/>
              </a:p>
              <a:p>
                <a:endParaRPr lang="en-US" altLang="ja-JP" sz="1400" dirty="0"/>
              </a:p>
              <a:p>
                <a:r>
                  <a:rPr lang="ja-JP" altLang="en-US" sz="1400" dirty="0"/>
                  <a:t>母平均</a:t>
                </a:r>
                <a14:m>
                  <m:oMath xmlns:m="http://schemas.openxmlformats.org/officeDocument/2006/math">
                    <m:r>
                      <m:rPr>
                        <m:sty m:val="p"/>
                      </m:rPr>
                      <a:rPr lang="en-US" altLang="ja-JP" sz="1400" i="1">
                        <a:solidFill>
                          <a:schemeClr val="tx2"/>
                        </a:solidFill>
                        <a:latin typeface="Cambria Math" panose="02040503050406030204" pitchFamily="18" charset="0"/>
                      </a:rPr>
                      <m:t>μ</m:t>
                    </m:r>
                  </m:oMath>
                </a14:m>
                <a:r>
                  <a:rPr lang="ja-JP" altLang="en-US" sz="1400" dirty="0"/>
                  <a:t>が</a:t>
                </a:r>
                <a14:m>
                  <m:oMath xmlns:m="http://schemas.openxmlformats.org/officeDocument/2006/math">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μ</m:t>
                        </m:r>
                      </m:e>
                      <m:sub>
                        <m:r>
                          <a:rPr lang="en-US" altLang="ja-JP" sz="1400" b="0" i="1" smtClean="0">
                            <a:solidFill>
                              <a:schemeClr val="tx2"/>
                            </a:solidFill>
                            <a:latin typeface="Cambria Math" panose="02040503050406030204" pitchFamily="18" charset="0"/>
                          </a:rPr>
                          <m:t>𝐻</m:t>
                        </m:r>
                        <m:r>
                          <a:rPr lang="en-US" altLang="ja-JP" sz="1400" b="0" i="1" smtClean="0">
                            <a:solidFill>
                              <a:schemeClr val="tx2"/>
                            </a:solidFill>
                            <a:latin typeface="Cambria Math" panose="02040503050406030204" pitchFamily="18" charset="0"/>
                          </a:rPr>
                          <m:t>0</m:t>
                        </m:r>
                      </m:sub>
                    </m:sSub>
                  </m:oMath>
                </a14:m>
                <a:r>
                  <a:rPr lang="ja-JP" altLang="en-US" sz="1400" dirty="0"/>
                  <a:t>かどうか</a:t>
                </a:r>
                <a:r>
                  <a:rPr lang="ja-JP" altLang="en-US" sz="1400" dirty="0">
                    <a:solidFill>
                      <a:schemeClr val="tx1"/>
                    </a:solidFill>
                  </a:rPr>
                  <a:t>検定（</a:t>
                </a:r>
                <a:r>
                  <a:rPr lang="en-US" altLang="ja-JP" sz="1400" b="1" dirty="0">
                    <a:solidFill>
                      <a:schemeClr val="tx1"/>
                    </a:solidFill>
                  </a:rPr>
                  <a:t>H0: </a:t>
                </a:r>
                <a14:m>
                  <m:oMath xmlns:m="http://schemas.openxmlformats.org/officeDocument/2006/math">
                    <m:r>
                      <a:rPr lang="en-US" altLang="ja-JP" sz="1400" b="1" i="1">
                        <a:solidFill>
                          <a:schemeClr val="tx1"/>
                        </a:solidFill>
                        <a:latin typeface="Cambria Math" panose="02040503050406030204" pitchFamily="18" charset="0"/>
                      </a:rPr>
                      <m:t>𝝁</m:t>
                    </m:r>
                    <m:r>
                      <a:rPr lang="en-US" altLang="ja-JP" sz="1400" b="1" i="1">
                        <a:solidFill>
                          <a:schemeClr val="tx1"/>
                        </a:solidFill>
                        <a:latin typeface="Cambria Math" panose="02040503050406030204" pitchFamily="18" charset="0"/>
                      </a:rPr>
                      <m:t> </m:t>
                    </m:r>
                  </m:oMath>
                </a14:m>
                <a:r>
                  <a:rPr lang="en-US" altLang="ja-JP" sz="1400" b="1" dirty="0">
                    <a:solidFill>
                      <a:schemeClr val="tx1"/>
                    </a:solidFill>
                  </a:rPr>
                  <a:t>=</a:t>
                </a:r>
                <a:r>
                  <a:rPr lang="en-US" altLang="ja-JP" sz="1400" dirty="0">
                    <a:solidFill>
                      <a:schemeClr val="tx1"/>
                    </a:solidFill>
                  </a:rPr>
                  <a:t> </a:t>
                </a:r>
                <a14:m>
                  <m:oMath xmlns:m="http://schemas.openxmlformats.org/officeDocument/2006/math">
                    <m:sSub>
                      <m:sSubPr>
                        <m:ctrlPr>
                          <a:rPr lang="en-US" altLang="ja-JP" sz="1400" i="1">
                            <a:solidFill>
                              <a:schemeClr val="tx1"/>
                            </a:solidFill>
                            <a:latin typeface="Cambria Math" panose="02040503050406030204" pitchFamily="18" charset="0"/>
                          </a:rPr>
                        </m:ctrlPr>
                      </m:sSubPr>
                      <m:e>
                        <m:r>
                          <m:rPr>
                            <m:sty m:val="p"/>
                          </m:rPr>
                          <a:rPr lang="en-US" altLang="ja-JP" sz="1400" i="1">
                            <a:solidFill>
                              <a:schemeClr val="tx1"/>
                            </a:solidFill>
                            <a:latin typeface="Cambria Math" panose="02040503050406030204" pitchFamily="18" charset="0"/>
                          </a:rPr>
                          <m:t>μ</m:t>
                        </m:r>
                      </m:e>
                      <m:sub>
                        <m:r>
                          <a:rPr lang="en-US" altLang="ja-JP" sz="1400" i="1">
                            <a:solidFill>
                              <a:schemeClr val="tx1"/>
                            </a:solidFill>
                            <a:latin typeface="Cambria Math" panose="02040503050406030204" pitchFamily="18" charset="0"/>
                          </a:rPr>
                          <m:t>𝐻</m:t>
                        </m:r>
                        <m:r>
                          <a:rPr lang="en-US" altLang="ja-JP" sz="1400" i="1">
                            <a:solidFill>
                              <a:schemeClr val="tx1"/>
                            </a:solidFill>
                            <a:latin typeface="Cambria Math" panose="02040503050406030204" pitchFamily="18" charset="0"/>
                          </a:rPr>
                          <m:t>0</m:t>
                        </m:r>
                      </m:sub>
                    </m:sSub>
                    <m:r>
                      <a:rPr lang="en-US" altLang="ja-JP" sz="1400" i="1">
                        <a:solidFill>
                          <a:schemeClr val="tx1"/>
                        </a:solidFill>
                        <a:latin typeface="Cambria Math" panose="02040503050406030204" pitchFamily="18" charset="0"/>
                      </a:rPr>
                      <m:t> </m:t>
                    </m:r>
                  </m:oMath>
                </a14:m>
                <a:r>
                  <a:rPr lang="ja-JP" altLang="en-US" sz="1400" dirty="0">
                    <a:solidFill>
                      <a:schemeClr val="tx1"/>
                    </a:solidFill>
                  </a:rPr>
                  <a:t>）</a:t>
                </a:r>
                <a:endParaRPr lang="en-US" altLang="ja-JP" sz="1400" dirty="0">
                  <a:solidFill>
                    <a:schemeClr val="tx1"/>
                  </a:solidFill>
                </a:endParaRPr>
              </a:p>
              <a:p>
                <a:endParaRPr lang="en-US" altLang="ja-JP" sz="1400" dirty="0"/>
              </a:p>
              <a:p>
                <a:r>
                  <a:rPr lang="ja-JP" altLang="en-US" sz="1400" dirty="0"/>
                  <a:t>標本平均：</a:t>
                </a:r>
                <a14:m>
                  <m:oMath xmlns:m="http://schemas.openxmlformats.org/officeDocument/2006/math">
                    <m:acc>
                      <m:accPr>
                        <m:chr m:val="̅"/>
                        <m:ctrlPr>
                          <a:rPr lang="en-US" altLang="ja-JP" sz="1400" i="1" smtClean="0">
                            <a:solidFill>
                              <a:schemeClr val="tx2"/>
                            </a:solidFill>
                            <a:latin typeface="Cambria Math" panose="02040503050406030204" pitchFamily="18" charset="0"/>
                          </a:rPr>
                        </m:ctrlPr>
                      </m:accPr>
                      <m:e>
                        <m:r>
                          <a:rPr lang="en-US" altLang="ja-JP" sz="1400" b="0" i="1" smtClean="0">
                            <a:solidFill>
                              <a:schemeClr val="tx2"/>
                            </a:solidFill>
                            <a:latin typeface="Cambria Math" panose="02040503050406030204" pitchFamily="18" charset="0"/>
                          </a:rPr>
                          <m:t>𝑥</m:t>
                        </m:r>
                      </m:e>
                    </m:acc>
                    <m:r>
                      <a:rPr lang="en-US" altLang="ja-JP" sz="1400" b="0" i="1" smtClean="0">
                        <a:solidFill>
                          <a:schemeClr val="tx2"/>
                        </a:solidFill>
                        <a:latin typeface="Cambria Math" panose="02040503050406030204" pitchFamily="18" charset="0"/>
                      </a:rPr>
                      <m:t>=</m:t>
                    </m:r>
                    <m:f>
                      <m:fPr>
                        <m:type m:val="skw"/>
                        <m:ctrlPr>
                          <a:rPr lang="en-US" altLang="ja-JP" sz="1400" b="0" i="1" smtClean="0">
                            <a:solidFill>
                              <a:schemeClr val="tx2"/>
                            </a:solidFill>
                            <a:latin typeface="Cambria Math" panose="02040503050406030204" pitchFamily="18" charset="0"/>
                          </a:rPr>
                        </m:ctrlPr>
                      </m:fPr>
                      <m:num>
                        <m:nary>
                          <m:naryPr>
                            <m:chr m:val="∑"/>
                            <m:supHide m:val="on"/>
                            <m:ctrlPr>
                              <a:rPr lang="en-US" altLang="ja-JP" sz="1400" i="1">
                                <a:solidFill>
                                  <a:schemeClr val="tx2"/>
                                </a:solidFill>
                                <a:latin typeface="Cambria Math" panose="02040503050406030204" pitchFamily="18" charset="0"/>
                              </a:rPr>
                            </m:ctrlPr>
                          </m:naryPr>
                          <m:sub>
                            <m:r>
                              <m:rPr>
                                <m:brk m:alnAt="7"/>
                              </m:rPr>
                              <a:rPr lang="en-US" altLang="ja-JP" sz="1400" i="1">
                                <a:solidFill>
                                  <a:schemeClr val="tx2"/>
                                </a:solidFill>
                                <a:latin typeface="Cambria Math" panose="02040503050406030204" pitchFamily="18" charset="0"/>
                              </a:rPr>
                              <m:t>𝑖</m:t>
                            </m:r>
                          </m:sub>
                          <m:sup/>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𝑖</m:t>
                                </m:r>
                              </m:sub>
                            </m:sSub>
                          </m:e>
                        </m:nary>
                      </m:num>
                      <m:den>
                        <m:r>
                          <a:rPr lang="en-US" altLang="ja-JP" sz="1400" b="0" i="1" smtClean="0">
                            <a:solidFill>
                              <a:schemeClr val="tx2"/>
                            </a:solidFill>
                            <a:latin typeface="Cambria Math" panose="02040503050406030204" pitchFamily="18" charset="0"/>
                          </a:rPr>
                          <m:t>𝑛</m:t>
                        </m:r>
                      </m:den>
                    </m:f>
                    <m:r>
                      <a:rPr lang="en-US" altLang="ja-JP" sz="1400" i="1">
                        <a:solidFill>
                          <a:schemeClr val="tx2"/>
                        </a:solidFill>
                        <a:latin typeface="Cambria Math" panose="02040503050406030204" pitchFamily="18" charset="0"/>
                        <a:ea typeface="Cambria Math" panose="02040503050406030204" pitchFamily="18" charset="0"/>
                      </a:rPr>
                      <m:t>~</m:t>
                    </m:r>
                    <m:r>
                      <m:rPr>
                        <m:sty m:val="p"/>
                      </m:rPr>
                      <a:rPr lang="en-US" altLang="ja-JP" sz="1400">
                        <a:solidFill>
                          <a:schemeClr val="tx2"/>
                        </a:solidFill>
                        <a:latin typeface="Cambria Math" panose="02040503050406030204" pitchFamily="18" charset="0"/>
                      </a:rPr>
                      <m:t>N</m:t>
                    </m:r>
                    <m:r>
                      <a:rPr lang="en-US" altLang="ja-JP" sz="1400">
                        <a:solidFill>
                          <a:schemeClr val="tx2"/>
                        </a:solidFill>
                        <a:latin typeface="Cambria Math" panose="02040503050406030204" pitchFamily="18" charset="0"/>
                      </a:rPr>
                      <m:t>(</m:t>
                    </m:r>
                    <m:r>
                      <m:rPr>
                        <m:sty m:val="p"/>
                      </m:rPr>
                      <a:rPr lang="en-US" altLang="ja-JP" sz="1400" i="1">
                        <a:solidFill>
                          <a:schemeClr val="tx2"/>
                        </a:solidFill>
                        <a:latin typeface="Cambria Math" panose="02040503050406030204" pitchFamily="18" charset="0"/>
                      </a:rPr>
                      <m:t>μ</m:t>
                    </m:r>
                    <m:r>
                      <a:rPr lang="en-US" altLang="ja-JP" sz="1400">
                        <a:solidFill>
                          <a:schemeClr val="tx2"/>
                        </a:solidFill>
                        <a:latin typeface="Cambria Math" panose="02040503050406030204" pitchFamily="18" charset="0"/>
                      </a:rPr>
                      <m:t>, </m:t>
                    </m:r>
                    <m:f>
                      <m:fPr>
                        <m:type m:val="skw"/>
                        <m:ctrlPr>
                          <a:rPr lang="en-US" altLang="ja-JP" sz="1400" i="1" smtClean="0">
                            <a:solidFill>
                              <a:schemeClr val="tx2"/>
                            </a:solidFill>
                            <a:latin typeface="Cambria Math" panose="02040503050406030204" pitchFamily="18" charset="0"/>
                          </a:rPr>
                        </m:ctrlPr>
                      </m:fPr>
                      <m:num>
                        <m:sSup>
                          <m:sSupPr>
                            <m:ctrlPr>
                              <a:rPr lang="en-US" altLang="ja-JP" sz="1400" i="1">
                                <a:solidFill>
                                  <a:schemeClr val="tx2"/>
                                </a:solidFill>
                                <a:latin typeface="Cambria Math" panose="02040503050406030204" pitchFamily="18" charset="0"/>
                              </a:rPr>
                            </m:ctrlPr>
                          </m:sSupPr>
                          <m:e>
                            <m:r>
                              <m:rPr>
                                <m:sty m:val="p"/>
                              </m:rPr>
                              <a:rPr lang="en-US" altLang="ja-JP" sz="1400" i="1">
                                <a:solidFill>
                                  <a:schemeClr val="tx2"/>
                                </a:solidFill>
                                <a:latin typeface="Cambria Math" panose="02040503050406030204" pitchFamily="18" charset="0"/>
                              </a:rPr>
                              <m:t>σ</m:t>
                            </m:r>
                          </m:e>
                          <m:sup>
                            <m:r>
                              <a:rPr lang="en-US" altLang="ja-JP" sz="1400" i="1">
                                <a:solidFill>
                                  <a:schemeClr val="tx2"/>
                                </a:solidFill>
                                <a:latin typeface="Cambria Math" panose="02040503050406030204" pitchFamily="18" charset="0"/>
                              </a:rPr>
                              <m:t>2</m:t>
                            </m:r>
                          </m:sup>
                        </m:sSup>
                      </m:num>
                      <m:den>
                        <m:r>
                          <a:rPr lang="en-US" altLang="ja-JP" sz="1400" b="0" i="1" smtClean="0">
                            <a:solidFill>
                              <a:schemeClr val="tx2"/>
                            </a:solidFill>
                            <a:latin typeface="Cambria Math" panose="02040503050406030204" pitchFamily="18" charset="0"/>
                          </a:rPr>
                          <m:t>𝑛</m:t>
                        </m:r>
                      </m:den>
                    </m:f>
                    <m:r>
                      <a:rPr lang="en-US" altLang="ja-JP" sz="1400">
                        <a:solidFill>
                          <a:schemeClr val="tx2"/>
                        </a:solidFill>
                        <a:latin typeface="Cambria Math" panose="02040503050406030204" pitchFamily="18" charset="0"/>
                      </a:rPr>
                      <m:t>)</m:t>
                    </m:r>
                  </m:oMath>
                </a14:m>
                <a:endParaRPr lang="en-US" altLang="ja-JP" sz="1400" dirty="0"/>
              </a:p>
              <a:p>
                <a:r>
                  <a:rPr lang="ja-JP" altLang="en-US" sz="1400" dirty="0"/>
                  <a:t>標本標準偏差：</a:t>
                </a:r>
                <a14:m>
                  <m:oMath xmlns:m="http://schemas.openxmlformats.org/officeDocument/2006/math">
                    <m:r>
                      <a:rPr lang="en-US" altLang="ja-JP" sz="1400" i="1">
                        <a:solidFill>
                          <a:schemeClr val="tx2"/>
                        </a:solidFill>
                        <a:latin typeface="Cambria Math" panose="02040503050406030204" pitchFamily="18" charset="0"/>
                      </a:rPr>
                      <m:t>𝑠</m:t>
                    </m:r>
                    <m:r>
                      <a:rPr lang="en-US" altLang="ja-JP" sz="1400" i="1">
                        <a:solidFill>
                          <a:schemeClr val="tx2"/>
                        </a:solidFill>
                        <a:latin typeface="Cambria Math" panose="02040503050406030204" pitchFamily="18" charset="0"/>
                      </a:rPr>
                      <m:t>=</m:t>
                    </m:r>
                    <m:rad>
                      <m:radPr>
                        <m:degHide m:val="on"/>
                        <m:ctrlPr>
                          <a:rPr lang="en-US" altLang="ja-JP" sz="1400" i="1" smtClean="0">
                            <a:solidFill>
                              <a:schemeClr val="tx2"/>
                            </a:solidFill>
                            <a:latin typeface="Cambria Math" panose="02040503050406030204" pitchFamily="18" charset="0"/>
                          </a:rPr>
                        </m:ctrlPr>
                      </m:radPr>
                      <m:deg/>
                      <m:e>
                        <m:f>
                          <m:fPr>
                            <m:type m:val="skw"/>
                            <m:ctrlPr>
                              <a:rPr lang="en-US" altLang="ja-JP" sz="1400" i="1">
                                <a:solidFill>
                                  <a:schemeClr val="tx2"/>
                                </a:solidFill>
                                <a:latin typeface="Cambria Math" panose="02040503050406030204" pitchFamily="18" charset="0"/>
                              </a:rPr>
                            </m:ctrlPr>
                          </m:fPr>
                          <m:num>
                            <m:nary>
                              <m:naryPr>
                                <m:chr m:val="∑"/>
                                <m:supHide m:val="on"/>
                                <m:ctrlPr>
                                  <a:rPr lang="en-US" altLang="ja-JP" sz="1400" i="1">
                                    <a:solidFill>
                                      <a:schemeClr val="tx2"/>
                                    </a:solidFill>
                                    <a:latin typeface="Cambria Math" panose="02040503050406030204" pitchFamily="18" charset="0"/>
                                  </a:rPr>
                                </m:ctrlPr>
                              </m:naryPr>
                              <m:sub>
                                <m:r>
                                  <m:rPr>
                                    <m:brk m:alnAt="7"/>
                                  </m:rPr>
                                  <a:rPr lang="en-US" altLang="ja-JP" sz="1400" i="1">
                                    <a:solidFill>
                                      <a:schemeClr val="tx2"/>
                                    </a:solidFill>
                                    <a:latin typeface="Cambria Math" panose="02040503050406030204" pitchFamily="18" charset="0"/>
                                  </a:rPr>
                                  <m:t>𝑖</m:t>
                                </m:r>
                              </m:sub>
                              <m:sup/>
                              <m:e>
                                <m:sSup>
                                  <m:sSupPr>
                                    <m:ctrlPr>
                                      <a:rPr lang="en-US" altLang="ja-JP" sz="1400" i="1">
                                        <a:solidFill>
                                          <a:schemeClr val="tx2"/>
                                        </a:solidFill>
                                        <a:latin typeface="Cambria Math" panose="02040503050406030204" pitchFamily="18" charset="0"/>
                                      </a:rPr>
                                    </m:ctrlPr>
                                  </m:sSupPr>
                                  <m:e>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𝑖</m:t>
                                        </m:r>
                                      </m:sub>
                                    </m:sSub>
                                    <m:r>
                                      <a:rPr lang="en-US" altLang="ja-JP" sz="1400" i="1">
                                        <a:solidFill>
                                          <a:schemeClr val="tx2"/>
                                        </a:solidFill>
                                        <a:latin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r>
                                          <a:rPr lang="en-US" altLang="ja-JP" sz="1400" i="1">
                                            <a:solidFill>
                                              <a:schemeClr val="tx2"/>
                                            </a:solidFill>
                                            <a:latin typeface="Cambria Math" panose="02040503050406030204" pitchFamily="18" charset="0"/>
                                          </a:rPr>
                                          <m:t>𝑥</m:t>
                                        </m:r>
                                      </m:e>
                                    </m:acc>
                                    <m:r>
                                      <a:rPr lang="en-US" altLang="ja-JP" sz="1400" i="1">
                                        <a:solidFill>
                                          <a:schemeClr val="tx2"/>
                                        </a:solidFill>
                                        <a:latin typeface="Cambria Math" panose="02040503050406030204" pitchFamily="18" charset="0"/>
                                      </a:rPr>
                                      <m:t>)</m:t>
                                    </m:r>
                                  </m:e>
                                  <m:sup>
                                    <m:r>
                                      <a:rPr lang="en-US" altLang="ja-JP" sz="1400" i="1">
                                        <a:solidFill>
                                          <a:schemeClr val="tx2"/>
                                        </a:solidFill>
                                        <a:latin typeface="Cambria Math" panose="02040503050406030204" pitchFamily="18" charset="0"/>
                                      </a:rPr>
                                      <m:t>2</m:t>
                                    </m:r>
                                  </m:sup>
                                </m:sSup>
                              </m:e>
                            </m:nary>
                          </m:num>
                          <m:den>
                            <m:r>
                              <a:rPr lang="en-US" altLang="ja-JP" sz="1400" i="1">
                                <a:solidFill>
                                  <a:schemeClr val="tx2"/>
                                </a:solidFill>
                                <a:latin typeface="Cambria Math" panose="02040503050406030204" pitchFamily="18" charset="0"/>
                              </a:rPr>
                              <m:t>𝑛</m:t>
                            </m:r>
                            <m:r>
                              <a:rPr lang="en-US" altLang="ja-JP" sz="1400" i="1">
                                <a:solidFill>
                                  <a:schemeClr val="tx2"/>
                                </a:solidFill>
                                <a:latin typeface="Cambria Math" panose="02040503050406030204" pitchFamily="18" charset="0"/>
                              </a:rPr>
                              <m:t>−1</m:t>
                            </m:r>
                          </m:den>
                        </m:f>
                      </m:e>
                    </m:rad>
                  </m:oMath>
                </a14:m>
                <a:endParaRPr lang="en-US" altLang="ja-JP" sz="1400" dirty="0"/>
              </a:p>
              <a:p>
                <a:endParaRPr lang="en-US" altLang="ja-JP" sz="1400" dirty="0"/>
              </a:p>
              <a:p>
                <a:r>
                  <a:rPr lang="en-US" altLang="ja-JP" sz="1400" dirty="0"/>
                  <a:t>100(1-α)%</a:t>
                </a:r>
                <a:r>
                  <a:rPr lang="ja-JP" altLang="en-US" sz="1400" dirty="0"/>
                  <a:t>信頼区間の公式（標本標準偏差で代用）：</a:t>
                </a:r>
                <a:endParaRPr lang="en-US" altLang="ja-JP" sz="1400" dirty="0"/>
              </a:p>
              <a:p>
                <a:r>
                  <a:rPr lang="ja-JP" altLang="en-US" sz="1400" dirty="0">
                    <a:solidFill>
                      <a:schemeClr val="tx2"/>
                    </a:solidFill>
                  </a:rPr>
                  <a:t>　　</a:t>
                </a:r>
                <a14:m>
                  <m:oMath xmlns:m="http://schemas.openxmlformats.org/officeDocument/2006/math">
                    <m:acc>
                      <m:accPr>
                        <m:chr m:val="̅"/>
                        <m:ctrlPr>
                          <a:rPr lang="en-US" altLang="ja-JP" sz="1400" i="1">
                            <a:solidFill>
                              <a:schemeClr val="tx2"/>
                            </a:solidFill>
                            <a:latin typeface="Cambria Math" panose="02040503050406030204" pitchFamily="18" charset="0"/>
                          </a:rPr>
                        </m:ctrlPr>
                      </m:accPr>
                      <m:e>
                        <m:r>
                          <a:rPr lang="en-US" altLang="ja-JP" sz="1400" i="1">
                            <a:solidFill>
                              <a:schemeClr val="tx2"/>
                            </a:solidFill>
                            <a:latin typeface="Cambria Math" panose="02040503050406030204" pitchFamily="18" charset="0"/>
                          </a:rPr>
                          <m:t>𝑥</m:t>
                        </m:r>
                      </m:e>
                    </m:acc>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𝑡</m:t>
                        </m:r>
                      </m:e>
                      <m:sub>
                        <m:f>
                          <m:fPr>
                            <m:type m:val="skw"/>
                            <m:ctrlPr>
                              <a:rPr lang="en-US" altLang="ja-JP" sz="1400" i="1">
                                <a:solidFill>
                                  <a:schemeClr val="tx2"/>
                                </a:solidFill>
                                <a:latin typeface="Cambria Math" panose="02040503050406030204" pitchFamily="18" charset="0"/>
                              </a:rPr>
                            </m:ctrlPr>
                          </m:fPr>
                          <m:num>
                            <m:r>
                              <m:rPr>
                                <m:sty m:val="p"/>
                              </m:rPr>
                              <a:rPr lang="en-US" altLang="ja-JP" sz="1400" i="1">
                                <a:solidFill>
                                  <a:schemeClr val="tx2"/>
                                </a:solidFill>
                                <a:latin typeface="Cambria Math" panose="02040503050406030204" pitchFamily="18" charset="0"/>
                              </a:rPr>
                              <m:t>α</m:t>
                            </m:r>
                          </m:num>
                          <m:den>
                            <m:r>
                              <a:rPr lang="en-US" altLang="ja-JP" sz="1400" i="1">
                                <a:solidFill>
                                  <a:schemeClr val="tx2"/>
                                </a:solidFill>
                                <a:latin typeface="Cambria Math" panose="02040503050406030204" pitchFamily="18" charset="0"/>
                              </a:rPr>
                              <m:t>2</m:t>
                            </m:r>
                          </m:den>
                        </m:f>
                      </m:sub>
                    </m:sSub>
                    <m:d>
                      <m:dPr>
                        <m:ctrlPr>
                          <a:rPr lang="en-US" altLang="ja-JP" sz="1400" b="0" i="1" smtClean="0">
                            <a:solidFill>
                              <a:schemeClr val="tx2"/>
                            </a:solidFill>
                            <a:latin typeface="Cambria Math" panose="02040503050406030204" pitchFamily="18" charset="0"/>
                          </a:rPr>
                        </m:ctrlPr>
                      </m:dPr>
                      <m:e>
                        <m:r>
                          <a:rPr lang="en-US" altLang="ja-JP" sz="1400" b="0" i="1" smtClean="0">
                            <a:solidFill>
                              <a:schemeClr val="tx2"/>
                            </a:solidFill>
                            <a:latin typeface="Cambria Math" panose="02040503050406030204" pitchFamily="18" charset="0"/>
                          </a:rPr>
                          <m:t>𝑛</m:t>
                        </m:r>
                        <m:r>
                          <a:rPr lang="en-US" altLang="ja-JP" sz="1400" b="0" i="1" smtClean="0">
                            <a:solidFill>
                              <a:schemeClr val="tx2"/>
                            </a:solidFill>
                            <a:latin typeface="Cambria Math" panose="02040503050406030204" pitchFamily="18" charset="0"/>
                          </a:rPr>
                          <m:t>−1</m:t>
                        </m:r>
                      </m:e>
                    </m:d>
                    <m:r>
                      <a:rPr lang="en-US" altLang="ja-JP" sz="1400" b="0" i="1" smtClean="0">
                        <a:solidFill>
                          <a:schemeClr val="tx2"/>
                        </a:solidFill>
                        <a:latin typeface="Cambria Math" panose="02040503050406030204" pitchFamily="18" charset="0"/>
                      </a:rPr>
                      <m:t> </m:t>
                    </m:r>
                    <m:f>
                      <m:fPr>
                        <m:type m:val="skw"/>
                        <m:ctrlPr>
                          <a:rPr lang="en-US" altLang="ja-JP" sz="1400" i="1">
                            <a:solidFill>
                              <a:schemeClr val="tx2"/>
                            </a:solidFill>
                            <a:latin typeface="Cambria Math" panose="02040503050406030204" pitchFamily="18" charset="0"/>
                          </a:rPr>
                        </m:ctrlPr>
                      </m:fPr>
                      <m:num>
                        <m:r>
                          <a:rPr lang="en-US" altLang="ja-JP" sz="1400" b="0" i="1" smtClean="0">
                            <a:solidFill>
                              <a:schemeClr val="tx2"/>
                            </a:solidFill>
                            <a:latin typeface="Cambria Math" panose="02040503050406030204" pitchFamily="18" charset="0"/>
                          </a:rPr>
                          <m:t>𝑠</m:t>
                        </m:r>
                      </m:num>
                      <m:den>
                        <m:rad>
                          <m:radPr>
                            <m:degHide m:val="on"/>
                            <m:ctrlPr>
                              <a:rPr lang="en-US" altLang="ja-JP" sz="1400" i="1">
                                <a:solidFill>
                                  <a:schemeClr val="tx2"/>
                                </a:solidFill>
                                <a:latin typeface="Cambria Math" panose="02040503050406030204" pitchFamily="18" charset="0"/>
                              </a:rPr>
                            </m:ctrlPr>
                          </m:radPr>
                          <m:deg/>
                          <m:e>
                            <m:r>
                              <a:rPr lang="en-US" altLang="ja-JP" sz="1400" i="1">
                                <a:solidFill>
                                  <a:schemeClr val="tx2"/>
                                </a:solidFill>
                                <a:latin typeface="Cambria Math" panose="02040503050406030204" pitchFamily="18" charset="0"/>
                              </a:rPr>
                              <m:t>𝑛</m:t>
                            </m:r>
                          </m:e>
                        </m:rad>
                      </m:den>
                    </m:f>
                    <m:r>
                      <a:rPr lang="en-US" altLang="ja-JP" sz="1400" i="1">
                        <a:solidFill>
                          <a:schemeClr val="tx2"/>
                        </a:solidFill>
                        <a:latin typeface="Cambria Math" panose="02040503050406030204" pitchFamily="18" charset="0"/>
                        <a:ea typeface="Cambria Math" panose="02040503050406030204" pitchFamily="18" charset="0"/>
                      </a:rPr>
                      <m:t>≤</m:t>
                    </m:r>
                    <m:r>
                      <m:rPr>
                        <m:sty m:val="p"/>
                      </m:rPr>
                      <a:rPr lang="en-US" altLang="ja-JP" sz="1400" i="1">
                        <a:solidFill>
                          <a:schemeClr val="tx2"/>
                        </a:solidFill>
                        <a:latin typeface="Cambria Math" panose="02040503050406030204" pitchFamily="18" charset="0"/>
                        <a:ea typeface="Cambria Math" panose="02040503050406030204" pitchFamily="18" charset="0"/>
                      </a:rPr>
                      <m:t>μ</m:t>
                    </m:r>
                    <m:r>
                      <a:rPr lang="en-US" altLang="ja-JP" sz="1400" i="1">
                        <a:solidFill>
                          <a:schemeClr val="tx2"/>
                        </a:solidFill>
                        <a:latin typeface="Cambria Math" panose="02040503050406030204" pitchFamily="18" charset="0"/>
                        <a:ea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r>
                          <a:rPr lang="en-US" altLang="ja-JP" sz="1400" i="1">
                            <a:solidFill>
                              <a:schemeClr val="tx2"/>
                            </a:solidFill>
                            <a:latin typeface="Cambria Math" panose="02040503050406030204" pitchFamily="18" charset="0"/>
                          </a:rPr>
                          <m:t>𝑥</m:t>
                        </m:r>
                      </m:e>
                    </m:acc>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𝑡</m:t>
                        </m:r>
                      </m:e>
                      <m:sub>
                        <m:f>
                          <m:fPr>
                            <m:type m:val="skw"/>
                            <m:ctrlPr>
                              <a:rPr lang="en-US" altLang="ja-JP" sz="1400" i="1">
                                <a:solidFill>
                                  <a:schemeClr val="tx2"/>
                                </a:solidFill>
                                <a:latin typeface="Cambria Math" panose="02040503050406030204" pitchFamily="18" charset="0"/>
                              </a:rPr>
                            </m:ctrlPr>
                          </m:fPr>
                          <m:num>
                            <m:r>
                              <m:rPr>
                                <m:sty m:val="p"/>
                              </m:rPr>
                              <a:rPr lang="en-US" altLang="ja-JP" sz="1400" i="1">
                                <a:solidFill>
                                  <a:schemeClr val="tx2"/>
                                </a:solidFill>
                                <a:latin typeface="Cambria Math" panose="02040503050406030204" pitchFamily="18" charset="0"/>
                              </a:rPr>
                              <m:t>α</m:t>
                            </m:r>
                          </m:num>
                          <m:den>
                            <m:r>
                              <a:rPr lang="en-US" altLang="ja-JP" sz="1400" i="1">
                                <a:solidFill>
                                  <a:schemeClr val="tx2"/>
                                </a:solidFill>
                                <a:latin typeface="Cambria Math" panose="02040503050406030204" pitchFamily="18" charset="0"/>
                              </a:rPr>
                              <m:t>2</m:t>
                            </m:r>
                          </m:den>
                        </m:f>
                      </m:sub>
                    </m:sSub>
                    <m:d>
                      <m:dPr>
                        <m:ctrlPr>
                          <a:rPr lang="en-US" altLang="ja-JP" sz="1400" i="1">
                            <a:solidFill>
                              <a:schemeClr val="tx2"/>
                            </a:solidFill>
                            <a:latin typeface="Cambria Math" panose="02040503050406030204" pitchFamily="18" charset="0"/>
                          </a:rPr>
                        </m:ctrlPr>
                      </m:dPr>
                      <m:e>
                        <m:r>
                          <a:rPr lang="en-US" altLang="ja-JP" sz="1400" i="1">
                            <a:solidFill>
                              <a:schemeClr val="tx2"/>
                            </a:solidFill>
                            <a:latin typeface="Cambria Math" panose="02040503050406030204" pitchFamily="18" charset="0"/>
                          </a:rPr>
                          <m:t>𝑛</m:t>
                        </m:r>
                        <m:r>
                          <a:rPr lang="en-US" altLang="ja-JP" sz="1400" i="1">
                            <a:solidFill>
                              <a:schemeClr val="tx2"/>
                            </a:solidFill>
                            <a:latin typeface="Cambria Math" panose="02040503050406030204" pitchFamily="18" charset="0"/>
                          </a:rPr>
                          <m:t>−1</m:t>
                        </m:r>
                      </m:e>
                    </m:d>
                    <m:f>
                      <m:fPr>
                        <m:type m:val="skw"/>
                        <m:ctrlPr>
                          <a:rPr lang="en-US" altLang="ja-JP" sz="1400" i="1">
                            <a:solidFill>
                              <a:schemeClr val="tx2"/>
                            </a:solidFill>
                            <a:latin typeface="Cambria Math" panose="02040503050406030204" pitchFamily="18" charset="0"/>
                          </a:rPr>
                        </m:ctrlPr>
                      </m:fPr>
                      <m:num>
                        <m:r>
                          <a:rPr lang="en-US" altLang="ja-JP" sz="1400" b="0" i="1" smtClean="0">
                            <a:solidFill>
                              <a:schemeClr val="tx2"/>
                            </a:solidFill>
                            <a:latin typeface="Cambria Math" panose="02040503050406030204" pitchFamily="18" charset="0"/>
                          </a:rPr>
                          <m:t>𝑠</m:t>
                        </m:r>
                      </m:num>
                      <m:den>
                        <m:rad>
                          <m:radPr>
                            <m:degHide m:val="on"/>
                            <m:ctrlPr>
                              <a:rPr lang="en-US" altLang="ja-JP" sz="1400" i="1">
                                <a:solidFill>
                                  <a:schemeClr val="tx2"/>
                                </a:solidFill>
                                <a:latin typeface="Cambria Math" panose="02040503050406030204" pitchFamily="18" charset="0"/>
                              </a:rPr>
                            </m:ctrlPr>
                          </m:radPr>
                          <m:deg/>
                          <m:e>
                            <m:r>
                              <a:rPr lang="en-US" altLang="ja-JP" sz="1400" i="1">
                                <a:solidFill>
                                  <a:schemeClr val="tx2"/>
                                </a:solidFill>
                                <a:latin typeface="Cambria Math" panose="02040503050406030204" pitchFamily="18" charset="0"/>
                              </a:rPr>
                              <m:t>𝑛</m:t>
                            </m:r>
                          </m:e>
                        </m:rad>
                      </m:den>
                    </m:f>
                  </m:oMath>
                </a14:m>
                <a:r>
                  <a:rPr lang="ja-JP" altLang="en-US" sz="1400" dirty="0"/>
                  <a:t>　　　</a:t>
                </a:r>
                <a:r>
                  <a:rPr lang="en-US" altLang="ja-JP" sz="1400" dirty="0"/>
                  <a:t> </a:t>
                </a:r>
                <a14:m>
                  <m:oMath xmlns:m="http://schemas.openxmlformats.org/officeDocument/2006/math">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𝑡</m:t>
                        </m:r>
                      </m:e>
                      <m:sub>
                        <m:f>
                          <m:fPr>
                            <m:type m:val="skw"/>
                            <m:ctrlPr>
                              <a:rPr lang="en-US" altLang="ja-JP" sz="1400" i="1">
                                <a:solidFill>
                                  <a:schemeClr val="tx2"/>
                                </a:solidFill>
                                <a:latin typeface="Cambria Math" panose="02040503050406030204" pitchFamily="18" charset="0"/>
                              </a:rPr>
                            </m:ctrlPr>
                          </m:fPr>
                          <m:num>
                            <m:r>
                              <m:rPr>
                                <m:sty m:val="p"/>
                              </m:rPr>
                              <a:rPr lang="en-US" altLang="ja-JP" sz="1400" i="1">
                                <a:solidFill>
                                  <a:schemeClr val="tx2"/>
                                </a:solidFill>
                                <a:latin typeface="Cambria Math" panose="02040503050406030204" pitchFamily="18" charset="0"/>
                              </a:rPr>
                              <m:t>α</m:t>
                            </m:r>
                          </m:num>
                          <m:den>
                            <m:r>
                              <a:rPr lang="en-US" altLang="ja-JP" sz="1400" i="1">
                                <a:solidFill>
                                  <a:schemeClr val="tx2"/>
                                </a:solidFill>
                                <a:latin typeface="Cambria Math" panose="02040503050406030204" pitchFamily="18" charset="0"/>
                              </a:rPr>
                              <m:t>2</m:t>
                            </m:r>
                          </m:den>
                        </m:f>
                      </m:sub>
                    </m:sSub>
                    <m:d>
                      <m:dPr>
                        <m:ctrlPr>
                          <a:rPr lang="en-US" altLang="ja-JP" sz="1400" i="1">
                            <a:solidFill>
                              <a:schemeClr val="tx2"/>
                            </a:solidFill>
                            <a:latin typeface="Cambria Math" panose="02040503050406030204" pitchFamily="18" charset="0"/>
                          </a:rPr>
                        </m:ctrlPr>
                      </m:dPr>
                      <m:e>
                        <m:r>
                          <a:rPr lang="en-US" altLang="ja-JP" sz="1400" i="1">
                            <a:solidFill>
                              <a:schemeClr val="tx2"/>
                            </a:solidFill>
                            <a:latin typeface="Cambria Math" panose="02040503050406030204" pitchFamily="18" charset="0"/>
                          </a:rPr>
                          <m:t>𝑛</m:t>
                        </m:r>
                        <m:r>
                          <a:rPr lang="en-US" altLang="ja-JP" sz="1400" i="1">
                            <a:solidFill>
                              <a:schemeClr val="tx2"/>
                            </a:solidFill>
                            <a:latin typeface="Cambria Math" panose="02040503050406030204" pitchFamily="18" charset="0"/>
                          </a:rPr>
                          <m:t>−1</m:t>
                        </m:r>
                      </m:e>
                    </m:d>
                  </m:oMath>
                </a14:m>
                <a:r>
                  <a:rPr lang="en-US" altLang="ja-JP" sz="1400" dirty="0"/>
                  <a:t> … </a:t>
                </a:r>
                <a:r>
                  <a:rPr lang="ja-JP" altLang="en-US" sz="1400" dirty="0"/>
                  <a:t>自由度</a:t>
                </a:r>
                <a:r>
                  <a:rPr lang="en-US" altLang="ja-JP" sz="1400" dirty="0"/>
                  <a:t>n-1</a:t>
                </a:r>
                <a:r>
                  <a:rPr lang="ja-JP" altLang="en-US" sz="1400" dirty="0"/>
                  <a:t>の</a:t>
                </a:r>
                <a:r>
                  <a:rPr lang="en-US" altLang="ja-JP" sz="1400" dirty="0"/>
                  <a:t>t</a:t>
                </a:r>
                <a:r>
                  <a:rPr lang="ja-JP" altLang="en-US" sz="1400" dirty="0"/>
                  <a:t>分布の分位点</a:t>
                </a:r>
                <a:endParaRPr lang="en-US" altLang="ja-JP" sz="1400" dirty="0"/>
              </a:p>
              <a:p>
                <a:endParaRPr lang="en-US" altLang="ja-JP" sz="1400" dirty="0"/>
              </a:p>
              <a:p>
                <a:r>
                  <a:rPr lang="ja-JP" altLang="en-US" sz="1400" dirty="0"/>
                  <a:t>確率で表記しなおすと</a:t>
                </a:r>
                <a:endParaRPr lang="en-US" altLang="ja-JP" sz="1400" dirty="0"/>
              </a:p>
              <a:p>
                <a:r>
                  <a:rPr lang="en-US" altLang="ja-JP" sz="1400" b="0" dirty="0">
                    <a:solidFill>
                      <a:schemeClr val="tx2"/>
                    </a:solidFill>
                  </a:rPr>
                  <a:t>     </a:t>
                </a:r>
                <a14:m>
                  <m:oMath xmlns:m="http://schemas.openxmlformats.org/officeDocument/2006/math">
                    <m:r>
                      <a:rPr lang="en-US" altLang="ja-JP" sz="1400" b="0" i="1" smtClean="0">
                        <a:solidFill>
                          <a:schemeClr val="tx2"/>
                        </a:solidFill>
                        <a:latin typeface="Cambria Math" panose="02040503050406030204" pitchFamily="18" charset="0"/>
                      </a:rPr>
                      <m:t>𝑃</m:t>
                    </m:r>
                    <m:d>
                      <m:dPr>
                        <m:ctrlPr>
                          <a:rPr lang="en-US" altLang="ja-JP" sz="1400" b="0" i="1" smtClean="0">
                            <a:solidFill>
                              <a:schemeClr val="tx2"/>
                            </a:solidFill>
                            <a:latin typeface="Cambria Math" panose="02040503050406030204" pitchFamily="18" charset="0"/>
                          </a:rPr>
                        </m:ctrlPr>
                      </m:dPr>
                      <m:e>
                        <m:acc>
                          <m:accPr>
                            <m:chr m:val="̅"/>
                            <m:ctrlPr>
                              <a:rPr lang="en-US" altLang="ja-JP" sz="1400" i="1">
                                <a:solidFill>
                                  <a:schemeClr val="tx2"/>
                                </a:solidFill>
                                <a:latin typeface="Cambria Math" panose="02040503050406030204" pitchFamily="18" charset="0"/>
                              </a:rPr>
                            </m:ctrlPr>
                          </m:accPr>
                          <m:e>
                            <m:r>
                              <a:rPr lang="en-US" altLang="ja-JP" sz="1400" i="1">
                                <a:solidFill>
                                  <a:schemeClr val="tx2"/>
                                </a:solidFill>
                                <a:latin typeface="Cambria Math" panose="02040503050406030204" pitchFamily="18" charset="0"/>
                              </a:rPr>
                              <m:t>𝑥</m:t>
                            </m:r>
                          </m:e>
                        </m:acc>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𝑡</m:t>
                            </m:r>
                          </m:e>
                          <m:sub>
                            <m:f>
                              <m:fPr>
                                <m:type m:val="skw"/>
                                <m:ctrlPr>
                                  <a:rPr lang="en-US" altLang="ja-JP" sz="1400" i="1">
                                    <a:solidFill>
                                      <a:schemeClr val="tx2"/>
                                    </a:solidFill>
                                    <a:latin typeface="Cambria Math" panose="02040503050406030204" pitchFamily="18" charset="0"/>
                                  </a:rPr>
                                </m:ctrlPr>
                              </m:fPr>
                              <m:num>
                                <m:r>
                                  <m:rPr>
                                    <m:sty m:val="p"/>
                                  </m:rPr>
                                  <a:rPr lang="en-US" altLang="ja-JP" sz="1400" i="1">
                                    <a:solidFill>
                                      <a:schemeClr val="tx2"/>
                                    </a:solidFill>
                                    <a:latin typeface="Cambria Math" panose="02040503050406030204" pitchFamily="18" charset="0"/>
                                  </a:rPr>
                                  <m:t>α</m:t>
                                </m:r>
                              </m:num>
                              <m:den>
                                <m:r>
                                  <a:rPr lang="en-US" altLang="ja-JP" sz="1400" i="1">
                                    <a:solidFill>
                                      <a:schemeClr val="tx2"/>
                                    </a:solidFill>
                                    <a:latin typeface="Cambria Math" panose="02040503050406030204" pitchFamily="18" charset="0"/>
                                  </a:rPr>
                                  <m:t>2</m:t>
                                </m:r>
                              </m:den>
                            </m:f>
                          </m:sub>
                        </m:sSub>
                        <m:d>
                          <m:dPr>
                            <m:ctrlPr>
                              <a:rPr lang="en-US" altLang="ja-JP" sz="1400" i="1">
                                <a:solidFill>
                                  <a:schemeClr val="tx2"/>
                                </a:solidFill>
                                <a:latin typeface="Cambria Math" panose="02040503050406030204" pitchFamily="18" charset="0"/>
                              </a:rPr>
                            </m:ctrlPr>
                          </m:dPr>
                          <m:e>
                            <m:r>
                              <a:rPr lang="en-US" altLang="ja-JP" sz="1400" i="1">
                                <a:solidFill>
                                  <a:schemeClr val="tx2"/>
                                </a:solidFill>
                                <a:latin typeface="Cambria Math" panose="02040503050406030204" pitchFamily="18" charset="0"/>
                              </a:rPr>
                              <m:t>𝑛</m:t>
                            </m:r>
                            <m:r>
                              <a:rPr lang="en-US" altLang="ja-JP" sz="1400" i="1">
                                <a:solidFill>
                                  <a:schemeClr val="tx2"/>
                                </a:solidFill>
                                <a:latin typeface="Cambria Math" panose="02040503050406030204" pitchFamily="18" charset="0"/>
                              </a:rPr>
                              <m:t>−1</m:t>
                            </m:r>
                          </m:e>
                        </m:d>
                        <m:r>
                          <a:rPr lang="en-US" altLang="ja-JP" sz="1400" i="1">
                            <a:solidFill>
                              <a:schemeClr val="tx2"/>
                            </a:solidFill>
                            <a:latin typeface="Cambria Math" panose="02040503050406030204" pitchFamily="18" charset="0"/>
                          </a:rPr>
                          <m:t> </m:t>
                        </m:r>
                        <m:f>
                          <m:fPr>
                            <m:type m:val="skw"/>
                            <m:ctrlPr>
                              <a:rPr lang="en-US" altLang="ja-JP" sz="1400" i="1">
                                <a:solidFill>
                                  <a:schemeClr val="tx2"/>
                                </a:solidFill>
                                <a:latin typeface="Cambria Math" panose="02040503050406030204" pitchFamily="18" charset="0"/>
                              </a:rPr>
                            </m:ctrlPr>
                          </m:fPr>
                          <m:num>
                            <m:r>
                              <a:rPr lang="en-US" altLang="ja-JP" sz="1400" i="1">
                                <a:solidFill>
                                  <a:schemeClr val="tx2"/>
                                </a:solidFill>
                                <a:latin typeface="Cambria Math" panose="02040503050406030204" pitchFamily="18" charset="0"/>
                              </a:rPr>
                              <m:t>𝑠</m:t>
                            </m:r>
                          </m:num>
                          <m:den>
                            <m:rad>
                              <m:radPr>
                                <m:degHide m:val="on"/>
                                <m:ctrlPr>
                                  <a:rPr lang="en-US" altLang="ja-JP" sz="1400" i="1">
                                    <a:solidFill>
                                      <a:schemeClr val="tx2"/>
                                    </a:solidFill>
                                    <a:latin typeface="Cambria Math" panose="02040503050406030204" pitchFamily="18" charset="0"/>
                                  </a:rPr>
                                </m:ctrlPr>
                              </m:radPr>
                              <m:deg/>
                              <m:e>
                                <m:r>
                                  <a:rPr lang="en-US" altLang="ja-JP" sz="1400" i="1">
                                    <a:solidFill>
                                      <a:schemeClr val="tx2"/>
                                    </a:solidFill>
                                    <a:latin typeface="Cambria Math" panose="02040503050406030204" pitchFamily="18" charset="0"/>
                                  </a:rPr>
                                  <m:t>𝑛</m:t>
                                </m:r>
                              </m:e>
                            </m:rad>
                          </m:den>
                        </m:f>
                        <m:r>
                          <a:rPr lang="en-US" altLang="ja-JP" sz="1400" i="1">
                            <a:solidFill>
                              <a:schemeClr val="tx2"/>
                            </a:solidFill>
                            <a:latin typeface="Cambria Math" panose="02040503050406030204" pitchFamily="18" charset="0"/>
                            <a:ea typeface="Cambria Math" panose="02040503050406030204" pitchFamily="18" charset="0"/>
                          </a:rPr>
                          <m:t>≤</m:t>
                        </m:r>
                        <m:r>
                          <m:rPr>
                            <m:sty m:val="p"/>
                          </m:rPr>
                          <a:rPr lang="en-US" altLang="ja-JP" sz="1400" i="1">
                            <a:solidFill>
                              <a:schemeClr val="tx2"/>
                            </a:solidFill>
                            <a:latin typeface="Cambria Math" panose="02040503050406030204" pitchFamily="18" charset="0"/>
                            <a:ea typeface="Cambria Math" panose="02040503050406030204" pitchFamily="18" charset="0"/>
                          </a:rPr>
                          <m:t>μ</m:t>
                        </m:r>
                        <m:r>
                          <a:rPr lang="en-US" altLang="ja-JP" sz="1400" i="1">
                            <a:solidFill>
                              <a:schemeClr val="tx2"/>
                            </a:solidFill>
                            <a:latin typeface="Cambria Math" panose="02040503050406030204" pitchFamily="18" charset="0"/>
                            <a:ea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r>
                              <a:rPr lang="en-US" altLang="ja-JP" sz="1400" i="1">
                                <a:solidFill>
                                  <a:schemeClr val="tx2"/>
                                </a:solidFill>
                                <a:latin typeface="Cambria Math" panose="02040503050406030204" pitchFamily="18" charset="0"/>
                              </a:rPr>
                              <m:t>𝑥</m:t>
                            </m:r>
                          </m:e>
                        </m:acc>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𝑡</m:t>
                            </m:r>
                          </m:e>
                          <m:sub>
                            <m:f>
                              <m:fPr>
                                <m:type m:val="skw"/>
                                <m:ctrlPr>
                                  <a:rPr lang="en-US" altLang="ja-JP" sz="1400" i="1">
                                    <a:solidFill>
                                      <a:schemeClr val="tx2"/>
                                    </a:solidFill>
                                    <a:latin typeface="Cambria Math" panose="02040503050406030204" pitchFamily="18" charset="0"/>
                                  </a:rPr>
                                </m:ctrlPr>
                              </m:fPr>
                              <m:num>
                                <m:r>
                                  <m:rPr>
                                    <m:sty m:val="p"/>
                                  </m:rPr>
                                  <a:rPr lang="en-US" altLang="ja-JP" sz="1400" i="1">
                                    <a:solidFill>
                                      <a:schemeClr val="tx2"/>
                                    </a:solidFill>
                                    <a:latin typeface="Cambria Math" panose="02040503050406030204" pitchFamily="18" charset="0"/>
                                  </a:rPr>
                                  <m:t>α</m:t>
                                </m:r>
                              </m:num>
                              <m:den>
                                <m:r>
                                  <a:rPr lang="en-US" altLang="ja-JP" sz="1400" i="1">
                                    <a:solidFill>
                                      <a:schemeClr val="tx2"/>
                                    </a:solidFill>
                                    <a:latin typeface="Cambria Math" panose="02040503050406030204" pitchFamily="18" charset="0"/>
                                  </a:rPr>
                                  <m:t>2</m:t>
                                </m:r>
                              </m:den>
                            </m:f>
                          </m:sub>
                        </m:sSub>
                        <m:d>
                          <m:dPr>
                            <m:ctrlPr>
                              <a:rPr lang="en-US" altLang="ja-JP" sz="1400" i="1">
                                <a:solidFill>
                                  <a:schemeClr val="tx2"/>
                                </a:solidFill>
                                <a:latin typeface="Cambria Math" panose="02040503050406030204" pitchFamily="18" charset="0"/>
                              </a:rPr>
                            </m:ctrlPr>
                          </m:dPr>
                          <m:e>
                            <m:r>
                              <a:rPr lang="en-US" altLang="ja-JP" sz="1400" i="1">
                                <a:solidFill>
                                  <a:schemeClr val="tx2"/>
                                </a:solidFill>
                                <a:latin typeface="Cambria Math" panose="02040503050406030204" pitchFamily="18" charset="0"/>
                              </a:rPr>
                              <m:t>𝑛</m:t>
                            </m:r>
                            <m:r>
                              <a:rPr lang="en-US" altLang="ja-JP" sz="1400" i="1">
                                <a:solidFill>
                                  <a:schemeClr val="tx2"/>
                                </a:solidFill>
                                <a:latin typeface="Cambria Math" panose="02040503050406030204" pitchFamily="18" charset="0"/>
                              </a:rPr>
                              <m:t>−1</m:t>
                            </m:r>
                          </m:e>
                        </m:d>
                        <m:f>
                          <m:fPr>
                            <m:type m:val="skw"/>
                            <m:ctrlPr>
                              <a:rPr lang="en-US" altLang="ja-JP" sz="1400" i="1">
                                <a:solidFill>
                                  <a:schemeClr val="tx2"/>
                                </a:solidFill>
                                <a:latin typeface="Cambria Math" panose="02040503050406030204" pitchFamily="18" charset="0"/>
                              </a:rPr>
                            </m:ctrlPr>
                          </m:fPr>
                          <m:num>
                            <m:r>
                              <a:rPr lang="en-US" altLang="ja-JP" sz="1400" i="1">
                                <a:solidFill>
                                  <a:schemeClr val="tx2"/>
                                </a:solidFill>
                                <a:latin typeface="Cambria Math" panose="02040503050406030204" pitchFamily="18" charset="0"/>
                              </a:rPr>
                              <m:t>𝑠</m:t>
                            </m:r>
                          </m:num>
                          <m:den>
                            <m:rad>
                              <m:radPr>
                                <m:degHide m:val="on"/>
                                <m:ctrlPr>
                                  <a:rPr lang="en-US" altLang="ja-JP" sz="1400" i="1">
                                    <a:solidFill>
                                      <a:schemeClr val="tx2"/>
                                    </a:solidFill>
                                    <a:latin typeface="Cambria Math" panose="02040503050406030204" pitchFamily="18" charset="0"/>
                                  </a:rPr>
                                </m:ctrlPr>
                              </m:radPr>
                              <m:deg/>
                              <m:e>
                                <m:r>
                                  <a:rPr lang="en-US" altLang="ja-JP" sz="1400" i="1">
                                    <a:solidFill>
                                      <a:schemeClr val="tx2"/>
                                    </a:solidFill>
                                    <a:latin typeface="Cambria Math" panose="02040503050406030204" pitchFamily="18" charset="0"/>
                                  </a:rPr>
                                  <m:t>𝑛</m:t>
                                </m:r>
                              </m:e>
                            </m:rad>
                          </m:den>
                        </m:f>
                      </m:e>
                    </m:d>
                    <m:r>
                      <a:rPr lang="en-US" altLang="ja-JP" sz="1400" b="0" i="1" smtClean="0">
                        <a:solidFill>
                          <a:schemeClr val="tx2"/>
                        </a:solidFill>
                        <a:latin typeface="Cambria Math" panose="02040503050406030204" pitchFamily="18" charset="0"/>
                      </a:rPr>
                      <m:t>=1−</m:t>
                    </m:r>
                    <m:r>
                      <m:rPr>
                        <m:sty m:val="p"/>
                      </m:rPr>
                      <a:rPr lang="en-US" altLang="ja-JP" sz="1400" i="1">
                        <a:solidFill>
                          <a:schemeClr val="tx2"/>
                        </a:solidFill>
                        <a:latin typeface="Cambria Math" panose="02040503050406030204" pitchFamily="18" charset="0"/>
                      </a:rPr>
                      <m:t>α</m:t>
                    </m:r>
                  </m:oMath>
                </a14:m>
                <a:endParaRPr lang="en-US" altLang="ja-JP" sz="1400" dirty="0"/>
              </a:p>
              <a:p>
                <a:r>
                  <a:rPr lang="en-US" altLang="ja-JP" sz="1400" dirty="0">
                    <a:solidFill>
                      <a:schemeClr val="tx2"/>
                    </a:solidFill>
                  </a:rPr>
                  <a:t> </a:t>
                </a:r>
                <a:r>
                  <a:rPr lang="ja-JP" altLang="en-US" sz="1400" dirty="0">
                    <a:solidFill>
                      <a:schemeClr val="tx2"/>
                    </a:solidFill>
                  </a:rPr>
                  <a:t>⇔</a:t>
                </a:r>
                <a:r>
                  <a:rPr lang="en-US" altLang="ja-JP" sz="1400" dirty="0">
                    <a:solidFill>
                      <a:schemeClr val="tx2"/>
                    </a:solidFill>
                  </a:rPr>
                  <a:t> </a:t>
                </a:r>
                <a14:m>
                  <m:oMath xmlns:m="http://schemas.openxmlformats.org/officeDocument/2006/math">
                    <m:r>
                      <a:rPr lang="en-US" altLang="ja-JP" sz="1400" i="1">
                        <a:solidFill>
                          <a:schemeClr val="tx2"/>
                        </a:solidFill>
                        <a:latin typeface="Cambria Math" panose="02040503050406030204" pitchFamily="18" charset="0"/>
                      </a:rPr>
                      <m:t>𝑃</m:t>
                    </m:r>
                    <m:d>
                      <m:dPr>
                        <m:ctrlPr>
                          <a:rPr lang="en-US" altLang="ja-JP" sz="1400" i="1">
                            <a:solidFill>
                              <a:schemeClr val="tx2"/>
                            </a:solidFill>
                            <a:latin typeface="Cambria Math" panose="02040503050406030204" pitchFamily="18" charset="0"/>
                          </a:rPr>
                        </m:ctrlPr>
                      </m:dPr>
                      <m:e>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𝑡</m:t>
                            </m:r>
                          </m:e>
                          <m:sub>
                            <m:f>
                              <m:fPr>
                                <m:type m:val="skw"/>
                                <m:ctrlPr>
                                  <a:rPr lang="en-US" altLang="ja-JP" sz="1400" i="1">
                                    <a:solidFill>
                                      <a:schemeClr val="tx2"/>
                                    </a:solidFill>
                                    <a:latin typeface="Cambria Math" panose="02040503050406030204" pitchFamily="18" charset="0"/>
                                  </a:rPr>
                                </m:ctrlPr>
                              </m:fPr>
                              <m:num>
                                <m:r>
                                  <m:rPr>
                                    <m:sty m:val="p"/>
                                  </m:rPr>
                                  <a:rPr lang="en-US" altLang="ja-JP" sz="1400" i="1">
                                    <a:solidFill>
                                      <a:schemeClr val="tx2"/>
                                    </a:solidFill>
                                    <a:latin typeface="Cambria Math" panose="02040503050406030204" pitchFamily="18" charset="0"/>
                                  </a:rPr>
                                  <m:t>α</m:t>
                                </m:r>
                              </m:num>
                              <m:den>
                                <m:r>
                                  <a:rPr lang="en-US" altLang="ja-JP" sz="1400" i="1">
                                    <a:solidFill>
                                      <a:schemeClr val="tx2"/>
                                    </a:solidFill>
                                    <a:latin typeface="Cambria Math" panose="02040503050406030204" pitchFamily="18" charset="0"/>
                                  </a:rPr>
                                  <m:t>2</m:t>
                                </m:r>
                              </m:den>
                            </m:f>
                          </m:sub>
                        </m:sSub>
                        <m:d>
                          <m:dPr>
                            <m:ctrlPr>
                              <a:rPr lang="en-US" altLang="ja-JP" sz="1400" i="1">
                                <a:solidFill>
                                  <a:schemeClr val="tx2"/>
                                </a:solidFill>
                                <a:latin typeface="Cambria Math" panose="02040503050406030204" pitchFamily="18" charset="0"/>
                              </a:rPr>
                            </m:ctrlPr>
                          </m:dPr>
                          <m:e>
                            <m:r>
                              <a:rPr lang="en-US" altLang="ja-JP" sz="1400" i="1">
                                <a:solidFill>
                                  <a:schemeClr val="tx2"/>
                                </a:solidFill>
                                <a:latin typeface="Cambria Math" panose="02040503050406030204" pitchFamily="18" charset="0"/>
                              </a:rPr>
                              <m:t>𝑛</m:t>
                            </m:r>
                            <m:r>
                              <a:rPr lang="en-US" altLang="ja-JP" sz="1400" i="1">
                                <a:solidFill>
                                  <a:schemeClr val="tx2"/>
                                </a:solidFill>
                                <a:latin typeface="Cambria Math" panose="02040503050406030204" pitchFamily="18" charset="0"/>
                              </a:rPr>
                              <m:t>−1</m:t>
                            </m:r>
                          </m:e>
                        </m:d>
                        <m:r>
                          <a:rPr lang="en-US" altLang="ja-JP" sz="1400" i="1">
                            <a:solidFill>
                              <a:schemeClr val="tx2"/>
                            </a:solidFill>
                            <a:latin typeface="Cambria Math" panose="02040503050406030204" pitchFamily="18" charset="0"/>
                          </a:rPr>
                          <m:t> </m:t>
                        </m:r>
                        <m:r>
                          <a:rPr lang="en-US" altLang="ja-JP" sz="1400" i="1">
                            <a:solidFill>
                              <a:schemeClr val="tx2"/>
                            </a:solidFill>
                            <a:latin typeface="Cambria Math" panose="02040503050406030204" pitchFamily="18" charset="0"/>
                            <a:ea typeface="Cambria Math" panose="02040503050406030204" pitchFamily="18" charset="0"/>
                          </a:rPr>
                          <m:t>≤</m:t>
                        </m:r>
                        <m:f>
                          <m:fPr>
                            <m:type m:val="skw"/>
                            <m:ctrlPr>
                              <a:rPr lang="en-US" altLang="ja-JP" sz="1400" i="1" smtClean="0">
                                <a:solidFill>
                                  <a:schemeClr val="tx2"/>
                                </a:solidFill>
                                <a:latin typeface="Cambria Math" panose="02040503050406030204" pitchFamily="18" charset="0"/>
                              </a:rPr>
                            </m:ctrlPr>
                          </m:fPr>
                          <m:num>
                            <m:r>
                              <m:rPr>
                                <m:sty m:val="p"/>
                              </m:rPr>
                              <a:rPr lang="en-US" altLang="ja-JP" sz="1400" i="1">
                                <a:solidFill>
                                  <a:schemeClr val="tx2"/>
                                </a:solidFill>
                                <a:latin typeface="Cambria Math" panose="02040503050406030204" pitchFamily="18" charset="0"/>
                                <a:ea typeface="Cambria Math" panose="02040503050406030204" pitchFamily="18" charset="0"/>
                              </a:rPr>
                              <m:t>μ</m:t>
                            </m:r>
                            <m:r>
                              <a:rPr lang="en-US" altLang="ja-JP" sz="1400" i="1">
                                <a:solidFill>
                                  <a:schemeClr val="tx2"/>
                                </a:solidFill>
                                <a:latin typeface="Cambria Math" panose="02040503050406030204" pitchFamily="18" charset="0"/>
                                <a:ea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r>
                                  <a:rPr lang="en-US" altLang="ja-JP" sz="1400" i="1">
                                    <a:solidFill>
                                      <a:schemeClr val="tx2"/>
                                    </a:solidFill>
                                    <a:latin typeface="Cambria Math" panose="02040503050406030204" pitchFamily="18" charset="0"/>
                                  </a:rPr>
                                  <m:t>𝑥</m:t>
                                </m:r>
                              </m:e>
                            </m:acc>
                          </m:num>
                          <m:den>
                            <m:f>
                              <m:fPr>
                                <m:type m:val="skw"/>
                                <m:ctrlPr>
                                  <a:rPr lang="en-US" altLang="ja-JP" sz="1400" i="1">
                                    <a:solidFill>
                                      <a:schemeClr val="tx2"/>
                                    </a:solidFill>
                                    <a:latin typeface="Cambria Math" panose="02040503050406030204" pitchFamily="18" charset="0"/>
                                  </a:rPr>
                                </m:ctrlPr>
                              </m:fPr>
                              <m:num>
                                <m:r>
                                  <a:rPr lang="en-US" altLang="ja-JP" sz="1400" i="1">
                                    <a:solidFill>
                                      <a:schemeClr val="tx2"/>
                                    </a:solidFill>
                                    <a:latin typeface="Cambria Math" panose="02040503050406030204" pitchFamily="18" charset="0"/>
                                  </a:rPr>
                                  <m:t>𝑠</m:t>
                                </m:r>
                              </m:num>
                              <m:den>
                                <m:rad>
                                  <m:radPr>
                                    <m:degHide m:val="on"/>
                                    <m:ctrlPr>
                                      <a:rPr lang="en-US" altLang="ja-JP" sz="1400" i="1">
                                        <a:solidFill>
                                          <a:schemeClr val="tx2"/>
                                        </a:solidFill>
                                        <a:latin typeface="Cambria Math" panose="02040503050406030204" pitchFamily="18" charset="0"/>
                                      </a:rPr>
                                    </m:ctrlPr>
                                  </m:radPr>
                                  <m:deg/>
                                  <m:e>
                                    <m:r>
                                      <a:rPr lang="en-US" altLang="ja-JP" sz="1400" i="1">
                                        <a:solidFill>
                                          <a:schemeClr val="tx2"/>
                                        </a:solidFill>
                                        <a:latin typeface="Cambria Math" panose="02040503050406030204" pitchFamily="18" charset="0"/>
                                      </a:rPr>
                                      <m:t>𝑛</m:t>
                                    </m:r>
                                  </m:e>
                                </m:rad>
                              </m:den>
                            </m:f>
                          </m:den>
                        </m:f>
                        <m:r>
                          <a:rPr lang="en-US" altLang="ja-JP" sz="1400" i="1">
                            <a:solidFill>
                              <a:schemeClr val="tx2"/>
                            </a:solidFill>
                            <a:latin typeface="Cambria Math" panose="02040503050406030204" pitchFamily="18" charset="0"/>
                            <a:ea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𝑡</m:t>
                            </m:r>
                          </m:e>
                          <m:sub>
                            <m:f>
                              <m:fPr>
                                <m:type m:val="skw"/>
                                <m:ctrlPr>
                                  <a:rPr lang="en-US" altLang="ja-JP" sz="1400" i="1">
                                    <a:solidFill>
                                      <a:schemeClr val="tx2"/>
                                    </a:solidFill>
                                    <a:latin typeface="Cambria Math" panose="02040503050406030204" pitchFamily="18" charset="0"/>
                                  </a:rPr>
                                </m:ctrlPr>
                              </m:fPr>
                              <m:num>
                                <m:r>
                                  <m:rPr>
                                    <m:sty m:val="p"/>
                                  </m:rPr>
                                  <a:rPr lang="en-US" altLang="ja-JP" sz="1400" i="1">
                                    <a:solidFill>
                                      <a:schemeClr val="tx2"/>
                                    </a:solidFill>
                                    <a:latin typeface="Cambria Math" panose="02040503050406030204" pitchFamily="18" charset="0"/>
                                  </a:rPr>
                                  <m:t>α</m:t>
                                </m:r>
                              </m:num>
                              <m:den>
                                <m:r>
                                  <a:rPr lang="en-US" altLang="ja-JP" sz="1400" i="1">
                                    <a:solidFill>
                                      <a:schemeClr val="tx2"/>
                                    </a:solidFill>
                                    <a:latin typeface="Cambria Math" panose="02040503050406030204" pitchFamily="18" charset="0"/>
                                  </a:rPr>
                                  <m:t>2</m:t>
                                </m:r>
                              </m:den>
                            </m:f>
                          </m:sub>
                        </m:sSub>
                        <m:d>
                          <m:dPr>
                            <m:ctrlPr>
                              <a:rPr lang="en-US" altLang="ja-JP" sz="1400" i="1">
                                <a:solidFill>
                                  <a:schemeClr val="tx2"/>
                                </a:solidFill>
                                <a:latin typeface="Cambria Math" panose="02040503050406030204" pitchFamily="18" charset="0"/>
                              </a:rPr>
                            </m:ctrlPr>
                          </m:dPr>
                          <m:e>
                            <m:r>
                              <a:rPr lang="en-US" altLang="ja-JP" sz="1400" i="1">
                                <a:solidFill>
                                  <a:schemeClr val="tx2"/>
                                </a:solidFill>
                                <a:latin typeface="Cambria Math" panose="02040503050406030204" pitchFamily="18" charset="0"/>
                              </a:rPr>
                              <m:t>𝑛</m:t>
                            </m:r>
                            <m:r>
                              <a:rPr lang="en-US" altLang="ja-JP" sz="1400" i="1">
                                <a:solidFill>
                                  <a:schemeClr val="tx2"/>
                                </a:solidFill>
                                <a:latin typeface="Cambria Math" panose="02040503050406030204" pitchFamily="18" charset="0"/>
                              </a:rPr>
                              <m:t>−1</m:t>
                            </m:r>
                          </m:e>
                        </m:d>
                      </m:e>
                    </m:d>
                    <m:r>
                      <a:rPr lang="en-US" altLang="ja-JP" sz="1400" i="1">
                        <a:solidFill>
                          <a:schemeClr val="tx2"/>
                        </a:solidFill>
                        <a:latin typeface="Cambria Math" panose="02040503050406030204" pitchFamily="18" charset="0"/>
                      </a:rPr>
                      <m:t>=1−</m:t>
                    </m:r>
                    <m:r>
                      <m:rPr>
                        <m:sty m:val="p"/>
                      </m:rPr>
                      <a:rPr lang="en-US" altLang="ja-JP" sz="1400" i="1">
                        <a:solidFill>
                          <a:schemeClr val="tx2"/>
                        </a:solidFill>
                        <a:latin typeface="Cambria Math" panose="02040503050406030204" pitchFamily="18" charset="0"/>
                      </a:rPr>
                      <m:t>α</m:t>
                    </m:r>
                  </m:oMath>
                </a14:m>
                <a:endParaRPr lang="en-US" altLang="ja-JP" sz="1400" dirty="0"/>
              </a:p>
              <a:p>
                <a:r>
                  <a:rPr lang="en-US" altLang="ja-JP" sz="1400" dirty="0">
                    <a:solidFill>
                      <a:schemeClr val="tx2"/>
                    </a:solidFill>
                  </a:rPr>
                  <a:t> </a:t>
                </a:r>
                <a:r>
                  <a:rPr lang="ja-JP" altLang="en-US" sz="1400" dirty="0">
                    <a:solidFill>
                      <a:schemeClr val="tx2"/>
                    </a:solidFill>
                  </a:rPr>
                  <a:t>⇔</a:t>
                </a:r>
                <a:r>
                  <a:rPr lang="en-US" altLang="ja-JP" sz="1400" dirty="0">
                    <a:solidFill>
                      <a:schemeClr val="tx2"/>
                    </a:solidFill>
                  </a:rPr>
                  <a:t> </a:t>
                </a:r>
                <a14:m>
                  <m:oMath xmlns:m="http://schemas.openxmlformats.org/officeDocument/2006/math">
                    <m:r>
                      <a:rPr lang="en-US" altLang="ja-JP" sz="1400" i="1">
                        <a:solidFill>
                          <a:schemeClr val="tx2"/>
                        </a:solidFill>
                        <a:latin typeface="Cambria Math" panose="02040503050406030204" pitchFamily="18" charset="0"/>
                      </a:rPr>
                      <m:t>𝑃</m:t>
                    </m:r>
                    <m:d>
                      <m:dPr>
                        <m:ctrlPr>
                          <a:rPr lang="en-US" altLang="ja-JP" sz="1400" i="1">
                            <a:solidFill>
                              <a:schemeClr val="tx2"/>
                            </a:solidFill>
                            <a:latin typeface="Cambria Math" panose="02040503050406030204" pitchFamily="18" charset="0"/>
                          </a:rPr>
                        </m:ctrlPr>
                      </m:dPr>
                      <m:e>
                        <m:f>
                          <m:fPr>
                            <m:type m:val="skw"/>
                            <m:ctrlPr>
                              <a:rPr lang="en-US" altLang="ja-JP" sz="1400" i="1">
                                <a:solidFill>
                                  <a:schemeClr val="tx2"/>
                                </a:solidFill>
                                <a:latin typeface="Cambria Math" panose="02040503050406030204" pitchFamily="18" charset="0"/>
                              </a:rPr>
                            </m:ctrlPr>
                          </m:fPr>
                          <m:num>
                            <m:r>
                              <m:rPr>
                                <m:sty m:val="p"/>
                              </m:rPr>
                              <a:rPr lang="en-US" altLang="ja-JP" sz="1400" i="1">
                                <a:solidFill>
                                  <a:schemeClr val="tx2"/>
                                </a:solidFill>
                                <a:latin typeface="Cambria Math" panose="02040503050406030204" pitchFamily="18" charset="0"/>
                                <a:ea typeface="Cambria Math" panose="02040503050406030204" pitchFamily="18" charset="0"/>
                              </a:rPr>
                              <m:t>μ</m:t>
                            </m:r>
                            <m:r>
                              <a:rPr lang="en-US" altLang="ja-JP" sz="1400" i="1">
                                <a:solidFill>
                                  <a:schemeClr val="tx2"/>
                                </a:solidFill>
                                <a:latin typeface="Cambria Math" panose="02040503050406030204" pitchFamily="18" charset="0"/>
                                <a:ea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r>
                                  <a:rPr lang="en-US" altLang="ja-JP" sz="1400" i="1">
                                    <a:solidFill>
                                      <a:schemeClr val="tx2"/>
                                    </a:solidFill>
                                    <a:latin typeface="Cambria Math" panose="02040503050406030204" pitchFamily="18" charset="0"/>
                                  </a:rPr>
                                  <m:t>𝑥</m:t>
                                </m:r>
                              </m:e>
                            </m:acc>
                          </m:num>
                          <m:den>
                            <m:f>
                              <m:fPr>
                                <m:type m:val="skw"/>
                                <m:ctrlPr>
                                  <a:rPr lang="en-US" altLang="ja-JP" sz="1400" i="1">
                                    <a:solidFill>
                                      <a:schemeClr val="tx2"/>
                                    </a:solidFill>
                                    <a:latin typeface="Cambria Math" panose="02040503050406030204" pitchFamily="18" charset="0"/>
                                  </a:rPr>
                                </m:ctrlPr>
                              </m:fPr>
                              <m:num>
                                <m:r>
                                  <a:rPr lang="en-US" altLang="ja-JP" sz="1400" i="1">
                                    <a:solidFill>
                                      <a:schemeClr val="tx2"/>
                                    </a:solidFill>
                                    <a:latin typeface="Cambria Math" panose="02040503050406030204" pitchFamily="18" charset="0"/>
                                  </a:rPr>
                                  <m:t>𝑠</m:t>
                                </m:r>
                              </m:num>
                              <m:den>
                                <m:rad>
                                  <m:radPr>
                                    <m:degHide m:val="on"/>
                                    <m:ctrlPr>
                                      <a:rPr lang="en-US" altLang="ja-JP" sz="1400" i="1">
                                        <a:solidFill>
                                          <a:schemeClr val="tx2"/>
                                        </a:solidFill>
                                        <a:latin typeface="Cambria Math" panose="02040503050406030204" pitchFamily="18" charset="0"/>
                                      </a:rPr>
                                    </m:ctrlPr>
                                  </m:radPr>
                                  <m:deg/>
                                  <m:e>
                                    <m:r>
                                      <a:rPr lang="en-US" altLang="ja-JP" sz="1400" i="1">
                                        <a:solidFill>
                                          <a:schemeClr val="tx2"/>
                                        </a:solidFill>
                                        <a:latin typeface="Cambria Math" panose="02040503050406030204" pitchFamily="18" charset="0"/>
                                      </a:rPr>
                                      <m:t>𝑛</m:t>
                                    </m:r>
                                  </m:e>
                                </m:rad>
                              </m:den>
                            </m:f>
                          </m:den>
                        </m:f>
                        <m:r>
                          <a:rPr lang="en-US" altLang="ja-JP" sz="1400" i="1">
                            <a:solidFill>
                              <a:schemeClr val="tx2"/>
                            </a:solidFill>
                            <a:latin typeface="Cambria Math" panose="02040503050406030204" pitchFamily="18" charset="0"/>
                            <a:ea typeface="Cambria Math" panose="02040503050406030204" pitchFamily="18" charset="0"/>
                          </a:rPr>
                          <m:t>≤</m:t>
                        </m:r>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𝑡</m:t>
                            </m:r>
                          </m:e>
                          <m:sub>
                            <m:f>
                              <m:fPr>
                                <m:type m:val="skw"/>
                                <m:ctrlPr>
                                  <a:rPr lang="en-US" altLang="ja-JP" sz="1400" i="1">
                                    <a:solidFill>
                                      <a:schemeClr val="tx2"/>
                                    </a:solidFill>
                                    <a:latin typeface="Cambria Math" panose="02040503050406030204" pitchFamily="18" charset="0"/>
                                  </a:rPr>
                                </m:ctrlPr>
                              </m:fPr>
                              <m:num>
                                <m:r>
                                  <m:rPr>
                                    <m:sty m:val="p"/>
                                  </m:rPr>
                                  <a:rPr lang="en-US" altLang="ja-JP" sz="1400" i="1">
                                    <a:solidFill>
                                      <a:schemeClr val="tx2"/>
                                    </a:solidFill>
                                    <a:latin typeface="Cambria Math" panose="02040503050406030204" pitchFamily="18" charset="0"/>
                                  </a:rPr>
                                  <m:t>α</m:t>
                                </m:r>
                              </m:num>
                              <m:den>
                                <m:r>
                                  <a:rPr lang="en-US" altLang="ja-JP" sz="1400" i="1">
                                    <a:solidFill>
                                      <a:schemeClr val="tx2"/>
                                    </a:solidFill>
                                    <a:latin typeface="Cambria Math" panose="02040503050406030204" pitchFamily="18" charset="0"/>
                                  </a:rPr>
                                  <m:t>2</m:t>
                                </m:r>
                              </m:den>
                            </m:f>
                          </m:sub>
                        </m:sSub>
                        <m:d>
                          <m:dPr>
                            <m:ctrlPr>
                              <a:rPr lang="en-US" altLang="ja-JP" sz="1400" i="1">
                                <a:solidFill>
                                  <a:schemeClr val="tx2"/>
                                </a:solidFill>
                                <a:latin typeface="Cambria Math" panose="02040503050406030204" pitchFamily="18" charset="0"/>
                              </a:rPr>
                            </m:ctrlPr>
                          </m:dPr>
                          <m:e>
                            <m:r>
                              <a:rPr lang="en-US" altLang="ja-JP" sz="1400" i="1">
                                <a:solidFill>
                                  <a:schemeClr val="tx2"/>
                                </a:solidFill>
                                <a:latin typeface="Cambria Math" panose="02040503050406030204" pitchFamily="18" charset="0"/>
                              </a:rPr>
                              <m:t>𝑛</m:t>
                            </m:r>
                            <m:r>
                              <a:rPr lang="en-US" altLang="ja-JP" sz="1400" i="1">
                                <a:solidFill>
                                  <a:schemeClr val="tx2"/>
                                </a:solidFill>
                                <a:latin typeface="Cambria Math" panose="02040503050406030204" pitchFamily="18" charset="0"/>
                              </a:rPr>
                              <m:t>−1</m:t>
                            </m:r>
                          </m:e>
                        </m:d>
                        <m:r>
                          <a:rPr lang="en-US" altLang="ja-JP" sz="1400" b="0" i="1" smtClean="0">
                            <a:solidFill>
                              <a:schemeClr val="tx2"/>
                            </a:solidFill>
                            <a:latin typeface="Cambria Math" panose="02040503050406030204" pitchFamily="18" charset="0"/>
                            <a:ea typeface="Cambria Math" panose="02040503050406030204" pitchFamily="18" charset="0"/>
                          </a:rPr>
                          <m:t>,  </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𝑡</m:t>
                            </m:r>
                          </m:e>
                          <m:sub>
                            <m:f>
                              <m:fPr>
                                <m:type m:val="skw"/>
                                <m:ctrlPr>
                                  <a:rPr lang="en-US" altLang="ja-JP" sz="1400" i="1">
                                    <a:solidFill>
                                      <a:schemeClr val="tx2"/>
                                    </a:solidFill>
                                    <a:latin typeface="Cambria Math" panose="02040503050406030204" pitchFamily="18" charset="0"/>
                                  </a:rPr>
                                </m:ctrlPr>
                              </m:fPr>
                              <m:num>
                                <m:r>
                                  <m:rPr>
                                    <m:sty m:val="p"/>
                                  </m:rPr>
                                  <a:rPr lang="en-US" altLang="ja-JP" sz="1400" i="1">
                                    <a:solidFill>
                                      <a:schemeClr val="tx2"/>
                                    </a:solidFill>
                                    <a:latin typeface="Cambria Math" panose="02040503050406030204" pitchFamily="18" charset="0"/>
                                  </a:rPr>
                                  <m:t>α</m:t>
                                </m:r>
                              </m:num>
                              <m:den>
                                <m:r>
                                  <a:rPr lang="en-US" altLang="ja-JP" sz="1400" i="1">
                                    <a:solidFill>
                                      <a:schemeClr val="tx2"/>
                                    </a:solidFill>
                                    <a:latin typeface="Cambria Math" panose="02040503050406030204" pitchFamily="18" charset="0"/>
                                  </a:rPr>
                                  <m:t>2</m:t>
                                </m:r>
                              </m:den>
                            </m:f>
                          </m:sub>
                        </m:sSub>
                        <m:d>
                          <m:dPr>
                            <m:ctrlPr>
                              <a:rPr lang="en-US" altLang="ja-JP" sz="1400" i="1">
                                <a:solidFill>
                                  <a:schemeClr val="tx2"/>
                                </a:solidFill>
                                <a:latin typeface="Cambria Math" panose="02040503050406030204" pitchFamily="18" charset="0"/>
                              </a:rPr>
                            </m:ctrlPr>
                          </m:dPr>
                          <m:e>
                            <m:r>
                              <a:rPr lang="en-US" altLang="ja-JP" sz="1400" i="1">
                                <a:solidFill>
                                  <a:schemeClr val="tx2"/>
                                </a:solidFill>
                                <a:latin typeface="Cambria Math" panose="02040503050406030204" pitchFamily="18" charset="0"/>
                              </a:rPr>
                              <m:t>𝑛</m:t>
                            </m:r>
                            <m:r>
                              <a:rPr lang="en-US" altLang="ja-JP" sz="1400" i="1">
                                <a:solidFill>
                                  <a:schemeClr val="tx2"/>
                                </a:solidFill>
                                <a:latin typeface="Cambria Math" panose="02040503050406030204" pitchFamily="18" charset="0"/>
                              </a:rPr>
                              <m:t>−1</m:t>
                            </m:r>
                          </m:e>
                        </m:d>
                        <m:r>
                          <a:rPr lang="en-US" altLang="ja-JP" sz="1400" i="1">
                            <a:solidFill>
                              <a:schemeClr val="tx2"/>
                            </a:solidFill>
                            <a:latin typeface="Cambria Math" panose="02040503050406030204" pitchFamily="18" charset="0"/>
                            <a:ea typeface="Cambria Math" panose="02040503050406030204" pitchFamily="18" charset="0"/>
                          </a:rPr>
                          <m:t>≤</m:t>
                        </m:r>
                        <m:f>
                          <m:fPr>
                            <m:type m:val="skw"/>
                            <m:ctrlPr>
                              <a:rPr lang="en-US" altLang="ja-JP" sz="1400" i="1">
                                <a:solidFill>
                                  <a:schemeClr val="tx2"/>
                                </a:solidFill>
                                <a:latin typeface="Cambria Math" panose="02040503050406030204" pitchFamily="18" charset="0"/>
                              </a:rPr>
                            </m:ctrlPr>
                          </m:fPr>
                          <m:num>
                            <m:r>
                              <m:rPr>
                                <m:sty m:val="p"/>
                              </m:rPr>
                              <a:rPr lang="en-US" altLang="ja-JP" sz="1400" i="1">
                                <a:solidFill>
                                  <a:schemeClr val="tx2"/>
                                </a:solidFill>
                                <a:latin typeface="Cambria Math" panose="02040503050406030204" pitchFamily="18" charset="0"/>
                                <a:ea typeface="Cambria Math" panose="02040503050406030204" pitchFamily="18" charset="0"/>
                              </a:rPr>
                              <m:t>μ</m:t>
                            </m:r>
                            <m:r>
                              <a:rPr lang="en-US" altLang="ja-JP" sz="1400" i="1">
                                <a:solidFill>
                                  <a:schemeClr val="tx2"/>
                                </a:solidFill>
                                <a:latin typeface="Cambria Math" panose="02040503050406030204" pitchFamily="18" charset="0"/>
                                <a:ea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r>
                                  <a:rPr lang="en-US" altLang="ja-JP" sz="1400" i="1">
                                    <a:solidFill>
                                      <a:schemeClr val="tx2"/>
                                    </a:solidFill>
                                    <a:latin typeface="Cambria Math" panose="02040503050406030204" pitchFamily="18" charset="0"/>
                                  </a:rPr>
                                  <m:t>𝑥</m:t>
                                </m:r>
                              </m:e>
                            </m:acc>
                          </m:num>
                          <m:den>
                            <m:f>
                              <m:fPr>
                                <m:type m:val="skw"/>
                                <m:ctrlPr>
                                  <a:rPr lang="en-US" altLang="ja-JP" sz="1400" i="1">
                                    <a:solidFill>
                                      <a:schemeClr val="tx2"/>
                                    </a:solidFill>
                                    <a:latin typeface="Cambria Math" panose="02040503050406030204" pitchFamily="18" charset="0"/>
                                  </a:rPr>
                                </m:ctrlPr>
                              </m:fPr>
                              <m:num>
                                <m:r>
                                  <a:rPr lang="en-US" altLang="ja-JP" sz="1400" i="1">
                                    <a:solidFill>
                                      <a:schemeClr val="tx2"/>
                                    </a:solidFill>
                                    <a:latin typeface="Cambria Math" panose="02040503050406030204" pitchFamily="18" charset="0"/>
                                  </a:rPr>
                                  <m:t>𝑠</m:t>
                                </m:r>
                              </m:num>
                              <m:den>
                                <m:rad>
                                  <m:radPr>
                                    <m:degHide m:val="on"/>
                                    <m:ctrlPr>
                                      <a:rPr lang="en-US" altLang="ja-JP" sz="1400" i="1">
                                        <a:solidFill>
                                          <a:schemeClr val="tx2"/>
                                        </a:solidFill>
                                        <a:latin typeface="Cambria Math" panose="02040503050406030204" pitchFamily="18" charset="0"/>
                                      </a:rPr>
                                    </m:ctrlPr>
                                  </m:radPr>
                                  <m:deg/>
                                  <m:e>
                                    <m:r>
                                      <a:rPr lang="en-US" altLang="ja-JP" sz="1400" i="1">
                                        <a:solidFill>
                                          <a:schemeClr val="tx2"/>
                                        </a:solidFill>
                                        <a:latin typeface="Cambria Math" panose="02040503050406030204" pitchFamily="18" charset="0"/>
                                      </a:rPr>
                                      <m:t>𝑛</m:t>
                                    </m:r>
                                  </m:e>
                                </m:rad>
                              </m:den>
                            </m:f>
                          </m:den>
                        </m:f>
                      </m:e>
                    </m:d>
                    <m:r>
                      <a:rPr lang="en-US" altLang="ja-JP" sz="1400" i="1">
                        <a:solidFill>
                          <a:schemeClr val="tx2"/>
                        </a:solidFill>
                        <a:latin typeface="Cambria Math" panose="02040503050406030204" pitchFamily="18" charset="0"/>
                      </a:rPr>
                      <m:t>=</m:t>
                    </m:r>
                    <m:r>
                      <m:rPr>
                        <m:sty m:val="p"/>
                      </m:rPr>
                      <a:rPr lang="en-US" altLang="ja-JP" sz="1400" i="1">
                        <a:solidFill>
                          <a:schemeClr val="tx2"/>
                        </a:solidFill>
                        <a:latin typeface="Cambria Math" panose="02040503050406030204" pitchFamily="18" charset="0"/>
                      </a:rPr>
                      <m:t>α</m:t>
                    </m:r>
                  </m:oMath>
                </a14:m>
                <a:endParaRPr lang="en-US" altLang="ja-JP" sz="1400" dirty="0"/>
              </a:p>
              <a:p>
                <a:endParaRPr lang="en-US" altLang="ja-JP" sz="1400" dirty="0"/>
              </a:p>
              <a:p>
                <a14:m>
                  <m:oMath xmlns:m="http://schemas.openxmlformats.org/officeDocument/2006/math">
                    <m:r>
                      <m:rPr>
                        <m:sty m:val="p"/>
                      </m:rPr>
                      <a:rPr lang="en-US" altLang="ja-JP" sz="1400" i="1">
                        <a:solidFill>
                          <a:schemeClr val="tx2"/>
                        </a:solidFill>
                        <a:latin typeface="Cambria Math" panose="02040503050406030204" pitchFamily="18" charset="0"/>
                      </a:rPr>
                      <m:t>μ</m:t>
                    </m:r>
                  </m:oMath>
                </a14:m>
                <a:r>
                  <a:rPr lang="ja-JP" altLang="en-US" sz="1400" dirty="0"/>
                  <a:t>を</a:t>
                </a:r>
                <a14:m>
                  <m:oMath xmlns:m="http://schemas.openxmlformats.org/officeDocument/2006/math">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μ</m:t>
                        </m:r>
                      </m:e>
                      <m:sub>
                        <m:r>
                          <a:rPr lang="en-US" altLang="ja-JP" sz="1400" i="1">
                            <a:solidFill>
                              <a:schemeClr val="tx2"/>
                            </a:solidFill>
                            <a:latin typeface="Cambria Math" panose="02040503050406030204" pitchFamily="18" charset="0"/>
                          </a:rPr>
                          <m:t>𝐻</m:t>
                        </m:r>
                        <m:r>
                          <a:rPr lang="en-US" altLang="ja-JP" sz="1400" i="1">
                            <a:solidFill>
                              <a:schemeClr val="tx2"/>
                            </a:solidFill>
                            <a:latin typeface="Cambria Math" panose="02040503050406030204" pitchFamily="18" charset="0"/>
                          </a:rPr>
                          <m:t>0</m:t>
                        </m:r>
                      </m:sub>
                    </m:sSub>
                  </m:oMath>
                </a14:m>
                <a:r>
                  <a:rPr lang="ja-JP" altLang="en-US" sz="1400" dirty="0"/>
                  <a:t>に置き換えた値</a:t>
                </a:r>
                <a14:m>
                  <m:oMath xmlns:m="http://schemas.openxmlformats.org/officeDocument/2006/math">
                    <m:d>
                      <m:dPr>
                        <m:begChr m:val="|"/>
                        <m:endChr m:val="|"/>
                        <m:ctrlPr>
                          <a:rPr lang="en-US" altLang="ja-JP" sz="1400" i="1">
                            <a:solidFill>
                              <a:schemeClr val="tx2"/>
                            </a:solidFill>
                            <a:latin typeface="Cambria Math" panose="02040503050406030204" pitchFamily="18" charset="0"/>
                          </a:rPr>
                        </m:ctrlPr>
                      </m:dPr>
                      <m:e>
                        <m:f>
                          <m:fPr>
                            <m:type m:val="skw"/>
                            <m:ctrlPr>
                              <a:rPr lang="en-US" altLang="ja-JP" sz="1400" i="1">
                                <a:solidFill>
                                  <a:schemeClr val="tx2"/>
                                </a:solidFill>
                                <a:latin typeface="Cambria Math" panose="02040503050406030204" pitchFamily="18" charset="0"/>
                              </a:rPr>
                            </m:ctrlPr>
                          </m:fPr>
                          <m:num>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μ</m:t>
                                </m:r>
                              </m:e>
                              <m:sub>
                                <m:r>
                                  <a:rPr lang="en-US" altLang="ja-JP" sz="1400" i="1">
                                    <a:solidFill>
                                      <a:schemeClr val="tx2"/>
                                    </a:solidFill>
                                    <a:latin typeface="Cambria Math" panose="02040503050406030204" pitchFamily="18" charset="0"/>
                                  </a:rPr>
                                  <m:t>𝐻</m:t>
                                </m:r>
                                <m:r>
                                  <a:rPr lang="en-US" altLang="ja-JP" sz="1400" i="1">
                                    <a:solidFill>
                                      <a:schemeClr val="tx2"/>
                                    </a:solidFill>
                                    <a:latin typeface="Cambria Math" panose="02040503050406030204" pitchFamily="18" charset="0"/>
                                  </a:rPr>
                                  <m:t>0</m:t>
                                </m:r>
                              </m:sub>
                            </m:sSub>
                            <m:r>
                              <a:rPr lang="en-US" altLang="ja-JP" sz="1400" i="1">
                                <a:solidFill>
                                  <a:schemeClr val="tx2"/>
                                </a:solidFill>
                                <a:latin typeface="Cambria Math" panose="02040503050406030204" pitchFamily="18" charset="0"/>
                                <a:ea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r>
                                  <a:rPr lang="en-US" altLang="ja-JP" sz="1400" i="1">
                                    <a:solidFill>
                                      <a:schemeClr val="tx2"/>
                                    </a:solidFill>
                                    <a:latin typeface="Cambria Math" panose="02040503050406030204" pitchFamily="18" charset="0"/>
                                  </a:rPr>
                                  <m:t>𝑥</m:t>
                                </m:r>
                              </m:e>
                            </m:acc>
                          </m:num>
                          <m:den>
                            <m:f>
                              <m:fPr>
                                <m:type m:val="skw"/>
                                <m:ctrlPr>
                                  <a:rPr lang="en-US" altLang="ja-JP" sz="1400" i="1">
                                    <a:solidFill>
                                      <a:schemeClr val="tx2"/>
                                    </a:solidFill>
                                    <a:latin typeface="Cambria Math" panose="02040503050406030204" pitchFamily="18" charset="0"/>
                                  </a:rPr>
                                </m:ctrlPr>
                              </m:fPr>
                              <m:num>
                                <m:r>
                                  <a:rPr lang="en-US" altLang="ja-JP" sz="1400" i="1">
                                    <a:solidFill>
                                      <a:schemeClr val="tx2"/>
                                    </a:solidFill>
                                    <a:latin typeface="Cambria Math" panose="02040503050406030204" pitchFamily="18" charset="0"/>
                                  </a:rPr>
                                  <m:t>𝑠</m:t>
                                </m:r>
                              </m:num>
                              <m:den>
                                <m:rad>
                                  <m:radPr>
                                    <m:degHide m:val="on"/>
                                    <m:ctrlPr>
                                      <a:rPr lang="en-US" altLang="ja-JP" sz="1400" i="1">
                                        <a:solidFill>
                                          <a:schemeClr val="tx2"/>
                                        </a:solidFill>
                                        <a:latin typeface="Cambria Math" panose="02040503050406030204" pitchFamily="18" charset="0"/>
                                      </a:rPr>
                                    </m:ctrlPr>
                                  </m:radPr>
                                  <m:deg/>
                                  <m:e>
                                    <m:r>
                                      <a:rPr lang="en-US" altLang="ja-JP" sz="1400" i="1">
                                        <a:solidFill>
                                          <a:schemeClr val="tx2"/>
                                        </a:solidFill>
                                        <a:latin typeface="Cambria Math" panose="02040503050406030204" pitchFamily="18" charset="0"/>
                                      </a:rPr>
                                      <m:t>𝑛</m:t>
                                    </m:r>
                                  </m:e>
                                </m:rad>
                              </m:den>
                            </m:f>
                          </m:den>
                        </m:f>
                      </m:e>
                    </m:d>
                  </m:oMath>
                </a14:m>
                <a:r>
                  <a:rPr lang="ja-JP" altLang="en-US" sz="1400" dirty="0"/>
                  <a:t>が</a:t>
                </a:r>
                <a:r>
                  <a:rPr lang="en-US" altLang="ja-JP" sz="1400" b="1" dirty="0"/>
                  <a:t>t-</a:t>
                </a:r>
                <a:r>
                  <a:rPr lang="ja-JP" altLang="en-US" sz="1400" b="1" dirty="0"/>
                  <a:t>値</a:t>
                </a:r>
                <a:r>
                  <a:rPr lang="ja-JP" altLang="en-US" sz="1400" dirty="0"/>
                  <a:t>と呼ばれ（通常、絶対値をとる）、自由度</a:t>
                </a:r>
                <a:r>
                  <a:rPr lang="en-US" altLang="ja-JP" sz="1400" dirty="0"/>
                  <a:t>n-1</a:t>
                </a:r>
                <a:r>
                  <a:rPr lang="ja-JP" altLang="en-US" sz="1400" dirty="0"/>
                  <a:t>の</a:t>
                </a:r>
                <a:r>
                  <a:rPr lang="en-US" altLang="ja-JP" sz="1400" dirty="0"/>
                  <a:t>t</a:t>
                </a:r>
                <a:r>
                  <a:rPr lang="ja-JP" altLang="en-US" sz="1400" dirty="0"/>
                  <a:t>分布に従う</a:t>
                </a:r>
                <a:endParaRPr lang="en-US" altLang="ja-JP" sz="1400" dirty="0"/>
              </a:p>
              <a:p>
                <a:endParaRPr lang="en-US" altLang="ja-JP" sz="500" dirty="0"/>
              </a:p>
              <a:p>
                <a:r>
                  <a:rPr lang="ja-JP" altLang="en-US" sz="1400" dirty="0"/>
                  <a:t>自由度</a:t>
                </a:r>
                <a:r>
                  <a:rPr lang="en-US" altLang="ja-JP" sz="1400" dirty="0"/>
                  <a:t>n-1</a:t>
                </a:r>
                <a:r>
                  <a:rPr lang="ja-JP" altLang="en-US" sz="1400" dirty="0"/>
                  <a:t>の</a:t>
                </a:r>
                <a:r>
                  <a:rPr lang="en-US" altLang="ja-JP" sz="1400" dirty="0"/>
                  <a:t>t</a:t>
                </a:r>
                <a:r>
                  <a:rPr lang="ja-JP" altLang="en-US" sz="1400" dirty="0"/>
                  <a:t>分布において、この</a:t>
                </a:r>
                <a:r>
                  <a:rPr lang="en-US" altLang="ja-JP" sz="1400" dirty="0"/>
                  <a:t>t-</a:t>
                </a:r>
                <a:r>
                  <a:rPr lang="ja-JP" altLang="en-US" sz="1400" dirty="0"/>
                  <a:t>値が観測される確率が</a:t>
                </a:r>
                <a:r>
                  <a:rPr lang="en-US" altLang="ja-JP" sz="1400" b="1" dirty="0"/>
                  <a:t>p</a:t>
                </a:r>
                <a:r>
                  <a:rPr lang="ja-JP" altLang="en-US" sz="1400" b="1" dirty="0"/>
                  <a:t>値</a:t>
                </a:r>
                <a:r>
                  <a:rPr lang="ja-JP" altLang="en-US" sz="1400" dirty="0"/>
                  <a:t>となる</a:t>
                </a:r>
                <a:endParaRPr lang="en-US" altLang="ja-JP" sz="1400" dirty="0"/>
              </a:p>
            </p:txBody>
          </p:sp>
        </mc:Choice>
        <mc:Fallback xmlns="">
          <p:sp>
            <p:nvSpPr>
              <p:cNvPr id="5" name="テキスト ボックス 4">
                <a:extLst>
                  <a:ext uri="{FF2B5EF4-FFF2-40B4-BE49-F238E27FC236}">
                    <a16:creationId xmlns:a16="http://schemas.microsoft.com/office/drawing/2014/main" id="{2A788183-2E8F-4EF1-89CD-60EF1DEC331B}"/>
                  </a:ext>
                </a:extLst>
              </p:cNvPr>
              <p:cNvSpPr txBox="1">
                <a:spLocks noRot="1" noChangeAspect="1" noMove="1" noResize="1" noEditPoints="1" noAdjustHandles="1" noChangeArrowheads="1" noChangeShapeType="1" noTextEdit="1"/>
              </p:cNvSpPr>
              <p:nvPr/>
            </p:nvSpPr>
            <p:spPr>
              <a:xfrm>
                <a:off x="200472" y="836712"/>
                <a:ext cx="9548204" cy="4997458"/>
              </a:xfrm>
              <a:prstGeom prst="rect">
                <a:avLst/>
              </a:prstGeom>
              <a:blipFill>
                <a:blip r:embed="rId2"/>
                <a:stretch>
                  <a:fillRect l="-192" b="-2683"/>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EDF20443-BE61-4776-A557-D2A6A3213C0E}"/>
              </a:ext>
            </a:extLst>
          </p:cNvPr>
          <p:cNvSpPr txBox="1"/>
          <p:nvPr/>
        </p:nvSpPr>
        <p:spPr>
          <a:xfrm>
            <a:off x="884548" y="5805264"/>
            <a:ext cx="7560840" cy="738664"/>
          </a:xfrm>
          <a:prstGeom prst="rect">
            <a:avLst/>
          </a:prstGeom>
          <a:solidFill>
            <a:schemeClr val="bg1">
              <a:lumMod val="85000"/>
            </a:schemeClr>
          </a:solidFill>
        </p:spPr>
        <p:txBody>
          <a:bodyPr wrap="square" rtlCol="0">
            <a:spAutoFit/>
          </a:bodyPr>
          <a:lstStyle/>
          <a:p>
            <a:pPr marL="342900" indent="-342900">
              <a:buFont typeface="+mj-lt"/>
              <a:buAutoNum type="arabicPeriod"/>
            </a:pPr>
            <a:r>
              <a:rPr lang="ja-JP" altLang="en-US" sz="1400" dirty="0"/>
              <a:t>検定の統計量（</a:t>
            </a:r>
            <a:r>
              <a:rPr lang="en-US" altLang="ja-JP" sz="1400" dirty="0"/>
              <a:t>t-</a:t>
            </a:r>
            <a:r>
              <a:rPr lang="ja-JP" altLang="en-US" sz="1400" dirty="0"/>
              <a:t>値）を計算</a:t>
            </a:r>
            <a:endParaRPr lang="en-US" altLang="ja-JP" sz="1400" dirty="0"/>
          </a:p>
          <a:p>
            <a:pPr marL="342900" indent="-342900">
              <a:buFont typeface="+mj-lt"/>
              <a:buAutoNum type="arabicPeriod"/>
            </a:pPr>
            <a:r>
              <a:rPr lang="en-US" altLang="ja-JP" sz="1400" dirty="0"/>
              <a:t>p</a:t>
            </a:r>
            <a:r>
              <a:rPr lang="ja-JP" altLang="en-US" sz="1400" dirty="0"/>
              <a:t>値の計算：対応する確率分布（</a:t>
            </a:r>
            <a:r>
              <a:rPr lang="en-US" altLang="ja-JP" sz="1400" dirty="0"/>
              <a:t>t</a:t>
            </a:r>
            <a:r>
              <a:rPr lang="ja-JP" altLang="en-US" sz="1400" dirty="0"/>
              <a:t>分布）における、</a:t>
            </a:r>
            <a:r>
              <a:rPr lang="en-US" altLang="ja-JP" sz="1400" dirty="0"/>
              <a:t>1</a:t>
            </a:r>
            <a:r>
              <a:rPr lang="ja-JP" altLang="en-US" sz="1400" dirty="0"/>
              <a:t>で求めた統計量が観測される確率</a:t>
            </a:r>
            <a:endParaRPr lang="en-US" altLang="ja-JP" sz="1400" dirty="0"/>
          </a:p>
          <a:p>
            <a:pPr marL="342900" indent="-342900">
              <a:buFont typeface="+mj-lt"/>
              <a:buAutoNum type="arabicPeriod"/>
            </a:pPr>
            <a:r>
              <a:rPr lang="ja-JP" altLang="en-US" sz="1400" dirty="0"/>
              <a:t>仮説の棄却か受容か判断</a:t>
            </a:r>
            <a:endParaRPr lang="en-US" altLang="ja-JP" sz="1400" dirty="0"/>
          </a:p>
        </p:txBody>
      </p:sp>
    </p:spTree>
    <p:extLst>
      <p:ext uri="{BB962C8B-B14F-4D97-AF65-F5344CB8AC3E}">
        <p14:creationId xmlns:p14="http://schemas.microsoft.com/office/powerpoint/2010/main" val="4089302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27</a:t>
            </a:fld>
            <a:endParaRPr lang="ja-JP" altLang="en-US" dirty="0"/>
          </a:p>
        </p:txBody>
      </p:sp>
      <p:sp>
        <p:nvSpPr>
          <p:cNvPr id="3" name="タイトル 2"/>
          <p:cNvSpPr>
            <a:spLocks noGrp="1"/>
          </p:cNvSpPr>
          <p:nvPr>
            <p:ph type="title"/>
          </p:nvPr>
        </p:nvSpPr>
        <p:spPr/>
        <p:txBody>
          <a:bodyPr/>
          <a:lstStyle/>
          <a:p>
            <a:r>
              <a:rPr lang="ja-JP" altLang="en-US" sz="2400" dirty="0"/>
              <a:t>母平均の検定 </a:t>
            </a:r>
            <a:r>
              <a:rPr lang="en-US" altLang="ja-JP" sz="2400" dirty="0"/>
              <a:t>– </a:t>
            </a:r>
            <a:r>
              <a:rPr lang="ja-JP" altLang="en-US" sz="2400" dirty="0"/>
              <a:t>例</a:t>
            </a:r>
            <a:endParaRPr kumimoji="1" lang="ja-JP" altLang="en-US" sz="2400"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738664"/>
          </a:xfrm>
          <a:prstGeom prst="rect">
            <a:avLst/>
          </a:prstGeom>
          <a:noFill/>
        </p:spPr>
        <p:txBody>
          <a:bodyPr wrap="square" rtlCol="0">
            <a:spAutoFit/>
          </a:bodyPr>
          <a:lstStyle/>
          <a:p>
            <a:r>
              <a:rPr lang="ja-JP" altLang="en-US" sz="1400" dirty="0"/>
              <a:t>あるポテトチップスの内容量が</a:t>
            </a:r>
            <a:r>
              <a:rPr lang="en-US" altLang="ja-JP" sz="1400" dirty="0"/>
              <a:t>60g</a:t>
            </a:r>
            <a:r>
              <a:rPr lang="ja-JP" altLang="en-US" sz="1400" dirty="0"/>
              <a:t>との表記がある。</a:t>
            </a:r>
            <a:endParaRPr lang="en-US" altLang="ja-JP" sz="1400" dirty="0"/>
          </a:p>
          <a:p>
            <a:r>
              <a:rPr lang="ja-JP" altLang="en-US" sz="1400" dirty="0"/>
              <a:t>本当に</a:t>
            </a:r>
            <a:r>
              <a:rPr lang="en-US" altLang="ja-JP" sz="1400" dirty="0"/>
              <a:t>60g</a:t>
            </a:r>
            <a:r>
              <a:rPr lang="ja-JP" altLang="en-US" sz="1400" dirty="0"/>
              <a:t>か調べるため、</a:t>
            </a:r>
            <a:r>
              <a:rPr lang="en-US" altLang="ja-JP" sz="1400" dirty="0"/>
              <a:t>6</a:t>
            </a:r>
            <a:r>
              <a:rPr lang="ja-JP" altLang="en-US" sz="1400" dirty="0"/>
              <a:t>袋購入し実際に重さを測ってみて、以下の結果を得た。</a:t>
            </a:r>
            <a:endParaRPr lang="en-US" altLang="ja-JP" sz="1400" dirty="0"/>
          </a:p>
          <a:p>
            <a:r>
              <a:rPr lang="en-US" altLang="ja-JP" sz="1400" dirty="0"/>
              <a:t>62.1, 59.7, 60.5, 57.5, 64.6, 62.0</a:t>
            </a:r>
          </a:p>
        </p:txBody>
      </p:sp>
      <p:sp>
        <p:nvSpPr>
          <p:cNvPr id="6" name="テキスト ボックス 5">
            <a:extLst>
              <a:ext uri="{FF2B5EF4-FFF2-40B4-BE49-F238E27FC236}">
                <a16:creationId xmlns:a16="http://schemas.microsoft.com/office/drawing/2014/main" id="{EDF20443-BE61-4776-A557-D2A6A3213C0E}"/>
              </a:ext>
            </a:extLst>
          </p:cNvPr>
          <p:cNvSpPr txBox="1"/>
          <p:nvPr/>
        </p:nvSpPr>
        <p:spPr>
          <a:xfrm>
            <a:off x="884548" y="1682224"/>
            <a:ext cx="7560840" cy="738664"/>
          </a:xfrm>
          <a:prstGeom prst="rect">
            <a:avLst/>
          </a:prstGeom>
          <a:solidFill>
            <a:schemeClr val="bg1">
              <a:lumMod val="85000"/>
            </a:schemeClr>
          </a:solidFill>
        </p:spPr>
        <p:txBody>
          <a:bodyPr wrap="square" rtlCol="0">
            <a:spAutoFit/>
          </a:bodyPr>
          <a:lstStyle/>
          <a:p>
            <a:pPr marL="342900" indent="-342900">
              <a:buFont typeface="+mj-lt"/>
              <a:buAutoNum type="arabicPeriod"/>
            </a:pPr>
            <a:r>
              <a:rPr lang="ja-JP" altLang="en-US" sz="1400" dirty="0"/>
              <a:t>検定の統計量（</a:t>
            </a:r>
            <a:r>
              <a:rPr lang="en-US" altLang="ja-JP" sz="1400" dirty="0"/>
              <a:t>t-</a:t>
            </a:r>
            <a:r>
              <a:rPr lang="ja-JP" altLang="en-US" sz="1400" dirty="0"/>
              <a:t>値）を計算</a:t>
            </a:r>
            <a:endParaRPr lang="en-US" altLang="ja-JP" sz="1400" dirty="0"/>
          </a:p>
          <a:p>
            <a:pPr marL="342900" indent="-342900">
              <a:buFont typeface="+mj-lt"/>
              <a:buAutoNum type="arabicPeriod"/>
            </a:pPr>
            <a:r>
              <a:rPr lang="en-US" altLang="ja-JP" sz="1400" dirty="0"/>
              <a:t>p</a:t>
            </a:r>
            <a:r>
              <a:rPr lang="ja-JP" altLang="en-US" sz="1400" dirty="0"/>
              <a:t>値の計算：対応する確率分布（</a:t>
            </a:r>
            <a:r>
              <a:rPr lang="en-US" altLang="ja-JP" sz="1400" dirty="0"/>
              <a:t>t</a:t>
            </a:r>
            <a:r>
              <a:rPr lang="ja-JP" altLang="en-US" sz="1400" dirty="0"/>
              <a:t>分布）における、</a:t>
            </a:r>
            <a:r>
              <a:rPr lang="en-US" altLang="ja-JP" sz="1400" dirty="0"/>
              <a:t>1</a:t>
            </a:r>
            <a:r>
              <a:rPr lang="ja-JP" altLang="en-US" sz="1400" dirty="0"/>
              <a:t>で求めた統計量が観測される確率</a:t>
            </a:r>
            <a:endParaRPr lang="en-US" altLang="ja-JP" sz="1400" dirty="0"/>
          </a:p>
          <a:p>
            <a:pPr marL="342900" indent="-342900">
              <a:buFont typeface="+mj-lt"/>
              <a:buAutoNum type="arabicPeriod"/>
            </a:pPr>
            <a:r>
              <a:rPr lang="ja-JP" altLang="en-US" sz="1400" dirty="0"/>
              <a:t>仮説の棄却か受容か判断</a:t>
            </a:r>
            <a:endParaRPr lang="en-US" altLang="ja-JP" sz="14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51CAA3A-1445-4D7C-8A0D-6EAAD85DEAB3}"/>
                  </a:ext>
                </a:extLst>
              </p:cNvPr>
              <p:cNvSpPr txBox="1"/>
              <p:nvPr/>
            </p:nvSpPr>
            <p:spPr>
              <a:xfrm>
                <a:off x="200472" y="2600908"/>
                <a:ext cx="5580620" cy="2619179"/>
              </a:xfrm>
              <a:prstGeom prst="rect">
                <a:avLst/>
              </a:prstGeom>
              <a:noFill/>
            </p:spPr>
            <p:txBody>
              <a:bodyPr wrap="square" rtlCol="0">
                <a:spAutoFit/>
              </a:bodyPr>
              <a:lstStyle/>
              <a:p>
                <a:r>
                  <a:rPr lang="ja-JP" altLang="en-US" sz="1400" dirty="0"/>
                  <a:t>平均（</a:t>
                </a:r>
                <a14:m>
                  <m:oMath xmlns:m="http://schemas.openxmlformats.org/officeDocument/2006/math">
                    <m:acc>
                      <m:accPr>
                        <m:chr m:val="̅"/>
                        <m:ctrlPr>
                          <a:rPr lang="en-US" altLang="ja-JP" sz="1400" i="1">
                            <a:solidFill>
                              <a:schemeClr val="tx2"/>
                            </a:solidFill>
                            <a:latin typeface="Cambria Math" panose="02040503050406030204" pitchFamily="18" charset="0"/>
                          </a:rPr>
                        </m:ctrlPr>
                      </m:accPr>
                      <m:e>
                        <m:r>
                          <a:rPr lang="en-US" altLang="ja-JP" sz="1400" i="1">
                            <a:solidFill>
                              <a:schemeClr val="tx2"/>
                            </a:solidFill>
                            <a:latin typeface="Cambria Math" panose="02040503050406030204" pitchFamily="18" charset="0"/>
                          </a:rPr>
                          <m:t>𝑥</m:t>
                        </m:r>
                      </m:e>
                    </m:acc>
                  </m:oMath>
                </a14:m>
                <a:r>
                  <a:rPr lang="ja-JP" altLang="en-US" sz="1400" dirty="0"/>
                  <a:t>）</a:t>
                </a:r>
                <a:r>
                  <a:rPr lang="en-US" altLang="ja-JP" sz="1400" dirty="0"/>
                  <a:t>= 61.07</a:t>
                </a:r>
              </a:p>
              <a:p>
                <a:r>
                  <a:rPr lang="ja-JP" altLang="en-US" sz="1400" dirty="0"/>
                  <a:t>標準偏差（</a:t>
                </a:r>
                <a14:m>
                  <m:oMath xmlns:m="http://schemas.openxmlformats.org/officeDocument/2006/math">
                    <m:r>
                      <a:rPr lang="en-US" altLang="ja-JP" sz="1400" i="1">
                        <a:solidFill>
                          <a:schemeClr val="tx2"/>
                        </a:solidFill>
                        <a:latin typeface="Cambria Math" panose="02040503050406030204" pitchFamily="18" charset="0"/>
                      </a:rPr>
                      <m:t>𝑠</m:t>
                    </m:r>
                  </m:oMath>
                </a14:m>
                <a:r>
                  <a:rPr lang="ja-JP" altLang="en-US" sz="1400" dirty="0"/>
                  <a:t>）</a:t>
                </a:r>
                <a:r>
                  <a:rPr lang="en-US" altLang="ja-JP" sz="1400" dirty="0"/>
                  <a:t>= 2.42</a:t>
                </a:r>
              </a:p>
              <a:p>
                <a:r>
                  <a:rPr lang="ja-JP" altLang="en-US" sz="1400" dirty="0"/>
                  <a:t>仮説（</a:t>
                </a:r>
                <a14:m>
                  <m:oMath xmlns:m="http://schemas.openxmlformats.org/officeDocument/2006/math">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μ</m:t>
                        </m:r>
                      </m:e>
                      <m:sub>
                        <m:r>
                          <a:rPr lang="en-US" altLang="ja-JP" sz="1400" i="1">
                            <a:solidFill>
                              <a:schemeClr val="tx2"/>
                            </a:solidFill>
                            <a:latin typeface="Cambria Math" panose="02040503050406030204" pitchFamily="18" charset="0"/>
                          </a:rPr>
                          <m:t>𝐻</m:t>
                        </m:r>
                        <m:r>
                          <a:rPr lang="en-US" altLang="ja-JP" sz="1400" i="1">
                            <a:solidFill>
                              <a:schemeClr val="tx2"/>
                            </a:solidFill>
                            <a:latin typeface="Cambria Math" panose="02040503050406030204" pitchFamily="18" charset="0"/>
                          </a:rPr>
                          <m:t>0</m:t>
                        </m:r>
                      </m:sub>
                    </m:sSub>
                  </m:oMath>
                </a14:m>
                <a:r>
                  <a:rPr lang="ja-JP" altLang="en-US" sz="1400" dirty="0"/>
                  <a:t>）</a:t>
                </a:r>
                <a:r>
                  <a:rPr lang="en-US" altLang="ja-JP" sz="1400" dirty="0"/>
                  <a:t>= 60</a:t>
                </a:r>
              </a:p>
              <a:p>
                <a:endParaRPr lang="en-US" altLang="ja-JP" sz="800" dirty="0"/>
              </a:p>
              <a:p>
                <a:r>
                  <a:rPr lang="en-US" altLang="ja-JP" sz="1400" dirty="0"/>
                  <a:t>1.  t-</a:t>
                </a:r>
                <a:r>
                  <a:rPr lang="ja-JP" altLang="en-US" sz="1400" dirty="0"/>
                  <a:t>値（</a:t>
                </a:r>
                <a:r>
                  <a:rPr lang="en-US" altLang="ja-JP" sz="1400" dirty="0">
                    <a:solidFill>
                      <a:schemeClr val="tx2"/>
                    </a:solidFill>
                  </a:rPr>
                  <a:t> </a:t>
                </a:r>
                <a14:m>
                  <m:oMath xmlns:m="http://schemas.openxmlformats.org/officeDocument/2006/math">
                    <m:d>
                      <m:dPr>
                        <m:begChr m:val="|"/>
                        <m:endChr m:val="|"/>
                        <m:ctrlPr>
                          <a:rPr lang="en-US" altLang="ja-JP" sz="1400" b="0" i="1" smtClean="0">
                            <a:solidFill>
                              <a:schemeClr val="tx2"/>
                            </a:solidFill>
                            <a:latin typeface="Cambria Math" panose="02040503050406030204" pitchFamily="18" charset="0"/>
                          </a:rPr>
                        </m:ctrlPr>
                      </m:dPr>
                      <m:e>
                        <m:f>
                          <m:fPr>
                            <m:type m:val="skw"/>
                            <m:ctrlPr>
                              <a:rPr lang="en-US" altLang="ja-JP" sz="1400" i="1">
                                <a:solidFill>
                                  <a:schemeClr val="tx2"/>
                                </a:solidFill>
                                <a:latin typeface="Cambria Math" panose="02040503050406030204" pitchFamily="18" charset="0"/>
                              </a:rPr>
                            </m:ctrlPr>
                          </m:fPr>
                          <m:num>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μ</m:t>
                                </m:r>
                              </m:e>
                              <m:sub>
                                <m:r>
                                  <a:rPr lang="en-US" altLang="ja-JP" sz="1400" i="1">
                                    <a:solidFill>
                                      <a:schemeClr val="tx2"/>
                                    </a:solidFill>
                                    <a:latin typeface="Cambria Math" panose="02040503050406030204" pitchFamily="18" charset="0"/>
                                  </a:rPr>
                                  <m:t>𝐻</m:t>
                                </m:r>
                                <m:r>
                                  <a:rPr lang="en-US" altLang="ja-JP" sz="1400" i="1">
                                    <a:solidFill>
                                      <a:schemeClr val="tx2"/>
                                    </a:solidFill>
                                    <a:latin typeface="Cambria Math" panose="02040503050406030204" pitchFamily="18" charset="0"/>
                                  </a:rPr>
                                  <m:t>0</m:t>
                                </m:r>
                              </m:sub>
                            </m:sSub>
                            <m:r>
                              <a:rPr lang="en-US" altLang="ja-JP" sz="1400" i="1">
                                <a:solidFill>
                                  <a:schemeClr val="tx2"/>
                                </a:solidFill>
                                <a:latin typeface="Cambria Math" panose="02040503050406030204" pitchFamily="18" charset="0"/>
                                <a:ea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r>
                                  <a:rPr lang="en-US" altLang="ja-JP" sz="1400" i="1">
                                    <a:solidFill>
                                      <a:schemeClr val="tx2"/>
                                    </a:solidFill>
                                    <a:latin typeface="Cambria Math" panose="02040503050406030204" pitchFamily="18" charset="0"/>
                                  </a:rPr>
                                  <m:t>𝑥</m:t>
                                </m:r>
                              </m:e>
                            </m:acc>
                          </m:num>
                          <m:den>
                            <m:f>
                              <m:fPr>
                                <m:type m:val="skw"/>
                                <m:ctrlPr>
                                  <a:rPr lang="en-US" altLang="ja-JP" sz="1400" i="1">
                                    <a:solidFill>
                                      <a:schemeClr val="tx2"/>
                                    </a:solidFill>
                                    <a:latin typeface="Cambria Math" panose="02040503050406030204" pitchFamily="18" charset="0"/>
                                  </a:rPr>
                                </m:ctrlPr>
                              </m:fPr>
                              <m:num>
                                <m:r>
                                  <a:rPr lang="en-US" altLang="ja-JP" sz="1400" i="1">
                                    <a:solidFill>
                                      <a:schemeClr val="tx2"/>
                                    </a:solidFill>
                                    <a:latin typeface="Cambria Math" panose="02040503050406030204" pitchFamily="18" charset="0"/>
                                  </a:rPr>
                                  <m:t>𝑠</m:t>
                                </m:r>
                              </m:num>
                              <m:den>
                                <m:rad>
                                  <m:radPr>
                                    <m:degHide m:val="on"/>
                                    <m:ctrlPr>
                                      <a:rPr lang="en-US" altLang="ja-JP" sz="1400" i="1">
                                        <a:solidFill>
                                          <a:schemeClr val="tx2"/>
                                        </a:solidFill>
                                        <a:latin typeface="Cambria Math" panose="02040503050406030204" pitchFamily="18" charset="0"/>
                                      </a:rPr>
                                    </m:ctrlPr>
                                  </m:radPr>
                                  <m:deg/>
                                  <m:e>
                                    <m:r>
                                      <a:rPr lang="en-US" altLang="ja-JP" sz="1400" i="1">
                                        <a:solidFill>
                                          <a:schemeClr val="tx2"/>
                                        </a:solidFill>
                                        <a:latin typeface="Cambria Math" panose="02040503050406030204" pitchFamily="18" charset="0"/>
                                      </a:rPr>
                                      <m:t>𝑛</m:t>
                                    </m:r>
                                  </m:e>
                                </m:rad>
                              </m:den>
                            </m:f>
                          </m:den>
                        </m:f>
                      </m:e>
                    </m:d>
                    <m:r>
                      <a:rPr lang="en-US" altLang="ja-JP" sz="1400" i="1">
                        <a:solidFill>
                          <a:schemeClr val="tx2"/>
                        </a:solidFill>
                        <a:latin typeface="Cambria Math" panose="02040503050406030204" pitchFamily="18" charset="0"/>
                      </a:rPr>
                      <m:t> </m:t>
                    </m:r>
                  </m:oMath>
                </a14:m>
                <a:r>
                  <a:rPr lang="ja-JP" altLang="en-US" sz="1400" dirty="0"/>
                  <a:t>）</a:t>
                </a:r>
                <a:r>
                  <a:rPr lang="en-US" altLang="ja-JP" sz="1400" dirty="0"/>
                  <a:t>= 61.7-60 / 2.42/2.45 = 1.079</a:t>
                </a:r>
              </a:p>
              <a:p>
                <a:endParaRPr lang="en-US" altLang="ja-JP" sz="800" dirty="0"/>
              </a:p>
              <a:p>
                <a:pPr marL="342900" indent="-342900">
                  <a:buAutoNum type="arabicPeriod" startAt="2"/>
                </a:pPr>
                <a:r>
                  <a:rPr lang="en-US" altLang="ja-JP" sz="1400" dirty="0"/>
                  <a:t>p</a:t>
                </a:r>
                <a:r>
                  <a:rPr lang="ja-JP" altLang="en-US" sz="1400" dirty="0"/>
                  <a:t>値（</a:t>
                </a:r>
                <a14:m>
                  <m:oMath xmlns:m="http://schemas.openxmlformats.org/officeDocument/2006/math">
                    <m:r>
                      <a:rPr lang="en-US" altLang="ja-JP" sz="1400" i="1" smtClean="0">
                        <a:solidFill>
                          <a:schemeClr val="tx2"/>
                        </a:solidFill>
                        <a:latin typeface="Cambria Math" panose="02040503050406030204" pitchFamily="18" charset="0"/>
                      </a:rPr>
                      <m:t>𝑃</m:t>
                    </m:r>
                    <m:d>
                      <m:dPr>
                        <m:ctrlPr>
                          <a:rPr lang="en-US" altLang="ja-JP" sz="1400" i="1">
                            <a:solidFill>
                              <a:schemeClr val="tx2"/>
                            </a:solidFill>
                            <a:latin typeface="Cambria Math" panose="02040503050406030204" pitchFamily="18" charset="0"/>
                          </a:rPr>
                        </m:ctrlPr>
                      </m:dPr>
                      <m:e>
                        <m:r>
                          <a:rPr lang="en-US" altLang="ja-JP" sz="1400" b="0" i="1" smtClean="0">
                            <a:solidFill>
                              <a:schemeClr val="tx2"/>
                            </a:solidFill>
                            <a:latin typeface="Cambria Math" panose="02040503050406030204" pitchFamily="18" charset="0"/>
                          </a:rPr>
                          <m:t>𝑡</m:t>
                        </m:r>
                        <m:d>
                          <m:dPr>
                            <m:ctrlPr>
                              <a:rPr lang="en-US" altLang="ja-JP" sz="1400" i="1">
                                <a:solidFill>
                                  <a:schemeClr val="tx2"/>
                                </a:solidFill>
                                <a:latin typeface="Cambria Math" panose="02040503050406030204" pitchFamily="18" charset="0"/>
                              </a:rPr>
                            </m:ctrlPr>
                          </m:dPr>
                          <m:e>
                            <m:r>
                              <a:rPr lang="en-US" altLang="ja-JP" sz="1400" i="1">
                                <a:solidFill>
                                  <a:schemeClr val="tx2"/>
                                </a:solidFill>
                                <a:latin typeface="Cambria Math" panose="02040503050406030204" pitchFamily="18" charset="0"/>
                              </a:rPr>
                              <m:t>𝑛</m:t>
                            </m:r>
                            <m:r>
                              <a:rPr lang="en-US" altLang="ja-JP" sz="1400" i="1">
                                <a:solidFill>
                                  <a:schemeClr val="tx2"/>
                                </a:solidFill>
                                <a:latin typeface="Cambria Math" panose="02040503050406030204" pitchFamily="18" charset="0"/>
                              </a:rPr>
                              <m:t>−1</m:t>
                            </m:r>
                          </m:e>
                        </m:d>
                        <m:r>
                          <a:rPr lang="en-US" altLang="ja-JP" sz="1400" i="1">
                            <a:solidFill>
                              <a:schemeClr val="tx2"/>
                            </a:solidFill>
                            <a:latin typeface="Cambria Math" panose="02040503050406030204" pitchFamily="18" charset="0"/>
                          </a:rPr>
                          <m:t> </m:t>
                        </m:r>
                        <m:r>
                          <a:rPr lang="en-US" altLang="ja-JP" sz="1400" i="1">
                            <a:solidFill>
                              <a:schemeClr val="tx2"/>
                            </a:solidFill>
                            <a:latin typeface="Cambria Math" panose="02040503050406030204" pitchFamily="18" charset="0"/>
                            <a:ea typeface="Cambria Math" panose="02040503050406030204" pitchFamily="18" charset="0"/>
                          </a:rPr>
                          <m:t>≤</m:t>
                        </m:r>
                        <m:d>
                          <m:dPr>
                            <m:begChr m:val="|"/>
                            <m:endChr m:val="|"/>
                            <m:ctrlPr>
                              <a:rPr lang="en-US" altLang="ja-JP" sz="1400" i="1" smtClean="0">
                                <a:solidFill>
                                  <a:schemeClr val="tx2"/>
                                </a:solidFill>
                                <a:latin typeface="Cambria Math" panose="02040503050406030204" pitchFamily="18" charset="0"/>
                                <a:ea typeface="Cambria Math" panose="02040503050406030204" pitchFamily="18" charset="0"/>
                              </a:rPr>
                            </m:ctrlPr>
                          </m:dPr>
                          <m:e>
                            <m:f>
                              <m:fPr>
                                <m:type m:val="skw"/>
                                <m:ctrlPr>
                                  <a:rPr lang="en-US" altLang="ja-JP" sz="1400" i="1">
                                    <a:solidFill>
                                      <a:schemeClr val="tx2"/>
                                    </a:solidFill>
                                    <a:latin typeface="Cambria Math" panose="02040503050406030204" pitchFamily="18" charset="0"/>
                                  </a:rPr>
                                </m:ctrlPr>
                              </m:fPr>
                              <m:num>
                                <m:r>
                                  <m:rPr>
                                    <m:sty m:val="p"/>
                                  </m:rPr>
                                  <a:rPr lang="en-US" altLang="ja-JP" sz="1400" i="1">
                                    <a:solidFill>
                                      <a:schemeClr val="tx2"/>
                                    </a:solidFill>
                                    <a:latin typeface="Cambria Math" panose="02040503050406030204" pitchFamily="18" charset="0"/>
                                    <a:ea typeface="Cambria Math" panose="02040503050406030204" pitchFamily="18" charset="0"/>
                                  </a:rPr>
                                  <m:t>μ</m:t>
                                </m:r>
                                <m:r>
                                  <a:rPr lang="en-US" altLang="ja-JP" sz="1400" i="1">
                                    <a:solidFill>
                                      <a:schemeClr val="tx2"/>
                                    </a:solidFill>
                                    <a:latin typeface="Cambria Math" panose="02040503050406030204" pitchFamily="18" charset="0"/>
                                    <a:ea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r>
                                      <a:rPr lang="en-US" altLang="ja-JP" sz="1400" i="1">
                                        <a:solidFill>
                                          <a:schemeClr val="tx2"/>
                                        </a:solidFill>
                                        <a:latin typeface="Cambria Math" panose="02040503050406030204" pitchFamily="18" charset="0"/>
                                      </a:rPr>
                                      <m:t>𝑥</m:t>
                                    </m:r>
                                  </m:e>
                                </m:acc>
                              </m:num>
                              <m:den>
                                <m:f>
                                  <m:fPr>
                                    <m:type m:val="skw"/>
                                    <m:ctrlPr>
                                      <a:rPr lang="en-US" altLang="ja-JP" sz="1400" i="1">
                                        <a:solidFill>
                                          <a:schemeClr val="tx2"/>
                                        </a:solidFill>
                                        <a:latin typeface="Cambria Math" panose="02040503050406030204" pitchFamily="18" charset="0"/>
                                      </a:rPr>
                                    </m:ctrlPr>
                                  </m:fPr>
                                  <m:num>
                                    <m:r>
                                      <a:rPr lang="en-US" altLang="ja-JP" sz="1400" i="1">
                                        <a:solidFill>
                                          <a:schemeClr val="tx2"/>
                                        </a:solidFill>
                                        <a:latin typeface="Cambria Math" panose="02040503050406030204" pitchFamily="18" charset="0"/>
                                      </a:rPr>
                                      <m:t>𝑠</m:t>
                                    </m:r>
                                  </m:num>
                                  <m:den>
                                    <m:rad>
                                      <m:radPr>
                                        <m:degHide m:val="on"/>
                                        <m:ctrlPr>
                                          <a:rPr lang="en-US" altLang="ja-JP" sz="1400" i="1">
                                            <a:solidFill>
                                              <a:schemeClr val="tx2"/>
                                            </a:solidFill>
                                            <a:latin typeface="Cambria Math" panose="02040503050406030204" pitchFamily="18" charset="0"/>
                                          </a:rPr>
                                        </m:ctrlPr>
                                      </m:radPr>
                                      <m:deg/>
                                      <m:e>
                                        <m:r>
                                          <a:rPr lang="en-US" altLang="ja-JP" sz="1400" i="1">
                                            <a:solidFill>
                                              <a:schemeClr val="tx2"/>
                                            </a:solidFill>
                                            <a:latin typeface="Cambria Math" panose="02040503050406030204" pitchFamily="18" charset="0"/>
                                          </a:rPr>
                                          <m:t>𝑛</m:t>
                                        </m:r>
                                      </m:e>
                                    </m:rad>
                                  </m:den>
                                </m:f>
                              </m:den>
                            </m:f>
                          </m:e>
                        </m:d>
                      </m:e>
                    </m:d>
                  </m:oMath>
                </a14:m>
                <a:r>
                  <a:rPr lang="ja-JP" altLang="en-US" sz="1400" dirty="0"/>
                  <a:t>）</a:t>
                </a:r>
                <a:r>
                  <a:rPr lang="en-US" altLang="ja-JP" sz="1400" dirty="0"/>
                  <a:t>= 0.165*2 = 0.33</a:t>
                </a:r>
              </a:p>
              <a:p>
                <a:pPr marL="342900" indent="-342900">
                  <a:buAutoNum type="arabicPeriod" startAt="2"/>
                </a:pPr>
                <a:endParaRPr lang="en-US" altLang="ja-JP" sz="800" dirty="0"/>
              </a:p>
              <a:p>
                <a:pPr marL="342900" indent="-342900">
                  <a:buFontTx/>
                  <a:buAutoNum type="arabicPeriod" startAt="2"/>
                </a:pPr>
                <a:r>
                  <a:rPr lang="en-US" altLang="ja-JP" sz="1400" dirty="0"/>
                  <a:t>p</a:t>
                </a:r>
                <a:r>
                  <a:rPr lang="ja-JP" altLang="en-US" sz="1400" dirty="0"/>
                  <a:t>値が有意水準より大きいので</a:t>
                </a:r>
                <a:r>
                  <a:rPr lang="en-US" altLang="ja-JP" sz="1400" dirty="0"/>
                  <a:t>(</a:t>
                </a:r>
                <a:r>
                  <a:rPr lang="ja-JP" altLang="en-US" sz="1400" dirty="0"/>
                  <a:t>有意水準を</a:t>
                </a:r>
                <a:r>
                  <a:rPr lang="en-US" altLang="ja-JP" sz="1400" dirty="0"/>
                  <a:t>0.05</a:t>
                </a:r>
                <a:r>
                  <a:rPr lang="ja-JP" altLang="en-US" sz="1400" dirty="0"/>
                  <a:t>に設定済み</a:t>
                </a:r>
                <a:r>
                  <a:rPr lang="en-US" altLang="ja-JP" sz="1400" dirty="0"/>
                  <a:t>)</a:t>
                </a:r>
                <a:r>
                  <a:rPr lang="ja-JP" altLang="en-US" sz="1400" dirty="0" err="1"/>
                  <a:t>、</a:t>
                </a:r>
                <a:r>
                  <a:rPr lang="ja-JP" altLang="en-US" sz="1400" dirty="0"/>
                  <a:t>帰無仮説を受容</a:t>
                </a:r>
                <a:endParaRPr lang="en-US" altLang="ja-JP" sz="1400" dirty="0"/>
              </a:p>
              <a:p>
                <a:pPr marL="342900" indent="-342900">
                  <a:buAutoNum type="arabicPeriod" startAt="2"/>
                </a:pPr>
                <a:endParaRPr lang="en-US" altLang="ja-JP" sz="1400" dirty="0"/>
              </a:p>
            </p:txBody>
          </p:sp>
        </mc:Choice>
        <mc:Fallback xmlns="">
          <p:sp>
            <p:nvSpPr>
              <p:cNvPr id="7" name="テキスト ボックス 6">
                <a:extLst>
                  <a:ext uri="{FF2B5EF4-FFF2-40B4-BE49-F238E27FC236}">
                    <a16:creationId xmlns:a16="http://schemas.microsoft.com/office/drawing/2014/main" id="{751CAA3A-1445-4D7C-8A0D-6EAAD85DEAB3}"/>
                  </a:ext>
                </a:extLst>
              </p:cNvPr>
              <p:cNvSpPr txBox="1">
                <a:spLocks noRot="1" noChangeAspect="1" noMove="1" noResize="1" noEditPoints="1" noAdjustHandles="1" noChangeArrowheads="1" noChangeShapeType="1" noTextEdit="1"/>
              </p:cNvSpPr>
              <p:nvPr/>
            </p:nvSpPr>
            <p:spPr>
              <a:xfrm>
                <a:off x="200472" y="2600908"/>
                <a:ext cx="5580620" cy="2619179"/>
              </a:xfrm>
              <a:prstGeom prst="rect">
                <a:avLst/>
              </a:prstGeom>
              <a:blipFill>
                <a:blip r:embed="rId2"/>
                <a:stretch>
                  <a:fillRect l="-874" t="-233"/>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229EFD6E-63F9-4038-94D2-2B1E187986E0}"/>
              </a:ext>
            </a:extLst>
          </p:cNvPr>
          <p:cNvGrpSpPr/>
          <p:nvPr/>
        </p:nvGrpSpPr>
        <p:grpSpPr>
          <a:xfrm>
            <a:off x="5889104" y="2708920"/>
            <a:ext cx="3816424" cy="2925906"/>
            <a:chOff x="5889104" y="2987370"/>
            <a:chExt cx="3816424" cy="2925906"/>
          </a:xfrm>
        </p:grpSpPr>
        <p:pic>
          <p:nvPicPr>
            <p:cNvPr id="8" name="図 7">
              <a:extLst>
                <a:ext uri="{FF2B5EF4-FFF2-40B4-BE49-F238E27FC236}">
                  <a16:creationId xmlns:a16="http://schemas.microsoft.com/office/drawing/2014/main" id="{4C6A308C-968D-4315-9791-DFF8482361AF}"/>
                </a:ext>
              </a:extLst>
            </p:cNvPr>
            <p:cNvPicPr>
              <a:picLocks noChangeAspect="1"/>
            </p:cNvPicPr>
            <p:nvPr/>
          </p:nvPicPr>
          <p:blipFill>
            <a:blip r:embed="rId3"/>
            <a:stretch>
              <a:fillRect/>
            </a:stretch>
          </p:blipFill>
          <p:spPr>
            <a:xfrm>
              <a:off x="5889104" y="3866485"/>
              <a:ext cx="3333750" cy="1600200"/>
            </a:xfrm>
            <a:prstGeom prst="rect">
              <a:avLst/>
            </a:prstGeom>
          </p:spPr>
        </p:pic>
        <p:cxnSp>
          <p:nvCxnSpPr>
            <p:cNvPr id="10" name="直線矢印コネクタ 9">
              <a:extLst>
                <a:ext uri="{FF2B5EF4-FFF2-40B4-BE49-F238E27FC236}">
                  <a16:creationId xmlns:a16="http://schemas.microsoft.com/office/drawing/2014/main" id="{8B4C5A17-4481-415C-8677-9C9715B1AA0B}"/>
                </a:ext>
              </a:extLst>
            </p:cNvPr>
            <p:cNvCxnSpPr>
              <a:cxnSpLocks/>
              <a:stCxn id="11" idx="0"/>
            </p:cNvCxnSpPr>
            <p:nvPr/>
          </p:nvCxnSpPr>
          <p:spPr>
            <a:xfrm flipV="1">
              <a:off x="8310181" y="4782608"/>
              <a:ext cx="0" cy="869058"/>
            </a:xfrm>
            <a:prstGeom prst="straightConnector1">
              <a:avLst/>
            </a:prstGeom>
            <a:ln w="63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D6EDFC3D-4BB1-42F3-AFE7-FA8B78B4987E}"/>
                </a:ext>
              </a:extLst>
            </p:cNvPr>
            <p:cNvSpPr txBox="1"/>
            <p:nvPr/>
          </p:nvSpPr>
          <p:spPr>
            <a:xfrm>
              <a:off x="7977336" y="5651666"/>
              <a:ext cx="665690" cy="261610"/>
            </a:xfrm>
            <a:prstGeom prst="rect">
              <a:avLst/>
            </a:prstGeom>
            <a:noFill/>
          </p:spPr>
          <p:txBody>
            <a:bodyPr wrap="square" rtlCol="0">
              <a:spAutoFit/>
            </a:bodyPr>
            <a:lstStyle/>
            <a:p>
              <a:pPr algn="ctr"/>
              <a:r>
                <a:rPr lang="en-US" altLang="ja-JP" sz="1100" dirty="0"/>
                <a:t>1.079</a:t>
              </a:r>
            </a:p>
          </p:txBody>
        </p:sp>
        <p:grpSp>
          <p:nvGrpSpPr>
            <p:cNvPr id="21" name="グループ化 20">
              <a:extLst>
                <a:ext uri="{FF2B5EF4-FFF2-40B4-BE49-F238E27FC236}">
                  <a16:creationId xmlns:a16="http://schemas.microsoft.com/office/drawing/2014/main" id="{AE9088EA-F049-4EBA-8FFA-C3C2BDBD393B}"/>
                </a:ext>
              </a:extLst>
            </p:cNvPr>
            <p:cNvGrpSpPr/>
            <p:nvPr/>
          </p:nvGrpSpPr>
          <p:grpSpPr>
            <a:xfrm>
              <a:off x="8310182" y="3732421"/>
              <a:ext cx="531250" cy="983141"/>
              <a:chOff x="5889104" y="5182163"/>
              <a:chExt cx="657073" cy="983141"/>
            </a:xfrm>
          </p:grpSpPr>
          <p:cxnSp>
            <p:nvCxnSpPr>
              <p:cNvPr id="15" name="直線コネクタ 14">
                <a:extLst>
                  <a:ext uri="{FF2B5EF4-FFF2-40B4-BE49-F238E27FC236}">
                    <a16:creationId xmlns:a16="http://schemas.microsoft.com/office/drawing/2014/main" id="{9E015F14-7464-4D4A-9736-BBE55E5F7C2C}"/>
                  </a:ext>
                </a:extLst>
              </p:cNvPr>
              <p:cNvCxnSpPr>
                <a:cxnSpLocks/>
              </p:cNvCxnSpPr>
              <p:nvPr/>
            </p:nvCxnSpPr>
            <p:spPr>
              <a:xfrm>
                <a:off x="5889104" y="5182163"/>
                <a:ext cx="0" cy="983141"/>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E9A437EA-4F29-4518-B468-C523BFABA2A1}"/>
                  </a:ext>
                </a:extLst>
              </p:cNvPr>
              <p:cNvCxnSpPr>
                <a:cxnSpLocks/>
              </p:cNvCxnSpPr>
              <p:nvPr/>
            </p:nvCxnSpPr>
            <p:spPr>
              <a:xfrm flipV="1">
                <a:off x="5889104" y="5182163"/>
                <a:ext cx="657073" cy="1"/>
              </a:xfrm>
              <a:prstGeom prst="straightConnector1">
                <a:avLst/>
              </a:prstGeom>
              <a:ln w="63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F2C3AD39-76D1-4A65-A484-80B528C8D32A}"/>
                </a:ext>
              </a:extLst>
            </p:cNvPr>
            <p:cNvGrpSpPr/>
            <p:nvPr/>
          </p:nvGrpSpPr>
          <p:grpSpPr>
            <a:xfrm flipH="1">
              <a:off x="6870021" y="3730754"/>
              <a:ext cx="531251" cy="983141"/>
              <a:chOff x="5889104" y="5182163"/>
              <a:chExt cx="657073" cy="983141"/>
            </a:xfrm>
          </p:grpSpPr>
          <p:cxnSp>
            <p:nvCxnSpPr>
              <p:cNvPr id="23" name="直線コネクタ 22">
                <a:extLst>
                  <a:ext uri="{FF2B5EF4-FFF2-40B4-BE49-F238E27FC236}">
                    <a16:creationId xmlns:a16="http://schemas.microsoft.com/office/drawing/2014/main" id="{FE6BC9BE-E056-411A-936D-29E3BAA6EE97}"/>
                  </a:ext>
                </a:extLst>
              </p:cNvPr>
              <p:cNvCxnSpPr>
                <a:cxnSpLocks/>
              </p:cNvCxnSpPr>
              <p:nvPr/>
            </p:nvCxnSpPr>
            <p:spPr>
              <a:xfrm>
                <a:off x="5889104" y="5182163"/>
                <a:ext cx="0" cy="983141"/>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06C1EE11-4A6C-4906-83B0-F3E8E0154452}"/>
                  </a:ext>
                </a:extLst>
              </p:cNvPr>
              <p:cNvCxnSpPr>
                <a:cxnSpLocks/>
              </p:cNvCxnSpPr>
              <p:nvPr/>
            </p:nvCxnSpPr>
            <p:spPr>
              <a:xfrm flipV="1">
                <a:off x="5889104" y="5182163"/>
                <a:ext cx="657073" cy="1"/>
              </a:xfrm>
              <a:prstGeom prst="straightConnector1">
                <a:avLst/>
              </a:prstGeom>
              <a:ln w="63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テキスト ボックス 24">
              <a:extLst>
                <a:ext uri="{FF2B5EF4-FFF2-40B4-BE49-F238E27FC236}">
                  <a16:creationId xmlns:a16="http://schemas.microsoft.com/office/drawing/2014/main" id="{C12630EB-4DDF-42D1-B4A3-B64AE971ECA0}"/>
                </a:ext>
              </a:extLst>
            </p:cNvPr>
            <p:cNvSpPr txBox="1"/>
            <p:nvPr/>
          </p:nvSpPr>
          <p:spPr>
            <a:xfrm>
              <a:off x="8697416" y="3443882"/>
              <a:ext cx="1008112" cy="430887"/>
            </a:xfrm>
            <a:prstGeom prst="rect">
              <a:avLst/>
            </a:prstGeom>
            <a:noFill/>
          </p:spPr>
          <p:txBody>
            <a:bodyPr wrap="square" rtlCol="0">
              <a:spAutoFit/>
            </a:bodyPr>
            <a:lstStyle/>
            <a:p>
              <a:pPr algn="ctr"/>
              <a:r>
                <a:rPr lang="en-US" altLang="ja-JP" sz="1100" dirty="0"/>
                <a:t>0.165</a:t>
              </a:r>
            </a:p>
            <a:p>
              <a:pPr algn="ctr"/>
              <a:r>
                <a:rPr lang="en-US" altLang="ja-JP" sz="1100" dirty="0"/>
                <a:t>(16.5%)</a:t>
              </a:r>
            </a:p>
          </p:txBody>
        </p:sp>
        <p:sp>
          <p:nvSpPr>
            <p:cNvPr id="26" name="テキスト ボックス 25">
              <a:extLst>
                <a:ext uri="{FF2B5EF4-FFF2-40B4-BE49-F238E27FC236}">
                  <a16:creationId xmlns:a16="http://schemas.microsoft.com/office/drawing/2014/main" id="{76F5A762-466C-4F98-BFE0-F92305365B98}"/>
                </a:ext>
              </a:extLst>
            </p:cNvPr>
            <p:cNvSpPr txBox="1"/>
            <p:nvPr/>
          </p:nvSpPr>
          <p:spPr>
            <a:xfrm>
              <a:off x="6030292" y="3443883"/>
              <a:ext cx="1008112" cy="430887"/>
            </a:xfrm>
            <a:prstGeom prst="rect">
              <a:avLst/>
            </a:prstGeom>
            <a:noFill/>
          </p:spPr>
          <p:txBody>
            <a:bodyPr wrap="square" rtlCol="0">
              <a:spAutoFit/>
            </a:bodyPr>
            <a:lstStyle/>
            <a:p>
              <a:pPr algn="ctr"/>
              <a:r>
                <a:rPr lang="en-US" altLang="ja-JP" sz="1100" dirty="0"/>
                <a:t>0.165</a:t>
              </a:r>
            </a:p>
            <a:p>
              <a:pPr algn="ctr"/>
              <a:r>
                <a:rPr lang="en-US" altLang="ja-JP" sz="1100" dirty="0"/>
                <a:t>(16.5%)</a:t>
              </a:r>
            </a:p>
          </p:txBody>
        </p:sp>
        <p:sp>
          <p:nvSpPr>
            <p:cNvPr id="27" name="テキスト ボックス 26">
              <a:extLst>
                <a:ext uri="{FF2B5EF4-FFF2-40B4-BE49-F238E27FC236}">
                  <a16:creationId xmlns:a16="http://schemas.microsoft.com/office/drawing/2014/main" id="{728ED9EB-3C48-4674-966E-49DE6E94C45E}"/>
                </a:ext>
              </a:extLst>
            </p:cNvPr>
            <p:cNvSpPr txBox="1"/>
            <p:nvPr/>
          </p:nvSpPr>
          <p:spPr>
            <a:xfrm>
              <a:off x="7365268" y="4175502"/>
              <a:ext cx="1008112" cy="430887"/>
            </a:xfrm>
            <a:prstGeom prst="rect">
              <a:avLst/>
            </a:prstGeom>
            <a:noFill/>
          </p:spPr>
          <p:txBody>
            <a:bodyPr wrap="square" rtlCol="0">
              <a:spAutoFit/>
            </a:bodyPr>
            <a:lstStyle/>
            <a:p>
              <a:pPr algn="ctr"/>
              <a:r>
                <a:rPr lang="en-US" altLang="ja-JP" sz="1100" dirty="0"/>
                <a:t>0.67</a:t>
              </a:r>
            </a:p>
            <a:p>
              <a:pPr algn="ctr"/>
              <a:r>
                <a:rPr lang="en-US" altLang="ja-JP" sz="1100" dirty="0"/>
                <a:t>(67%)</a:t>
              </a:r>
            </a:p>
          </p:txBody>
        </p:sp>
        <p:cxnSp>
          <p:nvCxnSpPr>
            <p:cNvPr id="29" name="直線コネクタ 28">
              <a:extLst>
                <a:ext uri="{FF2B5EF4-FFF2-40B4-BE49-F238E27FC236}">
                  <a16:creationId xmlns:a16="http://schemas.microsoft.com/office/drawing/2014/main" id="{209A3B12-D788-4220-A11C-C58D8119D323}"/>
                </a:ext>
              </a:extLst>
            </p:cNvPr>
            <p:cNvCxnSpPr/>
            <p:nvPr/>
          </p:nvCxnSpPr>
          <p:spPr>
            <a:xfrm flipH="1" flipV="1">
              <a:off x="7329264" y="3212976"/>
              <a:ext cx="324036" cy="86633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EC4399B9-C27A-4672-ABA9-BF4F89222EAE}"/>
                </a:ext>
              </a:extLst>
            </p:cNvPr>
            <p:cNvSpPr txBox="1"/>
            <p:nvPr/>
          </p:nvSpPr>
          <p:spPr>
            <a:xfrm>
              <a:off x="6645188" y="2987370"/>
              <a:ext cx="1440160" cy="261610"/>
            </a:xfrm>
            <a:prstGeom prst="rect">
              <a:avLst/>
            </a:prstGeom>
            <a:noFill/>
          </p:spPr>
          <p:txBody>
            <a:bodyPr wrap="square" rtlCol="0">
              <a:spAutoFit/>
            </a:bodyPr>
            <a:lstStyle/>
            <a:p>
              <a:pPr algn="ctr"/>
              <a:r>
                <a:rPr lang="en-US" altLang="ja-JP" sz="1100" dirty="0"/>
                <a:t>t</a:t>
              </a:r>
              <a:r>
                <a:rPr lang="ja-JP" altLang="en-US" sz="1100" dirty="0"/>
                <a:t>分布（自由度</a:t>
              </a:r>
              <a:r>
                <a:rPr lang="en-US" altLang="ja-JP" sz="1100" dirty="0"/>
                <a:t>5</a:t>
              </a:r>
              <a:r>
                <a:rPr lang="ja-JP" altLang="en-US" sz="1100" dirty="0"/>
                <a:t>）</a:t>
              </a:r>
              <a:endParaRPr lang="en-US" altLang="ja-JP" sz="1100" dirty="0"/>
            </a:p>
          </p:txBody>
        </p:sp>
      </p:grpSp>
      <p:pic>
        <p:nvPicPr>
          <p:cNvPr id="9" name="図 8">
            <a:extLst>
              <a:ext uri="{FF2B5EF4-FFF2-40B4-BE49-F238E27FC236}">
                <a16:creationId xmlns:a16="http://schemas.microsoft.com/office/drawing/2014/main" id="{893DCED7-C338-4706-89E4-082279FEF463}"/>
              </a:ext>
            </a:extLst>
          </p:cNvPr>
          <p:cNvPicPr>
            <a:picLocks noChangeAspect="1"/>
          </p:cNvPicPr>
          <p:nvPr/>
        </p:nvPicPr>
        <p:blipFill>
          <a:blip r:embed="rId4"/>
          <a:stretch>
            <a:fillRect/>
          </a:stretch>
        </p:blipFill>
        <p:spPr>
          <a:xfrm>
            <a:off x="514589" y="5085184"/>
            <a:ext cx="3574315" cy="1656184"/>
          </a:xfrm>
          <a:prstGeom prst="rect">
            <a:avLst/>
          </a:prstGeom>
          <a:ln>
            <a:solidFill>
              <a:schemeClr val="bg1">
                <a:lumMod val="65000"/>
              </a:schemeClr>
            </a:solidFill>
          </a:ln>
        </p:spPr>
      </p:pic>
    </p:spTree>
    <p:extLst>
      <p:ext uri="{BB962C8B-B14F-4D97-AF65-F5344CB8AC3E}">
        <p14:creationId xmlns:p14="http://schemas.microsoft.com/office/powerpoint/2010/main" val="3380171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28</a:t>
            </a:fld>
            <a:endParaRPr lang="ja-JP" altLang="en-US" dirty="0"/>
          </a:p>
        </p:txBody>
      </p:sp>
      <p:sp>
        <p:nvSpPr>
          <p:cNvPr id="3" name="タイトル 2"/>
          <p:cNvSpPr>
            <a:spLocks noGrp="1"/>
          </p:cNvSpPr>
          <p:nvPr>
            <p:ph type="title"/>
          </p:nvPr>
        </p:nvSpPr>
        <p:spPr/>
        <p:txBody>
          <a:bodyPr/>
          <a:lstStyle/>
          <a:p>
            <a:r>
              <a:rPr kumimoji="1" lang="ja-JP" altLang="en-US" sz="2400" dirty="0"/>
              <a:t>母平均の差の検定</a:t>
            </a: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3332387"/>
              </a:xfrm>
              <a:prstGeom prst="rect">
                <a:avLst/>
              </a:prstGeom>
              <a:noFill/>
            </p:spPr>
            <p:txBody>
              <a:bodyPr wrap="square" rtlCol="0">
                <a:spAutoFit/>
              </a:bodyPr>
              <a:lstStyle/>
              <a:p>
                <a:r>
                  <a:rPr lang="ja-JP" altLang="en-US" sz="1400" dirty="0"/>
                  <a:t>標本</a:t>
                </a:r>
                <a14:m>
                  <m:oMath xmlns:m="http://schemas.openxmlformats.org/officeDocument/2006/math">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b="0" i="1" smtClean="0">
                            <a:solidFill>
                              <a:schemeClr val="tx2"/>
                            </a:solidFill>
                            <a:latin typeface="Cambria Math" panose="02040503050406030204" pitchFamily="18" charset="0"/>
                          </a:rPr>
                          <m:t>1,</m:t>
                        </m:r>
                        <m:r>
                          <a:rPr lang="en-US" altLang="ja-JP" sz="1400" i="1">
                            <a:solidFill>
                              <a:schemeClr val="tx2"/>
                            </a:solidFill>
                            <a:latin typeface="Cambria Math" panose="02040503050406030204" pitchFamily="18" charset="0"/>
                          </a:rPr>
                          <m:t>1</m:t>
                        </m:r>
                      </m:sub>
                    </m:sSub>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b="0" i="1" smtClean="0">
                            <a:solidFill>
                              <a:schemeClr val="tx2"/>
                            </a:solidFill>
                            <a:latin typeface="Cambria Math" panose="02040503050406030204" pitchFamily="18" charset="0"/>
                          </a:rPr>
                          <m:t>1,</m:t>
                        </m:r>
                        <m:r>
                          <a:rPr lang="en-US" altLang="ja-JP" sz="1400" i="1">
                            <a:solidFill>
                              <a:schemeClr val="tx2"/>
                            </a:solidFill>
                            <a:latin typeface="Cambria Math" panose="02040503050406030204" pitchFamily="18" charset="0"/>
                          </a:rPr>
                          <m:t>2</m:t>
                        </m:r>
                      </m:sub>
                    </m:sSub>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ea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b="0" i="1" smtClean="0">
                            <a:solidFill>
                              <a:schemeClr val="tx2"/>
                            </a:solidFill>
                            <a:latin typeface="Cambria Math" panose="02040503050406030204" pitchFamily="18" charset="0"/>
                          </a:rPr>
                          <m:t>1,</m:t>
                        </m:r>
                        <m:r>
                          <a:rPr lang="en-US" altLang="ja-JP" sz="1400" i="1">
                            <a:solidFill>
                              <a:schemeClr val="tx2"/>
                            </a:solidFill>
                            <a:latin typeface="Cambria Math" panose="02040503050406030204" pitchFamily="18" charset="0"/>
                          </a:rPr>
                          <m:t>𝑛</m:t>
                        </m:r>
                      </m:sub>
                    </m:sSub>
                  </m:oMath>
                </a14:m>
                <a:r>
                  <a:rPr lang="ja-JP" altLang="en-US" sz="1400" dirty="0"/>
                  <a:t>が、正規分布</a:t>
                </a:r>
                <a14:m>
                  <m:oMath xmlns:m="http://schemas.openxmlformats.org/officeDocument/2006/math">
                    <m:r>
                      <m:rPr>
                        <m:sty m:val="p"/>
                      </m:rPr>
                      <a:rPr lang="en-US" altLang="ja-JP" sz="1400">
                        <a:solidFill>
                          <a:schemeClr val="tx2"/>
                        </a:solidFill>
                        <a:latin typeface="Cambria Math" panose="02040503050406030204" pitchFamily="18" charset="0"/>
                      </a:rPr>
                      <m:t>N</m:t>
                    </m:r>
                    <m:r>
                      <a:rPr lang="en-US" altLang="ja-JP" sz="1400">
                        <a:solidFill>
                          <a:schemeClr val="tx2"/>
                        </a:solidFill>
                        <a:latin typeface="Cambria Math" panose="02040503050406030204" pitchFamily="18" charset="0"/>
                      </a:rPr>
                      <m:t>(</m:t>
                    </m:r>
                    <m:sSub>
                      <m:sSubPr>
                        <m:ctrlPr>
                          <a:rPr lang="en-US" altLang="ja-JP" sz="1400" i="1" smtClean="0">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μ</m:t>
                        </m:r>
                      </m:e>
                      <m:sub>
                        <m:r>
                          <a:rPr lang="en-US" altLang="ja-JP" sz="1400" b="0" i="1" smtClean="0">
                            <a:solidFill>
                              <a:schemeClr val="tx2"/>
                            </a:solidFill>
                            <a:latin typeface="Cambria Math" panose="02040503050406030204" pitchFamily="18" charset="0"/>
                          </a:rPr>
                          <m:t>1</m:t>
                        </m:r>
                      </m:sub>
                    </m:sSub>
                    <m:r>
                      <a:rPr lang="en-US" altLang="ja-JP" sz="1400">
                        <a:solidFill>
                          <a:schemeClr val="tx2"/>
                        </a:solidFill>
                        <a:latin typeface="Cambria Math" panose="02040503050406030204" pitchFamily="18" charset="0"/>
                      </a:rPr>
                      <m:t>, </m:t>
                    </m:r>
                    <m:sSup>
                      <m:sSupPr>
                        <m:ctrlPr>
                          <a:rPr lang="en-US" altLang="ja-JP" sz="1400" i="1">
                            <a:solidFill>
                              <a:schemeClr val="tx2"/>
                            </a:solidFill>
                            <a:latin typeface="Cambria Math" panose="02040503050406030204" pitchFamily="18" charset="0"/>
                          </a:rPr>
                        </m:ctrlPr>
                      </m:sSupPr>
                      <m:e>
                        <m:r>
                          <m:rPr>
                            <m:sty m:val="p"/>
                          </m:rPr>
                          <a:rPr lang="en-US" altLang="ja-JP" sz="1400" i="1">
                            <a:solidFill>
                              <a:schemeClr val="tx2"/>
                            </a:solidFill>
                            <a:latin typeface="Cambria Math" panose="02040503050406030204" pitchFamily="18" charset="0"/>
                          </a:rPr>
                          <m:t>σ</m:t>
                        </m:r>
                      </m:e>
                      <m:sup>
                        <m:r>
                          <a:rPr lang="en-US" altLang="ja-JP" sz="1400" i="1">
                            <a:solidFill>
                              <a:schemeClr val="tx2"/>
                            </a:solidFill>
                            <a:latin typeface="Cambria Math" panose="02040503050406030204" pitchFamily="18" charset="0"/>
                          </a:rPr>
                          <m:t>2</m:t>
                        </m:r>
                      </m:sup>
                    </m:sSup>
                    <m:r>
                      <a:rPr lang="en-US" altLang="ja-JP" sz="1400">
                        <a:solidFill>
                          <a:schemeClr val="tx2"/>
                        </a:solidFill>
                        <a:latin typeface="Cambria Math" panose="02040503050406030204" pitchFamily="18" charset="0"/>
                      </a:rPr>
                      <m:t>)</m:t>
                    </m:r>
                  </m:oMath>
                </a14:m>
                <a:r>
                  <a:rPr lang="ja-JP" altLang="en-US" sz="1400" dirty="0"/>
                  <a:t>に従うと仮定する（</a:t>
                </a:r>
                <a14:m>
                  <m:oMath xmlns:m="http://schemas.openxmlformats.org/officeDocument/2006/math">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1,1</m:t>
                        </m:r>
                      </m:sub>
                    </m:sSub>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1,2</m:t>
                        </m:r>
                      </m:sub>
                    </m:sSub>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ea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1,</m:t>
                        </m:r>
                        <m:r>
                          <a:rPr lang="en-US" altLang="ja-JP" sz="1400" i="1">
                            <a:solidFill>
                              <a:schemeClr val="tx2"/>
                            </a:solidFill>
                            <a:latin typeface="Cambria Math" panose="02040503050406030204" pitchFamily="18" charset="0"/>
                          </a:rPr>
                          <m:t>𝑛</m:t>
                        </m:r>
                      </m:sub>
                    </m:sSub>
                    <m:r>
                      <a:rPr lang="en-US" altLang="ja-JP" sz="1400" i="1">
                        <a:solidFill>
                          <a:schemeClr val="tx2"/>
                        </a:solidFill>
                        <a:latin typeface="Cambria Math" panose="02040503050406030204" pitchFamily="18" charset="0"/>
                        <a:ea typeface="Cambria Math" panose="02040503050406030204" pitchFamily="18" charset="0"/>
                      </a:rPr>
                      <m:t>~</m:t>
                    </m:r>
                    <m:r>
                      <m:rPr>
                        <m:sty m:val="p"/>
                      </m:rPr>
                      <a:rPr lang="en-US" altLang="ja-JP" sz="1400">
                        <a:solidFill>
                          <a:schemeClr val="tx2"/>
                        </a:solidFill>
                        <a:latin typeface="Cambria Math" panose="02040503050406030204" pitchFamily="18" charset="0"/>
                      </a:rPr>
                      <m:t>N</m:t>
                    </m:r>
                    <m:r>
                      <a:rPr lang="en-US" altLang="ja-JP" sz="1400">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μ</m:t>
                        </m:r>
                      </m:e>
                      <m:sub>
                        <m:r>
                          <a:rPr lang="en-US" altLang="ja-JP" sz="1400" i="1">
                            <a:solidFill>
                              <a:schemeClr val="tx2"/>
                            </a:solidFill>
                            <a:latin typeface="Cambria Math" panose="02040503050406030204" pitchFamily="18" charset="0"/>
                          </a:rPr>
                          <m:t>1</m:t>
                        </m:r>
                      </m:sub>
                    </m:sSub>
                    <m:r>
                      <a:rPr lang="en-US" altLang="ja-JP" sz="1400">
                        <a:solidFill>
                          <a:schemeClr val="tx2"/>
                        </a:solidFill>
                        <a:latin typeface="Cambria Math" panose="02040503050406030204" pitchFamily="18" charset="0"/>
                      </a:rPr>
                      <m:t>, </m:t>
                    </m:r>
                    <m:sSup>
                      <m:sSupPr>
                        <m:ctrlPr>
                          <a:rPr lang="en-US" altLang="ja-JP" sz="1400" i="1">
                            <a:solidFill>
                              <a:schemeClr val="tx2"/>
                            </a:solidFill>
                            <a:latin typeface="Cambria Math" panose="02040503050406030204" pitchFamily="18" charset="0"/>
                          </a:rPr>
                        </m:ctrlPr>
                      </m:sSupPr>
                      <m:e>
                        <m:r>
                          <m:rPr>
                            <m:sty m:val="p"/>
                          </m:rPr>
                          <a:rPr lang="en-US" altLang="ja-JP" sz="1400" i="1">
                            <a:solidFill>
                              <a:schemeClr val="tx2"/>
                            </a:solidFill>
                            <a:latin typeface="Cambria Math" panose="02040503050406030204" pitchFamily="18" charset="0"/>
                          </a:rPr>
                          <m:t>σ</m:t>
                        </m:r>
                      </m:e>
                      <m:sup>
                        <m:r>
                          <a:rPr lang="en-US" altLang="ja-JP" sz="1400" i="1">
                            <a:solidFill>
                              <a:schemeClr val="tx2"/>
                            </a:solidFill>
                            <a:latin typeface="Cambria Math" panose="02040503050406030204" pitchFamily="18" charset="0"/>
                          </a:rPr>
                          <m:t>2</m:t>
                        </m:r>
                      </m:sup>
                    </m:sSup>
                    <m:r>
                      <a:rPr lang="en-US" altLang="ja-JP" sz="1400">
                        <a:solidFill>
                          <a:schemeClr val="tx2"/>
                        </a:solidFill>
                        <a:latin typeface="Cambria Math" panose="02040503050406030204" pitchFamily="18" charset="0"/>
                      </a:rPr>
                      <m:t>)</m:t>
                    </m:r>
                  </m:oMath>
                </a14:m>
                <a:r>
                  <a:rPr lang="ja-JP" altLang="en-US" sz="1400" dirty="0"/>
                  <a:t>）</a:t>
                </a:r>
                <a:endParaRPr lang="en-US" altLang="ja-JP" sz="1400" dirty="0"/>
              </a:p>
              <a:p>
                <a:r>
                  <a:rPr lang="ja-JP" altLang="en-US" sz="1400" dirty="0"/>
                  <a:t>標本</a:t>
                </a:r>
                <a14:m>
                  <m:oMath xmlns:m="http://schemas.openxmlformats.org/officeDocument/2006/math">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b="0" i="1" smtClean="0">
                            <a:solidFill>
                              <a:schemeClr val="tx2"/>
                            </a:solidFill>
                            <a:latin typeface="Cambria Math" panose="02040503050406030204" pitchFamily="18" charset="0"/>
                          </a:rPr>
                          <m:t>2</m:t>
                        </m:r>
                        <m:r>
                          <a:rPr lang="en-US" altLang="ja-JP" sz="1400" i="1">
                            <a:solidFill>
                              <a:schemeClr val="tx2"/>
                            </a:solidFill>
                            <a:latin typeface="Cambria Math" panose="02040503050406030204" pitchFamily="18" charset="0"/>
                          </a:rPr>
                          <m:t>,1</m:t>
                        </m:r>
                      </m:sub>
                    </m:sSub>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b="0" i="1" smtClean="0">
                            <a:solidFill>
                              <a:schemeClr val="tx2"/>
                            </a:solidFill>
                            <a:latin typeface="Cambria Math" panose="02040503050406030204" pitchFamily="18" charset="0"/>
                          </a:rPr>
                          <m:t>2</m:t>
                        </m:r>
                        <m:r>
                          <a:rPr lang="en-US" altLang="ja-JP" sz="1400" i="1">
                            <a:solidFill>
                              <a:schemeClr val="tx2"/>
                            </a:solidFill>
                            <a:latin typeface="Cambria Math" panose="02040503050406030204" pitchFamily="18" charset="0"/>
                          </a:rPr>
                          <m:t>,2</m:t>
                        </m:r>
                      </m:sub>
                    </m:sSub>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ea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b="0" i="1" smtClean="0">
                            <a:solidFill>
                              <a:schemeClr val="tx2"/>
                            </a:solidFill>
                            <a:latin typeface="Cambria Math" panose="02040503050406030204" pitchFamily="18" charset="0"/>
                          </a:rPr>
                          <m:t>2</m:t>
                        </m:r>
                        <m:r>
                          <a:rPr lang="en-US" altLang="ja-JP" sz="1400" i="1">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𝑚</m:t>
                        </m:r>
                      </m:sub>
                    </m:sSub>
                  </m:oMath>
                </a14:m>
                <a:r>
                  <a:rPr lang="ja-JP" altLang="en-US" sz="1400" dirty="0"/>
                  <a:t>が、正規分布</a:t>
                </a:r>
                <a14:m>
                  <m:oMath xmlns:m="http://schemas.openxmlformats.org/officeDocument/2006/math">
                    <m:r>
                      <m:rPr>
                        <m:sty m:val="p"/>
                      </m:rPr>
                      <a:rPr lang="en-US" altLang="ja-JP" sz="1400">
                        <a:solidFill>
                          <a:schemeClr val="tx2"/>
                        </a:solidFill>
                        <a:latin typeface="Cambria Math" panose="02040503050406030204" pitchFamily="18" charset="0"/>
                      </a:rPr>
                      <m:t>N</m:t>
                    </m:r>
                    <m:r>
                      <a:rPr lang="en-US" altLang="ja-JP" sz="1400">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μ</m:t>
                        </m:r>
                      </m:e>
                      <m:sub>
                        <m:r>
                          <a:rPr lang="en-US" altLang="ja-JP" sz="1400" b="0" i="1" smtClean="0">
                            <a:solidFill>
                              <a:schemeClr val="tx2"/>
                            </a:solidFill>
                            <a:latin typeface="Cambria Math" panose="02040503050406030204" pitchFamily="18" charset="0"/>
                          </a:rPr>
                          <m:t>2</m:t>
                        </m:r>
                      </m:sub>
                    </m:sSub>
                    <m:r>
                      <a:rPr lang="en-US" altLang="ja-JP" sz="1400">
                        <a:solidFill>
                          <a:schemeClr val="tx2"/>
                        </a:solidFill>
                        <a:latin typeface="Cambria Math" panose="02040503050406030204" pitchFamily="18" charset="0"/>
                      </a:rPr>
                      <m:t>, </m:t>
                    </m:r>
                    <m:sSup>
                      <m:sSupPr>
                        <m:ctrlPr>
                          <a:rPr lang="en-US" altLang="ja-JP" sz="1400" i="1">
                            <a:solidFill>
                              <a:schemeClr val="tx2"/>
                            </a:solidFill>
                            <a:latin typeface="Cambria Math" panose="02040503050406030204" pitchFamily="18" charset="0"/>
                          </a:rPr>
                        </m:ctrlPr>
                      </m:sSupPr>
                      <m:e>
                        <m:r>
                          <m:rPr>
                            <m:sty m:val="p"/>
                          </m:rPr>
                          <a:rPr lang="en-US" altLang="ja-JP" sz="1400" i="1">
                            <a:solidFill>
                              <a:schemeClr val="tx2"/>
                            </a:solidFill>
                            <a:latin typeface="Cambria Math" panose="02040503050406030204" pitchFamily="18" charset="0"/>
                          </a:rPr>
                          <m:t>σ</m:t>
                        </m:r>
                      </m:e>
                      <m:sup>
                        <m:r>
                          <a:rPr lang="en-US" altLang="ja-JP" sz="1400" i="1">
                            <a:solidFill>
                              <a:schemeClr val="tx2"/>
                            </a:solidFill>
                            <a:latin typeface="Cambria Math" panose="02040503050406030204" pitchFamily="18" charset="0"/>
                          </a:rPr>
                          <m:t>2</m:t>
                        </m:r>
                      </m:sup>
                    </m:sSup>
                    <m:r>
                      <a:rPr lang="en-US" altLang="ja-JP" sz="1400">
                        <a:solidFill>
                          <a:schemeClr val="tx2"/>
                        </a:solidFill>
                        <a:latin typeface="Cambria Math" panose="02040503050406030204" pitchFamily="18" charset="0"/>
                      </a:rPr>
                      <m:t>)</m:t>
                    </m:r>
                  </m:oMath>
                </a14:m>
                <a:r>
                  <a:rPr lang="ja-JP" altLang="en-US" sz="1400" dirty="0"/>
                  <a:t>に従うと仮定する（</a:t>
                </a:r>
                <a14:m>
                  <m:oMath xmlns:m="http://schemas.openxmlformats.org/officeDocument/2006/math">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b="0" i="1" smtClean="0">
                            <a:solidFill>
                              <a:schemeClr val="tx2"/>
                            </a:solidFill>
                            <a:latin typeface="Cambria Math" panose="02040503050406030204" pitchFamily="18" charset="0"/>
                          </a:rPr>
                          <m:t>2</m:t>
                        </m:r>
                        <m:r>
                          <a:rPr lang="en-US" altLang="ja-JP" sz="1400" i="1">
                            <a:solidFill>
                              <a:schemeClr val="tx2"/>
                            </a:solidFill>
                            <a:latin typeface="Cambria Math" panose="02040503050406030204" pitchFamily="18" charset="0"/>
                          </a:rPr>
                          <m:t>,1</m:t>
                        </m:r>
                      </m:sub>
                    </m:sSub>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b="0" i="1" smtClean="0">
                            <a:solidFill>
                              <a:schemeClr val="tx2"/>
                            </a:solidFill>
                            <a:latin typeface="Cambria Math" panose="02040503050406030204" pitchFamily="18" charset="0"/>
                          </a:rPr>
                          <m:t>2</m:t>
                        </m:r>
                        <m:r>
                          <a:rPr lang="en-US" altLang="ja-JP" sz="1400" i="1">
                            <a:solidFill>
                              <a:schemeClr val="tx2"/>
                            </a:solidFill>
                            <a:latin typeface="Cambria Math" panose="02040503050406030204" pitchFamily="18" charset="0"/>
                          </a:rPr>
                          <m:t>,2</m:t>
                        </m:r>
                      </m:sub>
                    </m:sSub>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ea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b="0" i="1" smtClean="0">
                            <a:solidFill>
                              <a:schemeClr val="tx2"/>
                            </a:solidFill>
                            <a:latin typeface="Cambria Math" panose="02040503050406030204" pitchFamily="18" charset="0"/>
                          </a:rPr>
                          <m:t>2</m:t>
                        </m:r>
                        <m:r>
                          <a:rPr lang="en-US" altLang="ja-JP" sz="1400" i="1">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𝑚</m:t>
                        </m:r>
                      </m:sub>
                    </m:sSub>
                    <m:r>
                      <a:rPr lang="en-US" altLang="ja-JP" sz="1400" i="1">
                        <a:solidFill>
                          <a:schemeClr val="tx2"/>
                        </a:solidFill>
                        <a:latin typeface="Cambria Math" panose="02040503050406030204" pitchFamily="18" charset="0"/>
                        <a:ea typeface="Cambria Math" panose="02040503050406030204" pitchFamily="18" charset="0"/>
                      </a:rPr>
                      <m:t>~</m:t>
                    </m:r>
                    <m:r>
                      <m:rPr>
                        <m:sty m:val="p"/>
                      </m:rPr>
                      <a:rPr lang="en-US" altLang="ja-JP" sz="1400">
                        <a:solidFill>
                          <a:schemeClr val="tx2"/>
                        </a:solidFill>
                        <a:latin typeface="Cambria Math" panose="02040503050406030204" pitchFamily="18" charset="0"/>
                      </a:rPr>
                      <m:t>N</m:t>
                    </m:r>
                    <m:r>
                      <a:rPr lang="en-US" altLang="ja-JP" sz="1400">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μ</m:t>
                        </m:r>
                      </m:e>
                      <m:sub>
                        <m:r>
                          <a:rPr lang="en-US" altLang="ja-JP" sz="1400" b="0" i="1" smtClean="0">
                            <a:solidFill>
                              <a:schemeClr val="tx2"/>
                            </a:solidFill>
                            <a:latin typeface="Cambria Math" panose="02040503050406030204" pitchFamily="18" charset="0"/>
                          </a:rPr>
                          <m:t>2</m:t>
                        </m:r>
                      </m:sub>
                    </m:sSub>
                    <m:r>
                      <a:rPr lang="en-US" altLang="ja-JP" sz="1400">
                        <a:solidFill>
                          <a:schemeClr val="tx2"/>
                        </a:solidFill>
                        <a:latin typeface="Cambria Math" panose="02040503050406030204" pitchFamily="18" charset="0"/>
                      </a:rPr>
                      <m:t>, </m:t>
                    </m:r>
                    <m:sSup>
                      <m:sSupPr>
                        <m:ctrlPr>
                          <a:rPr lang="en-US" altLang="ja-JP" sz="1400" i="1">
                            <a:solidFill>
                              <a:schemeClr val="tx2"/>
                            </a:solidFill>
                            <a:latin typeface="Cambria Math" panose="02040503050406030204" pitchFamily="18" charset="0"/>
                          </a:rPr>
                        </m:ctrlPr>
                      </m:sSupPr>
                      <m:e>
                        <m:r>
                          <m:rPr>
                            <m:sty m:val="p"/>
                          </m:rPr>
                          <a:rPr lang="en-US" altLang="ja-JP" sz="1400" i="1">
                            <a:solidFill>
                              <a:schemeClr val="tx2"/>
                            </a:solidFill>
                            <a:latin typeface="Cambria Math" panose="02040503050406030204" pitchFamily="18" charset="0"/>
                          </a:rPr>
                          <m:t>σ</m:t>
                        </m:r>
                      </m:e>
                      <m:sup>
                        <m:r>
                          <a:rPr lang="en-US" altLang="ja-JP" sz="1400" i="1">
                            <a:solidFill>
                              <a:schemeClr val="tx2"/>
                            </a:solidFill>
                            <a:latin typeface="Cambria Math" panose="02040503050406030204" pitchFamily="18" charset="0"/>
                          </a:rPr>
                          <m:t>2</m:t>
                        </m:r>
                      </m:sup>
                    </m:sSup>
                    <m:r>
                      <a:rPr lang="en-US" altLang="ja-JP" sz="1400">
                        <a:solidFill>
                          <a:schemeClr val="tx2"/>
                        </a:solidFill>
                        <a:latin typeface="Cambria Math" panose="02040503050406030204" pitchFamily="18" charset="0"/>
                      </a:rPr>
                      <m:t>)</m:t>
                    </m:r>
                  </m:oMath>
                </a14:m>
                <a:r>
                  <a:rPr lang="ja-JP" altLang="en-US" sz="1400" dirty="0"/>
                  <a:t>）</a:t>
                </a:r>
                <a:endParaRPr lang="en-US" altLang="ja-JP" sz="1400" dirty="0"/>
              </a:p>
              <a:p>
                <a:r>
                  <a:rPr lang="en-US" altLang="ja-JP" sz="1400" dirty="0">
                    <a:solidFill>
                      <a:schemeClr val="bg1">
                        <a:lumMod val="65000"/>
                      </a:schemeClr>
                    </a:solidFill>
                  </a:rPr>
                  <a:t>※ </a:t>
                </a:r>
                <a:r>
                  <a:rPr lang="ja-JP" altLang="en-US" sz="1400" dirty="0">
                    <a:solidFill>
                      <a:schemeClr val="bg1">
                        <a:lumMod val="65000"/>
                      </a:schemeClr>
                    </a:solidFill>
                  </a:rPr>
                  <a:t>共通の分散を仮定</a:t>
                </a:r>
                <a:endParaRPr lang="en-US" altLang="ja-JP" sz="1400" dirty="0">
                  <a:solidFill>
                    <a:schemeClr val="bg1">
                      <a:lumMod val="65000"/>
                    </a:schemeClr>
                  </a:solidFill>
                </a:endParaRPr>
              </a:p>
              <a:p>
                <a:endParaRPr lang="en-US" altLang="ja-JP" sz="1400" dirty="0"/>
              </a:p>
              <a:p>
                <a:r>
                  <a:rPr lang="ja-JP" altLang="en-US" sz="1400" dirty="0"/>
                  <a:t>母平均</a:t>
                </a:r>
                <a14:m>
                  <m:oMath xmlns:m="http://schemas.openxmlformats.org/officeDocument/2006/math">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μ</m:t>
                        </m:r>
                      </m:e>
                      <m:sub>
                        <m:r>
                          <a:rPr lang="en-US" altLang="ja-JP" sz="1400" i="1">
                            <a:solidFill>
                              <a:schemeClr val="tx2"/>
                            </a:solidFill>
                            <a:latin typeface="Cambria Math" panose="02040503050406030204" pitchFamily="18" charset="0"/>
                          </a:rPr>
                          <m:t>1</m:t>
                        </m:r>
                      </m:sub>
                    </m:sSub>
                  </m:oMath>
                </a14:m>
                <a:r>
                  <a:rPr lang="ja-JP" altLang="en-US" sz="1400" dirty="0"/>
                  <a:t>と</a:t>
                </a:r>
                <a14:m>
                  <m:oMath xmlns:m="http://schemas.openxmlformats.org/officeDocument/2006/math">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μ</m:t>
                        </m:r>
                      </m:e>
                      <m:sub>
                        <m:r>
                          <a:rPr lang="en-US" altLang="ja-JP" sz="1400" i="1">
                            <a:solidFill>
                              <a:schemeClr val="tx2"/>
                            </a:solidFill>
                            <a:latin typeface="Cambria Math" panose="02040503050406030204" pitchFamily="18" charset="0"/>
                          </a:rPr>
                          <m:t>2</m:t>
                        </m:r>
                      </m:sub>
                    </m:sSub>
                  </m:oMath>
                </a14:m>
                <a:r>
                  <a:rPr lang="ja-JP" altLang="en-US" sz="1400" dirty="0"/>
                  <a:t>に差があるかの</a:t>
                </a:r>
                <a:r>
                  <a:rPr lang="ja-JP" altLang="en-US" sz="1400" dirty="0">
                    <a:solidFill>
                      <a:schemeClr val="tx1"/>
                    </a:solidFill>
                  </a:rPr>
                  <a:t>検定（</a:t>
                </a:r>
                <a:r>
                  <a:rPr lang="en-US" altLang="ja-JP" sz="1400" b="1" dirty="0">
                    <a:solidFill>
                      <a:schemeClr val="tx1"/>
                    </a:solidFill>
                  </a:rPr>
                  <a:t>H0</a:t>
                </a:r>
                <a:r>
                  <a:rPr lang="ja-JP" altLang="en-US" sz="1400" b="1" dirty="0">
                    <a:solidFill>
                      <a:schemeClr val="tx1"/>
                    </a:solidFill>
                  </a:rPr>
                  <a:t>：</a:t>
                </a:r>
                <a14:m>
                  <m:oMath xmlns:m="http://schemas.openxmlformats.org/officeDocument/2006/math">
                    <m:sSub>
                      <m:sSubPr>
                        <m:ctrlPr>
                          <a:rPr lang="en-US" altLang="ja-JP" sz="1400" b="1"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𝝁</m:t>
                        </m:r>
                      </m:e>
                      <m:sub>
                        <m:r>
                          <a:rPr lang="en-US" altLang="ja-JP" sz="1400" b="1" i="1">
                            <a:solidFill>
                              <a:schemeClr val="tx1"/>
                            </a:solidFill>
                            <a:latin typeface="Cambria Math" panose="02040503050406030204" pitchFamily="18" charset="0"/>
                          </a:rPr>
                          <m:t>𝟏</m:t>
                        </m:r>
                      </m:sub>
                    </m:sSub>
                    <m:r>
                      <a:rPr lang="en-US" altLang="ja-JP" sz="1400" b="1">
                        <a:solidFill>
                          <a:schemeClr val="tx1"/>
                        </a:solidFill>
                        <a:latin typeface="Cambria Math" panose="02040503050406030204" pitchFamily="18" charset="0"/>
                      </a:rPr>
                      <m:t>−</m:t>
                    </m:r>
                    <m:sSub>
                      <m:sSubPr>
                        <m:ctrlPr>
                          <a:rPr lang="en-US" altLang="ja-JP" sz="1400" b="1"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𝝁</m:t>
                        </m:r>
                      </m:e>
                      <m:sub>
                        <m:r>
                          <a:rPr lang="en-US" altLang="ja-JP" sz="1400" b="1" i="1">
                            <a:solidFill>
                              <a:schemeClr val="tx1"/>
                            </a:solidFill>
                            <a:latin typeface="Cambria Math" panose="02040503050406030204" pitchFamily="18" charset="0"/>
                          </a:rPr>
                          <m:t>𝟐</m:t>
                        </m:r>
                      </m:sub>
                    </m:sSub>
                    <m:r>
                      <a:rPr lang="en-US" altLang="ja-JP" sz="1400" b="1" i="1" smtClean="0">
                        <a:solidFill>
                          <a:schemeClr val="tx1"/>
                        </a:solidFill>
                        <a:latin typeface="Cambria Math" panose="02040503050406030204" pitchFamily="18" charset="0"/>
                      </a:rPr>
                      <m:t>=</m:t>
                    </m:r>
                    <m:r>
                      <a:rPr lang="en-US" altLang="ja-JP" sz="1400" b="1" i="1" smtClean="0">
                        <a:solidFill>
                          <a:schemeClr val="tx1"/>
                        </a:solidFill>
                        <a:latin typeface="Cambria Math" panose="02040503050406030204" pitchFamily="18" charset="0"/>
                      </a:rPr>
                      <m:t>𝟎</m:t>
                    </m:r>
                  </m:oMath>
                </a14:m>
                <a:r>
                  <a:rPr lang="ja-JP" altLang="en-US" sz="1400" dirty="0">
                    <a:solidFill>
                      <a:schemeClr val="tx1"/>
                    </a:solidFill>
                  </a:rPr>
                  <a:t>）</a:t>
                </a:r>
                <a:endParaRPr lang="en-US" altLang="ja-JP" sz="1400" dirty="0"/>
              </a:p>
              <a:p>
                <a:endParaRPr lang="en-US" altLang="ja-JP" sz="1400" dirty="0"/>
              </a:p>
              <a:p>
                <a:endParaRPr lang="en-US" altLang="ja-JP" sz="1400" dirty="0"/>
              </a:p>
              <a:p>
                <a:r>
                  <a:rPr lang="en-US" altLang="ja-JP" sz="1400" b="1" dirty="0"/>
                  <a:t>t-</a:t>
                </a:r>
                <a:r>
                  <a:rPr lang="ja-JP" altLang="en-US" sz="1400" b="1" dirty="0"/>
                  <a:t>値</a:t>
                </a:r>
                <a:r>
                  <a:rPr lang="ja-JP" altLang="en-US" sz="1400" dirty="0"/>
                  <a:t>：</a:t>
                </a:r>
                <a:r>
                  <a:rPr lang="en-US" altLang="ja-JP" sz="1400" dirty="0">
                    <a:solidFill>
                      <a:schemeClr val="tx2"/>
                    </a:solidFill>
                  </a:rPr>
                  <a:t> </a:t>
                </a:r>
                <a14:m>
                  <m:oMath xmlns:m="http://schemas.openxmlformats.org/officeDocument/2006/math">
                    <m:d>
                      <m:dPr>
                        <m:begChr m:val="|"/>
                        <m:endChr m:val="|"/>
                        <m:ctrlPr>
                          <a:rPr lang="en-US" altLang="ja-JP" sz="1400" i="1" smtClean="0">
                            <a:solidFill>
                              <a:schemeClr val="tx2"/>
                            </a:solidFill>
                            <a:latin typeface="Cambria Math" panose="02040503050406030204" pitchFamily="18" charset="0"/>
                          </a:rPr>
                        </m:ctrlPr>
                      </m:dPr>
                      <m:e>
                        <m:f>
                          <m:fPr>
                            <m:type m:val="skw"/>
                            <m:ctrlPr>
                              <a:rPr lang="en-US" altLang="ja-JP" sz="1400" i="1">
                                <a:solidFill>
                                  <a:schemeClr val="tx2"/>
                                </a:solidFill>
                                <a:latin typeface="Cambria Math" panose="02040503050406030204" pitchFamily="18" charset="0"/>
                              </a:rPr>
                            </m:ctrlPr>
                          </m:fPr>
                          <m:num>
                            <m:d>
                              <m:dPr>
                                <m:ctrlPr>
                                  <a:rPr lang="en-US" altLang="ja-JP" sz="1400" i="1">
                                    <a:solidFill>
                                      <a:schemeClr val="tx2"/>
                                    </a:solidFill>
                                    <a:latin typeface="Cambria Math" panose="02040503050406030204" pitchFamily="18" charset="0"/>
                                  </a:rPr>
                                </m:ctrlPr>
                              </m:dPr>
                              <m:e>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1</m:t>
                                        </m:r>
                                      </m:sub>
                                    </m:sSub>
                                  </m:e>
                                </m:acc>
                                <m:r>
                                  <m:rPr>
                                    <m:nor/>
                                  </m:rPr>
                                  <a:rPr lang="en-US" altLang="ja-JP" sz="1400">
                                    <a:solidFill>
                                      <a:schemeClr val="tx2"/>
                                    </a:solidFill>
                                    <a:latin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2</m:t>
                                        </m:r>
                                      </m:sub>
                                    </m:sSub>
                                  </m:e>
                                </m:acc>
                              </m:e>
                            </m:d>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μ</m:t>
                                </m:r>
                              </m:e>
                              <m:sub>
                                <m:r>
                                  <a:rPr lang="en-US" altLang="ja-JP" sz="1400" i="1">
                                    <a:solidFill>
                                      <a:schemeClr val="tx2"/>
                                    </a:solidFill>
                                    <a:latin typeface="Cambria Math" panose="02040503050406030204" pitchFamily="18" charset="0"/>
                                  </a:rPr>
                                  <m:t>𝐻</m:t>
                                </m:r>
                                <m:r>
                                  <a:rPr lang="en-US" altLang="ja-JP" sz="1400" i="1">
                                    <a:solidFill>
                                      <a:schemeClr val="tx2"/>
                                    </a:solidFill>
                                    <a:latin typeface="Cambria Math" panose="02040503050406030204" pitchFamily="18" charset="0"/>
                                  </a:rPr>
                                  <m:t>0</m:t>
                                </m:r>
                              </m:sub>
                            </m:sSub>
                          </m:num>
                          <m:den>
                            <m:rad>
                              <m:radPr>
                                <m:degHide m:val="on"/>
                                <m:ctrlPr>
                                  <a:rPr lang="en-US" altLang="ja-JP" sz="1400" i="1">
                                    <a:solidFill>
                                      <a:schemeClr val="tx2"/>
                                    </a:solidFill>
                                    <a:latin typeface="Cambria Math" panose="02040503050406030204" pitchFamily="18" charset="0"/>
                                  </a:rPr>
                                </m:ctrlPr>
                              </m:radPr>
                              <m:deg/>
                              <m:e>
                                <m:f>
                                  <m:fPr>
                                    <m:type m:val="skw"/>
                                    <m:ctrlPr>
                                      <a:rPr lang="en-US" altLang="ja-JP" sz="1400" i="1">
                                        <a:solidFill>
                                          <a:schemeClr val="tx2"/>
                                        </a:solidFill>
                                        <a:latin typeface="Cambria Math" panose="02040503050406030204" pitchFamily="18" charset="0"/>
                                      </a:rPr>
                                    </m:ctrlPr>
                                  </m:fPr>
                                  <m:num>
                                    <m:r>
                                      <a:rPr lang="en-US" altLang="ja-JP" sz="1400" i="1">
                                        <a:solidFill>
                                          <a:schemeClr val="tx2"/>
                                        </a:solidFill>
                                        <a:latin typeface="Cambria Math" panose="02040503050406030204" pitchFamily="18" charset="0"/>
                                      </a:rPr>
                                      <m:t>1</m:t>
                                    </m:r>
                                  </m:num>
                                  <m:den>
                                    <m:r>
                                      <a:rPr lang="en-US" altLang="ja-JP" sz="1400" i="1">
                                        <a:solidFill>
                                          <a:schemeClr val="tx2"/>
                                        </a:solidFill>
                                        <a:latin typeface="Cambria Math" panose="02040503050406030204" pitchFamily="18" charset="0"/>
                                      </a:rPr>
                                      <m:t>𝑛</m:t>
                                    </m:r>
                                  </m:den>
                                </m:f>
                                <m:r>
                                  <a:rPr lang="en-US" altLang="ja-JP" sz="1400" i="1">
                                    <a:solidFill>
                                      <a:schemeClr val="tx2"/>
                                    </a:solidFill>
                                    <a:latin typeface="Cambria Math" panose="02040503050406030204" pitchFamily="18" charset="0"/>
                                  </a:rPr>
                                  <m:t>+</m:t>
                                </m:r>
                                <m:f>
                                  <m:fPr>
                                    <m:type m:val="skw"/>
                                    <m:ctrlPr>
                                      <a:rPr lang="en-US" altLang="ja-JP" sz="1400" i="1">
                                        <a:solidFill>
                                          <a:schemeClr val="tx2"/>
                                        </a:solidFill>
                                        <a:latin typeface="Cambria Math" panose="02040503050406030204" pitchFamily="18" charset="0"/>
                                      </a:rPr>
                                    </m:ctrlPr>
                                  </m:fPr>
                                  <m:num>
                                    <m:r>
                                      <a:rPr lang="en-US" altLang="ja-JP" sz="1400" i="1">
                                        <a:solidFill>
                                          <a:schemeClr val="tx2"/>
                                        </a:solidFill>
                                        <a:latin typeface="Cambria Math" panose="02040503050406030204" pitchFamily="18" charset="0"/>
                                      </a:rPr>
                                      <m:t>1</m:t>
                                    </m:r>
                                  </m:num>
                                  <m:den>
                                    <m:r>
                                      <a:rPr lang="en-US" altLang="ja-JP" sz="1400" i="1">
                                        <a:solidFill>
                                          <a:schemeClr val="tx2"/>
                                        </a:solidFill>
                                        <a:latin typeface="Cambria Math" panose="02040503050406030204" pitchFamily="18" charset="0"/>
                                      </a:rPr>
                                      <m:t>𝑚</m:t>
                                    </m:r>
                                  </m:den>
                                </m:f>
                              </m:e>
                            </m:rad>
                            <m:acc>
                              <m:accPr>
                                <m:chr m:val="̂"/>
                                <m:ctrlPr>
                                  <a:rPr lang="en-US" altLang="ja-JP" sz="1400" i="1">
                                    <a:solidFill>
                                      <a:schemeClr val="tx2"/>
                                    </a:solidFill>
                                    <a:latin typeface="Cambria Math" panose="02040503050406030204" pitchFamily="18" charset="0"/>
                                  </a:rPr>
                                </m:ctrlPr>
                              </m:accPr>
                              <m:e>
                                <m:r>
                                  <m:rPr>
                                    <m:sty m:val="p"/>
                                  </m:rPr>
                                  <a:rPr lang="en-US" altLang="ja-JP" sz="1400" i="1">
                                    <a:solidFill>
                                      <a:schemeClr val="tx2"/>
                                    </a:solidFill>
                                    <a:latin typeface="Cambria Math" panose="02040503050406030204" pitchFamily="18" charset="0"/>
                                  </a:rPr>
                                  <m:t>σ</m:t>
                                </m:r>
                              </m:e>
                            </m:acc>
                          </m:den>
                        </m:f>
                      </m:e>
                    </m:d>
                    <m:r>
                      <a:rPr lang="en-US" altLang="ja-JP" sz="1400" i="1" smtClean="0">
                        <a:solidFill>
                          <a:schemeClr val="tx2"/>
                        </a:solidFill>
                        <a:latin typeface="Cambria Math" panose="02040503050406030204" pitchFamily="18" charset="0"/>
                      </a:rPr>
                      <m:t> </m:t>
                    </m:r>
                  </m:oMath>
                </a14:m>
                <a:r>
                  <a:rPr lang="ja-JP" altLang="en-US" sz="1400" dirty="0"/>
                  <a:t>（自由度</a:t>
                </a:r>
                <a:r>
                  <a:rPr lang="en-US" altLang="ja-JP" sz="1400" dirty="0"/>
                  <a:t>n+m-2</a:t>
                </a:r>
                <a:r>
                  <a:rPr lang="ja-JP" altLang="en-US" sz="1400" dirty="0"/>
                  <a:t>の</a:t>
                </a:r>
                <a:r>
                  <a:rPr lang="en-US" altLang="ja-JP" sz="1400" dirty="0"/>
                  <a:t>t</a:t>
                </a:r>
                <a:r>
                  <a:rPr lang="ja-JP" altLang="en-US" sz="1400" dirty="0"/>
                  <a:t>分布に従う）</a:t>
                </a:r>
                <a:endParaRPr lang="en-US" altLang="ja-JP" sz="1400" dirty="0"/>
              </a:p>
              <a:p>
                <a:endParaRPr lang="en-US" altLang="ja-JP" sz="1400" dirty="0"/>
              </a:p>
              <a:p>
                <a:r>
                  <a:rPr lang="ja-JP" altLang="en-US" sz="1400" dirty="0"/>
                  <a:t>ここで</a:t>
                </a:r>
                <a14:m>
                  <m:oMath xmlns:m="http://schemas.openxmlformats.org/officeDocument/2006/math">
                    <m:sSup>
                      <m:sSupPr>
                        <m:ctrlPr>
                          <a:rPr lang="en-US" altLang="ja-JP" sz="1400" i="1" smtClean="0">
                            <a:solidFill>
                              <a:schemeClr val="tx2"/>
                            </a:solidFill>
                            <a:latin typeface="Cambria Math" panose="02040503050406030204" pitchFamily="18" charset="0"/>
                          </a:rPr>
                        </m:ctrlPr>
                      </m:sSupPr>
                      <m:e>
                        <m:acc>
                          <m:accPr>
                            <m:chr m:val="̂"/>
                            <m:ctrlPr>
                              <a:rPr lang="en-US" altLang="ja-JP" sz="1400" i="1">
                                <a:solidFill>
                                  <a:schemeClr val="tx2"/>
                                </a:solidFill>
                                <a:latin typeface="Cambria Math" panose="02040503050406030204" pitchFamily="18" charset="0"/>
                              </a:rPr>
                            </m:ctrlPr>
                          </m:accPr>
                          <m:e>
                            <m:r>
                              <m:rPr>
                                <m:sty m:val="p"/>
                              </m:rPr>
                              <a:rPr lang="en-US" altLang="ja-JP" sz="1400" i="1">
                                <a:solidFill>
                                  <a:schemeClr val="tx2"/>
                                </a:solidFill>
                                <a:latin typeface="Cambria Math" panose="02040503050406030204" pitchFamily="18" charset="0"/>
                              </a:rPr>
                              <m:t>σ</m:t>
                            </m:r>
                          </m:e>
                        </m:acc>
                      </m:e>
                      <m:sup>
                        <m:r>
                          <a:rPr lang="en-US" altLang="ja-JP" sz="1400" b="0" i="1" smtClean="0">
                            <a:solidFill>
                              <a:schemeClr val="tx2"/>
                            </a:solidFill>
                            <a:latin typeface="Cambria Math" panose="02040503050406030204" pitchFamily="18" charset="0"/>
                          </a:rPr>
                          <m:t>2</m:t>
                        </m:r>
                      </m:sup>
                    </m:sSup>
                    <m:r>
                      <a:rPr lang="en-US" altLang="ja-JP" sz="1400" b="0" i="1" smtClean="0">
                        <a:solidFill>
                          <a:schemeClr val="tx2"/>
                        </a:solidFill>
                        <a:latin typeface="Cambria Math" panose="02040503050406030204" pitchFamily="18" charset="0"/>
                      </a:rPr>
                      <m:t>=</m:t>
                    </m:r>
                    <m:f>
                      <m:fPr>
                        <m:type m:val="skw"/>
                        <m:ctrlPr>
                          <a:rPr lang="en-US" altLang="ja-JP" sz="1400" b="0" i="1" smtClean="0">
                            <a:solidFill>
                              <a:schemeClr val="tx2"/>
                            </a:solidFill>
                            <a:latin typeface="Cambria Math" panose="02040503050406030204" pitchFamily="18" charset="0"/>
                          </a:rPr>
                        </m:ctrlPr>
                      </m:fPr>
                      <m:num>
                        <m:nary>
                          <m:naryPr>
                            <m:chr m:val="∑"/>
                            <m:subHide m:val="on"/>
                            <m:supHide m:val="on"/>
                            <m:ctrlPr>
                              <a:rPr lang="en-US" altLang="ja-JP" sz="1400" b="0" i="1" smtClean="0">
                                <a:solidFill>
                                  <a:schemeClr val="tx2"/>
                                </a:solidFill>
                                <a:latin typeface="Cambria Math" panose="02040503050406030204" pitchFamily="18" charset="0"/>
                              </a:rPr>
                            </m:ctrlPr>
                          </m:naryPr>
                          <m:sub/>
                          <m:sup/>
                          <m:e>
                            <m:sSup>
                              <m:sSupPr>
                                <m:ctrlPr>
                                  <a:rPr lang="en-US" altLang="ja-JP" sz="1400" b="0" i="1" smtClean="0">
                                    <a:solidFill>
                                      <a:schemeClr val="tx2"/>
                                    </a:solidFill>
                                    <a:latin typeface="Cambria Math" panose="02040503050406030204" pitchFamily="18" charset="0"/>
                                  </a:rPr>
                                </m:ctrlPr>
                              </m:sSupPr>
                              <m:e>
                                <m:r>
                                  <a:rPr lang="en-US" altLang="ja-JP" sz="1400" b="0" i="1" smtClean="0">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b="0" i="1" smtClean="0">
                                        <a:solidFill>
                                          <a:schemeClr val="tx2"/>
                                        </a:solidFill>
                                        <a:latin typeface="Cambria Math" panose="02040503050406030204" pitchFamily="18" charset="0"/>
                                      </a:rPr>
                                      <m:t>1,</m:t>
                                    </m:r>
                                    <m:r>
                                      <a:rPr lang="en-US" altLang="ja-JP" sz="1400" i="1">
                                        <a:solidFill>
                                          <a:schemeClr val="tx2"/>
                                        </a:solidFill>
                                        <a:latin typeface="Cambria Math" panose="02040503050406030204" pitchFamily="18" charset="0"/>
                                      </a:rPr>
                                      <m:t>𝑖</m:t>
                                    </m:r>
                                  </m:sub>
                                </m:sSub>
                                <m:r>
                                  <a:rPr lang="en-US" altLang="ja-JP" sz="1400" i="1">
                                    <a:solidFill>
                                      <a:schemeClr val="tx2"/>
                                    </a:solidFill>
                                    <a:latin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𝑥</m:t>
                                        </m:r>
                                      </m:e>
                                      <m:sub>
                                        <m:r>
                                          <a:rPr lang="en-US" altLang="ja-JP" sz="1400" b="0" i="1" smtClean="0">
                                            <a:solidFill>
                                              <a:schemeClr val="tx2"/>
                                            </a:solidFill>
                                            <a:latin typeface="Cambria Math" panose="02040503050406030204" pitchFamily="18" charset="0"/>
                                          </a:rPr>
                                          <m:t>1</m:t>
                                        </m:r>
                                      </m:sub>
                                    </m:sSub>
                                  </m:e>
                                </m:acc>
                                <m:r>
                                  <a:rPr lang="en-US" altLang="ja-JP" sz="1400" b="0" i="1" smtClean="0">
                                    <a:solidFill>
                                      <a:schemeClr val="tx2"/>
                                    </a:solidFill>
                                    <a:latin typeface="Cambria Math" panose="02040503050406030204" pitchFamily="18" charset="0"/>
                                  </a:rPr>
                                  <m:t>)</m:t>
                                </m:r>
                              </m:e>
                              <m:sup>
                                <m:r>
                                  <a:rPr lang="en-US" altLang="ja-JP" sz="1400" b="0" i="1" smtClean="0">
                                    <a:solidFill>
                                      <a:schemeClr val="tx2"/>
                                    </a:solidFill>
                                    <a:latin typeface="Cambria Math" panose="02040503050406030204" pitchFamily="18" charset="0"/>
                                  </a:rPr>
                                  <m:t>2</m:t>
                                </m:r>
                              </m:sup>
                            </m:sSup>
                          </m:e>
                        </m:nary>
                        <m:r>
                          <a:rPr lang="en-US" altLang="ja-JP" sz="1400" b="0" i="1" smtClean="0">
                            <a:solidFill>
                              <a:schemeClr val="tx2"/>
                            </a:solidFill>
                            <a:latin typeface="Cambria Math" panose="02040503050406030204" pitchFamily="18" charset="0"/>
                          </a:rPr>
                          <m:t>+</m:t>
                        </m:r>
                        <m:nary>
                          <m:naryPr>
                            <m:chr m:val="∑"/>
                            <m:subHide m:val="on"/>
                            <m:supHide m:val="on"/>
                            <m:ctrlPr>
                              <a:rPr lang="en-US" altLang="ja-JP" sz="1400" b="0" i="1" smtClean="0">
                                <a:solidFill>
                                  <a:schemeClr val="tx2"/>
                                </a:solidFill>
                                <a:latin typeface="Cambria Math" panose="02040503050406030204" pitchFamily="18" charset="0"/>
                              </a:rPr>
                            </m:ctrlPr>
                          </m:naryPr>
                          <m:sub/>
                          <m:sup/>
                          <m:e>
                            <m:sSup>
                              <m:sSupPr>
                                <m:ctrlPr>
                                  <a:rPr lang="en-US" altLang="ja-JP" sz="1400" b="0" i="1" smtClean="0">
                                    <a:solidFill>
                                      <a:schemeClr val="tx2"/>
                                    </a:solidFill>
                                    <a:latin typeface="Cambria Math" panose="02040503050406030204" pitchFamily="18" charset="0"/>
                                  </a:rPr>
                                </m:ctrlPr>
                              </m:sSupPr>
                              <m:e>
                                <m:r>
                                  <a:rPr lang="en-US" altLang="ja-JP" sz="1400" b="0" i="1" smtClean="0">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b="0" i="1" smtClean="0">
                                        <a:solidFill>
                                          <a:schemeClr val="tx2"/>
                                        </a:solidFill>
                                        <a:latin typeface="Cambria Math" panose="02040503050406030204" pitchFamily="18" charset="0"/>
                                      </a:rPr>
                                      <m:t>2</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𝑖</m:t>
                                    </m:r>
                                  </m:sub>
                                </m:sSub>
                                <m:r>
                                  <a:rPr lang="en-US" altLang="ja-JP" sz="1400" i="1">
                                    <a:solidFill>
                                      <a:schemeClr val="tx2"/>
                                    </a:solidFill>
                                    <a:latin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b="0" i="1" smtClean="0">
                                            <a:solidFill>
                                              <a:schemeClr val="tx2"/>
                                            </a:solidFill>
                                            <a:latin typeface="Cambria Math" panose="02040503050406030204" pitchFamily="18" charset="0"/>
                                          </a:rPr>
                                          <m:t>2</m:t>
                                        </m:r>
                                      </m:sub>
                                    </m:sSub>
                                  </m:e>
                                </m:acc>
                                <m:r>
                                  <a:rPr lang="en-US" altLang="ja-JP" sz="1400" b="0" i="1" smtClean="0">
                                    <a:solidFill>
                                      <a:schemeClr val="tx2"/>
                                    </a:solidFill>
                                    <a:latin typeface="Cambria Math" panose="02040503050406030204" pitchFamily="18" charset="0"/>
                                  </a:rPr>
                                  <m:t>)</m:t>
                                </m:r>
                              </m:e>
                              <m:sup>
                                <m:r>
                                  <a:rPr lang="en-US" altLang="ja-JP" sz="1400" b="0" i="1" smtClean="0">
                                    <a:solidFill>
                                      <a:schemeClr val="tx2"/>
                                    </a:solidFill>
                                    <a:latin typeface="Cambria Math" panose="02040503050406030204" pitchFamily="18" charset="0"/>
                                  </a:rPr>
                                  <m:t>2</m:t>
                                </m:r>
                              </m:sup>
                            </m:sSup>
                          </m:e>
                        </m:nary>
                      </m:num>
                      <m:den>
                        <m:r>
                          <a:rPr lang="en-US" altLang="ja-JP" sz="1400" b="0" i="1" smtClean="0">
                            <a:solidFill>
                              <a:schemeClr val="tx2"/>
                            </a:solidFill>
                            <a:latin typeface="Cambria Math" panose="02040503050406030204" pitchFamily="18" charset="0"/>
                          </a:rPr>
                          <m:t>𝑛</m:t>
                        </m:r>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𝑚</m:t>
                        </m:r>
                        <m:r>
                          <a:rPr lang="en-US" altLang="ja-JP" sz="1400" b="0" i="1" smtClean="0">
                            <a:solidFill>
                              <a:schemeClr val="tx2"/>
                            </a:solidFill>
                            <a:latin typeface="Cambria Math" panose="02040503050406030204" pitchFamily="18" charset="0"/>
                          </a:rPr>
                          <m:t>−2</m:t>
                        </m:r>
                      </m:den>
                    </m:f>
                  </m:oMath>
                </a14:m>
                <a:r>
                  <a:rPr lang="ja-JP" altLang="en-US" sz="1400" dirty="0"/>
                  <a:t>は標本分散、</a:t>
                </a:r>
                <a:r>
                  <a:rPr lang="en-US" altLang="ja-JP" sz="1400" dirty="0">
                    <a:solidFill>
                      <a:schemeClr val="tx2"/>
                    </a:solidFill>
                  </a:rPr>
                  <a:t> </a:t>
                </a:r>
                <a14:m>
                  <m:oMath xmlns:m="http://schemas.openxmlformats.org/officeDocument/2006/math">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1</m:t>
                            </m:r>
                          </m:sub>
                        </m:sSub>
                      </m:e>
                    </m:acc>
                  </m:oMath>
                </a14:m>
                <a:r>
                  <a:rPr lang="en-US" altLang="ja-JP" sz="1400" dirty="0"/>
                  <a:t>,</a:t>
                </a:r>
                <a14:m>
                  <m:oMath xmlns:m="http://schemas.openxmlformats.org/officeDocument/2006/math">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b="0" i="1" smtClean="0">
                                <a:solidFill>
                                  <a:schemeClr val="tx2"/>
                                </a:solidFill>
                                <a:latin typeface="Cambria Math" panose="02040503050406030204" pitchFamily="18" charset="0"/>
                              </a:rPr>
                              <m:t>2</m:t>
                            </m:r>
                          </m:sub>
                        </m:sSub>
                      </m:e>
                    </m:acc>
                  </m:oMath>
                </a14:m>
                <a:r>
                  <a:rPr lang="ja-JP" altLang="en-US" sz="1400" dirty="0"/>
                  <a:t>は各標本平均、</a:t>
                </a:r>
                <a:r>
                  <a:rPr lang="en-US" altLang="ja-JP" sz="1400" dirty="0">
                    <a:solidFill>
                      <a:schemeClr val="tx2"/>
                    </a:solidFill>
                  </a:rPr>
                  <a:t> </a:t>
                </a:r>
                <a14:m>
                  <m:oMath xmlns:m="http://schemas.openxmlformats.org/officeDocument/2006/math">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μ</m:t>
                        </m:r>
                      </m:e>
                      <m:sub>
                        <m:r>
                          <a:rPr lang="en-US" altLang="ja-JP" sz="1400" i="1">
                            <a:solidFill>
                              <a:schemeClr val="tx2"/>
                            </a:solidFill>
                            <a:latin typeface="Cambria Math" panose="02040503050406030204" pitchFamily="18" charset="0"/>
                          </a:rPr>
                          <m:t>𝐻</m:t>
                        </m:r>
                        <m:r>
                          <a:rPr lang="en-US" altLang="ja-JP" sz="1400" i="1">
                            <a:solidFill>
                              <a:schemeClr val="tx2"/>
                            </a:solidFill>
                            <a:latin typeface="Cambria Math" panose="02040503050406030204" pitchFamily="18" charset="0"/>
                          </a:rPr>
                          <m:t>0</m:t>
                        </m:r>
                      </m:sub>
                    </m:sSub>
                  </m:oMath>
                </a14:m>
                <a:r>
                  <a:rPr lang="ja-JP" altLang="en-US" sz="1400" dirty="0"/>
                  <a:t>は仮定する両群の平均の差（通常</a:t>
                </a:r>
                <a:r>
                  <a:rPr lang="en-US" altLang="ja-JP" sz="1400" dirty="0"/>
                  <a:t>0</a:t>
                </a:r>
                <a:r>
                  <a:rPr lang="ja-JP" altLang="en-US" sz="1400" dirty="0"/>
                  <a:t>）</a:t>
                </a:r>
                <a:endParaRPr lang="en-US" altLang="ja-JP" sz="1400" dirty="0"/>
              </a:p>
              <a:p>
                <a:endParaRPr lang="en-US" altLang="ja-JP" sz="1400" dirty="0"/>
              </a:p>
              <a:p>
                <a:r>
                  <a:rPr lang="en-US" altLang="ja-JP" sz="1400" b="1" dirty="0"/>
                  <a:t>p</a:t>
                </a:r>
                <a:r>
                  <a:rPr lang="ja-JP" altLang="en-US" sz="1400" b="1" dirty="0"/>
                  <a:t>値</a:t>
                </a:r>
                <a:r>
                  <a:rPr lang="ja-JP" altLang="en-US" sz="1400" dirty="0"/>
                  <a:t>：</a:t>
                </a:r>
                <a14:m>
                  <m:oMath xmlns:m="http://schemas.openxmlformats.org/officeDocument/2006/math">
                    <m:r>
                      <a:rPr lang="en-US" altLang="ja-JP" sz="1400" i="1">
                        <a:solidFill>
                          <a:schemeClr val="tx2"/>
                        </a:solidFill>
                        <a:latin typeface="Cambria Math" panose="02040503050406030204" pitchFamily="18" charset="0"/>
                      </a:rPr>
                      <m:t>𝑃</m:t>
                    </m:r>
                    <m:d>
                      <m:dPr>
                        <m:ctrlPr>
                          <a:rPr lang="en-US" altLang="ja-JP" sz="1400" i="1">
                            <a:solidFill>
                              <a:schemeClr val="tx2"/>
                            </a:solidFill>
                            <a:latin typeface="Cambria Math" panose="02040503050406030204" pitchFamily="18" charset="0"/>
                          </a:rPr>
                        </m:ctrlPr>
                      </m:dPr>
                      <m:e>
                        <m:r>
                          <a:rPr lang="en-US" altLang="ja-JP" sz="1400" b="0" i="1" smtClean="0">
                            <a:solidFill>
                              <a:schemeClr val="tx2"/>
                            </a:solidFill>
                            <a:latin typeface="Cambria Math" panose="02040503050406030204" pitchFamily="18" charset="0"/>
                          </a:rPr>
                          <m:t>𝑡</m:t>
                        </m:r>
                        <m:d>
                          <m:dPr>
                            <m:ctrlPr>
                              <a:rPr lang="en-US" altLang="ja-JP" sz="1400" i="1">
                                <a:solidFill>
                                  <a:schemeClr val="tx2"/>
                                </a:solidFill>
                                <a:latin typeface="Cambria Math" panose="02040503050406030204" pitchFamily="18" charset="0"/>
                              </a:rPr>
                            </m:ctrlPr>
                          </m:dPr>
                          <m:e>
                            <m:r>
                              <a:rPr lang="en-US" altLang="ja-JP" sz="1400" i="1">
                                <a:solidFill>
                                  <a:schemeClr val="tx2"/>
                                </a:solidFill>
                                <a:latin typeface="Cambria Math" panose="02040503050406030204" pitchFamily="18" charset="0"/>
                              </a:rPr>
                              <m:t>𝑛</m:t>
                            </m:r>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𝑛</m:t>
                            </m:r>
                            <m:r>
                              <a:rPr lang="en-US" altLang="ja-JP" sz="1400" i="1">
                                <a:solidFill>
                                  <a:schemeClr val="tx2"/>
                                </a:solidFill>
                                <a:latin typeface="Cambria Math" panose="02040503050406030204" pitchFamily="18" charset="0"/>
                              </a:rPr>
                              <m:t>−1</m:t>
                            </m:r>
                          </m:e>
                        </m:d>
                        <m:r>
                          <a:rPr lang="en-US" altLang="ja-JP" sz="1400" i="1">
                            <a:solidFill>
                              <a:schemeClr val="tx2"/>
                            </a:solidFill>
                            <a:latin typeface="Cambria Math" panose="02040503050406030204" pitchFamily="18" charset="0"/>
                          </a:rPr>
                          <m:t> </m:t>
                        </m:r>
                        <m:r>
                          <a:rPr lang="en-US" altLang="ja-JP" sz="1400" i="1">
                            <a:solidFill>
                              <a:schemeClr val="tx2"/>
                            </a:solidFill>
                            <a:latin typeface="Cambria Math" panose="02040503050406030204" pitchFamily="18" charset="0"/>
                            <a:ea typeface="Cambria Math" panose="02040503050406030204" pitchFamily="18" charset="0"/>
                          </a:rPr>
                          <m:t>≤</m:t>
                        </m:r>
                        <m:d>
                          <m:dPr>
                            <m:begChr m:val="|"/>
                            <m:endChr m:val="|"/>
                            <m:ctrlPr>
                              <a:rPr lang="en-US" altLang="ja-JP" sz="1400" i="1">
                                <a:solidFill>
                                  <a:schemeClr val="tx2"/>
                                </a:solidFill>
                                <a:latin typeface="Cambria Math" panose="02040503050406030204" pitchFamily="18" charset="0"/>
                                <a:ea typeface="Cambria Math" panose="02040503050406030204" pitchFamily="18" charset="0"/>
                              </a:rPr>
                            </m:ctrlPr>
                          </m:dPr>
                          <m:e>
                            <m:f>
                              <m:fPr>
                                <m:type m:val="skw"/>
                                <m:ctrlPr>
                                  <a:rPr lang="en-US" altLang="ja-JP" sz="1400" i="1">
                                    <a:solidFill>
                                      <a:schemeClr val="tx2"/>
                                    </a:solidFill>
                                    <a:latin typeface="Cambria Math" panose="02040503050406030204" pitchFamily="18" charset="0"/>
                                  </a:rPr>
                                </m:ctrlPr>
                              </m:fPr>
                              <m:num>
                                <m:d>
                                  <m:dPr>
                                    <m:ctrlPr>
                                      <a:rPr lang="en-US" altLang="ja-JP" sz="1400" i="1">
                                        <a:solidFill>
                                          <a:schemeClr val="tx2"/>
                                        </a:solidFill>
                                        <a:latin typeface="Cambria Math" panose="02040503050406030204" pitchFamily="18" charset="0"/>
                                      </a:rPr>
                                    </m:ctrlPr>
                                  </m:dPr>
                                  <m:e>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1</m:t>
                                            </m:r>
                                          </m:sub>
                                        </m:sSub>
                                      </m:e>
                                    </m:acc>
                                    <m:r>
                                      <m:rPr>
                                        <m:nor/>
                                      </m:rPr>
                                      <a:rPr lang="en-US" altLang="ja-JP" sz="1400">
                                        <a:solidFill>
                                          <a:schemeClr val="tx2"/>
                                        </a:solidFill>
                                        <a:latin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𝑥</m:t>
                                            </m:r>
                                          </m:e>
                                          <m:sub>
                                            <m:r>
                                              <a:rPr lang="en-US" altLang="ja-JP" sz="1400" i="1">
                                                <a:solidFill>
                                                  <a:schemeClr val="tx2"/>
                                                </a:solidFill>
                                                <a:latin typeface="Cambria Math" panose="02040503050406030204" pitchFamily="18" charset="0"/>
                                              </a:rPr>
                                              <m:t>2</m:t>
                                            </m:r>
                                          </m:sub>
                                        </m:sSub>
                                      </m:e>
                                    </m:acc>
                                  </m:e>
                                </m:d>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μ</m:t>
                                    </m:r>
                                  </m:e>
                                  <m:sub>
                                    <m:r>
                                      <a:rPr lang="en-US" altLang="ja-JP" sz="1400" i="1">
                                        <a:solidFill>
                                          <a:schemeClr val="tx2"/>
                                        </a:solidFill>
                                        <a:latin typeface="Cambria Math" panose="02040503050406030204" pitchFamily="18" charset="0"/>
                                      </a:rPr>
                                      <m:t>𝐻</m:t>
                                    </m:r>
                                    <m:r>
                                      <a:rPr lang="en-US" altLang="ja-JP" sz="1400" i="1">
                                        <a:solidFill>
                                          <a:schemeClr val="tx2"/>
                                        </a:solidFill>
                                        <a:latin typeface="Cambria Math" panose="02040503050406030204" pitchFamily="18" charset="0"/>
                                      </a:rPr>
                                      <m:t>0</m:t>
                                    </m:r>
                                  </m:sub>
                                </m:sSub>
                              </m:num>
                              <m:den>
                                <m:rad>
                                  <m:radPr>
                                    <m:degHide m:val="on"/>
                                    <m:ctrlPr>
                                      <a:rPr lang="en-US" altLang="ja-JP" sz="1400" i="1">
                                        <a:solidFill>
                                          <a:schemeClr val="tx2"/>
                                        </a:solidFill>
                                        <a:latin typeface="Cambria Math" panose="02040503050406030204" pitchFamily="18" charset="0"/>
                                      </a:rPr>
                                    </m:ctrlPr>
                                  </m:radPr>
                                  <m:deg/>
                                  <m:e>
                                    <m:f>
                                      <m:fPr>
                                        <m:type m:val="skw"/>
                                        <m:ctrlPr>
                                          <a:rPr lang="en-US" altLang="ja-JP" sz="1400" i="1">
                                            <a:solidFill>
                                              <a:schemeClr val="tx2"/>
                                            </a:solidFill>
                                            <a:latin typeface="Cambria Math" panose="02040503050406030204" pitchFamily="18" charset="0"/>
                                          </a:rPr>
                                        </m:ctrlPr>
                                      </m:fPr>
                                      <m:num>
                                        <m:r>
                                          <a:rPr lang="en-US" altLang="ja-JP" sz="1400" i="1">
                                            <a:solidFill>
                                              <a:schemeClr val="tx2"/>
                                            </a:solidFill>
                                            <a:latin typeface="Cambria Math" panose="02040503050406030204" pitchFamily="18" charset="0"/>
                                          </a:rPr>
                                          <m:t>1</m:t>
                                        </m:r>
                                      </m:num>
                                      <m:den>
                                        <m:r>
                                          <a:rPr lang="en-US" altLang="ja-JP" sz="1400" i="1">
                                            <a:solidFill>
                                              <a:schemeClr val="tx2"/>
                                            </a:solidFill>
                                            <a:latin typeface="Cambria Math" panose="02040503050406030204" pitchFamily="18" charset="0"/>
                                          </a:rPr>
                                          <m:t>𝑛</m:t>
                                        </m:r>
                                      </m:den>
                                    </m:f>
                                    <m:r>
                                      <a:rPr lang="en-US" altLang="ja-JP" sz="1400" i="1">
                                        <a:solidFill>
                                          <a:schemeClr val="tx2"/>
                                        </a:solidFill>
                                        <a:latin typeface="Cambria Math" panose="02040503050406030204" pitchFamily="18" charset="0"/>
                                      </a:rPr>
                                      <m:t>+</m:t>
                                    </m:r>
                                    <m:f>
                                      <m:fPr>
                                        <m:type m:val="skw"/>
                                        <m:ctrlPr>
                                          <a:rPr lang="en-US" altLang="ja-JP" sz="1400" i="1">
                                            <a:solidFill>
                                              <a:schemeClr val="tx2"/>
                                            </a:solidFill>
                                            <a:latin typeface="Cambria Math" panose="02040503050406030204" pitchFamily="18" charset="0"/>
                                          </a:rPr>
                                        </m:ctrlPr>
                                      </m:fPr>
                                      <m:num>
                                        <m:r>
                                          <a:rPr lang="en-US" altLang="ja-JP" sz="1400" i="1">
                                            <a:solidFill>
                                              <a:schemeClr val="tx2"/>
                                            </a:solidFill>
                                            <a:latin typeface="Cambria Math" panose="02040503050406030204" pitchFamily="18" charset="0"/>
                                          </a:rPr>
                                          <m:t>1</m:t>
                                        </m:r>
                                      </m:num>
                                      <m:den>
                                        <m:r>
                                          <a:rPr lang="en-US" altLang="ja-JP" sz="1400" i="1">
                                            <a:solidFill>
                                              <a:schemeClr val="tx2"/>
                                            </a:solidFill>
                                            <a:latin typeface="Cambria Math" panose="02040503050406030204" pitchFamily="18" charset="0"/>
                                          </a:rPr>
                                          <m:t>𝑚</m:t>
                                        </m:r>
                                      </m:den>
                                    </m:f>
                                  </m:e>
                                </m:rad>
                                <m:acc>
                                  <m:accPr>
                                    <m:chr m:val="̂"/>
                                    <m:ctrlPr>
                                      <a:rPr lang="en-US" altLang="ja-JP" sz="1400" i="1">
                                        <a:solidFill>
                                          <a:schemeClr val="tx2"/>
                                        </a:solidFill>
                                        <a:latin typeface="Cambria Math" panose="02040503050406030204" pitchFamily="18" charset="0"/>
                                      </a:rPr>
                                    </m:ctrlPr>
                                  </m:accPr>
                                  <m:e>
                                    <m:r>
                                      <m:rPr>
                                        <m:sty m:val="p"/>
                                      </m:rPr>
                                      <a:rPr lang="en-US" altLang="ja-JP" sz="1400" i="1">
                                        <a:solidFill>
                                          <a:schemeClr val="tx2"/>
                                        </a:solidFill>
                                        <a:latin typeface="Cambria Math" panose="02040503050406030204" pitchFamily="18" charset="0"/>
                                      </a:rPr>
                                      <m:t>σ</m:t>
                                    </m:r>
                                  </m:e>
                                </m:acc>
                              </m:den>
                            </m:f>
                          </m:e>
                        </m:d>
                      </m:e>
                    </m:d>
                  </m:oMath>
                </a14:m>
                <a:endParaRPr lang="en-US" altLang="ja-JP" sz="1400" dirty="0"/>
              </a:p>
              <a:p>
                <a:endParaRPr lang="en-US" altLang="ja-JP" sz="1400" dirty="0"/>
              </a:p>
            </p:txBody>
          </p:sp>
        </mc:Choice>
        <mc:Fallback xmlns="">
          <p:sp>
            <p:nvSpPr>
              <p:cNvPr id="5" name="テキスト ボックス 4">
                <a:extLst>
                  <a:ext uri="{FF2B5EF4-FFF2-40B4-BE49-F238E27FC236}">
                    <a16:creationId xmlns:a16="http://schemas.microsoft.com/office/drawing/2014/main" id="{2A788183-2E8F-4EF1-89CD-60EF1DEC331B}"/>
                  </a:ext>
                </a:extLst>
              </p:cNvPr>
              <p:cNvSpPr txBox="1">
                <a:spLocks noRot="1" noChangeAspect="1" noMove="1" noResize="1" noEditPoints="1" noAdjustHandles="1" noChangeArrowheads="1" noChangeShapeType="1" noTextEdit="1"/>
              </p:cNvSpPr>
              <p:nvPr/>
            </p:nvSpPr>
            <p:spPr>
              <a:xfrm>
                <a:off x="200472" y="836712"/>
                <a:ext cx="9548204" cy="3332387"/>
              </a:xfrm>
              <a:prstGeom prst="rect">
                <a:avLst/>
              </a:prstGeom>
              <a:blipFill>
                <a:blip r:embed="rId2"/>
                <a:stretch>
                  <a:fillRect l="-192" b="-10420"/>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CF1C7C62-4953-40CA-A490-5EEAB17F39E8}"/>
              </a:ext>
            </a:extLst>
          </p:cNvPr>
          <p:cNvSpPr txBox="1"/>
          <p:nvPr/>
        </p:nvSpPr>
        <p:spPr>
          <a:xfrm>
            <a:off x="740532" y="4371338"/>
            <a:ext cx="7560840" cy="738664"/>
          </a:xfrm>
          <a:prstGeom prst="rect">
            <a:avLst/>
          </a:prstGeom>
          <a:solidFill>
            <a:schemeClr val="bg1">
              <a:lumMod val="85000"/>
            </a:schemeClr>
          </a:solidFill>
        </p:spPr>
        <p:txBody>
          <a:bodyPr wrap="square" rtlCol="0">
            <a:spAutoFit/>
          </a:bodyPr>
          <a:lstStyle/>
          <a:p>
            <a:pPr marL="342900" indent="-342900">
              <a:buFont typeface="+mj-lt"/>
              <a:buAutoNum type="arabicPeriod"/>
            </a:pPr>
            <a:r>
              <a:rPr lang="ja-JP" altLang="en-US" sz="1400" dirty="0"/>
              <a:t>検定の統計量（</a:t>
            </a:r>
            <a:r>
              <a:rPr lang="en-US" altLang="ja-JP" sz="1400" dirty="0"/>
              <a:t>t-</a:t>
            </a:r>
            <a:r>
              <a:rPr lang="ja-JP" altLang="en-US" sz="1400" dirty="0"/>
              <a:t>値）を計算</a:t>
            </a:r>
            <a:endParaRPr lang="en-US" altLang="ja-JP" sz="1400" dirty="0"/>
          </a:p>
          <a:p>
            <a:pPr marL="342900" indent="-342900">
              <a:buFont typeface="+mj-lt"/>
              <a:buAutoNum type="arabicPeriod"/>
            </a:pPr>
            <a:r>
              <a:rPr lang="en-US" altLang="ja-JP" sz="1400" dirty="0"/>
              <a:t>p</a:t>
            </a:r>
            <a:r>
              <a:rPr lang="ja-JP" altLang="en-US" sz="1400" dirty="0"/>
              <a:t>値の計算：対応する確率分布（</a:t>
            </a:r>
            <a:r>
              <a:rPr lang="en-US" altLang="ja-JP" sz="1400" dirty="0"/>
              <a:t>t</a:t>
            </a:r>
            <a:r>
              <a:rPr lang="ja-JP" altLang="en-US" sz="1400" dirty="0"/>
              <a:t>分布）における、</a:t>
            </a:r>
            <a:r>
              <a:rPr lang="en-US" altLang="ja-JP" sz="1400" dirty="0"/>
              <a:t>1</a:t>
            </a:r>
            <a:r>
              <a:rPr lang="ja-JP" altLang="en-US" sz="1400" dirty="0"/>
              <a:t>で求めた統計量が観測される確率</a:t>
            </a:r>
            <a:endParaRPr lang="en-US" altLang="ja-JP" sz="1400" dirty="0"/>
          </a:p>
          <a:p>
            <a:pPr marL="342900" indent="-342900">
              <a:buFont typeface="+mj-lt"/>
              <a:buAutoNum type="arabicPeriod"/>
            </a:pPr>
            <a:r>
              <a:rPr lang="ja-JP" altLang="en-US" sz="1400" dirty="0"/>
              <a:t>仮説の棄却か受容か判断</a:t>
            </a:r>
            <a:endParaRPr lang="en-US" altLang="ja-JP" sz="1400" dirty="0"/>
          </a:p>
        </p:txBody>
      </p:sp>
    </p:spTree>
    <p:extLst>
      <p:ext uri="{BB962C8B-B14F-4D97-AF65-F5344CB8AC3E}">
        <p14:creationId xmlns:p14="http://schemas.microsoft.com/office/powerpoint/2010/main" val="2738719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a:t>
            </a:fld>
            <a:endParaRPr lang="ja-JP" altLang="en-US" dirty="0"/>
          </a:p>
        </p:txBody>
      </p:sp>
      <p:sp>
        <p:nvSpPr>
          <p:cNvPr id="3" name="タイトル 2"/>
          <p:cNvSpPr>
            <a:spLocks noGrp="1"/>
          </p:cNvSpPr>
          <p:nvPr>
            <p:ph type="title"/>
          </p:nvPr>
        </p:nvSpPr>
        <p:spPr/>
        <p:txBody>
          <a:bodyPr/>
          <a:lstStyle/>
          <a:p>
            <a:r>
              <a:rPr lang="ja-JP" altLang="en-US" dirty="0"/>
              <a:t>事象と確率</a:t>
            </a:r>
            <a:endParaRPr kumimoji="1" lang="ja-JP" altLang="en-US" dirty="0"/>
          </a:p>
        </p:txBody>
      </p:sp>
      <p:sp>
        <p:nvSpPr>
          <p:cNvPr id="5" name="テキスト ボックス 4">
            <a:extLst>
              <a:ext uri="{FF2B5EF4-FFF2-40B4-BE49-F238E27FC236}">
                <a16:creationId xmlns:a16="http://schemas.microsoft.com/office/drawing/2014/main" id="{6DE8BB6E-825B-454C-AFD5-A9CBE7B9429D}"/>
              </a:ext>
            </a:extLst>
          </p:cNvPr>
          <p:cNvSpPr txBox="1"/>
          <p:nvPr/>
        </p:nvSpPr>
        <p:spPr>
          <a:xfrm>
            <a:off x="200472" y="836712"/>
            <a:ext cx="9548204" cy="5047536"/>
          </a:xfrm>
          <a:prstGeom prst="rect">
            <a:avLst/>
          </a:prstGeom>
          <a:noFill/>
        </p:spPr>
        <p:txBody>
          <a:bodyPr wrap="square" rtlCol="0">
            <a:spAutoFit/>
          </a:bodyPr>
          <a:lstStyle/>
          <a:p>
            <a:r>
              <a:rPr lang="ja-JP" altLang="en-US" sz="1400" b="1" dirty="0"/>
              <a:t>標本空間</a:t>
            </a:r>
            <a:r>
              <a:rPr lang="en-US" altLang="ja-JP" sz="1400" b="1" dirty="0"/>
              <a:t>(Sample Space)</a:t>
            </a:r>
            <a:r>
              <a:rPr lang="ja-JP" altLang="en-US" sz="1400" dirty="0"/>
              <a:t>の部分集合のうち特別に選ばれたものを</a:t>
            </a:r>
            <a:r>
              <a:rPr lang="ja-JP" altLang="en-US" sz="1400" b="1" dirty="0"/>
              <a:t>事象</a:t>
            </a:r>
            <a:r>
              <a:rPr lang="en-US" altLang="ja-JP" sz="1400" b="1" dirty="0"/>
              <a:t>(Event)</a:t>
            </a:r>
            <a:r>
              <a:rPr lang="ja-JP" altLang="en-US" sz="1400" dirty="0"/>
              <a:t>と呼ぶ。</a:t>
            </a:r>
            <a:endParaRPr lang="en-US" altLang="ja-JP" sz="1400" dirty="0"/>
          </a:p>
          <a:p>
            <a:endParaRPr lang="en-US" altLang="ja-JP" sz="700" dirty="0"/>
          </a:p>
          <a:p>
            <a:r>
              <a:rPr lang="ja-JP" altLang="en-US" sz="1400" dirty="0"/>
              <a:t>（例）サイコロを</a:t>
            </a:r>
            <a:r>
              <a:rPr lang="en-US" altLang="ja-JP" sz="1400" dirty="0"/>
              <a:t>1</a:t>
            </a:r>
            <a:r>
              <a:rPr lang="ja-JP" altLang="en-US" sz="1400" dirty="0"/>
              <a:t>回振る場合、標本空間は</a:t>
            </a:r>
            <a:r>
              <a:rPr lang="en-US" altLang="ja-JP" sz="1400" dirty="0">
                <a:solidFill>
                  <a:srgbClr val="0070C0"/>
                </a:solidFill>
              </a:rPr>
              <a:t>{1,2,3,4,5,6}</a:t>
            </a:r>
            <a:r>
              <a:rPr lang="ja-JP" altLang="en-US" sz="1400" dirty="0" err="1"/>
              <a:t>。</a:t>
            </a:r>
            <a:r>
              <a:rPr lang="en-US" altLang="ja-JP" sz="1400" dirty="0"/>
              <a:t>2</a:t>
            </a:r>
            <a:r>
              <a:rPr lang="ja-JP" altLang="en-US" sz="1400" dirty="0"/>
              <a:t>の目が出る事象は</a:t>
            </a:r>
            <a:r>
              <a:rPr lang="en-US" altLang="ja-JP" sz="1400" dirty="0">
                <a:solidFill>
                  <a:srgbClr val="0070C0"/>
                </a:solidFill>
              </a:rPr>
              <a:t>{2}</a:t>
            </a:r>
            <a:endParaRPr lang="en-US" altLang="ja-JP" sz="1400" dirty="0"/>
          </a:p>
          <a:p>
            <a:endParaRPr lang="en-US" altLang="ja-JP" sz="1400" dirty="0"/>
          </a:p>
          <a:p>
            <a:r>
              <a:rPr lang="ja-JP" altLang="en-US" sz="1400" b="1" dirty="0"/>
              <a:t>和事象</a:t>
            </a:r>
            <a:r>
              <a:rPr lang="ja-JP" altLang="en-US" sz="1400" dirty="0"/>
              <a:t>：事象</a:t>
            </a:r>
            <a:r>
              <a:rPr lang="en-US" altLang="ja-JP" sz="1400" dirty="0">
                <a:solidFill>
                  <a:srgbClr val="0070C0"/>
                </a:solidFill>
              </a:rPr>
              <a:t>A</a:t>
            </a:r>
            <a:r>
              <a:rPr lang="en-US" altLang="ja-JP" sz="1400" dirty="0"/>
              <a:t>,</a:t>
            </a:r>
            <a:r>
              <a:rPr lang="en-US" altLang="ja-JP" sz="1400" dirty="0">
                <a:solidFill>
                  <a:srgbClr val="0070C0"/>
                </a:solidFill>
              </a:rPr>
              <a:t>B</a:t>
            </a:r>
            <a:r>
              <a:rPr lang="en-US" altLang="ja-JP" sz="1400" dirty="0"/>
              <a:t>,</a:t>
            </a:r>
            <a:r>
              <a:rPr lang="en-US" altLang="ja-JP" sz="1400" dirty="0">
                <a:solidFill>
                  <a:srgbClr val="0070C0"/>
                </a:solidFill>
              </a:rPr>
              <a:t>C</a:t>
            </a:r>
            <a:r>
              <a:rPr lang="ja-JP" altLang="en-US" sz="1400" dirty="0"/>
              <a:t>のうち、少なくとも</a:t>
            </a:r>
            <a:r>
              <a:rPr lang="en-US" altLang="ja-JP" sz="1400" dirty="0"/>
              <a:t>1</a:t>
            </a:r>
            <a:r>
              <a:rPr lang="ja-JP" altLang="en-US" sz="1400" dirty="0"/>
              <a:t>つが起こる事象。</a:t>
            </a:r>
            <a:r>
              <a:rPr lang="en-US" altLang="ja-JP" sz="1400" dirty="0">
                <a:solidFill>
                  <a:srgbClr val="0070C0"/>
                </a:solidFill>
              </a:rPr>
              <a:t>A</a:t>
            </a:r>
            <a:r>
              <a:rPr lang="en-US" altLang="ja-JP" sz="1400" dirty="0">
                <a:solidFill>
                  <a:srgbClr val="0070C0"/>
                </a:solidFill>
                <a:latin typeface="Yu Gothic Medium" panose="020B0500000000000000" pitchFamily="34" charset="-128"/>
                <a:ea typeface="Yu Gothic Medium" panose="020B0500000000000000" pitchFamily="34" charset="-128"/>
              </a:rPr>
              <a:t>∪</a:t>
            </a:r>
            <a:r>
              <a:rPr lang="en-US" altLang="ja-JP" sz="1400" dirty="0">
                <a:solidFill>
                  <a:srgbClr val="0070C0"/>
                </a:solidFill>
              </a:rPr>
              <a:t>B</a:t>
            </a:r>
            <a:r>
              <a:rPr lang="en-US" altLang="ja-JP" sz="1400" dirty="0">
                <a:solidFill>
                  <a:srgbClr val="0070C0"/>
                </a:solidFill>
                <a:latin typeface="Yu Gothic Medium" panose="020B0500000000000000" pitchFamily="34" charset="-128"/>
                <a:ea typeface="Yu Gothic Medium" panose="020B0500000000000000" pitchFamily="34" charset="-128"/>
              </a:rPr>
              <a:t>∪</a:t>
            </a:r>
            <a:r>
              <a:rPr lang="en-US" altLang="ja-JP" sz="1400" dirty="0">
                <a:solidFill>
                  <a:srgbClr val="0070C0"/>
                </a:solidFill>
              </a:rPr>
              <a:t>C</a:t>
            </a:r>
          </a:p>
          <a:p>
            <a:endParaRPr lang="en-US" altLang="ja-JP" sz="700" dirty="0"/>
          </a:p>
          <a:p>
            <a:r>
              <a:rPr lang="ja-JP" altLang="en-US" sz="1400" dirty="0"/>
              <a:t>（例）サイコロを</a:t>
            </a:r>
            <a:r>
              <a:rPr lang="en-US" altLang="ja-JP" sz="1400" dirty="0"/>
              <a:t>1</a:t>
            </a:r>
            <a:r>
              <a:rPr lang="ja-JP" altLang="en-US" sz="1400" dirty="0"/>
              <a:t>回振る場合、</a:t>
            </a:r>
            <a:r>
              <a:rPr lang="en-US" altLang="ja-JP" sz="1400" dirty="0"/>
              <a:t>2</a:t>
            </a:r>
            <a:r>
              <a:rPr lang="ja-JP" altLang="en-US" sz="1400" dirty="0"/>
              <a:t>または</a:t>
            </a:r>
            <a:r>
              <a:rPr lang="en-US" altLang="ja-JP" sz="1400" dirty="0"/>
              <a:t>3</a:t>
            </a:r>
            <a:r>
              <a:rPr lang="ja-JP" altLang="en-US" sz="1400" dirty="0"/>
              <a:t>の目が出る事象</a:t>
            </a:r>
            <a:r>
              <a:rPr lang="en-US" altLang="ja-JP" sz="1400" dirty="0"/>
              <a:t>(</a:t>
            </a:r>
            <a:r>
              <a:rPr lang="ja-JP" altLang="en-US" sz="1400" dirty="0"/>
              <a:t>和事象</a:t>
            </a:r>
            <a:r>
              <a:rPr lang="en-US" altLang="ja-JP" sz="1400" dirty="0"/>
              <a:t>)</a:t>
            </a:r>
            <a:r>
              <a:rPr lang="ja-JP" altLang="en-US" sz="1400" dirty="0"/>
              <a:t>は</a:t>
            </a:r>
            <a:r>
              <a:rPr lang="en-US" altLang="ja-JP" sz="1400" dirty="0">
                <a:solidFill>
                  <a:srgbClr val="0070C0"/>
                </a:solidFill>
              </a:rPr>
              <a:t>{2}</a:t>
            </a:r>
            <a:r>
              <a:rPr lang="en-US" altLang="ja-JP" sz="1400" dirty="0">
                <a:solidFill>
                  <a:srgbClr val="0070C0"/>
                </a:solidFill>
                <a:latin typeface="Yu Gothic Medium" panose="020B0500000000000000" pitchFamily="34" charset="-128"/>
                <a:ea typeface="Yu Gothic Medium" panose="020B0500000000000000" pitchFamily="34" charset="-128"/>
              </a:rPr>
              <a:t>∪</a:t>
            </a:r>
            <a:r>
              <a:rPr lang="en-US" altLang="ja-JP" sz="1400" dirty="0">
                <a:solidFill>
                  <a:srgbClr val="0070C0"/>
                </a:solidFill>
              </a:rPr>
              <a:t>{3}={2,3}</a:t>
            </a:r>
          </a:p>
          <a:p>
            <a:endParaRPr lang="en-US" altLang="ja-JP" sz="1400" dirty="0"/>
          </a:p>
          <a:p>
            <a:r>
              <a:rPr lang="ja-JP" altLang="en-US" sz="1400" b="1" dirty="0"/>
              <a:t>積事象</a:t>
            </a:r>
            <a:r>
              <a:rPr lang="ja-JP" altLang="en-US" sz="1400" dirty="0"/>
              <a:t>：事象</a:t>
            </a:r>
            <a:r>
              <a:rPr lang="en-US" altLang="ja-JP" sz="1400" dirty="0">
                <a:solidFill>
                  <a:srgbClr val="0070C0"/>
                </a:solidFill>
              </a:rPr>
              <a:t>A</a:t>
            </a:r>
            <a:r>
              <a:rPr lang="en-US" altLang="ja-JP" sz="1400" dirty="0"/>
              <a:t>,</a:t>
            </a:r>
            <a:r>
              <a:rPr lang="en-US" altLang="ja-JP" sz="1400" dirty="0">
                <a:solidFill>
                  <a:srgbClr val="0070C0"/>
                </a:solidFill>
              </a:rPr>
              <a:t>B</a:t>
            </a:r>
            <a:r>
              <a:rPr lang="en-US" altLang="ja-JP" sz="1400" dirty="0"/>
              <a:t>,</a:t>
            </a:r>
            <a:r>
              <a:rPr lang="en-US" altLang="ja-JP" sz="1400" dirty="0">
                <a:solidFill>
                  <a:srgbClr val="0070C0"/>
                </a:solidFill>
              </a:rPr>
              <a:t>C</a:t>
            </a:r>
            <a:r>
              <a:rPr lang="ja-JP" altLang="en-US" sz="1400" dirty="0"/>
              <a:t>が同時に起こる事象。</a:t>
            </a:r>
            <a:r>
              <a:rPr lang="en-US" altLang="ja-JP" sz="1400" dirty="0">
                <a:solidFill>
                  <a:srgbClr val="0070C0"/>
                </a:solidFill>
              </a:rPr>
              <a:t>A</a:t>
            </a:r>
            <a:r>
              <a:rPr lang="en-US" altLang="ja-JP" sz="1400" dirty="0">
                <a:solidFill>
                  <a:srgbClr val="0070C0"/>
                </a:solidFill>
                <a:latin typeface="Yu Gothic Medium" panose="020B0500000000000000" pitchFamily="50" charset="-128"/>
                <a:ea typeface="Yu Gothic Medium" panose="020B0500000000000000" pitchFamily="50" charset="-128"/>
              </a:rPr>
              <a:t>∩</a:t>
            </a:r>
            <a:r>
              <a:rPr lang="en-US" altLang="ja-JP" sz="1400" dirty="0">
                <a:solidFill>
                  <a:srgbClr val="0070C0"/>
                </a:solidFill>
              </a:rPr>
              <a:t>B</a:t>
            </a:r>
            <a:r>
              <a:rPr lang="en-US" altLang="ja-JP" sz="1400" dirty="0">
                <a:solidFill>
                  <a:srgbClr val="0070C0"/>
                </a:solidFill>
                <a:latin typeface="Yu Gothic Medium" panose="020B0500000000000000" pitchFamily="50" charset="-128"/>
                <a:ea typeface="Yu Gothic Medium" panose="020B0500000000000000" pitchFamily="50" charset="-128"/>
              </a:rPr>
              <a:t>∩</a:t>
            </a:r>
            <a:r>
              <a:rPr lang="en-US" altLang="ja-JP" sz="1400" dirty="0">
                <a:solidFill>
                  <a:srgbClr val="0070C0"/>
                </a:solidFill>
              </a:rPr>
              <a:t>C</a:t>
            </a:r>
          </a:p>
          <a:p>
            <a:endParaRPr lang="en-US" altLang="ja-JP" sz="700" dirty="0"/>
          </a:p>
          <a:p>
            <a:r>
              <a:rPr lang="ja-JP" altLang="en-US" sz="1400" dirty="0"/>
              <a:t>（例）サイコロを</a:t>
            </a:r>
            <a:r>
              <a:rPr lang="en-US" altLang="ja-JP" sz="1400" dirty="0"/>
              <a:t>1</a:t>
            </a:r>
            <a:r>
              <a:rPr lang="ja-JP" altLang="en-US" sz="1400" dirty="0"/>
              <a:t>回振る場合、偶数かつ</a:t>
            </a:r>
            <a:r>
              <a:rPr lang="en-US" altLang="ja-JP" sz="1400" dirty="0"/>
              <a:t>3</a:t>
            </a:r>
            <a:r>
              <a:rPr lang="ja-JP" altLang="en-US" sz="1400" dirty="0"/>
              <a:t>の目以下が出る事象</a:t>
            </a:r>
            <a:r>
              <a:rPr lang="en-US" altLang="ja-JP" sz="1400" dirty="0"/>
              <a:t>(</a:t>
            </a:r>
            <a:r>
              <a:rPr lang="ja-JP" altLang="en-US" sz="1400" dirty="0"/>
              <a:t>積事象</a:t>
            </a:r>
            <a:r>
              <a:rPr lang="en-US" altLang="ja-JP" sz="1400" dirty="0"/>
              <a:t>)</a:t>
            </a:r>
            <a:r>
              <a:rPr lang="ja-JP" altLang="en-US" sz="1400" dirty="0"/>
              <a:t>は</a:t>
            </a:r>
            <a:r>
              <a:rPr lang="en-US" altLang="ja-JP" sz="1400" dirty="0">
                <a:solidFill>
                  <a:srgbClr val="0070C0"/>
                </a:solidFill>
              </a:rPr>
              <a:t>{2,4,6}</a:t>
            </a:r>
            <a:r>
              <a:rPr lang="en-US" altLang="ja-JP" sz="1400" dirty="0">
                <a:solidFill>
                  <a:srgbClr val="0070C0"/>
                </a:solidFill>
                <a:latin typeface="Yu Gothic Medium" panose="020B0500000000000000" pitchFamily="50" charset="-128"/>
                <a:ea typeface="Yu Gothic Medium" panose="020B0500000000000000" pitchFamily="50" charset="-128"/>
              </a:rPr>
              <a:t>∩</a:t>
            </a:r>
            <a:r>
              <a:rPr lang="en-US" altLang="ja-JP" sz="1400" dirty="0">
                <a:solidFill>
                  <a:srgbClr val="0070C0"/>
                </a:solidFill>
              </a:rPr>
              <a:t>{1,2,3}={2}</a:t>
            </a:r>
          </a:p>
          <a:p>
            <a:endParaRPr lang="en-US" altLang="ja-JP" sz="1400" dirty="0"/>
          </a:p>
          <a:p>
            <a:endParaRPr lang="en-US" altLang="ja-JP" sz="1400" dirty="0"/>
          </a:p>
          <a:p>
            <a:r>
              <a:rPr lang="ja-JP" altLang="en-US" sz="1400" dirty="0"/>
              <a:t>事象の起こりやすさを</a:t>
            </a:r>
            <a:r>
              <a:rPr lang="ja-JP" altLang="en-US" sz="1400" b="1" dirty="0"/>
              <a:t>確率</a:t>
            </a:r>
            <a:r>
              <a:rPr lang="en-US" altLang="ja-JP" sz="1400" b="1" dirty="0"/>
              <a:t>(Probability)</a:t>
            </a:r>
            <a:r>
              <a:rPr lang="ja-JP" altLang="en-US" sz="1400" dirty="0"/>
              <a:t>で表現する。</a:t>
            </a:r>
            <a:endParaRPr lang="en-US" altLang="ja-JP" sz="1400" dirty="0"/>
          </a:p>
          <a:p>
            <a:endParaRPr lang="en-US" altLang="ja-JP" sz="1400" dirty="0"/>
          </a:p>
          <a:p>
            <a:r>
              <a:rPr lang="ja-JP" altLang="en-US" sz="1400" dirty="0"/>
              <a:t>事象</a:t>
            </a:r>
            <a:r>
              <a:rPr lang="en-US" altLang="ja-JP" sz="1400" dirty="0">
                <a:solidFill>
                  <a:srgbClr val="0070C0"/>
                </a:solidFill>
              </a:rPr>
              <a:t>A</a:t>
            </a:r>
            <a:r>
              <a:rPr lang="ja-JP" altLang="en-US" sz="1400" dirty="0"/>
              <a:t>が起こる確率：</a:t>
            </a:r>
            <a:r>
              <a:rPr lang="en-US" altLang="ja-JP" sz="1400" dirty="0">
                <a:solidFill>
                  <a:srgbClr val="0070C0"/>
                </a:solidFill>
              </a:rPr>
              <a:t>P(A)</a:t>
            </a:r>
          </a:p>
          <a:p>
            <a:endParaRPr lang="en-US" altLang="ja-JP" sz="700" dirty="0">
              <a:solidFill>
                <a:srgbClr val="0070C0"/>
              </a:solidFill>
            </a:endParaRPr>
          </a:p>
          <a:p>
            <a:r>
              <a:rPr lang="ja-JP" altLang="en-US" sz="1400" dirty="0"/>
              <a:t>（例）サイコロを</a:t>
            </a:r>
            <a:r>
              <a:rPr lang="en-US" altLang="ja-JP" sz="1400" dirty="0"/>
              <a:t>1</a:t>
            </a:r>
            <a:r>
              <a:rPr lang="ja-JP" altLang="en-US" sz="1400" dirty="0"/>
              <a:t>回振る場合、</a:t>
            </a:r>
            <a:r>
              <a:rPr lang="en-US" altLang="ja-JP" sz="1400" dirty="0"/>
              <a:t>2</a:t>
            </a:r>
            <a:r>
              <a:rPr lang="ja-JP" altLang="en-US" sz="1400" dirty="0"/>
              <a:t>の目が出る確率は</a:t>
            </a:r>
            <a:r>
              <a:rPr lang="en-US" altLang="ja-JP" sz="1400" dirty="0">
                <a:solidFill>
                  <a:srgbClr val="0070C0"/>
                </a:solidFill>
              </a:rPr>
              <a:t>P({2})=1/6</a:t>
            </a:r>
          </a:p>
          <a:p>
            <a:endParaRPr lang="en-US" altLang="ja-JP" sz="1400" dirty="0">
              <a:solidFill>
                <a:srgbClr val="0070C0"/>
              </a:solidFill>
            </a:endParaRPr>
          </a:p>
          <a:p>
            <a:r>
              <a:rPr lang="en-US" altLang="ja-JP" sz="1400" dirty="0">
                <a:solidFill>
                  <a:srgbClr val="0070C0"/>
                </a:solidFill>
              </a:rPr>
              <a:t>A</a:t>
            </a:r>
            <a:r>
              <a:rPr lang="ja-JP" altLang="en-US" sz="1400" dirty="0"/>
              <a:t>と</a:t>
            </a:r>
            <a:r>
              <a:rPr lang="en-US" altLang="ja-JP" sz="1400" dirty="0">
                <a:solidFill>
                  <a:srgbClr val="0070C0"/>
                </a:solidFill>
              </a:rPr>
              <a:t>B</a:t>
            </a:r>
            <a:r>
              <a:rPr lang="ja-JP" altLang="en-US" sz="1400" dirty="0"/>
              <a:t>の和事象が起こる確率：</a:t>
            </a:r>
            <a:r>
              <a:rPr lang="en-US" altLang="ja-JP" sz="1400" dirty="0">
                <a:solidFill>
                  <a:srgbClr val="0070C0"/>
                </a:solidFill>
              </a:rPr>
              <a:t>P(A</a:t>
            </a:r>
            <a:r>
              <a:rPr lang="en-US" altLang="ja-JP" sz="1400" dirty="0">
                <a:solidFill>
                  <a:srgbClr val="0070C0"/>
                </a:solidFill>
                <a:latin typeface="Yu Gothic Medium" panose="020B0500000000000000" pitchFamily="34" charset="-128"/>
                <a:ea typeface="Yu Gothic Medium" panose="020B0500000000000000" pitchFamily="34" charset="-128"/>
              </a:rPr>
              <a:t>∪</a:t>
            </a:r>
            <a:r>
              <a:rPr lang="en-US" altLang="ja-JP" sz="1400" dirty="0">
                <a:solidFill>
                  <a:srgbClr val="0070C0"/>
                </a:solidFill>
              </a:rPr>
              <a:t>B)</a:t>
            </a:r>
          </a:p>
          <a:p>
            <a:endParaRPr lang="en-US" altLang="ja-JP" sz="700" dirty="0">
              <a:solidFill>
                <a:srgbClr val="0070C0"/>
              </a:solidFill>
            </a:endParaRPr>
          </a:p>
          <a:p>
            <a:r>
              <a:rPr lang="ja-JP" altLang="en-US" sz="1400" dirty="0"/>
              <a:t>（例）サイコロを</a:t>
            </a:r>
            <a:r>
              <a:rPr lang="en-US" altLang="ja-JP" sz="1400" dirty="0"/>
              <a:t>1</a:t>
            </a:r>
            <a:r>
              <a:rPr lang="ja-JP" altLang="en-US" sz="1400" dirty="0"/>
              <a:t>回振る場合、</a:t>
            </a:r>
            <a:r>
              <a:rPr lang="en-US" altLang="ja-JP" sz="1400" dirty="0"/>
              <a:t>2</a:t>
            </a:r>
            <a:r>
              <a:rPr lang="ja-JP" altLang="en-US" sz="1400" dirty="0"/>
              <a:t>または</a:t>
            </a:r>
            <a:r>
              <a:rPr lang="en-US" altLang="ja-JP" sz="1400" dirty="0"/>
              <a:t>3</a:t>
            </a:r>
            <a:r>
              <a:rPr lang="ja-JP" altLang="en-US" sz="1400" dirty="0"/>
              <a:t>の目が出る確率は</a:t>
            </a:r>
            <a:r>
              <a:rPr lang="en-US" altLang="ja-JP" sz="1400" dirty="0">
                <a:solidFill>
                  <a:srgbClr val="0070C0"/>
                </a:solidFill>
              </a:rPr>
              <a:t>P({2}</a:t>
            </a:r>
            <a:r>
              <a:rPr lang="en-US" altLang="ja-JP" sz="1400" dirty="0">
                <a:solidFill>
                  <a:srgbClr val="0070C0"/>
                </a:solidFill>
                <a:latin typeface="Yu Gothic Medium" panose="020B0500000000000000" pitchFamily="34" charset="-128"/>
                <a:ea typeface="Yu Gothic Medium" panose="020B0500000000000000" pitchFamily="34" charset="-128"/>
              </a:rPr>
              <a:t>∪</a:t>
            </a:r>
            <a:r>
              <a:rPr lang="en-US" altLang="ja-JP" sz="1400" dirty="0">
                <a:solidFill>
                  <a:srgbClr val="0070C0"/>
                </a:solidFill>
              </a:rPr>
              <a:t>{3})=P({2,3})=2/6=1/3</a:t>
            </a:r>
          </a:p>
          <a:p>
            <a:endParaRPr lang="en-US" altLang="ja-JP" sz="1400" dirty="0">
              <a:solidFill>
                <a:srgbClr val="0070C0"/>
              </a:solidFill>
            </a:endParaRPr>
          </a:p>
          <a:p>
            <a:r>
              <a:rPr lang="en-US" altLang="ja-JP" sz="1400" dirty="0">
                <a:solidFill>
                  <a:srgbClr val="0070C0"/>
                </a:solidFill>
              </a:rPr>
              <a:t>A</a:t>
            </a:r>
            <a:r>
              <a:rPr lang="ja-JP" altLang="en-US" sz="1400" dirty="0"/>
              <a:t>と</a:t>
            </a:r>
            <a:r>
              <a:rPr lang="en-US" altLang="ja-JP" sz="1400" dirty="0">
                <a:solidFill>
                  <a:srgbClr val="0070C0"/>
                </a:solidFill>
              </a:rPr>
              <a:t>B</a:t>
            </a:r>
            <a:r>
              <a:rPr lang="ja-JP" altLang="en-US" sz="1400" dirty="0"/>
              <a:t>の積事象が起こる確率：</a:t>
            </a:r>
            <a:r>
              <a:rPr lang="en-US" altLang="ja-JP" sz="1400" dirty="0">
                <a:solidFill>
                  <a:srgbClr val="0070C0"/>
                </a:solidFill>
              </a:rPr>
              <a:t>P(A</a:t>
            </a:r>
            <a:r>
              <a:rPr lang="en-US" altLang="ja-JP" sz="1400" dirty="0">
                <a:solidFill>
                  <a:srgbClr val="0070C0"/>
                </a:solidFill>
                <a:latin typeface="Yu Gothic Medium" panose="020B0500000000000000" pitchFamily="50" charset="-128"/>
                <a:ea typeface="Yu Gothic Medium" panose="020B0500000000000000" pitchFamily="50" charset="-128"/>
              </a:rPr>
              <a:t>∩</a:t>
            </a:r>
            <a:r>
              <a:rPr lang="en-US" altLang="ja-JP" sz="1400" dirty="0">
                <a:solidFill>
                  <a:srgbClr val="0070C0"/>
                </a:solidFill>
              </a:rPr>
              <a:t>B)</a:t>
            </a:r>
          </a:p>
          <a:p>
            <a:endParaRPr lang="en-US" altLang="ja-JP" sz="700" dirty="0"/>
          </a:p>
          <a:p>
            <a:r>
              <a:rPr lang="ja-JP" altLang="en-US" sz="1400" dirty="0"/>
              <a:t>（例）サイコロを</a:t>
            </a:r>
            <a:r>
              <a:rPr lang="en-US" altLang="ja-JP" sz="1400" dirty="0"/>
              <a:t>1</a:t>
            </a:r>
            <a:r>
              <a:rPr lang="ja-JP" altLang="en-US" sz="1400" dirty="0"/>
              <a:t>回振る場合、偶数かつ</a:t>
            </a:r>
            <a:r>
              <a:rPr lang="en-US" altLang="ja-JP" sz="1400" dirty="0"/>
              <a:t>3</a:t>
            </a:r>
            <a:r>
              <a:rPr lang="ja-JP" altLang="en-US" sz="1400" dirty="0"/>
              <a:t>の目以下が出る確率は</a:t>
            </a:r>
            <a:r>
              <a:rPr lang="en-US" altLang="ja-JP" sz="1400" dirty="0">
                <a:solidFill>
                  <a:srgbClr val="0070C0"/>
                </a:solidFill>
              </a:rPr>
              <a:t>P({2,4,6}</a:t>
            </a:r>
            <a:r>
              <a:rPr lang="en-US" altLang="ja-JP" sz="1400" dirty="0">
                <a:solidFill>
                  <a:srgbClr val="0070C0"/>
                </a:solidFill>
                <a:latin typeface="Yu Gothic Medium" panose="020B0500000000000000" pitchFamily="50" charset="-128"/>
                <a:ea typeface="Yu Gothic Medium" panose="020B0500000000000000" pitchFamily="50" charset="-128"/>
              </a:rPr>
              <a:t>∩</a:t>
            </a:r>
            <a:r>
              <a:rPr lang="en-US" altLang="ja-JP" sz="1400" dirty="0">
                <a:solidFill>
                  <a:srgbClr val="0070C0"/>
                </a:solidFill>
              </a:rPr>
              <a:t>{1,2,3})=P({2})=1/6</a:t>
            </a:r>
          </a:p>
        </p:txBody>
      </p:sp>
      <p:sp>
        <p:nvSpPr>
          <p:cNvPr id="6" name="テキスト ボックス 5">
            <a:extLst>
              <a:ext uri="{FF2B5EF4-FFF2-40B4-BE49-F238E27FC236}">
                <a16:creationId xmlns:a16="http://schemas.microsoft.com/office/drawing/2014/main" id="{28706B31-9562-4DAB-9E7E-EE2876FE71AA}"/>
              </a:ext>
            </a:extLst>
          </p:cNvPr>
          <p:cNvSpPr txBox="1"/>
          <p:nvPr/>
        </p:nvSpPr>
        <p:spPr>
          <a:xfrm>
            <a:off x="20452" y="6417332"/>
            <a:ext cx="9548204" cy="246221"/>
          </a:xfrm>
          <a:prstGeom prst="rect">
            <a:avLst/>
          </a:prstGeom>
          <a:noFill/>
        </p:spPr>
        <p:txBody>
          <a:bodyPr wrap="square" rtlCol="0">
            <a:spAutoFit/>
          </a:bodyPr>
          <a:lstStyle/>
          <a:p>
            <a:r>
              <a:rPr lang="en-US" altLang="ja-JP" sz="1000" dirty="0"/>
              <a:t>(Wiki) </a:t>
            </a:r>
            <a:r>
              <a:rPr lang="en-US" altLang="ja-JP" sz="1000" dirty="0">
                <a:hlinkClick r:id="rId2"/>
              </a:rPr>
              <a:t>https://ja.wikipedia.org/wiki/%E7%A2%BA%E7%8E%87%E8%AB%96#%E5%9F%BA%E7%A4%8E%E6%A6%82%E5%BF%B5</a:t>
            </a:r>
            <a:endParaRPr lang="en-US" altLang="ja-JP" sz="1000" dirty="0"/>
          </a:p>
        </p:txBody>
      </p:sp>
    </p:spTree>
    <p:extLst>
      <p:ext uri="{BB962C8B-B14F-4D97-AF65-F5344CB8AC3E}">
        <p14:creationId xmlns:p14="http://schemas.microsoft.com/office/powerpoint/2010/main" val="1484272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29</a:t>
            </a:fld>
            <a:endParaRPr lang="ja-JP" altLang="en-US" dirty="0"/>
          </a:p>
        </p:txBody>
      </p:sp>
      <p:sp>
        <p:nvSpPr>
          <p:cNvPr id="3" name="タイトル 2"/>
          <p:cNvSpPr>
            <a:spLocks noGrp="1"/>
          </p:cNvSpPr>
          <p:nvPr>
            <p:ph type="title"/>
          </p:nvPr>
        </p:nvSpPr>
        <p:spPr/>
        <p:txBody>
          <a:bodyPr/>
          <a:lstStyle/>
          <a:p>
            <a:r>
              <a:rPr kumimoji="1" lang="ja-JP" altLang="en-US" sz="2400" dirty="0"/>
              <a:t>母比率の差の検定</a:t>
            </a: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3647602"/>
              </a:xfrm>
              <a:prstGeom prst="rect">
                <a:avLst/>
              </a:prstGeom>
              <a:noFill/>
            </p:spPr>
            <p:txBody>
              <a:bodyPr wrap="square" rtlCol="0">
                <a:spAutoFit/>
              </a:bodyPr>
              <a:lstStyle/>
              <a:p>
                <a:r>
                  <a:rPr lang="ja-JP" altLang="en-US" sz="1400" dirty="0"/>
                  <a:t>標本</a:t>
                </a:r>
                <a14:m>
                  <m:oMath xmlns:m="http://schemas.openxmlformats.org/officeDocument/2006/math">
                    <m:sSub>
                      <m:sSubPr>
                        <m:ctrlPr>
                          <a:rPr lang="en-US" altLang="ja-JP" sz="1400" i="1" smtClean="0">
                            <a:solidFill>
                              <a:schemeClr val="tx2"/>
                            </a:solidFill>
                            <a:latin typeface="Cambria Math" panose="02040503050406030204" pitchFamily="18" charset="0"/>
                            <a:ea typeface="Cambria Math" panose="02040503050406030204" pitchFamily="18" charset="0"/>
                          </a:rPr>
                        </m:ctrlPr>
                      </m:sSubPr>
                      <m:e>
                        <m:r>
                          <a:rPr lang="en-US" altLang="ja-JP" sz="1400" b="0" i="1" smtClean="0">
                            <a:solidFill>
                              <a:schemeClr val="tx2"/>
                            </a:solidFill>
                            <a:latin typeface="Cambria Math" panose="02040503050406030204" pitchFamily="18" charset="0"/>
                            <a:ea typeface="Cambria Math" panose="02040503050406030204" pitchFamily="18" charset="0"/>
                          </a:rPr>
                          <m:t>𝑥</m:t>
                        </m:r>
                      </m:e>
                      <m:sub>
                        <m:r>
                          <a:rPr lang="en-US" altLang="ja-JP" sz="1400" b="0" i="1" smtClean="0">
                            <a:solidFill>
                              <a:schemeClr val="tx2"/>
                            </a:solidFill>
                            <a:latin typeface="Cambria Math" panose="02040503050406030204" pitchFamily="18" charset="0"/>
                            <a:ea typeface="Cambria Math" panose="02040503050406030204" pitchFamily="18" charset="0"/>
                          </a:rPr>
                          <m:t>1</m:t>
                        </m:r>
                      </m:sub>
                    </m:sSub>
                  </m:oMath>
                </a14:m>
                <a:r>
                  <a:rPr lang="ja-JP" altLang="en-US" sz="1400" dirty="0"/>
                  <a:t>が、二項分布</a:t>
                </a:r>
                <a14:m>
                  <m:oMath xmlns:m="http://schemas.openxmlformats.org/officeDocument/2006/math">
                    <m:r>
                      <a:rPr lang="en-US" altLang="ja-JP" sz="1400" i="1">
                        <a:solidFill>
                          <a:schemeClr val="tx2"/>
                        </a:solidFill>
                        <a:latin typeface="Cambria Math" panose="02040503050406030204" pitchFamily="18" charset="0"/>
                      </a:rPr>
                      <m:t>𝐵</m:t>
                    </m:r>
                    <m:r>
                      <a:rPr lang="en-US" altLang="ja-JP" sz="1400" i="1">
                        <a:solidFill>
                          <a:schemeClr val="tx2"/>
                        </a:solidFill>
                        <a:latin typeface="Cambria Math" panose="02040503050406030204" pitchFamily="18" charset="0"/>
                      </a:rPr>
                      <m:t>(</m:t>
                    </m:r>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𝑛</m:t>
                        </m:r>
                      </m:e>
                      <m:sub>
                        <m:r>
                          <a:rPr lang="en-US" altLang="ja-JP" sz="1400" b="0" i="1" smtClean="0">
                            <a:solidFill>
                              <a:schemeClr val="tx2"/>
                            </a:solidFill>
                            <a:latin typeface="Cambria Math" panose="02040503050406030204" pitchFamily="18" charset="0"/>
                          </a:rPr>
                          <m:t>1</m:t>
                        </m:r>
                      </m:sub>
                    </m:sSub>
                    <m:r>
                      <a:rPr lang="en-US" altLang="ja-JP" sz="1400" i="1">
                        <a:solidFill>
                          <a:schemeClr val="tx2"/>
                        </a:solidFill>
                        <a:latin typeface="Cambria Math" panose="02040503050406030204" pitchFamily="18" charset="0"/>
                      </a:rPr>
                      <m:t>, </m:t>
                    </m:r>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𝑝</m:t>
                        </m:r>
                      </m:e>
                      <m:sub>
                        <m:r>
                          <a:rPr lang="en-US" altLang="ja-JP" sz="1400" b="0" i="1" smtClean="0">
                            <a:solidFill>
                              <a:schemeClr val="tx2"/>
                            </a:solidFill>
                            <a:latin typeface="Cambria Math" panose="02040503050406030204" pitchFamily="18" charset="0"/>
                          </a:rPr>
                          <m:t>1</m:t>
                        </m:r>
                      </m:sub>
                    </m:sSub>
                    <m:r>
                      <a:rPr lang="en-US" altLang="ja-JP" sz="1400" i="1">
                        <a:solidFill>
                          <a:schemeClr val="tx2"/>
                        </a:solidFill>
                        <a:latin typeface="Cambria Math" panose="02040503050406030204" pitchFamily="18" charset="0"/>
                      </a:rPr>
                      <m:t>)</m:t>
                    </m:r>
                  </m:oMath>
                </a14:m>
                <a:r>
                  <a:rPr lang="ja-JP" altLang="en-US" sz="1400" dirty="0"/>
                  <a:t>に従うと仮定する（</a:t>
                </a:r>
                <a:r>
                  <a:rPr lang="en-US" altLang="ja-JP" sz="1400" dirty="0">
                    <a:solidFill>
                      <a:schemeClr val="tx2"/>
                    </a:solidFill>
                    <a:ea typeface="Cambria Math" panose="02040503050406030204" pitchFamily="18" charset="0"/>
                  </a:rPr>
                  <a:t> </a:t>
                </a:r>
                <a14:m>
                  <m:oMath xmlns:m="http://schemas.openxmlformats.org/officeDocument/2006/math">
                    <m:sSub>
                      <m:sSubPr>
                        <m:ctrlPr>
                          <a:rPr lang="en-US" altLang="ja-JP" sz="1400" i="1">
                            <a:solidFill>
                              <a:schemeClr val="tx2"/>
                            </a:solidFill>
                            <a:latin typeface="Cambria Math" panose="02040503050406030204" pitchFamily="18" charset="0"/>
                            <a:ea typeface="Cambria Math" panose="02040503050406030204" pitchFamily="18" charset="0"/>
                          </a:rPr>
                        </m:ctrlPr>
                      </m:sSubPr>
                      <m:e>
                        <m:r>
                          <a:rPr lang="en-US" altLang="ja-JP" sz="1400" i="1">
                            <a:solidFill>
                              <a:schemeClr val="tx2"/>
                            </a:solidFill>
                            <a:latin typeface="Cambria Math" panose="02040503050406030204" pitchFamily="18" charset="0"/>
                            <a:ea typeface="Cambria Math" panose="02040503050406030204" pitchFamily="18" charset="0"/>
                          </a:rPr>
                          <m:t>𝑥</m:t>
                        </m:r>
                      </m:e>
                      <m:sub>
                        <m:r>
                          <a:rPr lang="en-US" altLang="ja-JP" sz="1400" i="1">
                            <a:solidFill>
                              <a:schemeClr val="tx2"/>
                            </a:solidFill>
                            <a:latin typeface="Cambria Math" panose="02040503050406030204" pitchFamily="18" charset="0"/>
                            <a:ea typeface="Cambria Math" panose="02040503050406030204" pitchFamily="18" charset="0"/>
                          </a:rPr>
                          <m:t>1</m:t>
                        </m:r>
                      </m:sub>
                    </m:sSub>
                    <m:r>
                      <a:rPr lang="en-US" altLang="ja-JP" sz="1400" i="1">
                        <a:solidFill>
                          <a:schemeClr val="tx2"/>
                        </a:solidFill>
                        <a:latin typeface="Cambria Math" panose="02040503050406030204" pitchFamily="18" charset="0"/>
                        <a:ea typeface="Cambria Math" panose="02040503050406030204" pitchFamily="18" charset="0"/>
                      </a:rPr>
                      <m:t>~</m:t>
                    </m:r>
                    <m:r>
                      <a:rPr lang="en-US" altLang="ja-JP" sz="1400" i="1">
                        <a:solidFill>
                          <a:schemeClr val="tx2"/>
                        </a:solidFill>
                        <a:latin typeface="Cambria Math" panose="02040503050406030204" pitchFamily="18" charset="0"/>
                      </a:rPr>
                      <m:t>𝐵</m:t>
                    </m:r>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𝑛</m:t>
                        </m:r>
                      </m:e>
                      <m:sub>
                        <m:r>
                          <a:rPr lang="en-US" altLang="ja-JP" sz="1400" i="1">
                            <a:solidFill>
                              <a:schemeClr val="tx2"/>
                            </a:solidFill>
                            <a:latin typeface="Cambria Math" panose="02040503050406030204" pitchFamily="18" charset="0"/>
                          </a:rPr>
                          <m:t>1</m:t>
                        </m:r>
                      </m:sub>
                    </m:sSub>
                    <m:r>
                      <a:rPr lang="en-US" altLang="ja-JP" sz="1400" i="1">
                        <a:solidFill>
                          <a:schemeClr val="tx2"/>
                        </a:solidFill>
                        <a:latin typeface="Cambria Math" panose="02040503050406030204" pitchFamily="18" charset="0"/>
                      </a:rPr>
                      <m:t>, </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𝑝</m:t>
                        </m:r>
                      </m:e>
                      <m:sub>
                        <m:r>
                          <a:rPr lang="en-US" altLang="ja-JP" sz="1400" i="1">
                            <a:solidFill>
                              <a:schemeClr val="tx2"/>
                            </a:solidFill>
                            <a:latin typeface="Cambria Math" panose="02040503050406030204" pitchFamily="18" charset="0"/>
                          </a:rPr>
                          <m:t>1</m:t>
                        </m:r>
                      </m:sub>
                    </m:sSub>
                    <m:r>
                      <a:rPr lang="en-US" altLang="ja-JP" sz="1400" i="1">
                        <a:solidFill>
                          <a:schemeClr val="tx2"/>
                        </a:solidFill>
                        <a:latin typeface="Cambria Math" panose="02040503050406030204" pitchFamily="18" charset="0"/>
                      </a:rPr>
                      <m:t>)</m:t>
                    </m:r>
                  </m:oMath>
                </a14:m>
                <a:r>
                  <a:rPr lang="ja-JP" altLang="en-US" sz="1400" dirty="0"/>
                  <a:t> ）</a:t>
                </a:r>
                <a:endParaRPr lang="en-US" altLang="ja-JP" sz="1400" dirty="0"/>
              </a:p>
              <a:p>
                <a:r>
                  <a:rPr lang="ja-JP" altLang="en-US" sz="1400" dirty="0"/>
                  <a:t>標本</a:t>
                </a:r>
                <a14:m>
                  <m:oMath xmlns:m="http://schemas.openxmlformats.org/officeDocument/2006/math">
                    <m:sSub>
                      <m:sSubPr>
                        <m:ctrlPr>
                          <a:rPr lang="en-US" altLang="ja-JP" sz="1400" i="1">
                            <a:solidFill>
                              <a:schemeClr val="tx2"/>
                            </a:solidFill>
                            <a:latin typeface="Cambria Math" panose="02040503050406030204" pitchFamily="18" charset="0"/>
                            <a:ea typeface="Cambria Math" panose="02040503050406030204" pitchFamily="18" charset="0"/>
                          </a:rPr>
                        </m:ctrlPr>
                      </m:sSubPr>
                      <m:e>
                        <m:r>
                          <a:rPr lang="en-US" altLang="ja-JP" sz="1400" i="1">
                            <a:solidFill>
                              <a:schemeClr val="tx2"/>
                            </a:solidFill>
                            <a:latin typeface="Cambria Math" panose="02040503050406030204" pitchFamily="18" charset="0"/>
                            <a:ea typeface="Cambria Math" panose="02040503050406030204" pitchFamily="18" charset="0"/>
                          </a:rPr>
                          <m:t>𝑥</m:t>
                        </m:r>
                      </m:e>
                      <m:sub>
                        <m:r>
                          <a:rPr lang="en-US" altLang="ja-JP" sz="1400" b="0" i="1" smtClean="0">
                            <a:solidFill>
                              <a:schemeClr val="tx2"/>
                            </a:solidFill>
                            <a:latin typeface="Cambria Math" panose="02040503050406030204" pitchFamily="18" charset="0"/>
                            <a:ea typeface="Cambria Math" panose="02040503050406030204" pitchFamily="18" charset="0"/>
                          </a:rPr>
                          <m:t>2</m:t>
                        </m:r>
                      </m:sub>
                    </m:sSub>
                  </m:oMath>
                </a14:m>
                <a:r>
                  <a:rPr lang="ja-JP" altLang="en-US" sz="1400" dirty="0"/>
                  <a:t>が、二項分布</a:t>
                </a:r>
                <a14:m>
                  <m:oMath xmlns:m="http://schemas.openxmlformats.org/officeDocument/2006/math">
                    <m:r>
                      <a:rPr lang="en-US" altLang="ja-JP" sz="1400" i="1">
                        <a:solidFill>
                          <a:schemeClr val="tx2"/>
                        </a:solidFill>
                        <a:latin typeface="Cambria Math" panose="02040503050406030204" pitchFamily="18" charset="0"/>
                      </a:rPr>
                      <m:t>𝐵</m:t>
                    </m:r>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𝑛</m:t>
                        </m:r>
                      </m:e>
                      <m:sub>
                        <m:r>
                          <a:rPr lang="en-US" altLang="ja-JP" sz="1400" b="0" i="1" smtClean="0">
                            <a:solidFill>
                              <a:schemeClr val="tx2"/>
                            </a:solidFill>
                            <a:latin typeface="Cambria Math" panose="02040503050406030204" pitchFamily="18" charset="0"/>
                          </a:rPr>
                          <m:t>2</m:t>
                        </m:r>
                      </m:sub>
                    </m:sSub>
                    <m:r>
                      <a:rPr lang="en-US" altLang="ja-JP" sz="1400" i="1">
                        <a:solidFill>
                          <a:schemeClr val="tx2"/>
                        </a:solidFill>
                        <a:latin typeface="Cambria Math" panose="02040503050406030204" pitchFamily="18" charset="0"/>
                      </a:rPr>
                      <m:t>, </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𝑝</m:t>
                        </m:r>
                      </m:e>
                      <m:sub>
                        <m:r>
                          <a:rPr lang="en-US" altLang="ja-JP" sz="1400" b="0" i="1" smtClean="0">
                            <a:solidFill>
                              <a:schemeClr val="tx2"/>
                            </a:solidFill>
                            <a:latin typeface="Cambria Math" panose="02040503050406030204" pitchFamily="18" charset="0"/>
                          </a:rPr>
                          <m:t>2</m:t>
                        </m:r>
                      </m:sub>
                    </m:sSub>
                    <m:r>
                      <a:rPr lang="en-US" altLang="ja-JP" sz="1400" i="1">
                        <a:solidFill>
                          <a:schemeClr val="tx2"/>
                        </a:solidFill>
                        <a:latin typeface="Cambria Math" panose="02040503050406030204" pitchFamily="18" charset="0"/>
                      </a:rPr>
                      <m:t>)</m:t>
                    </m:r>
                  </m:oMath>
                </a14:m>
                <a:r>
                  <a:rPr lang="ja-JP" altLang="en-US" sz="1400" dirty="0"/>
                  <a:t>に従うと仮定する（ </a:t>
                </a:r>
                <a14:m>
                  <m:oMath xmlns:m="http://schemas.openxmlformats.org/officeDocument/2006/math">
                    <m:sSub>
                      <m:sSubPr>
                        <m:ctrlPr>
                          <a:rPr lang="en-US" altLang="ja-JP" sz="1400" i="1">
                            <a:solidFill>
                              <a:schemeClr val="tx2"/>
                            </a:solidFill>
                            <a:latin typeface="Cambria Math" panose="02040503050406030204" pitchFamily="18" charset="0"/>
                            <a:ea typeface="Cambria Math" panose="02040503050406030204" pitchFamily="18" charset="0"/>
                          </a:rPr>
                        </m:ctrlPr>
                      </m:sSubPr>
                      <m:e>
                        <m:r>
                          <a:rPr lang="en-US" altLang="ja-JP" sz="1400" i="1">
                            <a:solidFill>
                              <a:schemeClr val="tx2"/>
                            </a:solidFill>
                            <a:latin typeface="Cambria Math" panose="02040503050406030204" pitchFamily="18" charset="0"/>
                            <a:ea typeface="Cambria Math" panose="02040503050406030204" pitchFamily="18" charset="0"/>
                          </a:rPr>
                          <m:t>𝑥</m:t>
                        </m:r>
                      </m:e>
                      <m:sub>
                        <m:r>
                          <a:rPr lang="en-US" altLang="ja-JP" sz="1400" b="0" i="1" smtClean="0">
                            <a:solidFill>
                              <a:schemeClr val="tx2"/>
                            </a:solidFill>
                            <a:latin typeface="Cambria Math" panose="02040503050406030204" pitchFamily="18" charset="0"/>
                            <a:ea typeface="Cambria Math" panose="02040503050406030204" pitchFamily="18" charset="0"/>
                          </a:rPr>
                          <m:t>2</m:t>
                        </m:r>
                      </m:sub>
                    </m:sSub>
                    <m:r>
                      <a:rPr lang="en-US" altLang="ja-JP" sz="1400" i="1">
                        <a:solidFill>
                          <a:schemeClr val="tx2"/>
                        </a:solidFill>
                        <a:latin typeface="Cambria Math" panose="02040503050406030204" pitchFamily="18" charset="0"/>
                        <a:ea typeface="Cambria Math" panose="02040503050406030204" pitchFamily="18" charset="0"/>
                      </a:rPr>
                      <m:t>~</m:t>
                    </m:r>
                    <m:r>
                      <a:rPr lang="en-US" altLang="ja-JP" sz="1400" i="1">
                        <a:solidFill>
                          <a:schemeClr val="tx2"/>
                        </a:solidFill>
                        <a:latin typeface="Cambria Math" panose="02040503050406030204" pitchFamily="18" charset="0"/>
                      </a:rPr>
                      <m:t>𝐵</m:t>
                    </m:r>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𝑛</m:t>
                        </m:r>
                      </m:e>
                      <m:sub>
                        <m:r>
                          <a:rPr lang="en-US" altLang="ja-JP" sz="1400" b="0" i="1" smtClean="0">
                            <a:solidFill>
                              <a:schemeClr val="tx2"/>
                            </a:solidFill>
                            <a:latin typeface="Cambria Math" panose="02040503050406030204" pitchFamily="18" charset="0"/>
                          </a:rPr>
                          <m:t>2</m:t>
                        </m:r>
                      </m:sub>
                    </m:sSub>
                    <m:r>
                      <a:rPr lang="en-US" altLang="ja-JP" sz="1400" i="1">
                        <a:solidFill>
                          <a:schemeClr val="tx2"/>
                        </a:solidFill>
                        <a:latin typeface="Cambria Math" panose="02040503050406030204" pitchFamily="18" charset="0"/>
                      </a:rPr>
                      <m:t>, </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𝑝</m:t>
                        </m:r>
                      </m:e>
                      <m:sub>
                        <m:r>
                          <a:rPr lang="en-US" altLang="ja-JP" sz="1400" b="0" i="1" smtClean="0">
                            <a:solidFill>
                              <a:schemeClr val="tx2"/>
                            </a:solidFill>
                            <a:latin typeface="Cambria Math" panose="02040503050406030204" pitchFamily="18" charset="0"/>
                          </a:rPr>
                          <m:t>2</m:t>
                        </m:r>
                      </m:sub>
                    </m:sSub>
                    <m:r>
                      <a:rPr lang="en-US" altLang="ja-JP" sz="1400" i="1">
                        <a:solidFill>
                          <a:schemeClr val="tx2"/>
                        </a:solidFill>
                        <a:latin typeface="Cambria Math" panose="02040503050406030204" pitchFamily="18" charset="0"/>
                      </a:rPr>
                      <m:t>)</m:t>
                    </m:r>
                  </m:oMath>
                </a14:m>
                <a:r>
                  <a:rPr lang="ja-JP" altLang="en-US" sz="1400" dirty="0"/>
                  <a:t> ）</a:t>
                </a:r>
                <a:endParaRPr lang="en-US" altLang="ja-JP" sz="1400" dirty="0"/>
              </a:p>
              <a:p>
                <a:endParaRPr lang="en-US" altLang="ja-JP" sz="1400" dirty="0"/>
              </a:p>
              <a:p>
                <a:r>
                  <a:rPr lang="ja-JP" altLang="en-US" sz="1400" dirty="0"/>
                  <a:t>母比率</a:t>
                </a:r>
                <a14:m>
                  <m:oMath xmlns:m="http://schemas.openxmlformats.org/officeDocument/2006/math">
                    <m:sSub>
                      <m:sSubPr>
                        <m:ctrlPr>
                          <a:rPr lang="en-US" altLang="ja-JP" sz="1400" i="1">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𝑝</m:t>
                        </m:r>
                      </m:e>
                      <m:sub>
                        <m:r>
                          <a:rPr lang="en-US" altLang="ja-JP" sz="1400" i="1">
                            <a:solidFill>
                              <a:schemeClr val="tx2"/>
                            </a:solidFill>
                            <a:latin typeface="Cambria Math" panose="02040503050406030204" pitchFamily="18" charset="0"/>
                          </a:rPr>
                          <m:t>1</m:t>
                        </m:r>
                      </m:sub>
                    </m:sSub>
                  </m:oMath>
                </a14:m>
                <a:r>
                  <a:rPr lang="ja-JP" altLang="en-US" sz="1400" dirty="0"/>
                  <a:t>と</a:t>
                </a:r>
                <a14:m>
                  <m:oMath xmlns:m="http://schemas.openxmlformats.org/officeDocument/2006/math">
                    <m:sSub>
                      <m:sSubPr>
                        <m:ctrlPr>
                          <a:rPr lang="en-US" altLang="ja-JP" sz="1400" i="1">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𝑝</m:t>
                        </m:r>
                      </m:e>
                      <m:sub>
                        <m:r>
                          <a:rPr lang="en-US" altLang="ja-JP" sz="1400" i="1">
                            <a:solidFill>
                              <a:schemeClr val="tx2"/>
                            </a:solidFill>
                            <a:latin typeface="Cambria Math" panose="02040503050406030204" pitchFamily="18" charset="0"/>
                          </a:rPr>
                          <m:t>2</m:t>
                        </m:r>
                      </m:sub>
                    </m:sSub>
                  </m:oMath>
                </a14:m>
                <a:r>
                  <a:rPr lang="ja-JP" altLang="en-US" sz="1400" dirty="0"/>
                  <a:t>に差があるかの検定（</a:t>
                </a:r>
                <a:r>
                  <a:rPr lang="en-US" altLang="ja-JP" sz="1400" b="1" dirty="0"/>
                  <a:t>H0</a:t>
                </a:r>
                <a:r>
                  <a:rPr lang="ja-JP" altLang="en-US" sz="1400" b="1" dirty="0"/>
                  <a:t>：</a:t>
                </a:r>
                <a14:m>
                  <m:oMath xmlns:m="http://schemas.openxmlformats.org/officeDocument/2006/math">
                    <m:sSub>
                      <m:sSubPr>
                        <m:ctrlPr>
                          <a:rPr lang="en-US" altLang="ja-JP" sz="1400" b="1" i="1">
                            <a:latin typeface="Cambria Math" panose="02040503050406030204" pitchFamily="18" charset="0"/>
                          </a:rPr>
                        </m:ctrlPr>
                      </m:sSubPr>
                      <m:e>
                        <m:r>
                          <a:rPr lang="en-US" altLang="ja-JP" sz="1400" b="1" i="1" smtClean="0">
                            <a:latin typeface="Cambria Math" panose="02040503050406030204" pitchFamily="18" charset="0"/>
                          </a:rPr>
                          <m:t>𝒑</m:t>
                        </m:r>
                      </m:e>
                      <m:sub>
                        <m:r>
                          <a:rPr lang="en-US" altLang="ja-JP" sz="1400" b="1" i="1">
                            <a:latin typeface="Cambria Math" panose="02040503050406030204" pitchFamily="18" charset="0"/>
                          </a:rPr>
                          <m:t>𝟏</m:t>
                        </m:r>
                      </m:sub>
                    </m:sSub>
                    <m:r>
                      <a:rPr lang="en-US" altLang="ja-JP" sz="1400" b="1">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smtClean="0">
                            <a:latin typeface="Cambria Math" panose="02040503050406030204" pitchFamily="18" charset="0"/>
                          </a:rPr>
                          <m:t>𝒑</m:t>
                        </m:r>
                      </m:e>
                      <m:sub>
                        <m:r>
                          <a:rPr lang="en-US" altLang="ja-JP" sz="1400" b="1" i="1">
                            <a:latin typeface="Cambria Math" panose="02040503050406030204" pitchFamily="18" charset="0"/>
                          </a:rPr>
                          <m:t>𝟐</m:t>
                        </m:r>
                      </m:sub>
                    </m:sSub>
                    <m:r>
                      <a:rPr lang="en-US" altLang="ja-JP" sz="1400" b="1" i="1">
                        <a:latin typeface="Cambria Math" panose="02040503050406030204" pitchFamily="18" charset="0"/>
                      </a:rPr>
                      <m:t>=</m:t>
                    </m:r>
                    <m:r>
                      <a:rPr lang="en-US" altLang="ja-JP" sz="1400" b="1" i="1">
                        <a:latin typeface="Cambria Math" panose="02040503050406030204" pitchFamily="18" charset="0"/>
                      </a:rPr>
                      <m:t>𝟎</m:t>
                    </m:r>
                  </m:oMath>
                </a14:m>
                <a:r>
                  <a:rPr lang="ja-JP" altLang="en-US" sz="1400" dirty="0"/>
                  <a:t>）</a:t>
                </a:r>
                <a:endParaRPr lang="en-US" altLang="ja-JP" sz="1400" dirty="0"/>
              </a:p>
              <a:p>
                <a:endParaRPr lang="en-US" altLang="ja-JP" sz="1400" dirty="0"/>
              </a:p>
              <a:p>
                <a:endParaRPr lang="en-US" altLang="ja-JP" sz="1400" dirty="0"/>
              </a:p>
              <a:p>
                <a:r>
                  <a:rPr lang="en-US" altLang="ja-JP" sz="1400" b="1" dirty="0"/>
                  <a:t>z</a:t>
                </a:r>
                <a:r>
                  <a:rPr lang="ja-JP" altLang="en-US" sz="1400" b="1" dirty="0"/>
                  <a:t>値</a:t>
                </a:r>
                <a:r>
                  <a:rPr lang="ja-JP" altLang="en-US" sz="1400" dirty="0"/>
                  <a:t>：</a:t>
                </a:r>
                <a:r>
                  <a:rPr lang="en-US" altLang="ja-JP" sz="1400" dirty="0">
                    <a:solidFill>
                      <a:schemeClr val="tx2"/>
                    </a:solidFill>
                  </a:rPr>
                  <a:t> </a:t>
                </a:r>
                <a14:m>
                  <m:oMath xmlns:m="http://schemas.openxmlformats.org/officeDocument/2006/math">
                    <m:d>
                      <m:dPr>
                        <m:begChr m:val="|"/>
                        <m:endChr m:val="|"/>
                        <m:ctrlPr>
                          <a:rPr lang="en-US" altLang="ja-JP" sz="1400" i="1" smtClean="0">
                            <a:solidFill>
                              <a:schemeClr val="tx2"/>
                            </a:solidFill>
                            <a:latin typeface="Cambria Math" panose="02040503050406030204" pitchFamily="18" charset="0"/>
                          </a:rPr>
                        </m:ctrlPr>
                      </m:dPr>
                      <m:e>
                        <m:f>
                          <m:fPr>
                            <m:type m:val="skw"/>
                            <m:ctrlPr>
                              <a:rPr lang="en-US" altLang="ja-JP" sz="1400" i="1">
                                <a:solidFill>
                                  <a:schemeClr val="tx2"/>
                                </a:solidFill>
                                <a:latin typeface="Cambria Math" panose="02040503050406030204" pitchFamily="18" charset="0"/>
                              </a:rPr>
                            </m:ctrlPr>
                          </m:fPr>
                          <m:num>
                            <m:r>
                              <a:rPr lang="en-US" altLang="ja-JP" sz="1400" i="1">
                                <a:solidFill>
                                  <a:schemeClr val="tx2"/>
                                </a:solidFill>
                                <a:latin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𝑝</m:t>
                                    </m:r>
                                  </m:e>
                                  <m:sub>
                                    <m:r>
                                      <a:rPr lang="en-US" altLang="ja-JP" sz="1400" i="1">
                                        <a:solidFill>
                                          <a:schemeClr val="tx2"/>
                                        </a:solidFill>
                                        <a:latin typeface="Cambria Math" panose="02040503050406030204" pitchFamily="18" charset="0"/>
                                      </a:rPr>
                                      <m:t>1</m:t>
                                    </m:r>
                                  </m:sub>
                                </m:sSub>
                              </m:e>
                            </m:acc>
                            <m:r>
                              <a:rPr lang="en-US" altLang="ja-JP" sz="1400" i="1">
                                <a:solidFill>
                                  <a:schemeClr val="tx2"/>
                                </a:solidFill>
                                <a:latin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𝑝</m:t>
                                    </m:r>
                                  </m:e>
                                  <m:sub>
                                    <m:r>
                                      <a:rPr lang="en-US" altLang="ja-JP" sz="1400" i="1">
                                        <a:solidFill>
                                          <a:schemeClr val="tx2"/>
                                        </a:solidFill>
                                        <a:latin typeface="Cambria Math" panose="02040503050406030204" pitchFamily="18" charset="0"/>
                                      </a:rPr>
                                      <m:t>2</m:t>
                                    </m:r>
                                  </m:sub>
                                </m:sSub>
                              </m:e>
                            </m:acc>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μ</m:t>
                                </m:r>
                              </m:e>
                              <m:sub>
                                <m:r>
                                  <a:rPr lang="en-US" altLang="ja-JP" sz="1400" i="1">
                                    <a:solidFill>
                                      <a:schemeClr val="tx2"/>
                                    </a:solidFill>
                                    <a:latin typeface="Cambria Math" panose="02040503050406030204" pitchFamily="18" charset="0"/>
                                  </a:rPr>
                                  <m:t>𝐻</m:t>
                                </m:r>
                                <m:r>
                                  <a:rPr lang="en-US" altLang="ja-JP" sz="1400" i="1">
                                    <a:solidFill>
                                      <a:schemeClr val="tx2"/>
                                    </a:solidFill>
                                    <a:latin typeface="Cambria Math" panose="02040503050406030204" pitchFamily="18" charset="0"/>
                                  </a:rPr>
                                  <m:t>0</m:t>
                                </m:r>
                              </m:sub>
                            </m:sSub>
                          </m:num>
                          <m:den>
                            <m:rad>
                              <m:radPr>
                                <m:degHide m:val="on"/>
                                <m:ctrlPr>
                                  <a:rPr lang="en-US" altLang="ja-JP" sz="1400" i="1">
                                    <a:solidFill>
                                      <a:schemeClr val="tx2"/>
                                    </a:solidFill>
                                    <a:latin typeface="Cambria Math" panose="02040503050406030204" pitchFamily="18" charset="0"/>
                                  </a:rPr>
                                </m:ctrlPr>
                              </m:radPr>
                              <m:deg/>
                              <m:e>
                                <m:f>
                                  <m:fPr>
                                    <m:type m:val="skw"/>
                                    <m:ctrlPr>
                                      <a:rPr lang="en-US" altLang="ja-JP" sz="1400" i="1">
                                        <a:solidFill>
                                          <a:schemeClr val="tx2"/>
                                        </a:solidFill>
                                        <a:latin typeface="Cambria Math" panose="02040503050406030204" pitchFamily="18" charset="0"/>
                                      </a:rPr>
                                    </m:ctrlPr>
                                  </m:fPr>
                                  <m:num>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𝑝</m:t>
                                            </m:r>
                                          </m:e>
                                          <m:sub>
                                            <m:r>
                                              <a:rPr lang="en-US" altLang="ja-JP" sz="1400" i="1">
                                                <a:solidFill>
                                                  <a:schemeClr val="tx2"/>
                                                </a:solidFill>
                                                <a:latin typeface="Cambria Math" panose="02040503050406030204" pitchFamily="18" charset="0"/>
                                              </a:rPr>
                                              <m:t>1</m:t>
                                            </m:r>
                                          </m:sub>
                                        </m:sSub>
                                      </m:e>
                                    </m:acc>
                                    <m:r>
                                      <a:rPr lang="en-US" altLang="ja-JP" sz="1400" i="1">
                                        <a:solidFill>
                                          <a:schemeClr val="tx2"/>
                                        </a:solidFill>
                                        <a:latin typeface="Cambria Math" panose="02040503050406030204" pitchFamily="18" charset="0"/>
                                      </a:rPr>
                                      <m:t>(1−</m:t>
                                    </m:r>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𝑝</m:t>
                                            </m:r>
                                          </m:e>
                                          <m:sub>
                                            <m:r>
                                              <a:rPr lang="en-US" altLang="ja-JP" sz="1400" i="1">
                                                <a:solidFill>
                                                  <a:schemeClr val="tx2"/>
                                                </a:solidFill>
                                                <a:latin typeface="Cambria Math" panose="02040503050406030204" pitchFamily="18" charset="0"/>
                                              </a:rPr>
                                              <m:t>1</m:t>
                                            </m:r>
                                          </m:sub>
                                        </m:sSub>
                                      </m:e>
                                    </m:acc>
                                    <m:r>
                                      <a:rPr lang="en-US" altLang="ja-JP" sz="1400" i="1">
                                        <a:solidFill>
                                          <a:schemeClr val="tx2"/>
                                        </a:solidFill>
                                        <a:latin typeface="Cambria Math" panose="02040503050406030204" pitchFamily="18" charset="0"/>
                                      </a:rPr>
                                      <m:t>)</m:t>
                                    </m:r>
                                  </m:num>
                                  <m:den>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𝑛</m:t>
                                        </m:r>
                                      </m:e>
                                      <m:sub>
                                        <m:r>
                                          <a:rPr lang="en-US" altLang="ja-JP" sz="1400" i="1">
                                            <a:solidFill>
                                              <a:schemeClr val="tx2"/>
                                            </a:solidFill>
                                            <a:latin typeface="Cambria Math" panose="02040503050406030204" pitchFamily="18" charset="0"/>
                                          </a:rPr>
                                          <m:t>1</m:t>
                                        </m:r>
                                      </m:sub>
                                    </m:sSub>
                                  </m:den>
                                </m:f>
                                <m:r>
                                  <a:rPr lang="en-US" altLang="ja-JP" sz="1400" i="1">
                                    <a:solidFill>
                                      <a:schemeClr val="tx2"/>
                                    </a:solidFill>
                                    <a:latin typeface="Cambria Math" panose="02040503050406030204" pitchFamily="18" charset="0"/>
                                  </a:rPr>
                                  <m:t>+</m:t>
                                </m:r>
                                <m:f>
                                  <m:fPr>
                                    <m:type m:val="skw"/>
                                    <m:ctrlPr>
                                      <a:rPr lang="en-US" altLang="ja-JP" sz="1400" i="1">
                                        <a:solidFill>
                                          <a:schemeClr val="tx2"/>
                                        </a:solidFill>
                                        <a:latin typeface="Cambria Math" panose="02040503050406030204" pitchFamily="18" charset="0"/>
                                      </a:rPr>
                                    </m:ctrlPr>
                                  </m:fPr>
                                  <m:num>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𝑝</m:t>
                                            </m:r>
                                          </m:e>
                                          <m:sub>
                                            <m:r>
                                              <a:rPr lang="en-US" altLang="ja-JP" sz="1400" i="1">
                                                <a:solidFill>
                                                  <a:schemeClr val="tx2"/>
                                                </a:solidFill>
                                                <a:latin typeface="Cambria Math" panose="02040503050406030204" pitchFamily="18" charset="0"/>
                                              </a:rPr>
                                              <m:t>2</m:t>
                                            </m:r>
                                          </m:sub>
                                        </m:sSub>
                                      </m:e>
                                    </m:acc>
                                    <m:r>
                                      <a:rPr lang="en-US" altLang="ja-JP" sz="1400" i="1">
                                        <a:solidFill>
                                          <a:schemeClr val="tx2"/>
                                        </a:solidFill>
                                        <a:latin typeface="Cambria Math" panose="02040503050406030204" pitchFamily="18" charset="0"/>
                                      </a:rPr>
                                      <m:t>(1−</m:t>
                                    </m:r>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𝑝</m:t>
                                            </m:r>
                                          </m:e>
                                          <m:sub>
                                            <m:r>
                                              <a:rPr lang="en-US" altLang="ja-JP" sz="1400" i="1">
                                                <a:solidFill>
                                                  <a:schemeClr val="tx2"/>
                                                </a:solidFill>
                                                <a:latin typeface="Cambria Math" panose="02040503050406030204" pitchFamily="18" charset="0"/>
                                              </a:rPr>
                                              <m:t>2</m:t>
                                            </m:r>
                                          </m:sub>
                                        </m:sSub>
                                      </m:e>
                                    </m:acc>
                                    <m:r>
                                      <a:rPr lang="en-US" altLang="ja-JP" sz="1400" i="1">
                                        <a:solidFill>
                                          <a:schemeClr val="tx2"/>
                                        </a:solidFill>
                                        <a:latin typeface="Cambria Math" panose="02040503050406030204" pitchFamily="18" charset="0"/>
                                      </a:rPr>
                                      <m:t>)</m:t>
                                    </m:r>
                                  </m:num>
                                  <m:den>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𝑛</m:t>
                                        </m:r>
                                      </m:e>
                                      <m:sub>
                                        <m:r>
                                          <a:rPr lang="en-US" altLang="ja-JP" sz="1400" i="1">
                                            <a:solidFill>
                                              <a:schemeClr val="tx2"/>
                                            </a:solidFill>
                                            <a:latin typeface="Cambria Math" panose="02040503050406030204" pitchFamily="18" charset="0"/>
                                          </a:rPr>
                                          <m:t>2</m:t>
                                        </m:r>
                                      </m:sub>
                                    </m:sSub>
                                  </m:den>
                                </m:f>
                              </m:e>
                            </m:rad>
                          </m:den>
                        </m:f>
                      </m:e>
                    </m:d>
                  </m:oMath>
                </a14:m>
                <a:r>
                  <a:rPr lang="ja-JP" altLang="en-US" sz="1400" dirty="0"/>
                  <a:t> （標準正規分布に従う）</a:t>
                </a:r>
                <a:endParaRPr lang="en-US" altLang="ja-JP" sz="1400" dirty="0"/>
              </a:p>
              <a:p>
                <a:endParaRPr lang="en-US" altLang="ja-JP" sz="1400" dirty="0"/>
              </a:p>
              <a:p>
                <a:r>
                  <a:rPr lang="ja-JP" altLang="en-US" sz="1400" dirty="0"/>
                  <a:t>ここで</a:t>
                </a:r>
                <a14:m>
                  <m:oMath xmlns:m="http://schemas.openxmlformats.org/officeDocument/2006/math">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𝑝</m:t>
                            </m:r>
                          </m:e>
                          <m:sub>
                            <m:r>
                              <a:rPr lang="en-US" altLang="ja-JP" sz="1400" i="1">
                                <a:solidFill>
                                  <a:schemeClr val="tx2"/>
                                </a:solidFill>
                                <a:latin typeface="Cambria Math" panose="02040503050406030204" pitchFamily="18" charset="0"/>
                              </a:rPr>
                              <m:t>1</m:t>
                            </m:r>
                          </m:sub>
                        </m:sSub>
                      </m:e>
                    </m:acc>
                  </m:oMath>
                </a14:m>
                <a:r>
                  <a:rPr lang="en-US" altLang="ja-JP" sz="1400" i="1" dirty="0">
                    <a:latin typeface="Cambria Math" panose="02040503050406030204" pitchFamily="18" charset="0"/>
                  </a:rPr>
                  <a:t>, </a:t>
                </a:r>
                <a14:m>
                  <m:oMath xmlns:m="http://schemas.openxmlformats.org/officeDocument/2006/math">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𝑝</m:t>
                            </m:r>
                          </m:e>
                          <m:sub>
                            <m:r>
                              <a:rPr lang="en-US" altLang="ja-JP" sz="1400" i="1">
                                <a:solidFill>
                                  <a:schemeClr val="tx2"/>
                                </a:solidFill>
                                <a:latin typeface="Cambria Math" panose="02040503050406030204" pitchFamily="18" charset="0"/>
                              </a:rPr>
                              <m:t>2</m:t>
                            </m:r>
                          </m:sub>
                        </m:sSub>
                      </m:e>
                    </m:acc>
                  </m:oMath>
                </a14:m>
                <a:r>
                  <a:rPr lang="ja-JP" altLang="en-US" sz="1400" dirty="0"/>
                  <a:t>は標本比率（</a:t>
                </a:r>
                <a14:m>
                  <m:oMath xmlns:m="http://schemas.openxmlformats.org/officeDocument/2006/math">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𝑝</m:t>
                            </m:r>
                          </m:e>
                          <m:sub>
                            <m:r>
                              <a:rPr lang="en-US" altLang="ja-JP" sz="1400" i="1">
                                <a:solidFill>
                                  <a:schemeClr val="tx2"/>
                                </a:solidFill>
                                <a:latin typeface="Cambria Math" panose="02040503050406030204" pitchFamily="18" charset="0"/>
                              </a:rPr>
                              <m:t>1</m:t>
                            </m:r>
                          </m:sub>
                        </m:sSub>
                      </m:e>
                    </m:acc>
                    <m:r>
                      <a:rPr lang="en-US" altLang="ja-JP" sz="1400" b="0" i="1" smtClean="0">
                        <a:solidFill>
                          <a:schemeClr val="tx2"/>
                        </a:solidFill>
                        <a:latin typeface="Cambria Math" panose="02040503050406030204" pitchFamily="18" charset="0"/>
                      </a:rPr>
                      <m:t>=</m:t>
                    </m:r>
                    <m:f>
                      <m:fPr>
                        <m:type m:val="skw"/>
                        <m:ctrlPr>
                          <a:rPr lang="en-US" altLang="ja-JP" sz="1400" b="0" i="1" smtClean="0">
                            <a:solidFill>
                              <a:schemeClr val="tx2"/>
                            </a:solidFill>
                            <a:latin typeface="Cambria Math" panose="02040503050406030204" pitchFamily="18" charset="0"/>
                          </a:rPr>
                        </m:ctrlPr>
                      </m:fPr>
                      <m:num>
                        <m:sSub>
                          <m:sSubPr>
                            <m:ctrlPr>
                              <a:rPr lang="en-US" altLang="ja-JP" sz="1400" i="1">
                                <a:solidFill>
                                  <a:schemeClr val="tx2"/>
                                </a:solidFill>
                                <a:latin typeface="Cambria Math" panose="02040503050406030204" pitchFamily="18" charset="0"/>
                                <a:ea typeface="Cambria Math" panose="02040503050406030204" pitchFamily="18" charset="0"/>
                              </a:rPr>
                            </m:ctrlPr>
                          </m:sSubPr>
                          <m:e>
                            <m:r>
                              <a:rPr lang="en-US" altLang="ja-JP" sz="1400" i="1">
                                <a:solidFill>
                                  <a:schemeClr val="tx2"/>
                                </a:solidFill>
                                <a:latin typeface="Cambria Math" panose="02040503050406030204" pitchFamily="18" charset="0"/>
                                <a:ea typeface="Cambria Math" panose="02040503050406030204" pitchFamily="18" charset="0"/>
                              </a:rPr>
                              <m:t>𝑥</m:t>
                            </m:r>
                          </m:e>
                          <m:sub>
                            <m:r>
                              <a:rPr lang="en-US" altLang="ja-JP" sz="1400" i="1">
                                <a:solidFill>
                                  <a:schemeClr val="tx2"/>
                                </a:solidFill>
                                <a:latin typeface="Cambria Math" panose="02040503050406030204" pitchFamily="18" charset="0"/>
                                <a:ea typeface="Cambria Math" panose="02040503050406030204" pitchFamily="18" charset="0"/>
                              </a:rPr>
                              <m:t>1</m:t>
                            </m:r>
                          </m:sub>
                        </m:sSub>
                      </m:num>
                      <m:den>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𝑛</m:t>
                            </m:r>
                          </m:e>
                          <m:sub>
                            <m:r>
                              <a:rPr lang="en-US" altLang="ja-JP" sz="1400" i="1">
                                <a:solidFill>
                                  <a:schemeClr val="tx2"/>
                                </a:solidFill>
                                <a:latin typeface="Cambria Math" panose="02040503050406030204" pitchFamily="18" charset="0"/>
                              </a:rPr>
                              <m:t>1</m:t>
                            </m:r>
                          </m:sub>
                        </m:sSub>
                      </m:den>
                    </m:f>
                  </m:oMath>
                </a14:m>
                <a:r>
                  <a:rPr lang="en-US" altLang="ja-JP" sz="1400" dirty="0"/>
                  <a:t>, </a:t>
                </a:r>
                <a14:m>
                  <m:oMath xmlns:m="http://schemas.openxmlformats.org/officeDocument/2006/math">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𝑝</m:t>
                            </m:r>
                          </m:e>
                          <m:sub>
                            <m:r>
                              <a:rPr lang="en-US" altLang="ja-JP" sz="1400" b="0" i="1" smtClean="0">
                                <a:solidFill>
                                  <a:schemeClr val="tx2"/>
                                </a:solidFill>
                                <a:latin typeface="Cambria Math" panose="02040503050406030204" pitchFamily="18" charset="0"/>
                              </a:rPr>
                              <m:t>2</m:t>
                            </m:r>
                          </m:sub>
                        </m:sSub>
                      </m:e>
                    </m:acc>
                    <m:r>
                      <a:rPr lang="en-US" altLang="ja-JP" sz="1400" i="1">
                        <a:solidFill>
                          <a:schemeClr val="tx2"/>
                        </a:solidFill>
                        <a:latin typeface="Cambria Math" panose="02040503050406030204" pitchFamily="18" charset="0"/>
                      </a:rPr>
                      <m:t>=</m:t>
                    </m:r>
                    <m:f>
                      <m:fPr>
                        <m:type m:val="skw"/>
                        <m:ctrlPr>
                          <a:rPr lang="en-US" altLang="ja-JP" sz="1400" i="1">
                            <a:solidFill>
                              <a:schemeClr val="tx2"/>
                            </a:solidFill>
                            <a:latin typeface="Cambria Math" panose="02040503050406030204" pitchFamily="18" charset="0"/>
                          </a:rPr>
                        </m:ctrlPr>
                      </m:fPr>
                      <m:num>
                        <m:sSub>
                          <m:sSubPr>
                            <m:ctrlPr>
                              <a:rPr lang="en-US" altLang="ja-JP" sz="1400" i="1">
                                <a:solidFill>
                                  <a:schemeClr val="tx2"/>
                                </a:solidFill>
                                <a:latin typeface="Cambria Math" panose="02040503050406030204" pitchFamily="18" charset="0"/>
                                <a:ea typeface="Cambria Math" panose="02040503050406030204" pitchFamily="18" charset="0"/>
                              </a:rPr>
                            </m:ctrlPr>
                          </m:sSubPr>
                          <m:e>
                            <m:r>
                              <a:rPr lang="en-US" altLang="ja-JP" sz="1400" i="1">
                                <a:solidFill>
                                  <a:schemeClr val="tx2"/>
                                </a:solidFill>
                                <a:latin typeface="Cambria Math" panose="02040503050406030204" pitchFamily="18" charset="0"/>
                                <a:ea typeface="Cambria Math" panose="02040503050406030204" pitchFamily="18" charset="0"/>
                              </a:rPr>
                              <m:t>𝑥</m:t>
                            </m:r>
                          </m:e>
                          <m:sub>
                            <m:r>
                              <a:rPr lang="en-US" altLang="ja-JP" sz="1400" b="0" i="1" smtClean="0">
                                <a:solidFill>
                                  <a:schemeClr val="tx2"/>
                                </a:solidFill>
                                <a:latin typeface="Cambria Math" panose="02040503050406030204" pitchFamily="18" charset="0"/>
                                <a:ea typeface="Cambria Math" panose="02040503050406030204" pitchFamily="18" charset="0"/>
                              </a:rPr>
                              <m:t>2</m:t>
                            </m:r>
                          </m:sub>
                        </m:sSub>
                      </m:num>
                      <m:den>
                        <m:sSub>
                          <m:sSubPr>
                            <m:ctrlPr>
                              <a:rPr lang="en-US" altLang="ja-JP" sz="1400" i="1" smtClean="0">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𝑛</m:t>
                            </m:r>
                          </m:e>
                          <m:sub>
                            <m:r>
                              <a:rPr lang="en-US" altLang="ja-JP" sz="1400" b="0" i="1" smtClean="0">
                                <a:solidFill>
                                  <a:schemeClr val="tx2"/>
                                </a:solidFill>
                                <a:latin typeface="Cambria Math" panose="02040503050406030204" pitchFamily="18" charset="0"/>
                              </a:rPr>
                              <m:t>2</m:t>
                            </m:r>
                          </m:sub>
                        </m:sSub>
                      </m:den>
                    </m:f>
                  </m:oMath>
                </a14:m>
                <a:r>
                  <a:rPr lang="ja-JP" altLang="en-US" sz="1400" dirty="0"/>
                  <a:t>）、</a:t>
                </a:r>
                <a:r>
                  <a:rPr lang="en-US" altLang="ja-JP" sz="1400" dirty="0">
                    <a:solidFill>
                      <a:schemeClr val="tx2"/>
                    </a:solidFill>
                  </a:rPr>
                  <a:t> </a:t>
                </a:r>
                <a14:m>
                  <m:oMath xmlns:m="http://schemas.openxmlformats.org/officeDocument/2006/math">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μ</m:t>
                        </m:r>
                      </m:e>
                      <m:sub>
                        <m:r>
                          <a:rPr lang="en-US" altLang="ja-JP" sz="1400" i="1">
                            <a:solidFill>
                              <a:schemeClr val="tx2"/>
                            </a:solidFill>
                            <a:latin typeface="Cambria Math" panose="02040503050406030204" pitchFamily="18" charset="0"/>
                          </a:rPr>
                          <m:t>𝐻</m:t>
                        </m:r>
                        <m:r>
                          <a:rPr lang="en-US" altLang="ja-JP" sz="1400" i="1">
                            <a:solidFill>
                              <a:schemeClr val="tx2"/>
                            </a:solidFill>
                            <a:latin typeface="Cambria Math" panose="02040503050406030204" pitchFamily="18" charset="0"/>
                          </a:rPr>
                          <m:t>0</m:t>
                        </m:r>
                      </m:sub>
                    </m:sSub>
                  </m:oMath>
                </a14:m>
                <a:r>
                  <a:rPr lang="ja-JP" altLang="en-US" sz="1400" dirty="0"/>
                  <a:t>は仮定する両群の平均の差（通常</a:t>
                </a:r>
                <a:r>
                  <a:rPr lang="en-US" altLang="ja-JP" sz="1400" dirty="0"/>
                  <a:t>0</a:t>
                </a:r>
                <a:r>
                  <a:rPr lang="ja-JP" altLang="en-US" sz="1400" dirty="0"/>
                  <a:t>）</a:t>
                </a:r>
                <a:endParaRPr lang="en-US" altLang="ja-JP" sz="1400" dirty="0"/>
              </a:p>
              <a:p>
                <a:endParaRPr lang="en-US" altLang="ja-JP" sz="1400" dirty="0"/>
              </a:p>
              <a:p>
                <a:endParaRPr lang="en-US" altLang="ja-JP" sz="1400" dirty="0"/>
              </a:p>
              <a:p>
                <a:r>
                  <a:rPr lang="en-US" altLang="ja-JP" sz="1400" b="1" dirty="0"/>
                  <a:t>p</a:t>
                </a:r>
                <a:r>
                  <a:rPr lang="ja-JP" altLang="en-US" sz="1400" b="1" dirty="0"/>
                  <a:t>値</a:t>
                </a:r>
                <a:r>
                  <a:rPr lang="ja-JP" altLang="en-US" sz="1400" dirty="0"/>
                  <a:t>：</a:t>
                </a:r>
                <a14:m>
                  <m:oMath xmlns:m="http://schemas.openxmlformats.org/officeDocument/2006/math">
                    <m:r>
                      <a:rPr lang="en-US" altLang="ja-JP" sz="1400" i="1">
                        <a:solidFill>
                          <a:schemeClr val="tx2"/>
                        </a:solidFill>
                        <a:latin typeface="Cambria Math" panose="02040503050406030204" pitchFamily="18" charset="0"/>
                      </a:rPr>
                      <m:t>𝑃</m:t>
                    </m:r>
                    <m:d>
                      <m:dPr>
                        <m:ctrlPr>
                          <a:rPr lang="en-US" altLang="ja-JP" sz="1400" i="1">
                            <a:solidFill>
                              <a:schemeClr val="tx2"/>
                            </a:solidFill>
                            <a:latin typeface="Cambria Math" panose="02040503050406030204" pitchFamily="18" charset="0"/>
                          </a:rPr>
                        </m:ctrlPr>
                      </m:dPr>
                      <m:e>
                        <m:r>
                          <a:rPr lang="en-US" altLang="ja-JP" sz="1400" b="0" i="1" smtClean="0">
                            <a:solidFill>
                              <a:schemeClr val="tx2"/>
                            </a:solidFill>
                            <a:latin typeface="Cambria Math" panose="02040503050406030204" pitchFamily="18" charset="0"/>
                          </a:rPr>
                          <m:t>𝑧</m:t>
                        </m:r>
                        <m:r>
                          <a:rPr lang="en-US" altLang="ja-JP" sz="1400" i="1">
                            <a:solidFill>
                              <a:schemeClr val="tx2"/>
                            </a:solidFill>
                            <a:latin typeface="Cambria Math" panose="02040503050406030204" pitchFamily="18" charset="0"/>
                            <a:ea typeface="Cambria Math" panose="02040503050406030204" pitchFamily="18" charset="0"/>
                          </a:rPr>
                          <m:t>≤</m:t>
                        </m:r>
                        <m:d>
                          <m:dPr>
                            <m:begChr m:val="|"/>
                            <m:endChr m:val="|"/>
                            <m:ctrlPr>
                              <a:rPr lang="en-US" altLang="ja-JP" sz="1400" i="1">
                                <a:solidFill>
                                  <a:schemeClr val="tx2"/>
                                </a:solidFill>
                                <a:latin typeface="Cambria Math" panose="02040503050406030204" pitchFamily="18" charset="0"/>
                                <a:ea typeface="Cambria Math" panose="02040503050406030204" pitchFamily="18" charset="0"/>
                              </a:rPr>
                            </m:ctrlPr>
                          </m:dPr>
                          <m:e>
                            <m:f>
                              <m:fPr>
                                <m:type m:val="skw"/>
                                <m:ctrlPr>
                                  <a:rPr lang="en-US" altLang="ja-JP" sz="1400" i="1">
                                    <a:solidFill>
                                      <a:schemeClr val="tx2"/>
                                    </a:solidFill>
                                    <a:latin typeface="Cambria Math" panose="02040503050406030204" pitchFamily="18" charset="0"/>
                                  </a:rPr>
                                </m:ctrlPr>
                              </m:fPr>
                              <m:num>
                                <m:r>
                                  <a:rPr lang="en-US" altLang="ja-JP" sz="1400" i="1">
                                    <a:solidFill>
                                      <a:schemeClr val="tx2"/>
                                    </a:solidFill>
                                    <a:latin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𝑝</m:t>
                                        </m:r>
                                      </m:e>
                                      <m:sub>
                                        <m:r>
                                          <a:rPr lang="en-US" altLang="ja-JP" sz="1400" i="1">
                                            <a:solidFill>
                                              <a:schemeClr val="tx2"/>
                                            </a:solidFill>
                                            <a:latin typeface="Cambria Math" panose="02040503050406030204" pitchFamily="18" charset="0"/>
                                          </a:rPr>
                                          <m:t>1</m:t>
                                        </m:r>
                                      </m:sub>
                                    </m:sSub>
                                  </m:e>
                                </m:acc>
                                <m:r>
                                  <a:rPr lang="en-US" altLang="ja-JP" sz="1400" i="1">
                                    <a:solidFill>
                                      <a:schemeClr val="tx2"/>
                                    </a:solidFill>
                                    <a:latin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𝑝</m:t>
                                        </m:r>
                                      </m:e>
                                      <m:sub>
                                        <m:r>
                                          <a:rPr lang="en-US" altLang="ja-JP" sz="1400" i="1">
                                            <a:solidFill>
                                              <a:schemeClr val="tx2"/>
                                            </a:solidFill>
                                            <a:latin typeface="Cambria Math" panose="02040503050406030204" pitchFamily="18" charset="0"/>
                                          </a:rPr>
                                          <m:t>2</m:t>
                                        </m:r>
                                      </m:sub>
                                    </m:sSub>
                                  </m:e>
                                </m:acc>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μ</m:t>
                                    </m:r>
                                  </m:e>
                                  <m:sub>
                                    <m:r>
                                      <a:rPr lang="en-US" altLang="ja-JP" sz="1400" i="1">
                                        <a:solidFill>
                                          <a:schemeClr val="tx2"/>
                                        </a:solidFill>
                                        <a:latin typeface="Cambria Math" panose="02040503050406030204" pitchFamily="18" charset="0"/>
                                      </a:rPr>
                                      <m:t>𝐻</m:t>
                                    </m:r>
                                    <m:r>
                                      <a:rPr lang="en-US" altLang="ja-JP" sz="1400" i="1">
                                        <a:solidFill>
                                          <a:schemeClr val="tx2"/>
                                        </a:solidFill>
                                        <a:latin typeface="Cambria Math" panose="02040503050406030204" pitchFamily="18" charset="0"/>
                                      </a:rPr>
                                      <m:t>0</m:t>
                                    </m:r>
                                  </m:sub>
                                </m:sSub>
                              </m:num>
                              <m:den>
                                <m:rad>
                                  <m:radPr>
                                    <m:degHide m:val="on"/>
                                    <m:ctrlPr>
                                      <a:rPr lang="en-US" altLang="ja-JP" sz="1400" i="1">
                                        <a:solidFill>
                                          <a:schemeClr val="tx2"/>
                                        </a:solidFill>
                                        <a:latin typeface="Cambria Math" panose="02040503050406030204" pitchFamily="18" charset="0"/>
                                      </a:rPr>
                                    </m:ctrlPr>
                                  </m:radPr>
                                  <m:deg/>
                                  <m:e>
                                    <m:f>
                                      <m:fPr>
                                        <m:type m:val="skw"/>
                                        <m:ctrlPr>
                                          <a:rPr lang="en-US" altLang="ja-JP" sz="1400" i="1">
                                            <a:solidFill>
                                              <a:schemeClr val="tx2"/>
                                            </a:solidFill>
                                            <a:latin typeface="Cambria Math" panose="02040503050406030204" pitchFamily="18" charset="0"/>
                                          </a:rPr>
                                        </m:ctrlPr>
                                      </m:fPr>
                                      <m:num>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𝑝</m:t>
                                                </m:r>
                                              </m:e>
                                              <m:sub>
                                                <m:r>
                                                  <a:rPr lang="en-US" altLang="ja-JP" sz="1400" i="1">
                                                    <a:solidFill>
                                                      <a:schemeClr val="tx2"/>
                                                    </a:solidFill>
                                                    <a:latin typeface="Cambria Math" panose="02040503050406030204" pitchFamily="18" charset="0"/>
                                                  </a:rPr>
                                                  <m:t>1</m:t>
                                                </m:r>
                                              </m:sub>
                                            </m:sSub>
                                          </m:e>
                                        </m:acc>
                                        <m:r>
                                          <a:rPr lang="en-US" altLang="ja-JP" sz="1400" i="1">
                                            <a:solidFill>
                                              <a:schemeClr val="tx2"/>
                                            </a:solidFill>
                                            <a:latin typeface="Cambria Math" panose="02040503050406030204" pitchFamily="18" charset="0"/>
                                          </a:rPr>
                                          <m:t>(1−</m:t>
                                        </m:r>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𝑝</m:t>
                                                </m:r>
                                              </m:e>
                                              <m:sub>
                                                <m:r>
                                                  <a:rPr lang="en-US" altLang="ja-JP" sz="1400" i="1">
                                                    <a:solidFill>
                                                      <a:schemeClr val="tx2"/>
                                                    </a:solidFill>
                                                    <a:latin typeface="Cambria Math" panose="02040503050406030204" pitchFamily="18" charset="0"/>
                                                  </a:rPr>
                                                  <m:t>1</m:t>
                                                </m:r>
                                              </m:sub>
                                            </m:sSub>
                                          </m:e>
                                        </m:acc>
                                        <m:r>
                                          <a:rPr lang="en-US" altLang="ja-JP" sz="1400" i="1">
                                            <a:solidFill>
                                              <a:schemeClr val="tx2"/>
                                            </a:solidFill>
                                            <a:latin typeface="Cambria Math" panose="02040503050406030204" pitchFamily="18" charset="0"/>
                                          </a:rPr>
                                          <m:t>)</m:t>
                                        </m:r>
                                      </m:num>
                                      <m:den>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𝑛</m:t>
                                            </m:r>
                                          </m:e>
                                          <m:sub>
                                            <m:r>
                                              <a:rPr lang="en-US" altLang="ja-JP" sz="1400" i="1">
                                                <a:solidFill>
                                                  <a:schemeClr val="tx2"/>
                                                </a:solidFill>
                                                <a:latin typeface="Cambria Math" panose="02040503050406030204" pitchFamily="18" charset="0"/>
                                              </a:rPr>
                                              <m:t>1</m:t>
                                            </m:r>
                                          </m:sub>
                                        </m:sSub>
                                      </m:den>
                                    </m:f>
                                    <m:r>
                                      <a:rPr lang="en-US" altLang="ja-JP" sz="1400" i="1">
                                        <a:solidFill>
                                          <a:schemeClr val="tx2"/>
                                        </a:solidFill>
                                        <a:latin typeface="Cambria Math" panose="02040503050406030204" pitchFamily="18" charset="0"/>
                                      </a:rPr>
                                      <m:t>+</m:t>
                                    </m:r>
                                    <m:f>
                                      <m:fPr>
                                        <m:type m:val="skw"/>
                                        <m:ctrlPr>
                                          <a:rPr lang="en-US" altLang="ja-JP" sz="1400" i="1">
                                            <a:solidFill>
                                              <a:schemeClr val="tx2"/>
                                            </a:solidFill>
                                            <a:latin typeface="Cambria Math" panose="02040503050406030204" pitchFamily="18" charset="0"/>
                                          </a:rPr>
                                        </m:ctrlPr>
                                      </m:fPr>
                                      <m:num>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𝑝</m:t>
                                                </m:r>
                                              </m:e>
                                              <m:sub>
                                                <m:r>
                                                  <a:rPr lang="en-US" altLang="ja-JP" sz="1400" i="1">
                                                    <a:solidFill>
                                                      <a:schemeClr val="tx2"/>
                                                    </a:solidFill>
                                                    <a:latin typeface="Cambria Math" panose="02040503050406030204" pitchFamily="18" charset="0"/>
                                                  </a:rPr>
                                                  <m:t>2</m:t>
                                                </m:r>
                                              </m:sub>
                                            </m:sSub>
                                          </m:e>
                                        </m:acc>
                                        <m:r>
                                          <a:rPr lang="en-US" altLang="ja-JP" sz="1400" i="1">
                                            <a:solidFill>
                                              <a:schemeClr val="tx2"/>
                                            </a:solidFill>
                                            <a:latin typeface="Cambria Math" panose="02040503050406030204" pitchFamily="18" charset="0"/>
                                          </a:rPr>
                                          <m:t>(1−</m:t>
                                        </m:r>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𝑝</m:t>
                                                </m:r>
                                              </m:e>
                                              <m:sub>
                                                <m:r>
                                                  <a:rPr lang="en-US" altLang="ja-JP" sz="1400" i="1">
                                                    <a:solidFill>
                                                      <a:schemeClr val="tx2"/>
                                                    </a:solidFill>
                                                    <a:latin typeface="Cambria Math" panose="02040503050406030204" pitchFamily="18" charset="0"/>
                                                  </a:rPr>
                                                  <m:t>2</m:t>
                                                </m:r>
                                              </m:sub>
                                            </m:sSub>
                                          </m:e>
                                        </m:acc>
                                        <m:r>
                                          <a:rPr lang="en-US" altLang="ja-JP" sz="1400" i="1">
                                            <a:solidFill>
                                              <a:schemeClr val="tx2"/>
                                            </a:solidFill>
                                            <a:latin typeface="Cambria Math" panose="02040503050406030204" pitchFamily="18" charset="0"/>
                                          </a:rPr>
                                          <m:t>)</m:t>
                                        </m:r>
                                      </m:num>
                                      <m:den>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𝑛</m:t>
                                            </m:r>
                                          </m:e>
                                          <m:sub>
                                            <m:r>
                                              <a:rPr lang="en-US" altLang="ja-JP" sz="1400" i="1">
                                                <a:solidFill>
                                                  <a:schemeClr val="tx2"/>
                                                </a:solidFill>
                                                <a:latin typeface="Cambria Math" panose="02040503050406030204" pitchFamily="18" charset="0"/>
                                              </a:rPr>
                                              <m:t>2</m:t>
                                            </m:r>
                                          </m:sub>
                                        </m:sSub>
                                      </m:den>
                                    </m:f>
                                  </m:e>
                                </m:rad>
                              </m:den>
                            </m:f>
                          </m:e>
                        </m:d>
                      </m:e>
                    </m:d>
                  </m:oMath>
                </a14:m>
                <a:endParaRPr lang="en-US" altLang="ja-JP" sz="1400" dirty="0"/>
              </a:p>
              <a:p>
                <a:endParaRPr lang="en-US" altLang="ja-JP" sz="1400" dirty="0"/>
              </a:p>
              <a:p>
                <a:endParaRPr lang="en-US" altLang="ja-JP" sz="1400" dirty="0"/>
              </a:p>
            </p:txBody>
          </p:sp>
        </mc:Choice>
        <mc:Fallback xmlns="">
          <p:sp>
            <p:nvSpPr>
              <p:cNvPr id="5" name="テキスト ボックス 4">
                <a:extLst>
                  <a:ext uri="{FF2B5EF4-FFF2-40B4-BE49-F238E27FC236}">
                    <a16:creationId xmlns:a16="http://schemas.microsoft.com/office/drawing/2014/main" id="{2A788183-2E8F-4EF1-89CD-60EF1DEC331B}"/>
                  </a:ext>
                </a:extLst>
              </p:cNvPr>
              <p:cNvSpPr txBox="1">
                <a:spLocks noRot="1" noChangeAspect="1" noMove="1" noResize="1" noEditPoints="1" noAdjustHandles="1" noChangeArrowheads="1" noChangeShapeType="1" noTextEdit="1"/>
              </p:cNvSpPr>
              <p:nvPr/>
            </p:nvSpPr>
            <p:spPr>
              <a:xfrm>
                <a:off x="200472" y="836712"/>
                <a:ext cx="9548204" cy="3647602"/>
              </a:xfrm>
              <a:prstGeom prst="rect">
                <a:avLst/>
              </a:prstGeom>
              <a:blipFill>
                <a:blip r:embed="rId2"/>
                <a:stretch>
                  <a:fillRect l="-192" b="-16194"/>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CCFB6F29-3729-4E05-A3F0-5BED8D48A0D4}"/>
              </a:ext>
            </a:extLst>
          </p:cNvPr>
          <p:cNvSpPr txBox="1"/>
          <p:nvPr/>
        </p:nvSpPr>
        <p:spPr>
          <a:xfrm>
            <a:off x="740532" y="4490536"/>
            <a:ext cx="8352928" cy="738664"/>
          </a:xfrm>
          <a:prstGeom prst="rect">
            <a:avLst/>
          </a:prstGeom>
          <a:solidFill>
            <a:schemeClr val="bg1">
              <a:lumMod val="85000"/>
            </a:schemeClr>
          </a:solidFill>
        </p:spPr>
        <p:txBody>
          <a:bodyPr wrap="square" rtlCol="0">
            <a:spAutoFit/>
          </a:bodyPr>
          <a:lstStyle/>
          <a:p>
            <a:pPr marL="342900" indent="-342900">
              <a:buFont typeface="+mj-lt"/>
              <a:buAutoNum type="arabicPeriod"/>
            </a:pPr>
            <a:r>
              <a:rPr lang="ja-JP" altLang="en-US" sz="1400" dirty="0"/>
              <a:t>検定の統計量（</a:t>
            </a:r>
            <a:r>
              <a:rPr lang="en-US" altLang="ja-JP" sz="1400" dirty="0"/>
              <a:t>z</a:t>
            </a:r>
            <a:r>
              <a:rPr lang="ja-JP" altLang="en-US" sz="1400" dirty="0"/>
              <a:t>値）を計算</a:t>
            </a:r>
            <a:endParaRPr lang="en-US" altLang="ja-JP" sz="1400" dirty="0"/>
          </a:p>
          <a:p>
            <a:pPr marL="342900" indent="-342900">
              <a:buFont typeface="+mj-lt"/>
              <a:buAutoNum type="arabicPeriod"/>
            </a:pPr>
            <a:r>
              <a:rPr lang="en-US" altLang="ja-JP" sz="1400" dirty="0"/>
              <a:t>p</a:t>
            </a:r>
            <a:r>
              <a:rPr lang="ja-JP" altLang="en-US" sz="1400" dirty="0"/>
              <a:t>値の計算：対応する確率分布（標準積分布分布）における、</a:t>
            </a:r>
            <a:r>
              <a:rPr lang="en-US" altLang="ja-JP" sz="1400" dirty="0"/>
              <a:t>1</a:t>
            </a:r>
            <a:r>
              <a:rPr lang="ja-JP" altLang="en-US" sz="1400" dirty="0"/>
              <a:t>で求めた統計量が観測される確率</a:t>
            </a:r>
            <a:endParaRPr lang="en-US" altLang="ja-JP" sz="1400" dirty="0"/>
          </a:p>
          <a:p>
            <a:pPr marL="342900" indent="-342900">
              <a:buFont typeface="+mj-lt"/>
              <a:buAutoNum type="arabicPeriod"/>
            </a:pPr>
            <a:r>
              <a:rPr lang="ja-JP" altLang="en-US" sz="1400" dirty="0"/>
              <a:t>仮説の棄却か受容か判断</a:t>
            </a:r>
            <a:endParaRPr lang="en-US" altLang="ja-JP" sz="1400" dirty="0"/>
          </a:p>
        </p:txBody>
      </p:sp>
    </p:spTree>
    <p:extLst>
      <p:ext uri="{BB962C8B-B14F-4D97-AF65-F5344CB8AC3E}">
        <p14:creationId xmlns:p14="http://schemas.microsoft.com/office/powerpoint/2010/main" val="3864056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30</a:t>
            </a:fld>
            <a:endParaRPr lang="ja-JP" altLang="en-US" dirty="0"/>
          </a:p>
        </p:txBody>
      </p:sp>
      <p:sp>
        <p:nvSpPr>
          <p:cNvPr id="3" name="タイトル 2"/>
          <p:cNvSpPr>
            <a:spLocks noGrp="1"/>
          </p:cNvSpPr>
          <p:nvPr>
            <p:ph type="title"/>
          </p:nvPr>
        </p:nvSpPr>
        <p:spPr/>
        <p:txBody>
          <a:bodyPr/>
          <a:lstStyle/>
          <a:p>
            <a:r>
              <a:rPr lang="ja-JP" altLang="en-US" dirty="0"/>
              <a:t>標準誤差や検定が使われている例</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738664"/>
          </a:xfrm>
          <a:prstGeom prst="rect">
            <a:avLst/>
          </a:prstGeom>
          <a:noFill/>
        </p:spPr>
        <p:txBody>
          <a:bodyPr wrap="square" rtlCol="0">
            <a:spAutoFit/>
          </a:bodyPr>
          <a:lstStyle/>
          <a:p>
            <a:r>
              <a:rPr lang="ja-JP" altLang="en-US" sz="1400" dirty="0"/>
              <a:t>“森下仁丹</a:t>
            </a:r>
            <a:r>
              <a:rPr lang="en-US" altLang="ja-JP" sz="1400" dirty="0"/>
              <a:t>: </a:t>
            </a:r>
            <a:r>
              <a:rPr lang="ja-JP" altLang="en-US" sz="1400" dirty="0"/>
              <a:t>ヘルスエイド</a:t>
            </a:r>
            <a:r>
              <a:rPr lang="en-US" altLang="ja-JP" sz="1400" dirty="0"/>
              <a:t>®</a:t>
            </a:r>
            <a:r>
              <a:rPr lang="ja-JP" altLang="en-US" sz="1400" dirty="0"/>
              <a:t>”</a:t>
            </a:r>
            <a:endParaRPr lang="en-US" altLang="ja-JP" sz="1400" dirty="0"/>
          </a:p>
          <a:p>
            <a:r>
              <a:rPr lang="en-US" altLang="ja-JP" sz="1400" dirty="0">
                <a:hlinkClick r:id="rId2"/>
              </a:rPr>
              <a:t>http://healthaid.jintan.jp/feature/rosehip.html</a:t>
            </a:r>
            <a:endParaRPr lang="en-US" altLang="ja-JP" sz="1400" dirty="0"/>
          </a:p>
          <a:p>
            <a:endParaRPr lang="en-US" altLang="ja-JP" sz="1400" dirty="0"/>
          </a:p>
        </p:txBody>
      </p:sp>
      <p:pic>
        <p:nvPicPr>
          <p:cNvPr id="6" name="図 5">
            <a:extLst>
              <a:ext uri="{FF2B5EF4-FFF2-40B4-BE49-F238E27FC236}">
                <a16:creationId xmlns:a16="http://schemas.microsoft.com/office/drawing/2014/main" id="{8354C82D-926D-4AFA-A09E-02CC599DB4CC}"/>
              </a:ext>
            </a:extLst>
          </p:cNvPr>
          <p:cNvPicPr>
            <a:picLocks noChangeAspect="1"/>
          </p:cNvPicPr>
          <p:nvPr/>
        </p:nvPicPr>
        <p:blipFill>
          <a:blip r:embed="rId3"/>
          <a:stretch>
            <a:fillRect/>
          </a:stretch>
        </p:blipFill>
        <p:spPr>
          <a:xfrm>
            <a:off x="248762" y="1832489"/>
            <a:ext cx="9420762" cy="3828759"/>
          </a:xfrm>
          <a:prstGeom prst="rect">
            <a:avLst/>
          </a:prstGeom>
          <a:ln>
            <a:solidFill>
              <a:schemeClr val="bg1">
                <a:lumMod val="65000"/>
              </a:schemeClr>
            </a:solidFill>
          </a:ln>
        </p:spPr>
      </p:pic>
    </p:spTree>
    <p:extLst>
      <p:ext uri="{BB962C8B-B14F-4D97-AF65-F5344CB8AC3E}">
        <p14:creationId xmlns:p14="http://schemas.microsoft.com/office/powerpoint/2010/main" val="4084542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31</a:t>
            </a:fld>
            <a:endParaRPr lang="ja-JP" altLang="en-US" dirty="0"/>
          </a:p>
        </p:txBody>
      </p:sp>
      <p:sp>
        <p:nvSpPr>
          <p:cNvPr id="3" name="タイトル 2"/>
          <p:cNvSpPr>
            <a:spLocks noGrp="1"/>
          </p:cNvSpPr>
          <p:nvPr>
            <p:ph type="title"/>
          </p:nvPr>
        </p:nvSpPr>
        <p:spPr/>
        <p:txBody>
          <a:bodyPr/>
          <a:lstStyle/>
          <a:p>
            <a:r>
              <a:rPr kumimoji="1" lang="en-US" altLang="ja-JP" dirty="0" err="1"/>
              <a:t>t.test</a:t>
            </a:r>
            <a:r>
              <a:rPr kumimoji="1" lang="en-US" altLang="ja-JP" dirty="0"/>
              <a:t>()</a:t>
            </a:r>
            <a:r>
              <a:rPr kumimoji="1" lang="ja-JP" altLang="en-US" dirty="0" err="1"/>
              <a:t>、</a:t>
            </a:r>
            <a:r>
              <a:rPr kumimoji="1" lang="en-US" altLang="ja-JP" dirty="0" err="1"/>
              <a:t>prop.test</a:t>
            </a:r>
            <a:r>
              <a:rPr kumimoji="1" lang="en-US" altLang="ja-JP" dirty="0"/>
              <a:t>()</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164468" y="1359349"/>
            <a:ext cx="4644513" cy="1323439"/>
          </a:xfrm>
          <a:prstGeom prst="rect">
            <a:avLst/>
          </a:prstGeom>
          <a:noFill/>
        </p:spPr>
        <p:txBody>
          <a:bodyPr wrap="square" rtlCol="0">
            <a:spAutoFit/>
          </a:bodyPr>
          <a:lstStyle/>
          <a:p>
            <a:r>
              <a:rPr lang="ja-JP" altLang="en-US" sz="1600" dirty="0"/>
              <a:t>母平均値の差の検定（</a:t>
            </a:r>
            <a:r>
              <a:rPr lang="en-US" altLang="ja-JP" sz="1600" dirty="0"/>
              <a:t>2</a:t>
            </a:r>
            <a:r>
              <a:rPr lang="ja-JP" altLang="en-US" sz="1600" dirty="0"/>
              <a:t>群）</a:t>
            </a:r>
            <a:endParaRPr lang="en-US" altLang="ja-JP" sz="1600" dirty="0"/>
          </a:p>
          <a:p>
            <a:endParaRPr lang="en-US" altLang="ja-JP" sz="1600" dirty="0">
              <a:solidFill>
                <a:srgbClr val="00B050"/>
              </a:solidFill>
            </a:endParaRPr>
          </a:p>
          <a:p>
            <a:r>
              <a:rPr lang="en-US" altLang="ja-JP" sz="1600" dirty="0" err="1">
                <a:solidFill>
                  <a:srgbClr val="00B050"/>
                </a:solidFill>
              </a:rPr>
              <a:t>t.test</a:t>
            </a:r>
            <a:r>
              <a:rPr lang="en-US" altLang="ja-JP" sz="1600" dirty="0">
                <a:solidFill>
                  <a:srgbClr val="00B050"/>
                </a:solidFill>
              </a:rPr>
              <a:t>(</a:t>
            </a:r>
            <a:r>
              <a:rPr lang="ja-JP" altLang="en-US" sz="1600" dirty="0">
                <a:solidFill>
                  <a:srgbClr val="00B050"/>
                </a:solidFill>
              </a:rPr>
              <a:t>グループ</a:t>
            </a:r>
            <a:r>
              <a:rPr lang="en-US" altLang="ja-JP" sz="1600" dirty="0">
                <a:solidFill>
                  <a:srgbClr val="00B050"/>
                </a:solidFill>
              </a:rPr>
              <a:t>1, </a:t>
            </a:r>
            <a:r>
              <a:rPr lang="ja-JP" altLang="en-US" sz="1600" dirty="0">
                <a:solidFill>
                  <a:srgbClr val="00B050"/>
                </a:solidFill>
              </a:rPr>
              <a:t>グループ</a:t>
            </a:r>
            <a:r>
              <a:rPr lang="en-US" altLang="ja-JP" sz="1600" dirty="0">
                <a:solidFill>
                  <a:srgbClr val="00B050"/>
                </a:solidFill>
              </a:rPr>
              <a:t>2)</a:t>
            </a:r>
          </a:p>
          <a:p>
            <a:endParaRPr lang="en-US" altLang="ja-JP" sz="1600" dirty="0">
              <a:solidFill>
                <a:srgbClr val="00B050"/>
              </a:solidFill>
            </a:endParaRPr>
          </a:p>
          <a:p>
            <a:r>
              <a:rPr lang="ja-JP" altLang="en-US" sz="1600" dirty="0"/>
              <a:t>グループ</a:t>
            </a:r>
            <a:r>
              <a:rPr lang="en-US" altLang="ja-JP" sz="1600" dirty="0"/>
              <a:t>1, </a:t>
            </a:r>
            <a:r>
              <a:rPr lang="ja-JP" altLang="en-US" sz="1600" dirty="0"/>
              <a:t>グループ</a:t>
            </a:r>
            <a:r>
              <a:rPr lang="en-US" altLang="ja-JP" sz="1600" dirty="0"/>
              <a:t>2</a:t>
            </a:r>
            <a:r>
              <a:rPr lang="ja-JP" altLang="en-US" sz="1600" dirty="0"/>
              <a:t>のデータをベクトルで投入</a:t>
            </a:r>
            <a:endParaRPr lang="en-US" altLang="ja-JP" sz="1600" dirty="0"/>
          </a:p>
        </p:txBody>
      </p:sp>
      <p:cxnSp>
        <p:nvCxnSpPr>
          <p:cNvPr id="8" name="直線コネクタ 7">
            <a:extLst>
              <a:ext uri="{FF2B5EF4-FFF2-40B4-BE49-F238E27FC236}">
                <a16:creationId xmlns:a16="http://schemas.microsoft.com/office/drawing/2014/main" id="{C0D6EA45-7AB8-4DEA-A7B5-F39243C05E97}"/>
              </a:ext>
            </a:extLst>
          </p:cNvPr>
          <p:cNvCxnSpPr/>
          <p:nvPr/>
        </p:nvCxnSpPr>
        <p:spPr>
          <a:xfrm>
            <a:off x="4953000" y="1088740"/>
            <a:ext cx="0" cy="5503527"/>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88404C51-4151-4800-AAF6-E4387A054401}"/>
              </a:ext>
            </a:extLst>
          </p:cNvPr>
          <p:cNvSpPr txBox="1"/>
          <p:nvPr/>
        </p:nvSpPr>
        <p:spPr>
          <a:xfrm>
            <a:off x="5097016" y="1359349"/>
            <a:ext cx="4644513" cy="1323439"/>
          </a:xfrm>
          <a:prstGeom prst="rect">
            <a:avLst/>
          </a:prstGeom>
          <a:noFill/>
        </p:spPr>
        <p:txBody>
          <a:bodyPr wrap="square" rtlCol="0">
            <a:spAutoFit/>
          </a:bodyPr>
          <a:lstStyle/>
          <a:p>
            <a:r>
              <a:rPr lang="ja-JP" altLang="en-US" sz="1600" dirty="0"/>
              <a:t>母比率の差の検定（</a:t>
            </a:r>
            <a:r>
              <a:rPr lang="en-US" altLang="ja-JP" sz="1600" dirty="0"/>
              <a:t>2</a:t>
            </a:r>
            <a:r>
              <a:rPr lang="ja-JP" altLang="en-US" sz="1600" dirty="0"/>
              <a:t>群）</a:t>
            </a:r>
            <a:endParaRPr lang="en-US" altLang="ja-JP" sz="1600" dirty="0"/>
          </a:p>
          <a:p>
            <a:endParaRPr lang="en-US" altLang="ja-JP" sz="1600" dirty="0">
              <a:solidFill>
                <a:srgbClr val="00B050"/>
              </a:solidFill>
            </a:endParaRPr>
          </a:p>
          <a:p>
            <a:r>
              <a:rPr lang="en-US" altLang="ja-JP" sz="1600" dirty="0" err="1">
                <a:solidFill>
                  <a:srgbClr val="00B050"/>
                </a:solidFill>
              </a:rPr>
              <a:t>prop.test</a:t>
            </a:r>
            <a:r>
              <a:rPr lang="en-US" altLang="ja-JP" sz="1600" dirty="0">
                <a:solidFill>
                  <a:srgbClr val="00B050"/>
                </a:solidFill>
              </a:rPr>
              <a:t>(</a:t>
            </a:r>
            <a:r>
              <a:rPr lang="ja-JP" altLang="en-US" sz="1600" dirty="0">
                <a:solidFill>
                  <a:srgbClr val="00B050"/>
                </a:solidFill>
              </a:rPr>
              <a:t>反応数</a:t>
            </a:r>
            <a:r>
              <a:rPr lang="en-US" altLang="ja-JP" sz="1600" dirty="0">
                <a:solidFill>
                  <a:srgbClr val="00B050"/>
                </a:solidFill>
              </a:rPr>
              <a:t>, </a:t>
            </a:r>
            <a:r>
              <a:rPr lang="ja-JP" altLang="en-US" sz="1600" dirty="0">
                <a:solidFill>
                  <a:srgbClr val="00B050"/>
                </a:solidFill>
              </a:rPr>
              <a:t>標本数</a:t>
            </a:r>
            <a:r>
              <a:rPr lang="en-US" altLang="ja-JP" sz="1600" dirty="0">
                <a:solidFill>
                  <a:srgbClr val="00B050"/>
                </a:solidFill>
              </a:rPr>
              <a:t>)</a:t>
            </a:r>
          </a:p>
          <a:p>
            <a:endParaRPr lang="en-US" altLang="ja-JP" sz="1600" dirty="0">
              <a:solidFill>
                <a:srgbClr val="00B050"/>
              </a:solidFill>
            </a:endParaRPr>
          </a:p>
          <a:p>
            <a:r>
              <a:rPr lang="ja-JP" altLang="en-US" sz="1600" dirty="0"/>
              <a:t>反応数</a:t>
            </a:r>
            <a:r>
              <a:rPr lang="en-US" altLang="ja-JP" sz="1600" dirty="0"/>
              <a:t>, </a:t>
            </a:r>
            <a:r>
              <a:rPr lang="ja-JP" altLang="en-US" sz="1600" dirty="0"/>
              <a:t>標本数をベクトルで投入</a:t>
            </a:r>
            <a:endParaRPr lang="en-US" altLang="ja-JP" sz="1600" dirty="0"/>
          </a:p>
        </p:txBody>
      </p:sp>
      <p:sp>
        <p:nvSpPr>
          <p:cNvPr id="7" name="テキスト ボックス 6">
            <a:extLst>
              <a:ext uri="{FF2B5EF4-FFF2-40B4-BE49-F238E27FC236}">
                <a16:creationId xmlns:a16="http://schemas.microsoft.com/office/drawing/2014/main" id="{55C551FD-3E91-403E-BDCD-8BBF931A9B01}"/>
              </a:ext>
            </a:extLst>
          </p:cNvPr>
          <p:cNvSpPr txBox="1"/>
          <p:nvPr/>
        </p:nvSpPr>
        <p:spPr>
          <a:xfrm>
            <a:off x="5125876" y="2996952"/>
            <a:ext cx="4615656" cy="2400657"/>
          </a:xfrm>
          <a:prstGeom prst="rect">
            <a:avLst/>
          </a:prstGeom>
          <a:noFill/>
        </p:spPr>
        <p:txBody>
          <a:bodyPr wrap="square" rtlCol="0">
            <a:spAutoFit/>
          </a:bodyPr>
          <a:lstStyle/>
          <a:p>
            <a:r>
              <a:rPr lang="ja-JP" altLang="en-US" sz="1400" u="sng" dirty="0"/>
              <a:t>例（</a:t>
            </a:r>
            <a:r>
              <a:rPr lang="en-US" altLang="ja-JP" sz="1400" u="sng" dirty="0"/>
              <a:t>Exercise4</a:t>
            </a:r>
            <a:r>
              <a:rPr lang="ja-JP" altLang="en-US" sz="1400" u="sng" dirty="0"/>
              <a:t>で実施）</a:t>
            </a:r>
            <a:endParaRPr lang="en-US" altLang="ja-JP" sz="1400" u="sng" dirty="0"/>
          </a:p>
          <a:p>
            <a:endParaRPr lang="en-US" altLang="ja-JP" sz="500" dirty="0"/>
          </a:p>
          <a:p>
            <a:r>
              <a:rPr lang="ja-JP" altLang="en-US" sz="1400" dirty="0"/>
              <a:t>新しいマーケ施策</a:t>
            </a:r>
            <a:r>
              <a:rPr lang="en-US" altLang="ja-JP" sz="1400" dirty="0"/>
              <a:t>A</a:t>
            </a:r>
            <a:r>
              <a:rPr lang="ja-JP" altLang="en-US" sz="1400" dirty="0"/>
              <a:t>と</a:t>
            </a:r>
            <a:r>
              <a:rPr lang="en-US" altLang="ja-JP" sz="1400" dirty="0"/>
              <a:t>B</a:t>
            </a:r>
            <a:r>
              <a:rPr lang="ja-JP" altLang="en-US" sz="1400" dirty="0"/>
              <a:t>の効果検証のため、</a:t>
            </a:r>
            <a:r>
              <a:rPr lang="en-US" altLang="ja-JP" sz="1400" dirty="0"/>
              <a:t>100</a:t>
            </a:r>
            <a:r>
              <a:rPr lang="ja-JP" altLang="en-US" sz="1400" dirty="0"/>
              <a:t>人の顧客に施策を実施し（</a:t>
            </a:r>
            <a:r>
              <a:rPr lang="en-US" altLang="ja-JP" sz="1400" dirty="0"/>
              <a:t>A,B</a:t>
            </a:r>
            <a:r>
              <a:rPr lang="ja-JP" altLang="en-US" sz="1400" dirty="0"/>
              <a:t>各</a:t>
            </a:r>
            <a:r>
              <a:rPr lang="en-US" altLang="ja-JP" sz="1400" dirty="0"/>
              <a:t>50</a:t>
            </a:r>
            <a:r>
              <a:rPr lang="ja-JP" altLang="en-US" sz="1400" dirty="0"/>
              <a:t>名ずつ）、反応を比較した</a:t>
            </a:r>
            <a:endParaRPr lang="en-US" altLang="ja-JP" sz="1400" dirty="0"/>
          </a:p>
          <a:p>
            <a:endParaRPr lang="en-US" altLang="ja-JP" sz="500" dirty="0"/>
          </a:p>
          <a:p>
            <a:r>
              <a:rPr lang="ja-JP" altLang="en-US" sz="1400" u="sng" dirty="0"/>
              <a:t>テスト結果</a:t>
            </a:r>
            <a:endParaRPr lang="en-US" altLang="ja-JP" sz="1400" u="sng" dirty="0"/>
          </a:p>
          <a:p>
            <a:r>
              <a:rPr lang="en-US" altLang="ja-JP" sz="1400" dirty="0"/>
              <a:t>    A</a:t>
            </a:r>
            <a:r>
              <a:rPr lang="ja-JP" altLang="en-US" sz="1400" dirty="0"/>
              <a:t>における反応人数</a:t>
            </a:r>
            <a:r>
              <a:rPr lang="en-US" altLang="ja-JP" sz="1400" dirty="0"/>
              <a:t>: 5</a:t>
            </a:r>
          </a:p>
          <a:p>
            <a:r>
              <a:rPr lang="en-US" altLang="ja-JP" sz="1400" dirty="0"/>
              <a:t>    B</a:t>
            </a:r>
            <a:r>
              <a:rPr lang="ja-JP" altLang="en-US" sz="1400" dirty="0"/>
              <a:t>における反応人数</a:t>
            </a:r>
            <a:r>
              <a:rPr lang="en-US" altLang="ja-JP" sz="1400" dirty="0"/>
              <a:t>: 13</a:t>
            </a:r>
          </a:p>
          <a:p>
            <a:endParaRPr lang="en-US" altLang="ja-JP" sz="1400" dirty="0"/>
          </a:p>
          <a:p>
            <a:r>
              <a:rPr lang="ja-JP" altLang="en-US" sz="1400" b="1" dirty="0"/>
              <a:t>帰無仮説</a:t>
            </a:r>
            <a:r>
              <a:rPr lang="ja-JP" altLang="en-US" sz="1400" dirty="0"/>
              <a:t>：</a:t>
            </a:r>
            <a:r>
              <a:rPr lang="en-US" altLang="ja-JP" sz="1400" dirty="0"/>
              <a:t>A</a:t>
            </a:r>
            <a:r>
              <a:rPr lang="ja-JP" altLang="en-US" sz="1400" dirty="0"/>
              <a:t>と</a:t>
            </a:r>
            <a:r>
              <a:rPr lang="en-US" altLang="ja-JP" sz="1400" dirty="0"/>
              <a:t>B</a:t>
            </a:r>
            <a:r>
              <a:rPr lang="ja-JP" altLang="en-US" sz="1400" dirty="0"/>
              <a:t>に差はない</a:t>
            </a:r>
            <a:endParaRPr lang="en-US" altLang="ja-JP" sz="1400" dirty="0"/>
          </a:p>
          <a:p>
            <a:r>
              <a:rPr lang="ja-JP" altLang="en-US" sz="1400" b="1" dirty="0"/>
              <a:t>対立仮説</a:t>
            </a:r>
            <a:r>
              <a:rPr lang="ja-JP" altLang="en-US" sz="1400" dirty="0"/>
              <a:t>：</a:t>
            </a:r>
            <a:r>
              <a:rPr lang="en-US" altLang="ja-JP" sz="1400" dirty="0"/>
              <a:t>A</a:t>
            </a:r>
            <a:r>
              <a:rPr lang="ja-JP" altLang="en-US" sz="1400" dirty="0"/>
              <a:t>と</a:t>
            </a:r>
            <a:r>
              <a:rPr lang="en-US" altLang="ja-JP" sz="1400" dirty="0"/>
              <a:t>B</a:t>
            </a:r>
            <a:r>
              <a:rPr lang="ja-JP" altLang="en-US" sz="1400" dirty="0"/>
              <a:t>に差はある</a:t>
            </a:r>
            <a:endParaRPr lang="en-US" altLang="ja-JP" sz="1400" dirty="0"/>
          </a:p>
        </p:txBody>
      </p:sp>
      <p:sp>
        <p:nvSpPr>
          <p:cNvPr id="9" name="テキスト ボックス 8">
            <a:extLst>
              <a:ext uri="{FF2B5EF4-FFF2-40B4-BE49-F238E27FC236}">
                <a16:creationId xmlns:a16="http://schemas.microsoft.com/office/drawing/2014/main" id="{B8C03B37-3BE4-452A-8992-7C35CB31B1DC}"/>
              </a:ext>
            </a:extLst>
          </p:cNvPr>
          <p:cNvSpPr txBox="1"/>
          <p:nvPr/>
        </p:nvSpPr>
        <p:spPr>
          <a:xfrm>
            <a:off x="160897" y="2996951"/>
            <a:ext cx="4615656" cy="2400657"/>
          </a:xfrm>
          <a:prstGeom prst="rect">
            <a:avLst/>
          </a:prstGeom>
          <a:noFill/>
        </p:spPr>
        <p:txBody>
          <a:bodyPr wrap="square" rtlCol="0">
            <a:spAutoFit/>
          </a:bodyPr>
          <a:lstStyle/>
          <a:p>
            <a:r>
              <a:rPr lang="ja-JP" altLang="en-US" sz="1400" u="sng" dirty="0"/>
              <a:t>例（</a:t>
            </a:r>
            <a:r>
              <a:rPr lang="en-US" altLang="ja-JP" sz="1400" u="sng" dirty="0"/>
              <a:t>Exercise4</a:t>
            </a:r>
            <a:r>
              <a:rPr lang="ja-JP" altLang="en-US" sz="1400" u="sng" dirty="0"/>
              <a:t>で実施）</a:t>
            </a:r>
            <a:endParaRPr lang="en-US" altLang="ja-JP" sz="1400" u="sng" dirty="0"/>
          </a:p>
          <a:p>
            <a:endParaRPr lang="en-US" altLang="ja-JP" sz="500" dirty="0"/>
          </a:p>
          <a:p>
            <a:r>
              <a:rPr lang="ja-JP" altLang="en-US" sz="1400" dirty="0"/>
              <a:t>新しいマーケ施策</a:t>
            </a:r>
            <a:r>
              <a:rPr lang="en-US" altLang="ja-JP" sz="1400" dirty="0"/>
              <a:t>A</a:t>
            </a:r>
            <a:r>
              <a:rPr lang="ja-JP" altLang="en-US" sz="1400" dirty="0"/>
              <a:t>と</a:t>
            </a:r>
            <a:r>
              <a:rPr lang="en-US" altLang="ja-JP" sz="1400" dirty="0"/>
              <a:t>B</a:t>
            </a:r>
            <a:r>
              <a:rPr lang="ja-JP" altLang="en-US" sz="1400" dirty="0"/>
              <a:t>の効果検証のため、</a:t>
            </a:r>
            <a:r>
              <a:rPr lang="en-US" altLang="ja-JP" sz="1400" dirty="0"/>
              <a:t>20</a:t>
            </a:r>
            <a:r>
              <a:rPr lang="ja-JP" altLang="en-US" sz="1400" dirty="0"/>
              <a:t>人の顧客に施策を実施し（</a:t>
            </a:r>
            <a:r>
              <a:rPr lang="en-US" altLang="ja-JP" sz="1400" dirty="0"/>
              <a:t>A,B</a:t>
            </a:r>
            <a:r>
              <a:rPr lang="ja-JP" altLang="en-US" sz="1400" dirty="0"/>
              <a:t>各</a:t>
            </a:r>
            <a:r>
              <a:rPr lang="en-US" altLang="ja-JP" sz="1400" dirty="0"/>
              <a:t>10</a:t>
            </a:r>
            <a:r>
              <a:rPr lang="ja-JP" altLang="en-US" sz="1400" dirty="0"/>
              <a:t>名ずつ）、売り上げ</a:t>
            </a:r>
            <a:r>
              <a:rPr lang="en-US" altLang="ja-JP" sz="1400" dirty="0"/>
              <a:t>(</a:t>
            </a:r>
            <a:r>
              <a:rPr lang="ja-JP" altLang="en-US" sz="1400" dirty="0"/>
              <a:t>円</a:t>
            </a:r>
            <a:r>
              <a:rPr lang="en-US" altLang="ja-JP" sz="1400" dirty="0"/>
              <a:t>)</a:t>
            </a:r>
            <a:r>
              <a:rPr lang="ja-JP" altLang="en-US" sz="1400" dirty="0"/>
              <a:t>を比較した</a:t>
            </a:r>
            <a:endParaRPr lang="en-US" altLang="ja-JP" sz="1400" dirty="0"/>
          </a:p>
          <a:p>
            <a:endParaRPr lang="en-US" altLang="ja-JP" sz="500" dirty="0"/>
          </a:p>
          <a:p>
            <a:r>
              <a:rPr lang="ja-JP" altLang="en-US" sz="1400" u="sng" dirty="0"/>
              <a:t>テスト結果</a:t>
            </a:r>
            <a:endParaRPr lang="en-US" altLang="ja-JP" sz="1400" u="sng" dirty="0"/>
          </a:p>
          <a:p>
            <a:r>
              <a:rPr lang="en-US" altLang="ja-JP" sz="1400" dirty="0"/>
              <a:t>    A</a:t>
            </a:r>
            <a:r>
              <a:rPr lang="ja-JP" altLang="en-US" sz="1400" dirty="0"/>
              <a:t>における購入平均金額</a:t>
            </a:r>
            <a:r>
              <a:rPr lang="en-US" altLang="ja-JP" sz="1400" dirty="0"/>
              <a:t>: 1171.5</a:t>
            </a:r>
            <a:r>
              <a:rPr lang="ja-JP" altLang="en-US" sz="1400" dirty="0"/>
              <a:t>円</a:t>
            </a:r>
            <a:r>
              <a:rPr lang="en-US" altLang="ja-JP" sz="1400" dirty="0"/>
              <a:t> </a:t>
            </a:r>
          </a:p>
          <a:p>
            <a:r>
              <a:rPr lang="en-US" altLang="ja-JP" sz="1400" dirty="0"/>
              <a:t>    B</a:t>
            </a:r>
            <a:r>
              <a:rPr lang="ja-JP" altLang="en-US" sz="1400" dirty="0"/>
              <a:t>における購入平均金額</a:t>
            </a:r>
            <a:r>
              <a:rPr lang="en-US" altLang="ja-JP" sz="1400" dirty="0"/>
              <a:t>: 1567.0</a:t>
            </a:r>
            <a:r>
              <a:rPr lang="ja-JP" altLang="en-US" sz="1400" dirty="0"/>
              <a:t>円</a:t>
            </a:r>
            <a:endParaRPr lang="en-US" altLang="ja-JP" sz="1400" dirty="0"/>
          </a:p>
          <a:p>
            <a:endParaRPr lang="en-US" altLang="ja-JP" sz="1400" dirty="0"/>
          </a:p>
          <a:p>
            <a:r>
              <a:rPr lang="ja-JP" altLang="en-US" sz="1400" b="1" dirty="0"/>
              <a:t>帰無仮説</a:t>
            </a:r>
            <a:r>
              <a:rPr lang="ja-JP" altLang="en-US" sz="1400" dirty="0"/>
              <a:t>：</a:t>
            </a:r>
            <a:r>
              <a:rPr lang="en-US" altLang="ja-JP" sz="1400" dirty="0"/>
              <a:t>A</a:t>
            </a:r>
            <a:r>
              <a:rPr lang="ja-JP" altLang="en-US" sz="1400" dirty="0"/>
              <a:t>と</a:t>
            </a:r>
            <a:r>
              <a:rPr lang="en-US" altLang="ja-JP" sz="1400" dirty="0"/>
              <a:t>B</a:t>
            </a:r>
            <a:r>
              <a:rPr lang="ja-JP" altLang="en-US" sz="1400" dirty="0"/>
              <a:t>に差はない</a:t>
            </a:r>
            <a:endParaRPr lang="en-US" altLang="ja-JP" sz="1400" dirty="0"/>
          </a:p>
          <a:p>
            <a:r>
              <a:rPr lang="ja-JP" altLang="en-US" sz="1400" b="1" dirty="0"/>
              <a:t>対立仮説</a:t>
            </a:r>
            <a:r>
              <a:rPr lang="ja-JP" altLang="en-US" sz="1400" dirty="0"/>
              <a:t>：</a:t>
            </a:r>
            <a:r>
              <a:rPr lang="en-US" altLang="ja-JP" sz="1400" dirty="0"/>
              <a:t>A</a:t>
            </a:r>
            <a:r>
              <a:rPr lang="ja-JP" altLang="en-US" sz="1400" dirty="0"/>
              <a:t>と</a:t>
            </a:r>
            <a:r>
              <a:rPr lang="en-US" altLang="ja-JP" sz="1400" dirty="0"/>
              <a:t>B</a:t>
            </a:r>
            <a:r>
              <a:rPr lang="ja-JP" altLang="en-US" sz="1400" dirty="0"/>
              <a:t>に差はある</a:t>
            </a:r>
            <a:endParaRPr lang="en-US" altLang="ja-JP" sz="1400" dirty="0"/>
          </a:p>
        </p:txBody>
      </p:sp>
    </p:spTree>
    <p:extLst>
      <p:ext uri="{BB962C8B-B14F-4D97-AF65-F5344CB8AC3E}">
        <p14:creationId xmlns:p14="http://schemas.microsoft.com/office/powerpoint/2010/main" val="708119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32</a:t>
            </a:fld>
            <a:endParaRPr lang="ja-JP" altLang="en-US" dirty="0"/>
          </a:p>
        </p:txBody>
      </p:sp>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632520" y="2951951"/>
            <a:ext cx="8640960" cy="918095"/>
          </a:xfrm>
        </p:spPr>
        <p:txBody>
          <a:bodyPr/>
          <a:lstStyle/>
          <a:p>
            <a:pPr algn="ctr"/>
            <a:r>
              <a:rPr lang="ja-JP" altLang="en-US" sz="3200" dirty="0"/>
              <a:t>演習</a:t>
            </a:r>
            <a:r>
              <a:rPr lang="en-US" altLang="ja-JP" sz="3200" dirty="0"/>
              <a:t>【Day2-Exercise4】</a:t>
            </a:r>
            <a:br>
              <a:rPr lang="en-US" altLang="ja-JP" sz="3200" dirty="0"/>
            </a:br>
            <a:r>
              <a:rPr lang="ja-JP" altLang="en-US" sz="3200" dirty="0"/>
              <a:t>検定</a:t>
            </a:r>
            <a:endParaRPr kumimoji="1" lang="ja-JP" altLang="en-US" sz="3200" dirty="0"/>
          </a:p>
        </p:txBody>
      </p:sp>
      <p:sp>
        <p:nvSpPr>
          <p:cNvPr id="5" name="テキスト ボックス 4">
            <a:extLst>
              <a:ext uri="{FF2B5EF4-FFF2-40B4-BE49-F238E27FC236}">
                <a16:creationId xmlns:a16="http://schemas.microsoft.com/office/drawing/2014/main" id="{DE0862FC-B876-47C1-8331-8224833ED55B}"/>
              </a:ext>
            </a:extLst>
          </p:cNvPr>
          <p:cNvSpPr txBox="1"/>
          <p:nvPr/>
        </p:nvSpPr>
        <p:spPr>
          <a:xfrm>
            <a:off x="524508" y="4401108"/>
            <a:ext cx="8748972" cy="1815882"/>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solidFill>
                  <a:schemeClr val="bg1"/>
                </a:solidFill>
              </a:rPr>
              <a:t>母平均、母比率の差の検定を行ってみる</a:t>
            </a:r>
            <a:endParaRPr lang="en-US" altLang="ja-JP" sz="1600" dirty="0">
              <a:solidFill>
                <a:schemeClr val="bg1"/>
              </a:solidFill>
            </a:endParaRPr>
          </a:p>
          <a:p>
            <a:pPr marL="285750" indent="-285750">
              <a:buFont typeface="Arial" panose="020B0604020202020204" pitchFamily="34" charset="0"/>
              <a:buChar char="•"/>
            </a:pPr>
            <a:r>
              <a:rPr lang="en-US" altLang="ja-JP" sz="1600" dirty="0" err="1">
                <a:solidFill>
                  <a:schemeClr val="bg1"/>
                </a:solidFill>
              </a:rPr>
              <a:t>t.test</a:t>
            </a:r>
            <a:r>
              <a:rPr lang="en-US" altLang="ja-JP" sz="1600" dirty="0">
                <a:solidFill>
                  <a:schemeClr val="bg1"/>
                </a:solidFill>
              </a:rPr>
              <a:t>()</a:t>
            </a:r>
            <a:r>
              <a:rPr lang="ja-JP" altLang="en-US" sz="1600" dirty="0" err="1">
                <a:solidFill>
                  <a:schemeClr val="bg1"/>
                </a:solidFill>
              </a:rPr>
              <a:t>、</a:t>
            </a:r>
            <a:r>
              <a:rPr lang="en-US" altLang="ja-JP" sz="1600" dirty="0" err="1">
                <a:solidFill>
                  <a:schemeClr val="bg1"/>
                </a:solidFill>
              </a:rPr>
              <a:t>prop.test</a:t>
            </a:r>
            <a:r>
              <a:rPr lang="en-US" altLang="ja-JP" sz="1600" dirty="0">
                <a:solidFill>
                  <a:schemeClr val="bg1"/>
                </a:solidFill>
              </a:rPr>
              <a:t>() </a:t>
            </a:r>
            <a:r>
              <a:rPr lang="ja-JP" altLang="en-US" sz="1600" dirty="0">
                <a:solidFill>
                  <a:schemeClr val="bg1"/>
                </a:solidFill>
              </a:rPr>
              <a:t>の使い方を理解する</a:t>
            </a:r>
            <a:endParaRPr lang="en-US" altLang="ja-JP" sz="1600" dirty="0">
              <a:solidFill>
                <a:schemeClr val="bg1"/>
              </a:solidFill>
            </a:endParaRPr>
          </a:p>
          <a:p>
            <a:pPr marL="285750" indent="-285750">
              <a:buFont typeface="Arial" panose="020B0604020202020204" pitchFamily="34" charset="0"/>
              <a:buChar char="•"/>
            </a:pPr>
            <a:r>
              <a:rPr lang="ja-JP" altLang="en-US" sz="1600" dirty="0">
                <a:solidFill>
                  <a:schemeClr val="bg1"/>
                </a:solidFill>
              </a:rPr>
              <a:t>いくつかの母集団をシミュレーションで生成、標本サイズを変えながらランダムに標本を抽出（検定により、母集団の違いを判断できるかを確認）</a:t>
            </a:r>
            <a:endParaRPr lang="en-US" altLang="ja-JP" sz="1600" dirty="0">
              <a:solidFill>
                <a:schemeClr val="bg1"/>
              </a:solidFill>
            </a:endParaRPr>
          </a:p>
          <a:p>
            <a:pPr marL="285750" indent="-285750">
              <a:buFont typeface="Arial" panose="020B0604020202020204" pitchFamily="34" charset="0"/>
              <a:buChar char="•"/>
            </a:pPr>
            <a:r>
              <a:rPr lang="ja-JP" altLang="en-US" sz="1600" dirty="0">
                <a:solidFill>
                  <a:schemeClr val="bg1"/>
                </a:solidFill>
              </a:rPr>
              <a:t>検定結果（</a:t>
            </a:r>
            <a:r>
              <a:rPr lang="en-US" altLang="ja-JP" sz="1600" dirty="0">
                <a:solidFill>
                  <a:schemeClr val="bg1"/>
                </a:solidFill>
              </a:rPr>
              <a:t>p</a:t>
            </a:r>
            <a:r>
              <a:rPr lang="ja-JP" altLang="en-US" sz="1600" dirty="0">
                <a:solidFill>
                  <a:schemeClr val="bg1"/>
                </a:solidFill>
              </a:rPr>
              <a:t>値）はサンプルサイズに依存することを理解する</a:t>
            </a:r>
            <a:endParaRPr lang="en-US" altLang="ja-JP" sz="1600" dirty="0">
              <a:solidFill>
                <a:schemeClr val="bg1"/>
              </a:solidFill>
            </a:endParaRPr>
          </a:p>
          <a:p>
            <a:endParaRPr lang="en-US" altLang="ja-JP" sz="1600" dirty="0">
              <a:solidFill>
                <a:schemeClr val="bg1"/>
              </a:solidFill>
            </a:endParaRPr>
          </a:p>
          <a:p>
            <a:endParaRPr lang="en-US" altLang="ja-JP" sz="1600" dirty="0">
              <a:solidFill>
                <a:schemeClr val="bg1"/>
              </a:solidFill>
            </a:endParaRPr>
          </a:p>
        </p:txBody>
      </p:sp>
    </p:spTree>
    <p:extLst>
      <p:ext uri="{BB962C8B-B14F-4D97-AF65-F5344CB8AC3E}">
        <p14:creationId xmlns:p14="http://schemas.microsoft.com/office/powerpoint/2010/main" val="1570283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272480" y="188640"/>
            <a:ext cx="9361040" cy="612068"/>
          </a:xfrm>
        </p:spPr>
        <p:txBody>
          <a:bodyPr/>
          <a:lstStyle/>
          <a:p>
            <a:pPr algn="ctr"/>
            <a:r>
              <a:rPr lang="ja-JP" altLang="en-US" sz="3200" dirty="0"/>
              <a:t>演習の解説</a:t>
            </a:r>
            <a:endParaRPr kumimoji="1" lang="ja-JP" altLang="en-US" sz="3200" dirty="0"/>
          </a:p>
        </p:txBody>
      </p:sp>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a:xfrm>
            <a:off x="7437276" y="6592267"/>
            <a:ext cx="2311400" cy="257113"/>
          </a:xfrm>
        </p:spPr>
        <p:txBody>
          <a:bodyPr/>
          <a:lstStyle/>
          <a:p>
            <a:fld id="{FB3508C7-2FE0-4945-9CBD-863E05F850D2}" type="slidenum">
              <a:rPr lang="ja-JP" altLang="en-US" sz="900" smtClean="0"/>
              <a:pPr/>
              <a:t>33</a:t>
            </a:fld>
            <a:endParaRPr lang="ja-JP" altLang="en-US" sz="900" dirty="0"/>
          </a:p>
        </p:txBody>
      </p:sp>
      <p:sp>
        <p:nvSpPr>
          <p:cNvPr id="7" name="テキスト ボックス 6">
            <a:extLst>
              <a:ext uri="{FF2B5EF4-FFF2-40B4-BE49-F238E27FC236}">
                <a16:creationId xmlns:a16="http://schemas.microsoft.com/office/drawing/2014/main" id="{03533040-7589-4F12-9C89-4EF8C8CF1107}"/>
              </a:ext>
            </a:extLst>
          </p:cNvPr>
          <p:cNvSpPr txBox="1"/>
          <p:nvPr/>
        </p:nvSpPr>
        <p:spPr>
          <a:xfrm>
            <a:off x="1280592" y="1408475"/>
            <a:ext cx="2546252" cy="338554"/>
          </a:xfrm>
          <a:prstGeom prst="rect">
            <a:avLst/>
          </a:prstGeom>
          <a:noFill/>
        </p:spPr>
        <p:txBody>
          <a:bodyPr wrap="square" rtlCol="0">
            <a:spAutoFit/>
          </a:bodyPr>
          <a:lstStyle/>
          <a:p>
            <a:pPr algn="ctr"/>
            <a:r>
              <a:rPr lang="ja-JP" altLang="en-US" sz="1600" b="1" u="sng" dirty="0"/>
              <a:t>シミュレーション</a:t>
            </a:r>
            <a:r>
              <a:rPr lang="en-US" altLang="ja-JP" sz="1600" b="1" u="sng" dirty="0"/>
              <a:t>A</a:t>
            </a:r>
          </a:p>
        </p:txBody>
      </p:sp>
      <p:sp>
        <p:nvSpPr>
          <p:cNvPr id="14" name="四角形: 角を丸くする 13">
            <a:extLst>
              <a:ext uri="{FF2B5EF4-FFF2-40B4-BE49-F238E27FC236}">
                <a16:creationId xmlns:a16="http://schemas.microsoft.com/office/drawing/2014/main" id="{E57FFAA8-D216-4463-B93C-43715958C3F4}"/>
              </a:ext>
            </a:extLst>
          </p:cNvPr>
          <p:cNvSpPr/>
          <p:nvPr/>
        </p:nvSpPr>
        <p:spPr>
          <a:xfrm>
            <a:off x="704528" y="1866106"/>
            <a:ext cx="1815816" cy="1102331"/>
          </a:xfrm>
          <a:prstGeom prst="roundRect">
            <a:avLst/>
          </a:prstGeom>
          <a:solidFill>
            <a:schemeClr val="accent1">
              <a:lumMod val="40000"/>
              <a:lumOff val="6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solidFill>
              </a:rPr>
              <a:t>母集団</a:t>
            </a:r>
            <a:r>
              <a:rPr kumimoji="1" lang="en-US" altLang="ja-JP" sz="1200" b="1" dirty="0">
                <a:solidFill>
                  <a:schemeClr val="tx1"/>
                </a:solidFill>
              </a:rPr>
              <a:t>A</a:t>
            </a:r>
          </a:p>
          <a:p>
            <a:pPr algn="ctr"/>
            <a:endParaRPr kumimoji="1" lang="en-US" altLang="ja-JP" sz="500" dirty="0">
              <a:solidFill>
                <a:schemeClr val="tx1"/>
              </a:solidFill>
            </a:endParaRPr>
          </a:p>
          <a:p>
            <a:r>
              <a:rPr lang="ja-JP" altLang="en-US" sz="1200" dirty="0">
                <a:solidFill>
                  <a:schemeClr val="tx1"/>
                </a:solidFill>
              </a:rPr>
              <a:t>正規分布</a:t>
            </a:r>
            <a:endParaRPr lang="en-US" altLang="ja-JP" sz="1200" dirty="0">
              <a:solidFill>
                <a:schemeClr val="tx1"/>
              </a:solidFill>
            </a:endParaRPr>
          </a:p>
          <a:p>
            <a:pPr marL="285750" indent="-285750">
              <a:buFont typeface="Arial" panose="020B0604020202020204" pitchFamily="34" charset="0"/>
              <a:buChar char="•"/>
            </a:pPr>
            <a:r>
              <a:rPr lang="ja-JP" altLang="en-US" sz="1200" dirty="0">
                <a:solidFill>
                  <a:schemeClr val="tx1"/>
                </a:solidFill>
              </a:rPr>
              <a:t>母平均 </a:t>
            </a:r>
            <a:r>
              <a:rPr lang="en-US" altLang="ja-JP" sz="1200" dirty="0">
                <a:solidFill>
                  <a:schemeClr val="tx1"/>
                </a:solidFill>
              </a:rPr>
              <a:t>=</a:t>
            </a:r>
            <a:r>
              <a:rPr lang="ja-JP" altLang="en-US" sz="1200" dirty="0">
                <a:solidFill>
                  <a:schemeClr val="tx1"/>
                </a:solidFill>
              </a:rPr>
              <a:t> </a:t>
            </a:r>
            <a:r>
              <a:rPr lang="en-US" altLang="ja-JP" sz="1200" dirty="0">
                <a:solidFill>
                  <a:schemeClr val="tx1"/>
                </a:solidFill>
              </a:rPr>
              <a:t>30</a:t>
            </a:r>
          </a:p>
          <a:p>
            <a:pPr marL="285750" indent="-285750">
              <a:buFont typeface="Arial" panose="020B0604020202020204" pitchFamily="34" charset="0"/>
              <a:buChar char="•"/>
            </a:pPr>
            <a:r>
              <a:rPr kumimoji="1" lang="ja-JP" altLang="en-US" sz="1200" dirty="0">
                <a:solidFill>
                  <a:schemeClr val="tx1"/>
                </a:solidFill>
              </a:rPr>
              <a:t>母標準偏差 </a:t>
            </a:r>
            <a:r>
              <a:rPr kumimoji="1" lang="en-US" altLang="ja-JP" sz="1200" dirty="0">
                <a:solidFill>
                  <a:schemeClr val="tx1"/>
                </a:solidFill>
              </a:rPr>
              <a:t>= 10</a:t>
            </a:r>
            <a:endParaRPr kumimoji="1" lang="ja-JP" altLang="en-US" sz="1200" dirty="0">
              <a:solidFill>
                <a:schemeClr val="tx1"/>
              </a:solidFill>
            </a:endParaRPr>
          </a:p>
        </p:txBody>
      </p:sp>
      <p:sp>
        <p:nvSpPr>
          <p:cNvPr id="15" name="矢印: 右カーブ 14">
            <a:extLst>
              <a:ext uri="{FF2B5EF4-FFF2-40B4-BE49-F238E27FC236}">
                <a16:creationId xmlns:a16="http://schemas.microsoft.com/office/drawing/2014/main" id="{4A941900-B8E4-45D5-873F-05BAE1F783AF}"/>
              </a:ext>
            </a:extLst>
          </p:cNvPr>
          <p:cNvSpPr/>
          <p:nvPr/>
        </p:nvSpPr>
        <p:spPr>
          <a:xfrm>
            <a:off x="164468" y="2417272"/>
            <a:ext cx="450161" cy="124992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矢印: 左カーブ 15">
            <a:extLst>
              <a:ext uri="{FF2B5EF4-FFF2-40B4-BE49-F238E27FC236}">
                <a16:creationId xmlns:a16="http://schemas.microsoft.com/office/drawing/2014/main" id="{B6BFEF71-D2CE-4000-9517-FF4CA6071B22}"/>
              </a:ext>
            </a:extLst>
          </p:cNvPr>
          <p:cNvSpPr/>
          <p:nvPr/>
        </p:nvSpPr>
        <p:spPr>
          <a:xfrm>
            <a:off x="4471696" y="2417270"/>
            <a:ext cx="450157" cy="124992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四角形: 角を丸くする 16">
            <a:extLst>
              <a:ext uri="{FF2B5EF4-FFF2-40B4-BE49-F238E27FC236}">
                <a16:creationId xmlns:a16="http://schemas.microsoft.com/office/drawing/2014/main" id="{CC05C462-20D0-4707-84CD-219B210505BF}"/>
              </a:ext>
            </a:extLst>
          </p:cNvPr>
          <p:cNvSpPr/>
          <p:nvPr/>
        </p:nvSpPr>
        <p:spPr>
          <a:xfrm>
            <a:off x="848544" y="3136789"/>
            <a:ext cx="1280135" cy="907101"/>
          </a:xfrm>
          <a:prstGeom prst="roundRect">
            <a:avLst/>
          </a:prstGeom>
          <a:solidFill>
            <a:schemeClr val="accent1">
              <a:lumMod val="40000"/>
              <a:lumOff val="6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a:solidFill>
                  <a:schemeClr val="tx1"/>
                </a:solidFill>
              </a:rPr>
              <a:t>標本</a:t>
            </a:r>
            <a:r>
              <a:rPr kumimoji="1" lang="en-US" altLang="ja-JP" sz="1100" b="1" dirty="0">
                <a:solidFill>
                  <a:schemeClr val="tx1"/>
                </a:solidFill>
              </a:rPr>
              <a:t>A</a:t>
            </a:r>
          </a:p>
          <a:p>
            <a:pPr algn="ctr"/>
            <a:endParaRPr kumimoji="1" lang="en-US" altLang="ja-JP" sz="400" dirty="0">
              <a:solidFill>
                <a:schemeClr val="tx1"/>
              </a:solidFill>
            </a:endParaRPr>
          </a:p>
          <a:p>
            <a:pPr algn="ctr"/>
            <a:r>
              <a:rPr lang="ja-JP" altLang="en-US" sz="1100" dirty="0">
                <a:solidFill>
                  <a:schemeClr val="tx1"/>
                </a:solidFill>
              </a:rPr>
              <a:t>標本平均 </a:t>
            </a:r>
            <a:r>
              <a:rPr lang="en-US" altLang="ja-JP" sz="1100" dirty="0">
                <a:solidFill>
                  <a:schemeClr val="tx1"/>
                </a:solidFill>
              </a:rPr>
              <a:t>= ?</a:t>
            </a:r>
          </a:p>
        </p:txBody>
      </p:sp>
      <p:sp>
        <p:nvSpPr>
          <p:cNvPr id="18" name="四角形: 角を丸くする 17">
            <a:extLst>
              <a:ext uri="{FF2B5EF4-FFF2-40B4-BE49-F238E27FC236}">
                <a16:creationId xmlns:a16="http://schemas.microsoft.com/office/drawing/2014/main" id="{450034C0-028D-46FD-8BB1-39BEB57484C8}"/>
              </a:ext>
            </a:extLst>
          </p:cNvPr>
          <p:cNvSpPr/>
          <p:nvPr/>
        </p:nvSpPr>
        <p:spPr>
          <a:xfrm>
            <a:off x="2988789" y="3136788"/>
            <a:ext cx="1280135" cy="907101"/>
          </a:xfrm>
          <a:prstGeom prst="roundRect">
            <a:avLst/>
          </a:prstGeom>
          <a:solidFill>
            <a:schemeClr val="accent1">
              <a:lumMod val="40000"/>
              <a:lumOff val="6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a:solidFill>
                  <a:schemeClr val="tx1"/>
                </a:solidFill>
              </a:rPr>
              <a:t>標本</a:t>
            </a:r>
            <a:r>
              <a:rPr kumimoji="1" lang="en-US" altLang="ja-JP" sz="1100" b="1" dirty="0">
                <a:solidFill>
                  <a:schemeClr val="tx1"/>
                </a:solidFill>
              </a:rPr>
              <a:t>B</a:t>
            </a:r>
          </a:p>
          <a:p>
            <a:pPr algn="ctr"/>
            <a:endParaRPr kumimoji="1" lang="en-US" altLang="ja-JP" sz="400" dirty="0">
              <a:solidFill>
                <a:schemeClr val="tx1"/>
              </a:solidFill>
            </a:endParaRPr>
          </a:p>
          <a:p>
            <a:pPr algn="ctr"/>
            <a:r>
              <a:rPr lang="ja-JP" altLang="en-US" sz="1100" dirty="0">
                <a:solidFill>
                  <a:schemeClr val="tx1"/>
                </a:solidFill>
              </a:rPr>
              <a:t>標本平均 </a:t>
            </a:r>
            <a:r>
              <a:rPr lang="en-US" altLang="ja-JP" sz="1100" dirty="0">
                <a:solidFill>
                  <a:schemeClr val="tx1"/>
                </a:solidFill>
              </a:rPr>
              <a:t>= ?</a:t>
            </a:r>
          </a:p>
        </p:txBody>
      </p:sp>
      <p:sp>
        <p:nvSpPr>
          <p:cNvPr id="19" name="四角形: 角を丸くする 18">
            <a:extLst>
              <a:ext uri="{FF2B5EF4-FFF2-40B4-BE49-F238E27FC236}">
                <a16:creationId xmlns:a16="http://schemas.microsoft.com/office/drawing/2014/main" id="{C2685F9C-1C38-4C7F-93F7-DE84BD3717E4}"/>
              </a:ext>
            </a:extLst>
          </p:cNvPr>
          <p:cNvSpPr/>
          <p:nvPr/>
        </p:nvSpPr>
        <p:spPr>
          <a:xfrm>
            <a:off x="2576736" y="1866105"/>
            <a:ext cx="1815816" cy="1102331"/>
          </a:xfrm>
          <a:prstGeom prst="roundRect">
            <a:avLst/>
          </a:prstGeom>
          <a:solidFill>
            <a:schemeClr val="accent1">
              <a:lumMod val="40000"/>
              <a:lumOff val="6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solidFill>
              </a:rPr>
              <a:t>母集団</a:t>
            </a:r>
            <a:r>
              <a:rPr kumimoji="1" lang="en-US" altLang="ja-JP" sz="1200" b="1" dirty="0">
                <a:solidFill>
                  <a:schemeClr val="tx1"/>
                </a:solidFill>
              </a:rPr>
              <a:t>B</a:t>
            </a:r>
          </a:p>
          <a:p>
            <a:pPr algn="ctr"/>
            <a:endParaRPr kumimoji="1" lang="en-US" altLang="ja-JP" sz="500" dirty="0">
              <a:solidFill>
                <a:schemeClr val="tx1"/>
              </a:solidFill>
            </a:endParaRPr>
          </a:p>
          <a:p>
            <a:r>
              <a:rPr lang="ja-JP" altLang="en-US" sz="1200" dirty="0">
                <a:solidFill>
                  <a:schemeClr val="tx1"/>
                </a:solidFill>
              </a:rPr>
              <a:t>正規分布</a:t>
            </a:r>
            <a:endParaRPr lang="en-US" altLang="ja-JP" sz="1200" dirty="0">
              <a:solidFill>
                <a:schemeClr val="tx1"/>
              </a:solidFill>
            </a:endParaRPr>
          </a:p>
          <a:p>
            <a:pPr marL="285750" indent="-285750">
              <a:buFont typeface="Arial" panose="020B0604020202020204" pitchFamily="34" charset="0"/>
              <a:buChar char="•"/>
            </a:pPr>
            <a:r>
              <a:rPr lang="ja-JP" altLang="en-US" sz="1200" dirty="0">
                <a:solidFill>
                  <a:schemeClr val="tx1"/>
                </a:solidFill>
              </a:rPr>
              <a:t>母平均 </a:t>
            </a:r>
            <a:r>
              <a:rPr lang="en-US" altLang="ja-JP" sz="1200" dirty="0">
                <a:solidFill>
                  <a:schemeClr val="tx1"/>
                </a:solidFill>
              </a:rPr>
              <a:t>=</a:t>
            </a:r>
            <a:r>
              <a:rPr lang="ja-JP" altLang="en-US" sz="1200" dirty="0">
                <a:solidFill>
                  <a:schemeClr val="tx1"/>
                </a:solidFill>
              </a:rPr>
              <a:t> </a:t>
            </a:r>
            <a:r>
              <a:rPr lang="en-US" altLang="ja-JP" sz="1200" dirty="0">
                <a:solidFill>
                  <a:schemeClr val="tx1"/>
                </a:solidFill>
              </a:rPr>
              <a:t>35</a:t>
            </a:r>
          </a:p>
          <a:p>
            <a:pPr marL="285750" indent="-285750">
              <a:buFont typeface="Arial" panose="020B0604020202020204" pitchFamily="34" charset="0"/>
              <a:buChar char="•"/>
            </a:pPr>
            <a:r>
              <a:rPr lang="ja-JP" altLang="en-US" sz="1200" dirty="0">
                <a:solidFill>
                  <a:schemeClr val="tx1"/>
                </a:solidFill>
              </a:rPr>
              <a:t>母標準偏差 </a:t>
            </a:r>
            <a:r>
              <a:rPr lang="en-US" altLang="ja-JP" sz="1200" dirty="0">
                <a:solidFill>
                  <a:schemeClr val="tx1"/>
                </a:solidFill>
              </a:rPr>
              <a:t>= 10</a:t>
            </a:r>
            <a:endParaRPr kumimoji="1" lang="ja-JP" altLang="en-US" sz="1200" dirty="0">
              <a:solidFill>
                <a:schemeClr val="tx1"/>
              </a:solidFill>
            </a:endParaRPr>
          </a:p>
        </p:txBody>
      </p:sp>
      <p:sp>
        <p:nvSpPr>
          <p:cNvPr id="20" name="テキスト ボックス 19">
            <a:extLst>
              <a:ext uri="{FF2B5EF4-FFF2-40B4-BE49-F238E27FC236}">
                <a16:creationId xmlns:a16="http://schemas.microsoft.com/office/drawing/2014/main" id="{BC3F5BFE-C4F5-42D0-AAD0-C4591DA2B883}"/>
              </a:ext>
            </a:extLst>
          </p:cNvPr>
          <p:cNvSpPr txBox="1"/>
          <p:nvPr/>
        </p:nvSpPr>
        <p:spPr>
          <a:xfrm>
            <a:off x="416496" y="819794"/>
            <a:ext cx="9109012" cy="338554"/>
          </a:xfrm>
          <a:prstGeom prst="rect">
            <a:avLst/>
          </a:prstGeom>
          <a:noFill/>
        </p:spPr>
        <p:txBody>
          <a:bodyPr wrap="square" rtlCol="0">
            <a:spAutoFit/>
          </a:bodyPr>
          <a:lstStyle/>
          <a:p>
            <a:r>
              <a:rPr lang="ja-JP" altLang="en-US" sz="1600" dirty="0"/>
              <a:t>シミュレーションにより、検定の性質を理解する</a:t>
            </a:r>
            <a:endParaRPr lang="en-US" altLang="ja-JP" sz="1600" dirty="0"/>
          </a:p>
        </p:txBody>
      </p:sp>
      <p:sp>
        <p:nvSpPr>
          <p:cNvPr id="22" name="テキスト ボックス 21">
            <a:extLst>
              <a:ext uri="{FF2B5EF4-FFF2-40B4-BE49-F238E27FC236}">
                <a16:creationId xmlns:a16="http://schemas.microsoft.com/office/drawing/2014/main" id="{235792BA-CFB6-43BF-9012-088199FE4CB7}"/>
              </a:ext>
            </a:extLst>
          </p:cNvPr>
          <p:cNvSpPr txBox="1"/>
          <p:nvPr/>
        </p:nvSpPr>
        <p:spPr>
          <a:xfrm>
            <a:off x="6186956" y="1408475"/>
            <a:ext cx="2546252" cy="338554"/>
          </a:xfrm>
          <a:prstGeom prst="rect">
            <a:avLst/>
          </a:prstGeom>
          <a:noFill/>
        </p:spPr>
        <p:txBody>
          <a:bodyPr wrap="square" rtlCol="0">
            <a:spAutoFit/>
          </a:bodyPr>
          <a:lstStyle/>
          <a:p>
            <a:pPr algn="ctr"/>
            <a:r>
              <a:rPr lang="ja-JP" altLang="en-US" sz="1600" b="1" u="sng" dirty="0"/>
              <a:t>シミュレーション</a:t>
            </a:r>
            <a:r>
              <a:rPr lang="en-US" altLang="ja-JP" sz="1600" b="1" u="sng" dirty="0"/>
              <a:t>B</a:t>
            </a:r>
          </a:p>
        </p:txBody>
      </p:sp>
      <p:sp>
        <p:nvSpPr>
          <p:cNvPr id="23" name="テキスト ボックス 22">
            <a:extLst>
              <a:ext uri="{FF2B5EF4-FFF2-40B4-BE49-F238E27FC236}">
                <a16:creationId xmlns:a16="http://schemas.microsoft.com/office/drawing/2014/main" id="{70187E92-15FC-4E20-9122-B4A855F4C9CC}"/>
              </a:ext>
            </a:extLst>
          </p:cNvPr>
          <p:cNvSpPr txBox="1"/>
          <p:nvPr/>
        </p:nvSpPr>
        <p:spPr>
          <a:xfrm>
            <a:off x="288938" y="4694908"/>
            <a:ext cx="4486586" cy="1569660"/>
          </a:xfrm>
          <a:prstGeom prst="rect">
            <a:avLst/>
          </a:prstGeom>
          <a:noFill/>
        </p:spPr>
        <p:txBody>
          <a:bodyPr wrap="square" rtlCol="0">
            <a:spAutoFit/>
          </a:bodyPr>
          <a:lstStyle/>
          <a:p>
            <a:r>
              <a:rPr lang="ja-JP" altLang="en-US" sz="1200" dirty="0"/>
              <a:t>母平均、標本数を変えながらシミュレーションを実施</a:t>
            </a:r>
            <a:endParaRPr lang="en-US" altLang="ja-JP" sz="1200" dirty="0"/>
          </a:p>
          <a:p>
            <a:endParaRPr lang="en-US" altLang="ja-JP" sz="1200" dirty="0"/>
          </a:p>
          <a:p>
            <a:r>
              <a:rPr lang="ja-JP" altLang="en-US" sz="1200" dirty="0"/>
              <a:t>実際に母平均に差がある場合に、検定で棄却できるかを確認する</a:t>
            </a:r>
            <a:endParaRPr lang="en-US" altLang="ja-JP" sz="1200" dirty="0"/>
          </a:p>
          <a:p>
            <a:pPr marL="171450" indent="-171450">
              <a:buFont typeface="Arial" panose="020B0604020202020204" pitchFamily="34" charset="0"/>
              <a:buChar char="•"/>
            </a:pPr>
            <a:r>
              <a:rPr lang="ja-JP" altLang="en-US" sz="1200" dirty="0">
                <a:solidFill>
                  <a:srgbClr val="FF0000"/>
                </a:solidFill>
              </a:rPr>
              <a:t>実際に差があっても、サンプル数が少ない場合は棄却できない</a:t>
            </a:r>
            <a:endParaRPr lang="en-US" altLang="ja-JP" sz="1200" dirty="0">
              <a:solidFill>
                <a:srgbClr val="FF0000"/>
              </a:solidFill>
            </a:endParaRPr>
          </a:p>
          <a:p>
            <a:pPr marL="171450" indent="-171450">
              <a:buFont typeface="Arial" panose="020B0604020202020204" pitchFamily="34" charset="0"/>
              <a:buChar char="•"/>
            </a:pPr>
            <a:r>
              <a:rPr lang="ja-JP" altLang="en-US" sz="1200" dirty="0">
                <a:solidFill>
                  <a:srgbClr val="FF0000"/>
                </a:solidFill>
              </a:rPr>
              <a:t>小さい差を検定により棄却する場合、沢山のサンプル数が必要</a:t>
            </a:r>
            <a:endParaRPr lang="en-US" altLang="ja-JP" sz="1200" dirty="0">
              <a:solidFill>
                <a:srgbClr val="FF0000"/>
              </a:solidFill>
            </a:endParaRPr>
          </a:p>
        </p:txBody>
      </p:sp>
      <p:sp>
        <p:nvSpPr>
          <p:cNvPr id="2" name="矢印: 左右 1">
            <a:extLst>
              <a:ext uri="{FF2B5EF4-FFF2-40B4-BE49-F238E27FC236}">
                <a16:creationId xmlns:a16="http://schemas.microsoft.com/office/drawing/2014/main" id="{5CD02BEC-0762-44DE-9F8A-B539771255D4}"/>
              </a:ext>
            </a:extLst>
          </p:cNvPr>
          <p:cNvSpPr/>
          <p:nvPr/>
        </p:nvSpPr>
        <p:spPr bwMode="auto">
          <a:xfrm>
            <a:off x="2207823" y="3627578"/>
            <a:ext cx="700085" cy="286023"/>
          </a:xfrm>
          <a:prstGeom prst="leftRightArrow">
            <a:avLst/>
          </a:prstGeom>
          <a:solidFill>
            <a:schemeClr val="bg1">
              <a:lumMod val="50000"/>
            </a:schemeClr>
          </a:solidFill>
          <a:ln w="6350">
            <a:solidFill>
              <a:schemeClr val="tx1"/>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4" name="テキスト ボックス 23">
            <a:extLst>
              <a:ext uri="{FF2B5EF4-FFF2-40B4-BE49-F238E27FC236}">
                <a16:creationId xmlns:a16="http://schemas.microsoft.com/office/drawing/2014/main" id="{45CA3160-E0E5-48F5-8098-279FCE0129E8}"/>
              </a:ext>
            </a:extLst>
          </p:cNvPr>
          <p:cNvSpPr txBox="1"/>
          <p:nvPr/>
        </p:nvSpPr>
        <p:spPr>
          <a:xfrm>
            <a:off x="2176728" y="4021323"/>
            <a:ext cx="753980" cy="307777"/>
          </a:xfrm>
          <a:prstGeom prst="rect">
            <a:avLst/>
          </a:prstGeom>
          <a:noFill/>
        </p:spPr>
        <p:txBody>
          <a:bodyPr wrap="square" rtlCol="0">
            <a:spAutoFit/>
          </a:bodyPr>
          <a:lstStyle/>
          <a:p>
            <a:pPr algn="ctr"/>
            <a:r>
              <a:rPr lang="ja-JP" altLang="en-US" sz="1400" b="1" dirty="0"/>
              <a:t>検定</a:t>
            </a:r>
            <a:endParaRPr lang="en-US" altLang="ja-JP" sz="1400" b="1" dirty="0"/>
          </a:p>
        </p:txBody>
      </p:sp>
      <p:sp>
        <p:nvSpPr>
          <p:cNvPr id="25" name="四角形: 角を丸くする 24">
            <a:extLst>
              <a:ext uri="{FF2B5EF4-FFF2-40B4-BE49-F238E27FC236}">
                <a16:creationId xmlns:a16="http://schemas.microsoft.com/office/drawing/2014/main" id="{3D15AE5E-3036-4F9E-BB6C-46D5F9E3E7F5}"/>
              </a:ext>
            </a:extLst>
          </p:cNvPr>
          <p:cNvSpPr/>
          <p:nvPr/>
        </p:nvSpPr>
        <p:spPr>
          <a:xfrm>
            <a:off x="6131636" y="1862387"/>
            <a:ext cx="2673792" cy="1102331"/>
          </a:xfrm>
          <a:prstGeom prst="roundRect">
            <a:avLst/>
          </a:prstGeom>
          <a:solidFill>
            <a:schemeClr val="accent1">
              <a:lumMod val="40000"/>
              <a:lumOff val="6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solidFill>
              </a:rPr>
              <a:t>母集団</a:t>
            </a:r>
            <a:endParaRPr kumimoji="1" lang="en-US" altLang="ja-JP" sz="1200" b="1" dirty="0">
              <a:solidFill>
                <a:schemeClr val="tx1"/>
              </a:solidFill>
            </a:endParaRPr>
          </a:p>
          <a:p>
            <a:pPr algn="ctr"/>
            <a:endParaRPr kumimoji="1" lang="en-US" altLang="ja-JP" sz="500" dirty="0">
              <a:solidFill>
                <a:schemeClr val="tx1"/>
              </a:solidFill>
            </a:endParaRPr>
          </a:p>
          <a:p>
            <a:r>
              <a:rPr lang="ja-JP" altLang="en-US" sz="1200" dirty="0">
                <a:solidFill>
                  <a:schemeClr val="tx1"/>
                </a:solidFill>
              </a:rPr>
              <a:t>正規分布</a:t>
            </a:r>
            <a:endParaRPr lang="en-US" altLang="ja-JP" sz="1200" dirty="0">
              <a:solidFill>
                <a:schemeClr val="tx1"/>
              </a:solidFill>
            </a:endParaRPr>
          </a:p>
          <a:p>
            <a:pPr marL="285750" indent="-285750">
              <a:buFont typeface="Arial" panose="020B0604020202020204" pitchFamily="34" charset="0"/>
              <a:buChar char="•"/>
            </a:pPr>
            <a:r>
              <a:rPr lang="ja-JP" altLang="en-US" sz="1200" dirty="0">
                <a:solidFill>
                  <a:schemeClr val="tx1"/>
                </a:solidFill>
              </a:rPr>
              <a:t>母平均 </a:t>
            </a:r>
            <a:r>
              <a:rPr lang="en-US" altLang="ja-JP" sz="1200" dirty="0">
                <a:solidFill>
                  <a:schemeClr val="tx1"/>
                </a:solidFill>
              </a:rPr>
              <a:t>=</a:t>
            </a:r>
            <a:r>
              <a:rPr lang="ja-JP" altLang="en-US" sz="1200" dirty="0">
                <a:solidFill>
                  <a:schemeClr val="tx1"/>
                </a:solidFill>
              </a:rPr>
              <a:t> </a:t>
            </a:r>
            <a:r>
              <a:rPr lang="en-US" altLang="ja-JP" sz="1200" dirty="0">
                <a:solidFill>
                  <a:schemeClr val="tx1"/>
                </a:solidFill>
              </a:rPr>
              <a:t>30</a:t>
            </a:r>
          </a:p>
          <a:p>
            <a:pPr marL="285750" indent="-285750">
              <a:buFont typeface="Arial" panose="020B0604020202020204" pitchFamily="34" charset="0"/>
              <a:buChar char="•"/>
            </a:pPr>
            <a:r>
              <a:rPr kumimoji="1" lang="ja-JP" altLang="en-US" sz="1200" dirty="0">
                <a:solidFill>
                  <a:schemeClr val="tx1"/>
                </a:solidFill>
              </a:rPr>
              <a:t>母標準偏差 </a:t>
            </a:r>
            <a:r>
              <a:rPr kumimoji="1" lang="en-US" altLang="ja-JP" sz="1200" dirty="0">
                <a:solidFill>
                  <a:schemeClr val="tx1"/>
                </a:solidFill>
              </a:rPr>
              <a:t>= 10</a:t>
            </a:r>
            <a:endParaRPr kumimoji="1" lang="ja-JP" altLang="en-US" sz="1200" dirty="0">
              <a:solidFill>
                <a:schemeClr val="tx1"/>
              </a:solidFill>
            </a:endParaRPr>
          </a:p>
        </p:txBody>
      </p:sp>
      <p:sp>
        <p:nvSpPr>
          <p:cNvPr id="27" name="矢印: 右カーブ 26">
            <a:extLst>
              <a:ext uri="{FF2B5EF4-FFF2-40B4-BE49-F238E27FC236}">
                <a16:creationId xmlns:a16="http://schemas.microsoft.com/office/drawing/2014/main" id="{9CEAA9D7-22A9-4DD2-9135-77455046552C}"/>
              </a:ext>
            </a:extLst>
          </p:cNvPr>
          <p:cNvSpPr/>
          <p:nvPr/>
        </p:nvSpPr>
        <p:spPr>
          <a:xfrm>
            <a:off x="5218942" y="2413553"/>
            <a:ext cx="450161" cy="124992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8" name="矢印: 左カーブ 27">
            <a:extLst>
              <a:ext uri="{FF2B5EF4-FFF2-40B4-BE49-F238E27FC236}">
                <a16:creationId xmlns:a16="http://schemas.microsoft.com/office/drawing/2014/main" id="{B610741B-860C-48B1-9247-83B7D2CC566A}"/>
              </a:ext>
            </a:extLst>
          </p:cNvPr>
          <p:cNvSpPr/>
          <p:nvPr/>
        </p:nvSpPr>
        <p:spPr>
          <a:xfrm>
            <a:off x="9255371" y="2357123"/>
            <a:ext cx="450157" cy="124992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9" name="四角形: 角を丸くする 28">
            <a:extLst>
              <a:ext uri="{FF2B5EF4-FFF2-40B4-BE49-F238E27FC236}">
                <a16:creationId xmlns:a16="http://schemas.microsoft.com/office/drawing/2014/main" id="{A4CF3B1E-CA58-4C8E-9DBB-56F84E056F87}"/>
              </a:ext>
            </a:extLst>
          </p:cNvPr>
          <p:cNvSpPr/>
          <p:nvPr/>
        </p:nvSpPr>
        <p:spPr>
          <a:xfrm>
            <a:off x="5754908" y="3130869"/>
            <a:ext cx="1280135" cy="907101"/>
          </a:xfrm>
          <a:prstGeom prst="roundRect">
            <a:avLst/>
          </a:prstGeom>
          <a:solidFill>
            <a:schemeClr val="accent1">
              <a:lumMod val="40000"/>
              <a:lumOff val="6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a:solidFill>
                  <a:schemeClr val="tx1"/>
                </a:solidFill>
              </a:rPr>
              <a:t>標本</a:t>
            </a:r>
            <a:r>
              <a:rPr kumimoji="1" lang="en-US" altLang="ja-JP" sz="1100" b="1" dirty="0">
                <a:solidFill>
                  <a:schemeClr val="tx1"/>
                </a:solidFill>
              </a:rPr>
              <a:t>A</a:t>
            </a:r>
          </a:p>
          <a:p>
            <a:pPr algn="ctr"/>
            <a:endParaRPr kumimoji="1" lang="en-US" altLang="ja-JP" sz="400" dirty="0">
              <a:solidFill>
                <a:schemeClr val="tx1"/>
              </a:solidFill>
            </a:endParaRPr>
          </a:p>
          <a:p>
            <a:pPr algn="ctr"/>
            <a:r>
              <a:rPr lang="ja-JP" altLang="en-US" sz="1100" dirty="0">
                <a:solidFill>
                  <a:schemeClr val="tx1"/>
                </a:solidFill>
              </a:rPr>
              <a:t>標本平均 </a:t>
            </a:r>
            <a:r>
              <a:rPr lang="en-US" altLang="ja-JP" sz="1100" dirty="0">
                <a:solidFill>
                  <a:schemeClr val="tx1"/>
                </a:solidFill>
              </a:rPr>
              <a:t>= ?</a:t>
            </a:r>
          </a:p>
        </p:txBody>
      </p:sp>
      <p:sp>
        <p:nvSpPr>
          <p:cNvPr id="30" name="四角形: 角を丸くする 29">
            <a:extLst>
              <a:ext uri="{FF2B5EF4-FFF2-40B4-BE49-F238E27FC236}">
                <a16:creationId xmlns:a16="http://schemas.microsoft.com/office/drawing/2014/main" id="{11625377-1DF8-4345-8532-7D75F7CE93AA}"/>
              </a:ext>
            </a:extLst>
          </p:cNvPr>
          <p:cNvSpPr/>
          <p:nvPr/>
        </p:nvSpPr>
        <p:spPr>
          <a:xfrm>
            <a:off x="7895153" y="3130868"/>
            <a:ext cx="1280135" cy="907101"/>
          </a:xfrm>
          <a:prstGeom prst="roundRect">
            <a:avLst/>
          </a:prstGeom>
          <a:solidFill>
            <a:schemeClr val="accent1">
              <a:lumMod val="40000"/>
              <a:lumOff val="6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a:solidFill>
                  <a:schemeClr val="tx1"/>
                </a:solidFill>
              </a:rPr>
              <a:t>標本</a:t>
            </a:r>
            <a:r>
              <a:rPr kumimoji="1" lang="en-US" altLang="ja-JP" sz="1100" b="1" dirty="0">
                <a:solidFill>
                  <a:schemeClr val="tx1"/>
                </a:solidFill>
              </a:rPr>
              <a:t>B</a:t>
            </a:r>
          </a:p>
          <a:p>
            <a:pPr algn="ctr"/>
            <a:endParaRPr kumimoji="1" lang="en-US" altLang="ja-JP" sz="400" dirty="0">
              <a:solidFill>
                <a:schemeClr val="tx1"/>
              </a:solidFill>
            </a:endParaRPr>
          </a:p>
          <a:p>
            <a:pPr algn="ctr"/>
            <a:r>
              <a:rPr lang="ja-JP" altLang="en-US" sz="1100" dirty="0">
                <a:solidFill>
                  <a:schemeClr val="tx1"/>
                </a:solidFill>
              </a:rPr>
              <a:t>標本平均 </a:t>
            </a:r>
            <a:r>
              <a:rPr lang="en-US" altLang="ja-JP" sz="1100" dirty="0">
                <a:solidFill>
                  <a:schemeClr val="tx1"/>
                </a:solidFill>
              </a:rPr>
              <a:t>= ?</a:t>
            </a:r>
          </a:p>
        </p:txBody>
      </p:sp>
      <p:sp>
        <p:nvSpPr>
          <p:cNvPr id="31" name="矢印: 左右 30">
            <a:extLst>
              <a:ext uri="{FF2B5EF4-FFF2-40B4-BE49-F238E27FC236}">
                <a16:creationId xmlns:a16="http://schemas.microsoft.com/office/drawing/2014/main" id="{8F476AC4-5D09-40ED-8E75-F0EB07D7DC3F}"/>
              </a:ext>
            </a:extLst>
          </p:cNvPr>
          <p:cNvSpPr/>
          <p:nvPr/>
        </p:nvSpPr>
        <p:spPr bwMode="auto">
          <a:xfrm>
            <a:off x="7114187" y="3621658"/>
            <a:ext cx="700085" cy="286023"/>
          </a:xfrm>
          <a:prstGeom prst="leftRightArrow">
            <a:avLst/>
          </a:prstGeom>
          <a:solidFill>
            <a:schemeClr val="bg1">
              <a:lumMod val="50000"/>
            </a:schemeClr>
          </a:solidFill>
          <a:ln w="6350">
            <a:solidFill>
              <a:schemeClr val="tx1"/>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2" name="テキスト ボックス 31">
            <a:extLst>
              <a:ext uri="{FF2B5EF4-FFF2-40B4-BE49-F238E27FC236}">
                <a16:creationId xmlns:a16="http://schemas.microsoft.com/office/drawing/2014/main" id="{284F37BE-E1B4-4D90-90B3-E8A91C3BB764}"/>
              </a:ext>
            </a:extLst>
          </p:cNvPr>
          <p:cNvSpPr txBox="1"/>
          <p:nvPr/>
        </p:nvSpPr>
        <p:spPr>
          <a:xfrm>
            <a:off x="7083092" y="4015403"/>
            <a:ext cx="753980" cy="307777"/>
          </a:xfrm>
          <a:prstGeom prst="rect">
            <a:avLst/>
          </a:prstGeom>
          <a:noFill/>
        </p:spPr>
        <p:txBody>
          <a:bodyPr wrap="square" rtlCol="0">
            <a:spAutoFit/>
          </a:bodyPr>
          <a:lstStyle/>
          <a:p>
            <a:pPr algn="ctr"/>
            <a:r>
              <a:rPr lang="ja-JP" altLang="en-US" sz="1400" b="1" dirty="0"/>
              <a:t>検定</a:t>
            </a:r>
            <a:endParaRPr lang="en-US" altLang="ja-JP" sz="1400" b="1" dirty="0"/>
          </a:p>
        </p:txBody>
      </p:sp>
      <p:sp>
        <p:nvSpPr>
          <p:cNvPr id="33" name="テキスト ボックス 32">
            <a:extLst>
              <a:ext uri="{FF2B5EF4-FFF2-40B4-BE49-F238E27FC236}">
                <a16:creationId xmlns:a16="http://schemas.microsoft.com/office/drawing/2014/main" id="{4B58C0BD-3B22-4CB7-ABA4-9D9D6251AD87}"/>
              </a:ext>
            </a:extLst>
          </p:cNvPr>
          <p:cNvSpPr txBox="1"/>
          <p:nvPr/>
        </p:nvSpPr>
        <p:spPr>
          <a:xfrm>
            <a:off x="5218942" y="4694909"/>
            <a:ext cx="4486586" cy="1569660"/>
          </a:xfrm>
          <a:prstGeom prst="rect">
            <a:avLst/>
          </a:prstGeom>
          <a:noFill/>
        </p:spPr>
        <p:txBody>
          <a:bodyPr wrap="square" rtlCol="0">
            <a:spAutoFit/>
          </a:bodyPr>
          <a:lstStyle/>
          <a:p>
            <a:r>
              <a:rPr lang="ja-JP" altLang="en-US" sz="1200" dirty="0"/>
              <a:t>母平均、母標準偏差、標本数を変えながらシミュレーションを実施</a:t>
            </a:r>
            <a:endParaRPr lang="en-US" altLang="ja-JP" sz="1200" dirty="0"/>
          </a:p>
          <a:p>
            <a:endParaRPr lang="en-US" altLang="ja-JP" sz="1200" dirty="0"/>
          </a:p>
          <a:p>
            <a:r>
              <a:rPr lang="ja-JP" altLang="en-US" sz="1200" dirty="0"/>
              <a:t>実際に母平均に差がない場合に、検定で棄却してしまう場合があるかを確認する</a:t>
            </a:r>
            <a:endParaRPr lang="en-US" altLang="ja-JP" sz="1200" dirty="0"/>
          </a:p>
          <a:p>
            <a:pPr marL="171450" indent="-171450">
              <a:buFont typeface="Arial" panose="020B0604020202020204" pitchFamily="34" charset="0"/>
              <a:buChar char="•"/>
            </a:pPr>
            <a:r>
              <a:rPr lang="ja-JP" altLang="en-US" sz="1200" dirty="0">
                <a:solidFill>
                  <a:srgbClr val="FF0000"/>
                </a:solidFill>
              </a:rPr>
              <a:t>実際に差がないが、棄却してしまう場合がある（第</a:t>
            </a:r>
            <a:r>
              <a:rPr lang="en-US" altLang="ja-JP" sz="1200" dirty="0">
                <a:solidFill>
                  <a:srgbClr val="FF0000"/>
                </a:solidFill>
              </a:rPr>
              <a:t>1</a:t>
            </a:r>
            <a:r>
              <a:rPr lang="ja-JP" altLang="en-US" sz="1200" dirty="0">
                <a:solidFill>
                  <a:srgbClr val="FF0000"/>
                </a:solidFill>
              </a:rPr>
              <a:t>種の誤り</a:t>
            </a:r>
            <a:r>
              <a:rPr lang="en-US" altLang="ja-JP" sz="1200" dirty="0">
                <a:solidFill>
                  <a:srgbClr val="FF0000"/>
                </a:solidFill>
              </a:rPr>
              <a:t>(Type I Error) </a:t>
            </a:r>
            <a:r>
              <a:rPr lang="ja-JP" altLang="en-US" sz="1200" dirty="0">
                <a:solidFill>
                  <a:srgbClr val="FF0000"/>
                </a:solidFill>
              </a:rPr>
              <a:t>）。誤って棄却してしまう割合は有意水準に等しい</a:t>
            </a:r>
            <a:endParaRPr lang="en-US" altLang="ja-JP" sz="1200" dirty="0">
              <a:solidFill>
                <a:srgbClr val="FF0000"/>
              </a:solidFill>
            </a:endParaRPr>
          </a:p>
        </p:txBody>
      </p:sp>
    </p:spTree>
    <p:extLst>
      <p:ext uri="{BB962C8B-B14F-4D97-AF65-F5344CB8AC3E}">
        <p14:creationId xmlns:p14="http://schemas.microsoft.com/office/powerpoint/2010/main" val="1802456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34</a:t>
            </a:fld>
            <a:endParaRPr lang="ja-JP" altLang="en-US" dirty="0"/>
          </a:p>
        </p:txBody>
      </p:sp>
      <p:sp>
        <p:nvSpPr>
          <p:cNvPr id="3" name="タイトル 2"/>
          <p:cNvSpPr>
            <a:spLocks noGrp="1"/>
          </p:cNvSpPr>
          <p:nvPr>
            <p:ph type="title"/>
          </p:nvPr>
        </p:nvSpPr>
        <p:spPr/>
        <p:txBody>
          <a:bodyPr/>
          <a:lstStyle/>
          <a:p>
            <a:r>
              <a:rPr lang="en-US" altLang="ja-JP" sz="2400" dirty="0"/>
              <a:t>p</a:t>
            </a:r>
            <a:r>
              <a:rPr kumimoji="1" lang="ja-JP" altLang="en-US" sz="2400" dirty="0"/>
              <a:t>値に関する注意点</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966210"/>
            <a:ext cx="9548204" cy="338554"/>
          </a:xfrm>
          <a:prstGeom prst="rect">
            <a:avLst/>
          </a:prstGeom>
          <a:noFill/>
        </p:spPr>
        <p:txBody>
          <a:bodyPr wrap="square" rtlCol="0">
            <a:spAutoFit/>
          </a:bodyPr>
          <a:lstStyle/>
          <a:p>
            <a:r>
              <a:rPr lang="en-US" altLang="ja-JP" sz="1600" b="1" dirty="0"/>
              <a:t>p</a:t>
            </a:r>
            <a:r>
              <a:rPr lang="ja-JP" altLang="en-US" sz="1600" b="1" dirty="0"/>
              <a:t>値に関する</a:t>
            </a:r>
            <a:r>
              <a:rPr lang="en-US" altLang="ja-JP" sz="1600" b="1" dirty="0"/>
              <a:t>12</a:t>
            </a:r>
            <a:r>
              <a:rPr lang="ja-JP" altLang="en-US" sz="1600" b="1" dirty="0"/>
              <a:t>の誤解</a:t>
            </a:r>
            <a:endParaRPr lang="en-US" altLang="ja-JP" sz="1600" b="1" dirty="0"/>
          </a:p>
        </p:txBody>
      </p:sp>
      <p:sp>
        <p:nvSpPr>
          <p:cNvPr id="6" name="テキスト ボックス 5">
            <a:extLst>
              <a:ext uri="{FF2B5EF4-FFF2-40B4-BE49-F238E27FC236}">
                <a16:creationId xmlns:a16="http://schemas.microsoft.com/office/drawing/2014/main" id="{00B9417A-36D6-42D8-898E-8486DED9975D}"/>
              </a:ext>
            </a:extLst>
          </p:cNvPr>
          <p:cNvSpPr txBox="1"/>
          <p:nvPr/>
        </p:nvSpPr>
        <p:spPr>
          <a:xfrm>
            <a:off x="200472" y="4797152"/>
            <a:ext cx="9548204" cy="1661993"/>
          </a:xfrm>
          <a:prstGeom prst="rect">
            <a:avLst/>
          </a:prstGeom>
          <a:noFill/>
        </p:spPr>
        <p:txBody>
          <a:bodyPr wrap="square" rtlCol="0">
            <a:spAutoFit/>
          </a:bodyPr>
          <a:lstStyle/>
          <a:p>
            <a:r>
              <a:rPr lang="en-US" altLang="ja-JP" sz="1600" b="1" dirty="0"/>
              <a:t>ASA(American Statistical Association)</a:t>
            </a:r>
            <a:r>
              <a:rPr lang="ja-JP" altLang="en-US" sz="1600" b="1" dirty="0"/>
              <a:t>による統計的有意性、</a:t>
            </a:r>
            <a:r>
              <a:rPr lang="en-US" altLang="ja-JP" sz="1600" b="1" dirty="0"/>
              <a:t>p</a:t>
            </a:r>
            <a:r>
              <a:rPr lang="ja-JP" altLang="en-US" sz="1600" b="1" dirty="0"/>
              <a:t>値に関する声明</a:t>
            </a:r>
            <a:endParaRPr lang="en-US" altLang="ja-JP" sz="1600" b="1" dirty="0"/>
          </a:p>
          <a:p>
            <a:endParaRPr lang="en-US" altLang="ja-JP" sz="1400" dirty="0"/>
          </a:p>
          <a:p>
            <a:r>
              <a:rPr lang="ja-JP" altLang="en-US" sz="1400" dirty="0"/>
              <a:t>（原文）</a:t>
            </a:r>
            <a:endParaRPr lang="en-US" altLang="ja-JP" sz="1400" dirty="0"/>
          </a:p>
          <a:p>
            <a:r>
              <a:rPr lang="en-US" altLang="ja-JP" sz="1400" dirty="0">
                <a:hlinkClick r:id="rId2"/>
              </a:rPr>
              <a:t>https://www.amstat.org/asa/files/pdfs/P-ValueStatement.pdf</a:t>
            </a:r>
            <a:endParaRPr lang="en-US" altLang="ja-JP" sz="1400" dirty="0"/>
          </a:p>
          <a:p>
            <a:r>
              <a:rPr lang="ja-JP" altLang="en-US" sz="1400" dirty="0"/>
              <a:t>（訳）</a:t>
            </a:r>
            <a:endParaRPr lang="en-US" altLang="ja-JP" sz="1400" dirty="0"/>
          </a:p>
          <a:p>
            <a:r>
              <a:rPr lang="en-US" altLang="ja-JP" sz="1400" dirty="0">
                <a:hlinkClick r:id="rId3"/>
              </a:rPr>
              <a:t>http://biometrics.gr.jp/news/all/ASA.pdf</a:t>
            </a:r>
            <a:endParaRPr lang="en-US" altLang="ja-JP" sz="1400" dirty="0"/>
          </a:p>
          <a:p>
            <a:endParaRPr lang="en-US" altLang="ja-JP" sz="1600" dirty="0"/>
          </a:p>
        </p:txBody>
      </p:sp>
      <p:sp>
        <p:nvSpPr>
          <p:cNvPr id="7" name="テキスト ボックス 6">
            <a:extLst>
              <a:ext uri="{FF2B5EF4-FFF2-40B4-BE49-F238E27FC236}">
                <a16:creationId xmlns:a16="http://schemas.microsoft.com/office/drawing/2014/main" id="{5A2C08BD-A6AC-4923-88EA-AFE66F76FDF3}"/>
              </a:ext>
            </a:extLst>
          </p:cNvPr>
          <p:cNvSpPr txBox="1"/>
          <p:nvPr/>
        </p:nvSpPr>
        <p:spPr>
          <a:xfrm>
            <a:off x="524508" y="1340768"/>
            <a:ext cx="7416824" cy="461665"/>
          </a:xfrm>
          <a:prstGeom prst="rect">
            <a:avLst/>
          </a:prstGeom>
          <a:noFill/>
        </p:spPr>
        <p:txBody>
          <a:bodyPr wrap="square" rtlCol="0">
            <a:spAutoFit/>
          </a:bodyPr>
          <a:lstStyle/>
          <a:p>
            <a:r>
              <a:rPr lang="en-US" altLang="ja-JP" sz="1200" dirty="0"/>
              <a:t>Goodman, S. (2008), A Dirty Dozen: Twelve P-Value Misconceptions</a:t>
            </a:r>
          </a:p>
          <a:p>
            <a:endParaRPr lang="en-US" altLang="ja-JP" sz="1200" dirty="0"/>
          </a:p>
        </p:txBody>
      </p:sp>
      <p:pic>
        <p:nvPicPr>
          <p:cNvPr id="4" name="図 3">
            <a:extLst>
              <a:ext uri="{FF2B5EF4-FFF2-40B4-BE49-F238E27FC236}">
                <a16:creationId xmlns:a16="http://schemas.microsoft.com/office/drawing/2014/main" id="{EF9DE9AD-ED5F-4807-8F2D-5E9F18F491ED}"/>
              </a:ext>
            </a:extLst>
          </p:cNvPr>
          <p:cNvPicPr>
            <a:picLocks noChangeAspect="1"/>
          </p:cNvPicPr>
          <p:nvPr/>
        </p:nvPicPr>
        <p:blipFill>
          <a:blip r:embed="rId4"/>
          <a:stretch>
            <a:fillRect/>
          </a:stretch>
        </p:blipFill>
        <p:spPr>
          <a:xfrm>
            <a:off x="596516" y="1621688"/>
            <a:ext cx="7884876" cy="2563396"/>
          </a:xfrm>
          <a:prstGeom prst="rect">
            <a:avLst/>
          </a:prstGeom>
        </p:spPr>
      </p:pic>
    </p:spTree>
    <p:extLst>
      <p:ext uri="{BB962C8B-B14F-4D97-AF65-F5344CB8AC3E}">
        <p14:creationId xmlns:p14="http://schemas.microsoft.com/office/powerpoint/2010/main" val="3629493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3</a:t>
            </a:fld>
            <a:endParaRPr lang="ja-JP" altLang="en-US" dirty="0"/>
          </a:p>
        </p:txBody>
      </p:sp>
      <p:sp>
        <p:nvSpPr>
          <p:cNvPr id="3" name="タイトル 2"/>
          <p:cNvSpPr>
            <a:spLocks noGrp="1"/>
          </p:cNvSpPr>
          <p:nvPr>
            <p:ph type="title"/>
          </p:nvPr>
        </p:nvSpPr>
        <p:spPr/>
        <p:txBody>
          <a:bodyPr/>
          <a:lstStyle/>
          <a:p>
            <a:r>
              <a:rPr kumimoji="1" lang="ja-JP" altLang="en-US" dirty="0"/>
              <a:t>条件付き確率、独立</a:t>
            </a:r>
          </a:p>
        </p:txBody>
      </p:sp>
      <p:sp>
        <p:nvSpPr>
          <p:cNvPr id="5" name="テキスト ボックス 4">
            <a:extLst>
              <a:ext uri="{FF2B5EF4-FFF2-40B4-BE49-F238E27FC236}">
                <a16:creationId xmlns:a16="http://schemas.microsoft.com/office/drawing/2014/main" id="{E34106CB-5A8A-4A51-AC9E-7E880FB3545E}"/>
              </a:ext>
            </a:extLst>
          </p:cNvPr>
          <p:cNvSpPr txBox="1"/>
          <p:nvPr/>
        </p:nvSpPr>
        <p:spPr>
          <a:xfrm>
            <a:off x="200472" y="836712"/>
            <a:ext cx="9548204" cy="4185761"/>
          </a:xfrm>
          <a:prstGeom prst="rect">
            <a:avLst/>
          </a:prstGeom>
          <a:noFill/>
        </p:spPr>
        <p:txBody>
          <a:bodyPr wrap="square" rtlCol="0">
            <a:spAutoFit/>
          </a:bodyPr>
          <a:lstStyle/>
          <a:p>
            <a:r>
              <a:rPr lang="ja-JP" altLang="en-US" sz="1400" b="1" dirty="0"/>
              <a:t>条件付き確率</a:t>
            </a:r>
            <a:r>
              <a:rPr lang="en-US" altLang="ja-JP" sz="1400" b="1" dirty="0"/>
              <a:t>(Conditional Probability)</a:t>
            </a:r>
            <a:r>
              <a:rPr lang="ja-JP" altLang="en-US" sz="1400" dirty="0"/>
              <a:t>は、ある事象</a:t>
            </a:r>
            <a:r>
              <a:rPr lang="en-US" altLang="ja-JP" sz="1400" dirty="0">
                <a:solidFill>
                  <a:srgbClr val="0070C0"/>
                </a:solidFill>
              </a:rPr>
              <a:t>B</a:t>
            </a:r>
            <a:r>
              <a:rPr lang="ja-JP" altLang="en-US" sz="1400" dirty="0"/>
              <a:t>が起こるという条件下での別の事象</a:t>
            </a:r>
            <a:r>
              <a:rPr lang="en-US" altLang="ja-JP" sz="1400" dirty="0">
                <a:solidFill>
                  <a:srgbClr val="0070C0"/>
                </a:solidFill>
              </a:rPr>
              <a:t>A</a:t>
            </a:r>
            <a:r>
              <a:rPr lang="ja-JP" altLang="en-US" sz="1400" dirty="0"/>
              <a:t>の起こる確率</a:t>
            </a:r>
            <a:endParaRPr lang="en-US" altLang="ja-JP" sz="1400" dirty="0"/>
          </a:p>
          <a:p>
            <a:r>
              <a:rPr lang="en-US" altLang="ja-JP" sz="1400" dirty="0">
                <a:solidFill>
                  <a:srgbClr val="0070C0"/>
                </a:solidFill>
              </a:rPr>
              <a:t>P(A|B) = P(A</a:t>
            </a:r>
            <a:r>
              <a:rPr lang="en-US" altLang="ja-JP" sz="1400" dirty="0">
                <a:solidFill>
                  <a:srgbClr val="0070C0"/>
                </a:solidFill>
                <a:latin typeface="Yu Gothic Medium" panose="020B0500000000000000" pitchFamily="50" charset="-128"/>
                <a:ea typeface="Yu Gothic Medium" panose="020B0500000000000000" pitchFamily="50" charset="-128"/>
              </a:rPr>
              <a:t>∩</a:t>
            </a:r>
            <a:r>
              <a:rPr lang="en-US" altLang="ja-JP" sz="1400" dirty="0">
                <a:solidFill>
                  <a:srgbClr val="0070C0"/>
                </a:solidFill>
              </a:rPr>
              <a:t>B) / P(B)</a:t>
            </a:r>
          </a:p>
          <a:p>
            <a:endParaRPr lang="en-US" altLang="ja-JP" sz="700" dirty="0">
              <a:solidFill>
                <a:srgbClr val="0070C0"/>
              </a:solidFill>
            </a:endParaRPr>
          </a:p>
          <a:p>
            <a:r>
              <a:rPr lang="ja-JP" altLang="en-US" sz="1400" dirty="0"/>
              <a:t>（例）サイコロを</a:t>
            </a:r>
            <a:r>
              <a:rPr lang="en-US" altLang="ja-JP" sz="1400" dirty="0"/>
              <a:t>2</a:t>
            </a:r>
            <a:r>
              <a:rPr lang="ja-JP" altLang="en-US" sz="1400" dirty="0"/>
              <a:t>回振り、合計が</a:t>
            </a:r>
            <a:r>
              <a:rPr lang="en-US" altLang="ja-JP" sz="1400" dirty="0"/>
              <a:t>6</a:t>
            </a:r>
            <a:r>
              <a:rPr lang="ja-JP" altLang="en-US" sz="1400" dirty="0"/>
              <a:t>以上になる確率。ただし</a:t>
            </a:r>
            <a:r>
              <a:rPr lang="en-US" altLang="ja-JP" sz="1400" dirty="0"/>
              <a:t>1</a:t>
            </a:r>
            <a:r>
              <a:rPr lang="ja-JP" altLang="en-US" sz="1400" dirty="0"/>
              <a:t>回目に</a:t>
            </a:r>
            <a:r>
              <a:rPr lang="en-US" altLang="ja-JP" sz="1400" dirty="0"/>
              <a:t>3</a:t>
            </a:r>
            <a:r>
              <a:rPr lang="ja-JP" altLang="en-US" sz="1400" dirty="0"/>
              <a:t>の目が出ている。</a:t>
            </a:r>
            <a:endParaRPr lang="en-US" altLang="ja-JP" sz="1400" dirty="0"/>
          </a:p>
          <a:p>
            <a:r>
              <a:rPr lang="ja-JP" altLang="en-US" sz="1400" dirty="0">
                <a:solidFill>
                  <a:srgbClr val="0070C0"/>
                </a:solidFill>
              </a:rPr>
              <a:t>　　　</a:t>
            </a:r>
            <a:r>
              <a:rPr lang="en-US" altLang="ja-JP" sz="1400" dirty="0">
                <a:solidFill>
                  <a:srgbClr val="0070C0"/>
                </a:solidFill>
              </a:rPr>
              <a:t>P(“2</a:t>
            </a:r>
            <a:r>
              <a:rPr lang="ja-JP" altLang="en-US" sz="1400" dirty="0">
                <a:solidFill>
                  <a:srgbClr val="0070C0"/>
                </a:solidFill>
              </a:rPr>
              <a:t>回目で合計</a:t>
            </a:r>
            <a:r>
              <a:rPr lang="en-US" altLang="ja-JP" sz="1400" dirty="0">
                <a:solidFill>
                  <a:srgbClr val="0070C0"/>
                </a:solidFill>
              </a:rPr>
              <a:t>6</a:t>
            </a:r>
            <a:r>
              <a:rPr lang="ja-JP" altLang="en-US" sz="1400" dirty="0">
                <a:solidFill>
                  <a:srgbClr val="0070C0"/>
                </a:solidFill>
              </a:rPr>
              <a:t>以上</a:t>
            </a:r>
            <a:r>
              <a:rPr lang="en-US" altLang="ja-JP" sz="1400" dirty="0">
                <a:solidFill>
                  <a:srgbClr val="0070C0"/>
                </a:solidFill>
              </a:rPr>
              <a:t>”|”1</a:t>
            </a:r>
            <a:r>
              <a:rPr lang="ja-JP" altLang="en-US" sz="1400" dirty="0">
                <a:solidFill>
                  <a:srgbClr val="0070C0"/>
                </a:solidFill>
              </a:rPr>
              <a:t>回目</a:t>
            </a:r>
            <a:r>
              <a:rPr lang="en-US" altLang="ja-JP" sz="1400" dirty="0">
                <a:solidFill>
                  <a:srgbClr val="0070C0"/>
                </a:solidFill>
              </a:rPr>
              <a:t>3</a:t>
            </a:r>
            <a:r>
              <a:rPr lang="ja-JP" altLang="en-US" sz="1400" dirty="0">
                <a:solidFill>
                  <a:srgbClr val="0070C0"/>
                </a:solidFill>
              </a:rPr>
              <a:t>が出る</a:t>
            </a:r>
            <a:r>
              <a:rPr lang="en-US" altLang="ja-JP" sz="1400" dirty="0">
                <a:solidFill>
                  <a:srgbClr val="0070C0"/>
                </a:solidFill>
              </a:rPr>
              <a:t>”) </a:t>
            </a:r>
          </a:p>
          <a:p>
            <a:r>
              <a:rPr lang="ja-JP" altLang="en-US" sz="1400" dirty="0">
                <a:solidFill>
                  <a:srgbClr val="0070C0"/>
                </a:solidFill>
              </a:rPr>
              <a:t>　　　</a:t>
            </a:r>
            <a:r>
              <a:rPr lang="en-US" altLang="ja-JP" sz="1400" dirty="0">
                <a:solidFill>
                  <a:srgbClr val="0070C0"/>
                </a:solidFill>
              </a:rPr>
              <a:t>= P(“2</a:t>
            </a:r>
            <a:r>
              <a:rPr lang="ja-JP" altLang="en-US" sz="1400" dirty="0">
                <a:solidFill>
                  <a:srgbClr val="0070C0"/>
                </a:solidFill>
              </a:rPr>
              <a:t>回目で合計</a:t>
            </a:r>
            <a:r>
              <a:rPr lang="en-US" altLang="ja-JP" sz="1400" dirty="0">
                <a:solidFill>
                  <a:srgbClr val="0070C0"/>
                </a:solidFill>
              </a:rPr>
              <a:t>6</a:t>
            </a:r>
            <a:r>
              <a:rPr lang="ja-JP" altLang="en-US" sz="1400" dirty="0">
                <a:solidFill>
                  <a:srgbClr val="0070C0"/>
                </a:solidFill>
              </a:rPr>
              <a:t>以上</a:t>
            </a:r>
            <a:r>
              <a:rPr lang="en-US" altLang="ja-JP" sz="1400" dirty="0">
                <a:solidFill>
                  <a:srgbClr val="0070C0"/>
                </a:solidFill>
              </a:rPr>
              <a:t>”</a:t>
            </a:r>
            <a:r>
              <a:rPr lang="en-US" altLang="ja-JP" sz="1400" dirty="0">
                <a:solidFill>
                  <a:srgbClr val="0070C0"/>
                </a:solidFill>
                <a:latin typeface="Yu Gothic Medium" panose="020B0500000000000000" pitchFamily="50" charset="-128"/>
                <a:ea typeface="Yu Gothic Medium" panose="020B0500000000000000" pitchFamily="50" charset="-128"/>
              </a:rPr>
              <a:t>∩</a:t>
            </a:r>
            <a:r>
              <a:rPr lang="en-US" altLang="ja-JP" sz="1400" dirty="0">
                <a:solidFill>
                  <a:srgbClr val="0070C0"/>
                </a:solidFill>
              </a:rPr>
              <a:t>”1</a:t>
            </a:r>
            <a:r>
              <a:rPr lang="ja-JP" altLang="en-US" sz="1400" dirty="0">
                <a:solidFill>
                  <a:srgbClr val="0070C0"/>
                </a:solidFill>
              </a:rPr>
              <a:t>回目</a:t>
            </a:r>
            <a:r>
              <a:rPr lang="en-US" altLang="ja-JP" sz="1400" dirty="0">
                <a:solidFill>
                  <a:srgbClr val="0070C0"/>
                </a:solidFill>
              </a:rPr>
              <a:t>3</a:t>
            </a:r>
            <a:r>
              <a:rPr lang="ja-JP" altLang="en-US" sz="1400" dirty="0">
                <a:solidFill>
                  <a:srgbClr val="0070C0"/>
                </a:solidFill>
              </a:rPr>
              <a:t>が出る</a:t>
            </a:r>
            <a:r>
              <a:rPr lang="en-US" altLang="ja-JP" sz="1400" dirty="0">
                <a:solidFill>
                  <a:srgbClr val="0070C0"/>
                </a:solidFill>
              </a:rPr>
              <a:t>”) / P(”1</a:t>
            </a:r>
            <a:r>
              <a:rPr lang="ja-JP" altLang="en-US" sz="1400" dirty="0">
                <a:solidFill>
                  <a:srgbClr val="0070C0"/>
                </a:solidFill>
              </a:rPr>
              <a:t>回目</a:t>
            </a:r>
            <a:r>
              <a:rPr lang="en-US" altLang="ja-JP" sz="1400" dirty="0">
                <a:solidFill>
                  <a:srgbClr val="0070C0"/>
                </a:solidFill>
              </a:rPr>
              <a:t>3</a:t>
            </a:r>
            <a:r>
              <a:rPr lang="ja-JP" altLang="en-US" sz="1400" dirty="0">
                <a:solidFill>
                  <a:srgbClr val="0070C0"/>
                </a:solidFill>
              </a:rPr>
              <a:t>が出る</a:t>
            </a:r>
            <a:r>
              <a:rPr lang="en-US" altLang="ja-JP" sz="1400" dirty="0">
                <a:solidFill>
                  <a:srgbClr val="0070C0"/>
                </a:solidFill>
              </a:rPr>
              <a:t>”)</a:t>
            </a:r>
          </a:p>
          <a:p>
            <a:r>
              <a:rPr lang="ja-JP" altLang="en-US" sz="1400" dirty="0">
                <a:solidFill>
                  <a:srgbClr val="0070C0"/>
                </a:solidFill>
              </a:rPr>
              <a:t>　　　</a:t>
            </a:r>
            <a:r>
              <a:rPr lang="en-US" altLang="ja-JP" sz="1400" dirty="0">
                <a:solidFill>
                  <a:srgbClr val="0070C0"/>
                </a:solidFill>
              </a:rPr>
              <a:t>= P(“2</a:t>
            </a:r>
            <a:r>
              <a:rPr lang="ja-JP" altLang="en-US" sz="1400" dirty="0">
                <a:solidFill>
                  <a:srgbClr val="0070C0"/>
                </a:solidFill>
              </a:rPr>
              <a:t>回目で</a:t>
            </a:r>
            <a:r>
              <a:rPr lang="en-US" altLang="ja-JP" sz="1400" dirty="0">
                <a:solidFill>
                  <a:srgbClr val="0070C0"/>
                </a:solidFill>
              </a:rPr>
              <a:t>3,4,5,6</a:t>
            </a:r>
            <a:r>
              <a:rPr lang="ja-JP" altLang="en-US" sz="1400" dirty="0">
                <a:solidFill>
                  <a:srgbClr val="0070C0"/>
                </a:solidFill>
              </a:rPr>
              <a:t>が出る</a:t>
            </a:r>
            <a:r>
              <a:rPr lang="en-US" altLang="ja-JP" sz="1400" dirty="0">
                <a:solidFill>
                  <a:srgbClr val="0070C0"/>
                </a:solidFill>
              </a:rPr>
              <a:t>”</a:t>
            </a:r>
            <a:r>
              <a:rPr lang="en-US" altLang="ja-JP" sz="1400" dirty="0">
                <a:solidFill>
                  <a:srgbClr val="0070C0"/>
                </a:solidFill>
                <a:latin typeface="Yu Gothic Medium" panose="020B0500000000000000" pitchFamily="50" charset="-128"/>
                <a:ea typeface="Yu Gothic Medium" panose="020B0500000000000000" pitchFamily="50" charset="-128"/>
              </a:rPr>
              <a:t>∩</a:t>
            </a:r>
            <a:r>
              <a:rPr lang="en-US" altLang="ja-JP" sz="1400" dirty="0">
                <a:solidFill>
                  <a:srgbClr val="0070C0"/>
                </a:solidFill>
              </a:rPr>
              <a:t>”1</a:t>
            </a:r>
            <a:r>
              <a:rPr lang="ja-JP" altLang="en-US" sz="1400" dirty="0">
                <a:solidFill>
                  <a:srgbClr val="0070C0"/>
                </a:solidFill>
              </a:rPr>
              <a:t>回目</a:t>
            </a:r>
            <a:r>
              <a:rPr lang="en-US" altLang="ja-JP" sz="1400" dirty="0">
                <a:solidFill>
                  <a:srgbClr val="0070C0"/>
                </a:solidFill>
              </a:rPr>
              <a:t>3</a:t>
            </a:r>
            <a:r>
              <a:rPr lang="ja-JP" altLang="en-US" sz="1400" dirty="0">
                <a:solidFill>
                  <a:srgbClr val="0070C0"/>
                </a:solidFill>
              </a:rPr>
              <a:t>が出る</a:t>
            </a:r>
            <a:r>
              <a:rPr lang="en-US" altLang="ja-JP" sz="1400" dirty="0">
                <a:solidFill>
                  <a:srgbClr val="0070C0"/>
                </a:solidFill>
              </a:rPr>
              <a:t>”) / P(”1</a:t>
            </a:r>
            <a:r>
              <a:rPr lang="ja-JP" altLang="en-US" sz="1400" dirty="0">
                <a:solidFill>
                  <a:srgbClr val="0070C0"/>
                </a:solidFill>
              </a:rPr>
              <a:t>回目</a:t>
            </a:r>
            <a:r>
              <a:rPr lang="en-US" altLang="ja-JP" sz="1400" dirty="0">
                <a:solidFill>
                  <a:srgbClr val="0070C0"/>
                </a:solidFill>
              </a:rPr>
              <a:t>3</a:t>
            </a:r>
            <a:r>
              <a:rPr lang="ja-JP" altLang="en-US" sz="1400" dirty="0">
                <a:solidFill>
                  <a:srgbClr val="0070C0"/>
                </a:solidFill>
              </a:rPr>
              <a:t>が出る</a:t>
            </a:r>
            <a:r>
              <a:rPr lang="en-US" altLang="ja-JP" sz="1400" dirty="0">
                <a:solidFill>
                  <a:srgbClr val="0070C0"/>
                </a:solidFill>
              </a:rPr>
              <a:t>”)</a:t>
            </a:r>
          </a:p>
          <a:p>
            <a:r>
              <a:rPr lang="ja-JP" altLang="en-US" sz="1400" dirty="0"/>
              <a:t>　　　</a:t>
            </a:r>
            <a:r>
              <a:rPr lang="en-US" altLang="ja-JP" sz="1400" dirty="0">
                <a:solidFill>
                  <a:srgbClr val="0070C0"/>
                </a:solidFill>
              </a:rPr>
              <a:t>= P(“{3,3},{3,4},{3,5},{3,6}</a:t>
            </a:r>
            <a:r>
              <a:rPr lang="ja-JP" altLang="en-US" sz="1400" dirty="0">
                <a:solidFill>
                  <a:srgbClr val="0070C0"/>
                </a:solidFill>
              </a:rPr>
              <a:t>のいずれかが出る</a:t>
            </a:r>
            <a:r>
              <a:rPr lang="en-US" altLang="ja-JP" sz="1400" dirty="0">
                <a:solidFill>
                  <a:srgbClr val="0070C0"/>
                </a:solidFill>
              </a:rPr>
              <a:t>”) / P(”{3}</a:t>
            </a:r>
            <a:r>
              <a:rPr lang="ja-JP" altLang="en-US" sz="1400" dirty="0">
                <a:solidFill>
                  <a:srgbClr val="0070C0"/>
                </a:solidFill>
              </a:rPr>
              <a:t>が出る</a:t>
            </a:r>
            <a:r>
              <a:rPr lang="en-US" altLang="ja-JP" sz="1400" dirty="0">
                <a:solidFill>
                  <a:srgbClr val="0070C0"/>
                </a:solidFill>
              </a:rPr>
              <a:t>”)</a:t>
            </a:r>
          </a:p>
          <a:p>
            <a:r>
              <a:rPr lang="ja-JP" altLang="en-US" sz="1400" dirty="0"/>
              <a:t>　　　</a:t>
            </a:r>
            <a:r>
              <a:rPr lang="en-US" altLang="ja-JP" sz="1400" dirty="0">
                <a:solidFill>
                  <a:srgbClr val="0070C0"/>
                </a:solidFill>
              </a:rPr>
              <a:t>= (4/36)/(1/6) = 4/6 = 2/3</a:t>
            </a:r>
          </a:p>
          <a:p>
            <a:endParaRPr lang="en-US" altLang="ja-JP" sz="1400" dirty="0"/>
          </a:p>
          <a:p>
            <a:r>
              <a:rPr lang="ja-JP" altLang="en-US" sz="1400" dirty="0"/>
              <a:t>事象</a:t>
            </a:r>
            <a:r>
              <a:rPr lang="en-US" altLang="ja-JP" sz="1400" dirty="0">
                <a:solidFill>
                  <a:srgbClr val="0070C0"/>
                </a:solidFill>
              </a:rPr>
              <a:t>B</a:t>
            </a:r>
            <a:r>
              <a:rPr lang="ja-JP" altLang="en-US" sz="1400" dirty="0"/>
              <a:t>が起こるという条件が、別の事象</a:t>
            </a:r>
            <a:r>
              <a:rPr lang="en-US" altLang="ja-JP" sz="1400" dirty="0">
                <a:solidFill>
                  <a:srgbClr val="0070C0"/>
                </a:solidFill>
              </a:rPr>
              <a:t>A</a:t>
            </a:r>
            <a:r>
              <a:rPr lang="ja-JP" altLang="en-US" sz="1400" dirty="0"/>
              <a:t>の起こる確率に影響しない場合、事象</a:t>
            </a:r>
            <a:r>
              <a:rPr lang="en-US" altLang="ja-JP" sz="1400" dirty="0">
                <a:solidFill>
                  <a:srgbClr val="0070C0"/>
                </a:solidFill>
              </a:rPr>
              <a:t>A</a:t>
            </a:r>
            <a:r>
              <a:rPr lang="ja-JP" altLang="en-US" sz="1400" dirty="0"/>
              <a:t>と</a:t>
            </a:r>
            <a:r>
              <a:rPr lang="en-US" altLang="ja-JP" sz="1400" dirty="0">
                <a:solidFill>
                  <a:srgbClr val="0070C0"/>
                </a:solidFill>
              </a:rPr>
              <a:t>B</a:t>
            </a:r>
            <a:r>
              <a:rPr lang="ja-JP" altLang="en-US" sz="1400" dirty="0"/>
              <a:t>は</a:t>
            </a:r>
            <a:r>
              <a:rPr lang="ja-JP" altLang="en-US" sz="1400" b="1" dirty="0"/>
              <a:t>独立</a:t>
            </a:r>
            <a:r>
              <a:rPr lang="en-US" altLang="ja-JP" sz="1400" b="1" dirty="0"/>
              <a:t>(Independent)</a:t>
            </a:r>
          </a:p>
          <a:p>
            <a:r>
              <a:rPr lang="en-US" altLang="ja-JP" sz="1400" dirty="0">
                <a:solidFill>
                  <a:srgbClr val="0070C0"/>
                </a:solidFill>
              </a:rPr>
              <a:t>P(A|B) = P(A)</a:t>
            </a:r>
          </a:p>
          <a:p>
            <a:r>
              <a:rPr lang="ja-JP" altLang="en-US" sz="1400" dirty="0"/>
              <a:t>また、</a:t>
            </a:r>
            <a:r>
              <a:rPr lang="en-US" altLang="ja-JP" sz="1400" dirty="0">
                <a:solidFill>
                  <a:srgbClr val="0070C0"/>
                </a:solidFill>
              </a:rPr>
              <a:t>P(A</a:t>
            </a:r>
            <a:r>
              <a:rPr lang="en-US" altLang="ja-JP" sz="1400" dirty="0">
                <a:solidFill>
                  <a:srgbClr val="0070C0"/>
                </a:solidFill>
                <a:latin typeface="Yu Gothic Medium" panose="020B0500000000000000" pitchFamily="50" charset="-128"/>
                <a:ea typeface="Yu Gothic Medium" panose="020B0500000000000000" pitchFamily="50" charset="-128"/>
              </a:rPr>
              <a:t>∩</a:t>
            </a:r>
            <a:r>
              <a:rPr lang="en-US" altLang="ja-JP" sz="1400" dirty="0">
                <a:solidFill>
                  <a:srgbClr val="0070C0"/>
                </a:solidFill>
              </a:rPr>
              <a:t>B) = P(A) P(B)</a:t>
            </a:r>
          </a:p>
          <a:p>
            <a:endParaRPr lang="en-US" altLang="ja-JP" sz="700" dirty="0">
              <a:solidFill>
                <a:srgbClr val="0070C0"/>
              </a:solidFill>
            </a:endParaRPr>
          </a:p>
          <a:p>
            <a:r>
              <a:rPr lang="ja-JP" altLang="en-US" sz="1400" dirty="0"/>
              <a:t>（例）サイコロを</a:t>
            </a:r>
            <a:r>
              <a:rPr lang="en-US" altLang="ja-JP" sz="1400" dirty="0"/>
              <a:t>2</a:t>
            </a:r>
            <a:r>
              <a:rPr lang="ja-JP" altLang="en-US" sz="1400" dirty="0"/>
              <a:t>回振る、</a:t>
            </a:r>
            <a:r>
              <a:rPr lang="en-US" altLang="ja-JP" sz="1400" dirty="0"/>
              <a:t>2</a:t>
            </a:r>
            <a:r>
              <a:rPr lang="ja-JP" altLang="en-US" sz="1400" dirty="0"/>
              <a:t>回とも</a:t>
            </a:r>
            <a:r>
              <a:rPr lang="en-US" altLang="ja-JP" sz="1400" dirty="0"/>
              <a:t>6</a:t>
            </a:r>
            <a:r>
              <a:rPr lang="ja-JP" altLang="en-US" sz="1400" dirty="0"/>
              <a:t>の目が出る確率は？</a:t>
            </a:r>
            <a:endParaRPr lang="en-US" altLang="ja-JP" sz="1400" dirty="0"/>
          </a:p>
          <a:p>
            <a:r>
              <a:rPr lang="ja-JP" altLang="en-US" sz="1400" dirty="0">
                <a:solidFill>
                  <a:srgbClr val="0070C0"/>
                </a:solidFill>
              </a:rPr>
              <a:t>　　　</a:t>
            </a:r>
            <a:r>
              <a:rPr lang="en-US" altLang="ja-JP" sz="1400" dirty="0">
                <a:solidFill>
                  <a:srgbClr val="0070C0"/>
                </a:solidFill>
              </a:rPr>
              <a:t>P(“1</a:t>
            </a:r>
            <a:r>
              <a:rPr lang="ja-JP" altLang="en-US" sz="1400" dirty="0">
                <a:solidFill>
                  <a:srgbClr val="0070C0"/>
                </a:solidFill>
              </a:rPr>
              <a:t>回目</a:t>
            </a:r>
            <a:r>
              <a:rPr lang="en-US" altLang="ja-JP" sz="1400" dirty="0">
                <a:solidFill>
                  <a:srgbClr val="0070C0"/>
                </a:solidFill>
              </a:rPr>
              <a:t>6</a:t>
            </a:r>
            <a:r>
              <a:rPr lang="ja-JP" altLang="en-US" sz="1400" dirty="0">
                <a:solidFill>
                  <a:srgbClr val="0070C0"/>
                </a:solidFill>
              </a:rPr>
              <a:t>が出る</a:t>
            </a:r>
            <a:r>
              <a:rPr lang="en-US" altLang="ja-JP" sz="1400" dirty="0">
                <a:solidFill>
                  <a:srgbClr val="0070C0"/>
                </a:solidFill>
              </a:rPr>
              <a:t>”</a:t>
            </a:r>
            <a:r>
              <a:rPr lang="en-US" altLang="ja-JP" sz="1400" dirty="0">
                <a:solidFill>
                  <a:srgbClr val="0070C0"/>
                </a:solidFill>
                <a:latin typeface="Yu Gothic Medium" panose="020B0500000000000000" pitchFamily="50" charset="-128"/>
                <a:ea typeface="Yu Gothic Medium" panose="020B0500000000000000" pitchFamily="50" charset="-128"/>
              </a:rPr>
              <a:t>∩</a:t>
            </a:r>
            <a:r>
              <a:rPr lang="en-US" altLang="ja-JP" sz="1400" dirty="0">
                <a:solidFill>
                  <a:srgbClr val="0070C0"/>
                </a:solidFill>
              </a:rPr>
              <a:t>“2</a:t>
            </a:r>
            <a:r>
              <a:rPr lang="ja-JP" altLang="en-US" sz="1400" dirty="0">
                <a:solidFill>
                  <a:srgbClr val="0070C0"/>
                </a:solidFill>
              </a:rPr>
              <a:t>回目</a:t>
            </a:r>
            <a:r>
              <a:rPr lang="en-US" altLang="ja-JP" sz="1400" dirty="0">
                <a:solidFill>
                  <a:srgbClr val="0070C0"/>
                </a:solidFill>
              </a:rPr>
              <a:t>6</a:t>
            </a:r>
            <a:r>
              <a:rPr lang="ja-JP" altLang="en-US" sz="1400" dirty="0">
                <a:solidFill>
                  <a:srgbClr val="0070C0"/>
                </a:solidFill>
              </a:rPr>
              <a:t>が出る</a:t>
            </a:r>
            <a:r>
              <a:rPr lang="en-US" altLang="ja-JP" sz="1400" dirty="0">
                <a:solidFill>
                  <a:srgbClr val="0070C0"/>
                </a:solidFill>
              </a:rPr>
              <a:t>”) </a:t>
            </a:r>
          </a:p>
          <a:p>
            <a:r>
              <a:rPr lang="ja-JP" altLang="en-US" sz="1400" dirty="0">
                <a:solidFill>
                  <a:srgbClr val="0070C0"/>
                </a:solidFill>
              </a:rPr>
              <a:t>　　　</a:t>
            </a:r>
            <a:r>
              <a:rPr lang="en-US" altLang="ja-JP" sz="1400" dirty="0">
                <a:solidFill>
                  <a:srgbClr val="0070C0"/>
                </a:solidFill>
              </a:rPr>
              <a:t>= P(”1</a:t>
            </a:r>
            <a:r>
              <a:rPr lang="ja-JP" altLang="en-US" sz="1400" dirty="0">
                <a:solidFill>
                  <a:srgbClr val="0070C0"/>
                </a:solidFill>
              </a:rPr>
              <a:t>回目</a:t>
            </a:r>
            <a:r>
              <a:rPr lang="en-US" altLang="ja-JP" sz="1400" dirty="0">
                <a:solidFill>
                  <a:srgbClr val="0070C0"/>
                </a:solidFill>
              </a:rPr>
              <a:t>6</a:t>
            </a:r>
            <a:r>
              <a:rPr lang="ja-JP" altLang="en-US" sz="1400" dirty="0">
                <a:solidFill>
                  <a:srgbClr val="0070C0"/>
                </a:solidFill>
              </a:rPr>
              <a:t>が出る</a:t>
            </a:r>
            <a:r>
              <a:rPr lang="en-US" altLang="ja-JP" sz="1400" dirty="0">
                <a:solidFill>
                  <a:srgbClr val="0070C0"/>
                </a:solidFill>
              </a:rPr>
              <a:t>”) P(”2</a:t>
            </a:r>
            <a:r>
              <a:rPr lang="ja-JP" altLang="en-US" sz="1400" dirty="0">
                <a:solidFill>
                  <a:srgbClr val="0070C0"/>
                </a:solidFill>
              </a:rPr>
              <a:t>回目</a:t>
            </a:r>
            <a:r>
              <a:rPr lang="en-US" altLang="ja-JP" sz="1400" dirty="0">
                <a:solidFill>
                  <a:srgbClr val="0070C0"/>
                </a:solidFill>
              </a:rPr>
              <a:t>6</a:t>
            </a:r>
            <a:r>
              <a:rPr lang="ja-JP" altLang="en-US" sz="1400" dirty="0">
                <a:solidFill>
                  <a:srgbClr val="0070C0"/>
                </a:solidFill>
              </a:rPr>
              <a:t>が出る</a:t>
            </a:r>
            <a:r>
              <a:rPr lang="en-US" altLang="ja-JP" sz="1400" dirty="0">
                <a:solidFill>
                  <a:srgbClr val="0070C0"/>
                </a:solidFill>
              </a:rPr>
              <a:t>”)</a:t>
            </a:r>
          </a:p>
          <a:p>
            <a:r>
              <a:rPr lang="ja-JP" altLang="en-US" sz="1400" dirty="0">
                <a:solidFill>
                  <a:srgbClr val="0070C0"/>
                </a:solidFill>
              </a:rPr>
              <a:t>　　　</a:t>
            </a:r>
            <a:r>
              <a:rPr lang="en-US" altLang="ja-JP" sz="1400" dirty="0">
                <a:solidFill>
                  <a:srgbClr val="0070C0"/>
                </a:solidFill>
              </a:rPr>
              <a:t>= 1/6 * 1/6 = 1/36 </a:t>
            </a:r>
          </a:p>
          <a:p>
            <a:endParaRPr lang="en-US" altLang="ja-JP" sz="1400" dirty="0"/>
          </a:p>
          <a:p>
            <a:endParaRPr lang="en-US" altLang="ja-JP" sz="1400" dirty="0"/>
          </a:p>
        </p:txBody>
      </p:sp>
      <p:sp>
        <p:nvSpPr>
          <p:cNvPr id="6" name="テキスト ボックス 5">
            <a:extLst>
              <a:ext uri="{FF2B5EF4-FFF2-40B4-BE49-F238E27FC236}">
                <a16:creationId xmlns:a16="http://schemas.microsoft.com/office/drawing/2014/main" id="{718D9DDC-D7FC-4833-ACDF-207F82D43EFF}"/>
              </a:ext>
            </a:extLst>
          </p:cNvPr>
          <p:cNvSpPr txBox="1"/>
          <p:nvPr/>
        </p:nvSpPr>
        <p:spPr>
          <a:xfrm>
            <a:off x="20452" y="6417332"/>
            <a:ext cx="9548204" cy="246221"/>
          </a:xfrm>
          <a:prstGeom prst="rect">
            <a:avLst/>
          </a:prstGeom>
          <a:noFill/>
        </p:spPr>
        <p:txBody>
          <a:bodyPr wrap="square" rtlCol="0">
            <a:spAutoFit/>
          </a:bodyPr>
          <a:lstStyle/>
          <a:p>
            <a:r>
              <a:rPr lang="en-US" altLang="ja-JP" sz="1000" dirty="0"/>
              <a:t>(Wiki) </a:t>
            </a:r>
            <a:r>
              <a:rPr lang="en-US" altLang="ja-JP" sz="1000" dirty="0">
                <a:hlinkClick r:id="rId2"/>
              </a:rPr>
              <a:t>https://ja.wikipedia.org/wiki/%E6%9D%A1%E4%BB%B6%E4%BB%98%E3%81%8D%E7%A2%BA%E7%8E%87</a:t>
            </a:r>
            <a:endParaRPr lang="en-US" altLang="ja-JP" sz="1000" dirty="0"/>
          </a:p>
        </p:txBody>
      </p:sp>
    </p:spTree>
    <p:extLst>
      <p:ext uri="{BB962C8B-B14F-4D97-AF65-F5344CB8AC3E}">
        <p14:creationId xmlns:p14="http://schemas.microsoft.com/office/powerpoint/2010/main" val="2512338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4</a:t>
            </a:fld>
            <a:endParaRPr lang="ja-JP" altLang="en-US" dirty="0"/>
          </a:p>
        </p:txBody>
      </p:sp>
      <p:sp>
        <p:nvSpPr>
          <p:cNvPr id="3" name="タイトル 2"/>
          <p:cNvSpPr>
            <a:spLocks noGrp="1"/>
          </p:cNvSpPr>
          <p:nvPr>
            <p:ph type="title"/>
          </p:nvPr>
        </p:nvSpPr>
        <p:spPr/>
        <p:txBody>
          <a:bodyPr/>
          <a:lstStyle/>
          <a:p>
            <a:r>
              <a:rPr lang="en-US" altLang="ja-JP" dirty="0"/>
              <a:t>(</a:t>
            </a:r>
            <a:r>
              <a:rPr lang="ja-JP" altLang="en-US" dirty="0"/>
              <a:t>応用</a:t>
            </a:r>
            <a:r>
              <a:rPr lang="en-US" altLang="ja-JP" dirty="0"/>
              <a:t>) </a:t>
            </a:r>
            <a:r>
              <a:rPr lang="ja-JP" altLang="en-US" dirty="0"/>
              <a:t>バスケット分析</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830997"/>
          </a:xfrm>
          <a:prstGeom prst="rect">
            <a:avLst/>
          </a:prstGeom>
          <a:noFill/>
        </p:spPr>
        <p:txBody>
          <a:bodyPr wrap="square" rtlCol="0">
            <a:spAutoFit/>
          </a:bodyPr>
          <a:lstStyle/>
          <a:p>
            <a:r>
              <a:rPr lang="ja-JP" altLang="en-US" sz="1600" dirty="0"/>
              <a:t>バスケット分析</a:t>
            </a:r>
            <a:r>
              <a:rPr lang="en-US" altLang="ja-JP" sz="1600" dirty="0"/>
              <a:t>(</a:t>
            </a:r>
            <a:r>
              <a:rPr lang="ja-JP" altLang="en-US" sz="1600" dirty="0"/>
              <a:t>アソシエーション分析</a:t>
            </a:r>
            <a:r>
              <a:rPr lang="en-US" altLang="ja-JP" sz="1600" dirty="0"/>
              <a:t>)</a:t>
            </a:r>
            <a:r>
              <a:rPr lang="ja-JP" altLang="en-US" sz="1600" dirty="0"/>
              <a:t>は、購買トランザクションデータ（</a:t>
            </a:r>
            <a:r>
              <a:rPr lang="en-US" altLang="ja-JP" sz="1600" dirty="0" err="1"/>
              <a:t>PoS</a:t>
            </a:r>
            <a:r>
              <a:rPr lang="ja-JP" altLang="en-US" sz="1600" dirty="0"/>
              <a:t>データ）などから、何と何がどれくらい一緒に買われるかを分析する手法です</a:t>
            </a:r>
            <a:endParaRPr lang="en-US" altLang="ja-JP" sz="1600" dirty="0"/>
          </a:p>
          <a:p>
            <a:endParaRPr lang="en-US" altLang="ja-JP" sz="1600" dirty="0"/>
          </a:p>
        </p:txBody>
      </p:sp>
      <p:sp>
        <p:nvSpPr>
          <p:cNvPr id="6" name="テキスト ボックス 5">
            <a:extLst>
              <a:ext uri="{FF2B5EF4-FFF2-40B4-BE49-F238E27FC236}">
                <a16:creationId xmlns:a16="http://schemas.microsoft.com/office/drawing/2014/main" id="{E9AF014B-4C04-4BA5-9310-391C3B0181C7}"/>
              </a:ext>
            </a:extLst>
          </p:cNvPr>
          <p:cNvSpPr txBox="1"/>
          <p:nvPr/>
        </p:nvSpPr>
        <p:spPr>
          <a:xfrm>
            <a:off x="4242832" y="2204864"/>
            <a:ext cx="5505843" cy="2862322"/>
          </a:xfrm>
          <a:prstGeom prst="rect">
            <a:avLst/>
          </a:prstGeom>
          <a:noFill/>
        </p:spPr>
        <p:txBody>
          <a:bodyPr wrap="square" rtlCol="0">
            <a:spAutoFit/>
          </a:bodyPr>
          <a:lstStyle/>
          <a:p>
            <a:r>
              <a:rPr lang="ja-JP" altLang="en-US" sz="1200" dirty="0"/>
              <a:t>「</a:t>
            </a:r>
            <a:r>
              <a:rPr lang="en-US" altLang="ja-JP" sz="1200" dirty="0"/>
              <a:t>A</a:t>
            </a:r>
            <a:r>
              <a:rPr lang="ja-JP" altLang="en-US" sz="1200" dirty="0"/>
              <a:t>を買うと</a:t>
            </a:r>
            <a:r>
              <a:rPr lang="en-US" altLang="ja-JP" sz="1200" dirty="0"/>
              <a:t>B</a:t>
            </a:r>
            <a:r>
              <a:rPr lang="ja-JP" altLang="en-US" sz="1200" dirty="0"/>
              <a:t>も買う」の表記：</a:t>
            </a:r>
            <a:r>
              <a:rPr lang="en-US" altLang="ja-JP" sz="1200" dirty="0">
                <a:solidFill>
                  <a:schemeClr val="tx2"/>
                </a:solidFill>
              </a:rPr>
              <a:t>A</a:t>
            </a:r>
            <a:r>
              <a:rPr lang="ja-JP" altLang="en-US" sz="1200" dirty="0">
                <a:solidFill>
                  <a:schemeClr val="tx2"/>
                </a:solidFill>
              </a:rPr>
              <a:t>⇒</a:t>
            </a:r>
            <a:r>
              <a:rPr lang="en-US" altLang="ja-JP" sz="1200" dirty="0">
                <a:solidFill>
                  <a:schemeClr val="tx2"/>
                </a:solidFill>
              </a:rPr>
              <a:t>B</a:t>
            </a:r>
            <a:endParaRPr kumimoji="1" lang="en-US" altLang="ja-JP" sz="1200" dirty="0">
              <a:solidFill>
                <a:schemeClr val="tx2"/>
              </a:solidFill>
            </a:endParaRPr>
          </a:p>
          <a:p>
            <a:endParaRPr lang="en-US" altLang="ja-JP" sz="1200" dirty="0"/>
          </a:p>
          <a:p>
            <a:r>
              <a:rPr lang="en-US" altLang="ja-JP" sz="1200" dirty="0">
                <a:solidFill>
                  <a:schemeClr val="tx2"/>
                </a:solidFill>
              </a:rPr>
              <a:t>A</a:t>
            </a:r>
            <a:r>
              <a:rPr lang="ja-JP" altLang="en-US" sz="1200" dirty="0">
                <a:solidFill>
                  <a:schemeClr val="tx2"/>
                </a:solidFill>
              </a:rPr>
              <a:t>⇒</a:t>
            </a:r>
            <a:r>
              <a:rPr lang="en-US" altLang="ja-JP" sz="1200" dirty="0">
                <a:solidFill>
                  <a:schemeClr val="tx2"/>
                </a:solidFill>
              </a:rPr>
              <a:t>B</a:t>
            </a:r>
            <a:r>
              <a:rPr lang="ja-JP" altLang="en-US" sz="1200" dirty="0"/>
              <a:t>の</a:t>
            </a:r>
            <a:r>
              <a:rPr kumimoji="1" lang="ja-JP" altLang="en-US" sz="1200" b="1" dirty="0"/>
              <a:t>支持度</a:t>
            </a:r>
            <a:r>
              <a:rPr kumimoji="1" lang="en-US" altLang="ja-JP" sz="1200" b="1" dirty="0"/>
              <a:t>(Support)</a:t>
            </a:r>
          </a:p>
          <a:p>
            <a:pPr marL="171450" indent="-171450">
              <a:buFont typeface="Arial" panose="020B0604020202020204" pitchFamily="34" charset="0"/>
              <a:buChar char="•"/>
            </a:pPr>
            <a:r>
              <a:rPr kumimoji="1" lang="ja-JP" altLang="en-US" sz="1200" dirty="0"/>
              <a:t>バスケット中、</a:t>
            </a:r>
            <a:r>
              <a:rPr kumimoji="1" lang="en-US" altLang="ja-JP" sz="1200" dirty="0"/>
              <a:t>A</a:t>
            </a:r>
            <a:r>
              <a:rPr kumimoji="1" lang="ja-JP" altLang="en-US" sz="1200" dirty="0"/>
              <a:t>と</a:t>
            </a:r>
            <a:r>
              <a:rPr kumimoji="1" lang="en-US" altLang="ja-JP" sz="1200" dirty="0"/>
              <a:t>B</a:t>
            </a:r>
            <a:r>
              <a:rPr kumimoji="1" lang="ja-JP" altLang="en-US" sz="1200" dirty="0"/>
              <a:t>が含まれる確率 </a:t>
            </a:r>
            <a:r>
              <a:rPr kumimoji="1" lang="en-US" altLang="ja-JP" sz="1200" dirty="0">
                <a:solidFill>
                  <a:schemeClr val="tx2"/>
                </a:solidFill>
              </a:rPr>
              <a:t>P(A</a:t>
            </a:r>
            <a:r>
              <a:rPr lang="en-US" altLang="ja-JP" sz="1200" dirty="0">
                <a:solidFill>
                  <a:srgbClr val="0070C0"/>
                </a:solidFill>
                <a:latin typeface="Yu Gothic Medium" panose="020B0500000000000000" pitchFamily="50" charset="-128"/>
                <a:ea typeface="Yu Gothic Medium" panose="020B0500000000000000" pitchFamily="50" charset="-128"/>
              </a:rPr>
              <a:t>∩</a:t>
            </a:r>
            <a:r>
              <a:rPr kumimoji="1" lang="en-US" altLang="ja-JP" sz="1200" dirty="0">
                <a:solidFill>
                  <a:schemeClr val="tx2"/>
                </a:solidFill>
              </a:rPr>
              <a:t>B)</a:t>
            </a:r>
          </a:p>
          <a:p>
            <a:pPr marL="171450" indent="-171450">
              <a:buFont typeface="Arial" panose="020B0604020202020204" pitchFamily="34" charset="0"/>
              <a:buChar char="•"/>
            </a:pPr>
            <a:r>
              <a:rPr lang="ja-JP" altLang="en-US" sz="1200" dirty="0"/>
              <a:t>バスケット分析では以下の表記が用いられる</a:t>
            </a:r>
            <a:endParaRPr lang="en-US" altLang="ja-JP" sz="1200" dirty="0"/>
          </a:p>
          <a:p>
            <a:pPr lvl="1"/>
            <a:r>
              <a:rPr lang="en-US" altLang="ja-JP" sz="1200" dirty="0" err="1">
                <a:solidFill>
                  <a:schemeClr val="tx2"/>
                </a:solidFill>
              </a:rPr>
              <a:t>s</a:t>
            </a:r>
            <a:r>
              <a:rPr kumimoji="1" lang="en-US" altLang="ja-JP" sz="1200" dirty="0" err="1">
                <a:solidFill>
                  <a:schemeClr val="tx2"/>
                </a:solidFill>
              </a:rPr>
              <a:t>upp</a:t>
            </a:r>
            <a:r>
              <a:rPr kumimoji="1" lang="en-US" altLang="ja-JP" sz="1200" dirty="0">
                <a:solidFill>
                  <a:schemeClr val="tx2"/>
                </a:solidFill>
              </a:rPr>
              <a:t>(</a:t>
            </a:r>
            <a:r>
              <a:rPr lang="en-US" altLang="ja-JP" sz="1200" dirty="0">
                <a:solidFill>
                  <a:schemeClr val="tx2"/>
                </a:solidFill>
              </a:rPr>
              <a:t>A</a:t>
            </a:r>
            <a:r>
              <a:rPr lang="ja-JP" altLang="en-US" sz="1200" dirty="0">
                <a:solidFill>
                  <a:schemeClr val="tx2"/>
                </a:solidFill>
              </a:rPr>
              <a:t>⇒</a:t>
            </a:r>
            <a:r>
              <a:rPr lang="en-US" altLang="ja-JP" sz="1200" dirty="0">
                <a:solidFill>
                  <a:schemeClr val="tx2"/>
                </a:solidFill>
              </a:rPr>
              <a:t>B</a:t>
            </a:r>
            <a:r>
              <a:rPr kumimoji="1" lang="en-US" altLang="ja-JP" sz="1200" dirty="0">
                <a:solidFill>
                  <a:schemeClr val="tx2"/>
                </a:solidFill>
              </a:rPr>
              <a:t>) = </a:t>
            </a:r>
            <a:r>
              <a:rPr kumimoji="1" lang="ja-JP" altLang="en-US" sz="1200" dirty="0">
                <a:solidFill>
                  <a:schemeClr val="tx2"/>
                </a:solidFill>
              </a:rPr>
              <a:t>事象数</a:t>
            </a:r>
            <a:r>
              <a:rPr kumimoji="1" lang="en-US" altLang="ja-JP" sz="1200" dirty="0">
                <a:solidFill>
                  <a:schemeClr val="tx2"/>
                </a:solidFill>
              </a:rPr>
              <a:t>(A</a:t>
            </a:r>
            <a:r>
              <a:rPr lang="en-US" altLang="ja-JP" sz="1200" dirty="0">
                <a:solidFill>
                  <a:srgbClr val="0070C0"/>
                </a:solidFill>
                <a:latin typeface="Yu Gothic Medium" panose="020B0500000000000000" pitchFamily="50" charset="-128"/>
                <a:ea typeface="Yu Gothic Medium" panose="020B0500000000000000" pitchFamily="50" charset="-128"/>
              </a:rPr>
              <a:t>∩</a:t>
            </a:r>
            <a:r>
              <a:rPr kumimoji="1" lang="en-US" altLang="ja-JP" sz="1200" dirty="0">
                <a:solidFill>
                  <a:schemeClr val="tx2"/>
                </a:solidFill>
              </a:rPr>
              <a:t>B) / </a:t>
            </a:r>
            <a:r>
              <a:rPr kumimoji="1" lang="ja-JP" altLang="en-US" sz="1200" dirty="0">
                <a:solidFill>
                  <a:schemeClr val="tx2"/>
                </a:solidFill>
              </a:rPr>
              <a:t>バスケット数</a:t>
            </a:r>
            <a:endParaRPr kumimoji="1" lang="en-US" altLang="ja-JP" sz="1200" dirty="0">
              <a:solidFill>
                <a:schemeClr val="tx2"/>
              </a:solidFill>
            </a:endParaRPr>
          </a:p>
          <a:p>
            <a:pPr marL="171450" indent="-171450">
              <a:buFont typeface="Arial" panose="020B0604020202020204" pitchFamily="34" charset="0"/>
              <a:buChar char="•"/>
            </a:pPr>
            <a:r>
              <a:rPr lang="ja-JP" altLang="en-US" sz="1200" dirty="0"/>
              <a:t>支持度が低いと、そもそもどのバスケットにも含まれないアイテムの組み合わせなので、調べる興味度合いは低い</a:t>
            </a:r>
            <a:endParaRPr lang="en-US" altLang="ja-JP" sz="1200" dirty="0"/>
          </a:p>
          <a:p>
            <a:endParaRPr lang="en-US" altLang="ja-JP" sz="1200" dirty="0"/>
          </a:p>
          <a:p>
            <a:r>
              <a:rPr lang="en-US" altLang="ja-JP" sz="1200" dirty="0">
                <a:solidFill>
                  <a:schemeClr val="tx2"/>
                </a:solidFill>
              </a:rPr>
              <a:t>A</a:t>
            </a:r>
            <a:r>
              <a:rPr lang="ja-JP" altLang="en-US" sz="1200" dirty="0">
                <a:solidFill>
                  <a:schemeClr val="tx2"/>
                </a:solidFill>
              </a:rPr>
              <a:t>⇒</a:t>
            </a:r>
            <a:r>
              <a:rPr lang="en-US" altLang="ja-JP" sz="1200" dirty="0">
                <a:solidFill>
                  <a:schemeClr val="tx2"/>
                </a:solidFill>
              </a:rPr>
              <a:t>B</a:t>
            </a:r>
            <a:r>
              <a:rPr lang="ja-JP" altLang="en-US" sz="1200" dirty="0"/>
              <a:t>の</a:t>
            </a:r>
            <a:r>
              <a:rPr lang="ja-JP" altLang="en-US" sz="1200" b="1" dirty="0"/>
              <a:t>確信度</a:t>
            </a:r>
            <a:r>
              <a:rPr lang="en-US" altLang="ja-JP" sz="1200" b="1" dirty="0"/>
              <a:t>(Confidence)</a:t>
            </a:r>
          </a:p>
          <a:p>
            <a:pPr marL="171450" indent="-171450">
              <a:buFont typeface="Arial" panose="020B0604020202020204" pitchFamily="34" charset="0"/>
              <a:buChar char="•"/>
            </a:pPr>
            <a:r>
              <a:rPr lang="en-US" altLang="ja-JP" sz="1200" dirty="0"/>
              <a:t>A</a:t>
            </a:r>
            <a:r>
              <a:rPr lang="ja-JP" altLang="en-US" sz="1200" dirty="0"/>
              <a:t>が含まれるバスケットの内、</a:t>
            </a:r>
            <a:r>
              <a:rPr lang="en-US" altLang="ja-JP" sz="1200" dirty="0"/>
              <a:t>B</a:t>
            </a:r>
            <a:r>
              <a:rPr lang="ja-JP" altLang="en-US" sz="1200" dirty="0"/>
              <a:t>が含まれる確率</a:t>
            </a:r>
            <a:r>
              <a:rPr lang="en-US" altLang="ja-JP" sz="1200" dirty="0"/>
              <a:t> </a:t>
            </a:r>
            <a:r>
              <a:rPr lang="en-US" altLang="ja-JP" sz="1200" dirty="0">
                <a:solidFill>
                  <a:schemeClr val="tx2"/>
                </a:solidFill>
              </a:rPr>
              <a:t>P(B|A) = P(A</a:t>
            </a:r>
            <a:r>
              <a:rPr lang="en-US" altLang="ja-JP" sz="1200" dirty="0">
                <a:solidFill>
                  <a:srgbClr val="0070C0"/>
                </a:solidFill>
                <a:latin typeface="Yu Gothic Medium" panose="020B0500000000000000" pitchFamily="50" charset="-128"/>
                <a:ea typeface="Yu Gothic Medium" panose="020B0500000000000000" pitchFamily="50" charset="-128"/>
              </a:rPr>
              <a:t>∩</a:t>
            </a:r>
            <a:r>
              <a:rPr lang="en-US" altLang="ja-JP" sz="1200" dirty="0">
                <a:solidFill>
                  <a:schemeClr val="tx2"/>
                </a:solidFill>
              </a:rPr>
              <a:t>B) / P(A)</a:t>
            </a:r>
          </a:p>
          <a:p>
            <a:pPr marL="171450" indent="-171450">
              <a:buFont typeface="Arial" panose="020B0604020202020204" pitchFamily="34" charset="0"/>
              <a:buChar char="•"/>
            </a:pPr>
            <a:r>
              <a:rPr lang="ja-JP" altLang="en-US" sz="1200" dirty="0"/>
              <a:t>バスケット分析では以下の表記が用いられる</a:t>
            </a:r>
            <a:endParaRPr lang="en-US" altLang="ja-JP" sz="1200" dirty="0"/>
          </a:p>
          <a:p>
            <a:pPr lvl="1"/>
            <a:r>
              <a:rPr lang="en-US" altLang="ja-JP" sz="1200" dirty="0" err="1">
                <a:solidFill>
                  <a:schemeClr val="tx2"/>
                </a:solidFill>
              </a:rPr>
              <a:t>conf</a:t>
            </a:r>
            <a:r>
              <a:rPr lang="en-US" altLang="ja-JP" sz="1200" dirty="0">
                <a:solidFill>
                  <a:schemeClr val="tx2"/>
                </a:solidFill>
              </a:rPr>
              <a:t>(A</a:t>
            </a:r>
            <a:r>
              <a:rPr lang="ja-JP" altLang="en-US" sz="1200" dirty="0">
                <a:solidFill>
                  <a:schemeClr val="tx2"/>
                </a:solidFill>
              </a:rPr>
              <a:t>⇒</a:t>
            </a:r>
            <a:r>
              <a:rPr lang="en-US" altLang="ja-JP" sz="1200" dirty="0">
                <a:solidFill>
                  <a:schemeClr val="tx2"/>
                </a:solidFill>
              </a:rPr>
              <a:t>B) = </a:t>
            </a:r>
            <a:r>
              <a:rPr lang="en-US" altLang="ja-JP" sz="1200" dirty="0" err="1">
                <a:solidFill>
                  <a:schemeClr val="tx2"/>
                </a:solidFill>
              </a:rPr>
              <a:t>supp</a:t>
            </a:r>
            <a:r>
              <a:rPr lang="en-US" altLang="ja-JP" sz="1200" dirty="0">
                <a:solidFill>
                  <a:schemeClr val="tx2"/>
                </a:solidFill>
              </a:rPr>
              <a:t>(A</a:t>
            </a:r>
            <a:r>
              <a:rPr lang="ja-JP" altLang="en-US" sz="1200" dirty="0">
                <a:solidFill>
                  <a:schemeClr val="tx2"/>
                </a:solidFill>
              </a:rPr>
              <a:t>⇒</a:t>
            </a:r>
            <a:r>
              <a:rPr lang="en-US" altLang="ja-JP" sz="1200" dirty="0">
                <a:solidFill>
                  <a:schemeClr val="tx2"/>
                </a:solidFill>
              </a:rPr>
              <a:t>B) / </a:t>
            </a:r>
            <a:r>
              <a:rPr lang="ja-JP" altLang="en-US" sz="1200" dirty="0">
                <a:solidFill>
                  <a:schemeClr val="tx2"/>
                </a:solidFill>
              </a:rPr>
              <a:t>事象数</a:t>
            </a:r>
            <a:r>
              <a:rPr lang="en-US" altLang="ja-JP" sz="1200" dirty="0">
                <a:solidFill>
                  <a:schemeClr val="tx2"/>
                </a:solidFill>
              </a:rPr>
              <a:t>(A)</a:t>
            </a:r>
          </a:p>
          <a:p>
            <a:pPr marL="171450" indent="-171450">
              <a:buFont typeface="Arial" panose="020B0604020202020204" pitchFamily="34" charset="0"/>
              <a:buChar char="•"/>
            </a:pPr>
            <a:r>
              <a:rPr kumimoji="1" lang="en-US" altLang="ja-JP" sz="1200" dirty="0"/>
              <a:t>A</a:t>
            </a:r>
            <a:r>
              <a:rPr kumimoji="1" lang="ja-JP" altLang="en-US" sz="1200" dirty="0"/>
              <a:t>と同時買いされるアイテムの指標</a:t>
            </a:r>
            <a:endParaRPr kumimoji="1" lang="en-US" altLang="ja-JP" sz="1200" dirty="0"/>
          </a:p>
          <a:p>
            <a:endParaRPr lang="en-US" altLang="ja-JP" sz="1200" dirty="0"/>
          </a:p>
        </p:txBody>
      </p:sp>
      <p:sp>
        <p:nvSpPr>
          <p:cNvPr id="7" name="テキスト ボックス 6">
            <a:extLst>
              <a:ext uri="{FF2B5EF4-FFF2-40B4-BE49-F238E27FC236}">
                <a16:creationId xmlns:a16="http://schemas.microsoft.com/office/drawing/2014/main" id="{096862AD-8F31-4A5A-8EA3-CF20BC3D1196}"/>
              </a:ext>
            </a:extLst>
          </p:cNvPr>
          <p:cNvSpPr txBox="1"/>
          <p:nvPr/>
        </p:nvSpPr>
        <p:spPr>
          <a:xfrm>
            <a:off x="712365" y="1633269"/>
            <a:ext cx="3385636" cy="276999"/>
          </a:xfrm>
          <a:prstGeom prst="rect">
            <a:avLst/>
          </a:prstGeom>
          <a:noFill/>
        </p:spPr>
        <p:txBody>
          <a:bodyPr wrap="square" rtlCol="0">
            <a:spAutoFit/>
          </a:bodyPr>
          <a:lstStyle/>
          <a:p>
            <a:r>
              <a:rPr lang="ja-JP" altLang="en-US" sz="1200" dirty="0"/>
              <a:t>バスケットデータ（アイテムセットの集合）</a:t>
            </a:r>
            <a:endParaRPr kumimoji="1" lang="en-US" altLang="ja-JP" sz="1200" dirty="0"/>
          </a:p>
        </p:txBody>
      </p:sp>
      <p:graphicFrame>
        <p:nvGraphicFramePr>
          <p:cNvPr id="8" name="表 7">
            <a:extLst>
              <a:ext uri="{FF2B5EF4-FFF2-40B4-BE49-F238E27FC236}">
                <a16:creationId xmlns:a16="http://schemas.microsoft.com/office/drawing/2014/main" id="{E7945DB5-D048-4E1F-82DE-27CC727901A2}"/>
              </a:ext>
            </a:extLst>
          </p:cNvPr>
          <p:cNvGraphicFramePr>
            <a:graphicFrameLocks noGrp="1"/>
          </p:cNvGraphicFramePr>
          <p:nvPr>
            <p:extLst>
              <p:ext uri="{D42A27DB-BD31-4B8C-83A1-F6EECF244321}">
                <p14:modId xmlns:p14="http://schemas.microsoft.com/office/powerpoint/2010/main" val="1347505308"/>
              </p:ext>
            </p:extLst>
          </p:nvPr>
        </p:nvGraphicFramePr>
        <p:xfrm>
          <a:off x="957383" y="2136094"/>
          <a:ext cx="957354" cy="1645920"/>
        </p:xfrm>
        <a:graphic>
          <a:graphicData uri="http://schemas.openxmlformats.org/drawingml/2006/table">
            <a:tbl>
              <a:tblPr firstRow="1" bandRow="1">
                <a:tableStyleId>{073A0DAA-6AF3-43AB-8588-CEC1D06C72B9}</a:tableStyleId>
              </a:tblPr>
              <a:tblGrid>
                <a:gridCol w="957354">
                  <a:extLst>
                    <a:ext uri="{9D8B030D-6E8A-4147-A177-3AD203B41FA5}">
                      <a16:colId xmlns:a16="http://schemas.microsoft.com/office/drawing/2014/main" val="3851727958"/>
                    </a:ext>
                  </a:extLst>
                </a:gridCol>
              </a:tblGrid>
              <a:tr h="142522">
                <a:tc>
                  <a:txBody>
                    <a:bodyPr/>
                    <a:lstStyle/>
                    <a:p>
                      <a:pPr algn="ctr"/>
                      <a:r>
                        <a:rPr kumimoji="1" lang="ja-JP" altLang="en-US" sz="1200" dirty="0"/>
                        <a:t>バスケット</a:t>
                      </a:r>
                    </a:p>
                  </a:txBody>
                  <a:tcPr/>
                </a:tc>
                <a:extLst>
                  <a:ext uri="{0D108BD9-81ED-4DB2-BD59-A6C34878D82A}">
                    <a16:rowId xmlns:a16="http://schemas.microsoft.com/office/drawing/2014/main" val="3695207296"/>
                  </a:ext>
                </a:extLst>
              </a:tr>
              <a:tr h="1425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altLang="ja-JP" sz="1200" dirty="0"/>
                        <a:t>A, B, C, D</a:t>
                      </a:r>
                    </a:p>
                  </a:txBody>
                  <a:tcPr/>
                </a:tc>
                <a:extLst>
                  <a:ext uri="{0D108BD9-81ED-4DB2-BD59-A6C34878D82A}">
                    <a16:rowId xmlns:a16="http://schemas.microsoft.com/office/drawing/2014/main" val="1768419470"/>
                  </a:ext>
                </a:extLst>
              </a:tr>
              <a:tr h="1425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altLang="ja-JP" sz="1200" dirty="0"/>
                        <a:t>A, E, F, C</a:t>
                      </a:r>
                    </a:p>
                  </a:txBody>
                  <a:tcPr/>
                </a:tc>
                <a:extLst>
                  <a:ext uri="{0D108BD9-81ED-4DB2-BD59-A6C34878D82A}">
                    <a16:rowId xmlns:a16="http://schemas.microsoft.com/office/drawing/2014/main" val="2094033599"/>
                  </a:ext>
                </a:extLst>
              </a:tr>
              <a:tr h="1425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altLang="ja-JP" sz="1200" dirty="0"/>
                        <a:t>G, F, E</a:t>
                      </a:r>
                    </a:p>
                  </a:txBody>
                  <a:tcPr/>
                </a:tc>
                <a:extLst>
                  <a:ext uri="{0D108BD9-81ED-4DB2-BD59-A6C34878D82A}">
                    <a16:rowId xmlns:a16="http://schemas.microsoft.com/office/drawing/2014/main" val="2435791666"/>
                  </a:ext>
                </a:extLst>
              </a:tr>
              <a:tr h="1425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altLang="ja-JP" sz="1200" dirty="0"/>
                        <a:t>H, F, E, I</a:t>
                      </a:r>
                    </a:p>
                  </a:txBody>
                  <a:tcPr/>
                </a:tc>
                <a:extLst>
                  <a:ext uri="{0D108BD9-81ED-4DB2-BD59-A6C34878D82A}">
                    <a16:rowId xmlns:a16="http://schemas.microsoft.com/office/drawing/2014/main" val="1821373577"/>
                  </a:ext>
                </a:extLst>
              </a:tr>
              <a:tr h="1425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altLang="ja-JP" sz="1200" dirty="0"/>
                        <a:t>H, F, J, D</a:t>
                      </a:r>
                      <a:endParaRPr lang="ja-JP" altLang="en-US" sz="1200" dirty="0"/>
                    </a:p>
                  </a:txBody>
                  <a:tcPr/>
                </a:tc>
                <a:extLst>
                  <a:ext uri="{0D108BD9-81ED-4DB2-BD59-A6C34878D82A}">
                    <a16:rowId xmlns:a16="http://schemas.microsoft.com/office/drawing/2014/main" val="2502274110"/>
                  </a:ext>
                </a:extLst>
              </a:tr>
            </a:tbl>
          </a:graphicData>
        </a:graphic>
      </p:graphicFrame>
      <p:graphicFrame>
        <p:nvGraphicFramePr>
          <p:cNvPr id="9" name="表 8">
            <a:extLst>
              <a:ext uri="{FF2B5EF4-FFF2-40B4-BE49-F238E27FC236}">
                <a16:creationId xmlns:a16="http://schemas.microsoft.com/office/drawing/2014/main" id="{2C94AF10-3192-4250-A492-54AA53C25BF7}"/>
              </a:ext>
            </a:extLst>
          </p:cNvPr>
          <p:cNvGraphicFramePr>
            <a:graphicFrameLocks noGrp="1"/>
          </p:cNvGraphicFramePr>
          <p:nvPr>
            <p:extLst>
              <p:ext uri="{D42A27DB-BD31-4B8C-83A1-F6EECF244321}">
                <p14:modId xmlns:p14="http://schemas.microsoft.com/office/powerpoint/2010/main" val="3462845199"/>
              </p:ext>
            </p:extLst>
          </p:nvPr>
        </p:nvGraphicFramePr>
        <p:xfrm>
          <a:off x="2578129" y="2450360"/>
          <a:ext cx="753478" cy="2849880"/>
        </p:xfrm>
        <a:graphic>
          <a:graphicData uri="http://schemas.openxmlformats.org/drawingml/2006/table">
            <a:tbl>
              <a:tblPr firstRow="1" bandRow="1">
                <a:tableStyleId>{073A0DAA-6AF3-43AB-8588-CEC1D06C72B9}</a:tableStyleId>
              </a:tblPr>
              <a:tblGrid>
                <a:gridCol w="753478">
                  <a:extLst>
                    <a:ext uri="{9D8B030D-6E8A-4147-A177-3AD203B41FA5}">
                      <a16:colId xmlns:a16="http://schemas.microsoft.com/office/drawing/2014/main" val="3851727958"/>
                    </a:ext>
                  </a:extLst>
                </a:gridCol>
              </a:tblGrid>
              <a:tr h="238484">
                <a:tc>
                  <a:txBody>
                    <a:bodyPr/>
                    <a:lstStyle/>
                    <a:p>
                      <a:pPr algn="ctr"/>
                      <a:r>
                        <a:rPr kumimoji="1" lang="ja-JP" altLang="en-US" sz="1100" dirty="0"/>
                        <a:t>アイテム</a:t>
                      </a:r>
                    </a:p>
                  </a:txBody>
                  <a:tcPr/>
                </a:tc>
                <a:extLst>
                  <a:ext uri="{0D108BD9-81ED-4DB2-BD59-A6C34878D82A}">
                    <a16:rowId xmlns:a16="http://schemas.microsoft.com/office/drawing/2014/main" val="3695207296"/>
                  </a:ext>
                </a:extLst>
              </a:tr>
              <a:tr h="2384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altLang="ja-JP" sz="1100" dirty="0"/>
                        <a:t>A</a:t>
                      </a:r>
                    </a:p>
                  </a:txBody>
                  <a:tcPr/>
                </a:tc>
                <a:extLst>
                  <a:ext uri="{0D108BD9-81ED-4DB2-BD59-A6C34878D82A}">
                    <a16:rowId xmlns:a16="http://schemas.microsoft.com/office/drawing/2014/main" val="1768419470"/>
                  </a:ext>
                </a:extLst>
              </a:tr>
              <a:tr h="2384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altLang="ja-JP" sz="1100" dirty="0"/>
                        <a:t>B</a:t>
                      </a:r>
                    </a:p>
                  </a:txBody>
                  <a:tcPr/>
                </a:tc>
                <a:extLst>
                  <a:ext uri="{0D108BD9-81ED-4DB2-BD59-A6C34878D82A}">
                    <a16:rowId xmlns:a16="http://schemas.microsoft.com/office/drawing/2014/main" val="2094033599"/>
                  </a:ext>
                </a:extLst>
              </a:tr>
              <a:tr h="2384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altLang="ja-JP" sz="1100" dirty="0"/>
                        <a:t>C</a:t>
                      </a:r>
                    </a:p>
                  </a:txBody>
                  <a:tcPr/>
                </a:tc>
                <a:extLst>
                  <a:ext uri="{0D108BD9-81ED-4DB2-BD59-A6C34878D82A}">
                    <a16:rowId xmlns:a16="http://schemas.microsoft.com/office/drawing/2014/main" val="2435791666"/>
                  </a:ext>
                </a:extLst>
              </a:tr>
              <a:tr h="2384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altLang="ja-JP" sz="1100" dirty="0"/>
                        <a:t>D</a:t>
                      </a:r>
                    </a:p>
                  </a:txBody>
                  <a:tcPr/>
                </a:tc>
                <a:extLst>
                  <a:ext uri="{0D108BD9-81ED-4DB2-BD59-A6C34878D82A}">
                    <a16:rowId xmlns:a16="http://schemas.microsoft.com/office/drawing/2014/main" val="1821373577"/>
                  </a:ext>
                </a:extLst>
              </a:tr>
              <a:tr h="2384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altLang="ja-JP" sz="1100" dirty="0"/>
                        <a:t>E</a:t>
                      </a:r>
                      <a:endParaRPr lang="ja-JP" altLang="en-US" sz="1100" dirty="0"/>
                    </a:p>
                  </a:txBody>
                  <a:tcPr/>
                </a:tc>
                <a:extLst>
                  <a:ext uri="{0D108BD9-81ED-4DB2-BD59-A6C34878D82A}">
                    <a16:rowId xmlns:a16="http://schemas.microsoft.com/office/drawing/2014/main" val="2502274110"/>
                  </a:ext>
                </a:extLst>
              </a:tr>
              <a:tr h="2384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100" dirty="0"/>
                        <a:t>F</a:t>
                      </a:r>
                      <a:endParaRPr lang="ja-JP" altLang="en-US" sz="1100" dirty="0"/>
                    </a:p>
                  </a:txBody>
                  <a:tcPr/>
                </a:tc>
                <a:extLst>
                  <a:ext uri="{0D108BD9-81ED-4DB2-BD59-A6C34878D82A}">
                    <a16:rowId xmlns:a16="http://schemas.microsoft.com/office/drawing/2014/main" val="1476190252"/>
                  </a:ext>
                </a:extLst>
              </a:tr>
              <a:tr h="2384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100" dirty="0"/>
                        <a:t>G</a:t>
                      </a:r>
                      <a:endParaRPr lang="ja-JP" altLang="en-US" sz="1100" dirty="0"/>
                    </a:p>
                  </a:txBody>
                  <a:tcPr/>
                </a:tc>
                <a:extLst>
                  <a:ext uri="{0D108BD9-81ED-4DB2-BD59-A6C34878D82A}">
                    <a16:rowId xmlns:a16="http://schemas.microsoft.com/office/drawing/2014/main" val="3619477113"/>
                  </a:ext>
                </a:extLst>
              </a:tr>
              <a:tr h="2384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100" dirty="0"/>
                        <a:t>H</a:t>
                      </a:r>
                      <a:endParaRPr lang="ja-JP" altLang="en-US" sz="1100" dirty="0"/>
                    </a:p>
                  </a:txBody>
                  <a:tcPr/>
                </a:tc>
                <a:extLst>
                  <a:ext uri="{0D108BD9-81ED-4DB2-BD59-A6C34878D82A}">
                    <a16:rowId xmlns:a16="http://schemas.microsoft.com/office/drawing/2014/main" val="3647799289"/>
                  </a:ext>
                </a:extLst>
              </a:tr>
              <a:tr h="2384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100" dirty="0"/>
                        <a:t>I</a:t>
                      </a:r>
                      <a:endParaRPr lang="ja-JP" altLang="en-US" sz="1100" dirty="0"/>
                    </a:p>
                  </a:txBody>
                  <a:tcPr/>
                </a:tc>
                <a:extLst>
                  <a:ext uri="{0D108BD9-81ED-4DB2-BD59-A6C34878D82A}">
                    <a16:rowId xmlns:a16="http://schemas.microsoft.com/office/drawing/2014/main" val="2466896099"/>
                  </a:ext>
                </a:extLst>
              </a:tr>
              <a:tr h="2384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100" dirty="0"/>
                        <a:t>J</a:t>
                      </a:r>
                      <a:endParaRPr lang="ja-JP" altLang="en-US" sz="1100" dirty="0"/>
                    </a:p>
                  </a:txBody>
                  <a:tcPr/>
                </a:tc>
                <a:extLst>
                  <a:ext uri="{0D108BD9-81ED-4DB2-BD59-A6C34878D82A}">
                    <a16:rowId xmlns:a16="http://schemas.microsoft.com/office/drawing/2014/main" val="2293365341"/>
                  </a:ext>
                </a:extLst>
              </a:tr>
            </a:tbl>
          </a:graphicData>
        </a:graphic>
      </p:graphicFrame>
      <p:sp>
        <p:nvSpPr>
          <p:cNvPr id="10" name="二等辺三角形 9">
            <a:extLst>
              <a:ext uri="{FF2B5EF4-FFF2-40B4-BE49-F238E27FC236}">
                <a16:creationId xmlns:a16="http://schemas.microsoft.com/office/drawing/2014/main" id="{6CE1F5B2-7834-4EA1-87E4-93855A5E3DF7}"/>
              </a:ext>
            </a:extLst>
          </p:cNvPr>
          <p:cNvSpPr/>
          <p:nvPr/>
        </p:nvSpPr>
        <p:spPr>
          <a:xfrm rot="5400000">
            <a:off x="1598733" y="2975564"/>
            <a:ext cx="1320800" cy="29210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B83F7372-6257-4C57-867D-18ED63596146}"/>
              </a:ext>
            </a:extLst>
          </p:cNvPr>
          <p:cNvGrpSpPr/>
          <p:nvPr/>
        </p:nvGrpSpPr>
        <p:grpSpPr>
          <a:xfrm>
            <a:off x="483039" y="3645845"/>
            <a:ext cx="402272" cy="444500"/>
            <a:chOff x="562202" y="2984500"/>
            <a:chExt cx="402272" cy="444500"/>
          </a:xfrm>
        </p:grpSpPr>
        <p:cxnSp>
          <p:nvCxnSpPr>
            <p:cNvPr id="12" name="直線矢印コネクタ 11">
              <a:extLst>
                <a:ext uri="{FF2B5EF4-FFF2-40B4-BE49-F238E27FC236}">
                  <a16:creationId xmlns:a16="http://schemas.microsoft.com/office/drawing/2014/main" id="{7872E0A2-7F46-47E8-A8C9-03AAA126591E}"/>
                </a:ext>
              </a:extLst>
            </p:cNvPr>
            <p:cNvCxnSpPr/>
            <p:nvPr/>
          </p:nvCxnSpPr>
          <p:spPr>
            <a:xfrm>
              <a:off x="562202" y="2984500"/>
              <a:ext cx="4022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30B7AF41-4412-4426-9D2E-9C50EDF5FDED}"/>
                </a:ext>
              </a:extLst>
            </p:cNvPr>
            <p:cNvCxnSpPr>
              <a:cxnSpLocks/>
            </p:cNvCxnSpPr>
            <p:nvPr/>
          </p:nvCxnSpPr>
          <p:spPr>
            <a:xfrm>
              <a:off x="568552" y="2984500"/>
              <a:ext cx="0" cy="44450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4" name="テキスト ボックス 13">
            <a:extLst>
              <a:ext uri="{FF2B5EF4-FFF2-40B4-BE49-F238E27FC236}">
                <a16:creationId xmlns:a16="http://schemas.microsoft.com/office/drawing/2014/main" id="{DD757296-93D9-4920-ABEB-EB27E5AE309B}"/>
              </a:ext>
            </a:extLst>
          </p:cNvPr>
          <p:cNvSpPr txBox="1"/>
          <p:nvPr/>
        </p:nvSpPr>
        <p:spPr>
          <a:xfrm>
            <a:off x="56456" y="4072378"/>
            <a:ext cx="1610447" cy="276999"/>
          </a:xfrm>
          <a:prstGeom prst="rect">
            <a:avLst/>
          </a:prstGeom>
          <a:noFill/>
        </p:spPr>
        <p:txBody>
          <a:bodyPr wrap="square" rtlCol="0">
            <a:spAutoFit/>
          </a:bodyPr>
          <a:lstStyle/>
          <a:p>
            <a:r>
              <a:rPr lang="ja-JP" altLang="en-US" sz="1200" dirty="0"/>
              <a:t>アイテムセット</a:t>
            </a:r>
            <a:endParaRPr kumimoji="1" lang="en-US" altLang="ja-JP" sz="1200" dirty="0"/>
          </a:p>
        </p:txBody>
      </p:sp>
    </p:spTree>
    <p:extLst>
      <p:ext uri="{BB962C8B-B14F-4D97-AF65-F5344CB8AC3E}">
        <p14:creationId xmlns:p14="http://schemas.microsoft.com/office/powerpoint/2010/main" val="206649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5</a:t>
            </a:fld>
            <a:endParaRPr lang="ja-JP" altLang="en-US" dirty="0"/>
          </a:p>
        </p:txBody>
      </p:sp>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632520" y="2951951"/>
            <a:ext cx="8640960" cy="918095"/>
          </a:xfrm>
        </p:spPr>
        <p:txBody>
          <a:bodyPr/>
          <a:lstStyle/>
          <a:p>
            <a:pPr algn="ctr"/>
            <a:r>
              <a:rPr lang="ja-JP" altLang="en-US" sz="3200" dirty="0"/>
              <a:t>演習</a:t>
            </a:r>
            <a:r>
              <a:rPr lang="en-US" altLang="ja-JP" sz="3200" dirty="0"/>
              <a:t>【Day2-Exercise1】</a:t>
            </a:r>
            <a:br>
              <a:rPr lang="en-US" altLang="ja-JP" sz="3200" dirty="0"/>
            </a:br>
            <a:r>
              <a:rPr lang="ja-JP" altLang="en-US" sz="3200" dirty="0"/>
              <a:t>バスケット分析</a:t>
            </a:r>
            <a:endParaRPr kumimoji="1" lang="ja-JP" altLang="en-US" sz="3200" dirty="0"/>
          </a:p>
        </p:txBody>
      </p:sp>
      <p:sp>
        <p:nvSpPr>
          <p:cNvPr id="5" name="テキスト ボックス 4">
            <a:extLst>
              <a:ext uri="{FF2B5EF4-FFF2-40B4-BE49-F238E27FC236}">
                <a16:creationId xmlns:a16="http://schemas.microsoft.com/office/drawing/2014/main" id="{C0208BE2-E9D1-40E2-A605-D4747BE5DDB7}"/>
              </a:ext>
            </a:extLst>
          </p:cNvPr>
          <p:cNvSpPr txBox="1"/>
          <p:nvPr/>
        </p:nvSpPr>
        <p:spPr>
          <a:xfrm>
            <a:off x="524508" y="4401108"/>
            <a:ext cx="8748972" cy="1569660"/>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solidFill>
                  <a:schemeClr val="bg1"/>
                </a:solidFill>
              </a:rPr>
              <a:t>バスケット分析を例に、確率と条件付き確率を確認</a:t>
            </a:r>
            <a:endParaRPr lang="en-US" altLang="ja-JP" sz="1600" dirty="0">
              <a:solidFill>
                <a:schemeClr val="bg1"/>
              </a:solidFill>
            </a:endParaRPr>
          </a:p>
          <a:p>
            <a:pPr marL="285750" indent="-285750">
              <a:buFont typeface="Arial" panose="020B0604020202020204" pitchFamily="34" charset="0"/>
              <a:buChar char="•"/>
            </a:pPr>
            <a:r>
              <a:rPr lang="en-US" altLang="ja-JP" sz="1600" dirty="0" err="1">
                <a:solidFill>
                  <a:schemeClr val="bg1"/>
                </a:solidFill>
              </a:rPr>
              <a:t>arules</a:t>
            </a:r>
            <a:r>
              <a:rPr lang="ja-JP" altLang="en-US" sz="1600" dirty="0">
                <a:solidFill>
                  <a:schemeClr val="bg1"/>
                </a:solidFill>
              </a:rPr>
              <a:t>パッケージ（</a:t>
            </a:r>
            <a:r>
              <a:rPr lang="en-US" altLang="ja-JP" sz="1600" dirty="0">
                <a:solidFill>
                  <a:schemeClr val="bg1"/>
                </a:solidFill>
                <a:hlinkClick r:id="rId2"/>
              </a:rPr>
              <a:t>https://cran.r-project.org/web/packages/arules/arules.pdf</a:t>
            </a:r>
            <a:r>
              <a:rPr lang="ja-JP" altLang="en-US" sz="1600" dirty="0">
                <a:solidFill>
                  <a:schemeClr val="bg1"/>
                </a:solidFill>
              </a:rPr>
              <a:t>）</a:t>
            </a:r>
            <a:endParaRPr lang="en-US" altLang="ja-JP" sz="1600" dirty="0">
              <a:solidFill>
                <a:schemeClr val="bg1"/>
              </a:solidFill>
            </a:endParaRPr>
          </a:p>
          <a:p>
            <a:endParaRPr lang="en-US" altLang="ja-JP" sz="1600" dirty="0">
              <a:solidFill>
                <a:schemeClr val="bg1"/>
              </a:solidFill>
            </a:endParaRPr>
          </a:p>
          <a:p>
            <a:endParaRPr lang="en-US" altLang="ja-JP" sz="1600" dirty="0">
              <a:solidFill>
                <a:schemeClr val="bg1"/>
              </a:solidFill>
            </a:endParaRPr>
          </a:p>
          <a:p>
            <a:endParaRPr lang="en-US" altLang="ja-JP" sz="1600" dirty="0">
              <a:solidFill>
                <a:schemeClr val="bg1"/>
              </a:solidFill>
            </a:endParaRPr>
          </a:p>
          <a:p>
            <a:endParaRPr lang="en-US" altLang="ja-JP" sz="1600" dirty="0">
              <a:solidFill>
                <a:schemeClr val="bg1"/>
              </a:solidFill>
            </a:endParaRPr>
          </a:p>
        </p:txBody>
      </p:sp>
    </p:spTree>
    <p:extLst>
      <p:ext uri="{BB962C8B-B14F-4D97-AF65-F5344CB8AC3E}">
        <p14:creationId xmlns:p14="http://schemas.microsoft.com/office/powerpoint/2010/main" val="338765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272480" y="188640"/>
            <a:ext cx="9361040" cy="612068"/>
          </a:xfrm>
        </p:spPr>
        <p:txBody>
          <a:bodyPr/>
          <a:lstStyle/>
          <a:p>
            <a:pPr algn="ctr"/>
            <a:r>
              <a:rPr kumimoji="1" lang="ja-JP" altLang="en-US" sz="3200" dirty="0"/>
              <a:t>演習の解説</a:t>
            </a:r>
          </a:p>
        </p:txBody>
      </p:sp>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6</a:t>
            </a:fld>
            <a:endParaRPr lang="ja-JP" altLang="en-US" dirty="0"/>
          </a:p>
        </p:txBody>
      </p:sp>
      <p:pic>
        <p:nvPicPr>
          <p:cNvPr id="7" name="図 6">
            <a:extLst>
              <a:ext uri="{FF2B5EF4-FFF2-40B4-BE49-F238E27FC236}">
                <a16:creationId xmlns:a16="http://schemas.microsoft.com/office/drawing/2014/main" id="{1FCF9385-D57C-4012-A069-F3995FC24D0E}"/>
              </a:ext>
            </a:extLst>
          </p:cNvPr>
          <p:cNvPicPr>
            <a:picLocks noChangeAspect="1"/>
          </p:cNvPicPr>
          <p:nvPr/>
        </p:nvPicPr>
        <p:blipFill>
          <a:blip r:embed="rId2"/>
          <a:stretch>
            <a:fillRect/>
          </a:stretch>
        </p:blipFill>
        <p:spPr>
          <a:xfrm>
            <a:off x="901924" y="1769378"/>
            <a:ext cx="2742424" cy="1011550"/>
          </a:xfrm>
          <a:prstGeom prst="rect">
            <a:avLst/>
          </a:prstGeom>
          <a:ln>
            <a:solidFill>
              <a:schemeClr val="bg1">
                <a:lumMod val="65000"/>
              </a:schemeClr>
            </a:solidFill>
          </a:ln>
        </p:spPr>
      </p:pic>
      <p:pic>
        <p:nvPicPr>
          <p:cNvPr id="8" name="図 7">
            <a:extLst>
              <a:ext uri="{FF2B5EF4-FFF2-40B4-BE49-F238E27FC236}">
                <a16:creationId xmlns:a16="http://schemas.microsoft.com/office/drawing/2014/main" id="{0ECB9E54-59DE-4708-853D-33CAB8958D76}"/>
              </a:ext>
            </a:extLst>
          </p:cNvPr>
          <p:cNvPicPr>
            <a:picLocks noChangeAspect="1"/>
          </p:cNvPicPr>
          <p:nvPr/>
        </p:nvPicPr>
        <p:blipFill>
          <a:blip r:embed="rId3"/>
          <a:stretch>
            <a:fillRect/>
          </a:stretch>
        </p:blipFill>
        <p:spPr>
          <a:xfrm>
            <a:off x="542762" y="3123190"/>
            <a:ext cx="3101586" cy="2932172"/>
          </a:xfrm>
          <a:prstGeom prst="rect">
            <a:avLst/>
          </a:prstGeom>
        </p:spPr>
      </p:pic>
      <p:sp>
        <p:nvSpPr>
          <p:cNvPr id="9" name="正方形/長方形 8">
            <a:extLst>
              <a:ext uri="{FF2B5EF4-FFF2-40B4-BE49-F238E27FC236}">
                <a16:creationId xmlns:a16="http://schemas.microsoft.com/office/drawing/2014/main" id="{9753F95B-A332-4B50-92DF-BB91BB65F4ED}"/>
              </a:ext>
            </a:extLst>
          </p:cNvPr>
          <p:cNvSpPr/>
          <p:nvPr/>
        </p:nvSpPr>
        <p:spPr>
          <a:xfrm>
            <a:off x="4592896" y="3645024"/>
            <a:ext cx="4784034" cy="1384995"/>
          </a:xfrm>
          <a:prstGeom prst="rect">
            <a:avLst/>
          </a:prstGeom>
        </p:spPr>
        <p:txBody>
          <a:bodyPr wrap="square">
            <a:spAutoFit/>
          </a:bodyPr>
          <a:lstStyle/>
          <a:p>
            <a:pPr marL="285750" indent="-285750">
              <a:buFont typeface="Arial" panose="020B0604020202020204" pitchFamily="34" charset="0"/>
              <a:buChar char="•"/>
            </a:pPr>
            <a:r>
              <a:rPr lang="ja-JP" altLang="en-US" sz="1400" dirty="0"/>
              <a:t>BucketとSalamiが同時に買われる確率は？</a:t>
            </a:r>
          </a:p>
          <a:p>
            <a:pPr marL="285750" indent="-285750">
              <a:buFont typeface="Arial" panose="020B0604020202020204" pitchFamily="34" charset="0"/>
              <a:buChar char="•"/>
            </a:pPr>
            <a:r>
              <a:rPr lang="ja-JP" altLang="en-US" sz="1400" dirty="0"/>
              <a:t>Bucketが買われた内、Salamiが買われる確率は？</a:t>
            </a:r>
          </a:p>
          <a:p>
            <a:pPr marL="285750" indent="-285750">
              <a:buFont typeface="Arial" panose="020B0604020202020204" pitchFamily="34" charset="0"/>
              <a:buChar char="•"/>
            </a:pPr>
            <a:r>
              <a:rPr lang="ja-JP" altLang="en-US" sz="1400" dirty="0"/>
              <a:t>Salamiが買われた内、Bucketが買われる確率は？</a:t>
            </a:r>
            <a:endParaRPr lang="en-US" altLang="ja-JP" sz="1400" dirty="0"/>
          </a:p>
          <a:p>
            <a:pPr marL="285750" indent="-285750">
              <a:buFont typeface="Arial" panose="020B0604020202020204" pitchFamily="34" charset="0"/>
              <a:buChar char="•"/>
            </a:pPr>
            <a:endParaRPr lang="en-US" altLang="ja-JP" sz="1400" dirty="0"/>
          </a:p>
          <a:p>
            <a:pPr marL="285750" indent="-285750">
              <a:buFont typeface="Arial" panose="020B0604020202020204" pitchFamily="34" charset="0"/>
              <a:buChar char="•"/>
            </a:pPr>
            <a:r>
              <a:rPr lang="en-US" altLang="ja-JP" sz="1400" dirty="0"/>
              <a:t>Wine </a:t>
            </a:r>
            <a:r>
              <a:rPr lang="ja-JP" altLang="en-US" sz="1400" dirty="0"/>
              <a:t>⇒ </a:t>
            </a:r>
            <a:r>
              <a:rPr lang="en-US" altLang="ja-JP" sz="1400" dirty="0"/>
              <a:t>Tobacco </a:t>
            </a:r>
            <a:r>
              <a:rPr lang="ja-JP" altLang="en-US" sz="1400" dirty="0"/>
              <a:t>の支持度、確信度は？</a:t>
            </a:r>
            <a:endParaRPr lang="en-US" altLang="ja-JP" sz="1400" dirty="0"/>
          </a:p>
          <a:p>
            <a:pPr marL="285750" indent="-285750">
              <a:buFont typeface="Arial" panose="020B0604020202020204" pitchFamily="34" charset="0"/>
              <a:buChar char="•"/>
            </a:pPr>
            <a:r>
              <a:rPr lang="en-US" altLang="ja-JP" sz="1400" dirty="0" err="1"/>
              <a:t>Sandwich,Wine</a:t>
            </a:r>
            <a:r>
              <a:rPr lang="en-US" altLang="ja-JP" sz="1400" dirty="0"/>
              <a:t> </a:t>
            </a:r>
            <a:r>
              <a:rPr lang="ja-JP" altLang="en-US" sz="1400" dirty="0"/>
              <a:t>⇒ </a:t>
            </a:r>
            <a:r>
              <a:rPr lang="en-US" altLang="ja-JP" sz="1400" dirty="0"/>
              <a:t>Apple </a:t>
            </a:r>
            <a:r>
              <a:rPr lang="ja-JP" altLang="en-US" sz="1400" dirty="0"/>
              <a:t>の支持度、確信度は？</a:t>
            </a:r>
            <a:endParaRPr lang="en-US" altLang="ja-JP" sz="1400" dirty="0"/>
          </a:p>
        </p:txBody>
      </p:sp>
      <p:sp>
        <p:nvSpPr>
          <p:cNvPr id="10" name="テキスト ボックス 9">
            <a:extLst>
              <a:ext uri="{FF2B5EF4-FFF2-40B4-BE49-F238E27FC236}">
                <a16:creationId xmlns:a16="http://schemas.microsoft.com/office/drawing/2014/main" id="{96568683-21C1-48E7-BC2C-44323EB97E1E}"/>
              </a:ext>
            </a:extLst>
          </p:cNvPr>
          <p:cNvSpPr txBox="1"/>
          <p:nvPr/>
        </p:nvSpPr>
        <p:spPr>
          <a:xfrm>
            <a:off x="427495" y="1032991"/>
            <a:ext cx="9548204" cy="523220"/>
          </a:xfrm>
          <a:prstGeom prst="rect">
            <a:avLst/>
          </a:prstGeom>
          <a:noFill/>
        </p:spPr>
        <p:txBody>
          <a:bodyPr wrap="square" rtlCol="0">
            <a:spAutoFit/>
          </a:bodyPr>
          <a:lstStyle/>
          <a:p>
            <a:r>
              <a:rPr lang="en-US" altLang="ja-JP" sz="1400" dirty="0" err="1"/>
              <a:t>arules</a:t>
            </a:r>
            <a:r>
              <a:rPr lang="ja-JP" altLang="en-US" sz="1400" dirty="0"/>
              <a:t>パッケージを利用したバスケット分析</a:t>
            </a:r>
            <a:endParaRPr lang="en-US" altLang="ja-JP" sz="1400" dirty="0"/>
          </a:p>
          <a:p>
            <a:r>
              <a:rPr lang="en-US" altLang="ja-JP" sz="1400" dirty="0"/>
              <a:t>Basket_en2.csv</a:t>
            </a:r>
          </a:p>
        </p:txBody>
      </p:sp>
    </p:spTree>
    <p:extLst>
      <p:ext uri="{BB962C8B-B14F-4D97-AF65-F5344CB8AC3E}">
        <p14:creationId xmlns:p14="http://schemas.microsoft.com/office/powerpoint/2010/main" val="311840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1B98AD7E-0E91-4350-99F2-D371D87706FF}"/>
              </a:ext>
            </a:extLst>
          </p:cNvPr>
          <p:cNvPicPr>
            <a:picLocks noChangeAspect="1"/>
          </p:cNvPicPr>
          <p:nvPr/>
        </p:nvPicPr>
        <p:blipFill>
          <a:blip r:embed="rId2"/>
          <a:stretch>
            <a:fillRect/>
          </a:stretch>
        </p:blipFill>
        <p:spPr>
          <a:xfrm>
            <a:off x="2252700" y="5523375"/>
            <a:ext cx="2196244" cy="803071"/>
          </a:xfrm>
          <a:prstGeom prst="rect">
            <a:avLst/>
          </a:prstGeom>
        </p:spPr>
      </p:pic>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7</a:t>
            </a:fld>
            <a:endParaRPr lang="ja-JP" altLang="en-US" dirty="0"/>
          </a:p>
        </p:txBody>
      </p:sp>
      <p:sp>
        <p:nvSpPr>
          <p:cNvPr id="3" name="タイトル 2"/>
          <p:cNvSpPr>
            <a:spLocks noGrp="1"/>
          </p:cNvSpPr>
          <p:nvPr>
            <p:ph type="title"/>
          </p:nvPr>
        </p:nvSpPr>
        <p:spPr/>
        <p:txBody>
          <a:bodyPr/>
          <a:lstStyle/>
          <a:p>
            <a:r>
              <a:rPr lang="ja-JP" altLang="en-US" dirty="0"/>
              <a:t>確率変数と確率関数</a:t>
            </a: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4298484"/>
              </a:xfrm>
              <a:prstGeom prst="rect">
                <a:avLst/>
              </a:prstGeom>
              <a:noFill/>
            </p:spPr>
            <p:txBody>
              <a:bodyPr wrap="square" rtlCol="0">
                <a:spAutoFit/>
              </a:bodyPr>
              <a:lstStyle/>
              <a:p>
                <a:r>
                  <a:rPr lang="ja-JP" altLang="en-US" sz="1400" dirty="0"/>
                  <a:t>変数とその値の出現確率を数式で定義する</a:t>
                </a:r>
                <a:endParaRPr lang="en-US" altLang="ja-JP" sz="1400" dirty="0"/>
              </a:p>
              <a:p>
                <a:endParaRPr lang="en-US" altLang="ja-JP" sz="1400" b="1" dirty="0"/>
              </a:p>
              <a:p>
                <a:r>
                  <a:rPr lang="ja-JP" altLang="en-US" sz="1400" dirty="0"/>
                  <a:t>事前にとりえる値がわからない変数</a:t>
                </a:r>
                <a:r>
                  <a:rPr lang="en-US" altLang="ja-JP" sz="1400" dirty="0">
                    <a:solidFill>
                      <a:schemeClr val="tx2"/>
                    </a:solidFill>
                  </a:rPr>
                  <a:t>X</a:t>
                </a:r>
                <a:r>
                  <a:rPr lang="ja-JP" altLang="en-US" sz="1400" dirty="0"/>
                  <a:t>を</a:t>
                </a:r>
                <a:r>
                  <a:rPr lang="ja-JP" altLang="en-US" sz="1400" b="1" dirty="0"/>
                  <a:t>確率変数</a:t>
                </a:r>
                <a:r>
                  <a:rPr lang="en-US" altLang="ja-JP" sz="1400" b="1" dirty="0"/>
                  <a:t>(Random Variable)</a:t>
                </a:r>
                <a:r>
                  <a:rPr lang="ja-JP" altLang="en-US" sz="1400" dirty="0"/>
                  <a:t>と呼び、</a:t>
                </a:r>
                <a:r>
                  <a:rPr lang="en-US" altLang="ja-JP" sz="1400" dirty="0"/>
                  <a:t>X</a:t>
                </a:r>
                <a:r>
                  <a:rPr lang="ja-JP" altLang="en-US" sz="1400" dirty="0"/>
                  <a:t>のとりえる各値の出現確率を式で表現したものが</a:t>
                </a:r>
                <a:r>
                  <a:rPr lang="ja-JP" altLang="en-US" sz="1400" b="1" dirty="0"/>
                  <a:t>確率関数</a:t>
                </a:r>
                <a:r>
                  <a:rPr lang="en-US" altLang="ja-JP" sz="1400" b="1" dirty="0"/>
                  <a:t>(Probability Function)</a:t>
                </a:r>
                <a:r>
                  <a:rPr lang="ja-JP" altLang="en-US" sz="1400" dirty="0"/>
                  <a:t>と呼ばれる</a:t>
                </a:r>
                <a:endParaRPr lang="en-US" altLang="ja-JP" sz="1400" dirty="0"/>
              </a:p>
              <a:p>
                <a:endParaRPr lang="en-US" altLang="ja-JP" sz="1400" dirty="0"/>
              </a:p>
              <a:p>
                <a:r>
                  <a:rPr lang="ja-JP" altLang="en-US" sz="1400" dirty="0"/>
                  <a:t>例）サイコロを振る</a:t>
                </a:r>
                <a:endParaRPr lang="en-US" altLang="ja-JP" sz="1400" dirty="0"/>
              </a:p>
              <a:p>
                <a:endParaRPr lang="en-US" altLang="ja-JP" sz="500" dirty="0"/>
              </a:p>
              <a:p>
                <a:r>
                  <a:rPr lang="en-US" altLang="ja-JP" sz="1400" dirty="0"/>
                  <a:t>	</a:t>
                </a:r>
                <a:r>
                  <a:rPr lang="ja-JP" altLang="en-US" sz="1400" dirty="0"/>
                  <a:t>サイコロの目の値が変数</a:t>
                </a:r>
                <a:r>
                  <a:rPr lang="en-US" altLang="ja-JP" sz="1400" dirty="0">
                    <a:solidFill>
                      <a:schemeClr val="tx2"/>
                    </a:solidFill>
                  </a:rPr>
                  <a:t>X</a:t>
                </a:r>
              </a:p>
              <a:p>
                <a:r>
                  <a:rPr lang="en-US" altLang="ja-JP" sz="1400" dirty="0"/>
                  <a:t>	</a:t>
                </a:r>
                <a:r>
                  <a:rPr lang="ja-JP" altLang="en-US" sz="1400" dirty="0"/>
                  <a:t>確率関数は</a:t>
                </a:r>
                <a:r>
                  <a:rPr lang="en-US" altLang="ja-JP" sz="1400" dirty="0">
                    <a:solidFill>
                      <a:schemeClr val="tx2"/>
                    </a:solidFill>
                  </a:rPr>
                  <a:t>P(X=x)=f(x)=1/6,  x=1,2,3,4,5,6</a:t>
                </a:r>
              </a:p>
              <a:p>
                <a:endParaRPr lang="en-US" altLang="ja-JP" sz="500" dirty="0"/>
              </a:p>
              <a:p>
                <a:r>
                  <a:rPr lang="en-US" altLang="ja-JP" sz="1400" dirty="0"/>
                  <a:t>	</a:t>
                </a:r>
                <a:r>
                  <a:rPr lang="ja-JP" altLang="en-US" sz="1400" dirty="0"/>
                  <a:t>解釈：</a:t>
                </a:r>
                <a:r>
                  <a:rPr lang="en-US" altLang="ja-JP" sz="1400" dirty="0"/>
                  <a:t>X</a:t>
                </a:r>
                <a:r>
                  <a:rPr lang="ja-JP" altLang="en-US" sz="1400" dirty="0"/>
                  <a:t>の実現値である</a:t>
                </a:r>
                <a:r>
                  <a:rPr lang="en-US" altLang="ja-JP" sz="1400" dirty="0"/>
                  <a:t>x</a:t>
                </a:r>
                <a:r>
                  <a:rPr lang="ja-JP" altLang="en-US" sz="1400" dirty="0"/>
                  <a:t>は、</a:t>
                </a:r>
                <a:r>
                  <a:rPr lang="en-US" altLang="ja-JP" sz="1400" dirty="0"/>
                  <a:t>1</a:t>
                </a:r>
                <a:r>
                  <a:rPr lang="ja-JP" altLang="en-US" sz="1400" dirty="0"/>
                  <a:t>から</a:t>
                </a:r>
                <a:r>
                  <a:rPr lang="en-US" altLang="ja-JP" sz="1400" dirty="0"/>
                  <a:t>6</a:t>
                </a:r>
                <a:r>
                  <a:rPr lang="ja-JP" altLang="en-US" sz="1400" dirty="0"/>
                  <a:t>のいずれかの値をとり、各値の出現確率は</a:t>
                </a:r>
                <a:r>
                  <a:rPr lang="en-US" altLang="ja-JP" sz="1400" dirty="0"/>
                  <a:t>1/6</a:t>
                </a:r>
              </a:p>
              <a:p>
                <a:endParaRPr lang="en-US" altLang="ja-JP" sz="1400" dirty="0"/>
              </a:p>
              <a:p>
                <a:r>
                  <a:rPr lang="ja-JP" altLang="en-US" sz="1400" dirty="0"/>
                  <a:t>例）ランダムに抽出した</a:t>
                </a:r>
                <a:r>
                  <a:rPr lang="en-US" altLang="ja-JP" sz="1400" dirty="0"/>
                  <a:t>TOEIC</a:t>
                </a:r>
                <a:r>
                  <a:rPr lang="ja-JP" altLang="en-US" sz="1400" dirty="0"/>
                  <a:t>受験者のスコア</a:t>
                </a:r>
                <a:endParaRPr lang="en-US" altLang="ja-JP" sz="1400" dirty="0"/>
              </a:p>
              <a:p>
                <a:endParaRPr lang="en-US" altLang="ja-JP" sz="500" dirty="0"/>
              </a:p>
              <a:p>
                <a:r>
                  <a:rPr lang="en-US" altLang="ja-JP" sz="1400" dirty="0"/>
                  <a:t>	TOEIC</a:t>
                </a:r>
                <a:r>
                  <a:rPr lang="ja-JP" altLang="en-US" sz="1400" dirty="0"/>
                  <a:t>のスコアが、平均</a:t>
                </a:r>
                <a:r>
                  <a:rPr lang="en-US" altLang="ja-JP" sz="1400" dirty="0"/>
                  <a:t>580</a:t>
                </a:r>
                <a:r>
                  <a:rPr lang="ja-JP" altLang="en-US" sz="1400" dirty="0" err="1"/>
                  <a:t>、</a:t>
                </a:r>
                <a:r>
                  <a:rPr lang="ja-JP" altLang="en-US" sz="1400" dirty="0"/>
                  <a:t>標準偏差</a:t>
                </a:r>
                <a:r>
                  <a:rPr lang="en-US" altLang="ja-JP" sz="1400" dirty="0"/>
                  <a:t>170</a:t>
                </a:r>
                <a:r>
                  <a:rPr lang="ja-JP" altLang="en-US" sz="1400" dirty="0"/>
                  <a:t>の正規分布に従っていると仮定する</a:t>
                </a:r>
                <a:endParaRPr lang="en-US" altLang="ja-JP" sz="1400" dirty="0"/>
              </a:p>
              <a:p>
                <a:r>
                  <a:rPr lang="en-US" altLang="ja-JP" sz="1400" dirty="0"/>
                  <a:t>	</a:t>
                </a:r>
                <a:r>
                  <a:rPr lang="ja-JP" altLang="en-US" sz="1200" dirty="0"/>
                  <a:t>（正確には最高点、最低点が決まっているので正規分布を仮定できないが説明のため）</a:t>
                </a:r>
                <a:endParaRPr lang="en-US" altLang="ja-JP" sz="1400" dirty="0"/>
              </a:p>
              <a:p>
                <a:r>
                  <a:rPr lang="en-US" altLang="ja-JP" sz="1400" dirty="0"/>
                  <a:t>	</a:t>
                </a:r>
                <a:r>
                  <a:rPr lang="ja-JP" altLang="en-US" sz="1400" dirty="0"/>
                  <a:t>ランダムに抽出したある</a:t>
                </a:r>
                <a:r>
                  <a:rPr lang="en-US" altLang="ja-JP" sz="1400" dirty="0"/>
                  <a:t>TOEIC</a:t>
                </a:r>
                <a:r>
                  <a:rPr lang="ja-JP" altLang="en-US" sz="1400" dirty="0"/>
                  <a:t>受験者のスコア</a:t>
                </a:r>
                <a:r>
                  <a:rPr lang="en-US" altLang="ja-JP" sz="1400" dirty="0"/>
                  <a:t>(</a:t>
                </a:r>
                <a:r>
                  <a:rPr lang="en-US" altLang="ja-JP" sz="1400" dirty="0">
                    <a:solidFill>
                      <a:schemeClr val="tx2"/>
                    </a:solidFill>
                  </a:rPr>
                  <a:t>X</a:t>
                </a:r>
                <a:r>
                  <a:rPr lang="en-US" altLang="ja-JP" sz="1400" dirty="0"/>
                  <a:t>)</a:t>
                </a:r>
                <a:r>
                  <a:rPr lang="ja-JP" altLang="en-US" sz="1400" dirty="0"/>
                  <a:t>が</a:t>
                </a:r>
                <a:r>
                  <a:rPr lang="en-US" altLang="ja-JP" sz="1400" dirty="0"/>
                  <a:t>800</a:t>
                </a:r>
                <a:r>
                  <a:rPr lang="ja-JP" altLang="en-US" sz="1400" dirty="0"/>
                  <a:t>点以上である確率は？</a:t>
                </a:r>
                <a:endParaRPr lang="en-US" altLang="ja-JP" sz="1400" dirty="0"/>
              </a:p>
              <a:p>
                <a:r>
                  <a:rPr lang="en-US" altLang="ja-JP" sz="1400" dirty="0"/>
                  <a:t>	</a:t>
                </a:r>
                <a:r>
                  <a:rPr lang="ja-JP" altLang="en-US" sz="1400" dirty="0"/>
                  <a:t>平均</a:t>
                </a:r>
                <a:r>
                  <a:rPr lang="en-US" altLang="ja-JP" sz="1400" dirty="0"/>
                  <a:t>580</a:t>
                </a:r>
                <a:r>
                  <a:rPr lang="ja-JP" altLang="en-US" sz="1400" dirty="0"/>
                  <a:t>、標準偏差</a:t>
                </a:r>
                <a:r>
                  <a:rPr lang="en-US" altLang="ja-JP" sz="1400" dirty="0"/>
                  <a:t>170</a:t>
                </a:r>
                <a:r>
                  <a:rPr lang="ja-JP" altLang="en-US" sz="1400" dirty="0"/>
                  <a:t>の正規分布の確率関数： </a:t>
                </a:r>
                <a14:m>
                  <m:oMath xmlns:m="http://schemas.openxmlformats.org/officeDocument/2006/math">
                    <m:r>
                      <a:rPr lang="en-US" altLang="ja-JP" sz="1400" b="0" i="1" smtClean="0">
                        <a:solidFill>
                          <a:schemeClr val="tx2"/>
                        </a:solidFill>
                        <a:latin typeface="Cambria Math" panose="02040503050406030204" pitchFamily="18" charset="0"/>
                      </a:rPr>
                      <m:t>𝑃</m:t>
                    </m:r>
                    <m:d>
                      <m:dPr>
                        <m:ctrlPr>
                          <a:rPr lang="en-US" altLang="ja-JP" sz="1400" b="0" i="1" smtClean="0">
                            <a:solidFill>
                              <a:schemeClr val="tx2"/>
                            </a:solidFill>
                            <a:latin typeface="Cambria Math" panose="02040503050406030204" pitchFamily="18" charset="0"/>
                          </a:rPr>
                        </m:ctrlPr>
                      </m:dPr>
                      <m:e>
                        <m:r>
                          <a:rPr lang="en-US" altLang="ja-JP" sz="1400" b="0" i="1" smtClean="0">
                            <a:solidFill>
                              <a:schemeClr val="tx2"/>
                            </a:solidFill>
                            <a:latin typeface="Cambria Math" panose="02040503050406030204" pitchFamily="18" charset="0"/>
                          </a:rPr>
                          <m:t>𝑋</m:t>
                        </m:r>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𝑥</m:t>
                        </m:r>
                      </m:e>
                    </m:d>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𝑓</m:t>
                    </m:r>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𝑥</m:t>
                    </m:r>
                    <m:r>
                      <a:rPr lang="en-US" altLang="ja-JP" sz="1400" b="0" i="1" smtClean="0">
                        <a:solidFill>
                          <a:schemeClr val="tx2"/>
                        </a:solidFill>
                        <a:latin typeface="Cambria Math" panose="02040503050406030204" pitchFamily="18" charset="0"/>
                      </a:rPr>
                      <m:t>)=</m:t>
                    </m:r>
                    <m:f>
                      <m:fPr>
                        <m:type m:val="skw"/>
                        <m:ctrlPr>
                          <a:rPr lang="en-US" altLang="ja-JP" sz="1400" i="1" smtClean="0">
                            <a:solidFill>
                              <a:schemeClr val="tx2"/>
                            </a:solidFill>
                            <a:latin typeface="Cambria Math" panose="02040503050406030204" pitchFamily="18" charset="0"/>
                          </a:rPr>
                        </m:ctrlPr>
                      </m:fPr>
                      <m:num>
                        <m:r>
                          <a:rPr lang="en-US" altLang="ja-JP" sz="1400" b="0" i="1" smtClean="0">
                            <a:solidFill>
                              <a:schemeClr val="tx2"/>
                            </a:solidFill>
                            <a:latin typeface="Cambria Math" panose="02040503050406030204" pitchFamily="18" charset="0"/>
                          </a:rPr>
                          <m:t>1</m:t>
                        </m:r>
                      </m:num>
                      <m:den>
                        <m:rad>
                          <m:radPr>
                            <m:degHide m:val="on"/>
                            <m:ctrlPr>
                              <a:rPr lang="en-US" altLang="ja-JP" sz="1400" i="1" smtClean="0">
                                <a:solidFill>
                                  <a:schemeClr val="tx2"/>
                                </a:solidFill>
                                <a:latin typeface="Cambria Math" panose="02040503050406030204" pitchFamily="18" charset="0"/>
                              </a:rPr>
                            </m:ctrlPr>
                          </m:radPr>
                          <m:deg/>
                          <m:e>
                            <m:r>
                              <a:rPr lang="en-US" altLang="ja-JP" sz="1400" b="0" i="1" smtClean="0">
                                <a:solidFill>
                                  <a:schemeClr val="tx2"/>
                                </a:solidFill>
                                <a:latin typeface="Cambria Math" panose="02040503050406030204" pitchFamily="18" charset="0"/>
                              </a:rPr>
                              <m:t>2</m:t>
                            </m:r>
                            <m:r>
                              <m:rPr>
                                <m:sty m:val="p"/>
                              </m:rPr>
                              <a:rPr lang="en-US" altLang="ja-JP" sz="1400" i="1">
                                <a:solidFill>
                                  <a:schemeClr val="tx2"/>
                                </a:solidFill>
                                <a:latin typeface="Cambria Math" panose="02040503050406030204" pitchFamily="18" charset="0"/>
                              </a:rPr>
                              <m:t>π</m:t>
                            </m:r>
                          </m:e>
                        </m:rad>
                        <m:r>
                          <a:rPr lang="en-US" altLang="ja-JP" sz="1400" b="0" i="1" smtClean="0">
                            <a:solidFill>
                              <a:schemeClr val="tx2"/>
                            </a:solidFill>
                            <a:latin typeface="Cambria Math" panose="02040503050406030204" pitchFamily="18" charset="0"/>
                          </a:rPr>
                          <m:t>170</m:t>
                        </m:r>
                      </m:den>
                    </m:f>
                    <m:sSup>
                      <m:sSupPr>
                        <m:ctrlPr>
                          <a:rPr lang="en-US" altLang="ja-JP" sz="1400" i="1" smtClean="0">
                            <a:solidFill>
                              <a:schemeClr val="tx2"/>
                            </a:solidFill>
                            <a:latin typeface="Cambria Math" panose="02040503050406030204" pitchFamily="18" charset="0"/>
                          </a:rPr>
                        </m:ctrlPr>
                      </m:sSupPr>
                      <m:e>
                        <m:r>
                          <a:rPr lang="en-US" altLang="ja-JP" sz="1400" b="0" i="1" smtClean="0">
                            <a:solidFill>
                              <a:schemeClr val="tx2"/>
                            </a:solidFill>
                            <a:latin typeface="Cambria Math" panose="02040503050406030204" pitchFamily="18" charset="0"/>
                          </a:rPr>
                          <m:t>𝑒</m:t>
                        </m:r>
                      </m:e>
                      <m:sup>
                        <m:f>
                          <m:fPr>
                            <m:type m:val="skw"/>
                            <m:ctrlPr>
                              <a:rPr lang="en-US" altLang="ja-JP" sz="1400" i="1" smtClean="0">
                                <a:solidFill>
                                  <a:schemeClr val="tx2"/>
                                </a:solidFill>
                                <a:latin typeface="Cambria Math" panose="02040503050406030204" pitchFamily="18" charset="0"/>
                              </a:rPr>
                            </m:ctrlPr>
                          </m:fPr>
                          <m:num>
                            <m:sSup>
                              <m:sSupPr>
                                <m:ctrlPr>
                                  <a:rPr lang="en-US" altLang="ja-JP" sz="1400" b="0" i="1" smtClean="0">
                                    <a:solidFill>
                                      <a:schemeClr val="tx2"/>
                                    </a:solidFill>
                                    <a:latin typeface="Cambria Math" panose="02040503050406030204" pitchFamily="18" charset="0"/>
                                  </a:rPr>
                                </m:ctrlPr>
                              </m:sSupPr>
                              <m:e>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𝑥</m:t>
                                </m:r>
                                <m:r>
                                  <a:rPr lang="en-US" altLang="ja-JP" sz="1400" b="0" i="1" smtClean="0">
                                    <a:solidFill>
                                      <a:schemeClr val="tx2"/>
                                    </a:solidFill>
                                    <a:latin typeface="Cambria Math" panose="02040503050406030204" pitchFamily="18" charset="0"/>
                                  </a:rPr>
                                  <m:t>−580)</m:t>
                                </m:r>
                              </m:e>
                              <m:sup>
                                <m:r>
                                  <a:rPr lang="en-US" altLang="ja-JP" sz="1400" b="0" i="1" smtClean="0">
                                    <a:solidFill>
                                      <a:schemeClr val="tx2"/>
                                    </a:solidFill>
                                    <a:latin typeface="Cambria Math" panose="02040503050406030204" pitchFamily="18" charset="0"/>
                                  </a:rPr>
                                  <m:t>2</m:t>
                                </m:r>
                              </m:sup>
                            </m:sSup>
                          </m:num>
                          <m:den>
                            <m:r>
                              <a:rPr lang="en-US" altLang="ja-JP" sz="1400" b="0" i="1" smtClean="0">
                                <a:solidFill>
                                  <a:schemeClr val="tx2"/>
                                </a:solidFill>
                                <a:latin typeface="Cambria Math" panose="02040503050406030204" pitchFamily="18" charset="0"/>
                              </a:rPr>
                              <m:t>2∗</m:t>
                            </m:r>
                            <m:sSup>
                              <m:sSupPr>
                                <m:ctrlPr>
                                  <a:rPr lang="en-US" altLang="ja-JP" sz="1400" b="0" i="1" smtClean="0">
                                    <a:solidFill>
                                      <a:schemeClr val="tx2"/>
                                    </a:solidFill>
                                    <a:latin typeface="Cambria Math" panose="02040503050406030204" pitchFamily="18" charset="0"/>
                                  </a:rPr>
                                </m:ctrlPr>
                              </m:sSupPr>
                              <m:e>
                                <m:r>
                                  <a:rPr lang="en-US" altLang="ja-JP" sz="1400" b="0" i="1" smtClean="0">
                                    <a:solidFill>
                                      <a:schemeClr val="tx2"/>
                                    </a:solidFill>
                                    <a:latin typeface="Cambria Math" panose="02040503050406030204" pitchFamily="18" charset="0"/>
                                  </a:rPr>
                                  <m:t>170</m:t>
                                </m:r>
                              </m:e>
                              <m:sup>
                                <m:r>
                                  <a:rPr lang="en-US" altLang="ja-JP" sz="1400" b="0" i="1" smtClean="0">
                                    <a:solidFill>
                                      <a:schemeClr val="tx2"/>
                                    </a:solidFill>
                                    <a:latin typeface="Cambria Math" panose="02040503050406030204" pitchFamily="18" charset="0"/>
                                  </a:rPr>
                                  <m:t>2</m:t>
                                </m:r>
                              </m:sup>
                            </m:sSup>
                          </m:den>
                        </m:f>
                      </m:sup>
                    </m:sSup>
                  </m:oMath>
                </a14:m>
                <a:endParaRPr lang="en-US" altLang="ja-JP" sz="1400" dirty="0"/>
              </a:p>
              <a:p>
                <a:r>
                  <a:rPr lang="en-US" altLang="ja-JP" sz="1400" dirty="0"/>
                  <a:t>	X</a:t>
                </a:r>
                <a:r>
                  <a:rPr lang="ja-JP" altLang="en-US" sz="1400" dirty="0"/>
                  <a:t>が</a:t>
                </a:r>
                <a:r>
                  <a:rPr lang="en-US" altLang="ja-JP" sz="1400" dirty="0"/>
                  <a:t>800</a:t>
                </a:r>
                <a:r>
                  <a:rPr lang="ja-JP" altLang="en-US" sz="1400" dirty="0"/>
                  <a:t>以上となる確率：</a:t>
                </a:r>
                <a:r>
                  <a:rPr lang="en-US" altLang="ja-JP" sz="1400" dirty="0">
                    <a:solidFill>
                      <a:schemeClr val="tx2"/>
                    </a:solidFill>
                  </a:rPr>
                  <a:t> </a:t>
                </a:r>
                <a14:m>
                  <m:oMath xmlns:m="http://schemas.openxmlformats.org/officeDocument/2006/math">
                    <m:r>
                      <a:rPr lang="en-US" altLang="ja-JP" sz="1400" i="1">
                        <a:solidFill>
                          <a:schemeClr val="tx2"/>
                        </a:solidFill>
                        <a:latin typeface="Cambria Math" panose="02040503050406030204" pitchFamily="18" charset="0"/>
                      </a:rPr>
                      <m:t>𝑃</m:t>
                    </m:r>
                    <m:d>
                      <m:dPr>
                        <m:ctrlPr>
                          <a:rPr lang="en-US" altLang="ja-JP" sz="1400" i="1">
                            <a:solidFill>
                              <a:schemeClr val="tx2"/>
                            </a:solidFill>
                            <a:latin typeface="Cambria Math" panose="02040503050406030204" pitchFamily="18" charset="0"/>
                          </a:rPr>
                        </m:ctrlPr>
                      </m:dPr>
                      <m:e>
                        <m:r>
                          <a:rPr lang="en-US" altLang="ja-JP" sz="1400" i="1">
                            <a:solidFill>
                              <a:schemeClr val="tx2"/>
                            </a:solidFill>
                            <a:latin typeface="Cambria Math" panose="02040503050406030204" pitchFamily="18" charset="0"/>
                          </a:rPr>
                          <m:t>𝑋</m:t>
                        </m:r>
                        <m:r>
                          <a:rPr lang="en-US" altLang="ja-JP" sz="1400" i="1" smtClean="0">
                            <a:solidFill>
                              <a:schemeClr val="tx2"/>
                            </a:solidFill>
                            <a:latin typeface="Cambria Math" panose="02040503050406030204" pitchFamily="18" charset="0"/>
                            <a:ea typeface="Cambria Math" panose="02040503050406030204" pitchFamily="18" charset="0"/>
                          </a:rPr>
                          <m:t>≥</m:t>
                        </m:r>
                        <m:r>
                          <a:rPr lang="en-US" altLang="ja-JP" sz="1400" b="0" i="1" smtClean="0">
                            <a:solidFill>
                              <a:schemeClr val="tx2"/>
                            </a:solidFill>
                            <a:latin typeface="Cambria Math" panose="02040503050406030204" pitchFamily="18" charset="0"/>
                            <a:ea typeface="Cambria Math" panose="02040503050406030204" pitchFamily="18" charset="0"/>
                          </a:rPr>
                          <m:t>180</m:t>
                        </m:r>
                      </m:e>
                    </m:d>
                    <m:r>
                      <a:rPr lang="en-US" altLang="ja-JP" sz="1400" i="1">
                        <a:solidFill>
                          <a:schemeClr val="tx2"/>
                        </a:solidFill>
                        <a:latin typeface="Cambria Math" panose="02040503050406030204" pitchFamily="18" charset="0"/>
                      </a:rPr>
                      <m:t>=</m:t>
                    </m:r>
                    <m:nary>
                      <m:naryPr>
                        <m:ctrlPr>
                          <a:rPr lang="en-US" altLang="ja-JP" sz="1400" i="1" smtClean="0">
                            <a:solidFill>
                              <a:schemeClr val="tx2"/>
                            </a:solidFill>
                            <a:latin typeface="Cambria Math" panose="02040503050406030204" pitchFamily="18" charset="0"/>
                          </a:rPr>
                        </m:ctrlPr>
                      </m:naryPr>
                      <m:sub>
                        <m:r>
                          <m:rPr>
                            <m:brk m:alnAt="23"/>
                          </m:rPr>
                          <a:rPr lang="en-US" altLang="ja-JP" sz="1400" b="0" i="1" smtClean="0">
                            <a:solidFill>
                              <a:schemeClr val="tx2"/>
                            </a:solidFill>
                            <a:latin typeface="Cambria Math" panose="02040503050406030204" pitchFamily="18" charset="0"/>
                          </a:rPr>
                          <m:t>𝑥</m:t>
                        </m:r>
                        <m:r>
                          <a:rPr lang="en-US" altLang="ja-JP" sz="1400" b="0" i="1" smtClean="0">
                            <a:solidFill>
                              <a:schemeClr val="tx2"/>
                            </a:solidFill>
                            <a:latin typeface="Cambria Math" panose="02040503050406030204" pitchFamily="18" charset="0"/>
                          </a:rPr>
                          <m:t>=800</m:t>
                        </m:r>
                      </m:sub>
                      <m:sup>
                        <m:r>
                          <a:rPr lang="ja-JP" altLang="en-US" sz="1400" i="1">
                            <a:solidFill>
                              <a:schemeClr val="tx2"/>
                            </a:solidFill>
                            <a:latin typeface="Cambria Math" panose="02040503050406030204" pitchFamily="18" charset="0"/>
                          </a:rPr>
                          <m:t>∞</m:t>
                        </m:r>
                      </m:sup>
                      <m:e>
                        <m:r>
                          <a:rPr lang="en-US" altLang="ja-JP" sz="1400" i="1">
                            <a:solidFill>
                              <a:schemeClr val="tx2"/>
                            </a:solidFill>
                            <a:latin typeface="Cambria Math" panose="02040503050406030204" pitchFamily="18" charset="0"/>
                          </a:rPr>
                          <m:t>𝑓</m:t>
                        </m:r>
                        <m:d>
                          <m:dPr>
                            <m:ctrlPr>
                              <a:rPr lang="en-US" altLang="ja-JP" sz="1400" i="1">
                                <a:solidFill>
                                  <a:schemeClr val="tx2"/>
                                </a:solidFill>
                                <a:latin typeface="Cambria Math" panose="02040503050406030204" pitchFamily="18" charset="0"/>
                              </a:rPr>
                            </m:ctrlPr>
                          </m:dPr>
                          <m:e>
                            <m:r>
                              <a:rPr lang="en-US" altLang="ja-JP" sz="1400" i="1">
                                <a:solidFill>
                                  <a:schemeClr val="tx2"/>
                                </a:solidFill>
                                <a:latin typeface="Cambria Math" panose="02040503050406030204" pitchFamily="18" charset="0"/>
                              </a:rPr>
                              <m:t>𝑥</m:t>
                            </m:r>
                          </m:e>
                        </m:d>
                        <m:r>
                          <a:rPr lang="en-US" altLang="ja-JP" sz="1400" b="0" i="1" smtClean="0">
                            <a:solidFill>
                              <a:schemeClr val="tx2"/>
                            </a:solidFill>
                            <a:latin typeface="Cambria Math" panose="02040503050406030204" pitchFamily="18" charset="0"/>
                          </a:rPr>
                          <m:t>𝑑𝑥</m:t>
                        </m:r>
                      </m:e>
                    </m:nary>
                    <m:r>
                      <a:rPr lang="en-US" altLang="ja-JP" sz="1400" i="1">
                        <a:solidFill>
                          <a:schemeClr val="tx2"/>
                        </a:solidFill>
                        <a:latin typeface="Cambria Math" panose="02040503050406030204" pitchFamily="18" charset="0"/>
                      </a:rPr>
                      <m:t>=</m:t>
                    </m:r>
                    <m:nary>
                      <m:naryPr>
                        <m:ctrlPr>
                          <a:rPr lang="en-US" altLang="ja-JP" sz="1400" i="1">
                            <a:solidFill>
                              <a:schemeClr val="tx2"/>
                            </a:solidFill>
                            <a:latin typeface="Cambria Math" panose="02040503050406030204" pitchFamily="18" charset="0"/>
                          </a:rPr>
                        </m:ctrlPr>
                      </m:naryPr>
                      <m:sub>
                        <m:r>
                          <m:rPr>
                            <m:brk m:alnAt="23"/>
                          </m:rPr>
                          <a:rPr lang="en-US" altLang="ja-JP" sz="1400" i="1">
                            <a:solidFill>
                              <a:schemeClr val="tx2"/>
                            </a:solidFill>
                            <a:latin typeface="Cambria Math" panose="02040503050406030204" pitchFamily="18" charset="0"/>
                          </a:rPr>
                          <m:t>𝑥</m:t>
                        </m:r>
                        <m:r>
                          <a:rPr lang="en-US" altLang="ja-JP" sz="1400" i="1">
                            <a:solidFill>
                              <a:schemeClr val="tx2"/>
                            </a:solidFill>
                            <a:latin typeface="Cambria Math" panose="02040503050406030204" pitchFamily="18" charset="0"/>
                          </a:rPr>
                          <m:t>=800</m:t>
                        </m:r>
                      </m:sub>
                      <m:sup>
                        <m:r>
                          <a:rPr lang="ja-JP" altLang="en-US" sz="1400" i="1">
                            <a:solidFill>
                              <a:schemeClr val="tx2"/>
                            </a:solidFill>
                            <a:latin typeface="Cambria Math" panose="02040503050406030204" pitchFamily="18" charset="0"/>
                          </a:rPr>
                          <m:t>∞</m:t>
                        </m:r>
                      </m:sup>
                      <m:e>
                        <m:f>
                          <m:fPr>
                            <m:type m:val="skw"/>
                            <m:ctrlPr>
                              <a:rPr lang="en-US" altLang="ja-JP" sz="1400" i="1">
                                <a:solidFill>
                                  <a:schemeClr val="tx2"/>
                                </a:solidFill>
                                <a:latin typeface="Cambria Math" panose="02040503050406030204" pitchFamily="18" charset="0"/>
                              </a:rPr>
                            </m:ctrlPr>
                          </m:fPr>
                          <m:num>
                            <m:r>
                              <a:rPr lang="en-US" altLang="ja-JP" sz="1400" i="1">
                                <a:solidFill>
                                  <a:schemeClr val="tx2"/>
                                </a:solidFill>
                                <a:latin typeface="Cambria Math" panose="02040503050406030204" pitchFamily="18" charset="0"/>
                              </a:rPr>
                              <m:t>1</m:t>
                            </m:r>
                          </m:num>
                          <m:den>
                            <m:rad>
                              <m:radPr>
                                <m:degHide m:val="on"/>
                                <m:ctrlPr>
                                  <a:rPr lang="en-US" altLang="ja-JP" sz="1400" i="1">
                                    <a:solidFill>
                                      <a:schemeClr val="tx2"/>
                                    </a:solidFill>
                                    <a:latin typeface="Cambria Math" panose="02040503050406030204" pitchFamily="18" charset="0"/>
                                  </a:rPr>
                                </m:ctrlPr>
                              </m:radPr>
                              <m:deg/>
                              <m:e>
                                <m:r>
                                  <a:rPr lang="en-US" altLang="ja-JP" sz="1400" i="1">
                                    <a:solidFill>
                                      <a:schemeClr val="tx2"/>
                                    </a:solidFill>
                                    <a:latin typeface="Cambria Math" panose="02040503050406030204" pitchFamily="18" charset="0"/>
                                  </a:rPr>
                                  <m:t>2</m:t>
                                </m:r>
                                <m:r>
                                  <m:rPr>
                                    <m:sty m:val="p"/>
                                  </m:rPr>
                                  <a:rPr lang="en-US" altLang="ja-JP" sz="1400" i="1">
                                    <a:solidFill>
                                      <a:schemeClr val="tx2"/>
                                    </a:solidFill>
                                    <a:latin typeface="Cambria Math" panose="02040503050406030204" pitchFamily="18" charset="0"/>
                                  </a:rPr>
                                  <m:t>π</m:t>
                                </m:r>
                              </m:e>
                            </m:rad>
                            <m:r>
                              <a:rPr lang="en-US" altLang="ja-JP" sz="1400" i="1">
                                <a:solidFill>
                                  <a:schemeClr val="tx2"/>
                                </a:solidFill>
                                <a:latin typeface="Cambria Math" panose="02040503050406030204" pitchFamily="18" charset="0"/>
                              </a:rPr>
                              <m:t>170</m:t>
                            </m:r>
                          </m:den>
                        </m:f>
                        <m:sSup>
                          <m:sSupPr>
                            <m:ctrlPr>
                              <a:rPr lang="en-US" altLang="ja-JP" sz="1400" i="1">
                                <a:solidFill>
                                  <a:schemeClr val="tx2"/>
                                </a:solidFill>
                                <a:latin typeface="Cambria Math" panose="02040503050406030204" pitchFamily="18" charset="0"/>
                              </a:rPr>
                            </m:ctrlPr>
                          </m:sSupPr>
                          <m:e>
                            <m:r>
                              <a:rPr lang="en-US" altLang="ja-JP" sz="1400" i="1">
                                <a:solidFill>
                                  <a:schemeClr val="tx2"/>
                                </a:solidFill>
                                <a:latin typeface="Cambria Math" panose="02040503050406030204" pitchFamily="18" charset="0"/>
                              </a:rPr>
                              <m:t>𝑒</m:t>
                            </m:r>
                          </m:e>
                          <m:sup>
                            <m:f>
                              <m:fPr>
                                <m:type m:val="skw"/>
                                <m:ctrlPr>
                                  <a:rPr lang="en-US" altLang="ja-JP" sz="1400" i="1">
                                    <a:solidFill>
                                      <a:schemeClr val="tx2"/>
                                    </a:solidFill>
                                    <a:latin typeface="Cambria Math" panose="02040503050406030204" pitchFamily="18" charset="0"/>
                                  </a:rPr>
                                </m:ctrlPr>
                              </m:fPr>
                              <m:num>
                                <m:sSup>
                                  <m:sSupPr>
                                    <m:ctrlPr>
                                      <a:rPr lang="en-US" altLang="ja-JP" sz="1400" i="1">
                                        <a:solidFill>
                                          <a:schemeClr val="tx2"/>
                                        </a:solidFill>
                                        <a:latin typeface="Cambria Math" panose="02040503050406030204" pitchFamily="18" charset="0"/>
                                      </a:rPr>
                                    </m:ctrlPr>
                                  </m:sSupPr>
                                  <m:e>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𝑥</m:t>
                                    </m:r>
                                    <m:r>
                                      <a:rPr lang="en-US" altLang="ja-JP" sz="1400" i="1">
                                        <a:solidFill>
                                          <a:schemeClr val="tx2"/>
                                        </a:solidFill>
                                        <a:latin typeface="Cambria Math" panose="02040503050406030204" pitchFamily="18" charset="0"/>
                                      </a:rPr>
                                      <m:t>−580)</m:t>
                                    </m:r>
                                  </m:e>
                                  <m:sup>
                                    <m:r>
                                      <a:rPr lang="en-US" altLang="ja-JP" sz="1400" i="1">
                                        <a:solidFill>
                                          <a:schemeClr val="tx2"/>
                                        </a:solidFill>
                                        <a:latin typeface="Cambria Math" panose="02040503050406030204" pitchFamily="18" charset="0"/>
                                      </a:rPr>
                                      <m:t>2</m:t>
                                    </m:r>
                                  </m:sup>
                                </m:sSup>
                              </m:num>
                              <m:den>
                                <m:r>
                                  <a:rPr lang="en-US" altLang="ja-JP" sz="1400" i="1">
                                    <a:solidFill>
                                      <a:schemeClr val="tx2"/>
                                    </a:solidFill>
                                    <a:latin typeface="Cambria Math" panose="02040503050406030204" pitchFamily="18" charset="0"/>
                                  </a:rPr>
                                  <m:t>2∗</m:t>
                                </m:r>
                                <m:sSup>
                                  <m:sSupPr>
                                    <m:ctrlPr>
                                      <a:rPr lang="en-US" altLang="ja-JP" sz="1400" i="1">
                                        <a:solidFill>
                                          <a:schemeClr val="tx2"/>
                                        </a:solidFill>
                                        <a:latin typeface="Cambria Math" panose="02040503050406030204" pitchFamily="18" charset="0"/>
                                      </a:rPr>
                                    </m:ctrlPr>
                                  </m:sSupPr>
                                  <m:e>
                                    <m:r>
                                      <a:rPr lang="en-US" altLang="ja-JP" sz="1400" i="1">
                                        <a:solidFill>
                                          <a:schemeClr val="tx2"/>
                                        </a:solidFill>
                                        <a:latin typeface="Cambria Math" panose="02040503050406030204" pitchFamily="18" charset="0"/>
                                      </a:rPr>
                                      <m:t>170</m:t>
                                    </m:r>
                                  </m:e>
                                  <m:sup>
                                    <m:r>
                                      <a:rPr lang="en-US" altLang="ja-JP" sz="1400" i="1">
                                        <a:solidFill>
                                          <a:schemeClr val="tx2"/>
                                        </a:solidFill>
                                        <a:latin typeface="Cambria Math" panose="02040503050406030204" pitchFamily="18" charset="0"/>
                                      </a:rPr>
                                      <m:t>2</m:t>
                                    </m:r>
                                  </m:sup>
                                </m:sSup>
                              </m:den>
                            </m:f>
                          </m:sup>
                        </m:sSup>
                        <m:r>
                          <a:rPr lang="en-US" altLang="ja-JP" sz="1400" b="0" i="1" smtClean="0">
                            <a:solidFill>
                              <a:schemeClr val="tx2"/>
                            </a:solidFill>
                            <a:latin typeface="Cambria Math" panose="02040503050406030204" pitchFamily="18" charset="0"/>
                          </a:rPr>
                          <m:t> </m:t>
                        </m:r>
                        <m:r>
                          <a:rPr lang="en-US" altLang="ja-JP" sz="1400" i="1">
                            <a:solidFill>
                              <a:schemeClr val="tx2"/>
                            </a:solidFill>
                            <a:latin typeface="Cambria Math" panose="02040503050406030204" pitchFamily="18" charset="0"/>
                          </a:rPr>
                          <m:t>𝑑𝑥</m:t>
                        </m:r>
                      </m:e>
                    </m:nary>
                  </m:oMath>
                </a14:m>
                <a:endParaRPr lang="en-US" altLang="ja-JP" sz="1400" dirty="0"/>
              </a:p>
              <a:p>
                <a:endParaRPr lang="en-US" altLang="ja-JP" sz="1400" dirty="0"/>
              </a:p>
            </p:txBody>
          </p:sp>
        </mc:Choice>
        <mc:Fallback xmlns="">
          <p:sp>
            <p:nvSpPr>
              <p:cNvPr id="5" name="テキスト ボックス 4">
                <a:extLst>
                  <a:ext uri="{FF2B5EF4-FFF2-40B4-BE49-F238E27FC236}">
                    <a16:creationId xmlns:a16="http://schemas.microsoft.com/office/drawing/2014/main" id="{2A788183-2E8F-4EF1-89CD-60EF1DEC331B}"/>
                  </a:ext>
                </a:extLst>
              </p:cNvPr>
              <p:cNvSpPr txBox="1">
                <a:spLocks noRot="1" noChangeAspect="1" noMove="1" noResize="1" noEditPoints="1" noAdjustHandles="1" noChangeArrowheads="1" noChangeShapeType="1" noTextEdit="1"/>
              </p:cNvSpPr>
              <p:nvPr/>
            </p:nvSpPr>
            <p:spPr>
              <a:xfrm>
                <a:off x="200472" y="836712"/>
                <a:ext cx="9548204" cy="4298484"/>
              </a:xfrm>
              <a:prstGeom prst="rect">
                <a:avLst/>
              </a:prstGeom>
              <a:blipFill>
                <a:blip r:embed="rId3"/>
                <a:stretch>
                  <a:fillRect l="-192" t="-142" b="-9362"/>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B63C8451-E4FE-4284-A76B-2BFEA2DFBFA2}"/>
              </a:ext>
            </a:extLst>
          </p:cNvPr>
          <p:cNvCxnSpPr>
            <a:cxnSpLocks/>
          </p:cNvCxnSpPr>
          <p:nvPr/>
        </p:nvCxnSpPr>
        <p:spPr>
          <a:xfrm>
            <a:off x="1980124" y="5741566"/>
            <a:ext cx="1080120" cy="81046"/>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81ED0322-2872-41C9-8A6E-01D4F545EE38}"/>
                  </a:ext>
                </a:extLst>
              </p:cNvPr>
              <p:cNvSpPr/>
              <p:nvPr/>
            </p:nvSpPr>
            <p:spPr>
              <a:xfrm>
                <a:off x="1486342" y="5579834"/>
                <a:ext cx="59933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1400" i="1" smtClean="0">
                          <a:solidFill>
                            <a:schemeClr val="tx1"/>
                          </a:solidFill>
                          <a:latin typeface="Cambria Math" panose="02040503050406030204" pitchFamily="18" charset="0"/>
                        </a:rPr>
                        <m:t>𝑓</m:t>
                      </m:r>
                      <m:r>
                        <a:rPr lang="en-US" altLang="ja-JP" sz="1400" i="1" smtClean="0">
                          <a:solidFill>
                            <a:schemeClr val="tx1"/>
                          </a:solidFill>
                          <a:latin typeface="Cambria Math" panose="02040503050406030204" pitchFamily="18" charset="0"/>
                        </a:rPr>
                        <m:t>(</m:t>
                      </m:r>
                      <m:r>
                        <a:rPr lang="en-US" altLang="ja-JP" sz="1400" i="1" smtClean="0">
                          <a:solidFill>
                            <a:schemeClr val="tx1"/>
                          </a:solidFill>
                          <a:latin typeface="Cambria Math" panose="02040503050406030204" pitchFamily="18" charset="0"/>
                        </a:rPr>
                        <m:t>𝑥</m:t>
                      </m:r>
                      <m:r>
                        <a:rPr lang="en-US" altLang="ja-JP" sz="1400" i="1" smtClean="0">
                          <a:solidFill>
                            <a:schemeClr val="tx1"/>
                          </a:solidFill>
                          <a:latin typeface="Cambria Math" panose="02040503050406030204" pitchFamily="18" charset="0"/>
                        </a:rPr>
                        <m:t>)</m:t>
                      </m:r>
                    </m:oMath>
                  </m:oMathPara>
                </a14:m>
                <a:endParaRPr lang="ja-JP" altLang="en-US" sz="1400" dirty="0">
                  <a:solidFill>
                    <a:schemeClr val="tx1"/>
                  </a:solidFill>
                </a:endParaRPr>
              </a:p>
            </p:txBody>
          </p:sp>
        </mc:Choice>
        <mc:Fallback xmlns="">
          <p:sp>
            <p:nvSpPr>
              <p:cNvPr id="11" name="正方形/長方形 10">
                <a:extLst>
                  <a:ext uri="{FF2B5EF4-FFF2-40B4-BE49-F238E27FC236}">
                    <a16:creationId xmlns:a16="http://schemas.microsoft.com/office/drawing/2014/main" id="{81ED0322-2872-41C9-8A6E-01D4F545EE38}"/>
                  </a:ext>
                </a:extLst>
              </p:cNvPr>
              <p:cNvSpPr>
                <a:spLocks noRot="1" noChangeAspect="1" noMove="1" noResize="1" noEditPoints="1" noAdjustHandles="1" noChangeArrowheads="1" noChangeShapeType="1" noTextEdit="1"/>
              </p:cNvSpPr>
              <p:nvPr/>
            </p:nvSpPr>
            <p:spPr>
              <a:xfrm>
                <a:off x="1486342" y="5579834"/>
                <a:ext cx="599330" cy="307777"/>
              </a:xfrm>
              <a:prstGeom prst="rect">
                <a:avLst/>
              </a:prstGeom>
              <a:blipFill>
                <a:blip r:embed="rId4"/>
                <a:stretch>
                  <a:fillRect b="-3922"/>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B9052A88-268F-4314-8F90-3C596C2A7BB5}"/>
              </a:ext>
            </a:extLst>
          </p:cNvPr>
          <p:cNvSpPr txBox="1"/>
          <p:nvPr/>
        </p:nvSpPr>
        <p:spPr>
          <a:xfrm>
            <a:off x="3107795" y="6322704"/>
            <a:ext cx="486054" cy="369332"/>
          </a:xfrm>
          <a:prstGeom prst="rect">
            <a:avLst/>
          </a:prstGeom>
          <a:noFill/>
        </p:spPr>
        <p:txBody>
          <a:bodyPr wrap="square" rtlCol="0">
            <a:spAutoFit/>
          </a:bodyPr>
          <a:lstStyle/>
          <a:p>
            <a:pPr algn="ctr"/>
            <a:r>
              <a:rPr lang="ja-JP" altLang="en-US" sz="900" dirty="0"/>
              <a:t>↑</a:t>
            </a:r>
            <a:endParaRPr lang="en-US" altLang="ja-JP" sz="900" dirty="0"/>
          </a:p>
          <a:p>
            <a:pPr algn="ctr"/>
            <a:r>
              <a:rPr lang="en-US" altLang="ja-JP" sz="900" dirty="0"/>
              <a:t>580</a:t>
            </a:r>
          </a:p>
        </p:txBody>
      </p:sp>
      <p:sp>
        <p:nvSpPr>
          <p:cNvPr id="17" name="テキスト ボックス 16">
            <a:extLst>
              <a:ext uri="{FF2B5EF4-FFF2-40B4-BE49-F238E27FC236}">
                <a16:creationId xmlns:a16="http://schemas.microsoft.com/office/drawing/2014/main" id="{DB1E7C5F-32D9-4CE7-B2C8-2139339B4111}"/>
              </a:ext>
            </a:extLst>
          </p:cNvPr>
          <p:cNvSpPr txBox="1"/>
          <p:nvPr/>
        </p:nvSpPr>
        <p:spPr>
          <a:xfrm>
            <a:off x="3487110" y="6322704"/>
            <a:ext cx="486054" cy="369332"/>
          </a:xfrm>
          <a:prstGeom prst="rect">
            <a:avLst/>
          </a:prstGeom>
          <a:noFill/>
        </p:spPr>
        <p:txBody>
          <a:bodyPr wrap="square" rtlCol="0">
            <a:spAutoFit/>
          </a:bodyPr>
          <a:lstStyle/>
          <a:p>
            <a:pPr algn="ctr"/>
            <a:r>
              <a:rPr lang="ja-JP" altLang="en-US" sz="900" dirty="0"/>
              <a:t>↑</a:t>
            </a:r>
            <a:endParaRPr lang="en-US" altLang="ja-JP" sz="900" dirty="0"/>
          </a:p>
          <a:p>
            <a:pPr algn="ctr"/>
            <a:r>
              <a:rPr lang="en-US" altLang="ja-JP" sz="900" dirty="0"/>
              <a:t>800</a:t>
            </a:r>
          </a:p>
        </p:txBody>
      </p:sp>
      <p:cxnSp>
        <p:nvCxnSpPr>
          <p:cNvPr id="18" name="直線コネクタ 17">
            <a:extLst>
              <a:ext uri="{FF2B5EF4-FFF2-40B4-BE49-F238E27FC236}">
                <a16:creationId xmlns:a16="http://schemas.microsoft.com/office/drawing/2014/main" id="{2D9CF9DE-2EFA-4496-A2AB-C75DB10961A8}"/>
              </a:ext>
            </a:extLst>
          </p:cNvPr>
          <p:cNvCxnSpPr>
            <a:cxnSpLocks/>
          </p:cNvCxnSpPr>
          <p:nvPr/>
        </p:nvCxnSpPr>
        <p:spPr>
          <a:xfrm flipV="1">
            <a:off x="3800872" y="5636591"/>
            <a:ext cx="972108" cy="564717"/>
          </a:xfrm>
          <a:prstGeom prst="line">
            <a:avLst/>
          </a:prstGeom>
          <a:ln w="6350">
            <a:solidFill>
              <a:srgbClr val="00B05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950F32A1-7E2B-4B9E-AF3E-E2E73F19C6CF}"/>
                  </a:ext>
                </a:extLst>
              </p:cNvPr>
              <p:cNvSpPr/>
              <p:nvPr/>
            </p:nvSpPr>
            <p:spPr>
              <a:xfrm>
                <a:off x="4691180" y="5433789"/>
                <a:ext cx="1161921"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1400" i="1" smtClean="0">
                          <a:solidFill>
                            <a:schemeClr val="tx1"/>
                          </a:solidFill>
                          <a:latin typeface="Cambria Math" panose="02040503050406030204" pitchFamily="18" charset="0"/>
                        </a:rPr>
                        <m:t>𝑃</m:t>
                      </m:r>
                      <m:d>
                        <m:dPr>
                          <m:ctrlPr>
                            <a:rPr lang="en-US"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𝑋</m:t>
                          </m:r>
                          <m:r>
                            <a:rPr lang="en-US" altLang="ja-JP" sz="1400" i="1">
                              <a:solidFill>
                                <a:schemeClr val="tx1"/>
                              </a:solidFill>
                              <a:latin typeface="Cambria Math" panose="02040503050406030204" pitchFamily="18" charset="0"/>
                              <a:ea typeface="Cambria Math" panose="02040503050406030204" pitchFamily="18" charset="0"/>
                            </a:rPr>
                            <m:t>≥8</m:t>
                          </m:r>
                          <m:r>
                            <a:rPr lang="en-US" altLang="ja-JP" sz="1400" b="0" i="1" smtClean="0">
                              <a:solidFill>
                                <a:schemeClr val="tx1"/>
                              </a:solidFill>
                              <a:latin typeface="Cambria Math" panose="02040503050406030204" pitchFamily="18" charset="0"/>
                              <a:ea typeface="Cambria Math" panose="02040503050406030204" pitchFamily="18" charset="0"/>
                            </a:rPr>
                            <m:t>0</m:t>
                          </m:r>
                          <m:r>
                            <a:rPr lang="en-US" altLang="ja-JP" sz="1400" i="1">
                              <a:solidFill>
                                <a:schemeClr val="tx1"/>
                              </a:solidFill>
                              <a:latin typeface="Cambria Math" panose="02040503050406030204" pitchFamily="18" charset="0"/>
                              <a:ea typeface="Cambria Math" panose="02040503050406030204" pitchFamily="18" charset="0"/>
                            </a:rPr>
                            <m:t>0</m:t>
                          </m:r>
                        </m:e>
                      </m:d>
                    </m:oMath>
                  </m:oMathPara>
                </a14:m>
                <a:endParaRPr lang="ja-JP" altLang="en-US" sz="1400" dirty="0">
                  <a:solidFill>
                    <a:schemeClr val="tx1"/>
                  </a:solidFill>
                </a:endParaRPr>
              </a:p>
            </p:txBody>
          </p:sp>
        </mc:Choice>
        <mc:Fallback xmlns="">
          <p:sp>
            <p:nvSpPr>
              <p:cNvPr id="20" name="正方形/長方形 19">
                <a:extLst>
                  <a:ext uri="{FF2B5EF4-FFF2-40B4-BE49-F238E27FC236}">
                    <a16:creationId xmlns:a16="http://schemas.microsoft.com/office/drawing/2014/main" id="{950F32A1-7E2B-4B9E-AF3E-E2E73F19C6CF}"/>
                  </a:ext>
                </a:extLst>
              </p:cNvPr>
              <p:cNvSpPr>
                <a:spLocks noRot="1" noChangeAspect="1" noMove="1" noResize="1" noEditPoints="1" noAdjustHandles="1" noChangeArrowheads="1" noChangeShapeType="1" noTextEdit="1"/>
              </p:cNvSpPr>
              <p:nvPr/>
            </p:nvSpPr>
            <p:spPr>
              <a:xfrm>
                <a:off x="4691180" y="5433789"/>
                <a:ext cx="1161921" cy="307777"/>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92031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8</a:t>
            </a:fld>
            <a:endParaRPr lang="ja-JP" altLang="en-US" dirty="0"/>
          </a:p>
        </p:txBody>
      </p:sp>
      <p:sp>
        <p:nvSpPr>
          <p:cNvPr id="3" name="タイトル 2"/>
          <p:cNvSpPr>
            <a:spLocks noGrp="1"/>
          </p:cNvSpPr>
          <p:nvPr>
            <p:ph type="title"/>
          </p:nvPr>
        </p:nvSpPr>
        <p:spPr/>
        <p:txBody>
          <a:bodyPr/>
          <a:lstStyle/>
          <a:p>
            <a:r>
              <a:rPr lang="ja-JP" altLang="en-US" dirty="0"/>
              <a:t>様々な確率分布、関数</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4832092"/>
          </a:xfrm>
          <a:prstGeom prst="rect">
            <a:avLst/>
          </a:prstGeom>
          <a:noFill/>
        </p:spPr>
        <p:txBody>
          <a:bodyPr wrap="square" rtlCol="0">
            <a:spAutoFit/>
          </a:bodyPr>
          <a:lstStyle/>
          <a:p>
            <a:r>
              <a:rPr lang="ja-JP" altLang="en-US" sz="1400" b="1" dirty="0"/>
              <a:t>確率分布</a:t>
            </a:r>
            <a:r>
              <a:rPr lang="en-US" altLang="ja-JP" sz="1400" b="1" dirty="0"/>
              <a:t>(Probability Distribution)</a:t>
            </a:r>
            <a:r>
              <a:rPr lang="ja-JP" altLang="en-US" sz="1400" dirty="0"/>
              <a:t>は、確率変数の各々の値に対して、その起こりやすさを記述するもの</a:t>
            </a:r>
            <a:endParaRPr lang="en-US" altLang="ja-JP" sz="1400" dirty="0"/>
          </a:p>
          <a:p>
            <a:endParaRPr lang="en-US" altLang="ja-JP" sz="1400" dirty="0"/>
          </a:p>
          <a:p>
            <a:r>
              <a:rPr lang="ja-JP" altLang="en-US" sz="1400" dirty="0"/>
              <a:t>変数が離散的な値をとるとき、その変数の確率分布は</a:t>
            </a:r>
            <a:r>
              <a:rPr lang="ja-JP" altLang="en-US" sz="1400" b="1" dirty="0"/>
              <a:t>離散型</a:t>
            </a:r>
            <a:r>
              <a:rPr lang="ja-JP" altLang="en-US" sz="1400" dirty="0"/>
              <a:t>となり、連続値をとるとき、その変数の確率分布は</a:t>
            </a:r>
            <a:r>
              <a:rPr lang="ja-JP" altLang="en-US" sz="1400" b="1" dirty="0"/>
              <a:t>連続型</a:t>
            </a:r>
            <a:r>
              <a:rPr lang="ja-JP" altLang="en-US" sz="1400" dirty="0"/>
              <a:t>となる</a:t>
            </a:r>
            <a:endParaRPr lang="en-US" altLang="ja-JP" sz="1400" dirty="0"/>
          </a:p>
          <a:p>
            <a:endParaRPr lang="en-US" altLang="ja-JP" sz="1400" dirty="0"/>
          </a:p>
          <a:p>
            <a:r>
              <a:rPr lang="ja-JP" altLang="en-US" sz="1400" b="1" dirty="0"/>
              <a:t>確率関数</a:t>
            </a:r>
            <a:r>
              <a:rPr lang="en-US" altLang="ja-JP" sz="1400" b="1" dirty="0"/>
              <a:t>(Probability Function)</a:t>
            </a:r>
            <a:r>
              <a:rPr lang="ja-JP" altLang="en-US" sz="1400" dirty="0"/>
              <a:t>を用い、確率分布を表現する</a:t>
            </a:r>
            <a:endParaRPr lang="en-US" altLang="ja-JP" sz="1400" dirty="0"/>
          </a:p>
          <a:p>
            <a:endParaRPr lang="en-US" altLang="ja-JP" sz="1400" dirty="0"/>
          </a:p>
          <a:p>
            <a:r>
              <a:rPr lang="ja-JP" altLang="en-US" sz="1400" dirty="0"/>
              <a:t>代表的な離散型確率分布</a:t>
            </a:r>
            <a:endParaRPr lang="en-US" altLang="ja-JP" sz="1400" dirty="0"/>
          </a:p>
          <a:p>
            <a:pPr marL="285750" indent="-285750">
              <a:buFont typeface="Arial" panose="020B0604020202020204" pitchFamily="34" charset="0"/>
              <a:buChar char="•"/>
            </a:pPr>
            <a:r>
              <a:rPr lang="ja-JP" altLang="en-US" sz="1400" dirty="0"/>
              <a:t>ベルヌーイ分布</a:t>
            </a:r>
            <a:endParaRPr lang="en-US" altLang="ja-JP" sz="1400" dirty="0"/>
          </a:p>
          <a:p>
            <a:pPr marL="285750" indent="-285750">
              <a:buFont typeface="Arial" panose="020B0604020202020204" pitchFamily="34" charset="0"/>
              <a:buChar char="•"/>
            </a:pPr>
            <a:r>
              <a:rPr lang="ja-JP" altLang="en-US" sz="1400" dirty="0"/>
              <a:t>二項分布</a:t>
            </a:r>
            <a:endParaRPr lang="en-US" altLang="ja-JP" sz="1400" dirty="0"/>
          </a:p>
          <a:p>
            <a:pPr marL="285750" indent="-285750">
              <a:buFont typeface="Arial" panose="020B0604020202020204" pitchFamily="34" charset="0"/>
              <a:buChar char="•"/>
            </a:pPr>
            <a:r>
              <a:rPr lang="ja-JP" altLang="en-US" sz="1400" dirty="0"/>
              <a:t>多項分布</a:t>
            </a:r>
            <a:endParaRPr lang="en-US" altLang="ja-JP" sz="1400" dirty="0"/>
          </a:p>
          <a:p>
            <a:pPr marL="285750" indent="-285750">
              <a:buFont typeface="Arial" panose="020B0604020202020204" pitchFamily="34" charset="0"/>
              <a:buChar char="•"/>
            </a:pPr>
            <a:r>
              <a:rPr lang="ja-JP" altLang="en-US" sz="1400" dirty="0"/>
              <a:t>ポアソン分布</a:t>
            </a:r>
            <a:endParaRPr lang="en-US" altLang="ja-JP" sz="1400" dirty="0"/>
          </a:p>
          <a:p>
            <a:endParaRPr lang="en-US" altLang="ja-JP" sz="1400" dirty="0"/>
          </a:p>
          <a:p>
            <a:r>
              <a:rPr lang="ja-JP" altLang="en-US" sz="1400" dirty="0"/>
              <a:t>代表的な連続型確率分布</a:t>
            </a:r>
            <a:endParaRPr lang="en-US" altLang="ja-JP" sz="1400" dirty="0"/>
          </a:p>
          <a:p>
            <a:pPr marL="285750" indent="-285750">
              <a:buFont typeface="Arial" panose="020B0604020202020204" pitchFamily="34" charset="0"/>
              <a:buChar char="•"/>
            </a:pPr>
            <a:r>
              <a:rPr lang="ja-JP" altLang="en-US" sz="1400" dirty="0"/>
              <a:t>一様分布</a:t>
            </a:r>
            <a:endParaRPr lang="en-US" altLang="ja-JP" sz="1400" dirty="0"/>
          </a:p>
          <a:p>
            <a:pPr marL="285750" indent="-285750">
              <a:buFont typeface="Arial" panose="020B0604020202020204" pitchFamily="34" charset="0"/>
              <a:buChar char="•"/>
            </a:pPr>
            <a:r>
              <a:rPr lang="ja-JP" altLang="en-US" sz="1400" dirty="0"/>
              <a:t>正規分布</a:t>
            </a:r>
            <a:endParaRPr lang="en-US" altLang="ja-JP" sz="1400" dirty="0"/>
          </a:p>
          <a:p>
            <a:pPr marL="285750" indent="-285750">
              <a:buFont typeface="Arial" panose="020B0604020202020204" pitchFamily="34" charset="0"/>
              <a:buChar char="•"/>
            </a:pPr>
            <a:r>
              <a:rPr lang="en-US" altLang="ja-JP" sz="1400" dirty="0"/>
              <a:t>t</a:t>
            </a:r>
            <a:r>
              <a:rPr lang="ja-JP" altLang="en-US" sz="1400" dirty="0"/>
              <a:t>分布</a:t>
            </a:r>
            <a:endParaRPr lang="en-US" altLang="ja-JP" sz="1400" dirty="0"/>
          </a:p>
          <a:p>
            <a:pPr marL="285750" indent="-285750">
              <a:buFont typeface="Arial" panose="020B0604020202020204" pitchFamily="34" charset="0"/>
              <a:buChar char="•"/>
            </a:pPr>
            <a:r>
              <a:rPr lang="ja-JP" altLang="en-US" sz="1400" dirty="0"/>
              <a:t>指数分布</a:t>
            </a:r>
            <a:endParaRPr lang="en-US" altLang="ja-JP" sz="1400" dirty="0"/>
          </a:p>
          <a:p>
            <a:endParaRPr lang="en-US" altLang="ja-JP" sz="1400" dirty="0"/>
          </a:p>
          <a:p>
            <a:endParaRPr lang="en-US" altLang="ja-JP" sz="1400" dirty="0"/>
          </a:p>
          <a:p>
            <a:r>
              <a:rPr lang="ja-JP" altLang="en-US" sz="1400" dirty="0"/>
              <a:t>後に学習する統計的仮説検定や、統計モデルで必要な部品となる</a:t>
            </a:r>
            <a:endParaRPr lang="en-US" altLang="ja-JP" sz="1400" dirty="0"/>
          </a:p>
          <a:p>
            <a:endParaRPr lang="en-US" altLang="ja-JP" sz="1400" dirty="0"/>
          </a:p>
        </p:txBody>
      </p:sp>
      <p:sp>
        <p:nvSpPr>
          <p:cNvPr id="6" name="テキスト ボックス 5">
            <a:extLst>
              <a:ext uri="{FF2B5EF4-FFF2-40B4-BE49-F238E27FC236}">
                <a16:creationId xmlns:a16="http://schemas.microsoft.com/office/drawing/2014/main" id="{669D708E-A515-4420-863B-9248F48F12AB}"/>
              </a:ext>
            </a:extLst>
          </p:cNvPr>
          <p:cNvSpPr txBox="1"/>
          <p:nvPr/>
        </p:nvSpPr>
        <p:spPr>
          <a:xfrm>
            <a:off x="20452" y="6417332"/>
            <a:ext cx="9548204" cy="246221"/>
          </a:xfrm>
          <a:prstGeom prst="rect">
            <a:avLst/>
          </a:prstGeom>
          <a:noFill/>
        </p:spPr>
        <p:txBody>
          <a:bodyPr wrap="square" rtlCol="0">
            <a:spAutoFit/>
          </a:bodyPr>
          <a:lstStyle/>
          <a:p>
            <a:r>
              <a:rPr lang="en-US" altLang="ja-JP" sz="1000" dirty="0"/>
              <a:t>(Wiki) </a:t>
            </a:r>
            <a:r>
              <a:rPr lang="en-US" altLang="ja-JP" sz="1000" dirty="0">
                <a:hlinkClick r:id="rId2"/>
              </a:rPr>
              <a:t>https://ja.wikipedia.org/wiki/%E7%A2%BA%E7%8E%87%E5%88%86%E5%B8%83</a:t>
            </a:r>
            <a:endParaRPr lang="en-US" altLang="ja-JP" sz="1000" dirty="0"/>
          </a:p>
        </p:txBody>
      </p:sp>
    </p:spTree>
    <p:extLst>
      <p:ext uri="{BB962C8B-B14F-4D97-AF65-F5344CB8AC3E}">
        <p14:creationId xmlns:p14="http://schemas.microsoft.com/office/powerpoint/2010/main" val="3848315697"/>
      </p:ext>
    </p:extLst>
  </p:cSld>
  <p:clrMapOvr>
    <a:masterClrMapping/>
  </p:clrMapOvr>
</p:sld>
</file>

<file path=ppt/theme/theme1.xml><?xml version="1.0" encoding="utf-8"?>
<a:theme xmlns:a="http://schemas.openxmlformats.org/drawingml/2006/main" name="PowerPoint Design">
  <a:themeElements>
    <a:clrScheme name="PowerPoint Design">
      <a:dk1>
        <a:srgbClr val="4D4D4D"/>
      </a:dk1>
      <a:lt1>
        <a:srgbClr val="FFFFFF"/>
      </a:lt1>
      <a:dk2>
        <a:srgbClr val="0071BC"/>
      </a:dk2>
      <a:lt2>
        <a:srgbClr val="EAEAEA"/>
      </a:lt2>
      <a:accent1>
        <a:srgbClr val="E2F1FA"/>
      </a:accent1>
      <a:accent2>
        <a:srgbClr val="FF5050"/>
      </a:accent2>
      <a:accent3>
        <a:srgbClr val="FFE5E5"/>
      </a:accent3>
      <a:accent4>
        <a:srgbClr val="E4007F"/>
      </a:accent4>
      <a:accent5>
        <a:srgbClr val="FFFF00"/>
      </a:accent5>
      <a:accent6>
        <a:srgbClr val="000000"/>
      </a:accent6>
      <a:hlink>
        <a:srgbClr val="00A0E9"/>
      </a:hlink>
      <a:folHlink>
        <a:srgbClr val="0071BC"/>
      </a:folHlink>
    </a:clrScheme>
    <a:fontScheme name="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a:solidFill>
            <a:schemeClr val="tx1"/>
          </a:solidFill>
        </a:ln>
        <a:effectLst/>
        <a:extLst/>
      </a:spPr>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lgn="just">
          <a:lnSpc>
            <a:spcPct val="140000"/>
          </a:lnSpc>
          <a:spcBef>
            <a:spcPct val="0"/>
          </a:spcBef>
          <a:spcAft>
            <a:spcPts val="600"/>
          </a:spcAft>
          <a:defRPr kumimoji="1" sz="1600" dirty="0">
            <a:solidFill>
              <a:srgbClr val="4D4D4D"/>
            </a:solidFill>
            <a:latin typeface="メイリオ" pitchFamily="50" charset="-128"/>
            <a:ea typeface="メイリオ" pitchFamily="50" charset="-128"/>
            <a:cs typeface="メイリオ" pitchFamily="50"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33496</TotalTime>
  <Words>4625</Words>
  <Application>Microsoft Macintosh PowerPoint</Application>
  <PresentationFormat>A4 Paper (210x297 mm)</PresentationFormat>
  <Paragraphs>610</Paragraphs>
  <Slides>35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メイリオ</vt:lpstr>
      <vt:lpstr>Yu Gothic Medium</vt:lpstr>
      <vt:lpstr>Arial</vt:lpstr>
      <vt:lpstr>Calibri</vt:lpstr>
      <vt:lpstr>Cambria Math</vt:lpstr>
      <vt:lpstr>Wingdings</vt:lpstr>
      <vt:lpstr>PowerPoint Design</vt:lpstr>
      <vt:lpstr>統計解析 – Day2 確率/統計的推定/仮説検定</vt:lpstr>
      <vt:lpstr>統計解析入門 【Day2】講義内容</vt:lpstr>
      <vt:lpstr>事象と確率</vt:lpstr>
      <vt:lpstr>条件付き確率、独立</vt:lpstr>
      <vt:lpstr>(応用) バスケット分析</vt:lpstr>
      <vt:lpstr>演習【Day2-Exercise1】 バスケット分析</vt:lpstr>
      <vt:lpstr>演習の解説</vt:lpstr>
      <vt:lpstr>確率変数と確率関数</vt:lpstr>
      <vt:lpstr>様々な確率分布、関数</vt:lpstr>
      <vt:lpstr>離散確率分布 – 二項分布</vt:lpstr>
      <vt:lpstr>連続確率分布 – 正規分布</vt:lpstr>
      <vt:lpstr>(参考) 連続確率分布 – t分布</vt:lpstr>
      <vt:lpstr>離散/連続確率分布 – その他の分布</vt:lpstr>
      <vt:lpstr>期待値と分散</vt:lpstr>
      <vt:lpstr>演習【Day2-Exercise2】 確率分布の生成</vt:lpstr>
      <vt:lpstr>演習の解説</vt:lpstr>
      <vt:lpstr>母集団と標本</vt:lpstr>
      <vt:lpstr>パラメータ、点推定、区間推定</vt:lpstr>
      <vt:lpstr>母平均の推定</vt:lpstr>
      <vt:lpstr>点推定と区間推定 – 前ページの詳細</vt:lpstr>
      <vt:lpstr>母比率の推定</vt:lpstr>
      <vt:lpstr>演習【Day2-Exercise3】 母平均、母比率の推定</vt:lpstr>
      <vt:lpstr>演習の解説</vt:lpstr>
      <vt:lpstr>信頼区間に関する注意点</vt:lpstr>
      <vt:lpstr>統計的仮説検定</vt:lpstr>
      <vt:lpstr>2種類の誤り</vt:lpstr>
      <vt:lpstr>母平均の検定</vt:lpstr>
      <vt:lpstr>母平均の検定 – 例</vt:lpstr>
      <vt:lpstr>母平均の差の検定</vt:lpstr>
      <vt:lpstr>母比率の差の検定</vt:lpstr>
      <vt:lpstr>標準誤差や検定が使われている例</vt:lpstr>
      <vt:lpstr>t.test()、prop.test()</vt:lpstr>
      <vt:lpstr>演習【Day2-Exercise4】 検定</vt:lpstr>
      <vt:lpstr>演習の解説</vt:lpstr>
      <vt:lpstr>p値に関する注意点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Design デザイン・テンプレート</dc:title>
  <dc:creator>鈴木　春人</dc:creator>
  <cp:lastModifiedBy>Maito Tauchi</cp:lastModifiedBy>
  <cp:revision>2414</cp:revision>
  <dcterms:created xsi:type="dcterms:W3CDTF">2013-06-19T15:30:58Z</dcterms:created>
  <dcterms:modified xsi:type="dcterms:W3CDTF">2018-12-13T10:28:18Z</dcterms:modified>
</cp:coreProperties>
</file>