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30"/>
  </p:notesMasterIdLst>
  <p:handoutMasterIdLst>
    <p:handoutMasterId r:id="rId31"/>
  </p:handoutMasterIdLst>
  <p:sldIdLst>
    <p:sldId id="875" r:id="rId2"/>
    <p:sldId id="876" r:id="rId3"/>
    <p:sldId id="958" r:id="rId4"/>
    <p:sldId id="916" r:id="rId5"/>
    <p:sldId id="917" r:id="rId6"/>
    <p:sldId id="953" r:id="rId7"/>
    <p:sldId id="934" r:id="rId8"/>
    <p:sldId id="936" r:id="rId9"/>
    <p:sldId id="946" r:id="rId10"/>
    <p:sldId id="919" r:id="rId11"/>
    <p:sldId id="947" r:id="rId12"/>
    <p:sldId id="954" r:id="rId13"/>
    <p:sldId id="949" r:id="rId14"/>
    <p:sldId id="957" r:id="rId15"/>
    <p:sldId id="921" r:id="rId16"/>
    <p:sldId id="955" r:id="rId17"/>
    <p:sldId id="948" r:id="rId18"/>
    <p:sldId id="937" r:id="rId19"/>
    <p:sldId id="969" r:id="rId20"/>
    <p:sldId id="922" r:id="rId21"/>
    <p:sldId id="950" r:id="rId22"/>
    <p:sldId id="967" r:id="rId23"/>
    <p:sldId id="925" r:id="rId24"/>
    <p:sldId id="952" r:id="rId25"/>
    <p:sldId id="970" r:id="rId26"/>
    <p:sldId id="968" r:id="rId27"/>
    <p:sldId id="959" r:id="rId28"/>
    <p:sldId id="956" r:id="rId29"/>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2" userDrawn="1">
          <p15:clr>
            <a:srgbClr val="A4A3A4"/>
          </p15:clr>
        </p15:guide>
        <p15:guide id="2" orient="horz" pos="1003" userDrawn="1">
          <p15:clr>
            <a:srgbClr val="A4A3A4"/>
          </p15:clr>
        </p15:guide>
        <p15:guide id="3" orient="horz" pos="2160" userDrawn="1">
          <p15:clr>
            <a:srgbClr val="A4A3A4"/>
          </p15:clr>
        </p15:guide>
        <p15:guide id="4" orient="horz" pos="4133" userDrawn="1">
          <p15:clr>
            <a:srgbClr val="A4A3A4"/>
          </p15:clr>
        </p15:guide>
        <p15:guide id="5" orient="horz" pos="391">
          <p15:clr>
            <a:srgbClr val="A4A3A4"/>
          </p15:clr>
        </p15:guide>
        <p15:guide id="6" pos="172" userDrawn="1">
          <p15:clr>
            <a:srgbClr val="A4A3A4"/>
          </p15:clr>
        </p15:guide>
        <p15:guide id="7" pos="6046" userDrawn="1">
          <p15:clr>
            <a:srgbClr val="A4A3A4"/>
          </p15:clr>
        </p15:guide>
        <p15:guide id="8" pos="3120" userDrawn="1">
          <p15:clr>
            <a:srgbClr val="A4A3A4"/>
          </p15:clr>
        </p15:guide>
        <p15:guide id="9" pos="2122" userDrawn="1">
          <p15:clr>
            <a:srgbClr val="A4A3A4"/>
          </p15:clr>
        </p15:guide>
        <p15:guide id="10" pos="4141" userDrawn="1">
          <p15:clr>
            <a:srgbClr val="A4A3A4"/>
          </p15:clr>
        </p15:guide>
        <p15:guide id="11" pos="3483" userDrawn="1">
          <p15:clr>
            <a:srgbClr val="A4A3A4"/>
          </p15:clr>
        </p15:guide>
        <p15:guide id="12" pos="2916" userDrawn="1">
          <p15:clr>
            <a:srgbClr val="A4A3A4"/>
          </p15:clr>
        </p15:guide>
        <p15:guide id="13" orient="horz" pos="345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009900"/>
    <a:srgbClr val="00FF00"/>
    <a:srgbClr val="FFFFFF"/>
    <a:srgbClr val="333399"/>
    <a:srgbClr val="FFFFCC"/>
    <a:srgbClr val="003300"/>
    <a:srgbClr val="0071BC"/>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9" autoAdjust="0"/>
    <p:restoredTop sz="96366" autoAdjust="0"/>
  </p:normalViewPr>
  <p:slideViewPr>
    <p:cSldViewPr>
      <p:cViewPr varScale="1">
        <p:scale>
          <a:sx n="149" d="100"/>
          <a:sy n="149" d="100"/>
        </p:scale>
        <p:origin x="192" y="240"/>
      </p:cViewPr>
      <p:guideLst>
        <p:guide orient="horz" pos="1412"/>
        <p:guide orient="horz" pos="1003"/>
        <p:guide orient="horz" pos="2160"/>
        <p:guide orient="horz" pos="4133"/>
        <p:guide orient="horz" pos="391"/>
        <p:guide pos="172"/>
        <p:guide pos="6046"/>
        <p:guide pos="3120"/>
        <p:guide pos="2122"/>
        <p:guide pos="4141"/>
        <p:guide pos="3483"/>
        <p:guide pos="2916"/>
        <p:guide orient="horz" pos="3453"/>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2018/12/25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2018/12/25</a:t>
            </a:fld>
            <a:endParaRPr kumimoji="1" lang="ja-JP" altLang="en-US"/>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0</a:t>
            </a:fld>
            <a:endParaRPr kumimoji="1" lang="ja-JP" altLang="en-US"/>
          </a:p>
        </p:txBody>
      </p:sp>
    </p:spTree>
    <p:extLst>
      <p:ext uri="{BB962C8B-B14F-4D97-AF65-F5344CB8AC3E}">
        <p14:creationId xmlns:p14="http://schemas.microsoft.com/office/powerpoint/2010/main" val="421104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
        <p:nvSpPr>
          <p:cNvPr id="5" name="四角形: 角を丸くする 4"/>
          <p:cNvSpPr/>
          <p:nvPr userDrawn="1"/>
        </p:nvSpPr>
        <p:spPr bwMode="auto">
          <a:xfrm>
            <a:off x="8157356" y="260648"/>
            <a:ext cx="1548172" cy="252028"/>
          </a:xfrm>
          <a:prstGeom prst="roundRect">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100" b="1" dirty="0">
                <a:solidFill>
                  <a:srgbClr val="4D4D4D"/>
                </a:solidFill>
                <a:latin typeface="メイリオ" pitchFamily="50" charset="-128"/>
                <a:ea typeface="メイリオ" pitchFamily="50" charset="-128"/>
                <a:cs typeface="メイリオ" pitchFamily="50" charset="-128"/>
              </a:rPr>
              <a:t>Confidential</a:t>
            </a:r>
            <a:endParaRPr kumimoji="1" lang="ja-JP" altLang="en-US" sz="1100" b="1"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82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862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a:p>
        </p:txBody>
      </p:sp>
    </p:spTree>
    <p:extLst>
      <p:ext uri="{BB962C8B-B14F-4D97-AF65-F5344CB8AC3E}">
        <p14:creationId xmlns:p14="http://schemas.microsoft.com/office/powerpoint/2010/main" val="12883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a:t>#P16091</a:t>
            </a:r>
            <a:endParaRPr lang="ja-JP" altLang="en-US" dirty="0"/>
          </a:p>
        </p:txBody>
      </p:sp>
      <p:sp>
        <p:nvSpPr>
          <p:cNvPr id="5" name="正方形/長方形 4">
            <a:extLst>
              <a:ext uri="{FF2B5EF4-FFF2-40B4-BE49-F238E27FC236}">
                <a16:creationId xmlns:a16="http://schemas.microsoft.com/office/drawing/2014/main" id="{F52743DC-00F5-4642-990D-27117458A3D6}"/>
              </a:ext>
            </a:extLst>
          </p:cNvPr>
          <p:cNvSpPr/>
          <p:nvPr userDrawn="1"/>
        </p:nvSpPr>
        <p:spPr>
          <a:xfrm>
            <a:off x="6537176" y="6618548"/>
            <a:ext cx="3050835" cy="230832"/>
          </a:xfrm>
          <a:prstGeom prst="rect">
            <a:avLst/>
          </a:prstGeom>
        </p:spPr>
        <p:txBody>
          <a:bodyPr wrap="none">
            <a:spAutoFit/>
          </a:bodyPr>
          <a:lstStyle/>
          <a:p>
            <a:r>
              <a:rPr lang="en-US" altLang="ja-JP" sz="900" dirty="0">
                <a:solidFill>
                  <a:schemeClr val="tx1"/>
                </a:solidFill>
              </a:rPr>
              <a:t>2017 Edge Consulting Co., LTD All rights reserved </a:t>
            </a:r>
            <a:endParaRPr lang="ja-JP" altLang="en-US" sz="900" dirty="0">
              <a:solidFill>
                <a:schemeClr val="tx1"/>
              </a:solidFill>
            </a:endParaRP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ja.wikipedia.org/wiki/%E5%AE%9F%E9%A8%93%E8%A8%88%E7%94%BB%E6%B3%9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hyperlink" Target="https://ja.wikipedia.org/wiki/%E3%82%B3%E3%83%B3%E3%82%B8%E3%83%A7%E3%82%A4%E3%83%B3%E3%83%88%E5%88%86%E6%9E%9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ncbi.nlm.nih.gov/pmc/articles/PMC1898525/pdf/procrsmed00196-0010.pdf"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quote.org/wiki/George_E._P._Bo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ja.wikipedia.org/wiki/%E5%88%86%E6%95%A3%E5%88%86%E6%9E%90"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653129"/>
            <a:ext cx="8280400" cy="2154436"/>
          </a:xfrm>
        </p:spPr>
        <p:txBody>
          <a:bodyPr anchor="t" anchorCtr="0">
            <a:spAutoFit/>
          </a:bodyPr>
          <a:lstStyle/>
          <a:p>
            <a:r>
              <a:rPr kumimoji="1" lang="ja-JP" altLang="en-US" sz="5400" dirty="0"/>
              <a:t>統計解析 </a:t>
            </a:r>
            <a:r>
              <a:rPr kumimoji="1" lang="en-US" altLang="ja-JP" sz="5400" dirty="0"/>
              <a:t>– Day3</a:t>
            </a:r>
            <a:br>
              <a:rPr kumimoji="1" lang="en-US" altLang="ja-JP" sz="4800" dirty="0"/>
            </a:br>
            <a:r>
              <a:rPr kumimoji="1" lang="ja-JP" altLang="en-US" sz="3200" dirty="0"/>
              <a:t>分散分析</a:t>
            </a:r>
            <a:br>
              <a:rPr lang="en-US" altLang="ja-JP" sz="3200" dirty="0"/>
            </a:br>
            <a:r>
              <a:rPr kumimoji="1" lang="ja-JP" altLang="en-US" sz="3200" dirty="0"/>
              <a:t>実験計画法</a:t>
            </a:r>
          </a:p>
        </p:txBody>
      </p:sp>
      <p:sp>
        <p:nvSpPr>
          <p:cNvPr id="3" name="直角三角形 2"/>
          <p:cNvSpPr/>
          <p:nvPr/>
        </p:nvSpPr>
        <p:spPr bwMode="auto">
          <a:xfrm flipV="1">
            <a:off x="0" y="0"/>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 name="直角三角形 3"/>
          <p:cNvSpPr/>
          <p:nvPr/>
        </p:nvSpPr>
        <p:spPr bwMode="auto">
          <a:xfrm flipH="1">
            <a:off x="9285287" y="6237288"/>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C87FDB8-1F2F-4998-850B-0FB2E1FC7FBE}"/>
              </a:ext>
            </a:extLst>
          </p:cNvPr>
          <p:cNvPicPr>
            <a:picLocks noChangeAspect="1"/>
          </p:cNvPicPr>
          <p:nvPr/>
        </p:nvPicPr>
        <p:blipFill>
          <a:blip r:embed="rId3"/>
          <a:stretch>
            <a:fillRect/>
          </a:stretch>
        </p:blipFill>
        <p:spPr>
          <a:xfrm>
            <a:off x="3590925" y="4164868"/>
            <a:ext cx="2724150" cy="1676400"/>
          </a:xfrm>
          <a:prstGeom prst="rect">
            <a:avLst/>
          </a:prstGeom>
        </p:spPr>
      </p:pic>
    </p:spTree>
    <p:extLst>
      <p:ext uri="{BB962C8B-B14F-4D97-AF65-F5344CB8AC3E}">
        <p14:creationId xmlns:p14="http://schemas.microsoft.com/office/powerpoint/2010/main" val="244658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3" name="タイトル 2"/>
          <p:cNvSpPr>
            <a:spLocks noGrp="1"/>
          </p:cNvSpPr>
          <p:nvPr>
            <p:ph type="title"/>
          </p:nvPr>
        </p:nvSpPr>
        <p:spPr/>
        <p:txBody>
          <a:bodyPr/>
          <a:lstStyle/>
          <a:p>
            <a:r>
              <a:rPr kumimoji="1" lang="ja-JP" altLang="en-US" dirty="0"/>
              <a:t>検定の多重性</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815608"/>
          </a:xfrm>
          <a:prstGeom prst="rect">
            <a:avLst/>
          </a:prstGeom>
          <a:noFill/>
        </p:spPr>
        <p:txBody>
          <a:bodyPr wrap="square" rtlCol="0">
            <a:spAutoFit/>
          </a:bodyPr>
          <a:lstStyle/>
          <a:p>
            <a:r>
              <a:rPr lang="ja-JP" altLang="en-US" sz="1400" b="1" dirty="0"/>
              <a:t>検定の多重性</a:t>
            </a:r>
            <a:r>
              <a:rPr lang="ja-JP" altLang="en-US" sz="1400" dirty="0"/>
              <a:t>：複数回検定をすることによって、本来差がないのに誤って棄却してしまう確率が増えること</a:t>
            </a:r>
            <a:endParaRPr lang="en-US" altLang="ja-JP" sz="1400" dirty="0"/>
          </a:p>
          <a:p>
            <a:endParaRPr lang="en-US" altLang="ja-JP" sz="500" dirty="0"/>
          </a:p>
          <a:p>
            <a:r>
              <a:rPr lang="en-US" altLang="ja-JP" sz="1400" dirty="0"/>
              <a:t>[</a:t>
            </a:r>
            <a:r>
              <a:rPr lang="ja-JP" altLang="en-US" sz="1400" dirty="0"/>
              <a:t>復習</a:t>
            </a:r>
            <a:r>
              <a:rPr lang="en-US" altLang="ja-JP" sz="1400" dirty="0"/>
              <a:t>]</a:t>
            </a:r>
            <a:r>
              <a:rPr lang="ja-JP" altLang="en-US" sz="1400" dirty="0"/>
              <a:t> </a:t>
            </a:r>
            <a:r>
              <a:rPr lang="ja-JP" altLang="en-US" sz="1400" b="1" dirty="0"/>
              <a:t>危険率</a:t>
            </a:r>
            <a:r>
              <a:rPr lang="en-US" altLang="ja-JP" sz="1400" dirty="0"/>
              <a:t>(</a:t>
            </a:r>
            <a:r>
              <a:rPr lang="en-US" altLang="ja-JP" sz="1400" b="1" dirty="0"/>
              <a:t>α</a:t>
            </a:r>
            <a:r>
              <a:rPr lang="en-US" altLang="ja-JP" sz="1400" dirty="0"/>
              <a:t>)</a:t>
            </a:r>
            <a:r>
              <a:rPr lang="ja-JP" altLang="en-US" sz="1400" dirty="0"/>
              <a:t>とは、帰無仮説が正しい</a:t>
            </a:r>
            <a:r>
              <a:rPr lang="en-US" altLang="ja-JP" sz="1400" dirty="0"/>
              <a:t>(</a:t>
            </a:r>
            <a:r>
              <a:rPr lang="ja-JP" altLang="en-US" sz="1400" dirty="0"/>
              <a:t>差がない</a:t>
            </a:r>
            <a:r>
              <a:rPr lang="en-US" altLang="ja-JP" sz="1400" dirty="0"/>
              <a:t>)</a:t>
            </a:r>
            <a:r>
              <a:rPr lang="ja-JP" altLang="en-US" sz="1400" dirty="0"/>
              <a:t>ときに、検定で間違いを犯す</a:t>
            </a:r>
            <a:r>
              <a:rPr lang="en-US" altLang="ja-JP" sz="1400" dirty="0"/>
              <a:t>(</a:t>
            </a:r>
            <a:r>
              <a:rPr lang="ja-JP" altLang="en-US" sz="1400" dirty="0"/>
              <a:t>棄却してしまう</a:t>
            </a:r>
            <a:r>
              <a:rPr lang="en-US" altLang="ja-JP" sz="1400" dirty="0"/>
              <a:t>)</a:t>
            </a:r>
            <a:r>
              <a:rPr lang="ja-JP" altLang="en-US" sz="1400" dirty="0"/>
              <a:t>確率</a:t>
            </a:r>
          </a:p>
          <a:p>
            <a:endParaRPr lang="en-US" altLang="ja-JP" sz="1400" dirty="0"/>
          </a:p>
        </p:txBody>
      </p:sp>
      <p:sp>
        <p:nvSpPr>
          <p:cNvPr id="13" name="テキスト ボックス 12">
            <a:extLst>
              <a:ext uri="{FF2B5EF4-FFF2-40B4-BE49-F238E27FC236}">
                <a16:creationId xmlns:a16="http://schemas.microsoft.com/office/drawing/2014/main" id="{2002A7DD-EE56-4E98-8E11-126040C43B1C}"/>
              </a:ext>
            </a:extLst>
          </p:cNvPr>
          <p:cNvSpPr txBox="1"/>
          <p:nvPr/>
        </p:nvSpPr>
        <p:spPr>
          <a:xfrm>
            <a:off x="6802040" y="2501257"/>
            <a:ext cx="2831480" cy="2462213"/>
          </a:xfrm>
          <a:prstGeom prst="rect">
            <a:avLst/>
          </a:prstGeom>
          <a:noFill/>
        </p:spPr>
        <p:txBody>
          <a:bodyPr wrap="square" rtlCol="0">
            <a:spAutoFit/>
          </a:bodyPr>
          <a:lstStyle/>
          <a:p>
            <a:r>
              <a:rPr lang="ja-JP" altLang="en-US" sz="1400" dirty="0"/>
              <a:t>厳密な検定結果が求められる場合、</a:t>
            </a:r>
            <a:r>
              <a:rPr lang="ja-JP" altLang="en-US" sz="1400" b="1" dirty="0"/>
              <a:t>多重比較法</a:t>
            </a:r>
            <a:r>
              <a:rPr lang="en-US" altLang="ja-JP" sz="1400" b="1" dirty="0"/>
              <a:t>(Multiple Comparison Method)</a:t>
            </a:r>
            <a:r>
              <a:rPr lang="ja-JP" altLang="en-US" sz="1400" dirty="0"/>
              <a:t>などが用いられる</a:t>
            </a:r>
            <a:endParaRPr lang="en-US" altLang="ja-JP" sz="1400" dirty="0"/>
          </a:p>
          <a:p>
            <a:endParaRPr lang="en-US" altLang="ja-JP" sz="1400" dirty="0"/>
          </a:p>
          <a:p>
            <a:r>
              <a:rPr lang="ja-JP" altLang="en-US" sz="1400" b="1" dirty="0"/>
              <a:t>ボンフェローニ法</a:t>
            </a:r>
            <a:r>
              <a:rPr lang="ja-JP" altLang="en-US" sz="1400" dirty="0"/>
              <a:t>（検定回数が</a:t>
            </a:r>
            <a:r>
              <a:rPr lang="en-US" altLang="ja-JP" sz="1400" dirty="0"/>
              <a:t>N</a:t>
            </a:r>
            <a:r>
              <a:rPr lang="ja-JP" altLang="en-US" sz="1400" dirty="0"/>
              <a:t>の場合、各検定の有意水準を</a:t>
            </a:r>
            <a:r>
              <a:rPr lang="en-US" altLang="ja-JP" sz="1400" dirty="0"/>
              <a:t>α/N</a:t>
            </a:r>
            <a:r>
              <a:rPr lang="ja-JP" altLang="en-US" sz="1400" dirty="0"/>
              <a:t>とし、棄却される確率を抑制する方法）など多数のアプローチがある</a:t>
            </a:r>
            <a:endParaRPr lang="en-US" altLang="ja-JP" sz="1400" dirty="0"/>
          </a:p>
          <a:p>
            <a:endParaRPr lang="en-US" altLang="ja-JP" sz="1400"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A03A16EF-7201-464A-B26D-C1DE4BC88A99}"/>
                  </a:ext>
                </a:extLst>
              </p:cNvPr>
              <p:cNvGraphicFramePr>
                <a:graphicFrameLocks noGrp="1"/>
              </p:cNvGraphicFramePr>
              <p:nvPr>
                <p:extLst>
                  <p:ext uri="{D42A27DB-BD31-4B8C-83A1-F6EECF244321}">
                    <p14:modId xmlns:p14="http://schemas.microsoft.com/office/powerpoint/2010/main" val="1409664539"/>
                  </p:ext>
                </p:extLst>
              </p:nvPr>
            </p:nvGraphicFramePr>
            <p:xfrm>
              <a:off x="790014" y="2552952"/>
              <a:ext cx="3010858" cy="2651760"/>
            </p:xfrm>
            <a:graphic>
              <a:graphicData uri="http://schemas.openxmlformats.org/drawingml/2006/table">
                <a:tbl>
                  <a:tblPr firstRow="1" bandRow="1">
                    <a:tableStyleId>{93296810-A885-4BE3-A3E7-6D5BEEA58F35}</a:tableStyleId>
                  </a:tblPr>
                  <a:tblGrid>
                    <a:gridCol w="924253">
                      <a:extLst>
                        <a:ext uri="{9D8B030D-6E8A-4147-A177-3AD203B41FA5}">
                          <a16:colId xmlns:a16="http://schemas.microsoft.com/office/drawing/2014/main" val="129592555"/>
                        </a:ext>
                      </a:extLst>
                    </a:gridCol>
                    <a:gridCol w="2086605">
                      <a:extLst>
                        <a:ext uri="{9D8B030D-6E8A-4147-A177-3AD203B41FA5}">
                          <a16:colId xmlns:a16="http://schemas.microsoft.com/office/drawing/2014/main" val="3792145142"/>
                        </a:ext>
                      </a:extLst>
                    </a:gridCol>
                  </a:tblGrid>
                  <a:tr h="346010">
                    <a:tc>
                      <a:txBody>
                        <a:bodyPr/>
                        <a:lstStyle/>
                        <a:p>
                          <a:pPr algn="ctr"/>
                          <a:r>
                            <a:rPr kumimoji="1" lang="ja-JP" altLang="en-US" sz="1400" dirty="0"/>
                            <a:t>回数</a:t>
                          </a:r>
                        </a:p>
                      </a:txBody>
                      <a:tcPr anchor="ctr"/>
                    </a:tc>
                    <a:tc>
                      <a:txBody>
                        <a:bodyPr/>
                        <a:lstStyle/>
                        <a:p>
                          <a:pPr algn="ctr"/>
                          <a:r>
                            <a:rPr kumimoji="1" lang="en-US" altLang="ja-JP" sz="1400" dirty="0"/>
                            <a:t>1</a:t>
                          </a:r>
                          <a:r>
                            <a:rPr kumimoji="1" lang="ja-JP" altLang="en-US" sz="1400" dirty="0"/>
                            <a:t>回も棄却されない</a:t>
                          </a:r>
                          <a:endParaRPr kumimoji="1" lang="en-US" altLang="ja-JP" sz="1400" dirty="0"/>
                        </a:p>
                        <a:p>
                          <a:pPr algn="ctr"/>
                          <a:r>
                            <a:rPr kumimoji="1" lang="ja-JP" altLang="en-US" sz="1400" dirty="0"/>
                            <a:t>確率</a:t>
                          </a:r>
                        </a:p>
                      </a:txBody>
                      <a:tcPr anchor="ctr"/>
                    </a:tc>
                    <a:extLst>
                      <a:ext uri="{0D108BD9-81ED-4DB2-BD59-A6C34878D82A}">
                        <a16:rowId xmlns:a16="http://schemas.microsoft.com/office/drawing/2014/main" val="3937755725"/>
                      </a:ext>
                    </a:extLst>
                  </a:tr>
                  <a:tr h="203536">
                    <a:tc>
                      <a:txBody>
                        <a:bodyPr/>
                        <a:lstStyle/>
                        <a:p>
                          <a:pPr algn="ctr"/>
                          <a:r>
                            <a:rPr kumimoji="1" lang="en-US" altLang="ja-JP" sz="1400" dirty="0"/>
                            <a:t>1</a:t>
                          </a:r>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0.95</m:t>
                                </m:r>
                              </m:oMath>
                            </m:oMathPara>
                          </a14:m>
                          <a:endParaRPr kumimoji="1" lang="ja-JP" altLang="en-US" sz="1400" dirty="0"/>
                        </a:p>
                      </a:txBody>
                      <a:tcPr anchor="ctr"/>
                    </a:tc>
                    <a:extLst>
                      <a:ext uri="{0D108BD9-81ED-4DB2-BD59-A6C34878D82A}">
                        <a16:rowId xmlns:a16="http://schemas.microsoft.com/office/drawing/2014/main" val="4270528987"/>
                      </a:ext>
                    </a:extLst>
                  </a:tr>
                  <a:tr h="203536">
                    <a:tc>
                      <a:txBody>
                        <a:bodyPr/>
                        <a:lstStyle/>
                        <a:p>
                          <a:pPr algn="ctr"/>
                          <a:r>
                            <a:rPr kumimoji="1" lang="en-US" altLang="ja-JP" sz="1400" dirty="0"/>
                            <a:t>2</a:t>
                          </a:r>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0.95</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=0.9025</m:t>
                                </m:r>
                              </m:oMath>
                            </m:oMathPara>
                          </a14:m>
                          <a:endParaRPr kumimoji="1" lang="ja-JP" altLang="en-US" sz="1400" dirty="0"/>
                        </a:p>
                      </a:txBody>
                      <a:tcPr anchor="ctr"/>
                    </a:tc>
                    <a:extLst>
                      <a:ext uri="{0D108BD9-81ED-4DB2-BD59-A6C34878D82A}">
                        <a16:rowId xmlns:a16="http://schemas.microsoft.com/office/drawing/2014/main" val="3073038559"/>
                      </a:ext>
                    </a:extLst>
                  </a:tr>
                  <a:tr h="203536">
                    <a:tc>
                      <a:txBody>
                        <a:bodyPr/>
                        <a:lstStyle/>
                        <a:p>
                          <a:pPr algn="ctr"/>
                          <a:r>
                            <a:rPr kumimoji="1" lang="en-US" altLang="ja-JP" sz="1400" dirty="0"/>
                            <a:t>3</a:t>
                          </a:r>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0.95</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=0.857375</m:t>
                                </m:r>
                              </m:oMath>
                            </m:oMathPara>
                          </a14:m>
                          <a:endParaRPr kumimoji="1" lang="ja-JP" altLang="en-US" sz="1400" dirty="0"/>
                        </a:p>
                      </a:txBody>
                      <a:tcPr anchor="ctr"/>
                    </a:tc>
                    <a:extLst>
                      <a:ext uri="{0D108BD9-81ED-4DB2-BD59-A6C34878D82A}">
                        <a16:rowId xmlns:a16="http://schemas.microsoft.com/office/drawing/2014/main" val="3116687934"/>
                      </a:ext>
                    </a:extLst>
                  </a:tr>
                  <a:tr h="203536">
                    <a:tc>
                      <a:txBody>
                        <a:bodyPr/>
                        <a:lstStyle/>
                        <a:p>
                          <a:pPr algn="ctr"/>
                          <a:r>
                            <a:rPr kumimoji="1" lang="en-US" altLang="ja-JP" sz="1400" dirty="0"/>
                            <a:t>:</a:t>
                          </a:r>
                          <a:endParaRPr kumimoji="1" lang="ja-JP" altLang="en-US" sz="1400" dirty="0"/>
                        </a:p>
                      </a:txBody>
                      <a:tcPr anchor="ctr"/>
                    </a:tc>
                    <a:tc>
                      <a:txBody>
                        <a:bodyPr/>
                        <a:lstStyle/>
                        <a:p>
                          <a:pPr algn="ctr"/>
                          <a:r>
                            <a:rPr kumimoji="1" lang="en-US" altLang="ja-JP" sz="1400" dirty="0"/>
                            <a:t>:</a:t>
                          </a:r>
                          <a:endParaRPr kumimoji="1" lang="ja-JP" altLang="en-US" sz="1400" dirty="0"/>
                        </a:p>
                      </a:txBody>
                      <a:tcPr anchor="ctr"/>
                    </a:tc>
                    <a:extLst>
                      <a:ext uri="{0D108BD9-81ED-4DB2-BD59-A6C34878D82A}">
                        <a16:rowId xmlns:a16="http://schemas.microsoft.com/office/drawing/2014/main" val="1599702101"/>
                      </a:ext>
                    </a:extLst>
                  </a:tr>
                  <a:tr h="203536">
                    <a:tc>
                      <a:txBody>
                        <a:bodyPr/>
                        <a:lstStyle/>
                        <a:p>
                          <a:pPr algn="ctr"/>
                          <a:r>
                            <a:rPr kumimoji="1" lang="en-US" altLang="ja-JP" sz="1400" dirty="0"/>
                            <a:t>10</a:t>
                          </a:r>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0.95</m:t>
                                    </m:r>
                                  </m:e>
                                  <m:sup>
                                    <m:r>
                                      <a:rPr kumimoji="1" lang="en-US" altLang="ja-JP" sz="1400" b="0" i="1" smtClean="0">
                                        <a:latin typeface="Cambria Math" panose="02040503050406030204" pitchFamily="18" charset="0"/>
                                      </a:rPr>
                                      <m:t>10</m:t>
                                    </m:r>
                                  </m:sup>
                                </m:sSup>
                                <m:r>
                                  <a:rPr kumimoji="1" lang="en-US" altLang="ja-JP" sz="1400" b="0" i="1" smtClean="0">
                                    <a:latin typeface="Cambria Math" panose="02040503050406030204" pitchFamily="18" charset="0"/>
                                  </a:rPr>
                                  <m:t>=0.5987369</m:t>
                                </m:r>
                              </m:oMath>
                            </m:oMathPara>
                          </a14:m>
                          <a:endParaRPr kumimoji="1" lang="ja-JP" altLang="en-US" sz="1400" dirty="0"/>
                        </a:p>
                      </a:txBody>
                      <a:tcPr anchor="ctr"/>
                    </a:tc>
                    <a:extLst>
                      <a:ext uri="{0D108BD9-81ED-4DB2-BD59-A6C34878D82A}">
                        <a16:rowId xmlns:a16="http://schemas.microsoft.com/office/drawing/2014/main" val="229413141"/>
                      </a:ext>
                    </a:extLst>
                  </a:tr>
                  <a:tr h="203536">
                    <a:tc>
                      <a:txBody>
                        <a:bodyPr/>
                        <a:lstStyle/>
                        <a:p>
                          <a:pPr algn="ctr"/>
                          <a:r>
                            <a:rPr kumimoji="1" lang="en-US" altLang="ja-JP" sz="1400" dirty="0"/>
                            <a:t>:</a:t>
                          </a:r>
                          <a:endParaRPr kumimoji="1" lang="ja-JP" altLang="en-US" sz="1400" dirty="0"/>
                        </a:p>
                      </a:txBody>
                      <a:tcPr anchor="ctr"/>
                    </a:tc>
                    <a:tc>
                      <a:txBody>
                        <a:bodyPr/>
                        <a:lstStyle/>
                        <a:p>
                          <a:pPr algn="ctr"/>
                          <a:r>
                            <a:rPr kumimoji="1" lang="en-US" altLang="ja-JP" sz="1400" dirty="0"/>
                            <a:t>:</a:t>
                          </a:r>
                          <a:endParaRPr kumimoji="1" lang="ja-JP" altLang="en-US" sz="1400" dirty="0"/>
                        </a:p>
                      </a:txBody>
                      <a:tcPr anchor="ctr"/>
                    </a:tc>
                    <a:extLst>
                      <a:ext uri="{0D108BD9-81ED-4DB2-BD59-A6C34878D82A}">
                        <a16:rowId xmlns:a16="http://schemas.microsoft.com/office/drawing/2014/main" val="1226867567"/>
                      </a:ext>
                    </a:extLst>
                  </a:tr>
                  <a:tr h="203536">
                    <a:tc>
                      <a:txBody>
                        <a:bodyPr/>
                        <a:lstStyle/>
                        <a:p>
                          <a:pPr algn="ctr"/>
                          <a:r>
                            <a:rPr kumimoji="1" lang="en-US" altLang="ja-JP" sz="1400" dirty="0"/>
                            <a:t>20</a:t>
                          </a:r>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0.95</m:t>
                                    </m:r>
                                  </m:e>
                                  <m:sup>
                                    <m:r>
                                      <a:rPr kumimoji="1" lang="en-US" altLang="ja-JP" sz="1400" b="0" i="1" smtClean="0">
                                        <a:latin typeface="Cambria Math" panose="02040503050406030204" pitchFamily="18" charset="0"/>
                                      </a:rPr>
                                      <m:t>20</m:t>
                                    </m:r>
                                  </m:sup>
                                </m:sSup>
                                <m:r>
                                  <a:rPr kumimoji="1" lang="en-US" altLang="ja-JP" sz="1400" b="0" i="1" smtClean="0">
                                    <a:latin typeface="Cambria Math" panose="02040503050406030204" pitchFamily="18" charset="0"/>
                                  </a:rPr>
                                  <m:t>=0.3584859</m:t>
                                </m:r>
                              </m:oMath>
                            </m:oMathPara>
                          </a14:m>
                          <a:endParaRPr kumimoji="1" lang="ja-JP" altLang="en-US" sz="1400" dirty="0"/>
                        </a:p>
                      </a:txBody>
                      <a:tcPr anchor="ctr"/>
                    </a:tc>
                    <a:extLst>
                      <a:ext uri="{0D108BD9-81ED-4DB2-BD59-A6C34878D82A}">
                        <a16:rowId xmlns:a16="http://schemas.microsoft.com/office/drawing/2014/main" val="615406774"/>
                      </a:ext>
                    </a:extLst>
                  </a:tr>
                </a:tbl>
              </a:graphicData>
            </a:graphic>
          </p:graphicFrame>
        </mc:Choice>
        <mc:Fallback xmlns="">
          <p:graphicFrame>
            <p:nvGraphicFramePr>
              <p:cNvPr id="14" name="表 13">
                <a:extLst>
                  <a:ext uri="{FF2B5EF4-FFF2-40B4-BE49-F238E27FC236}">
                    <a16:creationId xmlns:a16="http://schemas.microsoft.com/office/drawing/2014/main" id="{A03A16EF-7201-464A-B26D-C1DE4BC88A99}"/>
                  </a:ext>
                </a:extLst>
              </p:cNvPr>
              <p:cNvGraphicFramePr>
                <a:graphicFrameLocks noGrp="1"/>
              </p:cNvGraphicFramePr>
              <p:nvPr>
                <p:extLst>
                  <p:ext uri="{D42A27DB-BD31-4B8C-83A1-F6EECF244321}">
                    <p14:modId xmlns:p14="http://schemas.microsoft.com/office/powerpoint/2010/main" val="1409664539"/>
                  </p:ext>
                </p:extLst>
              </p:nvPr>
            </p:nvGraphicFramePr>
            <p:xfrm>
              <a:off x="790014" y="2552952"/>
              <a:ext cx="3010858" cy="2651760"/>
            </p:xfrm>
            <a:graphic>
              <a:graphicData uri="http://schemas.openxmlformats.org/drawingml/2006/table">
                <a:tbl>
                  <a:tblPr firstRow="1" bandRow="1">
                    <a:tableStyleId>{93296810-A885-4BE3-A3E7-6D5BEEA58F35}</a:tableStyleId>
                  </a:tblPr>
                  <a:tblGrid>
                    <a:gridCol w="924253">
                      <a:extLst>
                        <a:ext uri="{9D8B030D-6E8A-4147-A177-3AD203B41FA5}">
                          <a16:colId xmlns:a16="http://schemas.microsoft.com/office/drawing/2014/main" val="129592555"/>
                        </a:ext>
                      </a:extLst>
                    </a:gridCol>
                    <a:gridCol w="2086605">
                      <a:extLst>
                        <a:ext uri="{9D8B030D-6E8A-4147-A177-3AD203B41FA5}">
                          <a16:colId xmlns:a16="http://schemas.microsoft.com/office/drawing/2014/main" val="3792145142"/>
                        </a:ext>
                      </a:extLst>
                    </a:gridCol>
                  </a:tblGrid>
                  <a:tr h="518160">
                    <a:tc>
                      <a:txBody>
                        <a:bodyPr/>
                        <a:lstStyle/>
                        <a:p>
                          <a:pPr algn="ctr"/>
                          <a:r>
                            <a:rPr kumimoji="1" lang="ja-JP" altLang="en-US" sz="1400" dirty="0"/>
                            <a:t>回数</a:t>
                          </a:r>
                        </a:p>
                      </a:txBody>
                      <a:tcPr anchor="ctr"/>
                    </a:tc>
                    <a:tc>
                      <a:txBody>
                        <a:bodyPr/>
                        <a:lstStyle/>
                        <a:p>
                          <a:pPr algn="ctr"/>
                          <a:r>
                            <a:rPr kumimoji="1" lang="en-US" altLang="ja-JP" sz="1400" dirty="0"/>
                            <a:t>1</a:t>
                          </a:r>
                          <a:r>
                            <a:rPr kumimoji="1" lang="ja-JP" altLang="en-US" sz="1400" dirty="0"/>
                            <a:t>回も棄却されない</a:t>
                          </a:r>
                          <a:endParaRPr kumimoji="1" lang="en-US" altLang="ja-JP" sz="1400" dirty="0"/>
                        </a:p>
                        <a:p>
                          <a:pPr algn="ctr"/>
                          <a:r>
                            <a:rPr kumimoji="1" lang="ja-JP" altLang="en-US" sz="1400" dirty="0"/>
                            <a:t>確率</a:t>
                          </a:r>
                        </a:p>
                      </a:txBody>
                      <a:tcPr anchor="ctr"/>
                    </a:tc>
                    <a:extLst>
                      <a:ext uri="{0D108BD9-81ED-4DB2-BD59-A6C34878D82A}">
                        <a16:rowId xmlns:a16="http://schemas.microsoft.com/office/drawing/2014/main" val="3937755725"/>
                      </a:ext>
                    </a:extLst>
                  </a:tr>
                  <a:tr h="304800">
                    <a:tc>
                      <a:txBody>
                        <a:bodyPr/>
                        <a:lstStyle/>
                        <a:p>
                          <a:pPr algn="ctr"/>
                          <a:r>
                            <a:rPr kumimoji="1" lang="en-US" altLang="ja-JP" sz="1400" dirty="0"/>
                            <a:t>1</a:t>
                          </a:r>
                          <a:endParaRPr kumimoji="1" lang="ja-JP" altLang="en-US" sz="1400" dirty="0"/>
                        </a:p>
                      </a:txBody>
                      <a:tcPr anchor="ctr"/>
                    </a:tc>
                    <a:tc>
                      <a:txBody>
                        <a:bodyPr/>
                        <a:lstStyle/>
                        <a:p>
                          <a:endParaRPr lang="ja-JP"/>
                        </a:p>
                      </a:txBody>
                      <a:tcPr anchor="ctr">
                        <a:blipFill>
                          <a:blip r:embed="rId2"/>
                          <a:stretch>
                            <a:fillRect l="-44606" t="-172000" r="-1166" b="-622000"/>
                          </a:stretch>
                        </a:blipFill>
                      </a:tcPr>
                    </a:tc>
                    <a:extLst>
                      <a:ext uri="{0D108BD9-81ED-4DB2-BD59-A6C34878D82A}">
                        <a16:rowId xmlns:a16="http://schemas.microsoft.com/office/drawing/2014/main" val="4270528987"/>
                      </a:ext>
                    </a:extLst>
                  </a:tr>
                  <a:tr h="304800">
                    <a:tc>
                      <a:txBody>
                        <a:bodyPr/>
                        <a:lstStyle/>
                        <a:p>
                          <a:pPr algn="ctr"/>
                          <a:r>
                            <a:rPr kumimoji="1" lang="en-US" altLang="ja-JP" sz="1400" dirty="0"/>
                            <a:t>2</a:t>
                          </a:r>
                          <a:endParaRPr kumimoji="1" lang="ja-JP" altLang="en-US" sz="1400" dirty="0"/>
                        </a:p>
                      </a:txBody>
                      <a:tcPr anchor="ctr"/>
                    </a:tc>
                    <a:tc>
                      <a:txBody>
                        <a:bodyPr/>
                        <a:lstStyle/>
                        <a:p>
                          <a:endParaRPr lang="ja-JP"/>
                        </a:p>
                      </a:txBody>
                      <a:tcPr anchor="ctr">
                        <a:blipFill>
                          <a:blip r:embed="rId2"/>
                          <a:stretch>
                            <a:fillRect l="-44606" t="-272000" r="-1166" b="-522000"/>
                          </a:stretch>
                        </a:blipFill>
                      </a:tcPr>
                    </a:tc>
                    <a:extLst>
                      <a:ext uri="{0D108BD9-81ED-4DB2-BD59-A6C34878D82A}">
                        <a16:rowId xmlns:a16="http://schemas.microsoft.com/office/drawing/2014/main" val="3073038559"/>
                      </a:ext>
                    </a:extLst>
                  </a:tr>
                  <a:tr h="304800">
                    <a:tc>
                      <a:txBody>
                        <a:bodyPr/>
                        <a:lstStyle/>
                        <a:p>
                          <a:pPr algn="ctr"/>
                          <a:r>
                            <a:rPr kumimoji="1" lang="en-US" altLang="ja-JP" sz="1400" dirty="0"/>
                            <a:t>3</a:t>
                          </a:r>
                          <a:endParaRPr kumimoji="1" lang="ja-JP" altLang="en-US" sz="1400" dirty="0"/>
                        </a:p>
                      </a:txBody>
                      <a:tcPr anchor="ctr"/>
                    </a:tc>
                    <a:tc>
                      <a:txBody>
                        <a:bodyPr/>
                        <a:lstStyle/>
                        <a:p>
                          <a:endParaRPr lang="ja-JP"/>
                        </a:p>
                      </a:txBody>
                      <a:tcPr anchor="ctr">
                        <a:blipFill>
                          <a:blip r:embed="rId2"/>
                          <a:stretch>
                            <a:fillRect l="-44606" t="-364706" r="-1166" b="-411765"/>
                          </a:stretch>
                        </a:blipFill>
                      </a:tcPr>
                    </a:tc>
                    <a:extLst>
                      <a:ext uri="{0D108BD9-81ED-4DB2-BD59-A6C34878D82A}">
                        <a16:rowId xmlns:a16="http://schemas.microsoft.com/office/drawing/2014/main" val="3116687934"/>
                      </a:ext>
                    </a:extLst>
                  </a:tr>
                  <a:tr h="304800">
                    <a:tc>
                      <a:txBody>
                        <a:bodyPr/>
                        <a:lstStyle/>
                        <a:p>
                          <a:pPr algn="ctr"/>
                          <a:r>
                            <a:rPr kumimoji="1" lang="en-US" altLang="ja-JP" sz="1400" dirty="0"/>
                            <a:t>:</a:t>
                          </a:r>
                          <a:endParaRPr kumimoji="1" lang="ja-JP" altLang="en-US" sz="1400" dirty="0"/>
                        </a:p>
                      </a:txBody>
                      <a:tcPr anchor="ctr"/>
                    </a:tc>
                    <a:tc>
                      <a:txBody>
                        <a:bodyPr/>
                        <a:lstStyle/>
                        <a:p>
                          <a:pPr algn="ctr"/>
                          <a:r>
                            <a:rPr kumimoji="1" lang="en-US" altLang="ja-JP" sz="1400" dirty="0"/>
                            <a:t>:</a:t>
                          </a:r>
                          <a:endParaRPr kumimoji="1" lang="ja-JP" altLang="en-US" sz="1400" dirty="0"/>
                        </a:p>
                      </a:txBody>
                      <a:tcPr anchor="ctr"/>
                    </a:tc>
                    <a:extLst>
                      <a:ext uri="{0D108BD9-81ED-4DB2-BD59-A6C34878D82A}">
                        <a16:rowId xmlns:a16="http://schemas.microsoft.com/office/drawing/2014/main" val="1599702101"/>
                      </a:ext>
                    </a:extLst>
                  </a:tr>
                  <a:tr h="304800">
                    <a:tc>
                      <a:txBody>
                        <a:bodyPr/>
                        <a:lstStyle/>
                        <a:p>
                          <a:pPr algn="ctr"/>
                          <a:r>
                            <a:rPr kumimoji="1" lang="en-US" altLang="ja-JP" sz="1400" dirty="0"/>
                            <a:t>10</a:t>
                          </a:r>
                          <a:endParaRPr kumimoji="1" lang="ja-JP" altLang="en-US" sz="1400" dirty="0"/>
                        </a:p>
                      </a:txBody>
                      <a:tcPr anchor="ctr"/>
                    </a:tc>
                    <a:tc>
                      <a:txBody>
                        <a:bodyPr/>
                        <a:lstStyle/>
                        <a:p>
                          <a:endParaRPr lang="ja-JP"/>
                        </a:p>
                      </a:txBody>
                      <a:tcPr anchor="ctr">
                        <a:blipFill>
                          <a:blip r:embed="rId2"/>
                          <a:stretch>
                            <a:fillRect l="-44606" t="-574000" r="-1166" b="-220000"/>
                          </a:stretch>
                        </a:blipFill>
                      </a:tcPr>
                    </a:tc>
                    <a:extLst>
                      <a:ext uri="{0D108BD9-81ED-4DB2-BD59-A6C34878D82A}">
                        <a16:rowId xmlns:a16="http://schemas.microsoft.com/office/drawing/2014/main" val="229413141"/>
                      </a:ext>
                    </a:extLst>
                  </a:tr>
                  <a:tr h="304800">
                    <a:tc>
                      <a:txBody>
                        <a:bodyPr/>
                        <a:lstStyle/>
                        <a:p>
                          <a:pPr algn="ctr"/>
                          <a:r>
                            <a:rPr kumimoji="1" lang="en-US" altLang="ja-JP" sz="1400" dirty="0"/>
                            <a:t>:</a:t>
                          </a:r>
                          <a:endParaRPr kumimoji="1" lang="ja-JP" altLang="en-US" sz="1400" dirty="0"/>
                        </a:p>
                      </a:txBody>
                      <a:tcPr anchor="ctr"/>
                    </a:tc>
                    <a:tc>
                      <a:txBody>
                        <a:bodyPr/>
                        <a:lstStyle/>
                        <a:p>
                          <a:pPr algn="ctr"/>
                          <a:r>
                            <a:rPr kumimoji="1" lang="en-US" altLang="ja-JP" sz="1400" dirty="0"/>
                            <a:t>:</a:t>
                          </a:r>
                          <a:endParaRPr kumimoji="1" lang="ja-JP" altLang="en-US" sz="1400" dirty="0"/>
                        </a:p>
                      </a:txBody>
                      <a:tcPr anchor="ctr"/>
                    </a:tc>
                    <a:extLst>
                      <a:ext uri="{0D108BD9-81ED-4DB2-BD59-A6C34878D82A}">
                        <a16:rowId xmlns:a16="http://schemas.microsoft.com/office/drawing/2014/main" val="1226867567"/>
                      </a:ext>
                    </a:extLst>
                  </a:tr>
                  <a:tr h="304800">
                    <a:tc>
                      <a:txBody>
                        <a:bodyPr/>
                        <a:lstStyle/>
                        <a:p>
                          <a:pPr algn="ctr"/>
                          <a:r>
                            <a:rPr kumimoji="1" lang="en-US" altLang="ja-JP" sz="1400" dirty="0"/>
                            <a:t>20</a:t>
                          </a:r>
                          <a:endParaRPr kumimoji="1" lang="ja-JP" altLang="en-US" sz="1400" dirty="0"/>
                        </a:p>
                      </a:txBody>
                      <a:tcPr anchor="ctr"/>
                    </a:tc>
                    <a:tc>
                      <a:txBody>
                        <a:bodyPr/>
                        <a:lstStyle/>
                        <a:p>
                          <a:endParaRPr lang="ja-JP"/>
                        </a:p>
                      </a:txBody>
                      <a:tcPr anchor="ctr">
                        <a:blipFill>
                          <a:blip r:embed="rId2"/>
                          <a:stretch>
                            <a:fillRect l="-44606" t="-774000" r="-1166" b="-20000"/>
                          </a:stretch>
                        </a:blipFill>
                      </a:tcPr>
                    </a:tc>
                    <a:extLst>
                      <a:ext uri="{0D108BD9-81ED-4DB2-BD59-A6C34878D82A}">
                        <a16:rowId xmlns:a16="http://schemas.microsoft.com/office/drawing/2014/main" val="615406774"/>
                      </a:ext>
                    </a:extLst>
                  </a:tr>
                </a:tbl>
              </a:graphicData>
            </a:graphic>
          </p:graphicFrame>
        </mc:Fallback>
      </mc:AlternateContent>
      <p:sp>
        <p:nvSpPr>
          <p:cNvPr id="15" name="テキスト ボックス 14">
            <a:extLst>
              <a:ext uri="{FF2B5EF4-FFF2-40B4-BE49-F238E27FC236}">
                <a16:creationId xmlns:a16="http://schemas.microsoft.com/office/drawing/2014/main" id="{574600DF-4FC8-4915-AE86-216E77A8A786}"/>
              </a:ext>
            </a:extLst>
          </p:cNvPr>
          <p:cNvSpPr txBox="1"/>
          <p:nvPr/>
        </p:nvSpPr>
        <p:spPr>
          <a:xfrm>
            <a:off x="776338" y="5876836"/>
            <a:ext cx="8497141" cy="584775"/>
          </a:xfrm>
          <a:prstGeom prst="rect">
            <a:avLst/>
          </a:prstGeom>
          <a:noFill/>
        </p:spPr>
        <p:txBody>
          <a:bodyPr wrap="square" rtlCol="0">
            <a:spAutoFit/>
          </a:bodyPr>
          <a:lstStyle/>
          <a:p>
            <a:r>
              <a:rPr lang="ja-JP" altLang="en-US" sz="1600" dirty="0"/>
              <a:t>実務において、クロス集計をいろんな切り口で沢山やってしまい、差があるように見える集計を間違って判断材料にしてしまうことに注意</a:t>
            </a:r>
            <a:endParaRPr lang="en-US" altLang="ja-JP" sz="1600" dirty="0"/>
          </a:p>
        </p:txBody>
      </p:sp>
      <p:sp>
        <p:nvSpPr>
          <p:cNvPr id="16" name="テキスト ボックス 15">
            <a:extLst>
              <a:ext uri="{FF2B5EF4-FFF2-40B4-BE49-F238E27FC236}">
                <a16:creationId xmlns:a16="http://schemas.microsoft.com/office/drawing/2014/main" id="{75B9C0AB-890D-4393-B2E8-86BD960F5486}"/>
              </a:ext>
            </a:extLst>
          </p:cNvPr>
          <p:cNvSpPr txBox="1"/>
          <p:nvPr/>
        </p:nvSpPr>
        <p:spPr>
          <a:xfrm>
            <a:off x="380492" y="1754232"/>
            <a:ext cx="5220580" cy="738664"/>
          </a:xfrm>
          <a:prstGeom prst="rect">
            <a:avLst/>
          </a:prstGeom>
          <a:noFill/>
        </p:spPr>
        <p:txBody>
          <a:bodyPr wrap="square" rtlCol="0">
            <a:spAutoFit/>
          </a:bodyPr>
          <a:lstStyle/>
          <a:p>
            <a:r>
              <a:rPr lang="ja-JP" altLang="en-US" sz="1400" dirty="0"/>
              <a:t>（例）実際には差がないとする。一回の検定だと、間違いを犯す確率が</a:t>
            </a:r>
            <a:r>
              <a:rPr lang="en-US" altLang="ja-JP" sz="1400" dirty="0"/>
              <a:t>0.05</a:t>
            </a:r>
            <a:r>
              <a:rPr lang="ja-JP" altLang="en-US" sz="1400" dirty="0" err="1"/>
              <a:t>。</a:t>
            </a:r>
            <a:r>
              <a:rPr lang="ja-JP" altLang="en-US" sz="1400" dirty="0"/>
              <a:t>言い換えると、正しい判断ができる確率が</a:t>
            </a:r>
            <a:r>
              <a:rPr lang="en-US" altLang="ja-JP" sz="1400" dirty="0"/>
              <a:t>0.95</a:t>
            </a:r>
            <a:r>
              <a:rPr lang="ja-JP" altLang="en-US" sz="1400" dirty="0" err="1"/>
              <a:t>。</a:t>
            </a:r>
            <a:r>
              <a:rPr lang="ja-JP" altLang="en-US" sz="1400" dirty="0"/>
              <a:t>何回も検定を繰り返すと</a:t>
            </a:r>
            <a:r>
              <a:rPr lang="en-US" altLang="ja-JP" sz="1400" dirty="0"/>
              <a:t>…</a:t>
            </a:r>
          </a:p>
        </p:txBody>
      </p:sp>
      <p:sp>
        <p:nvSpPr>
          <p:cNvPr id="17" name="矢印: 下 16">
            <a:extLst>
              <a:ext uri="{FF2B5EF4-FFF2-40B4-BE49-F238E27FC236}">
                <a16:creationId xmlns:a16="http://schemas.microsoft.com/office/drawing/2014/main" id="{B7A0D6F1-5700-433C-891F-1150E3549256}"/>
              </a:ext>
            </a:extLst>
          </p:cNvPr>
          <p:cNvSpPr/>
          <p:nvPr/>
        </p:nvSpPr>
        <p:spPr bwMode="auto">
          <a:xfrm>
            <a:off x="3908884" y="3165020"/>
            <a:ext cx="180020" cy="1908212"/>
          </a:xfrm>
          <a:prstGeom prst="downArrow">
            <a:avLst/>
          </a:prstGeom>
          <a:solidFill>
            <a:schemeClr val="bg1">
              <a:lumMod val="50000"/>
            </a:schemeClr>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a:extLst>
              <a:ext uri="{FF2B5EF4-FFF2-40B4-BE49-F238E27FC236}">
                <a16:creationId xmlns:a16="http://schemas.microsoft.com/office/drawing/2014/main" id="{E2806E99-C70F-4421-ADF2-58F5869D2225}"/>
              </a:ext>
            </a:extLst>
          </p:cNvPr>
          <p:cNvSpPr txBox="1"/>
          <p:nvPr/>
        </p:nvSpPr>
        <p:spPr>
          <a:xfrm>
            <a:off x="4117302" y="3334296"/>
            <a:ext cx="1152128" cy="1569660"/>
          </a:xfrm>
          <a:prstGeom prst="rect">
            <a:avLst/>
          </a:prstGeom>
          <a:noFill/>
        </p:spPr>
        <p:txBody>
          <a:bodyPr wrap="square" rtlCol="0">
            <a:spAutoFit/>
          </a:bodyPr>
          <a:lstStyle/>
          <a:p>
            <a:r>
              <a:rPr lang="ja-JP" altLang="en-US" sz="1200" dirty="0"/>
              <a:t>差がないので棄却したくないが、</a:t>
            </a:r>
            <a:r>
              <a:rPr lang="en-US" altLang="ja-JP" sz="1200" dirty="0"/>
              <a:t>1</a:t>
            </a:r>
            <a:r>
              <a:rPr lang="ja-JP" altLang="en-US" sz="1200" dirty="0"/>
              <a:t>回も棄却されない正しい判断ができる確率が減っていってしまう</a:t>
            </a:r>
            <a:endParaRPr lang="en-US" altLang="ja-JP" sz="1200" dirty="0"/>
          </a:p>
        </p:txBody>
      </p:sp>
      <p:sp>
        <p:nvSpPr>
          <p:cNvPr id="19" name="二等辺三角形 18">
            <a:extLst>
              <a:ext uri="{FF2B5EF4-FFF2-40B4-BE49-F238E27FC236}">
                <a16:creationId xmlns:a16="http://schemas.microsoft.com/office/drawing/2014/main" id="{F0707690-684F-4D30-A047-0D240055E6A7}"/>
              </a:ext>
            </a:extLst>
          </p:cNvPr>
          <p:cNvSpPr/>
          <p:nvPr/>
        </p:nvSpPr>
        <p:spPr bwMode="auto">
          <a:xfrm rot="5400000">
            <a:off x="4669201" y="3424769"/>
            <a:ext cx="3179867" cy="380021"/>
          </a:xfrm>
          <a:prstGeom prst="triangle">
            <a:avLst/>
          </a:prstGeom>
          <a:solidFill>
            <a:schemeClr val="accent1">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9203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【Day3-Exercise2】</a:t>
            </a:r>
            <a:br>
              <a:rPr lang="en-US" altLang="ja-JP" sz="3200" dirty="0"/>
            </a:br>
            <a:r>
              <a:rPr lang="ja-JP" altLang="en-US" sz="3200" dirty="0"/>
              <a:t>検定の多重性</a:t>
            </a:r>
            <a:endParaRPr kumimoji="1" lang="ja-JP" altLang="en-US" sz="3200" dirty="0"/>
          </a:p>
        </p:txBody>
      </p:sp>
      <p:sp>
        <p:nvSpPr>
          <p:cNvPr id="5" name="テキスト ボックス 4">
            <a:extLst>
              <a:ext uri="{FF2B5EF4-FFF2-40B4-BE49-F238E27FC236}">
                <a16:creationId xmlns:a16="http://schemas.microsoft.com/office/drawing/2014/main" id="{C0208BE2-E9D1-40E2-A605-D4747BE5DDB7}"/>
              </a:ext>
            </a:extLst>
          </p:cNvPr>
          <p:cNvSpPr txBox="1"/>
          <p:nvPr/>
        </p:nvSpPr>
        <p:spPr>
          <a:xfrm>
            <a:off x="524508" y="4401108"/>
            <a:ext cx="87489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検定の多重性に関するシミュレーション</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検定を沢山実施すると、実際は差がないのに誤って棄却してしまうことを理解する</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5980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a:xfrm>
            <a:off x="7437276" y="6592267"/>
            <a:ext cx="2311400" cy="257113"/>
          </a:xfrm>
        </p:spPr>
        <p:txBody>
          <a:bodyPr/>
          <a:lstStyle/>
          <a:p>
            <a:fld id="{FB3508C7-2FE0-4945-9CBD-863E05F850D2}" type="slidenum">
              <a:rPr lang="ja-JP" altLang="en-US" smtClean="0"/>
              <a:pPr/>
              <a:t>11</a:t>
            </a:fld>
            <a:endParaRPr lang="ja-JP" altLang="en-US" dirty="0"/>
          </a:p>
        </p:txBody>
      </p:sp>
      <p:sp>
        <p:nvSpPr>
          <p:cNvPr id="6" name="テキスト ボックス 5">
            <a:extLst>
              <a:ext uri="{FF2B5EF4-FFF2-40B4-BE49-F238E27FC236}">
                <a16:creationId xmlns:a16="http://schemas.microsoft.com/office/drawing/2014/main" id="{2F709EA3-ABD8-48AB-96F9-92D8EEF000ED}"/>
              </a:ext>
            </a:extLst>
          </p:cNvPr>
          <p:cNvSpPr txBox="1"/>
          <p:nvPr/>
        </p:nvSpPr>
        <p:spPr>
          <a:xfrm>
            <a:off x="380492" y="908720"/>
            <a:ext cx="7560840" cy="2308324"/>
          </a:xfrm>
          <a:prstGeom prst="rect">
            <a:avLst/>
          </a:prstGeom>
          <a:noFill/>
        </p:spPr>
        <p:txBody>
          <a:bodyPr wrap="square" rtlCol="0">
            <a:spAutoFit/>
          </a:bodyPr>
          <a:lstStyle/>
          <a:p>
            <a:r>
              <a:rPr lang="ja-JP" altLang="en-US" sz="1600" dirty="0"/>
              <a:t>シミュレーション</a:t>
            </a:r>
            <a:r>
              <a:rPr lang="en-US" altLang="ja-JP" sz="1600" dirty="0"/>
              <a:t>1</a:t>
            </a:r>
          </a:p>
          <a:p>
            <a:pPr marL="285750" indent="-285750">
              <a:buFont typeface="Arial" panose="020B0604020202020204" pitchFamily="34" charset="0"/>
              <a:buChar char="•"/>
            </a:pPr>
            <a:r>
              <a:rPr lang="ja-JP" altLang="en-US" sz="1600" dirty="0"/>
              <a:t>同じ分布（</a:t>
            </a:r>
            <a:r>
              <a:rPr lang="en-US" altLang="ja-JP" sz="1600" dirty="0"/>
              <a:t>N(0,1)</a:t>
            </a:r>
            <a:r>
              <a:rPr lang="ja-JP" altLang="en-US" sz="1600" dirty="0"/>
              <a:t>）からデータを発生させる</a:t>
            </a:r>
            <a:endParaRPr lang="en-US" altLang="ja-JP" sz="1600" dirty="0"/>
          </a:p>
          <a:p>
            <a:pPr marL="285750" indent="-285750">
              <a:buFont typeface="Arial" panose="020B0604020202020204" pitchFamily="34" charset="0"/>
              <a:buChar char="•"/>
            </a:pPr>
            <a:r>
              <a:rPr lang="ja-JP" altLang="en-US" sz="1600" dirty="0"/>
              <a:t>データを</a:t>
            </a:r>
            <a:r>
              <a:rPr lang="en-US" altLang="ja-JP" sz="1600" dirty="0"/>
              <a:t>15</a:t>
            </a:r>
            <a:r>
              <a:rPr lang="ja-JP" altLang="en-US" sz="1600" dirty="0"/>
              <a:t>のグループに分ける</a:t>
            </a:r>
            <a:endParaRPr lang="en-US" altLang="ja-JP" sz="1600" dirty="0"/>
          </a:p>
          <a:p>
            <a:pPr marL="285750" indent="-285750">
              <a:buFont typeface="Arial" panose="020B0604020202020204" pitchFamily="34" charset="0"/>
              <a:buChar char="•"/>
            </a:pPr>
            <a:r>
              <a:rPr lang="en-US" altLang="ja-JP" sz="1600" dirty="0"/>
              <a:t>15</a:t>
            </a:r>
            <a:r>
              <a:rPr lang="ja-JP" altLang="en-US" sz="1600" dirty="0"/>
              <a:t>のグループをペア比較する</a:t>
            </a:r>
            <a:endParaRPr lang="en-US" altLang="ja-JP" sz="1600" dirty="0"/>
          </a:p>
          <a:p>
            <a:r>
              <a:rPr lang="ja-JP" altLang="en-US" sz="1600" dirty="0"/>
              <a:t>　（</a:t>
            </a:r>
            <a:r>
              <a:rPr lang="en-US" altLang="ja-JP" sz="1600" dirty="0"/>
              <a:t>15</a:t>
            </a:r>
            <a:r>
              <a:rPr lang="ja-JP" altLang="en-US" sz="1600" dirty="0"/>
              <a:t>から</a:t>
            </a:r>
            <a:r>
              <a:rPr lang="en-US" altLang="ja-JP" sz="1600" dirty="0"/>
              <a:t>2</a:t>
            </a:r>
            <a:r>
              <a:rPr lang="ja-JP" altLang="en-US" sz="1600" dirty="0"/>
              <a:t>つ選ぶ組み合わせは</a:t>
            </a:r>
            <a:r>
              <a:rPr lang="en-US" altLang="ja-JP" sz="1600" dirty="0"/>
              <a:t>105</a:t>
            </a:r>
            <a:r>
              <a:rPr lang="ja-JP" altLang="en-US" sz="1600" dirty="0"/>
              <a:t>通り）</a:t>
            </a:r>
            <a:endParaRPr lang="en-US" altLang="ja-JP" sz="1600" dirty="0"/>
          </a:p>
          <a:p>
            <a:pPr marL="285750" indent="-285750">
              <a:buFont typeface="Arial" panose="020B0604020202020204" pitchFamily="34" charset="0"/>
              <a:buChar char="•"/>
            </a:pPr>
            <a:r>
              <a:rPr lang="en-US" altLang="ja-JP" sz="1600" dirty="0"/>
              <a:t>105</a:t>
            </a:r>
            <a:r>
              <a:rPr lang="ja-JP" altLang="en-US" sz="1600" dirty="0"/>
              <a:t>回の検定結果で有意となる数は？</a:t>
            </a:r>
            <a:endParaRPr lang="en-US" altLang="ja-JP" sz="1600" dirty="0"/>
          </a:p>
          <a:p>
            <a:endParaRPr lang="en-US" altLang="ja-JP" sz="1600" dirty="0"/>
          </a:p>
          <a:p>
            <a:r>
              <a:rPr lang="ja-JP" altLang="en-US" sz="1600" dirty="0"/>
              <a:t>差がないはずだがどれくらい棄却してしまうのか？</a:t>
            </a:r>
            <a:endParaRPr lang="en-US" altLang="ja-JP" sz="1600" dirty="0"/>
          </a:p>
          <a:p>
            <a:endParaRPr lang="en-US" altLang="ja-JP" sz="1600" dirty="0"/>
          </a:p>
        </p:txBody>
      </p:sp>
      <p:pic>
        <p:nvPicPr>
          <p:cNvPr id="2" name="図 1">
            <a:extLst>
              <a:ext uri="{FF2B5EF4-FFF2-40B4-BE49-F238E27FC236}">
                <a16:creationId xmlns:a16="http://schemas.microsoft.com/office/drawing/2014/main" id="{DE6F7625-0F30-4609-B936-185621314AE8}"/>
              </a:ext>
            </a:extLst>
          </p:cNvPr>
          <p:cNvPicPr>
            <a:picLocks noChangeAspect="1"/>
          </p:cNvPicPr>
          <p:nvPr/>
        </p:nvPicPr>
        <p:blipFill>
          <a:blip r:embed="rId2"/>
          <a:stretch>
            <a:fillRect/>
          </a:stretch>
        </p:blipFill>
        <p:spPr>
          <a:xfrm>
            <a:off x="5637076" y="944724"/>
            <a:ext cx="3989987" cy="2243591"/>
          </a:xfrm>
          <a:prstGeom prst="rect">
            <a:avLst/>
          </a:prstGeom>
        </p:spPr>
      </p:pic>
      <p:sp>
        <p:nvSpPr>
          <p:cNvPr id="7" name="テキスト ボックス 6">
            <a:extLst>
              <a:ext uri="{FF2B5EF4-FFF2-40B4-BE49-F238E27FC236}">
                <a16:creationId xmlns:a16="http://schemas.microsoft.com/office/drawing/2014/main" id="{B10A0AA3-5955-4662-BAD9-6BFA6733FAFD}"/>
              </a:ext>
            </a:extLst>
          </p:cNvPr>
          <p:cNvSpPr txBox="1"/>
          <p:nvPr/>
        </p:nvSpPr>
        <p:spPr>
          <a:xfrm>
            <a:off x="380492" y="4157789"/>
            <a:ext cx="9253028" cy="1815882"/>
          </a:xfrm>
          <a:prstGeom prst="rect">
            <a:avLst/>
          </a:prstGeom>
          <a:noFill/>
        </p:spPr>
        <p:txBody>
          <a:bodyPr wrap="square" rtlCol="0">
            <a:spAutoFit/>
          </a:bodyPr>
          <a:lstStyle/>
          <a:p>
            <a:endParaRPr lang="en-US" altLang="ja-JP" sz="1600" dirty="0"/>
          </a:p>
          <a:p>
            <a:r>
              <a:rPr lang="ja-JP" altLang="en-US" sz="1600" dirty="0"/>
              <a:t>シミュレーション</a:t>
            </a:r>
            <a:r>
              <a:rPr lang="en-US" altLang="ja-JP" sz="1600" dirty="0"/>
              <a:t>2</a:t>
            </a:r>
            <a:r>
              <a:rPr lang="ja-JP" altLang="en-US" sz="1600" dirty="0"/>
              <a:t>（応用）</a:t>
            </a:r>
            <a:r>
              <a:rPr lang="en-US" altLang="ja-JP" sz="1600" dirty="0"/>
              <a:t>- </a:t>
            </a:r>
            <a:r>
              <a:rPr lang="ja-JP" altLang="en-US" sz="1600" dirty="0"/>
              <a:t>確率論的にしっかりと理解する</a:t>
            </a:r>
            <a:endParaRPr lang="en-US" altLang="ja-JP" sz="1600" dirty="0"/>
          </a:p>
          <a:p>
            <a:pPr marL="285750" indent="-285750">
              <a:buFont typeface="Arial" panose="020B0604020202020204" pitchFamily="34" charset="0"/>
              <a:buChar char="•"/>
            </a:pPr>
            <a:r>
              <a:rPr lang="en-US" altLang="ja-JP" sz="1600" dirty="0"/>
              <a:t>10,000</a:t>
            </a:r>
            <a:r>
              <a:rPr lang="ja-JP" altLang="en-US" sz="1600" dirty="0"/>
              <a:t>回のシミュレーションの内、差がないのにどれくらい棄却してしまうか</a:t>
            </a:r>
            <a:endParaRPr lang="en-US" altLang="ja-JP" sz="1600" dirty="0"/>
          </a:p>
          <a:p>
            <a:pPr marL="285750" indent="-285750">
              <a:buFont typeface="Arial" panose="020B0604020202020204" pitchFamily="34" charset="0"/>
              <a:buChar char="•"/>
            </a:pPr>
            <a:r>
              <a:rPr lang="ja-JP" altLang="en-US" sz="1600" dirty="0"/>
              <a:t>各シミュレーション</a:t>
            </a:r>
            <a:r>
              <a:rPr lang="en-US" altLang="ja-JP" sz="1600" dirty="0"/>
              <a:t>1</a:t>
            </a:r>
            <a:r>
              <a:rPr lang="ja-JP" altLang="en-US" sz="1600" dirty="0"/>
              <a:t>回のみの検定の場合</a:t>
            </a:r>
            <a:endParaRPr lang="en-US" altLang="ja-JP" sz="1600" dirty="0"/>
          </a:p>
          <a:p>
            <a:pPr marL="285750" indent="-285750">
              <a:buFont typeface="Arial" panose="020B0604020202020204" pitchFamily="34" charset="0"/>
              <a:buChar char="•"/>
            </a:pPr>
            <a:r>
              <a:rPr lang="ja-JP" altLang="en-US" sz="1600" dirty="0"/>
              <a:t>各シミュレーション</a:t>
            </a:r>
            <a:r>
              <a:rPr lang="en-US" altLang="ja-JP" sz="1600" dirty="0"/>
              <a:t>5</a:t>
            </a:r>
            <a:r>
              <a:rPr lang="ja-JP" altLang="en-US" sz="1600" dirty="0"/>
              <a:t>回の検定の場合</a:t>
            </a:r>
            <a:endParaRPr lang="en-US" altLang="ja-JP" sz="1600" dirty="0"/>
          </a:p>
          <a:p>
            <a:pPr marL="742950" lvl="1" indent="-285750">
              <a:buFont typeface="メイリオ" panose="020B0604030504040204" pitchFamily="50" charset="-128"/>
              <a:buChar char="➡"/>
            </a:pPr>
            <a:r>
              <a:rPr lang="en-US" altLang="ja-JP" sz="1600" dirty="0"/>
              <a:t>5</a:t>
            </a:r>
            <a:r>
              <a:rPr lang="ja-JP" altLang="en-US" sz="1600" dirty="0"/>
              <a:t>回のうち</a:t>
            </a:r>
            <a:r>
              <a:rPr lang="en-US" altLang="ja-JP" sz="1600" dirty="0"/>
              <a:t>1</a:t>
            </a:r>
            <a:r>
              <a:rPr lang="ja-JP" altLang="en-US" sz="1600" dirty="0"/>
              <a:t>回でも棄却してしまう</a:t>
            </a:r>
            <a:r>
              <a:rPr lang="en-US" altLang="ja-JP" sz="1600" dirty="0"/>
              <a:t>10,000</a:t>
            </a:r>
            <a:r>
              <a:rPr lang="ja-JP" altLang="en-US" sz="1600" dirty="0"/>
              <a:t>回のシミュレーションにおける割合は？</a:t>
            </a:r>
            <a:endParaRPr lang="en-US" altLang="ja-JP" sz="1600" dirty="0"/>
          </a:p>
          <a:p>
            <a:pPr marL="285750" indent="-285750">
              <a:buFont typeface="Arial" panose="020B0604020202020204" pitchFamily="34" charset="0"/>
              <a:buChar char="•"/>
            </a:pPr>
            <a:endParaRPr lang="en-US" altLang="ja-JP" sz="1600" dirty="0"/>
          </a:p>
        </p:txBody>
      </p:sp>
    </p:spTree>
    <p:extLst>
      <p:ext uri="{BB962C8B-B14F-4D97-AF65-F5344CB8AC3E}">
        <p14:creationId xmlns:p14="http://schemas.microsoft.com/office/powerpoint/2010/main" val="385483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3" name="タイトル 2"/>
          <p:cNvSpPr>
            <a:spLocks noGrp="1"/>
          </p:cNvSpPr>
          <p:nvPr>
            <p:ph type="title"/>
          </p:nvPr>
        </p:nvSpPr>
        <p:spPr/>
        <p:txBody>
          <a:bodyPr/>
          <a:lstStyle/>
          <a:p>
            <a:r>
              <a:rPr lang="ja-JP" altLang="en-US" dirty="0"/>
              <a:t>サンプルサイズの計算</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815882"/>
          </a:xfrm>
          <a:prstGeom prst="rect">
            <a:avLst/>
          </a:prstGeom>
          <a:noFill/>
        </p:spPr>
        <p:txBody>
          <a:bodyPr wrap="square" rtlCol="0">
            <a:spAutoFit/>
          </a:bodyPr>
          <a:lstStyle/>
          <a:p>
            <a:r>
              <a:rPr lang="ja-JP" altLang="en-US" sz="1600" dirty="0"/>
              <a:t>母集団から抽出するサンプルが小さすぎると信頼のおける精度の分析ができない。大きすぎると、そもそも抽出が不可能。ある程度信頼のおける分析が実行可能なサンプルサイズを決定する</a:t>
            </a:r>
            <a:endParaRPr lang="en-US" altLang="ja-JP" sz="1600" dirty="0"/>
          </a:p>
          <a:p>
            <a:endParaRPr lang="en-US" altLang="ja-JP" sz="1600" dirty="0"/>
          </a:p>
          <a:p>
            <a:r>
              <a:rPr lang="ja-JP" altLang="en-US" sz="1600" dirty="0"/>
              <a:t>サンプルサイズの決定手順</a:t>
            </a:r>
            <a:endParaRPr lang="en-US" altLang="ja-JP" sz="1600" dirty="0"/>
          </a:p>
          <a:p>
            <a:pPr marL="342900" indent="-342900">
              <a:buFont typeface="+mj-lt"/>
              <a:buAutoNum type="arabicPeriod"/>
            </a:pPr>
            <a:r>
              <a:rPr lang="ja-JP" altLang="en-US" sz="1600" dirty="0"/>
              <a:t>実験後、分析で使用する検定手法を決定</a:t>
            </a:r>
            <a:endParaRPr lang="en-US" altLang="ja-JP" sz="1600" dirty="0"/>
          </a:p>
          <a:p>
            <a:pPr marL="342900" indent="-342900">
              <a:buFont typeface="+mj-lt"/>
              <a:buAutoNum type="arabicPeriod"/>
            </a:pPr>
            <a:r>
              <a:rPr lang="ja-JP" altLang="en-US" sz="1600" dirty="0"/>
              <a:t>検定手法に対応する必要な統計量の決定（</a:t>
            </a:r>
            <a:r>
              <a:rPr lang="ja-JP" altLang="en-US" sz="1600" b="1" dirty="0"/>
              <a:t>効果量</a:t>
            </a:r>
            <a:r>
              <a:rPr lang="en-US" altLang="ja-JP" sz="1600" b="1" dirty="0"/>
              <a:t>(Effect Size)</a:t>
            </a:r>
            <a:r>
              <a:rPr lang="ja-JP" altLang="en-US" sz="1600" dirty="0"/>
              <a:t>）</a:t>
            </a:r>
            <a:endParaRPr lang="en-US" altLang="ja-JP" sz="1600" dirty="0"/>
          </a:p>
          <a:p>
            <a:pPr marL="342900" indent="-342900">
              <a:buFont typeface="+mj-lt"/>
              <a:buAutoNum type="arabicPeriod"/>
            </a:pPr>
            <a:r>
              <a:rPr lang="ja-JP" altLang="en-US" sz="1600" dirty="0"/>
              <a:t>危険率と検出力の決定</a:t>
            </a:r>
            <a:endParaRPr lang="en-US" altLang="ja-JP" sz="1600" dirty="0"/>
          </a:p>
        </p:txBody>
      </p:sp>
      <p:sp>
        <p:nvSpPr>
          <p:cNvPr id="6" name="テキスト ボックス 5">
            <a:extLst>
              <a:ext uri="{FF2B5EF4-FFF2-40B4-BE49-F238E27FC236}">
                <a16:creationId xmlns:a16="http://schemas.microsoft.com/office/drawing/2014/main" id="{CD82D8EE-E92F-4583-9E9A-BB31B5F74731}"/>
              </a:ext>
            </a:extLst>
          </p:cNvPr>
          <p:cNvSpPr txBox="1"/>
          <p:nvPr/>
        </p:nvSpPr>
        <p:spPr>
          <a:xfrm>
            <a:off x="650522" y="3032956"/>
            <a:ext cx="4536504" cy="2185214"/>
          </a:xfrm>
          <a:prstGeom prst="rect">
            <a:avLst/>
          </a:prstGeom>
          <a:noFill/>
        </p:spPr>
        <p:txBody>
          <a:bodyPr wrap="square" rtlCol="0">
            <a:spAutoFit/>
          </a:bodyPr>
          <a:lstStyle/>
          <a:p>
            <a:pPr algn="ctr"/>
            <a:r>
              <a:rPr lang="en-US" altLang="ja-JP" sz="1400" dirty="0">
                <a:solidFill>
                  <a:schemeClr val="bg1">
                    <a:lumMod val="50000"/>
                  </a:schemeClr>
                </a:solidFill>
              </a:rPr>
              <a:t>[</a:t>
            </a:r>
            <a:r>
              <a:rPr lang="ja-JP" altLang="en-US" sz="1400" dirty="0">
                <a:solidFill>
                  <a:schemeClr val="bg1">
                    <a:lumMod val="50000"/>
                  </a:schemeClr>
                </a:solidFill>
              </a:rPr>
              <a:t>復習</a:t>
            </a:r>
            <a:r>
              <a:rPr lang="en-US" altLang="ja-JP" sz="1400" dirty="0">
                <a:solidFill>
                  <a:schemeClr val="bg1">
                    <a:lumMod val="50000"/>
                  </a:schemeClr>
                </a:solidFill>
              </a:rPr>
              <a:t>]</a:t>
            </a:r>
          </a:p>
          <a:p>
            <a:endParaRPr lang="en-US" altLang="ja-JP" sz="500" dirty="0"/>
          </a:p>
          <a:p>
            <a:r>
              <a:rPr lang="ja-JP" altLang="en-US" sz="1400" dirty="0"/>
              <a:t>帰無仮説が正しいときに、これを棄却してしまう誤りを</a:t>
            </a:r>
            <a:r>
              <a:rPr lang="ja-JP" altLang="en-US" sz="1400" b="1" dirty="0"/>
              <a:t>第</a:t>
            </a:r>
            <a:r>
              <a:rPr lang="en-US" altLang="ja-JP" sz="1400" b="1" dirty="0"/>
              <a:t>1</a:t>
            </a:r>
            <a:r>
              <a:rPr lang="ja-JP" altLang="en-US" sz="1400" b="1" dirty="0"/>
              <a:t>種の誤り</a:t>
            </a:r>
            <a:r>
              <a:rPr lang="en-US" altLang="ja-JP" sz="1400" b="1" dirty="0"/>
              <a:t>(Type I Error)</a:t>
            </a:r>
            <a:r>
              <a:rPr lang="ja-JP" altLang="en-US" sz="1400" dirty="0"/>
              <a:t>という。これを犯す確率を</a:t>
            </a:r>
            <a:r>
              <a:rPr lang="en-US" altLang="ja-JP" sz="1400" dirty="0"/>
              <a:t>α</a:t>
            </a:r>
            <a:r>
              <a:rPr lang="ja-JP" altLang="en-US" sz="1400" dirty="0"/>
              <a:t>で表す。この</a:t>
            </a:r>
            <a:r>
              <a:rPr lang="en-US" altLang="ja-JP" sz="1400" b="1" dirty="0"/>
              <a:t>α</a:t>
            </a:r>
            <a:r>
              <a:rPr lang="ja-JP" altLang="en-US" sz="1400" dirty="0"/>
              <a:t>を</a:t>
            </a:r>
            <a:r>
              <a:rPr lang="ja-JP" altLang="en-US" sz="1400" b="1" dirty="0"/>
              <a:t>危険率</a:t>
            </a:r>
            <a:r>
              <a:rPr lang="ja-JP" altLang="en-US" sz="1400" dirty="0"/>
              <a:t>とも呼び有意水準に等しい。</a:t>
            </a:r>
          </a:p>
          <a:p>
            <a:endParaRPr lang="en-US" altLang="ja-JP" sz="500" dirty="0"/>
          </a:p>
          <a:p>
            <a:r>
              <a:rPr lang="ja-JP" altLang="en-US" sz="1400" dirty="0"/>
              <a:t>誤った帰無仮説を棄却しない誤りのことを</a:t>
            </a:r>
            <a:r>
              <a:rPr lang="ja-JP" altLang="en-US" sz="1400" b="1" dirty="0"/>
              <a:t>第</a:t>
            </a:r>
            <a:r>
              <a:rPr lang="en-US" altLang="ja-JP" sz="1400" b="1" dirty="0"/>
              <a:t>2</a:t>
            </a:r>
            <a:r>
              <a:rPr lang="ja-JP" altLang="en-US" sz="1400" b="1" dirty="0"/>
              <a:t>種の誤り</a:t>
            </a:r>
            <a:r>
              <a:rPr lang="en-US" altLang="ja-JP" sz="1400" b="1" dirty="0"/>
              <a:t>(Type II Error)</a:t>
            </a:r>
            <a:r>
              <a:rPr lang="ja-JP" altLang="en-US" sz="1400" dirty="0"/>
              <a:t>という。これを犯す確率を</a:t>
            </a:r>
            <a:r>
              <a:rPr lang="en-US" altLang="ja-JP" sz="1400" dirty="0"/>
              <a:t>β</a:t>
            </a:r>
            <a:r>
              <a:rPr lang="ja-JP" altLang="en-US" sz="1400" dirty="0"/>
              <a:t>で表す。 </a:t>
            </a:r>
            <a:r>
              <a:rPr lang="en-US" altLang="ja-JP" sz="1400" b="1" dirty="0"/>
              <a:t>1 - β</a:t>
            </a:r>
            <a:r>
              <a:rPr lang="ja-JP" altLang="en-US" sz="1400" dirty="0"/>
              <a:t>は検定力あるいは</a:t>
            </a:r>
            <a:r>
              <a:rPr lang="ja-JP" altLang="en-US" sz="1400" b="1" dirty="0"/>
              <a:t>検出力</a:t>
            </a:r>
            <a:r>
              <a:rPr lang="en-US" altLang="ja-JP" sz="1400" b="1" dirty="0"/>
              <a:t>(Power)</a:t>
            </a:r>
            <a:r>
              <a:rPr lang="ja-JP" altLang="en-US" sz="1400" dirty="0"/>
              <a:t>と呼び、誤った帰無仮説を正しく棄却できる確率となる。</a:t>
            </a:r>
            <a:endParaRPr lang="en-US" altLang="ja-JP" sz="1400" dirty="0"/>
          </a:p>
        </p:txBody>
      </p:sp>
      <p:graphicFrame>
        <p:nvGraphicFramePr>
          <p:cNvPr id="7" name="表 6">
            <a:extLst>
              <a:ext uri="{FF2B5EF4-FFF2-40B4-BE49-F238E27FC236}">
                <a16:creationId xmlns:a16="http://schemas.microsoft.com/office/drawing/2014/main" id="{DF9C0BB0-6DF0-4EDE-9D38-D5020576AF54}"/>
              </a:ext>
            </a:extLst>
          </p:cNvPr>
          <p:cNvGraphicFramePr>
            <a:graphicFrameLocks noGrp="1"/>
          </p:cNvGraphicFramePr>
          <p:nvPr>
            <p:extLst>
              <p:ext uri="{D42A27DB-BD31-4B8C-83A1-F6EECF244321}">
                <p14:modId xmlns:p14="http://schemas.microsoft.com/office/powerpoint/2010/main" val="1499107601"/>
              </p:ext>
            </p:extLst>
          </p:nvPr>
        </p:nvGraphicFramePr>
        <p:xfrm>
          <a:off x="767535" y="5290178"/>
          <a:ext cx="4302478" cy="914400"/>
        </p:xfrm>
        <a:graphic>
          <a:graphicData uri="http://schemas.openxmlformats.org/drawingml/2006/table">
            <a:tbl>
              <a:tblPr firstRow="1" bandRow="1">
                <a:tableStyleId>{5940675A-B579-460E-94D1-54222C63F5DA}</a:tableStyleId>
              </a:tblPr>
              <a:tblGrid>
                <a:gridCol w="1075620">
                  <a:extLst>
                    <a:ext uri="{9D8B030D-6E8A-4147-A177-3AD203B41FA5}">
                      <a16:colId xmlns:a16="http://schemas.microsoft.com/office/drawing/2014/main" val="3644923867"/>
                    </a:ext>
                  </a:extLst>
                </a:gridCol>
                <a:gridCol w="1613429">
                  <a:extLst>
                    <a:ext uri="{9D8B030D-6E8A-4147-A177-3AD203B41FA5}">
                      <a16:colId xmlns:a16="http://schemas.microsoft.com/office/drawing/2014/main" val="2981906615"/>
                    </a:ext>
                  </a:extLst>
                </a:gridCol>
                <a:gridCol w="1613429">
                  <a:extLst>
                    <a:ext uri="{9D8B030D-6E8A-4147-A177-3AD203B41FA5}">
                      <a16:colId xmlns:a16="http://schemas.microsoft.com/office/drawing/2014/main" val="839705068"/>
                    </a:ext>
                  </a:extLst>
                </a:gridCol>
              </a:tblGrid>
              <a:tr h="272260">
                <a:tc>
                  <a:txBody>
                    <a:bodyPr/>
                    <a:lstStyle/>
                    <a:p>
                      <a:endParaRPr kumimoji="1" lang="ja-JP" altLang="en-US" sz="1400" dirty="0"/>
                    </a:p>
                  </a:txBody>
                  <a:tcPr/>
                </a:tc>
                <a:tc>
                  <a:txBody>
                    <a:bodyPr/>
                    <a:lstStyle/>
                    <a:p>
                      <a:r>
                        <a:rPr kumimoji="1" lang="ja-JP" altLang="en-US" sz="1400" dirty="0"/>
                        <a:t>検定で</a:t>
                      </a:r>
                      <a:r>
                        <a:rPr kumimoji="1" lang="en-US" altLang="ja-JP" sz="1400" dirty="0"/>
                        <a:t>H0</a:t>
                      </a:r>
                      <a:r>
                        <a:rPr kumimoji="1" lang="ja-JP" altLang="en-US" sz="1400" dirty="0"/>
                        <a:t>を受容</a:t>
                      </a:r>
                    </a:p>
                  </a:txBody>
                  <a:tcPr>
                    <a:solidFill>
                      <a:schemeClr val="bg1">
                        <a:lumMod val="75000"/>
                      </a:schemeClr>
                    </a:solidFill>
                  </a:tcPr>
                </a:tc>
                <a:tc>
                  <a:txBody>
                    <a:bodyPr/>
                    <a:lstStyle/>
                    <a:p>
                      <a:r>
                        <a:rPr kumimoji="1" lang="ja-JP" altLang="en-US" sz="1400" dirty="0"/>
                        <a:t>検定で</a:t>
                      </a:r>
                      <a:r>
                        <a:rPr kumimoji="1" lang="en-US" altLang="ja-JP" sz="1400" dirty="0"/>
                        <a:t>H1</a:t>
                      </a:r>
                      <a:r>
                        <a:rPr kumimoji="1" lang="ja-JP" altLang="en-US" sz="1400" dirty="0"/>
                        <a:t>を受容</a:t>
                      </a:r>
                    </a:p>
                  </a:txBody>
                  <a:tcPr>
                    <a:solidFill>
                      <a:schemeClr val="bg1">
                        <a:lumMod val="75000"/>
                      </a:schemeClr>
                    </a:solidFill>
                  </a:tcPr>
                </a:tc>
                <a:extLst>
                  <a:ext uri="{0D108BD9-81ED-4DB2-BD59-A6C34878D82A}">
                    <a16:rowId xmlns:a16="http://schemas.microsoft.com/office/drawing/2014/main" val="1920365669"/>
                  </a:ext>
                </a:extLst>
              </a:tr>
              <a:tr h="272260">
                <a:tc>
                  <a:txBody>
                    <a:bodyPr/>
                    <a:lstStyle/>
                    <a:p>
                      <a:r>
                        <a:rPr kumimoji="1" lang="en-US" altLang="ja-JP" sz="1400" dirty="0"/>
                        <a:t>H0</a:t>
                      </a:r>
                      <a:r>
                        <a:rPr kumimoji="1" lang="ja-JP" altLang="en-US" sz="1400" dirty="0"/>
                        <a:t>が真実</a:t>
                      </a:r>
                    </a:p>
                  </a:txBody>
                  <a:tcPr>
                    <a:solidFill>
                      <a:schemeClr val="bg1">
                        <a:lumMod val="75000"/>
                      </a:schemeClr>
                    </a:solidFill>
                  </a:tcPr>
                </a:tc>
                <a:tc>
                  <a:txBody>
                    <a:bodyPr/>
                    <a:lstStyle/>
                    <a:p>
                      <a:r>
                        <a:rPr kumimoji="1" lang="ja-JP" altLang="en-US" sz="1400" dirty="0"/>
                        <a:t>正しい判断</a:t>
                      </a:r>
                    </a:p>
                  </a:txBody>
                  <a:tcPr/>
                </a:tc>
                <a:tc>
                  <a:txBody>
                    <a:bodyPr/>
                    <a:lstStyle/>
                    <a:p>
                      <a:r>
                        <a:rPr lang="ja-JP" altLang="en-US" sz="1400" b="1" dirty="0"/>
                        <a:t>第</a:t>
                      </a:r>
                      <a:r>
                        <a:rPr lang="en-US" altLang="ja-JP" sz="1400" b="1" dirty="0"/>
                        <a:t>1</a:t>
                      </a:r>
                      <a:r>
                        <a:rPr lang="ja-JP" altLang="en-US" sz="1400" b="1" dirty="0"/>
                        <a:t>種の誤り</a:t>
                      </a:r>
                      <a:endParaRPr kumimoji="1" lang="ja-JP" altLang="en-US" sz="1400" dirty="0"/>
                    </a:p>
                  </a:txBody>
                  <a:tcPr/>
                </a:tc>
                <a:extLst>
                  <a:ext uri="{0D108BD9-81ED-4DB2-BD59-A6C34878D82A}">
                    <a16:rowId xmlns:a16="http://schemas.microsoft.com/office/drawing/2014/main" val="4040987642"/>
                  </a:ext>
                </a:extLst>
              </a:tr>
              <a:tr h="272260">
                <a:tc>
                  <a:txBody>
                    <a:bodyPr/>
                    <a:lstStyle/>
                    <a:p>
                      <a:r>
                        <a:rPr kumimoji="1" lang="en-US" altLang="ja-JP" sz="1400" dirty="0"/>
                        <a:t>H1</a:t>
                      </a:r>
                      <a:r>
                        <a:rPr kumimoji="1" lang="ja-JP" altLang="en-US" sz="1400" dirty="0"/>
                        <a:t>が真実</a:t>
                      </a:r>
                    </a:p>
                  </a:txBody>
                  <a:tcPr>
                    <a:solidFill>
                      <a:schemeClr val="bg1">
                        <a:lumMod val="75000"/>
                      </a:schemeClr>
                    </a:solidFill>
                  </a:tcPr>
                </a:tc>
                <a:tc>
                  <a:txBody>
                    <a:bodyPr/>
                    <a:lstStyle/>
                    <a:p>
                      <a:r>
                        <a:rPr lang="ja-JP" altLang="en-US" sz="1400" b="1" dirty="0"/>
                        <a:t>第</a:t>
                      </a:r>
                      <a:r>
                        <a:rPr lang="en-US" altLang="ja-JP" sz="1400" b="1" dirty="0"/>
                        <a:t>2</a:t>
                      </a:r>
                      <a:r>
                        <a:rPr lang="ja-JP" altLang="en-US" sz="1400" b="1" dirty="0"/>
                        <a:t>種の誤り</a:t>
                      </a:r>
                      <a:endParaRPr kumimoji="1" lang="ja-JP" altLang="en-US" sz="1400" dirty="0"/>
                    </a:p>
                  </a:txBody>
                  <a:tcPr/>
                </a:tc>
                <a:tc>
                  <a:txBody>
                    <a:bodyPr/>
                    <a:lstStyle/>
                    <a:p>
                      <a:r>
                        <a:rPr kumimoji="1" lang="ja-JP" altLang="en-US" sz="1400" dirty="0"/>
                        <a:t>正しい判断</a:t>
                      </a:r>
                    </a:p>
                  </a:txBody>
                  <a:tcPr/>
                </a:tc>
                <a:extLst>
                  <a:ext uri="{0D108BD9-81ED-4DB2-BD59-A6C34878D82A}">
                    <a16:rowId xmlns:a16="http://schemas.microsoft.com/office/drawing/2014/main" val="1314029227"/>
                  </a:ext>
                </a:extLst>
              </a:tr>
            </a:tbl>
          </a:graphicData>
        </a:graphic>
      </p:graphicFrame>
      <p:sp>
        <p:nvSpPr>
          <p:cNvPr id="9" name="テキスト ボックス 8">
            <a:extLst>
              <a:ext uri="{FF2B5EF4-FFF2-40B4-BE49-F238E27FC236}">
                <a16:creationId xmlns:a16="http://schemas.microsoft.com/office/drawing/2014/main" id="{777C331F-334D-4D75-8544-1C2907FB9883}"/>
              </a:ext>
            </a:extLst>
          </p:cNvPr>
          <p:cNvSpPr txBox="1"/>
          <p:nvPr/>
        </p:nvSpPr>
        <p:spPr>
          <a:xfrm>
            <a:off x="5860842" y="3799201"/>
            <a:ext cx="3402378" cy="1815882"/>
          </a:xfrm>
          <a:prstGeom prst="rect">
            <a:avLst/>
          </a:prstGeom>
          <a:noFill/>
        </p:spPr>
        <p:txBody>
          <a:bodyPr wrap="square" rtlCol="0">
            <a:spAutoFit/>
          </a:bodyPr>
          <a:lstStyle/>
          <a:p>
            <a:pPr marL="285750" indent="-285750">
              <a:buFont typeface="Wingdings" panose="05000000000000000000" pitchFamily="2" charset="2"/>
              <a:buChar char="l"/>
            </a:pPr>
            <a:r>
              <a:rPr lang="ja-JP" altLang="en-US" sz="1400" dirty="0"/>
              <a:t>効果量（期待する効果の大きさ</a:t>
            </a:r>
            <a:r>
              <a:rPr lang="en-US" altLang="ja-JP" sz="1400" dirty="0"/>
              <a:t>/</a:t>
            </a:r>
            <a:r>
              <a:rPr lang="ja-JP" altLang="en-US" sz="1400" dirty="0"/>
              <a:t>差）を大きく設定すれば、必要なサンプルサイズは小さくなる</a:t>
            </a:r>
            <a:endParaRPr lang="en-US" altLang="ja-JP" sz="1400" dirty="0"/>
          </a:p>
          <a:p>
            <a:pPr marL="285750" indent="-285750">
              <a:buFont typeface="Wingdings" panose="05000000000000000000" pitchFamily="2" charset="2"/>
              <a:buChar char="l"/>
            </a:pPr>
            <a:endParaRPr lang="en-US" altLang="ja-JP" sz="1400" dirty="0"/>
          </a:p>
          <a:p>
            <a:pPr marL="285750" indent="-285750">
              <a:buFont typeface="Wingdings" panose="05000000000000000000" pitchFamily="2" charset="2"/>
              <a:buChar char="l"/>
            </a:pPr>
            <a:r>
              <a:rPr lang="ja-JP" altLang="en-US" sz="1400" dirty="0"/>
              <a:t>検出力を高く設定すれば、必要なサンプルサイズは大きくなる</a:t>
            </a:r>
            <a:endParaRPr lang="en-US" altLang="ja-JP" sz="1400" dirty="0"/>
          </a:p>
          <a:p>
            <a:endParaRPr lang="en-US" altLang="ja-JP" sz="1400" dirty="0"/>
          </a:p>
          <a:p>
            <a:endParaRPr lang="en-US" altLang="ja-JP" sz="1400" dirty="0"/>
          </a:p>
        </p:txBody>
      </p:sp>
      <p:sp>
        <p:nvSpPr>
          <p:cNvPr id="11" name="四角形: 角を丸くする 10">
            <a:extLst>
              <a:ext uri="{FF2B5EF4-FFF2-40B4-BE49-F238E27FC236}">
                <a16:creationId xmlns:a16="http://schemas.microsoft.com/office/drawing/2014/main" id="{F9875A87-C28A-484E-B2AC-A8417A6EDBD8}"/>
              </a:ext>
            </a:extLst>
          </p:cNvPr>
          <p:cNvSpPr/>
          <p:nvPr/>
        </p:nvSpPr>
        <p:spPr bwMode="auto">
          <a:xfrm>
            <a:off x="440625" y="2960948"/>
            <a:ext cx="4908419" cy="3492388"/>
          </a:xfrm>
          <a:prstGeom prst="roundRect">
            <a:avLst/>
          </a:prstGeom>
          <a:noFill/>
          <a:ln w="190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2744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3" name="タイトル 2"/>
          <p:cNvSpPr>
            <a:spLocks noGrp="1"/>
          </p:cNvSpPr>
          <p:nvPr>
            <p:ph type="title"/>
          </p:nvPr>
        </p:nvSpPr>
        <p:spPr/>
        <p:txBody>
          <a:bodyPr/>
          <a:lstStyle/>
          <a:p>
            <a:r>
              <a:rPr lang="ja-JP" altLang="en-US" dirty="0"/>
              <a:t>サンプルサイズの計算</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164468" y="1359349"/>
            <a:ext cx="4644513" cy="3046988"/>
          </a:xfrm>
          <a:prstGeom prst="rect">
            <a:avLst/>
          </a:prstGeom>
          <a:noFill/>
        </p:spPr>
        <p:txBody>
          <a:bodyPr wrap="square" rtlCol="0">
            <a:spAutoFit/>
          </a:bodyPr>
          <a:lstStyle/>
          <a:p>
            <a:r>
              <a:rPr lang="ja-JP" altLang="en-US" sz="1600" dirty="0"/>
              <a:t>母平均値の差の検定（</a:t>
            </a:r>
            <a:r>
              <a:rPr lang="en-US" altLang="ja-JP" sz="1600" dirty="0"/>
              <a:t>2</a:t>
            </a:r>
            <a:r>
              <a:rPr lang="ja-JP" altLang="en-US" sz="1600" dirty="0"/>
              <a:t>群の場合）</a:t>
            </a:r>
            <a:endParaRPr lang="en-US" altLang="ja-JP" sz="1600" dirty="0"/>
          </a:p>
          <a:p>
            <a:endParaRPr lang="en-US" altLang="ja-JP" sz="1600" dirty="0"/>
          </a:p>
          <a:p>
            <a:r>
              <a:rPr lang="ja-JP" altLang="en-US" sz="1600" dirty="0"/>
              <a:t>サンプルサイズの決定手順</a:t>
            </a:r>
            <a:endParaRPr lang="en-US" altLang="ja-JP" sz="1600" dirty="0"/>
          </a:p>
          <a:p>
            <a:pPr marL="342900" indent="-342900">
              <a:buFont typeface="+mj-lt"/>
              <a:buAutoNum type="arabicPeriod"/>
            </a:pPr>
            <a:r>
              <a:rPr lang="ja-JP" altLang="en-US" sz="1600" dirty="0"/>
              <a:t>実験後、分析で使用する検定手法を決定</a:t>
            </a:r>
            <a:endParaRPr lang="en-US" altLang="ja-JP" sz="1600" dirty="0"/>
          </a:p>
          <a:p>
            <a:pPr marL="800100" lvl="1" indent="-342900">
              <a:buFont typeface="Arial" panose="020B0604020202020204" pitchFamily="34" charset="0"/>
              <a:buChar char="•"/>
            </a:pPr>
            <a:r>
              <a:rPr lang="en-US" altLang="ja-JP" sz="1600" dirty="0" err="1">
                <a:solidFill>
                  <a:srgbClr val="00B050"/>
                </a:solidFill>
              </a:rPr>
              <a:t>t.test</a:t>
            </a:r>
            <a:r>
              <a:rPr lang="en-US" altLang="ja-JP" sz="1600" dirty="0">
                <a:solidFill>
                  <a:srgbClr val="00B050"/>
                </a:solidFill>
              </a:rPr>
              <a:t>()</a:t>
            </a:r>
          </a:p>
          <a:p>
            <a:pPr marL="342900" indent="-342900">
              <a:buFont typeface="+mj-lt"/>
              <a:buAutoNum type="arabicPeriod"/>
            </a:pPr>
            <a:r>
              <a:rPr lang="ja-JP" altLang="en-US" sz="1600" dirty="0"/>
              <a:t>効果量の決定</a:t>
            </a:r>
            <a:endParaRPr lang="en-US" altLang="ja-JP" sz="1600" dirty="0"/>
          </a:p>
          <a:p>
            <a:pPr marL="800100" lvl="1" indent="-342900">
              <a:buFont typeface="Arial" panose="020B0604020202020204" pitchFamily="34" charset="0"/>
              <a:buChar char="•"/>
            </a:pPr>
            <a:r>
              <a:rPr lang="ja-JP" altLang="en-US" sz="1600" dirty="0"/>
              <a:t>平均値の差：</a:t>
            </a:r>
            <a:r>
              <a:rPr lang="en-US" altLang="ja-JP" sz="1600" dirty="0">
                <a:solidFill>
                  <a:srgbClr val="00B050"/>
                </a:solidFill>
              </a:rPr>
              <a:t>delta</a:t>
            </a:r>
          </a:p>
          <a:p>
            <a:pPr marL="800100" lvl="1" indent="-342900">
              <a:buFont typeface="Arial" panose="020B0604020202020204" pitchFamily="34" charset="0"/>
              <a:buChar char="•"/>
            </a:pPr>
            <a:r>
              <a:rPr lang="ja-JP" altLang="en-US" sz="1600" dirty="0"/>
              <a:t>共通の標準偏差：</a:t>
            </a:r>
            <a:r>
              <a:rPr lang="en-US" altLang="ja-JP" sz="1600" dirty="0" err="1">
                <a:solidFill>
                  <a:srgbClr val="00B050"/>
                </a:solidFill>
              </a:rPr>
              <a:t>sd</a:t>
            </a:r>
            <a:endParaRPr lang="en-US" altLang="ja-JP" sz="1600" dirty="0">
              <a:solidFill>
                <a:srgbClr val="00B050"/>
              </a:solidFill>
            </a:endParaRPr>
          </a:p>
          <a:p>
            <a:pPr marL="342900" indent="-342900">
              <a:buFont typeface="+mj-lt"/>
              <a:buAutoNum type="arabicPeriod"/>
            </a:pPr>
            <a:r>
              <a:rPr lang="ja-JP" altLang="en-US" sz="1600" dirty="0"/>
              <a:t>危険率と検出力の決定</a:t>
            </a:r>
            <a:endParaRPr lang="en-US" altLang="ja-JP" sz="1600" dirty="0"/>
          </a:p>
          <a:p>
            <a:pPr marL="800100" lvl="1" indent="-342900">
              <a:buFont typeface="Arial" panose="020B0604020202020204" pitchFamily="34" charset="0"/>
              <a:buChar char="•"/>
            </a:pPr>
            <a:r>
              <a:rPr lang="ja-JP" altLang="en-US" sz="1600" dirty="0"/>
              <a:t>危険率：</a:t>
            </a:r>
            <a:r>
              <a:rPr lang="en-US" altLang="ja-JP" sz="1600" dirty="0" err="1">
                <a:solidFill>
                  <a:srgbClr val="00B050"/>
                </a:solidFill>
              </a:rPr>
              <a:t>sig.level</a:t>
            </a:r>
            <a:endParaRPr lang="en-US" altLang="ja-JP" sz="1600" dirty="0">
              <a:solidFill>
                <a:srgbClr val="00B050"/>
              </a:solidFill>
            </a:endParaRPr>
          </a:p>
          <a:p>
            <a:pPr marL="800100" lvl="1" indent="-342900">
              <a:buFont typeface="Arial" panose="020B0604020202020204" pitchFamily="34" charset="0"/>
              <a:buChar char="•"/>
            </a:pPr>
            <a:r>
              <a:rPr lang="ja-JP" altLang="en-US" sz="1600" dirty="0"/>
              <a:t>検出力：</a:t>
            </a:r>
            <a:r>
              <a:rPr lang="en-US" altLang="ja-JP" sz="1600" dirty="0">
                <a:solidFill>
                  <a:srgbClr val="00B050"/>
                </a:solidFill>
              </a:rPr>
              <a:t>power</a:t>
            </a:r>
          </a:p>
          <a:p>
            <a:pPr marL="800100" lvl="1" indent="-342900">
              <a:buFont typeface="Arial" panose="020B0604020202020204" pitchFamily="34" charset="0"/>
              <a:buChar char="•"/>
            </a:pPr>
            <a:endParaRPr lang="en-US" altLang="ja-JP" sz="1600" dirty="0"/>
          </a:p>
        </p:txBody>
      </p:sp>
      <p:cxnSp>
        <p:nvCxnSpPr>
          <p:cNvPr id="8" name="直線コネクタ 7">
            <a:extLst>
              <a:ext uri="{FF2B5EF4-FFF2-40B4-BE49-F238E27FC236}">
                <a16:creationId xmlns:a16="http://schemas.microsoft.com/office/drawing/2014/main" id="{C0D6EA45-7AB8-4DEA-A7B5-F39243C05E97}"/>
              </a:ext>
            </a:extLst>
          </p:cNvPr>
          <p:cNvCxnSpPr/>
          <p:nvPr/>
        </p:nvCxnSpPr>
        <p:spPr>
          <a:xfrm>
            <a:off x="4953000" y="1088740"/>
            <a:ext cx="0" cy="5503527"/>
          </a:xfrm>
          <a:prstGeom prst="line">
            <a:avLst/>
          </a:prstGeom>
          <a:ln w="285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88404C51-4151-4800-AAF6-E4387A054401}"/>
              </a:ext>
            </a:extLst>
          </p:cNvPr>
          <p:cNvSpPr txBox="1"/>
          <p:nvPr/>
        </p:nvSpPr>
        <p:spPr>
          <a:xfrm>
            <a:off x="5097016" y="1359349"/>
            <a:ext cx="4644513" cy="2554545"/>
          </a:xfrm>
          <a:prstGeom prst="rect">
            <a:avLst/>
          </a:prstGeom>
          <a:noFill/>
        </p:spPr>
        <p:txBody>
          <a:bodyPr wrap="square" rtlCol="0">
            <a:spAutoFit/>
          </a:bodyPr>
          <a:lstStyle/>
          <a:p>
            <a:r>
              <a:rPr lang="ja-JP" altLang="en-US" sz="1600" dirty="0"/>
              <a:t>母比率の差の検定（</a:t>
            </a:r>
            <a:r>
              <a:rPr lang="en-US" altLang="ja-JP" sz="1600" dirty="0"/>
              <a:t>2</a:t>
            </a:r>
            <a:r>
              <a:rPr lang="ja-JP" altLang="en-US" sz="1600" dirty="0"/>
              <a:t>群の場合）</a:t>
            </a:r>
            <a:endParaRPr lang="en-US" altLang="ja-JP" sz="1600" dirty="0"/>
          </a:p>
          <a:p>
            <a:endParaRPr lang="en-US" altLang="ja-JP" sz="1600" dirty="0"/>
          </a:p>
          <a:p>
            <a:r>
              <a:rPr lang="ja-JP" altLang="en-US" sz="1600" dirty="0"/>
              <a:t>サンプルサイズの決定手順</a:t>
            </a:r>
            <a:endParaRPr lang="en-US" altLang="ja-JP" sz="1600" dirty="0"/>
          </a:p>
          <a:p>
            <a:pPr marL="342900" indent="-342900">
              <a:buFont typeface="+mj-lt"/>
              <a:buAutoNum type="arabicPeriod"/>
            </a:pPr>
            <a:r>
              <a:rPr lang="ja-JP" altLang="en-US" sz="1600" dirty="0"/>
              <a:t>実験後、分析で使用する検定手法を決定</a:t>
            </a:r>
            <a:endParaRPr lang="en-US" altLang="ja-JP" sz="1600" dirty="0"/>
          </a:p>
          <a:p>
            <a:pPr marL="800100" lvl="1" indent="-342900">
              <a:buFont typeface="Arial" panose="020B0604020202020204" pitchFamily="34" charset="0"/>
              <a:buChar char="•"/>
            </a:pPr>
            <a:r>
              <a:rPr lang="en-US" altLang="ja-JP" sz="1600" dirty="0" err="1">
                <a:solidFill>
                  <a:srgbClr val="00B050"/>
                </a:solidFill>
              </a:rPr>
              <a:t>prop.test</a:t>
            </a:r>
            <a:r>
              <a:rPr lang="en-US" altLang="ja-JP" sz="1600" dirty="0">
                <a:solidFill>
                  <a:srgbClr val="00B050"/>
                </a:solidFill>
              </a:rPr>
              <a:t>()</a:t>
            </a:r>
          </a:p>
          <a:p>
            <a:pPr marL="342900" indent="-342900">
              <a:buFont typeface="+mj-lt"/>
              <a:buAutoNum type="arabicPeriod"/>
            </a:pPr>
            <a:r>
              <a:rPr lang="ja-JP" altLang="en-US" sz="1600" dirty="0"/>
              <a:t>効果量の決定</a:t>
            </a:r>
            <a:endParaRPr lang="en-US" altLang="ja-JP" sz="1600" dirty="0"/>
          </a:p>
          <a:p>
            <a:pPr marL="800100" lvl="1" indent="-342900">
              <a:buFont typeface="Arial" panose="020B0604020202020204" pitchFamily="34" charset="0"/>
              <a:buChar char="•"/>
            </a:pPr>
            <a:r>
              <a:rPr lang="ja-JP" altLang="en-US" sz="1600" dirty="0"/>
              <a:t>各群の比率：</a:t>
            </a:r>
            <a:r>
              <a:rPr lang="en-US" altLang="ja-JP" sz="1600" dirty="0">
                <a:solidFill>
                  <a:srgbClr val="00B050"/>
                </a:solidFill>
              </a:rPr>
              <a:t>p1</a:t>
            </a:r>
            <a:r>
              <a:rPr lang="en-US" altLang="ja-JP" sz="1600" dirty="0"/>
              <a:t>, </a:t>
            </a:r>
            <a:r>
              <a:rPr lang="en-US" altLang="ja-JP" sz="1600" dirty="0">
                <a:solidFill>
                  <a:srgbClr val="00B050"/>
                </a:solidFill>
              </a:rPr>
              <a:t>p2</a:t>
            </a:r>
          </a:p>
          <a:p>
            <a:pPr marL="342900" indent="-342900">
              <a:buFont typeface="+mj-lt"/>
              <a:buAutoNum type="arabicPeriod"/>
            </a:pPr>
            <a:r>
              <a:rPr lang="ja-JP" altLang="en-US" sz="1600" dirty="0"/>
              <a:t>危険率と検出力の決定</a:t>
            </a:r>
            <a:endParaRPr lang="en-US" altLang="ja-JP" sz="1600" dirty="0"/>
          </a:p>
          <a:p>
            <a:pPr marL="800100" lvl="1" indent="-342900">
              <a:buFont typeface="Arial" panose="020B0604020202020204" pitchFamily="34" charset="0"/>
              <a:buChar char="•"/>
            </a:pPr>
            <a:r>
              <a:rPr lang="ja-JP" altLang="en-US" sz="1600" dirty="0"/>
              <a:t>危険率：</a:t>
            </a:r>
            <a:r>
              <a:rPr lang="en-US" altLang="ja-JP" sz="1600" dirty="0" err="1">
                <a:solidFill>
                  <a:srgbClr val="00B050"/>
                </a:solidFill>
              </a:rPr>
              <a:t>sig.level</a:t>
            </a:r>
            <a:endParaRPr lang="en-US" altLang="ja-JP" sz="1600" dirty="0">
              <a:solidFill>
                <a:srgbClr val="00B050"/>
              </a:solidFill>
            </a:endParaRPr>
          </a:p>
          <a:p>
            <a:pPr marL="800100" lvl="1" indent="-342900">
              <a:buFont typeface="Arial" panose="020B0604020202020204" pitchFamily="34" charset="0"/>
              <a:buChar char="•"/>
            </a:pPr>
            <a:r>
              <a:rPr lang="ja-JP" altLang="en-US" sz="1600" dirty="0"/>
              <a:t>検出力：</a:t>
            </a:r>
            <a:r>
              <a:rPr lang="en-US" altLang="ja-JP" sz="1600" dirty="0">
                <a:solidFill>
                  <a:srgbClr val="00B050"/>
                </a:solidFill>
              </a:rPr>
              <a:t>power</a:t>
            </a:r>
          </a:p>
        </p:txBody>
      </p:sp>
      <p:sp>
        <p:nvSpPr>
          <p:cNvPr id="10" name="正方形/長方形 9">
            <a:extLst>
              <a:ext uri="{FF2B5EF4-FFF2-40B4-BE49-F238E27FC236}">
                <a16:creationId xmlns:a16="http://schemas.microsoft.com/office/drawing/2014/main" id="{10A36365-D0D2-4E8E-9997-551605437AFB}"/>
              </a:ext>
            </a:extLst>
          </p:cNvPr>
          <p:cNvSpPr/>
          <p:nvPr/>
        </p:nvSpPr>
        <p:spPr>
          <a:xfrm>
            <a:off x="274542" y="4563705"/>
            <a:ext cx="3584847" cy="1169551"/>
          </a:xfrm>
          <a:prstGeom prst="rect">
            <a:avLst/>
          </a:prstGeom>
        </p:spPr>
        <p:txBody>
          <a:bodyPr wrap="square">
            <a:spAutoFit/>
          </a:bodyPr>
          <a:lstStyle/>
          <a:p>
            <a:r>
              <a:rPr lang="en-US" altLang="ja-JP" sz="1400" dirty="0" err="1">
                <a:solidFill>
                  <a:srgbClr val="00B050"/>
                </a:solidFill>
              </a:rPr>
              <a:t>power.t.test</a:t>
            </a:r>
            <a:r>
              <a:rPr lang="en-US" altLang="ja-JP" sz="1400" dirty="0">
                <a:solidFill>
                  <a:srgbClr val="00B050"/>
                </a:solidFill>
              </a:rPr>
              <a:t>(n = NULL, </a:t>
            </a:r>
          </a:p>
          <a:p>
            <a:r>
              <a:rPr lang="en-US" altLang="ja-JP" sz="1400" dirty="0">
                <a:solidFill>
                  <a:srgbClr val="00B050"/>
                </a:solidFill>
              </a:rPr>
              <a:t>	delta = NULL, </a:t>
            </a:r>
          </a:p>
          <a:p>
            <a:r>
              <a:rPr lang="en-US" altLang="ja-JP" sz="1400" dirty="0">
                <a:solidFill>
                  <a:srgbClr val="00B050"/>
                </a:solidFill>
              </a:rPr>
              <a:t>	</a:t>
            </a:r>
            <a:r>
              <a:rPr lang="en-US" altLang="ja-JP" sz="1400" dirty="0" err="1">
                <a:solidFill>
                  <a:srgbClr val="00B050"/>
                </a:solidFill>
              </a:rPr>
              <a:t>sd</a:t>
            </a:r>
            <a:r>
              <a:rPr lang="en-US" altLang="ja-JP" sz="1400" dirty="0">
                <a:solidFill>
                  <a:srgbClr val="00B050"/>
                </a:solidFill>
              </a:rPr>
              <a:t> = 1, </a:t>
            </a:r>
          </a:p>
          <a:p>
            <a:r>
              <a:rPr lang="en-US" altLang="ja-JP" sz="1400" dirty="0">
                <a:solidFill>
                  <a:srgbClr val="00B050"/>
                </a:solidFill>
              </a:rPr>
              <a:t>	</a:t>
            </a:r>
            <a:r>
              <a:rPr lang="en-US" altLang="ja-JP" sz="1400" dirty="0" err="1">
                <a:solidFill>
                  <a:srgbClr val="00B050"/>
                </a:solidFill>
              </a:rPr>
              <a:t>sig.level</a:t>
            </a:r>
            <a:r>
              <a:rPr lang="en-US" altLang="ja-JP" sz="1400" dirty="0">
                <a:solidFill>
                  <a:srgbClr val="00B050"/>
                </a:solidFill>
              </a:rPr>
              <a:t> = 0.05,</a:t>
            </a:r>
          </a:p>
          <a:p>
            <a:r>
              <a:rPr lang="en-US" altLang="ja-JP" sz="1400" dirty="0">
                <a:solidFill>
                  <a:srgbClr val="00B050"/>
                </a:solidFill>
              </a:rPr>
              <a:t>             	power = NULL)</a:t>
            </a:r>
          </a:p>
        </p:txBody>
      </p:sp>
      <p:sp>
        <p:nvSpPr>
          <p:cNvPr id="13" name="正方形/長方形 12">
            <a:extLst>
              <a:ext uri="{FF2B5EF4-FFF2-40B4-BE49-F238E27FC236}">
                <a16:creationId xmlns:a16="http://schemas.microsoft.com/office/drawing/2014/main" id="{3243A81A-227A-48B2-AB06-8CC92C489B8A}"/>
              </a:ext>
            </a:extLst>
          </p:cNvPr>
          <p:cNvSpPr/>
          <p:nvPr/>
        </p:nvSpPr>
        <p:spPr>
          <a:xfrm>
            <a:off x="5097016" y="4563705"/>
            <a:ext cx="3365564" cy="1169551"/>
          </a:xfrm>
          <a:prstGeom prst="rect">
            <a:avLst/>
          </a:prstGeom>
        </p:spPr>
        <p:txBody>
          <a:bodyPr wrap="square">
            <a:spAutoFit/>
          </a:bodyPr>
          <a:lstStyle/>
          <a:p>
            <a:r>
              <a:rPr lang="ja-JP" altLang="en-US" sz="1400" dirty="0">
                <a:solidFill>
                  <a:srgbClr val="00B050"/>
                </a:solidFill>
              </a:rPr>
              <a:t>power.prop.test(n = NULL, </a:t>
            </a:r>
            <a:endParaRPr lang="en-US" altLang="ja-JP" sz="1400" dirty="0">
              <a:solidFill>
                <a:srgbClr val="00B050"/>
              </a:solidFill>
            </a:endParaRPr>
          </a:p>
          <a:p>
            <a:r>
              <a:rPr lang="en-US" altLang="ja-JP" sz="1400" dirty="0">
                <a:solidFill>
                  <a:srgbClr val="00B050"/>
                </a:solidFill>
              </a:rPr>
              <a:t>	</a:t>
            </a:r>
            <a:r>
              <a:rPr lang="ja-JP" altLang="en-US" sz="1400" dirty="0">
                <a:solidFill>
                  <a:srgbClr val="00B050"/>
                </a:solidFill>
              </a:rPr>
              <a:t>p1 = NULL, </a:t>
            </a:r>
            <a:endParaRPr lang="en-US" altLang="ja-JP" sz="1400" dirty="0">
              <a:solidFill>
                <a:srgbClr val="00B050"/>
              </a:solidFill>
            </a:endParaRPr>
          </a:p>
          <a:p>
            <a:r>
              <a:rPr lang="en-US" altLang="ja-JP" sz="1400" dirty="0">
                <a:solidFill>
                  <a:srgbClr val="00B050"/>
                </a:solidFill>
              </a:rPr>
              <a:t>	</a:t>
            </a:r>
            <a:r>
              <a:rPr lang="ja-JP" altLang="en-US" sz="1400" dirty="0">
                <a:solidFill>
                  <a:srgbClr val="00B050"/>
                </a:solidFill>
              </a:rPr>
              <a:t>p2 = NULL, </a:t>
            </a:r>
            <a:endParaRPr lang="en-US" altLang="ja-JP" sz="1400" dirty="0">
              <a:solidFill>
                <a:srgbClr val="00B050"/>
              </a:solidFill>
            </a:endParaRPr>
          </a:p>
          <a:p>
            <a:r>
              <a:rPr lang="en-US" altLang="ja-JP" sz="1400" dirty="0">
                <a:solidFill>
                  <a:srgbClr val="00B050"/>
                </a:solidFill>
              </a:rPr>
              <a:t>	</a:t>
            </a:r>
            <a:r>
              <a:rPr lang="ja-JP" altLang="en-US" sz="1400" dirty="0">
                <a:solidFill>
                  <a:srgbClr val="00B050"/>
                </a:solidFill>
              </a:rPr>
              <a:t>sig.level = 0.05,</a:t>
            </a:r>
            <a:endParaRPr lang="en-US" altLang="ja-JP" sz="1400" dirty="0">
              <a:solidFill>
                <a:srgbClr val="00B050"/>
              </a:solidFill>
            </a:endParaRPr>
          </a:p>
          <a:p>
            <a:r>
              <a:rPr lang="en-US" altLang="ja-JP" sz="1400" dirty="0">
                <a:solidFill>
                  <a:srgbClr val="00B050"/>
                </a:solidFill>
              </a:rPr>
              <a:t>	</a:t>
            </a:r>
            <a:r>
              <a:rPr lang="ja-JP" altLang="en-US" sz="1400" dirty="0">
                <a:solidFill>
                  <a:srgbClr val="00B050"/>
                </a:solidFill>
              </a:rPr>
              <a:t>power = NULL)</a:t>
            </a:r>
          </a:p>
        </p:txBody>
      </p:sp>
    </p:spTree>
    <p:extLst>
      <p:ext uri="{BB962C8B-B14F-4D97-AF65-F5344CB8AC3E}">
        <p14:creationId xmlns:p14="http://schemas.microsoft.com/office/powerpoint/2010/main" val="70811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14</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【Day3-Exercise3】</a:t>
            </a:r>
            <a:br>
              <a:rPr lang="en-US" altLang="ja-JP" sz="3200" dirty="0"/>
            </a:br>
            <a:r>
              <a:rPr lang="ja-JP" altLang="en-US" sz="3200" dirty="0"/>
              <a:t>検出力、サンプルサイズ</a:t>
            </a:r>
            <a:endParaRPr kumimoji="1" lang="ja-JP" altLang="en-US" sz="3200" dirty="0"/>
          </a:p>
        </p:txBody>
      </p:sp>
      <p:sp>
        <p:nvSpPr>
          <p:cNvPr id="6" name="テキスト ボックス 5">
            <a:extLst>
              <a:ext uri="{FF2B5EF4-FFF2-40B4-BE49-F238E27FC236}">
                <a16:creationId xmlns:a16="http://schemas.microsoft.com/office/drawing/2014/main" id="{A48D341B-EBFE-4B32-9769-81EEC08DED09}"/>
              </a:ext>
            </a:extLst>
          </p:cNvPr>
          <p:cNvSpPr txBox="1"/>
          <p:nvPr/>
        </p:nvSpPr>
        <p:spPr>
          <a:xfrm>
            <a:off x="524508" y="4401108"/>
            <a:ext cx="8748972"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サンプルサイズを計算してみる</a:t>
            </a:r>
            <a:endParaRPr lang="en-US" altLang="ja-JP" sz="1600" dirty="0">
              <a:solidFill>
                <a:schemeClr val="bg1"/>
              </a:solidFill>
            </a:endParaRPr>
          </a:p>
          <a:p>
            <a:pPr marL="285750" indent="-285750">
              <a:buFont typeface="Arial" panose="020B0604020202020204" pitchFamily="34" charset="0"/>
              <a:buChar char="•"/>
            </a:pPr>
            <a:r>
              <a:rPr lang="en-US" altLang="ja-JP" sz="1600" dirty="0" err="1">
                <a:solidFill>
                  <a:schemeClr val="bg1"/>
                </a:solidFill>
              </a:rPr>
              <a:t>power.t.test</a:t>
            </a:r>
            <a:r>
              <a:rPr lang="en-US" altLang="ja-JP" sz="1600" dirty="0">
                <a:solidFill>
                  <a:schemeClr val="bg1"/>
                </a:solidFill>
              </a:rPr>
              <a:t>()</a:t>
            </a:r>
          </a:p>
          <a:p>
            <a:pPr marL="285750" indent="-285750">
              <a:buFont typeface="Arial" panose="020B0604020202020204" pitchFamily="34" charset="0"/>
              <a:buChar char="•"/>
            </a:pPr>
            <a:r>
              <a:rPr lang="en-US" altLang="ja-JP" sz="1600" dirty="0" err="1">
                <a:solidFill>
                  <a:schemeClr val="bg1"/>
                </a:solidFill>
              </a:rPr>
              <a:t>power.prop.test</a:t>
            </a:r>
            <a:r>
              <a:rPr lang="en-US" altLang="ja-JP" sz="1600" dirty="0">
                <a:solidFill>
                  <a:schemeClr val="bg1"/>
                </a:solidFill>
              </a:rPr>
              <a:t>()</a:t>
            </a: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24783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15</a:t>
            </a:fld>
            <a:endParaRPr lang="ja-JP" altLang="en-US" dirty="0"/>
          </a:p>
        </p:txBody>
      </p:sp>
      <p:sp>
        <p:nvSpPr>
          <p:cNvPr id="6" name="テキスト ボックス 5">
            <a:extLst>
              <a:ext uri="{FF2B5EF4-FFF2-40B4-BE49-F238E27FC236}">
                <a16:creationId xmlns:a16="http://schemas.microsoft.com/office/drawing/2014/main" id="{65F6D7A9-128D-4830-BD90-70D0AB4D1C6B}"/>
              </a:ext>
            </a:extLst>
          </p:cNvPr>
          <p:cNvSpPr txBox="1"/>
          <p:nvPr/>
        </p:nvSpPr>
        <p:spPr>
          <a:xfrm>
            <a:off x="380492" y="908720"/>
            <a:ext cx="9253028" cy="5016758"/>
          </a:xfrm>
          <a:prstGeom prst="rect">
            <a:avLst/>
          </a:prstGeom>
          <a:noFill/>
        </p:spPr>
        <p:txBody>
          <a:bodyPr wrap="square" rtlCol="0">
            <a:spAutoFit/>
          </a:bodyPr>
          <a:lstStyle/>
          <a:p>
            <a:r>
              <a:rPr lang="ja-JP" altLang="en-US" sz="1600" dirty="0"/>
              <a:t>月額課金の会員制サービスサイトの離反抑止策を考える</a:t>
            </a:r>
          </a:p>
          <a:p>
            <a:r>
              <a:rPr lang="ja-JP" altLang="en-US" sz="1600" dirty="0"/>
              <a:t>離反抑止策として、同サイトで利用できるクーポン配布を実施するテストを行い、効果を検証する</a:t>
            </a:r>
          </a:p>
          <a:p>
            <a:endParaRPr lang="ja-JP" altLang="en-US" sz="1600" dirty="0"/>
          </a:p>
          <a:p>
            <a:r>
              <a:rPr lang="ja-JP" altLang="en-US" sz="1600" dirty="0"/>
              <a:t>ある月の入会者：</a:t>
            </a:r>
            <a:r>
              <a:rPr lang="en-US" altLang="ja-JP" sz="1600" dirty="0"/>
              <a:t>70,000</a:t>
            </a:r>
          </a:p>
          <a:p>
            <a:r>
              <a:rPr lang="ja-JP" altLang="en-US" sz="1600" dirty="0"/>
              <a:t>入会月内の離反確率の過去の傾向：</a:t>
            </a:r>
            <a:r>
              <a:rPr lang="en-US" altLang="ja-JP" sz="1600" dirty="0"/>
              <a:t>20%</a:t>
            </a:r>
          </a:p>
          <a:p>
            <a:endParaRPr lang="en-US" altLang="ja-JP" sz="1600" dirty="0"/>
          </a:p>
          <a:p>
            <a:r>
              <a:rPr lang="ja-JP" altLang="en-US" sz="1600" dirty="0"/>
              <a:t>クーポン配布により、</a:t>
            </a:r>
            <a:r>
              <a:rPr lang="en-US" altLang="ja-JP" sz="1600" dirty="0"/>
              <a:t>10%</a:t>
            </a:r>
            <a:r>
              <a:rPr lang="ja-JP" altLang="en-US" sz="1600" dirty="0"/>
              <a:t>の離反抑止を想定する</a:t>
            </a:r>
          </a:p>
          <a:p>
            <a:endParaRPr lang="ja-JP" altLang="en-US" sz="1600" dirty="0"/>
          </a:p>
          <a:p>
            <a:r>
              <a:rPr lang="ja-JP" altLang="en-US" sz="1600" dirty="0"/>
              <a:t>危険率、検出力は以下とする</a:t>
            </a:r>
          </a:p>
          <a:p>
            <a:r>
              <a:rPr lang="en-US" altLang="ja-JP" sz="1600" dirty="0"/>
              <a:t>α(</a:t>
            </a:r>
            <a:r>
              <a:rPr lang="ja-JP" altLang="en-US" sz="1600" dirty="0"/>
              <a:t>危険率</a:t>
            </a:r>
            <a:r>
              <a:rPr lang="en-US" altLang="ja-JP" sz="1600" dirty="0"/>
              <a:t>)=0.1</a:t>
            </a:r>
          </a:p>
          <a:p>
            <a:r>
              <a:rPr lang="en-US" altLang="ja-JP" sz="1600" dirty="0"/>
              <a:t>1-β(</a:t>
            </a:r>
            <a:r>
              <a:rPr lang="ja-JP" altLang="en-US" sz="1600" dirty="0"/>
              <a:t>検出力</a:t>
            </a:r>
            <a:r>
              <a:rPr lang="en-US" altLang="ja-JP" sz="1600" dirty="0"/>
              <a:t>)=0.8</a:t>
            </a:r>
          </a:p>
          <a:p>
            <a:endParaRPr lang="en-US" altLang="ja-JP" sz="1600" dirty="0"/>
          </a:p>
          <a:p>
            <a:endParaRPr lang="en-US" altLang="ja-JP" sz="1600" dirty="0"/>
          </a:p>
          <a:p>
            <a:pPr marL="285750" indent="-285750">
              <a:buFont typeface="Arial" panose="020B0604020202020204" pitchFamily="34" charset="0"/>
              <a:buChar char="•"/>
            </a:pPr>
            <a:r>
              <a:rPr lang="ja-JP" altLang="en-US" sz="1600" dirty="0"/>
              <a:t>検定によってクーポン配布の有効性を示すには何人に少なくとも配布しないとだめか？（コントロールグループ、テストグループそれぞれ何人？）</a:t>
            </a:r>
            <a:endParaRPr lang="en-US" altLang="ja-JP" sz="1600" dirty="0"/>
          </a:p>
          <a:p>
            <a:pPr marL="742950" lvl="1" indent="-285750">
              <a:buFont typeface="Arial" panose="020B0604020202020204" pitchFamily="34" charset="0"/>
              <a:buChar char="•"/>
            </a:pPr>
            <a:r>
              <a:rPr lang="ja-JP" altLang="en-US" sz="1600" dirty="0"/>
              <a:t>どの検定（目的変数は？）を用い、データ取得後判断を行うか？</a:t>
            </a:r>
            <a:endParaRPr lang="en-US" altLang="ja-JP" sz="1600" dirty="0"/>
          </a:p>
          <a:p>
            <a:pPr marL="742950" lvl="1" indent="-285750">
              <a:buFont typeface="Arial" panose="020B0604020202020204" pitchFamily="34" charset="0"/>
              <a:buChar char="•"/>
            </a:pPr>
            <a:r>
              <a:rPr lang="ja-JP" altLang="en-US" sz="1600" dirty="0"/>
              <a:t>効果量は？</a:t>
            </a:r>
          </a:p>
          <a:p>
            <a:pPr marL="285750" indent="-285750">
              <a:buFont typeface="Arial" panose="020B0604020202020204" pitchFamily="34" charset="0"/>
              <a:buChar char="•"/>
            </a:pPr>
            <a:endParaRPr lang="ja-JP" altLang="en-US" sz="1600" dirty="0"/>
          </a:p>
          <a:p>
            <a:pPr marL="285750" indent="-285750">
              <a:buFont typeface="Arial" panose="020B0604020202020204" pitchFamily="34" charset="0"/>
              <a:buChar char="•"/>
            </a:pPr>
            <a:r>
              <a:rPr lang="ja-JP" altLang="en-US" sz="1600" dirty="0"/>
              <a:t>また、</a:t>
            </a:r>
            <a:r>
              <a:rPr lang="en-US" altLang="ja-JP" sz="1600" dirty="0"/>
              <a:t>15%</a:t>
            </a:r>
            <a:r>
              <a:rPr lang="ja-JP" altLang="en-US" sz="1600" dirty="0" err="1"/>
              <a:t>、</a:t>
            </a:r>
            <a:r>
              <a:rPr lang="en-US" altLang="ja-JP" sz="1600" dirty="0"/>
              <a:t>20%</a:t>
            </a:r>
            <a:r>
              <a:rPr lang="ja-JP" altLang="en-US" sz="1600" dirty="0"/>
              <a:t>の抑止効果が期待できると仮定できる場合は？</a:t>
            </a:r>
          </a:p>
          <a:p>
            <a:pPr marL="285750" indent="-285750">
              <a:buFont typeface="Arial" panose="020B0604020202020204" pitchFamily="34" charset="0"/>
              <a:buChar char="•"/>
            </a:pPr>
            <a:r>
              <a:rPr lang="ja-JP" altLang="en-US" sz="1600" dirty="0"/>
              <a:t>危険率、検出力を変えてシミュレーションせよ</a:t>
            </a:r>
            <a:endParaRPr lang="en-US" altLang="ja-JP" sz="1600" dirty="0"/>
          </a:p>
        </p:txBody>
      </p:sp>
    </p:spTree>
    <p:extLst>
      <p:ext uri="{BB962C8B-B14F-4D97-AF65-F5344CB8AC3E}">
        <p14:creationId xmlns:p14="http://schemas.microsoft.com/office/powerpoint/2010/main" val="332375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16</a:t>
            </a:fld>
            <a:endParaRPr lang="ja-JP" altLang="en-US" dirty="0"/>
          </a:p>
        </p:txBody>
      </p:sp>
      <p:sp>
        <p:nvSpPr>
          <p:cNvPr id="3" name="タイトル 2"/>
          <p:cNvSpPr>
            <a:spLocks noGrp="1"/>
          </p:cNvSpPr>
          <p:nvPr>
            <p:ph type="title"/>
          </p:nvPr>
        </p:nvSpPr>
        <p:spPr/>
        <p:txBody>
          <a:bodyPr/>
          <a:lstStyle/>
          <a:p>
            <a:r>
              <a:rPr lang="ja-JP" altLang="en-US" dirty="0"/>
              <a:t>実験計画法とは</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647426"/>
          </a:xfrm>
          <a:prstGeom prst="rect">
            <a:avLst/>
          </a:prstGeom>
          <a:noFill/>
        </p:spPr>
        <p:txBody>
          <a:bodyPr wrap="square" rtlCol="0">
            <a:spAutoFit/>
          </a:bodyPr>
          <a:lstStyle/>
          <a:p>
            <a:r>
              <a:rPr lang="ja-JP" altLang="en-US" sz="1400" b="1" dirty="0"/>
              <a:t>実験研究</a:t>
            </a:r>
            <a:r>
              <a:rPr lang="ja-JP" altLang="en-US" sz="1400" dirty="0"/>
              <a:t>：研究対象に介入を行う（例：</a:t>
            </a:r>
            <a:r>
              <a:rPr lang="en-US" altLang="ja-JP" sz="1400" dirty="0"/>
              <a:t>A/B</a:t>
            </a:r>
            <a:r>
              <a:rPr lang="ja-JP" altLang="en-US" sz="1400" dirty="0"/>
              <a:t>テスト）。仮説に基づいて、</a:t>
            </a:r>
            <a:r>
              <a:rPr lang="ja-JP" altLang="en-US" sz="1400" u="sng" dirty="0"/>
              <a:t>因果関係の把握を目的とする</a:t>
            </a:r>
            <a:endParaRPr lang="en-US" altLang="ja-JP" sz="1400" u="sng" dirty="0"/>
          </a:p>
          <a:p>
            <a:r>
              <a:rPr lang="ja-JP" altLang="en-US" sz="1400" b="1" dirty="0"/>
              <a:t>観察研究</a:t>
            </a:r>
            <a:r>
              <a:rPr lang="ja-JP" altLang="en-US" sz="1400" dirty="0"/>
              <a:t>：研究対象に介入を行わない（例：無作為に取得したアンケート）。データの相関関係を分析する</a:t>
            </a:r>
            <a:endParaRPr lang="en-US" altLang="ja-JP" sz="1400" dirty="0"/>
          </a:p>
          <a:p>
            <a:endParaRPr lang="en-US" altLang="ja-JP" sz="1400" dirty="0"/>
          </a:p>
          <a:p>
            <a:endParaRPr lang="en-US" altLang="ja-JP" sz="1400" dirty="0"/>
          </a:p>
          <a:p>
            <a:r>
              <a:rPr lang="ja-JP" altLang="en-US" sz="1400" b="1" dirty="0"/>
              <a:t>実験計画法</a:t>
            </a:r>
            <a:r>
              <a:rPr lang="en-US" altLang="ja-JP" sz="1400" b="1" dirty="0"/>
              <a:t>(Design of Experiments)</a:t>
            </a:r>
            <a:r>
              <a:rPr lang="ja-JP" altLang="en-US" sz="1400" dirty="0"/>
              <a:t>は、効率のよい実験方法（実験研究）を設計し、結果を適切に解析することを目的とする統計学の応用分野</a:t>
            </a:r>
            <a:endParaRPr lang="en-US" altLang="ja-JP" sz="1400" dirty="0"/>
          </a:p>
          <a:p>
            <a:r>
              <a:rPr lang="en-US" altLang="ja-JP" sz="1400" dirty="0"/>
              <a:t>		</a:t>
            </a:r>
            <a:r>
              <a:rPr lang="ja-JP" altLang="en-US" sz="1600" b="1" dirty="0">
                <a:solidFill>
                  <a:srgbClr val="FF6600"/>
                </a:solidFill>
              </a:rPr>
              <a:t>→ 目的の結果を得るため、効率の良い実験の計画を立てる</a:t>
            </a:r>
            <a:endParaRPr lang="en-US" altLang="ja-JP" sz="1400" b="1" dirty="0">
              <a:solidFill>
                <a:srgbClr val="FF6600"/>
              </a:solidFill>
            </a:endParaRPr>
          </a:p>
          <a:p>
            <a:endParaRPr lang="en-US" altLang="ja-JP" sz="1400" dirty="0"/>
          </a:p>
          <a:p>
            <a:endParaRPr lang="en-US" altLang="ja-JP" sz="1400" dirty="0"/>
          </a:p>
          <a:p>
            <a:r>
              <a:rPr lang="ja-JP" altLang="en-US" sz="1400" b="1" dirty="0"/>
              <a:t>フィッシャーの</a:t>
            </a:r>
            <a:r>
              <a:rPr lang="en-US" altLang="ja-JP" sz="1400" b="1" dirty="0"/>
              <a:t>3</a:t>
            </a:r>
            <a:r>
              <a:rPr lang="ja-JP" altLang="en-US" sz="1400" b="1" dirty="0"/>
              <a:t>原則 </a:t>
            </a:r>
            <a:r>
              <a:rPr lang="en-US" altLang="ja-JP" sz="1400" dirty="0"/>
              <a:t>– </a:t>
            </a:r>
            <a:r>
              <a:rPr lang="ja-JP" altLang="en-US" sz="1400" dirty="0"/>
              <a:t>実験計画法に関する</a:t>
            </a:r>
            <a:r>
              <a:rPr lang="en-US" altLang="ja-JP" sz="1400" dirty="0"/>
              <a:t>3</a:t>
            </a:r>
            <a:r>
              <a:rPr lang="ja-JP" altLang="en-US" sz="1400" dirty="0" err="1"/>
              <a:t>つの</a:t>
            </a:r>
            <a:r>
              <a:rPr lang="ja-JP" altLang="en-US" sz="1400" dirty="0"/>
              <a:t>原則</a:t>
            </a:r>
            <a:endParaRPr lang="en-US" altLang="ja-JP" sz="1400" dirty="0"/>
          </a:p>
          <a:p>
            <a:pPr lvl="1"/>
            <a:r>
              <a:rPr lang="ja-JP" altLang="en-US" sz="1400" b="1" dirty="0"/>
              <a:t>無作為化</a:t>
            </a:r>
            <a:r>
              <a:rPr lang="en-US" altLang="ja-JP" sz="1400" b="1" dirty="0"/>
              <a:t>(Randomization)</a:t>
            </a:r>
            <a:endParaRPr lang="ja-JP" altLang="en-US" sz="1400" b="1" dirty="0"/>
          </a:p>
          <a:p>
            <a:pPr marL="1200150" lvl="2" indent="-285750">
              <a:buFont typeface="Arial" panose="020B0604020202020204" pitchFamily="34" charset="0"/>
              <a:buChar char="•"/>
            </a:pPr>
            <a:r>
              <a:rPr lang="ja-JP" altLang="en-US" sz="1400" dirty="0"/>
              <a:t>偏りを小さくするために条件を無作為化する</a:t>
            </a:r>
            <a:endParaRPr lang="en-US" altLang="ja-JP" sz="1400" dirty="0"/>
          </a:p>
          <a:p>
            <a:pPr marL="1200150" lvl="2" indent="-285750">
              <a:buFont typeface="メイリオ" panose="020B0604030504040204" pitchFamily="50" charset="-128"/>
              <a:buChar char="⇒"/>
            </a:pPr>
            <a:r>
              <a:rPr lang="ja-JP" altLang="en-US" sz="1400" b="1" dirty="0"/>
              <a:t>「実験の順序や対象者の割り付けを無作為に選ぶ」</a:t>
            </a:r>
            <a:endParaRPr lang="en-US" altLang="ja-JP" sz="1400" b="1" dirty="0"/>
          </a:p>
          <a:p>
            <a:pPr lvl="1"/>
            <a:r>
              <a:rPr lang="ja-JP" altLang="en-US" sz="1400" b="1" dirty="0"/>
              <a:t>反復</a:t>
            </a:r>
            <a:r>
              <a:rPr lang="en-US" altLang="ja-JP" sz="1400" b="1" dirty="0"/>
              <a:t>(Replication)</a:t>
            </a:r>
            <a:endParaRPr lang="ja-JP" altLang="en-US" sz="1400" b="1" dirty="0"/>
          </a:p>
          <a:p>
            <a:pPr marL="1200150" lvl="2" indent="-285750">
              <a:buFont typeface="Arial" panose="020B0604020202020204" pitchFamily="34" charset="0"/>
              <a:buChar char="•"/>
            </a:pPr>
            <a:r>
              <a:rPr lang="ja-JP" altLang="en-US" sz="1400" dirty="0"/>
              <a:t>実験ごとの偶然のバラツキ</a:t>
            </a:r>
            <a:r>
              <a:rPr lang="en-US" altLang="ja-JP" sz="1400" dirty="0"/>
              <a:t>(</a:t>
            </a:r>
            <a:r>
              <a:rPr lang="ja-JP" altLang="en-US" sz="1400" dirty="0"/>
              <a:t>誤差</a:t>
            </a:r>
            <a:r>
              <a:rPr lang="en-US" altLang="ja-JP" sz="1400" dirty="0"/>
              <a:t>)</a:t>
            </a:r>
            <a:r>
              <a:rPr lang="ja-JP" altLang="en-US" sz="1400" dirty="0"/>
              <a:t>の影響を除くために同条件で反復する</a:t>
            </a:r>
            <a:endParaRPr lang="en-US" altLang="ja-JP" sz="1400" dirty="0"/>
          </a:p>
          <a:p>
            <a:pPr marL="1200150" lvl="2" indent="-285750">
              <a:buFont typeface="メイリオ" panose="020B0604030504040204" pitchFamily="50" charset="-128"/>
              <a:buChar char="⇒"/>
            </a:pPr>
            <a:r>
              <a:rPr lang="ja-JP" altLang="en-US" sz="1400" b="1" dirty="0"/>
              <a:t>「要因の各水準で、複数のデータを取得する」</a:t>
            </a:r>
            <a:endParaRPr lang="en-US" altLang="ja-JP" sz="1400" b="1" dirty="0"/>
          </a:p>
          <a:p>
            <a:pPr lvl="1"/>
            <a:r>
              <a:rPr lang="ja-JP" altLang="en-US" sz="1400" b="1" dirty="0"/>
              <a:t>局所管理</a:t>
            </a:r>
            <a:r>
              <a:rPr lang="en-US" altLang="ja-JP" sz="1400" b="1" dirty="0"/>
              <a:t>(Local control)</a:t>
            </a:r>
          </a:p>
          <a:p>
            <a:pPr marL="1200150" lvl="2" indent="-285750">
              <a:buFont typeface="Arial" panose="020B0604020202020204" pitchFamily="34" charset="0"/>
              <a:buChar char="•"/>
            </a:pPr>
            <a:r>
              <a:rPr lang="ja-JP" altLang="en-US" sz="1400" dirty="0"/>
              <a:t>影響を調べる要因以外のすべての要因を可能な限り一定にする</a:t>
            </a:r>
            <a:endParaRPr lang="en-US" altLang="ja-JP" sz="1400" dirty="0"/>
          </a:p>
          <a:p>
            <a:pPr marL="1200150" lvl="2" indent="-285750">
              <a:buFont typeface="メイリオ" panose="020B0604030504040204" pitchFamily="50" charset="-128"/>
              <a:buChar char="⇒"/>
            </a:pPr>
            <a:r>
              <a:rPr lang="ja-JP" altLang="en-US" sz="1400" b="1" dirty="0"/>
              <a:t>「影響を調べる要因以外でも、目的変数に影響があると考えられる要因を考慮し、それらの要因内において条件を一定にする」</a:t>
            </a:r>
            <a:endParaRPr lang="en-US" altLang="ja-JP" sz="1400" b="1" dirty="0"/>
          </a:p>
          <a:p>
            <a:pPr marL="1200150" lvl="2" indent="-285750">
              <a:buFont typeface="Arial" panose="020B0604020202020204" pitchFamily="34" charset="0"/>
              <a:buChar char="•"/>
            </a:pPr>
            <a:endParaRPr lang="en-US" altLang="ja-JP" sz="1400" dirty="0"/>
          </a:p>
        </p:txBody>
      </p:sp>
      <p:sp>
        <p:nvSpPr>
          <p:cNvPr id="6" name="テキスト ボックス 5">
            <a:extLst>
              <a:ext uri="{FF2B5EF4-FFF2-40B4-BE49-F238E27FC236}">
                <a16:creationId xmlns:a16="http://schemas.microsoft.com/office/drawing/2014/main" id="{B1E82A91-CCDF-4170-96E9-9D47439EC974}"/>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2"/>
              </a:rPr>
              <a:t>https://ja.wikipedia.org/wiki/%E5%AE%9F%E9%A8%93%E8%A8%88%E7%94%BB%E6%B3%95</a:t>
            </a:r>
            <a:endParaRPr lang="en-US" altLang="ja-JP" sz="1000" dirty="0"/>
          </a:p>
        </p:txBody>
      </p:sp>
    </p:spTree>
    <p:extLst>
      <p:ext uri="{BB962C8B-B14F-4D97-AF65-F5344CB8AC3E}">
        <p14:creationId xmlns:p14="http://schemas.microsoft.com/office/powerpoint/2010/main" val="229912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17</a:t>
            </a:fld>
            <a:endParaRPr lang="ja-JP" altLang="en-US" dirty="0"/>
          </a:p>
        </p:txBody>
      </p:sp>
      <p:sp>
        <p:nvSpPr>
          <p:cNvPr id="3" name="タイトル 2"/>
          <p:cNvSpPr>
            <a:spLocks noGrp="1"/>
          </p:cNvSpPr>
          <p:nvPr>
            <p:ph type="title"/>
          </p:nvPr>
        </p:nvSpPr>
        <p:spPr/>
        <p:txBody>
          <a:bodyPr/>
          <a:lstStyle/>
          <a:p>
            <a:r>
              <a:rPr lang="ja-JP" altLang="en-US" dirty="0"/>
              <a:t>精度の良い実験の計画 </a:t>
            </a:r>
            <a:r>
              <a:rPr lang="en-US" altLang="ja-JP" dirty="0"/>
              <a:t>– </a:t>
            </a:r>
            <a:r>
              <a:rPr lang="ja-JP" altLang="en-US" dirty="0"/>
              <a:t>乱塊法</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23220"/>
          </a:xfrm>
          <a:prstGeom prst="rect">
            <a:avLst/>
          </a:prstGeom>
          <a:noFill/>
        </p:spPr>
        <p:txBody>
          <a:bodyPr wrap="square" rtlCol="0">
            <a:spAutoFit/>
          </a:bodyPr>
          <a:lstStyle/>
          <a:p>
            <a:r>
              <a:rPr lang="ja-JP" altLang="en-US" sz="1400" b="1" dirty="0"/>
              <a:t>乱塊法</a:t>
            </a:r>
            <a:r>
              <a:rPr lang="en-US" altLang="ja-JP" sz="1400" b="1" dirty="0"/>
              <a:t>(Randomized Block Design)</a:t>
            </a:r>
            <a:r>
              <a:rPr lang="ja-JP" altLang="en-US" sz="1400" dirty="0"/>
              <a:t>：フィッシャーの</a:t>
            </a:r>
            <a:r>
              <a:rPr lang="en-US" altLang="ja-JP" sz="1400" dirty="0"/>
              <a:t>3</a:t>
            </a:r>
            <a:r>
              <a:rPr lang="ja-JP" altLang="en-US" sz="1400" dirty="0"/>
              <a:t>原則をすべて満たす手法</a:t>
            </a:r>
            <a:endParaRPr lang="en-US" altLang="ja-JP" sz="1400" dirty="0"/>
          </a:p>
          <a:p>
            <a:endParaRPr lang="en-US" altLang="ja-JP" sz="1400" dirty="0"/>
          </a:p>
        </p:txBody>
      </p:sp>
      <p:graphicFrame>
        <p:nvGraphicFramePr>
          <p:cNvPr id="6" name="表 5">
            <a:extLst>
              <a:ext uri="{FF2B5EF4-FFF2-40B4-BE49-F238E27FC236}">
                <a16:creationId xmlns:a16="http://schemas.microsoft.com/office/drawing/2014/main" id="{2D3A6B40-4DDC-432E-9527-F8B29FEF61F5}"/>
              </a:ext>
            </a:extLst>
          </p:cNvPr>
          <p:cNvGraphicFramePr>
            <a:graphicFrameLocks noGrp="1"/>
          </p:cNvGraphicFramePr>
          <p:nvPr>
            <p:extLst>
              <p:ext uri="{D42A27DB-BD31-4B8C-83A1-F6EECF244321}">
                <p14:modId xmlns:p14="http://schemas.microsoft.com/office/powerpoint/2010/main" val="2294700055"/>
              </p:ext>
            </p:extLst>
          </p:nvPr>
        </p:nvGraphicFramePr>
        <p:xfrm>
          <a:off x="1601966" y="2216803"/>
          <a:ext cx="5832648" cy="1219200"/>
        </p:xfrm>
        <a:graphic>
          <a:graphicData uri="http://schemas.openxmlformats.org/drawingml/2006/table">
            <a:tbl>
              <a:tblPr firstRow="1" bandRow="1">
                <a:tableStyleId>{5940675A-B579-460E-94D1-54222C63F5DA}</a:tableStyleId>
              </a:tblPr>
              <a:tblGrid>
                <a:gridCol w="486054">
                  <a:extLst>
                    <a:ext uri="{9D8B030D-6E8A-4147-A177-3AD203B41FA5}">
                      <a16:colId xmlns:a16="http://schemas.microsoft.com/office/drawing/2014/main" val="4131443926"/>
                    </a:ext>
                  </a:extLst>
                </a:gridCol>
                <a:gridCol w="486054">
                  <a:extLst>
                    <a:ext uri="{9D8B030D-6E8A-4147-A177-3AD203B41FA5}">
                      <a16:colId xmlns:a16="http://schemas.microsoft.com/office/drawing/2014/main" val="554442508"/>
                    </a:ext>
                  </a:extLst>
                </a:gridCol>
                <a:gridCol w="486054">
                  <a:extLst>
                    <a:ext uri="{9D8B030D-6E8A-4147-A177-3AD203B41FA5}">
                      <a16:colId xmlns:a16="http://schemas.microsoft.com/office/drawing/2014/main" val="713864565"/>
                    </a:ext>
                  </a:extLst>
                </a:gridCol>
                <a:gridCol w="486054">
                  <a:extLst>
                    <a:ext uri="{9D8B030D-6E8A-4147-A177-3AD203B41FA5}">
                      <a16:colId xmlns:a16="http://schemas.microsoft.com/office/drawing/2014/main" val="3343432311"/>
                    </a:ext>
                  </a:extLst>
                </a:gridCol>
                <a:gridCol w="486054">
                  <a:extLst>
                    <a:ext uri="{9D8B030D-6E8A-4147-A177-3AD203B41FA5}">
                      <a16:colId xmlns:a16="http://schemas.microsoft.com/office/drawing/2014/main" val="1063440833"/>
                    </a:ext>
                  </a:extLst>
                </a:gridCol>
                <a:gridCol w="486054">
                  <a:extLst>
                    <a:ext uri="{9D8B030D-6E8A-4147-A177-3AD203B41FA5}">
                      <a16:colId xmlns:a16="http://schemas.microsoft.com/office/drawing/2014/main" val="2520204805"/>
                    </a:ext>
                  </a:extLst>
                </a:gridCol>
                <a:gridCol w="486054">
                  <a:extLst>
                    <a:ext uri="{9D8B030D-6E8A-4147-A177-3AD203B41FA5}">
                      <a16:colId xmlns:a16="http://schemas.microsoft.com/office/drawing/2014/main" val="1786252964"/>
                    </a:ext>
                  </a:extLst>
                </a:gridCol>
                <a:gridCol w="486054">
                  <a:extLst>
                    <a:ext uri="{9D8B030D-6E8A-4147-A177-3AD203B41FA5}">
                      <a16:colId xmlns:a16="http://schemas.microsoft.com/office/drawing/2014/main" val="4154672168"/>
                    </a:ext>
                  </a:extLst>
                </a:gridCol>
                <a:gridCol w="486054">
                  <a:extLst>
                    <a:ext uri="{9D8B030D-6E8A-4147-A177-3AD203B41FA5}">
                      <a16:colId xmlns:a16="http://schemas.microsoft.com/office/drawing/2014/main" val="2046026111"/>
                    </a:ext>
                  </a:extLst>
                </a:gridCol>
                <a:gridCol w="486054">
                  <a:extLst>
                    <a:ext uri="{9D8B030D-6E8A-4147-A177-3AD203B41FA5}">
                      <a16:colId xmlns:a16="http://schemas.microsoft.com/office/drawing/2014/main" val="2331593415"/>
                    </a:ext>
                  </a:extLst>
                </a:gridCol>
                <a:gridCol w="486054">
                  <a:extLst>
                    <a:ext uri="{9D8B030D-6E8A-4147-A177-3AD203B41FA5}">
                      <a16:colId xmlns:a16="http://schemas.microsoft.com/office/drawing/2014/main" val="3251856307"/>
                    </a:ext>
                  </a:extLst>
                </a:gridCol>
                <a:gridCol w="486054">
                  <a:extLst>
                    <a:ext uri="{9D8B030D-6E8A-4147-A177-3AD203B41FA5}">
                      <a16:colId xmlns:a16="http://schemas.microsoft.com/office/drawing/2014/main" val="149648151"/>
                    </a:ext>
                  </a:extLst>
                </a:gridCol>
              </a:tblGrid>
              <a:tr h="208836">
                <a:tc gridSpan="4">
                  <a:txBody>
                    <a:bodyPr/>
                    <a:lstStyle/>
                    <a:p>
                      <a:pPr algn="ctr"/>
                      <a:r>
                        <a:rPr kumimoji="1" lang="en-US" altLang="ja-JP" sz="1400" dirty="0"/>
                        <a:t>1</a:t>
                      </a:r>
                      <a:r>
                        <a:rPr kumimoji="1" lang="ja-JP" altLang="en-US" sz="1400" dirty="0"/>
                        <a:t>週目</a:t>
                      </a:r>
                    </a:p>
                  </a:txBody>
                  <a:tcPr anchor="ct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400" dirty="0"/>
                        <a:t>2</a:t>
                      </a:r>
                      <a:r>
                        <a:rPr kumimoji="1" lang="ja-JP" altLang="en-US" sz="1400" dirty="0"/>
                        <a:t>週目</a:t>
                      </a:r>
                    </a:p>
                  </a:txBody>
                  <a:tcPr anchor="ct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400" dirty="0"/>
                        <a:t>3</a:t>
                      </a:r>
                      <a:r>
                        <a:rPr kumimoji="1" lang="ja-JP" altLang="en-US" sz="1400" dirty="0"/>
                        <a:t>週目</a:t>
                      </a:r>
                    </a:p>
                  </a:txBody>
                  <a:tcPr anchor="ct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202348239"/>
                  </a:ext>
                </a:extLst>
              </a:tr>
              <a:tr h="208836">
                <a:tc gridSpan="2">
                  <a:txBody>
                    <a:bodyPr/>
                    <a:lstStyle/>
                    <a:p>
                      <a:pPr algn="ctr"/>
                      <a:r>
                        <a:rPr kumimoji="1" lang="ja-JP" altLang="en-US" sz="1400" dirty="0"/>
                        <a:t>平日</a:t>
                      </a:r>
                    </a:p>
                  </a:txBody>
                  <a:tcPr anchor="ctr">
                    <a:solidFill>
                      <a:schemeClr val="tx2">
                        <a:lumMod val="20000"/>
                        <a:lumOff val="80000"/>
                      </a:schemeClr>
                    </a:solidFill>
                  </a:tcPr>
                </a:tc>
                <a:tc hMerge="1">
                  <a:txBody>
                    <a:bodyPr/>
                    <a:lstStyle/>
                    <a:p>
                      <a:endParaRPr kumimoji="1" lang="ja-JP" altLang="en-US" dirty="0"/>
                    </a:p>
                  </a:txBody>
                  <a:tcPr/>
                </a:tc>
                <a:tc gridSpan="2">
                  <a:txBody>
                    <a:bodyPr/>
                    <a:lstStyle/>
                    <a:p>
                      <a:pPr algn="ctr"/>
                      <a:r>
                        <a:rPr kumimoji="1" lang="ja-JP" altLang="en-US" sz="1400" dirty="0"/>
                        <a:t>週末</a:t>
                      </a:r>
                    </a:p>
                  </a:txBody>
                  <a:tcPr anchor="ctr">
                    <a:solidFill>
                      <a:schemeClr val="accent4">
                        <a:lumMod val="20000"/>
                        <a:lumOff val="80000"/>
                      </a:schemeClr>
                    </a:solidFill>
                  </a:tcPr>
                </a:tc>
                <a:tc hMerge="1">
                  <a:txBody>
                    <a:bodyPr/>
                    <a:lstStyle/>
                    <a:p>
                      <a:endParaRPr kumimoji="1" lang="ja-JP" altLang="en-US" dirty="0"/>
                    </a:p>
                  </a:txBody>
                  <a:tcPr/>
                </a:tc>
                <a:tc gridSpan="2">
                  <a:txBody>
                    <a:bodyPr/>
                    <a:lstStyle/>
                    <a:p>
                      <a:pPr algn="ctr"/>
                      <a:r>
                        <a:rPr kumimoji="1" lang="ja-JP" altLang="en-US" sz="1400" dirty="0"/>
                        <a:t>平日</a:t>
                      </a:r>
                    </a:p>
                  </a:txBody>
                  <a:tcPr anchor="ctr">
                    <a:solidFill>
                      <a:schemeClr val="tx2">
                        <a:lumMod val="20000"/>
                        <a:lumOff val="80000"/>
                      </a:schemeClr>
                    </a:solidFill>
                  </a:tcPr>
                </a:tc>
                <a:tc hMerge="1">
                  <a:txBody>
                    <a:bodyPr/>
                    <a:lstStyle/>
                    <a:p>
                      <a:endParaRPr kumimoji="1" lang="ja-JP" alt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週末</a:t>
                      </a:r>
                    </a:p>
                  </a:txBody>
                  <a:tcPr anchor="ctr">
                    <a:solidFill>
                      <a:schemeClr val="accent4">
                        <a:lumMod val="20000"/>
                        <a:lumOff val="80000"/>
                      </a:schemeClr>
                    </a:solidFill>
                  </a:tcPr>
                </a:tc>
                <a:tc hMerge="1">
                  <a:txBody>
                    <a:bodyPr/>
                    <a:lstStyle/>
                    <a:p>
                      <a:endParaRPr kumimoji="1" lang="ja-JP" altLang="en-US" dirty="0"/>
                    </a:p>
                  </a:txBody>
                  <a:tcPr/>
                </a:tc>
                <a:tc gridSpan="2">
                  <a:txBody>
                    <a:bodyPr/>
                    <a:lstStyle/>
                    <a:p>
                      <a:pPr algn="ctr"/>
                      <a:r>
                        <a:rPr kumimoji="1" lang="ja-JP" altLang="en-US" sz="1400" dirty="0"/>
                        <a:t>平日</a:t>
                      </a:r>
                    </a:p>
                  </a:txBody>
                  <a:tcPr anchor="ctr">
                    <a:solidFill>
                      <a:schemeClr val="tx2">
                        <a:lumMod val="20000"/>
                        <a:lumOff val="80000"/>
                      </a:schemeClr>
                    </a:solidFill>
                  </a:tcPr>
                </a:tc>
                <a:tc hMerge="1">
                  <a:txBody>
                    <a:bodyPr/>
                    <a:lstStyle/>
                    <a:p>
                      <a:endParaRPr kumimoji="1" lang="ja-JP" altLang="en-US" dirty="0"/>
                    </a:p>
                  </a:txBody>
                  <a:tcPr>
                    <a:solidFill>
                      <a:schemeClr val="accent4">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週末</a:t>
                      </a:r>
                    </a:p>
                  </a:txBody>
                  <a:tcPr anchor="ctr">
                    <a:solidFill>
                      <a:schemeClr val="accent4">
                        <a:lumMod val="20000"/>
                        <a:lumOff val="80000"/>
                      </a:schemeClr>
                    </a:solidFill>
                  </a:tcPr>
                </a:tc>
                <a:tc hMerge="1">
                  <a:txBody>
                    <a:bodyPr/>
                    <a:lstStyle/>
                    <a:p>
                      <a:endParaRPr kumimoji="1" lang="ja-JP" altLang="en-US" dirty="0"/>
                    </a:p>
                  </a:txBody>
                  <a:tcPr>
                    <a:solidFill>
                      <a:schemeClr val="accent4">
                        <a:lumMod val="20000"/>
                        <a:lumOff val="80000"/>
                      </a:schemeClr>
                    </a:solidFill>
                  </a:tcPr>
                </a:tc>
                <a:extLst>
                  <a:ext uri="{0D108BD9-81ED-4DB2-BD59-A6C34878D82A}">
                    <a16:rowId xmlns:a16="http://schemas.microsoft.com/office/drawing/2014/main" val="1711435000"/>
                  </a:ext>
                </a:extLst>
              </a:tr>
              <a:tr h="208836">
                <a:tc>
                  <a:txBody>
                    <a:bodyPr/>
                    <a:lstStyle/>
                    <a:p>
                      <a:pPr algn="ctr"/>
                      <a:r>
                        <a:rPr kumimoji="1" lang="ja-JP" altLang="en-US" sz="1400" dirty="0"/>
                        <a:t>水</a:t>
                      </a:r>
                    </a:p>
                  </a:txBody>
                  <a:tcPr anchor="ctr">
                    <a:solidFill>
                      <a:schemeClr val="tx2">
                        <a:lumMod val="20000"/>
                        <a:lumOff val="80000"/>
                      </a:schemeClr>
                    </a:solidFill>
                  </a:tcPr>
                </a:tc>
                <a:tc>
                  <a:txBody>
                    <a:bodyPr/>
                    <a:lstStyle/>
                    <a:p>
                      <a:pPr algn="ctr"/>
                      <a:r>
                        <a:rPr kumimoji="1" lang="ja-JP" altLang="en-US" sz="1400" dirty="0"/>
                        <a:t>木</a:t>
                      </a:r>
                    </a:p>
                  </a:txBody>
                  <a:tcPr anchor="ctr">
                    <a:solidFill>
                      <a:schemeClr val="tx2">
                        <a:lumMod val="20000"/>
                        <a:lumOff val="80000"/>
                      </a:schemeClr>
                    </a:solidFill>
                  </a:tcPr>
                </a:tc>
                <a:tc>
                  <a:txBody>
                    <a:bodyPr/>
                    <a:lstStyle/>
                    <a:p>
                      <a:pPr algn="ctr"/>
                      <a:r>
                        <a:rPr kumimoji="1" lang="ja-JP" altLang="en-US" sz="1400" dirty="0"/>
                        <a:t>土</a:t>
                      </a:r>
                    </a:p>
                  </a:txBody>
                  <a:tcPr anchor="ctr">
                    <a:solidFill>
                      <a:schemeClr val="accent4">
                        <a:lumMod val="20000"/>
                        <a:lumOff val="80000"/>
                      </a:schemeClr>
                    </a:solidFill>
                  </a:tcPr>
                </a:tc>
                <a:tc>
                  <a:txBody>
                    <a:bodyPr/>
                    <a:lstStyle/>
                    <a:p>
                      <a:pPr algn="ctr"/>
                      <a:r>
                        <a:rPr kumimoji="1" lang="ja-JP" altLang="en-US" sz="1400" dirty="0"/>
                        <a:t>日</a:t>
                      </a:r>
                    </a:p>
                  </a:txBody>
                  <a:tcPr anchor="ctr">
                    <a:solidFill>
                      <a:schemeClr val="accent4">
                        <a:lumMod val="20000"/>
                        <a:lumOff val="80000"/>
                      </a:schemeClr>
                    </a:solidFill>
                  </a:tcPr>
                </a:tc>
                <a:tc>
                  <a:txBody>
                    <a:bodyPr/>
                    <a:lstStyle/>
                    <a:p>
                      <a:pPr algn="ctr"/>
                      <a:r>
                        <a:rPr kumimoji="1" lang="ja-JP" altLang="en-US" sz="1400" dirty="0"/>
                        <a:t>水</a:t>
                      </a:r>
                    </a:p>
                  </a:txBody>
                  <a:tcPr anchor="ctr">
                    <a:solidFill>
                      <a:schemeClr val="tx2">
                        <a:lumMod val="20000"/>
                        <a:lumOff val="80000"/>
                      </a:schemeClr>
                    </a:solidFill>
                  </a:tcPr>
                </a:tc>
                <a:tc>
                  <a:txBody>
                    <a:bodyPr/>
                    <a:lstStyle/>
                    <a:p>
                      <a:pPr algn="ctr"/>
                      <a:r>
                        <a:rPr kumimoji="1" lang="ja-JP" altLang="en-US" sz="1400" dirty="0"/>
                        <a:t>木</a:t>
                      </a:r>
                    </a:p>
                  </a:txBody>
                  <a:tcPr anchor="ctr">
                    <a:solidFill>
                      <a:schemeClr val="tx2">
                        <a:lumMod val="20000"/>
                        <a:lumOff val="80000"/>
                      </a:schemeClr>
                    </a:solidFill>
                  </a:tcPr>
                </a:tc>
                <a:tc>
                  <a:txBody>
                    <a:bodyPr/>
                    <a:lstStyle/>
                    <a:p>
                      <a:pPr algn="ctr"/>
                      <a:r>
                        <a:rPr kumimoji="1" lang="ja-JP" altLang="en-US" sz="1400" dirty="0"/>
                        <a:t>土</a:t>
                      </a:r>
                    </a:p>
                  </a:txBody>
                  <a:tcPr anchor="ctr">
                    <a:solidFill>
                      <a:schemeClr val="accent4">
                        <a:lumMod val="20000"/>
                        <a:lumOff val="80000"/>
                      </a:schemeClr>
                    </a:solidFill>
                  </a:tcPr>
                </a:tc>
                <a:tc>
                  <a:txBody>
                    <a:bodyPr/>
                    <a:lstStyle/>
                    <a:p>
                      <a:pPr algn="ctr"/>
                      <a:r>
                        <a:rPr kumimoji="1" lang="ja-JP" altLang="en-US" sz="1400" dirty="0"/>
                        <a:t>日</a:t>
                      </a:r>
                    </a:p>
                  </a:txBody>
                  <a:tcPr anchor="ctr">
                    <a:solidFill>
                      <a:schemeClr val="accent4">
                        <a:lumMod val="20000"/>
                        <a:lumOff val="80000"/>
                      </a:schemeClr>
                    </a:solidFill>
                  </a:tcPr>
                </a:tc>
                <a:tc>
                  <a:txBody>
                    <a:bodyPr/>
                    <a:lstStyle/>
                    <a:p>
                      <a:pPr algn="ctr"/>
                      <a:r>
                        <a:rPr lang="ja-JP" altLang="en-US" sz="1400" dirty="0"/>
                        <a:t>水</a:t>
                      </a:r>
                    </a:p>
                  </a:txBody>
                  <a:tcPr anchor="ctr">
                    <a:solidFill>
                      <a:schemeClr val="tx2">
                        <a:lumMod val="20000"/>
                        <a:lumOff val="80000"/>
                      </a:schemeClr>
                    </a:solidFill>
                  </a:tcPr>
                </a:tc>
                <a:tc>
                  <a:txBody>
                    <a:bodyPr/>
                    <a:lstStyle/>
                    <a:p>
                      <a:pPr algn="ctr"/>
                      <a:r>
                        <a:rPr kumimoji="1" lang="ja-JP" altLang="en-US" sz="1400" dirty="0"/>
                        <a:t>木</a:t>
                      </a:r>
                    </a:p>
                  </a:txBody>
                  <a:tcPr anchor="ctr">
                    <a:solidFill>
                      <a:schemeClr val="tx2">
                        <a:lumMod val="20000"/>
                        <a:lumOff val="80000"/>
                      </a:schemeClr>
                    </a:solidFill>
                  </a:tcPr>
                </a:tc>
                <a:tc>
                  <a:txBody>
                    <a:bodyPr/>
                    <a:lstStyle/>
                    <a:p>
                      <a:pPr algn="ctr"/>
                      <a:r>
                        <a:rPr kumimoji="1" lang="ja-JP" altLang="en-US" sz="1400" dirty="0"/>
                        <a:t>土</a:t>
                      </a:r>
                    </a:p>
                  </a:txBody>
                  <a:tcPr anchor="ctr">
                    <a:solidFill>
                      <a:schemeClr val="accent4">
                        <a:lumMod val="20000"/>
                        <a:lumOff val="80000"/>
                      </a:schemeClr>
                    </a:solidFill>
                  </a:tcPr>
                </a:tc>
                <a:tc>
                  <a:txBody>
                    <a:bodyPr/>
                    <a:lstStyle/>
                    <a:p>
                      <a:pPr algn="ctr"/>
                      <a:r>
                        <a:rPr kumimoji="1" lang="ja-JP" altLang="en-US" sz="1400" dirty="0"/>
                        <a:t>日</a:t>
                      </a:r>
                    </a:p>
                  </a:txBody>
                  <a:tcPr anchor="ctr">
                    <a:solidFill>
                      <a:schemeClr val="accent4">
                        <a:lumMod val="20000"/>
                        <a:lumOff val="80000"/>
                      </a:schemeClr>
                    </a:solidFill>
                  </a:tcPr>
                </a:tc>
                <a:extLst>
                  <a:ext uri="{0D108BD9-81ED-4DB2-BD59-A6C34878D82A}">
                    <a16:rowId xmlns:a16="http://schemas.microsoft.com/office/drawing/2014/main" val="2624350238"/>
                  </a:ext>
                </a:extLst>
              </a:tr>
              <a:tr h="208836">
                <a:tc>
                  <a:txBody>
                    <a:bodyPr/>
                    <a:lstStyle/>
                    <a:p>
                      <a:pPr algn="ctr"/>
                      <a:r>
                        <a:rPr kumimoji="1" lang="en-US" altLang="ja-JP" sz="1400" b="1" dirty="0"/>
                        <a:t>a</a:t>
                      </a:r>
                      <a:endParaRPr kumimoji="1" lang="ja-JP" altLang="en-US" sz="1400" b="1" dirty="0"/>
                    </a:p>
                  </a:txBody>
                  <a:tcPr anchor="ctr"/>
                </a:tc>
                <a:tc>
                  <a:txBody>
                    <a:bodyPr/>
                    <a:lstStyle/>
                    <a:p>
                      <a:pPr algn="ctr"/>
                      <a:r>
                        <a:rPr kumimoji="1" lang="en-US" altLang="ja-JP" sz="1400" b="1" dirty="0"/>
                        <a:t>b</a:t>
                      </a:r>
                      <a:endParaRPr kumimoji="1" lang="ja-JP" altLang="en-US" sz="1400" b="1" dirty="0"/>
                    </a:p>
                  </a:txBody>
                  <a:tcPr anchor="ctr"/>
                </a:tc>
                <a:tc>
                  <a:txBody>
                    <a:bodyPr/>
                    <a:lstStyle/>
                    <a:p>
                      <a:pPr algn="ctr"/>
                      <a:r>
                        <a:rPr kumimoji="1" lang="en-US" altLang="ja-JP" sz="1400" b="1" dirty="0"/>
                        <a:t>b</a:t>
                      </a:r>
                      <a:endParaRPr kumimoji="1" lang="ja-JP" altLang="en-US" sz="1400" b="1" dirty="0"/>
                    </a:p>
                  </a:txBody>
                  <a:tcPr anchor="ctr"/>
                </a:tc>
                <a:tc>
                  <a:txBody>
                    <a:bodyPr/>
                    <a:lstStyle/>
                    <a:p>
                      <a:pPr algn="ctr"/>
                      <a:r>
                        <a:rPr kumimoji="1" lang="en-US" altLang="ja-JP" sz="1400" b="1" dirty="0"/>
                        <a:t>c</a:t>
                      </a:r>
                      <a:endParaRPr kumimoji="1" lang="ja-JP" altLang="en-US" sz="1400" b="1" dirty="0"/>
                    </a:p>
                  </a:txBody>
                  <a:tcPr anchor="ctr"/>
                </a:tc>
                <a:tc>
                  <a:txBody>
                    <a:bodyPr/>
                    <a:lstStyle/>
                    <a:p>
                      <a:pPr algn="ctr"/>
                      <a:r>
                        <a:rPr kumimoji="1" lang="en-US" altLang="ja-JP" sz="1400" b="1" dirty="0"/>
                        <a:t>c</a:t>
                      </a:r>
                      <a:endParaRPr kumimoji="1" lang="ja-JP" altLang="en-US" sz="1400" b="1" dirty="0"/>
                    </a:p>
                  </a:txBody>
                  <a:tcPr anchor="ctr"/>
                </a:tc>
                <a:tc>
                  <a:txBody>
                    <a:bodyPr/>
                    <a:lstStyle/>
                    <a:p>
                      <a:pPr algn="ctr"/>
                      <a:r>
                        <a:rPr kumimoji="1" lang="en-US" altLang="ja-JP" sz="1400" b="1" dirty="0"/>
                        <a:t>a</a:t>
                      </a:r>
                      <a:endParaRPr kumimoji="1" lang="ja-JP" altLang="en-US" sz="1400" b="1" dirty="0"/>
                    </a:p>
                  </a:txBody>
                  <a:tcPr anchor="ctr"/>
                </a:tc>
                <a:tc>
                  <a:txBody>
                    <a:bodyPr/>
                    <a:lstStyle/>
                    <a:p>
                      <a:pPr algn="ctr"/>
                      <a:r>
                        <a:rPr kumimoji="1" lang="en-US" altLang="ja-JP" sz="1400" b="1" dirty="0"/>
                        <a:t>a</a:t>
                      </a:r>
                      <a:endParaRPr kumimoji="1" lang="ja-JP" altLang="en-US" sz="1400" b="1" dirty="0"/>
                    </a:p>
                  </a:txBody>
                  <a:tcPr anchor="ctr"/>
                </a:tc>
                <a:tc>
                  <a:txBody>
                    <a:bodyPr/>
                    <a:lstStyle/>
                    <a:p>
                      <a:pPr algn="ctr"/>
                      <a:r>
                        <a:rPr kumimoji="1" lang="en-US" altLang="ja-JP" sz="1400" b="1" dirty="0"/>
                        <a:t>b</a:t>
                      </a:r>
                      <a:endParaRPr kumimoji="1" lang="ja-JP" altLang="en-US" sz="1400" b="1" dirty="0"/>
                    </a:p>
                  </a:txBody>
                  <a:tcPr anchor="ctr"/>
                </a:tc>
                <a:tc>
                  <a:txBody>
                    <a:bodyPr/>
                    <a:lstStyle/>
                    <a:p>
                      <a:pPr algn="ctr"/>
                      <a:r>
                        <a:rPr kumimoji="1" lang="en-US" altLang="ja-JP" sz="1400" b="1" dirty="0"/>
                        <a:t>c</a:t>
                      </a:r>
                      <a:endParaRPr kumimoji="1" lang="ja-JP" altLang="en-US" sz="1400" b="1" dirty="0"/>
                    </a:p>
                  </a:txBody>
                  <a:tcPr anchor="ctr"/>
                </a:tc>
                <a:tc>
                  <a:txBody>
                    <a:bodyPr/>
                    <a:lstStyle/>
                    <a:p>
                      <a:pPr algn="ctr"/>
                      <a:r>
                        <a:rPr kumimoji="1" lang="en-US" altLang="ja-JP" sz="1400" b="1" dirty="0"/>
                        <a:t>b</a:t>
                      </a:r>
                      <a:endParaRPr kumimoji="1" lang="ja-JP" altLang="en-US" sz="1400" b="1" dirty="0"/>
                    </a:p>
                  </a:txBody>
                  <a:tcPr anchor="ctr"/>
                </a:tc>
                <a:tc>
                  <a:txBody>
                    <a:bodyPr/>
                    <a:lstStyle/>
                    <a:p>
                      <a:pPr algn="ctr"/>
                      <a:r>
                        <a:rPr kumimoji="1" lang="en-US" altLang="ja-JP" sz="1400" b="1" dirty="0"/>
                        <a:t>c</a:t>
                      </a:r>
                      <a:endParaRPr kumimoji="1" lang="ja-JP" altLang="en-US" sz="1400" b="1" dirty="0"/>
                    </a:p>
                  </a:txBody>
                  <a:tcPr anchor="ctr"/>
                </a:tc>
                <a:tc>
                  <a:txBody>
                    <a:bodyPr/>
                    <a:lstStyle/>
                    <a:p>
                      <a:pPr algn="ctr"/>
                      <a:r>
                        <a:rPr kumimoji="1" lang="en-US" altLang="ja-JP" sz="1400" b="1" dirty="0"/>
                        <a:t>a</a:t>
                      </a:r>
                      <a:endParaRPr kumimoji="1" lang="ja-JP" altLang="en-US" sz="1400" b="1" dirty="0"/>
                    </a:p>
                  </a:txBody>
                  <a:tcPr anchor="ctr"/>
                </a:tc>
                <a:extLst>
                  <a:ext uri="{0D108BD9-81ED-4DB2-BD59-A6C34878D82A}">
                    <a16:rowId xmlns:a16="http://schemas.microsoft.com/office/drawing/2014/main" val="1858132855"/>
                  </a:ext>
                </a:extLst>
              </a:tr>
            </a:tbl>
          </a:graphicData>
        </a:graphic>
      </p:graphicFrame>
      <p:sp>
        <p:nvSpPr>
          <p:cNvPr id="7" name="テキスト ボックス 6">
            <a:extLst>
              <a:ext uri="{FF2B5EF4-FFF2-40B4-BE49-F238E27FC236}">
                <a16:creationId xmlns:a16="http://schemas.microsoft.com/office/drawing/2014/main" id="{BC72E927-A08B-4E8E-ADE3-06BB7FA9FB84}"/>
              </a:ext>
            </a:extLst>
          </p:cNvPr>
          <p:cNvSpPr txBox="1"/>
          <p:nvPr/>
        </p:nvSpPr>
        <p:spPr>
          <a:xfrm>
            <a:off x="416496" y="3628858"/>
            <a:ext cx="9037004" cy="738664"/>
          </a:xfrm>
          <a:prstGeom prst="rect">
            <a:avLst/>
          </a:prstGeom>
          <a:noFill/>
        </p:spPr>
        <p:txBody>
          <a:bodyPr wrap="square" rtlCol="0">
            <a:spAutoFit/>
          </a:bodyPr>
          <a:lstStyle/>
          <a:p>
            <a:r>
              <a:rPr lang="ja-JP" altLang="en-US" sz="1400" dirty="0"/>
              <a:t>平日と週末の中で、</a:t>
            </a:r>
            <a:r>
              <a:rPr lang="en-US" altLang="ja-JP" sz="1400" dirty="0" err="1"/>
              <a:t>a,b,c</a:t>
            </a:r>
            <a:r>
              <a:rPr lang="ja-JP" altLang="en-US" sz="1400" dirty="0"/>
              <a:t>が実施される回数が等しい</a:t>
            </a:r>
            <a:r>
              <a:rPr lang="ja-JP" altLang="en-US" sz="1000" dirty="0"/>
              <a:t>（平日</a:t>
            </a:r>
            <a:r>
              <a:rPr lang="en-US" altLang="ja-JP" sz="1000" dirty="0"/>
              <a:t>/</a:t>
            </a:r>
            <a:r>
              <a:rPr lang="ja-JP" altLang="en-US" sz="1000" dirty="0"/>
              <a:t>週末の効果の違いの検証は実験の目的ではない）　</a:t>
            </a:r>
            <a:r>
              <a:rPr lang="ja-JP" altLang="en-US" sz="1400" dirty="0"/>
              <a:t>→　</a:t>
            </a:r>
            <a:r>
              <a:rPr lang="ja-JP" altLang="en-US" sz="1400" b="1" dirty="0"/>
              <a:t>局所管理</a:t>
            </a:r>
            <a:endParaRPr lang="en-US" altLang="ja-JP" sz="1400" b="1" dirty="0"/>
          </a:p>
          <a:p>
            <a:r>
              <a:rPr lang="en-US" altLang="ja-JP" sz="1400" dirty="0" err="1"/>
              <a:t>a,b,c</a:t>
            </a:r>
            <a:r>
              <a:rPr lang="ja-JP" altLang="en-US" sz="1400" dirty="0"/>
              <a:t>それぞれ</a:t>
            </a:r>
            <a:r>
              <a:rPr lang="en-US" altLang="ja-JP" sz="1400" dirty="0"/>
              <a:t>4</a:t>
            </a:r>
            <a:r>
              <a:rPr lang="ja-JP" altLang="en-US" sz="1400" dirty="0"/>
              <a:t>回ずつ実験が繰り返されている　→　</a:t>
            </a:r>
            <a:r>
              <a:rPr lang="ja-JP" altLang="en-US" sz="1400" b="1" dirty="0"/>
              <a:t>反復</a:t>
            </a:r>
            <a:endParaRPr lang="en-US" altLang="ja-JP" sz="1400" b="1" dirty="0"/>
          </a:p>
          <a:p>
            <a:r>
              <a:rPr lang="en-US" altLang="ja-JP" sz="1400" dirty="0" err="1"/>
              <a:t>a,b,c</a:t>
            </a:r>
            <a:r>
              <a:rPr lang="ja-JP" altLang="en-US" sz="1400" dirty="0"/>
              <a:t>の実施順序はランダムに決める　→　</a:t>
            </a:r>
            <a:r>
              <a:rPr lang="ja-JP" altLang="en-US" sz="1400" b="1" dirty="0"/>
              <a:t>無作為化</a:t>
            </a:r>
            <a:endParaRPr lang="en-US" altLang="ja-JP" sz="1400" b="1"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803E0F-327A-4B32-9882-A210F71B9562}"/>
                  </a:ext>
                </a:extLst>
              </p:cNvPr>
              <p:cNvSpPr txBox="1"/>
              <p:nvPr/>
            </p:nvSpPr>
            <p:spPr>
              <a:xfrm>
                <a:off x="632520" y="4725144"/>
                <a:ext cx="8496944" cy="1419619"/>
              </a:xfrm>
              <a:prstGeom prst="rect">
                <a:avLst/>
              </a:prstGeom>
              <a:noFill/>
            </p:spPr>
            <p:txBody>
              <a:bodyPr wrap="square" rtlCol="0">
                <a:spAutoFit/>
              </a:bodyPr>
              <a:lstStyle/>
              <a:p>
                <a:r>
                  <a:rPr lang="ja-JP" altLang="en-US" sz="1400" dirty="0"/>
                  <a:t>分析で利用するモデル</a:t>
                </a:r>
                <a:endParaRPr lang="en-US" altLang="ja-JP" sz="1400" dirty="0"/>
              </a:p>
              <a:p>
                <a:pPr/>
                <a14:m>
                  <m:oMathPara xmlns:m="http://schemas.openxmlformats.org/officeDocument/2006/math">
                    <m:oMathParaPr>
                      <m:jc m:val="left"/>
                    </m:oMathParaPr>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ε</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oMath>
                  </m:oMathPara>
                </a14:m>
                <a:endParaRPr lang="en-US" altLang="ja-JP" sz="1400" dirty="0">
                  <a:solidFill>
                    <a:schemeClr val="tx2"/>
                  </a:solidFill>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oMath>
                </a14:m>
                <a:r>
                  <a:rPr lang="ja-JP" altLang="en-US" sz="1400" i="1" dirty="0">
                    <a:latin typeface="Cambria Math" panose="02040503050406030204" pitchFamily="18" charset="0"/>
                  </a:rPr>
                  <a:t>：</a:t>
                </a:r>
                <a:r>
                  <a:rPr lang="ja-JP" altLang="en-US" sz="1400" dirty="0"/>
                  <a:t>キャンペーン</a:t>
                </a:r>
                <a:r>
                  <a:rPr lang="en-US" altLang="ja-JP" sz="1400" dirty="0" err="1"/>
                  <a:t>a,b,c</a:t>
                </a:r>
                <a:r>
                  <a:rPr lang="ja-JP" altLang="en-US" sz="1400" dirty="0"/>
                  <a:t>の効果（</a:t>
                </a:r>
                <a:r>
                  <a:rPr lang="en-US" altLang="ja-JP" sz="1400" dirty="0"/>
                  <a:t>j=</a:t>
                </a:r>
                <a:r>
                  <a:rPr lang="en-US" altLang="ja-JP" sz="1400" dirty="0" err="1"/>
                  <a:t>a,b,c</a:t>
                </a:r>
                <a:r>
                  <a:rPr lang="ja-JP" altLang="en-US" sz="1400" dirty="0"/>
                  <a:t>）</a:t>
                </a:r>
                <a:endParaRPr lang="en-US" altLang="ja-JP" sz="1400" i="1" dirty="0">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oMath>
                </a14:m>
                <a:r>
                  <a:rPr lang="ja-JP" altLang="en-US" sz="1400" dirty="0"/>
                  <a:t>：平日</a:t>
                </a:r>
                <a:r>
                  <a:rPr lang="en-US" altLang="ja-JP" sz="1400" dirty="0"/>
                  <a:t>/</a:t>
                </a:r>
                <a:r>
                  <a:rPr lang="ja-JP" altLang="en-US" sz="1400" dirty="0"/>
                  <a:t>週末の効果（</a:t>
                </a:r>
                <a:r>
                  <a:rPr lang="en-US" altLang="ja-JP" sz="1400" dirty="0"/>
                  <a:t>k=</a:t>
                </a:r>
                <a:r>
                  <a:rPr lang="ja-JP" altLang="en-US" sz="1400" dirty="0"/>
                  <a:t>平日</a:t>
                </a:r>
                <a:r>
                  <a:rPr lang="en-US" altLang="ja-JP" sz="1400" dirty="0"/>
                  <a:t>,</a:t>
                </a:r>
                <a:r>
                  <a:rPr lang="ja-JP" altLang="en-US" sz="1400" dirty="0"/>
                  <a:t>週末）</a:t>
                </a:r>
                <a:endParaRPr lang="en-US" altLang="ja-JP" sz="1400" dirty="0"/>
              </a:p>
              <a:p>
                <a:endParaRPr lang="en-US" altLang="ja-JP" sz="1400" dirty="0"/>
              </a:p>
              <a:p>
                <a:r>
                  <a:rPr lang="ja-JP" altLang="en-US" sz="1400" dirty="0"/>
                  <a:t>キャンペーン</a:t>
                </a:r>
                <a:r>
                  <a:rPr lang="en-US" altLang="ja-JP" sz="1400" dirty="0" err="1"/>
                  <a:t>a,b,c</a:t>
                </a:r>
                <a:r>
                  <a:rPr lang="ja-JP" altLang="en-US" sz="1400" dirty="0"/>
                  <a:t>の効果が有意かどうかに興味がある</a:t>
                </a:r>
                <a:endParaRPr lang="en-US" altLang="ja-JP" sz="1400" dirty="0"/>
              </a:p>
            </p:txBody>
          </p:sp>
        </mc:Choice>
        <mc:Fallback xmlns="">
          <p:sp>
            <p:nvSpPr>
              <p:cNvPr id="8" name="テキスト ボックス 7">
                <a:extLst>
                  <a:ext uri="{FF2B5EF4-FFF2-40B4-BE49-F238E27FC236}">
                    <a16:creationId xmlns:a16="http://schemas.microsoft.com/office/drawing/2014/main" id="{AA803E0F-327A-4B32-9882-A210F71B9562}"/>
                  </a:ext>
                </a:extLst>
              </p:cNvPr>
              <p:cNvSpPr txBox="1">
                <a:spLocks noRot="1" noChangeAspect="1" noMove="1" noResize="1" noEditPoints="1" noAdjustHandles="1" noChangeArrowheads="1" noChangeShapeType="1" noTextEdit="1"/>
              </p:cNvSpPr>
              <p:nvPr/>
            </p:nvSpPr>
            <p:spPr>
              <a:xfrm>
                <a:off x="632520" y="4725144"/>
                <a:ext cx="8496944" cy="1419619"/>
              </a:xfrm>
              <a:prstGeom prst="rect">
                <a:avLst/>
              </a:prstGeom>
              <a:blipFill>
                <a:blip r:embed="rId2"/>
                <a:stretch>
                  <a:fillRect l="-215" t="-858" b="-34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C41A4E5-B417-43D5-98C2-146898F7A082}"/>
              </a:ext>
            </a:extLst>
          </p:cNvPr>
          <p:cNvSpPr txBox="1"/>
          <p:nvPr/>
        </p:nvSpPr>
        <p:spPr>
          <a:xfrm>
            <a:off x="632520" y="1623936"/>
            <a:ext cx="8496944" cy="523220"/>
          </a:xfrm>
          <a:prstGeom prst="rect">
            <a:avLst/>
          </a:prstGeom>
          <a:noFill/>
        </p:spPr>
        <p:txBody>
          <a:bodyPr wrap="square" rtlCol="0">
            <a:spAutoFit/>
          </a:bodyPr>
          <a:lstStyle/>
          <a:p>
            <a:r>
              <a:rPr lang="ja-JP" altLang="en-US" sz="1400" dirty="0"/>
              <a:t>（例）キャンペーン</a:t>
            </a:r>
            <a:r>
              <a:rPr lang="en-US" altLang="ja-JP" sz="1400" dirty="0" err="1"/>
              <a:t>a,b,c</a:t>
            </a:r>
            <a:r>
              <a:rPr lang="ja-JP" altLang="en-US" sz="1400" dirty="0"/>
              <a:t>の効果検証をある店舗で実施する。一日に実施できるキャンペーンは一種類のみ。また、平日</a:t>
            </a:r>
            <a:r>
              <a:rPr lang="en-US" altLang="ja-JP" sz="1400" dirty="0"/>
              <a:t>/</a:t>
            </a:r>
            <a:r>
              <a:rPr lang="ja-JP" altLang="en-US" sz="1400" dirty="0"/>
              <a:t>週末の違いも影響があると考えられるので考慮に入れる（平日は水と木に実施）</a:t>
            </a:r>
            <a:endParaRPr lang="en-US" altLang="ja-JP" sz="1400" dirty="0"/>
          </a:p>
        </p:txBody>
      </p:sp>
    </p:spTree>
    <p:extLst>
      <p:ext uri="{BB962C8B-B14F-4D97-AF65-F5344CB8AC3E}">
        <p14:creationId xmlns:p14="http://schemas.microsoft.com/office/powerpoint/2010/main" val="390332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18</a:t>
            </a:fld>
            <a:endParaRPr lang="ja-JP" altLang="en-US" dirty="0"/>
          </a:p>
        </p:txBody>
      </p:sp>
      <p:sp>
        <p:nvSpPr>
          <p:cNvPr id="3" name="タイトル 2"/>
          <p:cNvSpPr>
            <a:spLocks noGrp="1"/>
          </p:cNvSpPr>
          <p:nvPr>
            <p:ph type="title"/>
          </p:nvPr>
        </p:nvSpPr>
        <p:spPr/>
        <p:txBody>
          <a:bodyPr/>
          <a:lstStyle/>
          <a:p>
            <a:r>
              <a:rPr lang="ja-JP" altLang="en-US" dirty="0"/>
              <a:t>不適切な実験</a:t>
            </a:r>
            <a:r>
              <a:rPr kumimoji="1" lang="ja-JP" altLang="en-US" dirty="0"/>
              <a:t>計画の例</a:t>
            </a:r>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523220"/>
          </a:xfrm>
          <a:prstGeom prst="rect">
            <a:avLst/>
          </a:prstGeom>
          <a:noFill/>
        </p:spPr>
        <p:txBody>
          <a:bodyPr wrap="square" rtlCol="0">
            <a:spAutoFit/>
          </a:bodyPr>
          <a:lstStyle/>
          <a:p>
            <a:r>
              <a:rPr lang="ja-JP" altLang="en-US" sz="1400" b="1" dirty="0"/>
              <a:t>交絡</a:t>
            </a:r>
            <a:r>
              <a:rPr lang="en-US" altLang="ja-JP" sz="1400" b="1" dirty="0"/>
              <a:t>(Confounding)</a:t>
            </a:r>
            <a:r>
              <a:rPr lang="ja-JP" altLang="en-US" sz="1400" dirty="0"/>
              <a:t>：要因間の効果が混ざってしまい、分離できない状況</a:t>
            </a:r>
            <a:endParaRPr lang="en-US" altLang="ja-JP" sz="1400" dirty="0"/>
          </a:p>
          <a:p>
            <a:endParaRPr lang="en-US" altLang="ja-JP" sz="1400" dirty="0"/>
          </a:p>
        </p:txBody>
      </p:sp>
      <p:sp>
        <p:nvSpPr>
          <p:cNvPr id="10" name="テキスト ボックス 9">
            <a:extLst>
              <a:ext uri="{FF2B5EF4-FFF2-40B4-BE49-F238E27FC236}">
                <a16:creationId xmlns:a16="http://schemas.microsoft.com/office/drawing/2014/main" id="{78D3DDDA-AF66-47C1-8945-FCDE6768B8CF}"/>
              </a:ext>
            </a:extLst>
          </p:cNvPr>
          <p:cNvSpPr txBox="1"/>
          <p:nvPr/>
        </p:nvSpPr>
        <p:spPr>
          <a:xfrm>
            <a:off x="416496" y="1665808"/>
            <a:ext cx="4320480" cy="1677382"/>
          </a:xfrm>
          <a:prstGeom prst="rect">
            <a:avLst/>
          </a:prstGeom>
          <a:noFill/>
        </p:spPr>
        <p:txBody>
          <a:bodyPr wrap="square" rtlCol="0">
            <a:spAutoFit/>
          </a:bodyPr>
          <a:lstStyle/>
          <a:p>
            <a:r>
              <a:rPr lang="ja-JP" altLang="en-US" sz="1400" dirty="0"/>
              <a:t>（例）クーポン効果の検証実験</a:t>
            </a:r>
            <a:endParaRPr lang="en-US" altLang="ja-JP" sz="1400" dirty="0"/>
          </a:p>
          <a:p>
            <a:endParaRPr lang="en-US" altLang="ja-JP" sz="1400" dirty="0"/>
          </a:p>
          <a:p>
            <a:r>
              <a:rPr lang="ja-JP" altLang="en-US" sz="1400" dirty="0"/>
              <a:t>女性（</a:t>
            </a:r>
            <a:r>
              <a:rPr lang="en-US" altLang="ja-JP" sz="1400" dirty="0"/>
              <a:t>100</a:t>
            </a:r>
            <a:r>
              <a:rPr lang="ja-JP" altLang="en-US" sz="1400" dirty="0"/>
              <a:t>人）にだけクーポンを配布、男性（</a:t>
            </a:r>
            <a:r>
              <a:rPr lang="en-US" altLang="ja-JP" sz="1400" dirty="0"/>
              <a:t>100</a:t>
            </a:r>
            <a:r>
              <a:rPr lang="ja-JP" altLang="en-US" sz="1400" dirty="0"/>
              <a:t>人）にはクーポン配布無し、売上に与える影響を比較する</a:t>
            </a:r>
            <a:endParaRPr lang="en-US" altLang="ja-JP" sz="1400" dirty="0"/>
          </a:p>
          <a:p>
            <a:endParaRPr lang="en-US" altLang="ja-JP" sz="500" dirty="0"/>
          </a:p>
          <a:p>
            <a:r>
              <a:rPr lang="ja-JP" altLang="en-US" sz="1400" dirty="0"/>
              <a:t>性別による影響なのかクーポンの効果なのが、影響が分離できない（交絡が発生している）</a:t>
            </a:r>
            <a:endParaRPr lang="en-US" altLang="ja-JP" sz="1400" dirty="0"/>
          </a:p>
        </p:txBody>
      </p:sp>
      <p:graphicFrame>
        <p:nvGraphicFramePr>
          <p:cNvPr id="4" name="表 3">
            <a:extLst>
              <a:ext uri="{FF2B5EF4-FFF2-40B4-BE49-F238E27FC236}">
                <a16:creationId xmlns:a16="http://schemas.microsoft.com/office/drawing/2014/main" id="{0E886888-E870-4550-B136-34A55B1F6F09}"/>
              </a:ext>
            </a:extLst>
          </p:cNvPr>
          <p:cNvGraphicFramePr>
            <a:graphicFrameLocks noGrp="1"/>
          </p:cNvGraphicFramePr>
          <p:nvPr>
            <p:extLst>
              <p:ext uri="{D42A27DB-BD31-4B8C-83A1-F6EECF244321}">
                <p14:modId xmlns:p14="http://schemas.microsoft.com/office/powerpoint/2010/main" val="2996385928"/>
              </p:ext>
            </p:extLst>
          </p:nvPr>
        </p:nvGraphicFramePr>
        <p:xfrm>
          <a:off x="5637076" y="1985297"/>
          <a:ext cx="3240360" cy="822960"/>
        </p:xfrm>
        <a:graphic>
          <a:graphicData uri="http://schemas.openxmlformats.org/drawingml/2006/table">
            <a:tbl>
              <a:tblPr firstRow="1" bandRow="1">
                <a:tableStyleId>{073A0DAA-6AF3-43AB-8588-CEC1D06C72B9}</a:tableStyleId>
              </a:tblPr>
              <a:tblGrid>
                <a:gridCol w="810090">
                  <a:extLst>
                    <a:ext uri="{9D8B030D-6E8A-4147-A177-3AD203B41FA5}">
                      <a16:colId xmlns:a16="http://schemas.microsoft.com/office/drawing/2014/main" val="4022848831"/>
                    </a:ext>
                  </a:extLst>
                </a:gridCol>
                <a:gridCol w="810090">
                  <a:extLst>
                    <a:ext uri="{9D8B030D-6E8A-4147-A177-3AD203B41FA5}">
                      <a16:colId xmlns:a16="http://schemas.microsoft.com/office/drawing/2014/main" val="3680465117"/>
                    </a:ext>
                  </a:extLst>
                </a:gridCol>
                <a:gridCol w="810090">
                  <a:extLst>
                    <a:ext uri="{9D8B030D-6E8A-4147-A177-3AD203B41FA5}">
                      <a16:colId xmlns:a16="http://schemas.microsoft.com/office/drawing/2014/main" val="2451047871"/>
                    </a:ext>
                  </a:extLst>
                </a:gridCol>
                <a:gridCol w="810090">
                  <a:extLst>
                    <a:ext uri="{9D8B030D-6E8A-4147-A177-3AD203B41FA5}">
                      <a16:colId xmlns:a16="http://schemas.microsoft.com/office/drawing/2014/main" val="632908478"/>
                    </a:ext>
                  </a:extLst>
                </a:gridCol>
              </a:tblGrid>
              <a:tr h="137160">
                <a:tc>
                  <a:txBody>
                    <a:bodyPr/>
                    <a:lstStyle/>
                    <a:p>
                      <a:pPr algn="ctr"/>
                      <a:r>
                        <a:rPr kumimoji="1" lang="ja-JP" altLang="en-US" sz="1200" dirty="0"/>
                        <a:t>クーポン</a:t>
                      </a:r>
                    </a:p>
                  </a:txBody>
                  <a:tcPr/>
                </a:tc>
                <a:tc>
                  <a:txBody>
                    <a:bodyPr/>
                    <a:lstStyle/>
                    <a:p>
                      <a:pPr algn="ctr"/>
                      <a:r>
                        <a:rPr kumimoji="1" lang="ja-JP" altLang="en-US" sz="1200" dirty="0"/>
                        <a:t>性別</a:t>
                      </a:r>
                    </a:p>
                  </a:txBody>
                  <a:tcPr/>
                </a:tc>
                <a:tc>
                  <a:txBody>
                    <a:bodyPr/>
                    <a:lstStyle/>
                    <a:p>
                      <a:pPr algn="ctr"/>
                      <a:r>
                        <a:rPr kumimoji="1" lang="en-US" altLang="ja-JP" sz="1200" dirty="0"/>
                        <a:t>N</a:t>
                      </a:r>
                      <a:endParaRPr kumimoji="1" lang="ja-JP" altLang="en-US" sz="1200" dirty="0"/>
                    </a:p>
                  </a:txBody>
                  <a:tcPr/>
                </a:tc>
                <a:tc>
                  <a:txBody>
                    <a:bodyPr/>
                    <a:lstStyle/>
                    <a:p>
                      <a:pPr algn="ctr"/>
                      <a:r>
                        <a:rPr kumimoji="1" lang="ja-JP" altLang="en-US" sz="1200" dirty="0"/>
                        <a:t>平均売上</a:t>
                      </a:r>
                    </a:p>
                  </a:txBody>
                  <a:tcPr/>
                </a:tc>
                <a:extLst>
                  <a:ext uri="{0D108BD9-81ED-4DB2-BD59-A6C34878D82A}">
                    <a16:rowId xmlns:a16="http://schemas.microsoft.com/office/drawing/2014/main" val="2786530836"/>
                  </a:ext>
                </a:extLst>
              </a:tr>
              <a:tr h="137160">
                <a:tc>
                  <a:txBody>
                    <a:bodyPr/>
                    <a:lstStyle/>
                    <a:p>
                      <a:r>
                        <a:rPr kumimoji="1" lang="ja-JP" altLang="en-US" sz="1200" dirty="0"/>
                        <a:t>あり</a:t>
                      </a:r>
                    </a:p>
                  </a:txBody>
                  <a:tcPr/>
                </a:tc>
                <a:tc>
                  <a:txBody>
                    <a:bodyPr/>
                    <a:lstStyle/>
                    <a:p>
                      <a:r>
                        <a:rPr kumimoji="1" lang="ja-JP" altLang="en-US" sz="1200" dirty="0"/>
                        <a:t>女性</a:t>
                      </a:r>
                      <a:endParaRPr kumimoji="1" lang="en-US" altLang="ja-JP" sz="1200" dirty="0"/>
                    </a:p>
                  </a:txBody>
                  <a:tcPr/>
                </a:tc>
                <a:tc>
                  <a:txBody>
                    <a:bodyPr/>
                    <a:lstStyle/>
                    <a:p>
                      <a:r>
                        <a:rPr kumimoji="1" lang="en-US" altLang="ja-JP" sz="1200" dirty="0"/>
                        <a:t>100</a:t>
                      </a:r>
                      <a:endParaRPr kumimoji="1" lang="ja-JP" altLang="en-US" sz="1200" dirty="0"/>
                    </a:p>
                  </a:txBody>
                  <a:tcPr/>
                </a:tc>
                <a:tc>
                  <a:txBody>
                    <a:bodyPr/>
                    <a:lstStyle/>
                    <a:p>
                      <a:r>
                        <a:rPr kumimoji="1" lang="en-US" altLang="ja-JP" sz="1200" dirty="0"/>
                        <a:t>\10,000</a:t>
                      </a:r>
                      <a:endParaRPr kumimoji="1" lang="ja-JP" altLang="en-US" sz="1200" dirty="0"/>
                    </a:p>
                  </a:txBody>
                  <a:tcPr/>
                </a:tc>
                <a:extLst>
                  <a:ext uri="{0D108BD9-81ED-4DB2-BD59-A6C34878D82A}">
                    <a16:rowId xmlns:a16="http://schemas.microsoft.com/office/drawing/2014/main" val="2728858759"/>
                  </a:ext>
                </a:extLst>
              </a:tr>
              <a:tr h="137160">
                <a:tc>
                  <a:txBody>
                    <a:bodyPr/>
                    <a:lstStyle/>
                    <a:p>
                      <a:r>
                        <a:rPr kumimoji="1" lang="ja-JP" altLang="en-US" sz="1200" dirty="0"/>
                        <a:t>なし</a:t>
                      </a:r>
                    </a:p>
                  </a:txBody>
                  <a:tcPr/>
                </a:tc>
                <a:tc>
                  <a:txBody>
                    <a:bodyPr/>
                    <a:lstStyle/>
                    <a:p>
                      <a:r>
                        <a:rPr kumimoji="1" lang="ja-JP" altLang="en-US" sz="1200" dirty="0"/>
                        <a:t>男性</a:t>
                      </a:r>
                    </a:p>
                  </a:txBody>
                  <a:tcPr/>
                </a:tc>
                <a:tc>
                  <a:txBody>
                    <a:bodyPr/>
                    <a:lstStyle/>
                    <a:p>
                      <a:r>
                        <a:rPr kumimoji="1" lang="en-US" altLang="ja-JP" sz="1200" dirty="0"/>
                        <a:t>100</a:t>
                      </a:r>
                      <a:endParaRPr kumimoji="1" lang="ja-JP" altLang="en-US" sz="1200" dirty="0"/>
                    </a:p>
                  </a:txBody>
                  <a:tcPr/>
                </a:tc>
                <a:tc>
                  <a:txBody>
                    <a:bodyPr/>
                    <a:lstStyle/>
                    <a:p>
                      <a:r>
                        <a:rPr kumimoji="1" lang="en-US" altLang="ja-JP" sz="1200" dirty="0"/>
                        <a:t>\7,500</a:t>
                      </a:r>
                      <a:endParaRPr kumimoji="1" lang="ja-JP" altLang="en-US" sz="1200" dirty="0"/>
                    </a:p>
                  </a:txBody>
                  <a:tcPr/>
                </a:tc>
                <a:extLst>
                  <a:ext uri="{0D108BD9-81ED-4DB2-BD59-A6C34878D82A}">
                    <a16:rowId xmlns:a16="http://schemas.microsoft.com/office/drawing/2014/main" val="1260870481"/>
                  </a:ext>
                </a:extLst>
              </a:tr>
            </a:tbl>
          </a:graphicData>
        </a:graphic>
      </p:graphicFrame>
    </p:spTree>
    <p:extLst>
      <p:ext uri="{BB962C8B-B14F-4D97-AF65-F5344CB8AC3E}">
        <p14:creationId xmlns:p14="http://schemas.microsoft.com/office/powerpoint/2010/main" val="102516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bwMode="auto">
          <a:xfrm>
            <a:off x="2432720" y="975977"/>
            <a:ext cx="7236742" cy="1181862"/>
          </a:xfrm>
        </p:spPr>
        <p:txBody>
          <a:bodyPr wrap="square">
            <a:spAutoFit/>
          </a:bodyPr>
          <a:lstStyle/>
          <a:p>
            <a:pPr>
              <a:lnSpc>
                <a:spcPct val="120000"/>
              </a:lnSpc>
            </a:pPr>
            <a:r>
              <a:rPr lang="ja-JP" altLang="en-US" sz="2400" b="1" dirty="0">
                <a:solidFill>
                  <a:schemeClr val="tx1"/>
                </a:solidFill>
              </a:rPr>
              <a:t>統計解析入門</a:t>
            </a:r>
            <a:br>
              <a:rPr lang="en-US" altLang="ja-JP" sz="4000" b="1" dirty="0">
                <a:solidFill>
                  <a:schemeClr val="tx1"/>
                </a:solidFill>
              </a:rPr>
            </a:br>
            <a:r>
              <a:rPr lang="en-US" altLang="ja-JP" sz="4000" b="1" dirty="0">
                <a:solidFill>
                  <a:schemeClr val="tx1"/>
                </a:solidFill>
              </a:rPr>
              <a:t>【Day3】</a:t>
            </a:r>
            <a:r>
              <a:rPr lang="ja-JP" altLang="en-US" sz="4000" b="1" dirty="0">
                <a:solidFill>
                  <a:schemeClr val="tx1"/>
                </a:solidFill>
              </a:rPr>
              <a:t>講義内容</a:t>
            </a:r>
            <a:endParaRPr kumimoji="1" lang="ja-JP" altLang="en-US" sz="4000" b="1" dirty="0">
              <a:solidFill>
                <a:schemeClr val="tx1"/>
              </a:solidFill>
            </a:endParaRPr>
          </a:p>
        </p:txBody>
      </p:sp>
      <p:sp>
        <p:nvSpPr>
          <p:cNvPr id="7" name="スライド番号プレースホルダー 6"/>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2" name="テキスト ボックス 1"/>
          <p:cNvSpPr txBox="1"/>
          <p:nvPr/>
        </p:nvSpPr>
        <p:spPr>
          <a:xfrm>
            <a:off x="2648744" y="2552124"/>
            <a:ext cx="6912768" cy="4031873"/>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t>分散分析モデル</a:t>
            </a:r>
            <a:endParaRPr lang="en-US" altLang="ja-JP" sz="1600" dirty="0"/>
          </a:p>
          <a:p>
            <a:pPr marL="742950" lvl="1" indent="-285750">
              <a:buFont typeface="Wingdings" panose="05000000000000000000" pitchFamily="2" charset="2"/>
              <a:buChar char="l"/>
            </a:pPr>
            <a:r>
              <a:rPr lang="ja-JP" altLang="en-US" sz="1600" dirty="0"/>
              <a:t>モデル定義</a:t>
            </a:r>
            <a:endParaRPr lang="en-US" altLang="ja-JP" sz="1600" dirty="0"/>
          </a:p>
          <a:p>
            <a:pPr marL="742950" lvl="1" indent="-285750">
              <a:buFont typeface="Wingdings" panose="05000000000000000000" pitchFamily="2" charset="2"/>
              <a:buChar char="l"/>
            </a:pPr>
            <a:r>
              <a:rPr lang="ja-JP" altLang="en-US" sz="1600" dirty="0"/>
              <a:t>モデルパラメータの推定</a:t>
            </a:r>
            <a:endParaRPr lang="en-US" altLang="ja-JP" sz="1600" dirty="0"/>
          </a:p>
          <a:p>
            <a:pPr marL="742950" lvl="1" indent="-285750">
              <a:buFont typeface="Wingdings" panose="05000000000000000000" pitchFamily="2" charset="2"/>
              <a:buChar char="l"/>
            </a:pPr>
            <a:r>
              <a:rPr lang="ja-JP" altLang="en-US" sz="1600" dirty="0"/>
              <a:t>検定と結果の確認方法</a:t>
            </a:r>
            <a:endParaRPr lang="en-US" altLang="ja-JP" sz="1600" dirty="0"/>
          </a:p>
          <a:p>
            <a:pPr marL="742950" lvl="1" indent="-285750">
              <a:buFont typeface="Wingdings" panose="05000000000000000000" pitchFamily="2" charset="2"/>
              <a:buChar char="l"/>
            </a:pPr>
            <a:r>
              <a:rPr lang="ja-JP" altLang="en-US" sz="1600" dirty="0"/>
              <a:t>交互作用</a:t>
            </a:r>
            <a:endParaRPr lang="en-US" altLang="ja-JP" sz="1600" dirty="0"/>
          </a:p>
          <a:p>
            <a:pPr lvl="1"/>
            <a:endParaRPr lang="en-US" altLang="ja-JP" sz="1600" dirty="0"/>
          </a:p>
          <a:p>
            <a:pPr marL="285750" indent="-285750">
              <a:buFont typeface="Wingdings" panose="05000000000000000000" pitchFamily="2" charset="2"/>
              <a:buChar char="l"/>
            </a:pPr>
            <a:r>
              <a:rPr lang="ja-JP" altLang="en-US" sz="1600" dirty="0"/>
              <a:t>検定の多重性</a:t>
            </a:r>
            <a:endParaRPr lang="en-US" altLang="ja-JP" sz="1600" dirty="0"/>
          </a:p>
          <a:p>
            <a:pPr marL="285750"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サンプルサイズ</a:t>
            </a:r>
            <a:endParaRPr lang="en-US" altLang="ja-JP" sz="1600" dirty="0"/>
          </a:p>
          <a:p>
            <a:pPr marL="742950" lvl="1" indent="-285750">
              <a:buFont typeface="Wingdings" panose="05000000000000000000" pitchFamily="2" charset="2"/>
              <a:buChar char="l"/>
            </a:pPr>
            <a:endParaRPr lang="en-US" altLang="ja-JP" sz="1600" dirty="0"/>
          </a:p>
          <a:p>
            <a:pPr marL="285750" indent="-285750">
              <a:buFont typeface="Wingdings" panose="05000000000000000000" pitchFamily="2" charset="2"/>
              <a:buChar char="l"/>
            </a:pPr>
            <a:r>
              <a:rPr lang="ja-JP" altLang="en-US" sz="1600" dirty="0"/>
              <a:t>実験計画法</a:t>
            </a:r>
            <a:endParaRPr kumimoji="1" lang="en-US" altLang="ja-JP" sz="1600" dirty="0"/>
          </a:p>
          <a:p>
            <a:pPr marL="742950" lvl="1" indent="-285750">
              <a:buFont typeface="Wingdings" panose="05000000000000000000" pitchFamily="2" charset="2"/>
              <a:buChar char="l"/>
            </a:pPr>
            <a:r>
              <a:rPr lang="ja-JP" altLang="en-US" sz="1600" dirty="0"/>
              <a:t>実験研究と観察研究</a:t>
            </a:r>
            <a:endParaRPr lang="en-US" altLang="ja-JP" sz="1600" dirty="0"/>
          </a:p>
          <a:p>
            <a:pPr marL="742950" lvl="1" indent="-285750">
              <a:buFont typeface="Wingdings" panose="05000000000000000000" pitchFamily="2" charset="2"/>
              <a:buChar char="l"/>
            </a:pPr>
            <a:r>
              <a:rPr lang="ja-JP" altLang="en-US" sz="1600" dirty="0"/>
              <a:t>フィッシャーの三原則</a:t>
            </a:r>
            <a:endParaRPr lang="en-US" altLang="ja-JP" sz="1600" dirty="0"/>
          </a:p>
          <a:p>
            <a:pPr marL="742950" lvl="1" indent="-285750">
              <a:buFont typeface="Wingdings" panose="05000000000000000000" pitchFamily="2" charset="2"/>
              <a:buChar char="l"/>
            </a:pPr>
            <a:r>
              <a:rPr lang="ja-JP" altLang="en-US" sz="1600" dirty="0"/>
              <a:t>乱塊法</a:t>
            </a:r>
            <a:endParaRPr lang="en-US" altLang="ja-JP" sz="1600" dirty="0"/>
          </a:p>
          <a:p>
            <a:pPr marL="742950" lvl="1" indent="-285750">
              <a:buFont typeface="Wingdings" panose="05000000000000000000" pitchFamily="2" charset="2"/>
              <a:buChar char="l"/>
            </a:pPr>
            <a:r>
              <a:rPr lang="ja-JP" altLang="en-US" sz="1600" dirty="0"/>
              <a:t>直交表実験</a:t>
            </a:r>
            <a:endParaRPr lang="en-US" altLang="ja-JP" sz="1600" dirty="0"/>
          </a:p>
          <a:p>
            <a:pPr marL="285750" indent="-285750">
              <a:buFont typeface="Wingdings" panose="05000000000000000000" pitchFamily="2" charset="2"/>
              <a:buChar char="l"/>
            </a:pPr>
            <a:endParaRPr lang="en-US" altLang="ja-JP" sz="1600" dirty="0"/>
          </a:p>
        </p:txBody>
      </p:sp>
    </p:spTree>
    <p:extLst>
      <p:ext uri="{BB962C8B-B14F-4D97-AF65-F5344CB8AC3E}">
        <p14:creationId xmlns:p14="http://schemas.microsoft.com/office/powerpoint/2010/main" val="31468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19</a:t>
            </a:fld>
            <a:endParaRPr lang="ja-JP" altLang="en-US" dirty="0"/>
          </a:p>
        </p:txBody>
      </p:sp>
      <p:sp>
        <p:nvSpPr>
          <p:cNvPr id="3" name="タイトル 2"/>
          <p:cNvSpPr>
            <a:spLocks noGrp="1"/>
          </p:cNvSpPr>
          <p:nvPr>
            <p:ph type="title"/>
          </p:nvPr>
        </p:nvSpPr>
        <p:spPr/>
        <p:txBody>
          <a:bodyPr/>
          <a:lstStyle/>
          <a:p>
            <a:r>
              <a:rPr kumimoji="1" lang="ja-JP" altLang="en-US" dirty="0"/>
              <a:t>直交表による</a:t>
            </a:r>
            <a:r>
              <a:rPr lang="ja-JP" altLang="en-US" dirty="0"/>
              <a:t>実験 </a:t>
            </a:r>
            <a:r>
              <a:rPr lang="en-US" altLang="ja-JP" dirty="0"/>
              <a:t>– </a:t>
            </a:r>
            <a:r>
              <a:rPr lang="ja-JP" altLang="en-US" dirty="0"/>
              <a:t>完全実施と一部実施</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1677382"/>
          </a:xfrm>
          <a:prstGeom prst="rect">
            <a:avLst/>
          </a:prstGeom>
          <a:noFill/>
        </p:spPr>
        <p:txBody>
          <a:bodyPr wrap="square" rtlCol="0">
            <a:spAutoFit/>
          </a:bodyPr>
          <a:lstStyle/>
          <a:p>
            <a:r>
              <a:rPr lang="ja-JP" altLang="en-US" sz="1400" dirty="0"/>
              <a:t>多数の要因の効果検証のための実験を効率よく実施したい</a:t>
            </a:r>
            <a:endParaRPr lang="en-US" altLang="ja-JP" sz="1400" dirty="0"/>
          </a:p>
          <a:p>
            <a:r>
              <a:rPr lang="ja-JP" altLang="en-US" sz="1400" b="1" dirty="0"/>
              <a:t>直交表</a:t>
            </a:r>
            <a:r>
              <a:rPr lang="ja-JP" altLang="en-US" sz="1400" dirty="0"/>
              <a:t>を用いると、交絡を避け、多要因の効果検証の実験が効率よく実施できる</a:t>
            </a:r>
            <a:endParaRPr lang="en-US" altLang="ja-JP" sz="1400" dirty="0"/>
          </a:p>
          <a:p>
            <a:endParaRPr lang="en-US" altLang="ja-JP" sz="1400" dirty="0"/>
          </a:p>
          <a:p>
            <a:r>
              <a:rPr lang="ja-JP" altLang="en-US" sz="1400" b="1" dirty="0"/>
              <a:t>完全実施要因計画</a:t>
            </a:r>
            <a:r>
              <a:rPr lang="en-US" altLang="ja-JP" sz="1400" b="1" dirty="0"/>
              <a:t>(Full Factorial Design)</a:t>
            </a:r>
            <a:r>
              <a:rPr lang="ja-JP" altLang="en-US" sz="1400" dirty="0"/>
              <a:t>：</a:t>
            </a:r>
            <a:endParaRPr lang="en-US" altLang="ja-JP" sz="1400" dirty="0"/>
          </a:p>
          <a:p>
            <a:r>
              <a:rPr lang="en-US" altLang="ja-JP" sz="1400" dirty="0"/>
              <a:t>	</a:t>
            </a:r>
            <a:r>
              <a:rPr lang="ja-JP" altLang="en-US" sz="1400" dirty="0"/>
              <a:t>すべての水準の組み合わせに対して実験を実施</a:t>
            </a:r>
            <a:endParaRPr lang="en-US" altLang="ja-JP" sz="1400" dirty="0"/>
          </a:p>
          <a:p>
            <a:endParaRPr lang="en-US" altLang="ja-JP" sz="500" dirty="0"/>
          </a:p>
          <a:p>
            <a:r>
              <a:rPr lang="ja-JP" altLang="en-US" sz="1400" b="1" dirty="0"/>
              <a:t>一部実施要因計画</a:t>
            </a:r>
            <a:r>
              <a:rPr lang="en-US" altLang="ja-JP" sz="1400" b="1" dirty="0"/>
              <a:t>(Fractional Factorial Design)</a:t>
            </a:r>
            <a:r>
              <a:rPr lang="ja-JP" altLang="en-US" sz="1400" dirty="0"/>
              <a:t>：</a:t>
            </a:r>
            <a:endParaRPr lang="en-US" altLang="ja-JP" sz="1400" dirty="0"/>
          </a:p>
          <a:p>
            <a:r>
              <a:rPr lang="en-US" altLang="ja-JP" sz="1400" dirty="0"/>
              <a:t>	</a:t>
            </a:r>
            <a:r>
              <a:rPr lang="ja-JP" altLang="en-US" sz="1400" dirty="0"/>
              <a:t>すべての組み合わせでなく、一部の組み合わせに対して実験を実施</a:t>
            </a:r>
            <a:endParaRPr lang="en-US" altLang="ja-JP" sz="1400" dirty="0"/>
          </a:p>
        </p:txBody>
      </p:sp>
      <p:graphicFrame>
        <p:nvGraphicFramePr>
          <p:cNvPr id="8" name="表 7">
            <a:extLst>
              <a:ext uri="{FF2B5EF4-FFF2-40B4-BE49-F238E27FC236}">
                <a16:creationId xmlns:a16="http://schemas.microsoft.com/office/drawing/2014/main" id="{D2827E24-3866-4C68-B57D-3A1B47D1ACA3}"/>
              </a:ext>
            </a:extLst>
          </p:cNvPr>
          <p:cNvGraphicFramePr>
            <a:graphicFrameLocks noGrp="1"/>
          </p:cNvGraphicFramePr>
          <p:nvPr>
            <p:extLst>
              <p:ext uri="{D42A27DB-BD31-4B8C-83A1-F6EECF244321}">
                <p14:modId xmlns:p14="http://schemas.microsoft.com/office/powerpoint/2010/main" val="3696842756"/>
              </p:ext>
            </p:extLst>
          </p:nvPr>
        </p:nvGraphicFramePr>
        <p:xfrm>
          <a:off x="494774" y="3176972"/>
          <a:ext cx="2689932" cy="2468880"/>
        </p:xfrm>
        <a:graphic>
          <a:graphicData uri="http://schemas.openxmlformats.org/drawingml/2006/table">
            <a:tbl>
              <a:tblPr firstRow="1" bandRow="1">
                <a:tableStyleId>{073A0DAA-6AF3-43AB-8588-CEC1D06C72B9}</a:tableStyleId>
              </a:tblPr>
              <a:tblGrid>
                <a:gridCol w="672483">
                  <a:extLst>
                    <a:ext uri="{9D8B030D-6E8A-4147-A177-3AD203B41FA5}">
                      <a16:colId xmlns:a16="http://schemas.microsoft.com/office/drawing/2014/main" val="1251800180"/>
                    </a:ext>
                  </a:extLst>
                </a:gridCol>
                <a:gridCol w="672483">
                  <a:extLst>
                    <a:ext uri="{9D8B030D-6E8A-4147-A177-3AD203B41FA5}">
                      <a16:colId xmlns:a16="http://schemas.microsoft.com/office/drawing/2014/main" val="4174344574"/>
                    </a:ext>
                  </a:extLst>
                </a:gridCol>
                <a:gridCol w="672483">
                  <a:extLst>
                    <a:ext uri="{9D8B030D-6E8A-4147-A177-3AD203B41FA5}">
                      <a16:colId xmlns:a16="http://schemas.microsoft.com/office/drawing/2014/main" val="2705039858"/>
                    </a:ext>
                  </a:extLst>
                </a:gridCol>
                <a:gridCol w="672483">
                  <a:extLst>
                    <a:ext uri="{9D8B030D-6E8A-4147-A177-3AD203B41FA5}">
                      <a16:colId xmlns:a16="http://schemas.microsoft.com/office/drawing/2014/main" val="578321964"/>
                    </a:ext>
                  </a:extLst>
                </a:gridCol>
              </a:tblGrid>
              <a:tr h="167127">
                <a:tc>
                  <a:txBody>
                    <a:bodyPr/>
                    <a:lstStyle/>
                    <a:p>
                      <a:pPr algn="ctr"/>
                      <a:r>
                        <a:rPr kumimoji="1" lang="ja-JP" altLang="en-US" sz="1200" dirty="0"/>
                        <a:t>実験</a:t>
                      </a:r>
                    </a:p>
                  </a:txBody>
                  <a:tcPr anchor="ctr"/>
                </a:tc>
                <a:tc>
                  <a:txBody>
                    <a:bodyPr/>
                    <a:lstStyle/>
                    <a:p>
                      <a:pPr algn="ctr"/>
                      <a:r>
                        <a:rPr kumimoji="1" lang="ja-JP" altLang="en-US" sz="1200" dirty="0"/>
                        <a:t>要因</a:t>
                      </a:r>
                      <a:r>
                        <a:rPr kumimoji="1" lang="en-US" altLang="ja-JP" sz="1200" dirty="0"/>
                        <a:t>A</a:t>
                      </a:r>
                      <a:endParaRPr kumimoji="1" lang="ja-JP" altLang="en-US" sz="1200" dirty="0"/>
                    </a:p>
                  </a:txBody>
                  <a:tcPr anchor="ctr"/>
                </a:tc>
                <a:tc>
                  <a:txBody>
                    <a:bodyPr/>
                    <a:lstStyle/>
                    <a:p>
                      <a:pPr algn="ctr"/>
                      <a:r>
                        <a:rPr kumimoji="1" lang="ja-JP" altLang="en-US" sz="1200" dirty="0"/>
                        <a:t>要因</a:t>
                      </a:r>
                      <a:r>
                        <a:rPr kumimoji="1" lang="en-US" altLang="ja-JP" sz="1200" dirty="0"/>
                        <a:t>B</a:t>
                      </a:r>
                      <a:endParaRPr kumimoji="1" lang="ja-JP" altLang="en-US" sz="1200" dirty="0"/>
                    </a:p>
                  </a:txBody>
                  <a:tcPr anchor="ctr"/>
                </a:tc>
                <a:tc>
                  <a:txBody>
                    <a:bodyPr/>
                    <a:lstStyle/>
                    <a:p>
                      <a:pPr algn="ctr"/>
                      <a:r>
                        <a:rPr kumimoji="1" lang="ja-JP" altLang="en-US" sz="1200" dirty="0"/>
                        <a:t>要因</a:t>
                      </a:r>
                      <a:r>
                        <a:rPr kumimoji="1" lang="en-US" altLang="ja-JP" sz="1200" dirty="0"/>
                        <a:t>C</a:t>
                      </a:r>
                      <a:endParaRPr kumimoji="1" lang="ja-JP" altLang="en-US" sz="1200" dirty="0"/>
                    </a:p>
                  </a:txBody>
                  <a:tcPr anchor="ctr"/>
                </a:tc>
                <a:extLst>
                  <a:ext uri="{0D108BD9-81ED-4DB2-BD59-A6C34878D82A}">
                    <a16:rowId xmlns:a16="http://schemas.microsoft.com/office/drawing/2014/main" val="4075931735"/>
                  </a:ext>
                </a:extLst>
              </a:tr>
              <a:tr h="167127">
                <a:tc>
                  <a:txBody>
                    <a:bodyPr/>
                    <a:lstStyle/>
                    <a:p>
                      <a:pPr algn="ctr"/>
                      <a:r>
                        <a:rPr kumimoji="1" lang="en-US" altLang="ja-JP" sz="1200" dirty="0"/>
                        <a:t>1</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747187282"/>
                  </a:ext>
                </a:extLst>
              </a:tr>
              <a:tr h="167127">
                <a:tc>
                  <a:txBody>
                    <a:bodyPr/>
                    <a:lstStyle/>
                    <a:p>
                      <a:pPr algn="ctr"/>
                      <a:r>
                        <a:rPr kumimoji="1" lang="en-US" altLang="ja-JP" sz="1200" dirty="0"/>
                        <a:t>2</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3158637410"/>
                  </a:ext>
                </a:extLst>
              </a:tr>
              <a:tr h="167127">
                <a:tc>
                  <a:txBody>
                    <a:bodyPr/>
                    <a:lstStyle/>
                    <a:p>
                      <a:pPr algn="ctr"/>
                      <a:r>
                        <a:rPr kumimoji="1" lang="en-US" altLang="ja-JP" sz="1200" dirty="0"/>
                        <a:t>3</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58988799"/>
                  </a:ext>
                </a:extLst>
              </a:tr>
              <a:tr h="167127">
                <a:tc>
                  <a:txBody>
                    <a:bodyPr/>
                    <a:lstStyle/>
                    <a:p>
                      <a:pPr algn="ctr"/>
                      <a:r>
                        <a:rPr kumimoji="1" lang="en-US" altLang="ja-JP" sz="1200" dirty="0"/>
                        <a:t>4</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1645987619"/>
                  </a:ext>
                </a:extLst>
              </a:tr>
              <a:tr h="167127">
                <a:tc>
                  <a:txBody>
                    <a:bodyPr/>
                    <a:lstStyle/>
                    <a:p>
                      <a:pPr algn="ctr"/>
                      <a:r>
                        <a:rPr kumimoji="1" lang="en-US" altLang="ja-JP" sz="1200" dirty="0"/>
                        <a:t>5</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4171493108"/>
                  </a:ext>
                </a:extLst>
              </a:tr>
              <a:tr h="167127">
                <a:tc>
                  <a:txBody>
                    <a:bodyPr/>
                    <a:lstStyle/>
                    <a:p>
                      <a:pPr algn="ctr"/>
                      <a:r>
                        <a:rPr kumimoji="1" lang="en-US" altLang="ja-JP" sz="1200" dirty="0"/>
                        <a:t>6</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267618058"/>
                  </a:ext>
                </a:extLst>
              </a:tr>
              <a:tr h="167127">
                <a:tc>
                  <a:txBody>
                    <a:bodyPr/>
                    <a:lstStyle/>
                    <a:p>
                      <a:pPr algn="ctr"/>
                      <a:r>
                        <a:rPr kumimoji="1" lang="en-US" altLang="ja-JP" sz="1200" dirty="0"/>
                        <a:t>7</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102745633"/>
                  </a:ext>
                </a:extLst>
              </a:tr>
              <a:tr h="167127">
                <a:tc>
                  <a:txBody>
                    <a:bodyPr/>
                    <a:lstStyle/>
                    <a:p>
                      <a:pPr algn="ctr"/>
                      <a:r>
                        <a:rPr kumimoji="1" lang="en-US" altLang="ja-JP" sz="1200" dirty="0"/>
                        <a:t>8</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3700158907"/>
                  </a:ext>
                </a:extLst>
              </a:tr>
            </a:tbl>
          </a:graphicData>
        </a:graphic>
      </p:graphicFrame>
      <p:graphicFrame>
        <p:nvGraphicFramePr>
          <p:cNvPr id="9" name="表 8">
            <a:extLst>
              <a:ext uri="{FF2B5EF4-FFF2-40B4-BE49-F238E27FC236}">
                <a16:creationId xmlns:a16="http://schemas.microsoft.com/office/drawing/2014/main" id="{989F5039-0BF9-442B-AD89-291B5ADFD61C}"/>
              </a:ext>
            </a:extLst>
          </p:cNvPr>
          <p:cNvGraphicFramePr>
            <a:graphicFrameLocks noGrp="1"/>
          </p:cNvGraphicFramePr>
          <p:nvPr>
            <p:extLst>
              <p:ext uri="{D42A27DB-BD31-4B8C-83A1-F6EECF244321}">
                <p14:modId xmlns:p14="http://schemas.microsoft.com/office/powerpoint/2010/main" val="4166324221"/>
              </p:ext>
            </p:extLst>
          </p:nvPr>
        </p:nvGraphicFramePr>
        <p:xfrm>
          <a:off x="6308334" y="3169357"/>
          <a:ext cx="2689932" cy="1371600"/>
        </p:xfrm>
        <a:graphic>
          <a:graphicData uri="http://schemas.openxmlformats.org/drawingml/2006/table">
            <a:tbl>
              <a:tblPr firstRow="1" bandRow="1">
                <a:tableStyleId>{073A0DAA-6AF3-43AB-8588-CEC1D06C72B9}</a:tableStyleId>
              </a:tblPr>
              <a:tblGrid>
                <a:gridCol w="672483">
                  <a:extLst>
                    <a:ext uri="{9D8B030D-6E8A-4147-A177-3AD203B41FA5}">
                      <a16:colId xmlns:a16="http://schemas.microsoft.com/office/drawing/2014/main" val="1251800180"/>
                    </a:ext>
                  </a:extLst>
                </a:gridCol>
                <a:gridCol w="672483">
                  <a:extLst>
                    <a:ext uri="{9D8B030D-6E8A-4147-A177-3AD203B41FA5}">
                      <a16:colId xmlns:a16="http://schemas.microsoft.com/office/drawing/2014/main" val="4174344574"/>
                    </a:ext>
                  </a:extLst>
                </a:gridCol>
                <a:gridCol w="672483">
                  <a:extLst>
                    <a:ext uri="{9D8B030D-6E8A-4147-A177-3AD203B41FA5}">
                      <a16:colId xmlns:a16="http://schemas.microsoft.com/office/drawing/2014/main" val="2705039858"/>
                    </a:ext>
                  </a:extLst>
                </a:gridCol>
                <a:gridCol w="672483">
                  <a:extLst>
                    <a:ext uri="{9D8B030D-6E8A-4147-A177-3AD203B41FA5}">
                      <a16:colId xmlns:a16="http://schemas.microsoft.com/office/drawing/2014/main" val="578321964"/>
                    </a:ext>
                  </a:extLst>
                </a:gridCol>
              </a:tblGrid>
              <a:tr h="167127">
                <a:tc>
                  <a:txBody>
                    <a:bodyPr/>
                    <a:lstStyle/>
                    <a:p>
                      <a:pPr algn="ctr"/>
                      <a:r>
                        <a:rPr kumimoji="1" lang="ja-JP" altLang="en-US" sz="1200" dirty="0"/>
                        <a:t>実験</a:t>
                      </a:r>
                    </a:p>
                  </a:txBody>
                  <a:tcPr anchor="ctr"/>
                </a:tc>
                <a:tc>
                  <a:txBody>
                    <a:bodyPr/>
                    <a:lstStyle/>
                    <a:p>
                      <a:pPr algn="ctr"/>
                      <a:r>
                        <a:rPr kumimoji="1" lang="ja-JP" altLang="en-US" sz="1200" dirty="0"/>
                        <a:t>要因</a:t>
                      </a:r>
                      <a:r>
                        <a:rPr kumimoji="1" lang="en-US" altLang="ja-JP" sz="1200" dirty="0"/>
                        <a:t>A</a:t>
                      </a:r>
                      <a:endParaRPr kumimoji="1" lang="ja-JP" altLang="en-US" sz="1200" dirty="0"/>
                    </a:p>
                  </a:txBody>
                  <a:tcPr anchor="ctr"/>
                </a:tc>
                <a:tc>
                  <a:txBody>
                    <a:bodyPr/>
                    <a:lstStyle/>
                    <a:p>
                      <a:pPr algn="ctr"/>
                      <a:r>
                        <a:rPr kumimoji="1" lang="ja-JP" altLang="en-US" sz="1200" dirty="0"/>
                        <a:t>要因</a:t>
                      </a:r>
                      <a:r>
                        <a:rPr kumimoji="1" lang="en-US" altLang="ja-JP" sz="1200" dirty="0"/>
                        <a:t>B</a:t>
                      </a:r>
                      <a:endParaRPr kumimoji="1" lang="ja-JP" altLang="en-US" sz="1200" dirty="0"/>
                    </a:p>
                  </a:txBody>
                  <a:tcPr anchor="ctr"/>
                </a:tc>
                <a:tc>
                  <a:txBody>
                    <a:bodyPr/>
                    <a:lstStyle/>
                    <a:p>
                      <a:pPr algn="ctr"/>
                      <a:r>
                        <a:rPr kumimoji="1" lang="ja-JP" altLang="en-US" sz="1200" dirty="0"/>
                        <a:t>要因</a:t>
                      </a:r>
                      <a:r>
                        <a:rPr kumimoji="1" lang="en-US" altLang="ja-JP" sz="1200" dirty="0"/>
                        <a:t>C</a:t>
                      </a:r>
                      <a:endParaRPr kumimoji="1" lang="ja-JP" altLang="en-US" sz="1200" dirty="0"/>
                    </a:p>
                  </a:txBody>
                  <a:tcPr anchor="ctr"/>
                </a:tc>
                <a:extLst>
                  <a:ext uri="{0D108BD9-81ED-4DB2-BD59-A6C34878D82A}">
                    <a16:rowId xmlns:a16="http://schemas.microsoft.com/office/drawing/2014/main" val="4075931735"/>
                  </a:ext>
                </a:extLst>
              </a:tr>
              <a:tr h="167127">
                <a:tc>
                  <a:txBody>
                    <a:bodyPr/>
                    <a:lstStyle/>
                    <a:p>
                      <a:pPr algn="ctr"/>
                      <a:r>
                        <a:rPr kumimoji="1" lang="en-US" altLang="ja-JP" sz="1200" dirty="0"/>
                        <a:t>1</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747187282"/>
                  </a:ext>
                </a:extLst>
              </a:tr>
              <a:tr h="167127">
                <a:tc>
                  <a:txBody>
                    <a:bodyPr/>
                    <a:lstStyle/>
                    <a:p>
                      <a:pPr algn="ctr"/>
                      <a:r>
                        <a:rPr kumimoji="1" lang="en-US" altLang="ja-JP" sz="1200" dirty="0"/>
                        <a:t>2</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158637410"/>
                  </a:ext>
                </a:extLst>
              </a:tr>
              <a:tr h="167127">
                <a:tc>
                  <a:txBody>
                    <a:bodyPr/>
                    <a:lstStyle/>
                    <a:p>
                      <a:pPr algn="ctr"/>
                      <a:r>
                        <a:rPr kumimoji="1" lang="en-US" altLang="ja-JP" sz="1200" dirty="0"/>
                        <a:t>3</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58988799"/>
                  </a:ext>
                </a:extLst>
              </a:tr>
              <a:tr h="167127">
                <a:tc>
                  <a:txBody>
                    <a:bodyPr/>
                    <a:lstStyle/>
                    <a:p>
                      <a:pPr algn="ctr"/>
                      <a:r>
                        <a:rPr kumimoji="1" lang="en-US" altLang="ja-JP" sz="1200" dirty="0"/>
                        <a:t>4</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1645987619"/>
                  </a:ext>
                </a:extLst>
              </a:tr>
            </a:tbl>
          </a:graphicData>
        </a:graphic>
      </p:graphicFrame>
      <p:sp>
        <p:nvSpPr>
          <p:cNvPr id="11" name="テキスト ボックス 10">
            <a:extLst>
              <a:ext uri="{FF2B5EF4-FFF2-40B4-BE49-F238E27FC236}">
                <a16:creationId xmlns:a16="http://schemas.microsoft.com/office/drawing/2014/main" id="{D03A255E-CFDD-47C1-9A4E-4C5083075E94}"/>
              </a:ext>
            </a:extLst>
          </p:cNvPr>
          <p:cNvSpPr txBox="1"/>
          <p:nvPr/>
        </p:nvSpPr>
        <p:spPr>
          <a:xfrm>
            <a:off x="3332820" y="3502329"/>
            <a:ext cx="2160240" cy="1384995"/>
          </a:xfrm>
          <a:prstGeom prst="rect">
            <a:avLst/>
          </a:prstGeom>
          <a:noFill/>
        </p:spPr>
        <p:txBody>
          <a:bodyPr wrap="square" rtlCol="0">
            <a:spAutoFit/>
          </a:bodyPr>
          <a:lstStyle/>
          <a:p>
            <a:r>
              <a:rPr lang="ja-JP" altLang="en-US" sz="1200" dirty="0"/>
              <a:t>完全実施の直交表</a:t>
            </a:r>
            <a:endParaRPr lang="en-US" altLang="ja-JP" sz="1200" dirty="0"/>
          </a:p>
          <a:p>
            <a:pPr marL="171450" indent="-171450">
              <a:buFont typeface="Arial" panose="020B0604020202020204" pitchFamily="34" charset="0"/>
              <a:buChar char="•"/>
            </a:pPr>
            <a:r>
              <a:rPr lang="ja-JP" altLang="en-US" sz="1200" dirty="0"/>
              <a:t>要因</a:t>
            </a:r>
            <a:r>
              <a:rPr lang="en-US" altLang="ja-JP" sz="1200" dirty="0"/>
              <a:t>A,B,C</a:t>
            </a:r>
            <a:r>
              <a:rPr lang="ja-JP" altLang="en-US" sz="1200" dirty="0"/>
              <a:t>の水準</a:t>
            </a:r>
            <a:r>
              <a:rPr lang="en-US" altLang="ja-JP" sz="1200" dirty="0"/>
              <a:t>1,2</a:t>
            </a:r>
            <a:r>
              <a:rPr lang="ja-JP" altLang="en-US" sz="1200" dirty="0"/>
              <a:t>すべての組み合わせで実験。</a:t>
            </a:r>
            <a:r>
              <a:rPr lang="en-US" altLang="ja-JP" sz="1200" dirty="0"/>
              <a:t>2^3=8</a:t>
            </a:r>
          </a:p>
          <a:p>
            <a:pPr marL="171450" indent="-171450">
              <a:buFont typeface="Arial" panose="020B0604020202020204" pitchFamily="34" charset="0"/>
              <a:buChar char="•"/>
            </a:pPr>
            <a:r>
              <a:rPr lang="ja-JP" altLang="en-US" sz="1200" dirty="0"/>
              <a:t>すべての組み合わせで実験しないといけないが、精度は高い</a:t>
            </a:r>
            <a:endParaRPr lang="en-US" altLang="ja-JP" sz="1200" dirty="0"/>
          </a:p>
        </p:txBody>
      </p:sp>
      <p:sp>
        <p:nvSpPr>
          <p:cNvPr id="12" name="テキスト ボックス 11">
            <a:extLst>
              <a:ext uri="{FF2B5EF4-FFF2-40B4-BE49-F238E27FC236}">
                <a16:creationId xmlns:a16="http://schemas.microsoft.com/office/drawing/2014/main" id="{AA5F067B-D102-4ABB-93A8-D0AA7762A1D7}"/>
              </a:ext>
            </a:extLst>
          </p:cNvPr>
          <p:cNvSpPr txBox="1"/>
          <p:nvPr/>
        </p:nvSpPr>
        <p:spPr>
          <a:xfrm>
            <a:off x="6033120" y="4659185"/>
            <a:ext cx="3384376" cy="830997"/>
          </a:xfrm>
          <a:prstGeom prst="rect">
            <a:avLst/>
          </a:prstGeom>
          <a:noFill/>
        </p:spPr>
        <p:txBody>
          <a:bodyPr wrap="square" rtlCol="0">
            <a:spAutoFit/>
          </a:bodyPr>
          <a:lstStyle/>
          <a:p>
            <a:r>
              <a:rPr lang="ja-JP" altLang="en-US" sz="1200" dirty="0"/>
              <a:t>一部実施の直交表</a:t>
            </a:r>
            <a:endParaRPr lang="en-US" altLang="ja-JP" sz="1200" dirty="0"/>
          </a:p>
          <a:p>
            <a:pPr marL="171450" indent="-171450">
              <a:buFont typeface="Arial" panose="020B0604020202020204" pitchFamily="34" charset="0"/>
              <a:buChar char="•"/>
            </a:pPr>
            <a:r>
              <a:rPr lang="ja-JP" altLang="en-US" sz="1200" dirty="0"/>
              <a:t>完全実施における一部の組み合わせを実施</a:t>
            </a:r>
            <a:endParaRPr lang="en-US" altLang="ja-JP" sz="1200" dirty="0"/>
          </a:p>
          <a:p>
            <a:pPr marL="171450" indent="-171450">
              <a:buFont typeface="Arial" panose="020B0604020202020204" pitchFamily="34" charset="0"/>
              <a:buChar char="•"/>
            </a:pPr>
            <a:r>
              <a:rPr lang="ja-JP" altLang="en-US" sz="1200" dirty="0"/>
              <a:t>すべての組み合わせで実験しなくて良いが、完全実施に比べ精度は劣る</a:t>
            </a:r>
            <a:endParaRPr lang="en-US" altLang="ja-JP" sz="1200" dirty="0"/>
          </a:p>
        </p:txBody>
      </p:sp>
      <p:sp>
        <p:nvSpPr>
          <p:cNvPr id="13" name="テキスト ボックス 12">
            <a:extLst>
              <a:ext uri="{FF2B5EF4-FFF2-40B4-BE49-F238E27FC236}">
                <a16:creationId xmlns:a16="http://schemas.microsoft.com/office/drawing/2014/main" id="{193AA04C-6636-49C1-8E93-5CF643982AC9}"/>
              </a:ext>
            </a:extLst>
          </p:cNvPr>
          <p:cNvSpPr txBox="1"/>
          <p:nvPr/>
        </p:nvSpPr>
        <p:spPr>
          <a:xfrm>
            <a:off x="7106096" y="6021288"/>
            <a:ext cx="2419412" cy="276999"/>
          </a:xfrm>
          <a:prstGeom prst="rect">
            <a:avLst/>
          </a:prstGeom>
          <a:noFill/>
        </p:spPr>
        <p:txBody>
          <a:bodyPr wrap="square" rtlCol="0">
            <a:spAutoFit/>
          </a:bodyPr>
          <a:lstStyle/>
          <a:p>
            <a:r>
              <a:rPr lang="en-US" altLang="ja-JP" sz="1200" dirty="0"/>
              <a:t>※</a:t>
            </a:r>
            <a:r>
              <a:rPr lang="ja-JP" altLang="en-US" sz="1200" dirty="0"/>
              <a:t> 実験順序は通常無作為化</a:t>
            </a:r>
            <a:endParaRPr lang="en-US" altLang="ja-JP" sz="1200" dirty="0"/>
          </a:p>
        </p:txBody>
      </p:sp>
      <p:sp>
        <p:nvSpPr>
          <p:cNvPr id="14" name="右中かっこ 13">
            <a:extLst>
              <a:ext uri="{FF2B5EF4-FFF2-40B4-BE49-F238E27FC236}">
                <a16:creationId xmlns:a16="http://schemas.microsoft.com/office/drawing/2014/main" id="{07E6C05C-D716-4C4A-8423-1B63CA08B836}"/>
              </a:ext>
            </a:extLst>
          </p:cNvPr>
          <p:cNvSpPr/>
          <p:nvPr/>
        </p:nvSpPr>
        <p:spPr>
          <a:xfrm>
            <a:off x="6710052" y="1617818"/>
            <a:ext cx="330494" cy="803070"/>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C78CB28-DA0A-4225-9E36-84532BEB5969}"/>
              </a:ext>
            </a:extLst>
          </p:cNvPr>
          <p:cNvSpPr txBox="1"/>
          <p:nvPr/>
        </p:nvSpPr>
        <p:spPr>
          <a:xfrm>
            <a:off x="7106096" y="1667074"/>
            <a:ext cx="2419412" cy="738664"/>
          </a:xfrm>
          <a:prstGeom prst="rect">
            <a:avLst/>
          </a:prstGeom>
          <a:noFill/>
        </p:spPr>
        <p:txBody>
          <a:bodyPr wrap="square" rtlCol="0">
            <a:spAutoFit/>
          </a:bodyPr>
          <a:lstStyle/>
          <a:p>
            <a:r>
              <a:rPr lang="ja-JP" altLang="en-US" sz="1400" dirty="0"/>
              <a:t>直交表の作成後、各実験グループに対象者を無作為に割り付ける</a:t>
            </a:r>
            <a:endParaRPr lang="en-US" altLang="ja-JP" sz="1400" dirty="0"/>
          </a:p>
        </p:txBody>
      </p:sp>
    </p:spTree>
    <p:extLst>
      <p:ext uri="{BB962C8B-B14F-4D97-AF65-F5344CB8AC3E}">
        <p14:creationId xmlns:p14="http://schemas.microsoft.com/office/powerpoint/2010/main" val="227543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20</a:t>
            </a:fld>
            <a:endParaRPr lang="ja-JP" altLang="en-US" dirty="0"/>
          </a:p>
        </p:txBody>
      </p:sp>
      <p:sp>
        <p:nvSpPr>
          <p:cNvPr id="3" name="タイトル 2"/>
          <p:cNvSpPr>
            <a:spLocks noGrp="1"/>
          </p:cNvSpPr>
          <p:nvPr>
            <p:ph type="title"/>
          </p:nvPr>
        </p:nvSpPr>
        <p:spPr/>
        <p:txBody>
          <a:bodyPr/>
          <a:lstStyle/>
          <a:p>
            <a:r>
              <a:rPr kumimoji="1" lang="ja-JP" altLang="en-US" dirty="0"/>
              <a:t>直交表実験データ</a:t>
            </a:r>
            <a:r>
              <a:rPr lang="ja-JP" altLang="en-US" dirty="0"/>
              <a:t>に用いる</a:t>
            </a:r>
            <a:r>
              <a:rPr kumimoji="1" lang="ja-JP" altLang="en-US" dirty="0"/>
              <a:t>モデル</a:t>
            </a:r>
          </a:p>
        </p:txBody>
      </p:sp>
      <p:graphicFrame>
        <p:nvGraphicFramePr>
          <p:cNvPr id="6" name="表 5">
            <a:extLst>
              <a:ext uri="{FF2B5EF4-FFF2-40B4-BE49-F238E27FC236}">
                <a16:creationId xmlns:a16="http://schemas.microsoft.com/office/drawing/2014/main" id="{E4399756-D1BF-4C0C-91BE-BFEA416FF89D}"/>
              </a:ext>
            </a:extLst>
          </p:cNvPr>
          <p:cNvGraphicFramePr>
            <a:graphicFrameLocks noGrp="1"/>
          </p:cNvGraphicFramePr>
          <p:nvPr>
            <p:extLst>
              <p:ext uri="{D42A27DB-BD31-4B8C-83A1-F6EECF244321}">
                <p14:modId xmlns:p14="http://schemas.microsoft.com/office/powerpoint/2010/main" val="1297899453"/>
              </p:ext>
            </p:extLst>
          </p:nvPr>
        </p:nvGraphicFramePr>
        <p:xfrm>
          <a:off x="776536" y="1204493"/>
          <a:ext cx="2689932" cy="2468880"/>
        </p:xfrm>
        <a:graphic>
          <a:graphicData uri="http://schemas.openxmlformats.org/drawingml/2006/table">
            <a:tbl>
              <a:tblPr firstRow="1" bandRow="1">
                <a:tableStyleId>{073A0DAA-6AF3-43AB-8588-CEC1D06C72B9}</a:tableStyleId>
              </a:tblPr>
              <a:tblGrid>
                <a:gridCol w="672483">
                  <a:extLst>
                    <a:ext uri="{9D8B030D-6E8A-4147-A177-3AD203B41FA5}">
                      <a16:colId xmlns:a16="http://schemas.microsoft.com/office/drawing/2014/main" val="1251800180"/>
                    </a:ext>
                  </a:extLst>
                </a:gridCol>
                <a:gridCol w="672483">
                  <a:extLst>
                    <a:ext uri="{9D8B030D-6E8A-4147-A177-3AD203B41FA5}">
                      <a16:colId xmlns:a16="http://schemas.microsoft.com/office/drawing/2014/main" val="4174344574"/>
                    </a:ext>
                  </a:extLst>
                </a:gridCol>
                <a:gridCol w="672483">
                  <a:extLst>
                    <a:ext uri="{9D8B030D-6E8A-4147-A177-3AD203B41FA5}">
                      <a16:colId xmlns:a16="http://schemas.microsoft.com/office/drawing/2014/main" val="2705039858"/>
                    </a:ext>
                  </a:extLst>
                </a:gridCol>
                <a:gridCol w="672483">
                  <a:extLst>
                    <a:ext uri="{9D8B030D-6E8A-4147-A177-3AD203B41FA5}">
                      <a16:colId xmlns:a16="http://schemas.microsoft.com/office/drawing/2014/main" val="578321964"/>
                    </a:ext>
                  </a:extLst>
                </a:gridCol>
              </a:tblGrid>
              <a:tr h="167127">
                <a:tc>
                  <a:txBody>
                    <a:bodyPr/>
                    <a:lstStyle/>
                    <a:p>
                      <a:pPr algn="ctr"/>
                      <a:r>
                        <a:rPr kumimoji="1" lang="ja-JP" altLang="en-US" sz="1200" dirty="0"/>
                        <a:t>実験</a:t>
                      </a:r>
                    </a:p>
                  </a:txBody>
                  <a:tcPr anchor="ctr"/>
                </a:tc>
                <a:tc>
                  <a:txBody>
                    <a:bodyPr/>
                    <a:lstStyle/>
                    <a:p>
                      <a:pPr algn="ctr"/>
                      <a:r>
                        <a:rPr kumimoji="1" lang="ja-JP" altLang="en-US" sz="1200" dirty="0"/>
                        <a:t>要因</a:t>
                      </a:r>
                      <a:r>
                        <a:rPr kumimoji="1" lang="en-US" altLang="ja-JP" sz="1200" dirty="0"/>
                        <a:t>A</a:t>
                      </a:r>
                      <a:endParaRPr kumimoji="1" lang="ja-JP" altLang="en-US" sz="1200" dirty="0"/>
                    </a:p>
                  </a:txBody>
                  <a:tcPr anchor="ctr"/>
                </a:tc>
                <a:tc>
                  <a:txBody>
                    <a:bodyPr/>
                    <a:lstStyle/>
                    <a:p>
                      <a:pPr algn="ctr"/>
                      <a:r>
                        <a:rPr kumimoji="1" lang="ja-JP" altLang="en-US" sz="1200" dirty="0"/>
                        <a:t>要因</a:t>
                      </a:r>
                      <a:r>
                        <a:rPr kumimoji="1" lang="en-US" altLang="ja-JP" sz="1200" dirty="0"/>
                        <a:t>B</a:t>
                      </a:r>
                      <a:endParaRPr kumimoji="1" lang="ja-JP" altLang="en-US" sz="1200" dirty="0"/>
                    </a:p>
                  </a:txBody>
                  <a:tcPr anchor="ctr"/>
                </a:tc>
                <a:tc>
                  <a:txBody>
                    <a:bodyPr/>
                    <a:lstStyle/>
                    <a:p>
                      <a:pPr algn="ctr"/>
                      <a:r>
                        <a:rPr kumimoji="1" lang="ja-JP" altLang="en-US" sz="1200" dirty="0"/>
                        <a:t>要因</a:t>
                      </a:r>
                      <a:r>
                        <a:rPr kumimoji="1" lang="en-US" altLang="ja-JP" sz="1200" dirty="0"/>
                        <a:t>C</a:t>
                      </a:r>
                      <a:endParaRPr kumimoji="1" lang="ja-JP" altLang="en-US" sz="1200" dirty="0"/>
                    </a:p>
                  </a:txBody>
                  <a:tcPr anchor="ctr"/>
                </a:tc>
                <a:extLst>
                  <a:ext uri="{0D108BD9-81ED-4DB2-BD59-A6C34878D82A}">
                    <a16:rowId xmlns:a16="http://schemas.microsoft.com/office/drawing/2014/main" val="4075931735"/>
                  </a:ext>
                </a:extLst>
              </a:tr>
              <a:tr h="167127">
                <a:tc>
                  <a:txBody>
                    <a:bodyPr/>
                    <a:lstStyle/>
                    <a:p>
                      <a:pPr algn="ctr"/>
                      <a:r>
                        <a:rPr kumimoji="1" lang="en-US" altLang="ja-JP" sz="1200" dirty="0"/>
                        <a:t>1</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747187282"/>
                  </a:ext>
                </a:extLst>
              </a:tr>
              <a:tr h="167127">
                <a:tc>
                  <a:txBody>
                    <a:bodyPr/>
                    <a:lstStyle/>
                    <a:p>
                      <a:pPr algn="ctr"/>
                      <a:r>
                        <a:rPr kumimoji="1" lang="en-US" altLang="ja-JP" sz="1200" dirty="0"/>
                        <a:t>2</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3158637410"/>
                  </a:ext>
                </a:extLst>
              </a:tr>
              <a:tr h="167127">
                <a:tc>
                  <a:txBody>
                    <a:bodyPr/>
                    <a:lstStyle/>
                    <a:p>
                      <a:pPr algn="ctr"/>
                      <a:r>
                        <a:rPr kumimoji="1" lang="en-US" altLang="ja-JP" sz="1200" dirty="0"/>
                        <a:t>3</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58988799"/>
                  </a:ext>
                </a:extLst>
              </a:tr>
              <a:tr h="167127">
                <a:tc>
                  <a:txBody>
                    <a:bodyPr/>
                    <a:lstStyle/>
                    <a:p>
                      <a:pPr algn="ctr"/>
                      <a:r>
                        <a:rPr kumimoji="1" lang="en-US" altLang="ja-JP" sz="1200" dirty="0"/>
                        <a:t>4</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1645987619"/>
                  </a:ext>
                </a:extLst>
              </a:tr>
              <a:tr h="167127">
                <a:tc>
                  <a:txBody>
                    <a:bodyPr/>
                    <a:lstStyle/>
                    <a:p>
                      <a:pPr algn="ctr"/>
                      <a:r>
                        <a:rPr kumimoji="1" lang="en-US" altLang="ja-JP" sz="1200" dirty="0"/>
                        <a:t>5</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4171493108"/>
                  </a:ext>
                </a:extLst>
              </a:tr>
              <a:tr h="167127">
                <a:tc>
                  <a:txBody>
                    <a:bodyPr/>
                    <a:lstStyle/>
                    <a:p>
                      <a:pPr algn="ctr"/>
                      <a:r>
                        <a:rPr kumimoji="1" lang="en-US" altLang="ja-JP" sz="1200" dirty="0"/>
                        <a:t>6</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267618058"/>
                  </a:ext>
                </a:extLst>
              </a:tr>
              <a:tr h="167127">
                <a:tc>
                  <a:txBody>
                    <a:bodyPr/>
                    <a:lstStyle/>
                    <a:p>
                      <a:pPr algn="ctr"/>
                      <a:r>
                        <a:rPr kumimoji="1" lang="en-US" altLang="ja-JP" sz="1200" dirty="0"/>
                        <a:t>7</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102745633"/>
                  </a:ext>
                </a:extLst>
              </a:tr>
              <a:tr h="167127">
                <a:tc>
                  <a:txBody>
                    <a:bodyPr/>
                    <a:lstStyle/>
                    <a:p>
                      <a:pPr algn="ctr"/>
                      <a:r>
                        <a:rPr kumimoji="1" lang="en-US" altLang="ja-JP" sz="1200" dirty="0"/>
                        <a:t>8</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3700158907"/>
                  </a:ext>
                </a:extLst>
              </a:tr>
            </a:tbl>
          </a:graphicData>
        </a:graphic>
      </p:graphicFrame>
      <p:graphicFrame>
        <p:nvGraphicFramePr>
          <p:cNvPr id="7" name="表 6">
            <a:extLst>
              <a:ext uri="{FF2B5EF4-FFF2-40B4-BE49-F238E27FC236}">
                <a16:creationId xmlns:a16="http://schemas.microsoft.com/office/drawing/2014/main" id="{7992F50A-A569-44C8-B4E6-1754A3E52628}"/>
              </a:ext>
            </a:extLst>
          </p:cNvPr>
          <p:cNvGraphicFramePr>
            <a:graphicFrameLocks noGrp="1"/>
          </p:cNvGraphicFramePr>
          <p:nvPr>
            <p:extLst>
              <p:ext uri="{D42A27DB-BD31-4B8C-83A1-F6EECF244321}">
                <p14:modId xmlns:p14="http://schemas.microsoft.com/office/powerpoint/2010/main" val="1701702379"/>
              </p:ext>
            </p:extLst>
          </p:nvPr>
        </p:nvGraphicFramePr>
        <p:xfrm>
          <a:off x="5839057" y="1555299"/>
          <a:ext cx="2689932" cy="1371600"/>
        </p:xfrm>
        <a:graphic>
          <a:graphicData uri="http://schemas.openxmlformats.org/drawingml/2006/table">
            <a:tbl>
              <a:tblPr firstRow="1" bandRow="1">
                <a:tableStyleId>{073A0DAA-6AF3-43AB-8588-CEC1D06C72B9}</a:tableStyleId>
              </a:tblPr>
              <a:tblGrid>
                <a:gridCol w="672483">
                  <a:extLst>
                    <a:ext uri="{9D8B030D-6E8A-4147-A177-3AD203B41FA5}">
                      <a16:colId xmlns:a16="http://schemas.microsoft.com/office/drawing/2014/main" val="1251800180"/>
                    </a:ext>
                  </a:extLst>
                </a:gridCol>
                <a:gridCol w="672483">
                  <a:extLst>
                    <a:ext uri="{9D8B030D-6E8A-4147-A177-3AD203B41FA5}">
                      <a16:colId xmlns:a16="http://schemas.microsoft.com/office/drawing/2014/main" val="4174344574"/>
                    </a:ext>
                  </a:extLst>
                </a:gridCol>
                <a:gridCol w="672483">
                  <a:extLst>
                    <a:ext uri="{9D8B030D-6E8A-4147-A177-3AD203B41FA5}">
                      <a16:colId xmlns:a16="http://schemas.microsoft.com/office/drawing/2014/main" val="2705039858"/>
                    </a:ext>
                  </a:extLst>
                </a:gridCol>
                <a:gridCol w="672483">
                  <a:extLst>
                    <a:ext uri="{9D8B030D-6E8A-4147-A177-3AD203B41FA5}">
                      <a16:colId xmlns:a16="http://schemas.microsoft.com/office/drawing/2014/main" val="578321964"/>
                    </a:ext>
                  </a:extLst>
                </a:gridCol>
              </a:tblGrid>
              <a:tr h="167127">
                <a:tc>
                  <a:txBody>
                    <a:bodyPr/>
                    <a:lstStyle/>
                    <a:p>
                      <a:pPr algn="ctr"/>
                      <a:r>
                        <a:rPr kumimoji="1" lang="ja-JP" altLang="en-US" sz="1200" dirty="0"/>
                        <a:t>実験</a:t>
                      </a:r>
                    </a:p>
                  </a:txBody>
                  <a:tcPr anchor="ctr"/>
                </a:tc>
                <a:tc>
                  <a:txBody>
                    <a:bodyPr/>
                    <a:lstStyle/>
                    <a:p>
                      <a:pPr algn="ctr"/>
                      <a:r>
                        <a:rPr kumimoji="1" lang="ja-JP" altLang="en-US" sz="1200" dirty="0"/>
                        <a:t>要因</a:t>
                      </a:r>
                      <a:r>
                        <a:rPr kumimoji="1" lang="en-US" altLang="ja-JP" sz="1200" dirty="0"/>
                        <a:t>A</a:t>
                      </a:r>
                      <a:endParaRPr kumimoji="1" lang="ja-JP" altLang="en-US" sz="1200" dirty="0"/>
                    </a:p>
                  </a:txBody>
                  <a:tcPr anchor="ctr"/>
                </a:tc>
                <a:tc>
                  <a:txBody>
                    <a:bodyPr/>
                    <a:lstStyle/>
                    <a:p>
                      <a:pPr algn="ctr"/>
                      <a:r>
                        <a:rPr kumimoji="1" lang="ja-JP" altLang="en-US" sz="1200" dirty="0"/>
                        <a:t>要因</a:t>
                      </a:r>
                      <a:r>
                        <a:rPr kumimoji="1" lang="en-US" altLang="ja-JP" sz="1200" dirty="0"/>
                        <a:t>B</a:t>
                      </a:r>
                      <a:endParaRPr kumimoji="1" lang="ja-JP" altLang="en-US" sz="1200" dirty="0"/>
                    </a:p>
                  </a:txBody>
                  <a:tcPr anchor="ctr"/>
                </a:tc>
                <a:tc>
                  <a:txBody>
                    <a:bodyPr/>
                    <a:lstStyle/>
                    <a:p>
                      <a:pPr algn="ctr"/>
                      <a:r>
                        <a:rPr kumimoji="1" lang="ja-JP" altLang="en-US" sz="1200" dirty="0"/>
                        <a:t>要因</a:t>
                      </a:r>
                      <a:r>
                        <a:rPr kumimoji="1" lang="en-US" altLang="ja-JP" sz="1200" dirty="0"/>
                        <a:t>C</a:t>
                      </a:r>
                      <a:endParaRPr kumimoji="1" lang="ja-JP" altLang="en-US" sz="1200" dirty="0"/>
                    </a:p>
                  </a:txBody>
                  <a:tcPr anchor="ctr"/>
                </a:tc>
                <a:extLst>
                  <a:ext uri="{0D108BD9-81ED-4DB2-BD59-A6C34878D82A}">
                    <a16:rowId xmlns:a16="http://schemas.microsoft.com/office/drawing/2014/main" val="4075931735"/>
                  </a:ext>
                </a:extLst>
              </a:tr>
              <a:tr h="167127">
                <a:tc>
                  <a:txBody>
                    <a:bodyPr/>
                    <a:lstStyle/>
                    <a:p>
                      <a:pPr algn="ctr"/>
                      <a:r>
                        <a:rPr kumimoji="1" lang="en-US" altLang="ja-JP" sz="1200" dirty="0"/>
                        <a:t>1</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747187282"/>
                  </a:ext>
                </a:extLst>
              </a:tr>
              <a:tr h="167127">
                <a:tc>
                  <a:txBody>
                    <a:bodyPr/>
                    <a:lstStyle/>
                    <a:p>
                      <a:pPr algn="ctr"/>
                      <a:r>
                        <a:rPr kumimoji="1" lang="en-US" altLang="ja-JP" sz="1200" dirty="0"/>
                        <a:t>2</a:t>
                      </a:r>
                      <a:endParaRPr kumimoji="1" lang="ja-JP" altLang="en-US" sz="1200" dirty="0"/>
                    </a:p>
                  </a:txBody>
                  <a:tcPr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A1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158637410"/>
                  </a:ext>
                </a:extLst>
              </a:tr>
              <a:tr h="167127">
                <a:tc>
                  <a:txBody>
                    <a:bodyPr/>
                    <a:lstStyle/>
                    <a:p>
                      <a:pPr algn="ctr"/>
                      <a:r>
                        <a:rPr kumimoji="1" lang="en-US" altLang="ja-JP" sz="1200" dirty="0"/>
                        <a:t>3</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B1</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C1</a:t>
                      </a:r>
                    </a:p>
                  </a:txBody>
                  <a:tcPr marL="9525" marR="9525" marT="9525" marB="0" anchor="ctr"/>
                </a:tc>
                <a:extLst>
                  <a:ext uri="{0D108BD9-81ED-4DB2-BD59-A6C34878D82A}">
                    <a16:rowId xmlns:a16="http://schemas.microsoft.com/office/drawing/2014/main" val="358988799"/>
                  </a:ext>
                </a:extLst>
              </a:tr>
              <a:tr h="167127">
                <a:tc>
                  <a:txBody>
                    <a:bodyPr/>
                    <a:lstStyle/>
                    <a:p>
                      <a:pPr algn="ctr"/>
                      <a:r>
                        <a:rPr kumimoji="1" lang="en-US" altLang="ja-JP" sz="1200" dirty="0"/>
                        <a:t>4</a:t>
                      </a:r>
                      <a:endParaRPr kumimoji="1" lang="ja-JP" altLang="en-US" sz="1200" dirty="0"/>
                    </a:p>
                  </a:txBody>
                  <a:tcPr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A2</a:t>
                      </a:r>
                    </a:p>
                  </a:txBody>
                  <a:tcPr marL="9525" marR="9525" marT="9525" marB="0" anchor="ctr"/>
                </a:tc>
                <a:tc>
                  <a:txBody>
                    <a:bodyPr/>
                    <a:lstStyle/>
                    <a:p>
                      <a:pPr algn="ctr" fontAlgn="ctr"/>
                      <a:r>
                        <a:rPr lang="en-US" sz="1200" b="0" i="0" u="none" strike="noStrike">
                          <a:solidFill>
                            <a:srgbClr val="000000"/>
                          </a:solidFill>
                          <a:effectLst/>
                          <a:latin typeface="メイリオ 本文"/>
                          <a:ea typeface="游ゴシック" panose="020B0400000000000000" pitchFamily="50" charset="-128"/>
                        </a:rPr>
                        <a:t>B2</a:t>
                      </a:r>
                    </a:p>
                  </a:txBody>
                  <a:tcPr marL="9525" marR="9525" marT="9525" marB="0" anchor="ctr"/>
                </a:tc>
                <a:tc>
                  <a:txBody>
                    <a:bodyPr/>
                    <a:lstStyle/>
                    <a:p>
                      <a:pPr algn="ctr" fontAlgn="ctr"/>
                      <a:r>
                        <a:rPr lang="en-US" sz="1200" b="0" i="0" u="none" strike="noStrike" dirty="0">
                          <a:solidFill>
                            <a:srgbClr val="000000"/>
                          </a:solidFill>
                          <a:effectLst/>
                          <a:latin typeface="メイリオ 本文"/>
                          <a:ea typeface="游ゴシック" panose="020B0400000000000000" pitchFamily="50" charset="-128"/>
                        </a:rPr>
                        <a:t>C2</a:t>
                      </a:r>
                    </a:p>
                  </a:txBody>
                  <a:tcPr marL="9525" marR="9525" marT="9525" marB="0" anchor="ctr"/>
                </a:tc>
                <a:extLst>
                  <a:ext uri="{0D108BD9-81ED-4DB2-BD59-A6C34878D82A}">
                    <a16:rowId xmlns:a16="http://schemas.microsoft.com/office/drawing/2014/main" val="1645987619"/>
                  </a:ext>
                </a:extLst>
              </a:tr>
            </a:tbl>
          </a:graphicData>
        </a:graphic>
      </p:graphicFrame>
      <p:sp>
        <p:nvSpPr>
          <p:cNvPr id="8" name="テキスト ボックス 7">
            <a:extLst>
              <a:ext uri="{FF2B5EF4-FFF2-40B4-BE49-F238E27FC236}">
                <a16:creationId xmlns:a16="http://schemas.microsoft.com/office/drawing/2014/main" id="{324F8885-BC2A-4819-A938-BE23D130B7CF}"/>
              </a:ext>
            </a:extLst>
          </p:cNvPr>
          <p:cNvSpPr txBox="1"/>
          <p:nvPr/>
        </p:nvSpPr>
        <p:spPr>
          <a:xfrm>
            <a:off x="785412" y="821934"/>
            <a:ext cx="2689932" cy="307777"/>
          </a:xfrm>
          <a:prstGeom prst="rect">
            <a:avLst/>
          </a:prstGeom>
          <a:noFill/>
        </p:spPr>
        <p:txBody>
          <a:bodyPr wrap="square" rtlCol="0">
            <a:spAutoFit/>
          </a:bodyPr>
          <a:lstStyle/>
          <a:p>
            <a:pPr algn="ctr"/>
            <a:r>
              <a:rPr lang="ja-JP" altLang="en-US" sz="1400" u="sng" dirty="0"/>
              <a:t>完全実施計画</a:t>
            </a:r>
            <a:endParaRPr lang="en-US" altLang="ja-JP" sz="1400" u="sng" dirty="0"/>
          </a:p>
        </p:txBody>
      </p:sp>
      <p:sp>
        <p:nvSpPr>
          <p:cNvPr id="9" name="テキスト ボックス 8">
            <a:extLst>
              <a:ext uri="{FF2B5EF4-FFF2-40B4-BE49-F238E27FC236}">
                <a16:creationId xmlns:a16="http://schemas.microsoft.com/office/drawing/2014/main" id="{CEE05278-7AA5-4D94-BB84-4A6D558FB10E}"/>
              </a:ext>
            </a:extLst>
          </p:cNvPr>
          <p:cNvSpPr txBox="1"/>
          <p:nvPr/>
        </p:nvSpPr>
        <p:spPr>
          <a:xfrm>
            <a:off x="3560437" y="3408207"/>
            <a:ext cx="1344966" cy="276999"/>
          </a:xfrm>
          <a:prstGeom prst="rect">
            <a:avLst/>
          </a:prstGeom>
          <a:noFill/>
        </p:spPr>
        <p:txBody>
          <a:bodyPr wrap="square" rtlCol="0">
            <a:spAutoFit/>
          </a:bodyPr>
          <a:lstStyle/>
          <a:p>
            <a:r>
              <a:rPr lang="en-US" altLang="ja-JP" sz="1200" dirty="0" err="1"/>
              <a:t>i</a:t>
            </a:r>
            <a:r>
              <a:rPr lang="en-US" altLang="ja-JP" sz="1200" dirty="0"/>
              <a:t>=1,2,..,8</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D5C5BF-895C-426C-A561-3C30AE69A341}"/>
                  </a:ext>
                </a:extLst>
              </p:cNvPr>
              <p:cNvSpPr txBox="1"/>
              <p:nvPr/>
            </p:nvSpPr>
            <p:spPr>
              <a:xfrm>
                <a:off x="488504" y="3982714"/>
                <a:ext cx="4442922" cy="1894558"/>
              </a:xfrm>
              <a:prstGeom prst="rect">
                <a:avLst/>
              </a:prstGeom>
              <a:noFill/>
            </p:spPr>
            <p:txBody>
              <a:bodyPr wrap="square" rtlCol="0">
                <a:spAutoFit/>
              </a:bodyPr>
              <a:lstStyle/>
              <a:p>
                <a:r>
                  <a:rPr lang="ja-JP" altLang="en-US" sz="1400" dirty="0"/>
                  <a:t>完全実施で利用可能なモデル</a:t>
                </a:r>
                <a:endParaRPr lang="en-US" altLang="ja-JP" sz="1400" dirty="0"/>
              </a:p>
              <a:p>
                <a:pPr/>
                <a14:m>
                  <m:oMathPara xmlns:m="http://schemas.openxmlformats.org/officeDocument/2006/math">
                    <m:oMathParaPr>
                      <m:jc m:val="left"/>
                    </m:oMathParaPr>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smtClean="0">
                              <a:solidFill>
                                <a:schemeClr val="tx2"/>
                              </a:solidFill>
                              <a:latin typeface="Cambria Math" panose="02040503050406030204" pitchFamily="18" charset="0"/>
                            </a:rPr>
                            <m:t>γ</m:t>
                          </m:r>
                        </m:e>
                        <m:sub>
                          <m:r>
                            <a:rPr lang="en-US" altLang="ja-JP" sz="1400" b="0" i="1" smtClean="0">
                              <a:solidFill>
                                <a:schemeClr val="tx2"/>
                              </a:solidFill>
                              <a:latin typeface="Cambria Math" panose="02040503050406030204" pitchFamily="18" charset="0"/>
                            </a:rPr>
                            <m:t>𝑙</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αβ</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αγ</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βγ</m:t>
                          </m:r>
                        </m:e>
                        <m:sub>
                          <m:r>
                            <a:rPr lang="en-US" altLang="ja-JP" sz="1400" i="1">
                              <a:solidFill>
                                <a:schemeClr val="tx2"/>
                              </a:solidFill>
                              <a:latin typeface="Cambria Math" panose="02040503050406030204" pitchFamily="18" charset="0"/>
                            </a:rPr>
                            <m:t>𝑘</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ε</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oMath>
                  </m:oMathPara>
                </a14:m>
                <a:endParaRPr lang="en-US" altLang="ja-JP" sz="1400" dirty="0">
                  <a:solidFill>
                    <a:schemeClr val="tx2"/>
                  </a:solidFill>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oMath>
                </a14:m>
                <a:r>
                  <a:rPr lang="ja-JP" altLang="en-US" sz="1400" i="1" dirty="0">
                    <a:latin typeface="Cambria Math" panose="02040503050406030204" pitchFamily="18" charset="0"/>
                  </a:rPr>
                  <a:t>：</a:t>
                </a:r>
                <a:r>
                  <a:rPr lang="ja-JP" altLang="en-US" sz="1400" dirty="0"/>
                  <a:t>要因</a:t>
                </a:r>
                <a:r>
                  <a:rPr lang="en-US" altLang="ja-JP" sz="1400" dirty="0"/>
                  <a:t>A</a:t>
                </a:r>
                <a:r>
                  <a:rPr lang="ja-JP" altLang="en-US" sz="1400" dirty="0"/>
                  <a:t>の効果（</a:t>
                </a:r>
                <a:r>
                  <a:rPr lang="en-US" altLang="ja-JP" sz="1400" dirty="0"/>
                  <a:t>j=1,2</a:t>
                </a:r>
                <a:r>
                  <a:rPr lang="ja-JP" altLang="en-US" sz="1400" dirty="0"/>
                  <a:t>）</a:t>
                </a:r>
                <a:endParaRPr lang="en-US" altLang="ja-JP" sz="1400" i="1" dirty="0">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oMath>
                </a14:m>
                <a:r>
                  <a:rPr lang="ja-JP" altLang="en-US" sz="1400" dirty="0"/>
                  <a:t>：要因</a:t>
                </a:r>
                <a:r>
                  <a:rPr lang="en-US" altLang="ja-JP" sz="1400" dirty="0"/>
                  <a:t>B</a:t>
                </a:r>
                <a:r>
                  <a:rPr lang="ja-JP" altLang="en-US" sz="1400" dirty="0"/>
                  <a:t>の効果（</a:t>
                </a:r>
                <a:r>
                  <a:rPr lang="en-US" altLang="ja-JP" sz="1400" dirty="0"/>
                  <a:t>k=1,2</a:t>
                </a:r>
                <a:r>
                  <a:rPr lang="ja-JP" altLang="en-US" sz="1400" dirty="0"/>
                  <a:t>）</a:t>
                </a:r>
                <a:endParaRPr lang="en-US" altLang="ja-JP" sz="1400" dirty="0"/>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γ</m:t>
                        </m:r>
                      </m:e>
                      <m:sub>
                        <m:r>
                          <a:rPr lang="en-US" altLang="ja-JP" sz="1400" b="0" i="1" smtClean="0">
                            <a:solidFill>
                              <a:schemeClr val="tx2"/>
                            </a:solidFill>
                            <a:latin typeface="Cambria Math" panose="02040503050406030204" pitchFamily="18" charset="0"/>
                          </a:rPr>
                          <m:t>𝑙</m:t>
                        </m:r>
                      </m:sub>
                    </m:sSub>
                  </m:oMath>
                </a14:m>
                <a:r>
                  <a:rPr lang="ja-JP" altLang="en-US" sz="1400" dirty="0"/>
                  <a:t>：要因</a:t>
                </a:r>
                <a:r>
                  <a:rPr lang="en-US" altLang="ja-JP" sz="1400" dirty="0"/>
                  <a:t>C</a:t>
                </a:r>
                <a:r>
                  <a:rPr lang="ja-JP" altLang="en-US" sz="1400" dirty="0"/>
                  <a:t>の効果（</a:t>
                </a:r>
                <a:r>
                  <a:rPr lang="en-US" altLang="ja-JP" sz="1400" dirty="0"/>
                  <a:t>l=1,2</a:t>
                </a:r>
                <a:r>
                  <a:rPr lang="ja-JP" altLang="en-US" sz="1400" dirty="0"/>
                  <a:t>）</a:t>
                </a:r>
                <a:endParaRPr lang="en-US" altLang="ja-JP" sz="1400" dirty="0"/>
              </a:p>
              <a:p>
                <a:r>
                  <a:rPr lang="en-US" altLang="ja-JP" sz="1400" dirty="0"/>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αβ</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sub>
                    </m:sSub>
                  </m:oMath>
                </a14:m>
                <a:r>
                  <a:rPr lang="ja-JP" altLang="en-US" sz="1400" i="1" dirty="0">
                    <a:latin typeface="Cambria Math" panose="02040503050406030204" pitchFamily="18" charset="0"/>
                  </a:rPr>
                  <a:t>：</a:t>
                </a:r>
                <a:r>
                  <a:rPr lang="ja-JP" altLang="en-US" sz="1400" dirty="0"/>
                  <a:t>要因</a:t>
                </a:r>
                <a:r>
                  <a:rPr lang="en-US" altLang="ja-JP" sz="1400" dirty="0"/>
                  <a:t>A</a:t>
                </a:r>
                <a:r>
                  <a:rPr lang="ja-JP" altLang="en-US" sz="1400" dirty="0"/>
                  <a:t>と</a:t>
                </a:r>
                <a:r>
                  <a:rPr lang="en-US" altLang="ja-JP" sz="1400" dirty="0"/>
                  <a:t>B</a:t>
                </a:r>
                <a:r>
                  <a:rPr lang="ja-JP" altLang="en-US" sz="1400" dirty="0"/>
                  <a:t>の交互作用効果</a:t>
                </a:r>
                <a:endParaRPr lang="en-US" altLang="ja-JP" sz="1400" i="1" dirty="0">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αγ</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𝑙</m:t>
                        </m:r>
                      </m:sub>
                    </m:sSub>
                  </m:oMath>
                </a14:m>
                <a:r>
                  <a:rPr lang="ja-JP" altLang="en-US" sz="1400" i="1" dirty="0">
                    <a:latin typeface="Cambria Math" panose="02040503050406030204" pitchFamily="18" charset="0"/>
                  </a:rPr>
                  <a:t>：</a:t>
                </a:r>
                <a:r>
                  <a:rPr lang="ja-JP" altLang="en-US" sz="1400" dirty="0"/>
                  <a:t>要因</a:t>
                </a:r>
                <a:r>
                  <a:rPr lang="en-US" altLang="ja-JP" sz="1400" dirty="0"/>
                  <a:t>A</a:t>
                </a:r>
                <a:r>
                  <a:rPr lang="ja-JP" altLang="en-US" sz="1400" dirty="0"/>
                  <a:t>と</a:t>
                </a:r>
                <a:r>
                  <a:rPr lang="en-US" altLang="ja-JP" sz="1400" dirty="0"/>
                  <a:t>C</a:t>
                </a:r>
                <a:r>
                  <a:rPr lang="ja-JP" altLang="en-US" sz="1400" dirty="0"/>
                  <a:t>の交互作用効果</a:t>
                </a:r>
                <a:endParaRPr lang="en-US" altLang="ja-JP" sz="1400" i="1" dirty="0">
                  <a:solidFill>
                    <a:schemeClr val="tx2"/>
                  </a:solidFill>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βγ</m:t>
                        </m:r>
                      </m:e>
                      <m:sub>
                        <m:r>
                          <a:rPr lang="en-US" altLang="ja-JP" sz="1400" i="1">
                            <a:solidFill>
                              <a:schemeClr val="tx2"/>
                            </a:solidFill>
                            <a:latin typeface="Cambria Math" panose="02040503050406030204" pitchFamily="18" charset="0"/>
                          </a:rPr>
                          <m:t>𝑘</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𝑙</m:t>
                        </m:r>
                      </m:sub>
                    </m:sSub>
                  </m:oMath>
                </a14:m>
                <a:r>
                  <a:rPr lang="ja-JP" altLang="en-US" sz="1400" i="1" dirty="0">
                    <a:latin typeface="Cambria Math" panose="02040503050406030204" pitchFamily="18" charset="0"/>
                  </a:rPr>
                  <a:t>：</a:t>
                </a:r>
                <a:r>
                  <a:rPr lang="ja-JP" altLang="en-US" sz="1400" dirty="0"/>
                  <a:t>要因</a:t>
                </a:r>
                <a:r>
                  <a:rPr lang="en-US" altLang="ja-JP" sz="1400" dirty="0"/>
                  <a:t>B</a:t>
                </a:r>
                <a:r>
                  <a:rPr lang="ja-JP" altLang="en-US" sz="1400" dirty="0"/>
                  <a:t>と</a:t>
                </a:r>
                <a:r>
                  <a:rPr lang="en-US" altLang="ja-JP" sz="1400" dirty="0"/>
                  <a:t>C</a:t>
                </a:r>
                <a:r>
                  <a:rPr lang="ja-JP" altLang="en-US" sz="1400" dirty="0"/>
                  <a:t>の交互作用効果</a:t>
                </a:r>
                <a:endParaRPr lang="en-US" altLang="ja-JP" sz="1400" i="1"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60D5C5BF-895C-426C-A561-3C30AE69A341}"/>
                  </a:ext>
                </a:extLst>
              </p:cNvPr>
              <p:cNvSpPr txBox="1">
                <a:spLocks noRot="1" noChangeAspect="1" noMove="1" noResize="1" noEditPoints="1" noAdjustHandles="1" noChangeArrowheads="1" noChangeShapeType="1" noTextEdit="1"/>
              </p:cNvSpPr>
              <p:nvPr/>
            </p:nvSpPr>
            <p:spPr>
              <a:xfrm>
                <a:off x="488504" y="3982714"/>
                <a:ext cx="4442922" cy="1894558"/>
              </a:xfrm>
              <a:prstGeom prst="rect">
                <a:avLst/>
              </a:prstGeom>
              <a:blipFill>
                <a:blip r:embed="rId2"/>
                <a:stretch>
                  <a:fillRect l="-412" t="-322" b="-25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BB4EEFB-0E3F-43CA-8825-2A8569F81D4C}"/>
                  </a:ext>
                </a:extLst>
              </p:cNvPr>
              <p:cNvSpPr txBox="1"/>
              <p:nvPr/>
            </p:nvSpPr>
            <p:spPr>
              <a:xfrm>
                <a:off x="5647863" y="3248980"/>
                <a:ext cx="3748059" cy="2619948"/>
              </a:xfrm>
              <a:prstGeom prst="rect">
                <a:avLst/>
              </a:prstGeom>
              <a:noFill/>
            </p:spPr>
            <p:txBody>
              <a:bodyPr wrap="square" rtlCol="0">
                <a:spAutoFit/>
              </a:bodyPr>
              <a:lstStyle/>
              <a:p>
                <a:r>
                  <a:rPr lang="ja-JP" altLang="en-US" sz="1400" dirty="0"/>
                  <a:t>一部実施で利用可能なモデル</a:t>
                </a:r>
                <a:endParaRPr lang="en-US" altLang="ja-JP" sz="1400" dirty="0"/>
              </a:p>
              <a:p>
                <a:pPr/>
                <a14:m>
                  <m:oMathPara xmlns:m="http://schemas.openxmlformats.org/officeDocument/2006/math">
                    <m:oMathParaPr>
                      <m:jc m:val="left"/>
                    </m:oMathParaPr>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smtClean="0">
                              <a:solidFill>
                                <a:schemeClr val="tx2"/>
                              </a:solidFill>
                              <a:latin typeface="Cambria Math" panose="02040503050406030204" pitchFamily="18" charset="0"/>
                            </a:rPr>
                            <m:t>γ</m:t>
                          </m:r>
                        </m:e>
                        <m:sub>
                          <m:r>
                            <a:rPr lang="en-US" altLang="ja-JP" sz="1400" b="0" i="1" smtClean="0">
                              <a:solidFill>
                                <a:schemeClr val="tx2"/>
                              </a:solidFill>
                              <a:latin typeface="Cambria Math" panose="02040503050406030204" pitchFamily="18" charset="0"/>
                            </a:rPr>
                            <m:t>𝑙</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ε</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𝑘</m:t>
                          </m:r>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𝑙</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oMath>
                  </m:oMathPara>
                </a14:m>
                <a:endParaRPr lang="en-US" altLang="ja-JP" sz="1400" dirty="0">
                  <a:solidFill>
                    <a:schemeClr val="tx2"/>
                  </a:solidFill>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oMath>
                </a14:m>
                <a:r>
                  <a:rPr lang="ja-JP" altLang="en-US" sz="1400" i="1" dirty="0">
                    <a:latin typeface="Cambria Math" panose="02040503050406030204" pitchFamily="18" charset="0"/>
                  </a:rPr>
                  <a:t>：</a:t>
                </a:r>
                <a:r>
                  <a:rPr lang="ja-JP" altLang="en-US" sz="1400" dirty="0"/>
                  <a:t>要因</a:t>
                </a:r>
                <a:r>
                  <a:rPr lang="en-US" altLang="ja-JP" sz="1400" dirty="0"/>
                  <a:t>A</a:t>
                </a:r>
                <a:r>
                  <a:rPr lang="ja-JP" altLang="en-US" sz="1400" dirty="0"/>
                  <a:t>の効果（</a:t>
                </a:r>
                <a:r>
                  <a:rPr lang="en-US" altLang="ja-JP" sz="1400" dirty="0"/>
                  <a:t>j=1,2</a:t>
                </a:r>
                <a:r>
                  <a:rPr lang="ja-JP" altLang="en-US" sz="1400" dirty="0"/>
                  <a:t>）</a:t>
                </a:r>
                <a:endParaRPr lang="en-US" altLang="ja-JP" sz="1400" i="1" dirty="0">
                  <a:latin typeface="Cambria Math" panose="02040503050406030204" pitchFamily="18" charset="0"/>
                </a:endParaRPr>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β</m:t>
                        </m:r>
                      </m:e>
                      <m:sub>
                        <m:r>
                          <a:rPr lang="en-US" altLang="ja-JP" sz="1400" i="1">
                            <a:solidFill>
                              <a:schemeClr val="tx2"/>
                            </a:solidFill>
                            <a:latin typeface="Cambria Math" panose="02040503050406030204" pitchFamily="18" charset="0"/>
                          </a:rPr>
                          <m:t>𝑘</m:t>
                        </m:r>
                      </m:sub>
                    </m:sSub>
                  </m:oMath>
                </a14:m>
                <a:r>
                  <a:rPr lang="ja-JP" altLang="en-US" sz="1400" dirty="0"/>
                  <a:t>：要因</a:t>
                </a:r>
                <a:r>
                  <a:rPr lang="en-US" altLang="ja-JP" sz="1400" dirty="0"/>
                  <a:t>B</a:t>
                </a:r>
                <a:r>
                  <a:rPr lang="ja-JP" altLang="en-US" sz="1400" dirty="0"/>
                  <a:t>の効果（</a:t>
                </a:r>
                <a:r>
                  <a:rPr lang="en-US" altLang="ja-JP" sz="1400" dirty="0"/>
                  <a:t>k=1,2</a:t>
                </a:r>
                <a:r>
                  <a:rPr lang="ja-JP" altLang="en-US" sz="1400" dirty="0"/>
                  <a:t>）</a:t>
                </a:r>
                <a:endParaRPr lang="en-US" altLang="ja-JP" sz="1400" dirty="0"/>
              </a:p>
              <a:p>
                <a:r>
                  <a:rPr lang="en-US" altLang="ja-JP" sz="1400" dirty="0">
                    <a:solidFill>
                      <a:schemeClr val="tx2"/>
                    </a:solidFill>
                  </a:rPr>
                  <a:t>  </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γ</m:t>
                        </m:r>
                      </m:e>
                      <m:sub>
                        <m:r>
                          <a:rPr lang="en-US" altLang="ja-JP" sz="1400" b="0" i="1" smtClean="0">
                            <a:solidFill>
                              <a:schemeClr val="tx2"/>
                            </a:solidFill>
                            <a:latin typeface="Cambria Math" panose="02040503050406030204" pitchFamily="18" charset="0"/>
                          </a:rPr>
                          <m:t>𝑙</m:t>
                        </m:r>
                      </m:sub>
                    </m:sSub>
                  </m:oMath>
                </a14:m>
                <a:r>
                  <a:rPr lang="ja-JP" altLang="en-US" sz="1400" dirty="0"/>
                  <a:t>：要因</a:t>
                </a:r>
                <a:r>
                  <a:rPr lang="en-US" altLang="ja-JP" sz="1400" dirty="0"/>
                  <a:t>C</a:t>
                </a:r>
                <a:r>
                  <a:rPr lang="ja-JP" altLang="en-US" sz="1400" dirty="0"/>
                  <a:t>の効果（</a:t>
                </a:r>
                <a:r>
                  <a:rPr lang="en-US" altLang="ja-JP" sz="1400" dirty="0"/>
                  <a:t>l=1,2</a:t>
                </a:r>
                <a:r>
                  <a:rPr lang="ja-JP" altLang="en-US" sz="1400" dirty="0"/>
                  <a:t>）</a:t>
                </a:r>
                <a:endParaRPr lang="en-US" altLang="ja-JP" sz="1400" dirty="0"/>
              </a:p>
              <a:p>
                <a:endParaRPr lang="en-US" altLang="ja-JP" sz="1400" dirty="0"/>
              </a:p>
              <a:p>
                <a:r>
                  <a:rPr lang="ja-JP" altLang="en-US" sz="1400" dirty="0"/>
                  <a:t>交互作用効果が評価できないという点で、完全実施に精度が劣る</a:t>
                </a:r>
                <a:endParaRPr lang="en-US" altLang="ja-JP" sz="1400" dirty="0"/>
              </a:p>
              <a:p>
                <a:endParaRPr lang="en-US" altLang="ja-JP" sz="1400" dirty="0"/>
              </a:p>
              <a:p>
                <a:pPr marL="285750" indent="-285750">
                  <a:buFont typeface="Yu Gothic" panose="020B0400000000000000" pitchFamily="50" charset="-128"/>
                  <a:buChar char="※"/>
                </a:pPr>
                <a:r>
                  <a:rPr lang="ja-JP" altLang="en-US" sz="1200" dirty="0"/>
                  <a:t>厳密には、実験数＝推定するパラメータ数なので、分散分析モデル</a:t>
                </a:r>
                <a:r>
                  <a:rPr lang="en-US" altLang="ja-JP" sz="1200" dirty="0"/>
                  <a:t>/</a:t>
                </a:r>
                <a:r>
                  <a:rPr lang="ja-JP" altLang="en-US" sz="1200" dirty="0"/>
                  <a:t>重回帰モデルを適用する場合、誤差の推定はできない（検定ができない）</a:t>
                </a:r>
                <a:endParaRPr lang="en-US" altLang="ja-JP" sz="1200" dirty="0"/>
              </a:p>
            </p:txBody>
          </p:sp>
        </mc:Choice>
        <mc:Fallback xmlns="">
          <p:sp>
            <p:nvSpPr>
              <p:cNvPr id="11" name="テキスト ボックス 10">
                <a:extLst>
                  <a:ext uri="{FF2B5EF4-FFF2-40B4-BE49-F238E27FC236}">
                    <a16:creationId xmlns:a16="http://schemas.microsoft.com/office/drawing/2014/main" id="{8BB4EEFB-0E3F-43CA-8825-2A8569F81D4C}"/>
                  </a:ext>
                </a:extLst>
              </p:cNvPr>
              <p:cNvSpPr txBox="1">
                <a:spLocks noRot="1" noChangeAspect="1" noMove="1" noResize="1" noEditPoints="1" noAdjustHandles="1" noChangeArrowheads="1" noChangeShapeType="1" noTextEdit="1"/>
              </p:cNvSpPr>
              <p:nvPr/>
            </p:nvSpPr>
            <p:spPr>
              <a:xfrm>
                <a:off x="5647863" y="3248980"/>
                <a:ext cx="3748059" cy="2619948"/>
              </a:xfrm>
              <a:prstGeom prst="rect">
                <a:avLst/>
              </a:prstGeom>
              <a:blipFill>
                <a:blip r:embed="rId3"/>
                <a:stretch>
                  <a:fillRect l="-488" t="-465" b="-930"/>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0D17FF0-5AE7-4DAE-8FBE-CC640338FEEA}"/>
              </a:ext>
            </a:extLst>
          </p:cNvPr>
          <p:cNvSpPr txBox="1"/>
          <p:nvPr/>
        </p:nvSpPr>
        <p:spPr>
          <a:xfrm>
            <a:off x="5839057" y="1160748"/>
            <a:ext cx="2688446" cy="313523"/>
          </a:xfrm>
          <a:prstGeom prst="rect">
            <a:avLst/>
          </a:prstGeom>
          <a:noFill/>
        </p:spPr>
        <p:txBody>
          <a:bodyPr wrap="square" rtlCol="0">
            <a:spAutoFit/>
          </a:bodyPr>
          <a:lstStyle/>
          <a:p>
            <a:pPr algn="ctr"/>
            <a:r>
              <a:rPr lang="ja-JP" altLang="en-US" sz="1400" u="sng" dirty="0"/>
              <a:t>一部実施計画</a:t>
            </a:r>
            <a:endParaRPr lang="en-US" altLang="ja-JP" sz="1400" u="sng" dirty="0"/>
          </a:p>
        </p:txBody>
      </p:sp>
      <p:sp>
        <p:nvSpPr>
          <p:cNvPr id="13" name="テキスト ボックス 12">
            <a:extLst>
              <a:ext uri="{FF2B5EF4-FFF2-40B4-BE49-F238E27FC236}">
                <a16:creationId xmlns:a16="http://schemas.microsoft.com/office/drawing/2014/main" id="{E85A4110-081B-4AB5-B127-2E9F2B83E667}"/>
              </a:ext>
            </a:extLst>
          </p:cNvPr>
          <p:cNvSpPr txBox="1"/>
          <p:nvPr/>
        </p:nvSpPr>
        <p:spPr>
          <a:xfrm>
            <a:off x="8648594" y="2671125"/>
            <a:ext cx="1128942" cy="276999"/>
          </a:xfrm>
          <a:prstGeom prst="rect">
            <a:avLst/>
          </a:prstGeom>
          <a:noFill/>
        </p:spPr>
        <p:txBody>
          <a:bodyPr wrap="square" rtlCol="0">
            <a:spAutoFit/>
          </a:bodyPr>
          <a:lstStyle/>
          <a:p>
            <a:r>
              <a:rPr lang="en-US" altLang="ja-JP" sz="1200" dirty="0" err="1"/>
              <a:t>i</a:t>
            </a:r>
            <a:r>
              <a:rPr lang="en-US" altLang="ja-JP" sz="1200" dirty="0"/>
              <a:t>=1,2,3,4</a:t>
            </a:r>
          </a:p>
        </p:txBody>
      </p:sp>
    </p:spTree>
    <p:extLst>
      <p:ext uri="{BB962C8B-B14F-4D97-AF65-F5344CB8AC3E}">
        <p14:creationId xmlns:p14="http://schemas.microsoft.com/office/powerpoint/2010/main" val="355003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21</a:t>
            </a:fld>
            <a:endParaRPr lang="ja-JP" altLang="en-US" dirty="0"/>
          </a:p>
        </p:txBody>
      </p:sp>
      <p:sp>
        <p:nvSpPr>
          <p:cNvPr id="3" name="タイトル 2"/>
          <p:cNvSpPr>
            <a:spLocks noGrp="1"/>
          </p:cNvSpPr>
          <p:nvPr>
            <p:ph type="title"/>
          </p:nvPr>
        </p:nvSpPr>
        <p:spPr/>
        <p:txBody>
          <a:bodyPr/>
          <a:lstStyle/>
          <a:p>
            <a:r>
              <a:rPr lang="ja-JP" altLang="en-US" dirty="0"/>
              <a:t>直交表による実験の利用</a:t>
            </a:r>
            <a:r>
              <a:rPr kumimoji="1" lang="ja-JP" altLang="en-US" dirty="0"/>
              <a:t>例</a:t>
            </a:r>
          </a:p>
        </p:txBody>
      </p:sp>
      <p:sp>
        <p:nvSpPr>
          <p:cNvPr id="8" name="テキスト ボックス 7">
            <a:extLst>
              <a:ext uri="{FF2B5EF4-FFF2-40B4-BE49-F238E27FC236}">
                <a16:creationId xmlns:a16="http://schemas.microsoft.com/office/drawing/2014/main" id="{324F8885-BC2A-4819-A938-BE23D130B7CF}"/>
              </a:ext>
            </a:extLst>
          </p:cNvPr>
          <p:cNvSpPr txBox="1"/>
          <p:nvPr/>
        </p:nvSpPr>
        <p:spPr>
          <a:xfrm>
            <a:off x="280750" y="836712"/>
            <a:ext cx="9208753" cy="1261884"/>
          </a:xfrm>
          <a:prstGeom prst="rect">
            <a:avLst/>
          </a:prstGeom>
          <a:noFill/>
        </p:spPr>
        <p:txBody>
          <a:bodyPr wrap="square" rtlCol="0">
            <a:spAutoFit/>
          </a:bodyPr>
          <a:lstStyle/>
          <a:p>
            <a:r>
              <a:rPr lang="ja-JP" altLang="en-US" sz="1600" dirty="0"/>
              <a:t>直交表実験を行うと、一回の実験で多数の要因の効果検証が可能</a:t>
            </a:r>
            <a:endParaRPr lang="en-US" altLang="ja-JP" sz="1600" dirty="0"/>
          </a:p>
          <a:p>
            <a:endParaRPr lang="en-US" altLang="ja-JP" sz="600" dirty="0"/>
          </a:p>
          <a:p>
            <a:r>
              <a:rPr lang="ja-JP" altLang="en-US" sz="1600" dirty="0"/>
              <a:t>マーケティングの分野では、直交表による実験は</a:t>
            </a:r>
            <a:r>
              <a:rPr lang="ja-JP" altLang="en-US" sz="1600" b="1" dirty="0"/>
              <a:t>多変量テスト</a:t>
            </a:r>
            <a:r>
              <a:rPr lang="ja-JP" altLang="en-US" sz="1600" dirty="0"/>
              <a:t>と呼ばれる</a:t>
            </a:r>
            <a:endParaRPr lang="en-US" altLang="ja-JP" sz="1600" dirty="0"/>
          </a:p>
          <a:p>
            <a:r>
              <a:rPr lang="ja-JP" altLang="en-US" sz="1600" dirty="0"/>
              <a:t>対して、一つの要因のみテストする場合は</a:t>
            </a:r>
            <a:r>
              <a:rPr lang="en-US" altLang="ja-JP" sz="1600" b="1" dirty="0"/>
              <a:t>A/B</a:t>
            </a:r>
            <a:r>
              <a:rPr lang="ja-JP" altLang="en-US" sz="1600" b="1" dirty="0"/>
              <a:t>テスト</a:t>
            </a:r>
            <a:r>
              <a:rPr lang="ja-JP" altLang="en-US" sz="1600" dirty="0"/>
              <a:t>と呼ばれる</a:t>
            </a:r>
            <a:endParaRPr lang="en-US" altLang="ja-JP" sz="1600" dirty="0"/>
          </a:p>
          <a:p>
            <a:endParaRPr lang="en-US" altLang="ja-JP" sz="600" dirty="0"/>
          </a:p>
          <a:p>
            <a:r>
              <a:rPr lang="ja-JP" altLang="en-US" sz="1600" dirty="0"/>
              <a:t>製品開発に適用する場合、直交表による実験と分析は</a:t>
            </a:r>
            <a:r>
              <a:rPr lang="ja-JP" altLang="en-US" sz="1600" b="1" dirty="0"/>
              <a:t>コンジョイント分析</a:t>
            </a:r>
            <a:r>
              <a:rPr lang="ja-JP" altLang="en-US" sz="1600" dirty="0"/>
              <a:t>と呼ばれる</a:t>
            </a:r>
            <a:endParaRPr lang="en-US" altLang="ja-JP" sz="1600" dirty="0"/>
          </a:p>
        </p:txBody>
      </p:sp>
      <p:sp>
        <p:nvSpPr>
          <p:cNvPr id="11" name="テキスト ボックス 10">
            <a:extLst>
              <a:ext uri="{FF2B5EF4-FFF2-40B4-BE49-F238E27FC236}">
                <a16:creationId xmlns:a16="http://schemas.microsoft.com/office/drawing/2014/main" id="{B861D46C-E691-4271-B909-BFFAD7707F32}"/>
              </a:ext>
            </a:extLst>
          </p:cNvPr>
          <p:cNvSpPr txBox="1"/>
          <p:nvPr/>
        </p:nvSpPr>
        <p:spPr>
          <a:xfrm>
            <a:off x="920552" y="2749760"/>
            <a:ext cx="3060340" cy="307777"/>
          </a:xfrm>
          <a:prstGeom prst="rect">
            <a:avLst/>
          </a:prstGeom>
          <a:noFill/>
        </p:spPr>
        <p:txBody>
          <a:bodyPr wrap="square" rtlCol="0">
            <a:spAutoFit/>
          </a:bodyPr>
          <a:lstStyle/>
          <a:p>
            <a:pPr algn="ctr"/>
            <a:r>
              <a:rPr lang="ja-JP" altLang="en-US" sz="1400" dirty="0"/>
              <a:t>（例）クリエイティブ最適化</a:t>
            </a:r>
            <a:endParaRPr lang="en-US" altLang="ja-JP" sz="1400" dirty="0"/>
          </a:p>
        </p:txBody>
      </p:sp>
      <p:sp>
        <p:nvSpPr>
          <p:cNvPr id="12" name="テキスト ボックス 11">
            <a:extLst>
              <a:ext uri="{FF2B5EF4-FFF2-40B4-BE49-F238E27FC236}">
                <a16:creationId xmlns:a16="http://schemas.microsoft.com/office/drawing/2014/main" id="{DCEAFBF7-FF4F-4EB0-939E-94DD786F34E1}"/>
              </a:ext>
            </a:extLst>
          </p:cNvPr>
          <p:cNvSpPr txBox="1"/>
          <p:nvPr/>
        </p:nvSpPr>
        <p:spPr>
          <a:xfrm>
            <a:off x="4955333" y="2749760"/>
            <a:ext cx="3943900" cy="307777"/>
          </a:xfrm>
          <a:prstGeom prst="rect">
            <a:avLst/>
          </a:prstGeom>
          <a:noFill/>
        </p:spPr>
        <p:txBody>
          <a:bodyPr wrap="square" rtlCol="0">
            <a:spAutoFit/>
          </a:bodyPr>
          <a:lstStyle/>
          <a:p>
            <a:pPr algn="ctr"/>
            <a:r>
              <a:rPr lang="ja-JP" altLang="en-US" sz="1400" dirty="0"/>
              <a:t>（例）コンジョイント分析</a:t>
            </a:r>
            <a:endParaRPr lang="en-US" altLang="ja-JP" sz="1400" dirty="0"/>
          </a:p>
        </p:txBody>
      </p:sp>
      <p:pic>
        <p:nvPicPr>
          <p:cNvPr id="9" name="図 8">
            <a:extLst>
              <a:ext uri="{FF2B5EF4-FFF2-40B4-BE49-F238E27FC236}">
                <a16:creationId xmlns:a16="http://schemas.microsoft.com/office/drawing/2014/main" id="{9CF93901-73B0-4B97-A739-D2C9155EE8CD}"/>
              </a:ext>
            </a:extLst>
          </p:cNvPr>
          <p:cNvPicPr>
            <a:picLocks noChangeAspect="1"/>
          </p:cNvPicPr>
          <p:nvPr/>
        </p:nvPicPr>
        <p:blipFill>
          <a:blip r:embed="rId2"/>
          <a:stretch>
            <a:fillRect/>
          </a:stretch>
        </p:blipFill>
        <p:spPr>
          <a:xfrm>
            <a:off x="1496616" y="3488612"/>
            <a:ext cx="1007115" cy="2017587"/>
          </a:xfrm>
          <a:prstGeom prst="rect">
            <a:avLst/>
          </a:prstGeom>
          <a:ln>
            <a:solidFill>
              <a:schemeClr val="bg1">
                <a:lumMod val="65000"/>
              </a:schemeClr>
            </a:solidFill>
          </a:ln>
        </p:spPr>
      </p:pic>
      <p:pic>
        <p:nvPicPr>
          <p:cNvPr id="10" name="図 9">
            <a:extLst>
              <a:ext uri="{FF2B5EF4-FFF2-40B4-BE49-F238E27FC236}">
                <a16:creationId xmlns:a16="http://schemas.microsoft.com/office/drawing/2014/main" id="{CD988B2B-CD21-434F-BE4A-B49A754D0545}"/>
              </a:ext>
            </a:extLst>
          </p:cNvPr>
          <p:cNvPicPr>
            <a:picLocks noChangeAspect="1"/>
          </p:cNvPicPr>
          <p:nvPr/>
        </p:nvPicPr>
        <p:blipFill>
          <a:blip r:embed="rId3"/>
          <a:stretch>
            <a:fillRect/>
          </a:stretch>
        </p:blipFill>
        <p:spPr>
          <a:xfrm>
            <a:off x="380492" y="3488612"/>
            <a:ext cx="1007115" cy="2017587"/>
          </a:xfrm>
          <a:prstGeom prst="rect">
            <a:avLst/>
          </a:prstGeom>
          <a:ln>
            <a:solidFill>
              <a:schemeClr val="bg1">
                <a:lumMod val="65000"/>
              </a:schemeClr>
            </a:solidFill>
          </a:ln>
        </p:spPr>
      </p:pic>
      <p:sp>
        <p:nvSpPr>
          <p:cNvPr id="4" name="正方形/長方形 3">
            <a:extLst>
              <a:ext uri="{FF2B5EF4-FFF2-40B4-BE49-F238E27FC236}">
                <a16:creationId xmlns:a16="http://schemas.microsoft.com/office/drawing/2014/main" id="{B1E342E7-C77F-47B0-880B-3B26ED52ED8B}"/>
              </a:ext>
            </a:extLst>
          </p:cNvPr>
          <p:cNvSpPr/>
          <p:nvPr/>
        </p:nvSpPr>
        <p:spPr bwMode="auto">
          <a:xfrm>
            <a:off x="336193" y="3436436"/>
            <a:ext cx="2210889" cy="616903"/>
          </a:xfrm>
          <a:prstGeom prst="rect">
            <a:avLst/>
          </a:prstGeom>
          <a:noFill/>
          <a:ln w="19050">
            <a:solidFill>
              <a:schemeClr val="accent2"/>
            </a:solidFill>
            <a:prstDash val="sys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正方形/長方形 12">
            <a:extLst>
              <a:ext uri="{FF2B5EF4-FFF2-40B4-BE49-F238E27FC236}">
                <a16:creationId xmlns:a16="http://schemas.microsoft.com/office/drawing/2014/main" id="{2F68FB04-59F0-4EA4-8299-944BD22DEF1D}"/>
              </a:ext>
            </a:extLst>
          </p:cNvPr>
          <p:cNvSpPr/>
          <p:nvPr/>
        </p:nvSpPr>
        <p:spPr bwMode="auto">
          <a:xfrm>
            <a:off x="333613" y="4105516"/>
            <a:ext cx="2210889" cy="327026"/>
          </a:xfrm>
          <a:prstGeom prst="rect">
            <a:avLst/>
          </a:prstGeom>
          <a:noFill/>
          <a:ln w="19050">
            <a:solidFill>
              <a:schemeClr val="accent2"/>
            </a:solidFill>
            <a:prstDash val="sys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正方形/長方形 13">
            <a:extLst>
              <a:ext uri="{FF2B5EF4-FFF2-40B4-BE49-F238E27FC236}">
                <a16:creationId xmlns:a16="http://schemas.microsoft.com/office/drawing/2014/main" id="{F6C0D516-3585-4728-B221-F6090384354A}"/>
              </a:ext>
            </a:extLst>
          </p:cNvPr>
          <p:cNvSpPr/>
          <p:nvPr/>
        </p:nvSpPr>
        <p:spPr bwMode="auto">
          <a:xfrm>
            <a:off x="336193" y="4747417"/>
            <a:ext cx="2208309" cy="254726"/>
          </a:xfrm>
          <a:prstGeom prst="rect">
            <a:avLst/>
          </a:prstGeom>
          <a:noFill/>
          <a:ln w="19050">
            <a:solidFill>
              <a:schemeClr val="accent2"/>
            </a:solidFill>
            <a:prstDash val="sys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テキスト ボックス 15">
            <a:extLst>
              <a:ext uri="{FF2B5EF4-FFF2-40B4-BE49-F238E27FC236}">
                <a16:creationId xmlns:a16="http://schemas.microsoft.com/office/drawing/2014/main" id="{CE7A5AC7-07C4-47BB-878F-14429A1E5FB4}"/>
              </a:ext>
            </a:extLst>
          </p:cNvPr>
          <p:cNvSpPr txBox="1"/>
          <p:nvPr/>
        </p:nvSpPr>
        <p:spPr>
          <a:xfrm>
            <a:off x="2756757" y="4155467"/>
            <a:ext cx="1800200" cy="738664"/>
          </a:xfrm>
          <a:prstGeom prst="rect">
            <a:avLst/>
          </a:prstGeom>
          <a:noFill/>
        </p:spPr>
        <p:txBody>
          <a:bodyPr wrap="square" rtlCol="0">
            <a:spAutoFit/>
          </a:bodyPr>
          <a:lstStyle/>
          <a:p>
            <a:r>
              <a:rPr lang="ja-JP" altLang="en-US" sz="1050" dirty="0"/>
              <a:t>要因</a:t>
            </a:r>
            <a:r>
              <a:rPr lang="en-US" altLang="ja-JP" sz="1050" dirty="0"/>
              <a:t>1</a:t>
            </a:r>
            <a:r>
              <a:rPr lang="ja-JP" altLang="en-US" sz="1050" dirty="0"/>
              <a:t>：写真</a:t>
            </a:r>
            <a:endParaRPr lang="en-US" altLang="ja-JP" sz="1050" dirty="0"/>
          </a:p>
          <a:p>
            <a:r>
              <a:rPr lang="ja-JP" altLang="en-US" sz="1050" dirty="0"/>
              <a:t>要因</a:t>
            </a:r>
            <a:r>
              <a:rPr lang="en-US" altLang="ja-JP" sz="1050" dirty="0"/>
              <a:t>2</a:t>
            </a:r>
            <a:r>
              <a:rPr lang="ja-JP" altLang="en-US" sz="1050" dirty="0"/>
              <a:t>：メインメッセージ</a:t>
            </a:r>
            <a:endParaRPr lang="en-US" altLang="ja-JP" sz="1050" dirty="0"/>
          </a:p>
          <a:p>
            <a:r>
              <a:rPr lang="ja-JP" altLang="en-US" sz="1050" dirty="0"/>
              <a:t>要因</a:t>
            </a:r>
            <a:r>
              <a:rPr lang="en-US" altLang="ja-JP" sz="1050" dirty="0"/>
              <a:t>3</a:t>
            </a:r>
            <a:r>
              <a:rPr lang="ja-JP" altLang="en-US" sz="1050" dirty="0"/>
              <a:t>：説明文</a:t>
            </a:r>
            <a:endParaRPr lang="en-US" altLang="ja-JP" sz="1050" dirty="0"/>
          </a:p>
          <a:p>
            <a:endParaRPr lang="en-US" altLang="ja-JP" sz="1050" dirty="0"/>
          </a:p>
        </p:txBody>
      </p:sp>
      <p:sp>
        <p:nvSpPr>
          <p:cNvPr id="15" name="テキスト ボックス 14">
            <a:extLst>
              <a:ext uri="{FF2B5EF4-FFF2-40B4-BE49-F238E27FC236}">
                <a16:creationId xmlns:a16="http://schemas.microsoft.com/office/drawing/2014/main" id="{D8001B5A-36EA-44A8-8D75-E3DA427D72F5}"/>
              </a:ext>
            </a:extLst>
          </p:cNvPr>
          <p:cNvSpPr txBox="1"/>
          <p:nvPr/>
        </p:nvSpPr>
        <p:spPr>
          <a:xfrm>
            <a:off x="4953000" y="6021288"/>
            <a:ext cx="4615656" cy="707886"/>
          </a:xfrm>
          <a:prstGeom prst="rect">
            <a:avLst/>
          </a:prstGeom>
          <a:noFill/>
        </p:spPr>
        <p:txBody>
          <a:bodyPr wrap="square" rtlCol="0">
            <a:spAutoFit/>
          </a:bodyPr>
          <a:lstStyle/>
          <a:p>
            <a:r>
              <a:rPr lang="en-US" altLang="ja-JP" sz="1000" dirty="0"/>
              <a:t>(Wiki) </a:t>
            </a:r>
            <a:r>
              <a:rPr lang="en-US" altLang="ja-JP" sz="1000" dirty="0">
                <a:hlinkClick r:id="rId4"/>
              </a:rPr>
              <a:t>https://ja.wikipedia.org/wiki/%E3%82%B3%E3%83%B3%E3%82%B8%E3%83%A7%E3%82%A4%E3%83%B3%E3%83%88%E5%88%86%E6%9E%90</a:t>
            </a:r>
            <a:endParaRPr lang="en-US" altLang="ja-JP" sz="1000" dirty="0"/>
          </a:p>
        </p:txBody>
      </p:sp>
      <p:pic>
        <p:nvPicPr>
          <p:cNvPr id="1026" name="Picture 2" descr="ã³ã³ã¸ã§ã¤ã³ãåæã®ä¾ï¼ã¢ã¤ã¹ã¯ãªã¼ã ã®ç¹å¾´ã«é¢ããå¸å ´èª¿æ» (Conjoint.ly)">
            <a:extLst>
              <a:ext uri="{FF2B5EF4-FFF2-40B4-BE49-F238E27FC236}">
                <a16:creationId xmlns:a16="http://schemas.microsoft.com/office/drawing/2014/main" id="{77E9FB02-B919-441F-BA0B-CEB1782B3B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045" y="3085982"/>
            <a:ext cx="1779444" cy="2822846"/>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88040986-1C5E-45EE-A843-861E1B20785C}"/>
              </a:ext>
            </a:extLst>
          </p:cNvPr>
          <p:cNvSpPr txBox="1"/>
          <p:nvPr/>
        </p:nvSpPr>
        <p:spPr>
          <a:xfrm>
            <a:off x="7407037" y="4076926"/>
            <a:ext cx="1800200" cy="900246"/>
          </a:xfrm>
          <a:prstGeom prst="rect">
            <a:avLst/>
          </a:prstGeom>
          <a:noFill/>
        </p:spPr>
        <p:txBody>
          <a:bodyPr wrap="square" rtlCol="0">
            <a:spAutoFit/>
          </a:bodyPr>
          <a:lstStyle/>
          <a:p>
            <a:r>
              <a:rPr lang="ja-JP" altLang="en-US" sz="1050" dirty="0"/>
              <a:t>要因</a:t>
            </a:r>
            <a:r>
              <a:rPr lang="en-US" altLang="ja-JP" sz="1050" dirty="0"/>
              <a:t>1</a:t>
            </a:r>
            <a:r>
              <a:rPr lang="ja-JP" altLang="en-US" sz="1050" dirty="0"/>
              <a:t>：内容量</a:t>
            </a:r>
            <a:endParaRPr lang="en-US" altLang="ja-JP" sz="1050" dirty="0"/>
          </a:p>
          <a:p>
            <a:r>
              <a:rPr lang="ja-JP" altLang="en-US" sz="1050" dirty="0"/>
              <a:t>要因</a:t>
            </a:r>
            <a:r>
              <a:rPr lang="en-US" altLang="ja-JP" sz="1050" dirty="0"/>
              <a:t>2</a:t>
            </a:r>
            <a:r>
              <a:rPr lang="ja-JP" altLang="en-US" sz="1050" dirty="0"/>
              <a:t>：味</a:t>
            </a:r>
            <a:endParaRPr lang="en-US" altLang="ja-JP" sz="1050" dirty="0"/>
          </a:p>
          <a:p>
            <a:r>
              <a:rPr lang="ja-JP" altLang="en-US" sz="1050" dirty="0"/>
              <a:t>要因</a:t>
            </a:r>
            <a:r>
              <a:rPr lang="en-US" altLang="ja-JP" sz="1050" dirty="0"/>
              <a:t>3</a:t>
            </a:r>
            <a:r>
              <a:rPr lang="ja-JP" altLang="en-US" sz="1050" dirty="0"/>
              <a:t>：値段</a:t>
            </a:r>
            <a:endParaRPr lang="en-US" altLang="ja-JP" sz="1050" dirty="0"/>
          </a:p>
          <a:p>
            <a:endParaRPr lang="en-US" altLang="ja-JP" sz="1050" dirty="0"/>
          </a:p>
          <a:p>
            <a:endParaRPr lang="en-US" altLang="ja-JP" sz="1050" dirty="0"/>
          </a:p>
        </p:txBody>
      </p:sp>
    </p:spTree>
    <p:extLst>
      <p:ext uri="{BB962C8B-B14F-4D97-AF65-F5344CB8AC3E}">
        <p14:creationId xmlns:p14="http://schemas.microsoft.com/office/powerpoint/2010/main" val="331625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22</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【Day3-Exercise4】</a:t>
            </a:r>
            <a:br>
              <a:rPr lang="en-US" altLang="ja-JP" sz="3200" dirty="0"/>
            </a:br>
            <a:r>
              <a:rPr lang="ja-JP" altLang="en-US" sz="3200" dirty="0"/>
              <a:t>直交表実験</a:t>
            </a:r>
            <a:endParaRPr kumimoji="1" lang="ja-JP" altLang="en-US" sz="3200" dirty="0"/>
          </a:p>
        </p:txBody>
      </p:sp>
      <p:sp>
        <p:nvSpPr>
          <p:cNvPr id="5" name="テキスト ボックス 4">
            <a:extLst>
              <a:ext uri="{FF2B5EF4-FFF2-40B4-BE49-F238E27FC236}">
                <a16:creationId xmlns:a16="http://schemas.microsoft.com/office/drawing/2014/main" id="{662FFAFF-D4E8-474E-8FE8-14A56AD5BB7F}"/>
              </a:ext>
            </a:extLst>
          </p:cNvPr>
          <p:cNvSpPr txBox="1"/>
          <p:nvPr/>
        </p:nvSpPr>
        <p:spPr>
          <a:xfrm>
            <a:off x="524508" y="4401108"/>
            <a:ext cx="87489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直交表の作成</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分析</a:t>
            </a:r>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18805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DE0862FC-B876-47C1-8331-8224833ED55B}"/>
              </a:ext>
            </a:extLst>
          </p:cNvPr>
          <p:cNvSpPr txBox="1"/>
          <p:nvPr/>
        </p:nvSpPr>
        <p:spPr>
          <a:xfrm>
            <a:off x="272480" y="1016732"/>
            <a:ext cx="5940660" cy="4832092"/>
          </a:xfrm>
          <a:prstGeom prst="rect">
            <a:avLst/>
          </a:prstGeom>
          <a:noFill/>
        </p:spPr>
        <p:txBody>
          <a:bodyPr wrap="square" rtlCol="0">
            <a:spAutoFit/>
          </a:bodyPr>
          <a:lstStyle/>
          <a:p>
            <a:r>
              <a:rPr lang="ja-JP" altLang="en-US" sz="1400" dirty="0"/>
              <a:t>直行表実験</a:t>
            </a:r>
            <a:endParaRPr lang="en-US" altLang="ja-JP" sz="1400" dirty="0"/>
          </a:p>
          <a:p>
            <a:endParaRPr lang="en-US" altLang="ja-JP" sz="1400" dirty="0"/>
          </a:p>
          <a:p>
            <a:r>
              <a:rPr lang="ja-JP" altLang="en-US" sz="1400" dirty="0"/>
              <a:t>クリエイティブの最適化を実施し、講座問い合わせの増加を図る</a:t>
            </a:r>
            <a:endParaRPr lang="en-US" altLang="ja-JP" sz="1400" dirty="0"/>
          </a:p>
          <a:p>
            <a:endParaRPr lang="en-US" altLang="ja-JP" sz="1400" dirty="0"/>
          </a:p>
          <a:p>
            <a:r>
              <a:rPr lang="ja-JP" altLang="en-US" sz="1400" dirty="0"/>
              <a:t>以下の</a:t>
            </a:r>
            <a:r>
              <a:rPr lang="en-US" altLang="ja-JP" sz="1400" dirty="0"/>
              <a:t>4</a:t>
            </a:r>
            <a:r>
              <a:rPr lang="ja-JP" altLang="en-US" sz="1400" dirty="0"/>
              <a:t>要因を考察する。各要因の水準は</a:t>
            </a:r>
            <a:r>
              <a:rPr lang="en-US" altLang="ja-JP" sz="1400" dirty="0"/>
              <a:t>2</a:t>
            </a:r>
            <a:r>
              <a:rPr lang="ja-JP" altLang="en-US" sz="1400" dirty="0"/>
              <a:t>パターン</a:t>
            </a:r>
            <a:endParaRPr lang="en-US" altLang="ja-JP" sz="1400" dirty="0"/>
          </a:p>
          <a:p>
            <a:pPr marL="342900" indent="-342900">
              <a:buFont typeface="+mj-lt"/>
              <a:buAutoNum type="arabicPeriod"/>
            </a:pPr>
            <a:r>
              <a:rPr lang="ja-JP" altLang="en-US" sz="1400" dirty="0"/>
              <a:t>写真</a:t>
            </a:r>
            <a:endParaRPr lang="en-US" altLang="ja-JP" sz="1400" dirty="0"/>
          </a:p>
          <a:p>
            <a:pPr marL="800100" lvl="1" indent="-342900">
              <a:buFont typeface="Arial" panose="020B0604020202020204" pitchFamily="34" charset="0"/>
              <a:buChar char="•"/>
            </a:pPr>
            <a:r>
              <a:rPr lang="ja-JP" altLang="en-US" sz="1400" dirty="0"/>
              <a:t>「</a:t>
            </a:r>
            <a:r>
              <a:rPr lang="en-US" altLang="ja-JP" sz="1400" dirty="0"/>
              <a:t>Y</a:t>
            </a:r>
            <a:r>
              <a:rPr lang="ja-JP" altLang="en-US" sz="1400" dirty="0"/>
              <a:t>講師」「</a:t>
            </a:r>
            <a:r>
              <a:rPr lang="en-US" altLang="ja-JP" sz="1400" dirty="0"/>
              <a:t>M</a:t>
            </a:r>
            <a:r>
              <a:rPr lang="ja-JP" altLang="en-US" sz="1400" dirty="0"/>
              <a:t>講師」</a:t>
            </a:r>
            <a:endParaRPr lang="en-US" altLang="ja-JP" sz="1400" dirty="0"/>
          </a:p>
          <a:p>
            <a:pPr marL="342900" indent="-342900">
              <a:buFont typeface="+mj-lt"/>
              <a:buAutoNum type="arabicPeriod"/>
            </a:pPr>
            <a:r>
              <a:rPr lang="ja-JP" altLang="en-US" sz="1400" dirty="0"/>
              <a:t>メインメッセージ</a:t>
            </a:r>
            <a:endParaRPr lang="en-US" altLang="ja-JP" sz="1400" dirty="0"/>
          </a:p>
          <a:p>
            <a:pPr marL="800100" lvl="1" indent="-342900">
              <a:buFont typeface="Arial" panose="020B0604020202020204" pitchFamily="34" charset="0"/>
              <a:buChar char="•"/>
            </a:pPr>
            <a:r>
              <a:rPr lang="ja-JP" altLang="en-US" sz="1400" dirty="0"/>
              <a:t>「人工知能」「</a:t>
            </a:r>
            <a:r>
              <a:rPr lang="en-US" altLang="ja-JP" sz="1400" dirty="0"/>
              <a:t>AI</a:t>
            </a:r>
            <a:r>
              <a:rPr lang="ja-JP" altLang="en-US" sz="1400" dirty="0"/>
              <a:t>」</a:t>
            </a:r>
            <a:endParaRPr lang="en-US" altLang="ja-JP" sz="1400" dirty="0"/>
          </a:p>
          <a:p>
            <a:pPr marL="342900" indent="-342900">
              <a:buFont typeface="+mj-lt"/>
              <a:buAutoNum type="arabicPeriod"/>
            </a:pPr>
            <a:r>
              <a:rPr lang="ja-JP" altLang="en-US" sz="1400" dirty="0"/>
              <a:t>説明文</a:t>
            </a:r>
            <a:endParaRPr lang="en-US" altLang="ja-JP" sz="1400" dirty="0"/>
          </a:p>
          <a:p>
            <a:pPr marL="800100" lvl="1" indent="-342900">
              <a:buFont typeface="Arial" panose="020B0604020202020204" pitchFamily="34" charset="0"/>
              <a:buChar char="•"/>
            </a:pPr>
            <a:r>
              <a:rPr lang="ja-JP" altLang="en-US" sz="1400" dirty="0"/>
              <a:t>「仕組みを学べる」「最高の講師から学べる」</a:t>
            </a:r>
            <a:endParaRPr lang="en-US" altLang="ja-JP" sz="1400" dirty="0"/>
          </a:p>
          <a:p>
            <a:pPr marL="342900" indent="-342900">
              <a:buFont typeface="+mj-lt"/>
              <a:buAutoNum type="arabicPeriod"/>
            </a:pPr>
            <a:r>
              <a:rPr lang="ja-JP" altLang="en-US" sz="1400" dirty="0"/>
              <a:t>色</a:t>
            </a:r>
            <a:endParaRPr lang="en-US" altLang="ja-JP" sz="1400" dirty="0"/>
          </a:p>
          <a:p>
            <a:pPr marL="800100" lvl="1" indent="-342900">
              <a:buFont typeface="Arial" panose="020B0604020202020204" pitchFamily="34" charset="0"/>
              <a:buChar char="•"/>
            </a:pPr>
            <a:r>
              <a:rPr lang="ja-JP" altLang="en-US" sz="1400" dirty="0"/>
              <a:t>「白」「青」</a:t>
            </a:r>
            <a:endParaRPr lang="en-US" altLang="ja-JP" sz="1400" dirty="0"/>
          </a:p>
          <a:p>
            <a:endParaRPr lang="en-US" altLang="ja-JP" sz="1400" dirty="0"/>
          </a:p>
          <a:p>
            <a:r>
              <a:rPr lang="ja-JP" altLang="en-US" sz="1400" dirty="0"/>
              <a:t>計画の作成</a:t>
            </a:r>
            <a:endParaRPr lang="en-US" altLang="ja-JP" sz="1400" dirty="0"/>
          </a:p>
          <a:p>
            <a:pPr marL="285750" indent="-285750">
              <a:buFont typeface="Arial" panose="020B0604020202020204" pitchFamily="34" charset="0"/>
              <a:buChar char="•"/>
            </a:pPr>
            <a:r>
              <a:rPr lang="ja-JP" altLang="en-US" sz="1400" dirty="0"/>
              <a:t>直行表を作成する</a:t>
            </a:r>
            <a:endParaRPr lang="en-US" altLang="ja-JP" sz="1400" dirty="0"/>
          </a:p>
          <a:p>
            <a:pPr marL="285750" indent="-285750">
              <a:buFont typeface="Arial" panose="020B0604020202020204" pitchFamily="34" charset="0"/>
              <a:buChar char="•"/>
            </a:pPr>
            <a:r>
              <a:rPr lang="ja-JP" altLang="en-US" sz="1400" dirty="0"/>
              <a:t>システムの制約上、</a:t>
            </a:r>
            <a:r>
              <a:rPr lang="en-US" altLang="ja-JP" sz="1400" dirty="0"/>
              <a:t>8</a:t>
            </a:r>
            <a:r>
              <a:rPr lang="ja-JP" altLang="en-US" sz="1400" dirty="0" err="1"/>
              <a:t>つしか</a:t>
            </a:r>
            <a:r>
              <a:rPr lang="ja-JP" altLang="en-US" sz="1400" dirty="0"/>
              <a:t>クリエイティブを実装できない</a:t>
            </a:r>
            <a:endParaRPr lang="en-US" altLang="ja-JP" sz="1400" dirty="0"/>
          </a:p>
          <a:p>
            <a:endParaRPr lang="en-US" altLang="ja-JP" sz="1400" dirty="0"/>
          </a:p>
          <a:p>
            <a:r>
              <a:rPr lang="ja-JP" altLang="en-US" sz="1400" dirty="0"/>
              <a:t>分析</a:t>
            </a:r>
            <a:endParaRPr lang="en-US" altLang="ja-JP" sz="1400" dirty="0"/>
          </a:p>
          <a:p>
            <a:pPr marL="285750" indent="-285750">
              <a:buFont typeface="Arial" panose="020B0604020202020204" pitchFamily="34" charset="0"/>
              <a:buChar char="•"/>
            </a:pPr>
            <a:r>
              <a:rPr lang="ja-JP" altLang="en-US" sz="1400" dirty="0"/>
              <a:t>実験後データを分析し、どの要因が強く効いているか分析する</a:t>
            </a:r>
            <a:endParaRPr lang="en-US" altLang="ja-JP" sz="1400" dirty="0"/>
          </a:p>
          <a:p>
            <a:pPr marL="285750" indent="-285750">
              <a:buFont typeface="Arial" panose="020B0604020202020204" pitchFamily="34" charset="0"/>
              <a:buChar char="•"/>
            </a:pPr>
            <a:r>
              <a:rPr lang="ja-JP" altLang="en-US" sz="1400" dirty="0"/>
              <a:t>モデルによるシミュレーションを実施する</a:t>
            </a:r>
            <a:endParaRPr lang="en-US" altLang="ja-JP" sz="1400" dirty="0"/>
          </a:p>
          <a:p>
            <a:endParaRPr lang="en-US" altLang="ja-JP" sz="1400" dirty="0"/>
          </a:p>
        </p:txBody>
      </p:sp>
      <p:pic>
        <p:nvPicPr>
          <p:cNvPr id="8" name="図 7">
            <a:extLst>
              <a:ext uri="{FF2B5EF4-FFF2-40B4-BE49-F238E27FC236}">
                <a16:creationId xmlns:a16="http://schemas.microsoft.com/office/drawing/2014/main" id="{7212FBB3-C5BD-43FF-BE7F-E73BED7418D0}"/>
              </a:ext>
            </a:extLst>
          </p:cNvPr>
          <p:cNvPicPr>
            <a:picLocks noChangeAspect="1"/>
          </p:cNvPicPr>
          <p:nvPr/>
        </p:nvPicPr>
        <p:blipFill>
          <a:blip r:embed="rId2"/>
          <a:stretch>
            <a:fillRect/>
          </a:stretch>
        </p:blipFill>
        <p:spPr>
          <a:xfrm>
            <a:off x="6033120" y="1840262"/>
            <a:ext cx="1368153" cy="2740866"/>
          </a:xfrm>
          <a:prstGeom prst="rect">
            <a:avLst/>
          </a:prstGeom>
          <a:ln>
            <a:solidFill>
              <a:schemeClr val="bg1">
                <a:lumMod val="65000"/>
              </a:schemeClr>
            </a:solidFill>
          </a:ln>
        </p:spPr>
      </p:pic>
      <p:sp>
        <p:nvSpPr>
          <p:cNvPr id="12" name="テキスト ボックス 11">
            <a:extLst>
              <a:ext uri="{FF2B5EF4-FFF2-40B4-BE49-F238E27FC236}">
                <a16:creationId xmlns:a16="http://schemas.microsoft.com/office/drawing/2014/main" id="{347E1009-4E52-43BF-B363-A43A45737170}"/>
              </a:ext>
            </a:extLst>
          </p:cNvPr>
          <p:cNvSpPr txBox="1"/>
          <p:nvPr/>
        </p:nvSpPr>
        <p:spPr>
          <a:xfrm>
            <a:off x="8013340" y="2384884"/>
            <a:ext cx="1783430" cy="1869743"/>
          </a:xfrm>
          <a:prstGeom prst="rect">
            <a:avLst/>
          </a:prstGeom>
          <a:noFill/>
        </p:spPr>
        <p:txBody>
          <a:bodyPr wrap="square" rtlCol="0">
            <a:spAutoFit/>
          </a:bodyPr>
          <a:lstStyle/>
          <a:p>
            <a:r>
              <a:rPr lang="ja-JP" altLang="en-US" sz="1050" dirty="0"/>
              <a:t>要因</a:t>
            </a:r>
            <a:r>
              <a:rPr lang="en-US" altLang="ja-JP" sz="1050" dirty="0"/>
              <a:t>1</a:t>
            </a:r>
            <a:r>
              <a:rPr lang="ja-JP" altLang="en-US" sz="1050" dirty="0"/>
              <a:t>：写真</a:t>
            </a:r>
            <a:endParaRPr lang="en-US" altLang="ja-JP" sz="1050" dirty="0"/>
          </a:p>
          <a:p>
            <a:endParaRPr lang="en-US" altLang="ja-JP" sz="1050" dirty="0"/>
          </a:p>
          <a:p>
            <a:endParaRPr lang="en-US" altLang="ja-JP" sz="1050" dirty="0"/>
          </a:p>
          <a:p>
            <a:r>
              <a:rPr lang="ja-JP" altLang="en-US" sz="1050" dirty="0"/>
              <a:t>要因</a:t>
            </a:r>
            <a:r>
              <a:rPr lang="en-US" altLang="ja-JP" sz="1050" dirty="0"/>
              <a:t>2</a:t>
            </a:r>
            <a:r>
              <a:rPr lang="ja-JP" altLang="en-US" sz="1050" dirty="0"/>
              <a:t>：メインメッセージ</a:t>
            </a:r>
            <a:endParaRPr lang="en-US" altLang="ja-JP" sz="1050" dirty="0"/>
          </a:p>
          <a:p>
            <a:endParaRPr lang="en-US" altLang="ja-JP" sz="1050" dirty="0"/>
          </a:p>
          <a:p>
            <a:endParaRPr lang="en-US" altLang="ja-JP" sz="1050" dirty="0"/>
          </a:p>
          <a:p>
            <a:r>
              <a:rPr lang="ja-JP" altLang="en-US" sz="1050" dirty="0"/>
              <a:t>要因</a:t>
            </a:r>
            <a:r>
              <a:rPr lang="en-US" altLang="ja-JP" sz="1050" dirty="0"/>
              <a:t>3</a:t>
            </a:r>
            <a:r>
              <a:rPr lang="ja-JP" altLang="en-US" sz="1050" dirty="0"/>
              <a:t>：説明文</a:t>
            </a:r>
            <a:endParaRPr lang="en-US" altLang="ja-JP" sz="1050" dirty="0"/>
          </a:p>
          <a:p>
            <a:endParaRPr lang="en-US" altLang="ja-JP" sz="1050" dirty="0"/>
          </a:p>
          <a:p>
            <a:endParaRPr lang="en-US" altLang="ja-JP" sz="1050" dirty="0"/>
          </a:p>
          <a:p>
            <a:r>
              <a:rPr lang="ja-JP" altLang="en-US" sz="1050" dirty="0"/>
              <a:t>要因</a:t>
            </a:r>
            <a:r>
              <a:rPr lang="en-US" altLang="ja-JP" sz="1050" dirty="0"/>
              <a:t>4</a:t>
            </a:r>
            <a:r>
              <a:rPr lang="ja-JP" altLang="en-US" sz="1050" dirty="0"/>
              <a:t>：色</a:t>
            </a:r>
            <a:endParaRPr lang="en-US" altLang="ja-JP" sz="1050" dirty="0"/>
          </a:p>
          <a:p>
            <a:endParaRPr lang="en-US" altLang="ja-JP" sz="1050" dirty="0"/>
          </a:p>
        </p:txBody>
      </p:sp>
      <p:cxnSp>
        <p:nvCxnSpPr>
          <p:cNvPr id="14" name="直線コネクタ 13">
            <a:extLst>
              <a:ext uri="{FF2B5EF4-FFF2-40B4-BE49-F238E27FC236}">
                <a16:creationId xmlns:a16="http://schemas.microsoft.com/office/drawing/2014/main" id="{C3CFAEC7-CB41-4461-ADED-2365BD229D1A}"/>
              </a:ext>
            </a:extLst>
          </p:cNvPr>
          <p:cNvCxnSpPr>
            <a:cxnSpLocks/>
          </p:cNvCxnSpPr>
          <p:nvPr/>
        </p:nvCxnSpPr>
        <p:spPr>
          <a:xfrm>
            <a:off x="7257256" y="2251749"/>
            <a:ext cx="756084" cy="252028"/>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AEE8EDF-507D-483E-B98C-44D0A2B7B2FD}"/>
              </a:ext>
            </a:extLst>
          </p:cNvPr>
          <p:cNvCxnSpPr>
            <a:cxnSpLocks/>
          </p:cNvCxnSpPr>
          <p:nvPr/>
        </p:nvCxnSpPr>
        <p:spPr>
          <a:xfrm>
            <a:off x="7255471" y="2902859"/>
            <a:ext cx="757869" cy="58089"/>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1ECDA3-60FA-4886-B387-C21A7830EC9F}"/>
              </a:ext>
            </a:extLst>
          </p:cNvPr>
          <p:cNvCxnSpPr>
            <a:cxnSpLocks/>
          </p:cNvCxnSpPr>
          <p:nvPr/>
        </p:nvCxnSpPr>
        <p:spPr>
          <a:xfrm flipV="1">
            <a:off x="7255471" y="3448809"/>
            <a:ext cx="757869" cy="3568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158637B6-961B-4A30-B953-3BF32F0B38C6}"/>
              </a:ext>
            </a:extLst>
          </p:cNvPr>
          <p:cNvCxnSpPr>
            <a:cxnSpLocks/>
          </p:cNvCxnSpPr>
          <p:nvPr/>
        </p:nvCxnSpPr>
        <p:spPr>
          <a:xfrm flipV="1">
            <a:off x="7258348" y="3954818"/>
            <a:ext cx="754992" cy="39181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05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24</a:t>
            </a:fld>
            <a:endParaRPr lang="ja-JP" altLang="en-US" dirty="0"/>
          </a:p>
        </p:txBody>
      </p:sp>
      <p:sp>
        <p:nvSpPr>
          <p:cNvPr id="5" name="テキスト ボックス 4">
            <a:extLst>
              <a:ext uri="{FF2B5EF4-FFF2-40B4-BE49-F238E27FC236}">
                <a16:creationId xmlns:a16="http://schemas.microsoft.com/office/drawing/2014/main" id="{DE0862FC-B876-47C1-8331-8224833ED55B}"/>
              </a:ext>
            </a:extLst>
          </p:cNvPr>
          <p:cNvSpPr txBox="1"/>
          <p:nvPr/>
        </p:nvSpPr>
        <p:spPr>
          <a:xfrm>
            <a:off x="2275452" y="858198"/>
            <a:ext cx="4464496" cy="338554"/>
          </a:xfrm>
          <a:prstGeom prst="rect">
            <a:avLst/>
          </a:prstGeom>
          <a:noFill/>
        </p:spPr>
        <p:txBody>
          <a:bodyPr wrap="square" rtlCol="0">
            <a:spAutoFit/>
          </a:bodyPr>
          <a:lstStyle/>
          <a:p>
            <a:pPr algn="ctr"/>
            <a:r>
              <a:rPr lang="ja-JP" altLang="en-US" sz="1600" u="sng" dirty="0"/>
              <a:t>レポートの例</a:t>
            </a:r>
            <a:endParaRPr lang="en-US" altLang="ja-JP" sz="1600" u="sng" dirty="0"/>
          </a:p>
        </p:txBody>
      </p:sp>
      <p:sp>
        <p:nvSpPr>
          <p:cNvPr id="13" name="テキスト ボックス 12">
            <a:extLst>
              <a:ext uri="{FF2B5EF4-FFF2-40B4-BE49-F238E27FC236}">
                <a16:creationId xmlns:a16="http://schemas.microsoft.com/office/drawing/2014/main" id="{7226BE87-69B5-44FE-B373-2326847D62E6}"/>
              </a:ext>
            </a:extLst>
          </p:cNvPr>
          <p:cNvSpPr txBox="1"/>
          <p:nvPr/>
        </p:nvSpPr>
        <p:spPr>
          <a:xfrm>
            <a:off x="5245014" y="1281126"/>
            <a:ext cx="3380394" cy="307777"/>
          </a:xfrm>
          <a:prstGeom prst="rect">
            <a:avLst/>
          </a:prstGeom>
          <a:noFill/>
        </p:spPr>
        <p:txBody>
          <a:bodyPr wrap="square" rtlCol="0">
            <a:spAutoFit/>
          </a:bodyPr>
          <a:lstStyle/>
          <a:p>
            <a:r>
              <a:rPr lang="ja-JP" altLang="en-US" sz="1400" b="1" dirty="0"/>
              <a:t>モデリング</a:t>
            </a:r>
            <a:endParaRPr lang="en-US" altLang="ja-JP" sz="1400" b="1" dirty="0"/>
          </a:p>
        </p:txBody>
      </p:sp>
      <p:graphicFrame>
        <p:nvGraphicFramePr>
          <p:cNvPr id="2" name="表 1">
            <a:extLst>
              <a:ext uri="{FF2B5EF4-FFF2-40B4-BE49-F238E27FC236}">
                <a16:creationId xmlns:a16="http://schemas.microsoft.com/office/drawing/2014/main" id="{98987C8F-B64D-4B21-BC33-EE6D1EE327D4}"/>
              </a:ext>
            </a:extLst>
          </p:cNvPr>
          <p:cNvGraphicFramePr>
            <a:graphicFrameLocks noGrp="1"/>
          </p:cNvGraphicFramePr>
          <p:nvPr>
            <p:extLst>
              <p:ext uri="{D42A27DB-BD31-4B8C-83A1-F6EECF244321}">
                <p14:modId xmlns:p14="http://schemas.microsoft.com/office/powerpoint/2010/main" val="2827337703"/>
              </p:ext>
            </p:extLst>
          </p:nvPr>
        </p:nvGraphicFramePr>
        <p:xfrm>
          <a:off x="281357" y="1950664"/>
          <a:ext cx="3807547" cy="2087888"/>
        </p:xfrm>
        <a:graphic>
          <a:graphicData uri="http://schemas.openxmlformats.org/drawingml/2006/table">
            <a:tbl>
              <a:tblPr>
                <a:tableStyleId>{5C22544A-7EE6-4342-B048-85BDC9FD1C3A}</a:tableStyleId>
              </a:tblPr>
              <a:tblGrid>
                <a:gridCol w="711203">
                  <a:extLst>
                    <a:ext uri="{9D8B030D-6E8A-4147-A177-3AD203B41FA5}">
                      <a16:colId xmlns:a16="http://schemas.microsoft.com/office/drawing/2014/main" val="3526712592"/>
                    </a:ext>
                  </a:extLst>
                </a:gridCol>
                <a:gridCol w="1188132">
                  <a:extLst>
                    <a:ext uri="{9D8B030D-6E8A-4147-A177-3AD203B41FA5}">
                      <a16:colId xmlns:a16="http://schemas.microsoft.com/office/drawing/2014/main" val="1009204483"/>
                    </a:ext>
                  </a:extLst>
                </a:gridCol>
                <a:gridCol w="828092">
                  <a:extLst>
                    <a:ext uri="{9D8B030D-6E8A-4147-A177-3AD203B41FA5}">
                      <a16:colId xmlns:a16="http://schemas.microsoft.com/office/drawing/2014/main" val="3413199994"/>
                    </a:ext>
                  </a:extLst>
                </a:gridCol>
                <a:gridCol w="482858">
                  <a:extLst>
                    <a:ext uri="{9D8B030D-6E8A-4147-A177-3AD203B41FA5}">
                      <a16:colId xmlns:a16="http://schemas.microsoft.com/office/drawing/2014/main" val="1639071275"/>
                    </a:ext>
                  </a:extLst>
                </a:gridCol>
                <a:gridCol w="597262">
                  <a:extLst>
                    <a:ext uri="{9D8B030D-6E8A-4147-A177-3AD203B41FA5}">
                      <a16:colId xmlns:a16="http://schemas.microsoft.com/office/drawing/2014/main" val="1125268403"/>
                    </a:ext>
                  </a:extLst>
                </a:gridCol>
              </a:tblGrid>
              <a:tr h="380954">
                <a:tc>
                  <a:txBody>
                    <a:bodyPr/>
                    <a:lstStyle/>
                    <a:p>
                      <a:pPr algn="ctr" fontAlgn="ctr"/>
                      <a:r>
                        <a:rPr lang="ja-JP" altLang="en-US" sz="1050" b="1" u="none" strike="noStrike" dirty="0">
                          <a:effectLst/>
                          <a:latin typeface="メイリオ 本文"/>
                        </a:rPr>
                        <a:t>要因</a:t>
                      </a:r>
                      <a:endParaRPr lang="ja-JP" altLang="en-US" sz="1050" b="1"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ja-JP" altLang="en-US" sz="1050" b="1" u="none" strike="noStrike" dirty="0">
                          <a:effectLst/>
                          <a:latin typeface="メイリオ 本文"/>
                        </a:rPr>
                        <a:t>水準</a:t>
                      </a:r>
                      <a:endParaRPr lang="ja-JP" altLang="en-US" sz="1050" b="1"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en-US" sz="1050" b="1" u="none" strike="noStrike" dirty="0">
                          <a:effectLst/>
                          <a:latin typeface="メイリオ 本文"/>
                        </a:rPr>
                        <a:t>registration </a:t>
                      </a:r>
                      <a:r>
                        <a:rPr lang="ja-JP" altLang="en-US" sz="1050" b="1" u="none" strike="noStrike" dirty="0">
                          <a:effectLst/>
                          <a:latin typeface="メイリオ 本文"/>
                        </a:rPr>
                        <a:t>平均</a:t>
                      </a:r>
                      <a:endParaRPr lang="ja-JP" altLang="en-US" sz="1050" b="1"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ja-JP" altLang="en-US" sz="1050" b="1" u="none" strike="noStrike" dirty="0">
                          <a:effectLst/>
                          <a:latin typeface="メイリオ 本文"/>
                        </a:rPr>
                        <a:t>差</a:t>
                      </a:r>
                      <a:endParaRPr lang="ja-JP" altLang="en-US" sz="1050" b="1"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65000"/>
                      </a:schemeClr>
                    </a:solidFill>
                  </a:tcPr>
                </a:tc>
                <a:tc>
                  <a:txBody>
                    <a:bodyPr/>
                    <a:lstStyle/>
                    <a:p>
                      <a:pPr algn="ctr" fontAlgn="ctr"/>
                      <a:r>
                        <a:rPr lang="ja-JP" altLang="en-US" sz="1050" b="1" i="0" u="none" strike="noStrike" dirty="0">
                          <a:solidFill>
                            <a:srgbClr val="000000"/>
                          </a:solidFill>
                          <a:effectLst/>
                          <a:latin typeface="メイリオ 本文"/>
                          <a:ea typeface="游ゴシック" panose="020B0400000000000000" pitchFamily="50" charset="-128"/>
                        </a:rPr>
                        <a:t>差の割合</a:t>
                      </a:r>
                    </a:p>
                  </a:txBody>
                  <a:tcPr marL="9525" marR="9525" marT="9525" marB="0" anchor="ctr">
                    <a:solidFill>
                      <a:schemeClr val="bg1">
                        <a:lumMod val="65000"/>
                      </a:schemeClr>
                    </a:solidFill>
                  </a:tcPr>
                </a:tc>
                <a:extLst>
                  <a:ext uri="{0D108BD9-81ED-4DB2-BD59-A6C34878D82A}">
                    <a16:rowId xmlns:a16="http://schemas.microsoft.com/office/drawing/2014/main" val="4188167955"/>
                  </a:ext>
                </a:extLst>
              </a:tr>
              <a:tr h="196767">
                <a:tc rowSpan="2">
                  <a:txBody>
                    <a:bodyPr/>
                    <a:lstStyle/>
                    <a:p>
                      <a:pPr algn="l" fontAlgn="ctr"/>
                      <a:r>
                        <a:rPr lang="en-US" sz="1050" u="none" strike="noStrike" dirty="0">
                          <a:effectLst/>
                          <a:latin typeface="メイリオ 本文"/>
                        </a:rPr>
                        <a:t>tutor</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latin typeface="メイリオ 本文"/>
                        </a:rPr>
                        <a:t>M</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28.75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rowSpan="2">
                  <a:txBody>
                    <a:bodyPr/>
                    <a:lstStyle/>
                    <a:p>
                      <a:pPr algn="r" fontAlgn="ctr"/>
                      <a:r>
                        <a:rPr lang="en-US" altLang="ja-JP" sz="1050" u="none" strike="noStrike" dirty="0">
                          <a:effectLst/>
                          <a:latin typeface="メイリオ 本文"/>
                        </a:rPr>
                        <a:t>36.25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75000"/>
                      </a:schemeClr>
                    </a:solidFill>
                  </a:tcPr>
                </a:tc>
                <a:tc rowSpan="2">
                  <a:txBody>
                    <a:bodyPr/>
                    <a:lstStyle/>
                    <a:p>
                      <a:pPr algn="r" fontAlgn="ctr"/>
                      <a:r>
                        <a:rPr lang="en-US" altLang="ja-JP" sz="1050" b="0" i="0" u="none" strike="noStrike" dirty="0">
                          <a:solidFill>
                            <a:srgbClr val="000000"/>
                          </a:solidFill>
                          <a:effectLst/>
                          <a:latin typeface="メイリオ 本文"/>
                          <a:ea typeface="游ゴシック" panose="020B0400000000000000" pitchFamily="50" charset="-128"/>
                        </a:rPr>
                        <a:t>66.5%</a:t>
                      </a:r>
                    </a:p>
                  </a:txBody>
                  <a:tcPr marL="9525" marR="9525" marT="9525" marB="0" anchor="ctr">
                    <a:solidFill>
                      <a:schemeClr val="accent1">
                        <a:lumMod val="75000"/>
                      </a:schemeClr>
                    </a:solidFill>
                  </a:tcPr>
                </a:tc>
                <a:extLst>
                  <a:ext uri="{0D108BD9-81ED-4DB2-BD59-A6C34878D82A}">
                    <a16:rowId xmlns:a16="http://schemas.microsoft.com/office/drawing/2014/main" val="678494093"/>
                  </a:ext>
                </a:extLst>
              </a:tr>
              <a:tr h="196767">
                <a:tc vMerge="1">
                  <a:txBody>
                    <a:bodyPr/>
                    <a:lstStyle/>
                    <a:p>
                      <a:pPr algn="l" fontAlgn="ct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050" u="none" strike="noStrike" dirty="0">
                          <a:effectLst/>
                          <a:latin typeface="メイリオ 本文"/>
                        </a:rPr>
                        <a:t>Y</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a:effectLst/>
                          <a:latin typeface="メイリオ 本文"/>
                        </a:rPr>
                        <a:t>65</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v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2860026586"/>
                  </a:ext>
                </a:extLst>
              </a:tr>
              <a:tr h="196767">
                <a:tc rowSpan="2">
                  <a:txBody>
                    <a:bodyPr/>
                    <a:lstStyle/>
                    <a:p>
                      <a:pPr algn="l" fontAlgn="ctr"/>
                      <a:r>
                        <a:rPr lang="en-US" sz="1050" u="none" strike="noStrike" dirty="0">
                          <a:effectLst/>
                          <a:latin typeface="メイリオ 本文"/>
                        </a:rPr>
                        <a:t>msg</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latin typeface="メイリオ 本文"/>
                        </a:rPr>
                        <a:t>AI</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48.25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rowSpan="2">
                  <a:txBody>
                    <a:bodyPr/>
                    <a:lstStyle/>
                    <a:p>
                      <a:pPr algn="r" fontAlgn="ctr"/>
                      <a:r>
                        <a:rPr lang="en-US" altLang="ja-JP" sz="1050" u="none" strike="noStrike" dirty="0">
                          <a:effectLst/>
                          <a:latin typeface="メイリオ 本文"/>
                        </a:rPr>
                        <a:t>2.75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75000"/>
                      </a:schemeClr>
                    </a:solidFill>
                  </a:tcPr>
                </a:tc>
                <a:tc rowSpan="2">
                  <a:txBody>
                    <a:bodyPr/>
                    <a:lstStyle/>
                    <a:p>
                      <a:pPr algn="r" fontAlgn="ctr"/>
                      <a:r>
                        <a:rPr lang="en-US" altLang="ja-JP" sz="1050" b="0" i="0" u="none" strike="noStrike" dirty="0">
                          <a:solidFill>
                            <a:srgbClr val="000000"/>
                          </a:solidFill>
                          <a:effectLst/>
                          <a:latin typeface="メイリオ 本文"/>
                          <a:ea typeface="游ゴシック" panose="020B0400000000000000" pitchFamily="50" charset="-128"/>
                        </a:rPr>
                        <a:t>5.0%</a:t>
                      </a:r>
                    </a:p>
                  </a:txBody>
                  <a:tcPr marL="9525" marR="9525" marT="9525" marB="0" anchor="ctr">
                    <a:solidFill>
                      <a:schemeClr val="accent1">
                        <a:lumMod val="75000"/>
                      </a:schemeClr>
                    </a:solidFill>
                  </a:tcPr>
                </a:tc>
                <a:extLst>
                  <a:ext uri="{0D108BD9-81ED-4DB2-BD59-A6C34878D82A}">
                    <a16:rowId xmlns:a16="http://schemas.microsoft.com/office/drawing/2014/main" val="825069172"/>
                  </a:ext>
                </a:extLst>
              </a:tr>
              <a:tr h="196767">
                <a:tc vMerge="1">
                  <a:txBody>
                    <a:bodyPr/>
                    <a:lstStyle/>
                    <a:p>
                      <a:pPr algn="l" fontAlgn="ct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050" u="none" strike="noStrike" dirty="0">
                          <a:effectLst/>
                          <a:latin typeface="メイリオ 本文"/>
                        </a:rPr>
                        <a:t>人工知能</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45.5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v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2789111355"/>
                  </a:ext>
                </a:extLst>
              </a:tr>
              <a:tr h="196767">
                <a:tc rowSpan="2">
                  <a:txBody>
                    <a:bodyPr/>
                    <a:lstStyle/>
                    <a:p>
                      <a:pPr algn="l" fontAlgn="ctr"/>
                      <a:r>
                        <a:rPr lang="en-US" sz="1050" u="none" strike="noStrike" dirty="0">
                          <a:effectLst/>
                          <a:latin typeface="メイリオ 本文"/>
                        </a:rPr>
                        <a:t>description</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ja-JP" altLang="en-US" sz="1050" u="none" strike="noStrike" dirty="0">
                          <a:effectLst/>
                          <a:latin typeface="メイリオ 本文"/>
                        </a:rPr>
                        <a:t>最高の講師から学べる</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53</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rowSpan="2">
                  <a:txBody>
                    <a:bodyPr/>
                    <a:lstStyle/>
                    <a:p>
                      <a:pPr algn="r" fontAlgn="ctr"/>
                      <a:r>
                        <a:rPr lang="en-US" altLang="ja-JP" sz="1050" u="none" strike="noStrike" dirty="0">
                          <a:effectLst/>
                          <a:latin typeface="メイリオ 本文"/>
                        </a:rPr>
                        <a:t>12.25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75000"/>
                      </a:schemeClr>
                    </a:solidFill>
                  </a:tcPr>
                </a:tc>
                <a:tc rowSpan="2">
                  <a:txBody>
                    <a:bodyPr/>
                    <a:lstStyle/>
                    <a:p>
                      <a:pPr algn="r" fontAlgn="ctr"/>
                      <a:r>
                        <a:rPr lang="en-US" altLang="ja-JP" sz="1050" b="0" i="0" u="none" strike="noStrike" dirty="0">
                          <a:solidFill>
                            <a:srgbClr val="000000"/>
                          </a:solidFill>
                          <a:effectLst/>
                          <a:latin typeface="メイリオ 本文"/>
                          <a:ea typeface="游ゴシック" panose="020B0400000000000000" pitchFamily="50" charset="-128"/>
                        </a:rPr>
                        <a:t>22.5%</a:t>
                      </a:r>
                    </a:p>
                  </a:txBody>
                  <a:tcPr marL="9525" marR="9525" marT="9525" marB="0" anchor="ctr">
                    <a:solidFill>
                      <a:schemeClr val="accent1">
                        <a:lumMod val="75000"/>
                      </a:schemeClr>
                    </a:solidFill>
                  </a:tcPr>
                </a:tc>
                <a:extLst>
                  <a:ext uri="{0D108BD9-81ED-4DB2-BD59-A6C34878D82A}">
                    <a16:rowId xmlns:a16="http://schemas.microsoft.com/office/drawing/2014/main" val="873176766"/>
                  </a:ext>
                </a:extLst>
              </a:tr>
              <a:tr h="196767">
                <a:tc vMerge="1">
                  <a:txBody>
                    <a:bodyPr/>
                    <a:lstStyle/>
                    <a:p>
                      <a:pPr algn="l" fontAlgn="ct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050" u="none" strike="noStrike" dirty="0">
                          <a:effectLst/>
                          <a:latin typeface="メイリオ 本文"/>
                        </a:rPr>
                        <a:t>仕組みを学べる</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40.75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v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3369147801"/>
                  </a:ext>
                </a:extLst>
              </a:tr>
              <a:tr h="196767">
                <a:tc rowSpan="2">
                  <a:txBody>
                    <a:bodyPr/>
                    <a:lstStyle/>
                    <a:p>
                      <a:pPr algn="l" fontAlgn="ctr"/>
                      <a:r>
                        <a:rPr lang="en-US" sz="1050" u="none" strike="noStrike" dirty="0" err="1">
                          <a:effectLst/>
                          <a:latin typeface="メイリオ 本文"/>
                        </a:rPr>
                        <a:t>colour</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latin typeface="メイリオ 本文"/>
                        </a:rPr>
                        <a:t>Blue</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48.5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rowSpan="2">
                  <a:txBody>
                    <a:bodyPr/>
                    <a:lstStyle/>
                    <a:p>
                      <a:pPr algn="r" fontAlgn="ctr"/>
                      <a:r>
                        <a:rPr lang="en-US" altLang="ja-JP" sz="1050" u="none" strike="noStrike" dirty="0">
                          <a:effectLst/>
                          <a:latin typeface="メイリオ 本文"/>
                        </a:rPr>
                        <a:t>3.25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75000"/>
                      </a:schemeClr>
                    </a:solidFill>
                  </a:tcPr>
                </a:tc>
                <a:tc rowSpan="2">
                  <a:txBody>
                    <a:bodyPr/>
                    <a:lstStyle/>
                    <a:p>
                      <a:pPr algn="r" fontAlgn="ctr"/>
                      <a:r>
                        <a:rPr lang="en-US" altLang="ja-JP" sz="1050" b="0" i="0" u="none" strike="noStrike" dirty="0">
                          <a:solidFill>
                            <a:srgbClr val="000000"/>
                          </a:solidFill>
                          <a:effectLst/>
                          <a:latin typeface="メイリオ 本文"/>
                          <a:ea typeface="游ゴシック" panose="020B0400000000000000" pitchFamily="50" charset="-128"/>
                        </a:rPr>
                        <a:t>6.0%</a:t>
                      </a:r>
                    </a:p>
                  </a:txBody>
                  <a:tcPr marL="9525" marR="9525" marT="9525" marB="0" anchor="ctr">
                    <a:solidFill>
                      <a:schemeClr val="accent1">
                        <a:lumMod val="75000"/>
                      </a:schemeClr>
                    </a:solidFill>
                  </a:tcPr>
                </a:tc>
                <a:extLst>
                  <a:ext uri="{0D108BD9-81ED-4DB2-BD59-A6C34878D82A}">
                    <a16:rowId xmlns:a16="http://schemas.microsoft.com/office/drawing/2014/main" val="2187023304"/>
                  </a:ext>
                </a:extLst>
              </a:tr>
              <a:tr h="196767">
                <a:tc vMerge="1">
                  <a:txBody>
                    <a:bodyPr/>
                    <a:lstStyle/>
                    <a:p>
                      <a:pPr algn="l" fontAlgn="ct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en-US" sz="1050" u="none" strike="noStrike" dirty="0">
                          <a:effectLst/>
                          <a:latin typeface="メイリオ 本文"/>
                        </a:rPr>
                        <a:t>White</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85000"/>
                      </a:schemeClr>
                    </a:solidFill>
                  </a:tcPr>
                </a:tc>
                <a:tc>
                  <a:txBody>
                    <a:bodyPr/>
                    <a:lstStyle/>
                    <a:p>
                      <a:pPr algn="r" fontAlgn="ctr"/>
                      <a:r>
                        <a:rPr lang="en-US" altLang="ja-JP" sz="1050" u="none" strike="noStrike" dirty="0">
                          <a:effectLst/>
                          <a:latin typeface="メイリオ 本文"/>
                        </a:rPr>
                        <a:t>45.25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v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vMerge="1">
                  <a:txBody>
                    <a:bodyPr/>
                    <a:lstStyle/>
                    <a:p>
                      <a:endParaRPr kumimoji="1" lang="ja-JP" altLang="en-US"/>
                    </a:p>
                  </a:txBody>
                  <a:tcPr/>
                </a:tc>
                <a:extLst>
                  <a:ext uri="{0D108BD9-81ED-4DB2-BD59-A6C34878D82A}">
                    <a16:rowId xmlns:a16="http://schemas.microsoft.com/office/drawing/2014/main" val="2722902201"/>
                  </a:ext>
                </a:extLst>
              </a:tr>
            </a:tbl>
          </a:graphicData>
        </a:graphic>
      </p:graphicFrame>
      <p:graphicFrame>
        <p:nvGraphicFramePr>
          <p:cNvPr id="7" name="表 6">
            <a:extLst>
              <a:ext uri="{FF2B5EF4-FFF2-40B4-BE49-F238E27FC236}">
                <a16:creationId xmlns:a16="http://schemas.microsoft.com/office/drawing/2014/main" id="{C58E32A1-DB91-484B-8D6C-A9B41E69A0F5}"/>
              </a:ext>
            </a:extLst>
          </p:cNvPr>
          <p:cNvGraphicFramePr>
            <a:graphicFrameLocks noGrp="1"/>
          </p:cNvGraphicFramePr>
          <p:nvPr>
            <p:extLst>
              <p:ext uri="{D42A27DB-BD31-4B8C-83A1-F6EECF244321}">
                <p14:modId xmlns:p14="http://schemas.microsoft.com/office/powerpoint/2010/main" val="49224966"/>
              </p:ext>
            </p:extLst>
          </p:nvPr>
        </p:nvGraphicFramePr>
        <p:xfrm>
          <a:off x="4941456" y="2928209"/>
          <a:ext cx="4368800" cy="1520190"/>
        </p:xfrm>
        <a:graphic>
          <a:graphicData uri="http://schemas.openxmlformats.org/drawingml/2006/table">
            <a:tbl>
              <a:tblPr>
                <a:tableStyleId>{5C22544A-7EE6-4342-B048-85BDC9FD1C3A}</a:tableStyleId>
              </a:tblPr>
              <a:tblGrid>
                <a:gridCol w="942290">
                  <a:extLst>
                    <a:ext uri="{9D8B030D-6E8A-4147-A177-3AD203B41FA5}">
                      <a16:colId xmlns:a16="http://schemas.microsoft.com/office/drawing/2014/main" val="3017146339"/>
                    </a:ext>
                  </a:extLst>
                </a:gridCol>
                <a:gridCol w="685302">
                  <a:extLst>
                    <a:ext uri="{9D8B030D-6E8A-4147-A177-3AD203B41FA5}">
                      <a16:colId xmlns:a16="http://schemas.microsoft.com/office/drawing/2014/main" val="2334922467"/>
                    </a:ext>
                  </a:extLst>
                </a:gridCol>
                <a:gridCol w="685302">
                  <a:extLst>
                    <a:ext uri="{9D8B030D-6E8A-4147-A177-3AD203B41FA5}">
                      <a16:colId xmlns:a16="http://schemas.microsoft.com/office/drawing/2014/main" val="3383445744"/>
                    </a:ext>
                  </a:extLst>
                </a:gridCol>
                <a:gridCol w="685302">
                  <a:extLst>
                    <a:ext uri="{9D8B030D-6E8A-4147-A177-3AD203B41FA5}">
                      <a16:colId xmlns:a16="http://schemas.microsoft.com/office/drawing/2014/main" val="4282117890"/>
                    </a:ext>
                  </a:extLst>
                </a:gridCol>
                <a:gridCol w="685302">
                  <a:extLst>
                    <a:ext uri="{9D8B030D-6E8A-4147-A177-3AD203B41FA5}">
                      <a16:colId xmlns:a16="http://schemas.microsoft.com/office/drawing/2014/main" val="2273860282"/>
                    </a:ext>
                  </a:extLst>
                </a:gridCol>
                <a:gridCol w="685302">
                  <a:extLst>
                    <a:ext uri="{9D8B030D-6E8A-4147-A177-3AD203B41FA5}">
                      <a16:colId xmlns:a16="http://schemas.microsoft.com/office/drawing/2014/main" val="3879330256"/>
                    </a:ext>
                  </a:extLst>
                </a:gridCol>
              </a:tblGrid>
              <a:tr h="238125">
                <a:tc>
                  <a:txBody>
                    <a:bodyPr/>
                    <a:lstStyle/>
                    <a:p>
                      <a:pPr algn="ctr" fontAlgn="ct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ctr" fontAlgn="ctr"/>
                      <a:r>
                        <a:rPr lang="en-US" sz="1050" u="none" strike="noStrike" dirty="0">
                          <a:effectLst/>
                          <a:latin typeface="メイリオ 本文"/>
                        </a:rPr>
                        <a:t>Estimate</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ctr" fontAlgn="ctr"/>
                      <a:r>
                        <a:rPr lang="en-US" sz="1050" u="none" strike="noStrike" dirty="0">
                          <a:effectLst/>
                          <a:latin typeface="メイリオ 本文"/>
                        </a:rPr>
                        <a:t>Std.</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ctr" fontAlgn="ctr"/>
                      <a:r>
                        <a:rPr lang="en-US" sz="1050" u="none" strike="noStrike" dirty="0">
                          <a:effectLst/>
                          <a:latin typeface="メイリオ 本文"/>
                        </a:rPr>
                        <a:t>Error</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ctr" fontAlgn="ctr"/>
                      <a:r>
                        <a:rPr lang="en-US" sz="1050" u="none" strike="noStrike" dirty="0">
                          <a:effectLst/>
                          <a:latin typeface="メイリオ 本文"/>
                        </a:rPr>
                        <a:t>t value</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ctr" fontAlgn="ctr"/>
                      <a:r>
                        <a:rPr lang="en-US" sz="1050" u="none" strike="noStrike" dirty="0" err="1">
                          <a:effectLst/>
                          <a:latin typeface="メイリオ 本文"/>
                        </a:rPr>
                        <a:t>Pr</a:t>
                      </a:r>
                      <a:r>
                        <a:rPr lang="en-US" sz="1050" u="none" strike="noStrike" dirty="0">
                          <a:effectLst/>
                          <a:latin typeface="メイリオ 本文"/>
                        </a:rPr>
                        <a:t>(&gt;|t|)</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extLst>
                  <a:ext uri="{0D108BD9-81ED-4DB2-BD59-A6C34878D82A}">
                    <a16:rowId xmlns:a16="http://schemas.microsoft.com/office/drawing/2014/main" val="3759243347"/>
                  </a:ext>
                </a:extLst>
              </a:tr>
              <a:tr h="238125">
                <a:tc>
                  <a:txBody>
                    <a:bodyPr/>
                    <a:lstStyle/>
                    <a:p>
                      <a:pPr algn="l" fontAlgn="ctr"/>
                      <a:r>
                        <a:rPr lang="en-US" sz="1050" u="none" strike="noStrike" dirty="0">
                          <a:effectLst/>
                          <a:latin typeface="メイリオ 本文"/>
                        </a:rPr>
                        <a:t>(Intercept)</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latin typeface="メイリオ 本文"/>
                        </a:rPr>
                        <a:t>37.875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a:txBody>
                    <a:bodyPr/>
                    <a:lstStyle/>
                    <a:p>
                      <a:pPr algn="r" fontAlgn="ctr"/>
                      <a:r>
                        <a:rPr lang="en-US" altLang="ja-JP" sz="1050" u="none" strike="noStrike" dirty="0">
                          <a:effectLst/>
                          <a:latin typeface="メイリオ 本文"/>
                        </a:rPr>
                        <a:t>5.484</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dirty="0">
                          <a:effectLst/>
                          <a:latin typeface="メイリオ 本文"/>
                        </a:rPr>
                        <a:t>6.906</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dirty="0">
                          <a:effectLst/>
                          <a:latin typeface="メイリオ 本文"/>
                        </a:rPr>
                        <a:t>0.00622</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l" fontAlgn="ctr"/>
                      <a:r>
                        <a:rPr lang="ja-JP" altLang="en-US" sz="1050" u="none" strike="noStrike" dirty="0">
                          <a:effectLst/>
                          <a:latin typeface="メイリオ 本文"/>
                        </a:rPr>
                        <a:t>**</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extLst>
                  <a:ext uri="{0D108BD9-81ED-4DB2-BD59-A6C34878D82A}">
                    <a16:rowId xmlns:a16="http://schemas.microsoft.com/office/drawing/2014/main" val="2968200512"/>
                  </a:ext>
                </a:extLst>
              </a:tr>
              <a:tr h="238125">
                <a:tc>
                  <a:txBody>
                    <a:bodyPr/>
                    <a:lstStyle/>
                    <a:p>
                      <a:pPr algn="l" fontAlgn="ctr"/>
                      <a:r>
                        <a:rPr lang="en-US" sz="1050" u="none" strike="noStrike" dirty="0">
                          <a:effectLst/>
                          <a:latin typeface="メイリオ 本文"/>
                        </a:rPr>
                        <a:t>tutor - Y</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latin typeface="メイリオ 本文"/>
                        </a:rPr>
                        <a:t>36.25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a:txBody>
                    <a:bodyPr/>
                    <a:lstStyle/>
                    <a:p>
                      <a:pPr algn="r" fontAlgn="ctr"/>
                      <a:r>
                        <a:rPr lang="en-US" altLang="ja-JP" sz="1050" u="none" strike="noStrike" dirty="0">
                          <a:effectLst/>
                          <a:latin typeface="メイリオ 本文"/>
                        </a:rPr>
                        <a:t>4.905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7.39</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0.00512</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l" fontAlgn="ctr"/>
                      <a:r>
                        <a:rPr lang="ja-JP" altLang="en-US" sz="1050" u="none" strike="noStrike">
                          <a:effectLst/>
                          <a:latin typeface="メイリオ 本文"/>
                        </a:rPr>
                        <a:t>**</a:t>
                      </a:r>
                      <a:endParaRPr lang="ja-JP" altLang="en-US" sz="1050" b="0" i="0" u="none" strike="noStrike">
                        <a:solidFill>
                          <a:srgbClr val="000000"/>
                        </a:solidFill>
                        <a:effectLst/>
                        <a:latin typeface="メイリオ 本文"/>
                        <a:ea typeface="游ゴシック" panose="020B0400000000000000" pitchFamily="50" charset="-128"/>
                      </a:endParaRPr>
                    </a:p>
                  </a:txBody>
                  <a:tcPr marL="9525" marR="9525" marT="9525" marB="0" anchor="ctr"/>
                </a:tc>
                <a:extLst>
                  <a:ext uri="{0D108BD9-81ED-4DB2-BD59-A6C34878D82A}">
                    <a16:rowId xmlns:a16="http://schemas.microsoft.com/office/drawing/2014/main" val="3572461678"/>
                  </a:ext>
                </a:extLst>
              </a:tr>
              <a:tr h="238125">
                <a:tc>
                  <a:txBody>
                    <a:bodyPr/>
                    <a:lstStyle/>
                    <a:p>
                      <a:pPr algn="l" fontAlgn="ctr"/>
                      <a:r>
                        <a:rPr lang="en-US" sz="1050" u="none" strike="noStrike" dirty="0">
                          <a:effectLst/>
                          <a:latin typeface="メイリオ 本文"/>
                        </a:rPr>
                        <a:t>msg - </a:t>
                      </a:r>
                      <a:r>
                        <a:rPr lang="ja-JP" altLang="en-US" sz="1050" u="none" strike="noStrike" dirty="0">
                          <a:effectLst/>
                          <a:latin typeface="メイリオ 本文"/>
                        </a:rPr>
                        <a:t>人工知能</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latin typeface="メイリオ 本文"/>
                        </a:rPr>
                        <a:t>-2.75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a:txBody>
                    <a:bodyPr/>
                    <a:lstStyle/>
                    <a:p>
                      <a:pPr algn="r" fontAlgn="ctr"/>
                      <a:r>
                        <a:rPr lang="en-US" altLang="ja-JP" sz="1050" u="none" strike="noStrike">
                          <a:effectLst/>
                          <a:latin typeface="メイリオ 本文"/>
                        </a:rPr>
                        <a:t>4.905</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-0.561</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0.61421</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l" fontAlgn="ctr"/>
                      <a:endParaRPr lang="ja-JP" altLang="en-US" sz="1050" b="0" i="0" u="none" strike="noStrike">
                        <a:solidFill>
                          <a:srgbClr val="000000"/>
                        </a:solidFill>
                        <a:effectLst/>
                        <a:latin typeface="メイリオ 本文"/>
                        <a:ea typeface="游ゴシック" panose="020B0400000000000000" pitchFamily="50" charset="-128"/>
                      </a:endParaRPr>
                    </a:p>
                  </a:txBody>
                  <a:tcPr marL="9525" marR="9525" marT="9525" marB="0" anchor="ctr"/>
                </a:tc>
                <a:extLst>
                  <a:ext uri="{0D108BD9-81ED-4DB2-BD59-A6C34878D82A}">
                    <a16:rowId xmlns:a16="http://schemas.microsoft.com/office/drawing/2014/main" val="4250627870"/>
                  </a:ext>
                </a:extLst>
              </a:tr>
              <a:tr h="238125">
                <a:tc>
                  <a:txBody>
                    <a:bodyPr/>
                    <a:lstStyle/>
                    <a:p>
                      <a:pPr algn="l" fontAlgn="ctr"/>
                      <a:r>
                        <a:rPr lang="en-US" sz="1050" u="none" strike="noStrike" dirty="0">
                          <a:effectLst/>
                          <a:latin typeface="メイリオ 本文"/>
                        </a:rPr>
                        <a:t>description - </a:t>
                      </a:r>
                      <a:r>
                        <a:rPr lang="ja-JP" altLang="en-US" sz="1050" u="none" strike="noStrike" dirty="0">
                          <a:effectLst/>
                          <a:latin typeface="メイリオ 本文"/>
                        </a:rPr>
                        <a:t>仕組みを学べる</a:t>
                      </a: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latin typeface="メイリオ 本文"/>
                        </a:rPr>
                        <a:t>-12.25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a:txBody>
                    <a:bodyPr/>
                    <a:lstStyle/>
                    <a:p>
                      <a:pPr algn="r" fontAlgn="ctr"/>
                      <a:r>
                        <a:rPr lang="en-US" altLang="ja-JP" sz="1050" u="none" strike="noStrike">
                          <a:effectLst/>
                          <a:latin typeface="メイリオ 本文"/>
                        </a:rPr>
                        <a:t>4.905</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-2.497</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0.08792</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l" fontAlgn="ctr"/>
                      <a:r>
                        <a:rPr lang="en-US" altLang="ja-JP" sz="1050" u="none" strike="noStrike">
                          <a:effectLst/>
                          <a:latin typeface="メイリオ 本文"/>
                        </a:rPr>
                        <a:t>.</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extLst>
                  <a:ext uri="{0D108BD9-81ED-4DB2-BD59-A6C34878D82A}">
                    <a16:rowId xmlns:a16="http://schemas.microsoft.com/office/drawing/2014/main" val="1636055894"/>
                  </a:ext>
                </a:extLst>
              </a:tr>
              <a:tr h="238125">
                <a:tc>
                  <a:txBody>
                    <a:bodyPr/>
                    <a:lstStyle/>
                    <a:p>
                      <a:pPr algn="l" fontAlgn="ctr"/>
                      <a:r>
                        <a:rPr lang="en-US" sz="1050" u="none" strike="noStrike" dirty="0" err="1">
                          <a:effectLst/>
                          <a:latin typeface="メイリオ 本文"/>
                        </a:rPr>
                        <a:t>colour</a:t>
                      </a:r>
                      <a:r>
                        <a:rPr lang="en-US" sz="1050" u="none" strike="noStrike" dirty="0">
                          <a:effectLst/>
                          <a:latin typeface="メイリオ 本文"/>
                        </a:rPr>
                        <a:t> - White</a:t>
                      </a:r>
                      <a:endParaRPr 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latin typeface="メイリオ 本文"/>
                        </a:rPr>
                        <a:t>-3.25</a:t>
                      </a:r>
                      <a:endParaRPr lang="en-US" altLang="ja-JP"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solidFill>
                      <a:schemeClr val="accent1">
                        <a:lumMod val="90000"/>
                      </a:schemeClr>
                    </a:solidFill>
                  </a:tcPr>
                </a:tc>
                <a:tc>
                  <a:txBody>
                    <a:bodyPr/>
                    <a:lstStyle/>
                    <a:p>
                      <a:pPr algn="r" fontAlgn="ctr"/>
                      <a:r>
                        <a:rPr lang="en-US" altLang="ja-JP" sz="1050" u="none" strike="noStrike">
                          <a:effectLst/>
                          <a:latin typeface="メイリオ 本文"/>
                        </a:rPr>
                        <a:t>4.905</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-0.663</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r" fontAlgn="ctr"/>
                      <a:r>
                        <a:rPr lang="en-US" altLang="ja-JP" sz="1050" u="none" strike="noStrike">
                          <a:effectLst/>
                          <a:latin typeface="メイリオ 本文"/>
                        </a:rPr>
                        <a:t>0.55498</a:t>
                      </a:r>
                      <a:endParaRPr lang="en-US" altLang="ja-JP" sz="1050" b="0" i="0" u="none" strike="noStrike">
                        <a:solidFill>
                          <a:srgbClr val="000000"/>
                        </a:solidFill>
                        <a:effectLst/>
                        <a:latin typeface="メイリオ 本文"/>
                        <a:ea typeface="游ゴシック" panose="020B0400000000000000" pitchFamily="50" charset="-128"/>
                      </a:endParaRPr>
                    </a:p>
                  </a:txBody>
                  <a:tcPr marL="9525" marR="9525" marT="9525" marB="0" anchor="ctr"/>
                </a:tc>
                <a:tc>
                  <a:txBody>
                    <a:bodyPr/>
                    <a:lstStyle/>
                    <a:p>
                      <a:pPr algn="l" fontAlgn="ctr"/>
                      <a:endParaRPr lang="ja-JP" altLang="en-US" sz="1050" b="0" i="0" u="none" strike="noStrike" dirty="0">
                        <a:solidFill>
                          <a:srgbClr val="000000"/>
                        </a:solidFill>
                        <a:effectLst/>
                        <a:latin typeface="メイリオ 本文"/>
                        <a:ea typeface="游ゴシック" panose="020B0400000000000000" pitchFamily="50" charset="-128"/>
                      </a:endParaRPr>
                    </a:p>
                  </a:txBody>
                  <a:tcPr marL="9525" marR="9525" marT="9525" marB="0" anchor="ctr"/>
                </a:tc>
                <a:extLst>
                  <a:ext uri="{0D108BD9-81ED-4DB2-BD59-A6C34878D82A}">
                    <a16:rowId xmlns:a16="http://schemas.microsoft.com/office/drawing/2014/main" val="201500103"/>
                  </a:ext>
                </a:extLst>
              </a:tr>
            </a:tbl>
          </a:graphicData>
        </a:graphic>
      </p:graphicFrame>
      <p:sp>
        <p:nvSpPr>
          <p:cNvPr id="9" name="正方形/長方形 8">
            <a:extLst>
              <a:ext uri="{FF2B5EF4-FFF2-40B4-BE49-F238E27FC236}">
                <a16:creationId xmlns:a16="http://schemas.microsoft.com/office/drawing/2014/main" id="{F52CEE4B-091A-4878-B7A7-1F150524BD25}"/>
              </a:ext>
            </a:extLst>
          </p:cNvPr>
          <p:cNvSpPr/>
          <p:nvPr/>
        </p:nvSpPr>
        <p:spPr>
          <a:xfrm>
            <a:off x="5481331" y="4620397"/>
            <a:ext cx="3911889" cy="246221"/>
          </a:xfrm>
          <a:prstGeom prst="rect">
            <a:avLst/>
          </a:prstGeom>
        </p:spPr>
        <p:txBody>
          <a:bodyPr wrap="square">
            <a:spAutoFit/>
          </a:bodyPr>
          <a:lstStyle/>
          <a:p>
            <a:r>
              <a:rPr lang="fr-FR" altLang="ja-JP" sz="1000" dirty="0"/>
              <a:t>Signif. codes:  0 ‘***’ 0.001 ‘**’ 0.01 ‘*’ 0.05 ‘.’ 0.1 ‘ ’ 1</a:t>
            </a:r>
            <a:endParaRPr lang="ja-JP" altLang="en-US" sz="1000" dirty="0"/>
          </a:p>
        </p:txBody>
      </p:sp>
      <p:graphicFrame>
        <p:nvGraphicFramePr>
          <p:cNvPr id="10" name="表 9">
            <a:extLst>
              <a:ext uri="{FF2B5EF4-FFF2-40B4-BE49-F238E27FC236}">
                <a16:creationId xmlns:a16="http://schemas.microsoft.com/office/drawing/2014/main" id="{85EEBB0C-0E74-4806-A58F-4FE0989E84A7}"/>
              </a:ext>
            </a:extLst>
          </p:cNvPr>
          <p:cNvGraphicFramePr>
            <a:graphicFrameLocks noGrp="1"/>
          </p:cNvGraphicFramePr>
          <p:nvPr>
            <p:extLst>
              <p:ext uri="{D42A27DB-BD31-4B8C-83A1-F6EECF244321}">
                <p14:modId xmlns:p14="http://schemas.microsoft.com/office/powerpoint/2010/main" val="1608686590"/>
              </p:ext>
            </p:extLst>
          </p:nvPr>
        </p:nvGraphicFramePr>
        <p:xfrm>
          <a:off x="4950974" y="1976891"/>
          <a:ext cx="2162266" cy="508635"/>
        </p:xfrm>
        <a:graphic>
          <a:graphicData uri="http://schemas.openxmlformats.org/drawingml/2006/table">
            <a:tbl>
              <a:tblPr>
                <a:tableStyleId>{5C22544A-7EE6-4342-B048-85BDC9FD1C3A}</a:tableStyleId>
              </a:tblPr>
              <a:tblGrid>
                <a:gridCol w="1550945">
                  <a:extLst>
                    <a:ext uri="{9D8B030D-6E8A-4147-A177-3AD203B41FA5}">
                      <a16:colId xmlns:a16="http://schemas.microsoft.com/office/drawing/2014/main" val="4240957400"/>
                    </a:ext>
                  </a:extLst>
                </a:gridCol>
                <a:gridCol w="611321">
                  <a:extLst>
                    <a:ext uri="{9D8B030D-6E8A-4147-A177-3AD203B41FA5}">
                      <a16:colId xmlns:a16="http://schemas.microsoft.com/office/drawing/2014/main" val="439135570"/>
                    </a:ext>
                  </a:extLst>
                </a:gridCol>
              </a:tblGrid>
              <a:tr h="141572">
                <a:tc>
                  <a:txBody>
                    <a:bodyPr/>
                    <a:lstStyle/>
                    <a:p>
                      <a:pPr algn="l" fontAlgn="ctr"/>
                      <a:r>
                        <a:rPr lang="en-US" sz="1050" u="none" strike="noStrike" dirty="0">
                          <a:effectLst/>
                        </a:rPr>
                        <a:t>Residual standard error</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a:effectLst/>
                        </a:rPr>
                        <a:t>6.937</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34799797"/>
                  </a:ext>
                </a:extLst>
              </a:tr>
              <a:tr h="141572">
                <a:tc>
                  <a:txBody>
                    <a:bodyPr/>
                    <a:lstStyle/>
                    <a:p>
                      <a:pPr algn="l" fontAlgn="ctr"/>
                      <a:r>
                        <a:rPr lang="en-US" sz="1050" u="none" strike="noStrike">
                          <a:effectLst/>
                        </a:rPr>
                        <a:t>Multiple R-squared</a:t>
                      </a:r>
                      <a:endParaRPr 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a:effectLst/>
                        </a:rPr>
                        <a:t>0.9536</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75125288"/>
                  </a:ext>
                </a:extLst>
              </a:tr>
              <a:tr h="141572">
                <a:tc>
                  <a:txBody>
                    <a:bodyPr/>
                    <a:lstStyle/>
                    <a:p>
                      <a:pPr algn="l" fontAlgn="ctr"/>
                      <a:r>
                        <a:rPr lang="en-US" sz="1050" u="none" strike="noStrike" dirty="0">
                          <a:effectLst/>
                        </a:rPr>
                        <a:t>Adjusted R-squared</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r" fontAlgn="ctr"/>
                      <a:r>
                        <a:rPr lang="en-US" altLang="ja-JP" sz="1050" u="none" strike="noStrike" dirty="0">
                          <a:effectLst/>
                        </a:rPr>
                        <a:t>0.8916</a:t>
                      </a:r>
                      <a:endPar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54438449"/>
                  </a:ext>
                </a:extLst>
              </a:tr>
            </a:tbl>
          </a:graphicData>
        </a:graphic>
      </p:graphicFrame>
      <p:sp>
        <p:nvSpPr>
          <p:cNvPr id="18" name="テキスト ボックス 17">
            <a:extLst>
              <a:ext uri="{FF2B5EF4-FFF2-40B4-BE49-F238E27FC236}">
                <a16:creationId xmlns:a16="http://schemas.microsoft.com/office/drawing/2014/main" id="{1003611D-BE9E-4B39-8BBC-2C223AC6497A}"/>
              </a:ext>
            </a:extLst>
          </p:cNvPr>
          <p:cNvSpPr txBox="1"/>
          <p:nvPr/>
        </p:nvSpPr>
        <p:spPr>
          <a:xfrm>
            <a:off x="496760" y="1285019"/>
            <a:ext cx="2728048" cy="307777"/>
          </a:xfrm>
          <a:prstGeom prst="rect">
            <a:avLst/>
          </a:prstGeom>
          <a:noFill/>
        </p:spPr>
        <p:txBody>
          <a:bodyPr wrap="square" rtlCol="0">
            <a:spAutoFit/>
          </a:bodyPr>
          <a:lstStyle/>
          <a:p>
            <a:r>
              <a:rPr lang="ja-JP" altLang="en-US" sz="1400" b="1" dirty="0"/>
              <a:t>集計</a:t>
            </a:r>
            <a:endParaRPr lang="en-US" altLang="ja-JP" sz="1400" b="1" dirty="0"/>
          </a:p>
        </p:txBody>
      </p:sp>
      <p:sp>
        <p:nvSpPr>
          <p:cNvPr id="19" name="テキスト ボックス 18">
            <a:extLst>
              <a:ext uri="{FF2B5EF4-FFF2-40B4-BE49-F238E27FC236}">
                <a16:creationId xmlns:a16="http://schemas.microsoft.com/office/drawing/2014/main" id="{743B2123-0C2F-4DC0-A5C7-1C7E0D0EBB2A}"/>
              </a:ext>
            </a:extLst>
          </p:cNvPr>
          <p:cNvSpPr txBox="1"/>
          <p:nvPr/>
        </p:nvSpPr>
        <p:spPr>
          <a:xfrm>
            <a:off x="4936022" y="1715106"/>
            <a:ext cx="1961194" cy="276999"/>
          </a:xfrm>
          <a:prstGeom prst="rect">
            <a:avLst/>
          </a:prstGeom>
          <a:noFill/>
        </p:spPr>
        <p:txBody>
          <a:bodyPr wrap="square" rtlCol="0">
            <a:spAutoFit/>
          </a:bodyPr>
          <a:lstStyle/>
          <a:p>
            <a:r>
              <a:rPr lang="ja-JP" altLang="en-US" sz="1200" u="sng" dirty="0"/>
              <a:t>モデルの当てはまり</a:t>
            </a:r>
            <a:endParaRPr lang="en-US" altLang="ja-JP" sz="1200" u="sng" dirty="0"/>
          </a:p>
        </p:txBody>
      </p:sp>
      <p:sp>
        <p:nvSpPr>
          <p:cNvPr id="20" name="テキスト ボックス 19">
            <a:extLst>
              <a:ext uri="{FF2B5EF4-FFF2-40B4-BE49-F238E27FC236}">
                <a16:creationId xmlns:a16="http://schemas.microsoft.com/office/drawing/2014/main" id="{944683A6-6E15-4F63-9E2F-D4DDD86D13AD}"/>
              </a:ext>
            </a:extLst>
          </p:cNvPr>
          <p:cNvSpPr txBox="1"/>
          <p:nvPr/>
        </p:nvSpPr>
        <p:spPr>
          <a:xfrm>
            <a:off x="4936022" y="2636912"/>
            <a:ext cx="1565150" cy="276999"/>
          </a:xfrm>
          <a:prstGeom prst="rect">
            <a:avLst/>
          </a:prstGeom>
          <a:noFill/>
        </p:spPr>
        <p:txBody>
          <a:bodyPr wrap="square" rtlCol="0">
            <a:spAutoFit/>
          </a:bodyPr>
          <a:lstStyle/>
          <a:p>
            <a:r>
              <a:rPr lang="ja-JP" altLang="en-US" sz="1200" u="sng" dirty="0"/>
              <a:t>要因の結果</a:t>
            </a:r>
            <a:endParaRPr lang="en-US" altLang="ja-JP" sz="1200" u="sng" dirty="0"/>
          </a:p>
        </p:txBody>
      </p:sp>
      <p:graphicFrame>
        <p:nvGraphicFramePr>
          <p:cNvPr id="11" name="表 10">
            <a:extLst>
              <a:ext uri="{FF2B5EF4-FFF2-40B4-BE49-F238E27FC236}">
                <a16:creationId xmlns:a16="http://schemas.microsoft.com/office/drawing/2014/main" id="{4E3C6658-49BD-442F-95EE-929A9DFE4254}"/>
              </a:ext>
            </a:extLst>
          </p:cNvPr>
          <p:cNvGraphicFramePr>
            <a:graphicFrameLocks noGrp="1"/>
          </p:cNvGraphicFramePr>
          <p:nvPr>
            <p:extLst>
              <p:ext uri="{D42A27DB-BD31-4B8C-83A1-F6EECF244321}">
                <p14:modId xmlns:p14="http://schemas.microsoft.com/office/powerpoint/2010/main" val="1455279224"/>
              </p:ext>
            </p:extLst>
          </p:nvPr>
        </p:nvGraphicFramePr>
        <p:xfrm>
          <a:off x="4936022" y="5301208"/>
          <a:ext cx="2292526" cy="1190625"/>
        </p:xfrm>
        <a:graphic>
          <a:graphicData uri="http://schemas.openxmlformats.org/drawingml/2006/table">
            <a:tbl>
              <a:tblPr>
                <a:tableStyleId>{5C22544A-7EE6-4342-B048-85BDC9FD1C3A}</a:tableStyleId>
              </a:tblPr>
              <a:tblGrid>
                <a:gridCol w="823690">
                  <a:extLst>
                    <a:ext uri="{9D8B030D-6E8A-4147-A177-3AD203B41FA5}">
                      <a16:colId xmlns:a16="http://schemas.microsoft.com/office/drawing/2014/main" val="270301573"/>
                    </a:ext>
                  </a:extLst>
                </a:gridCol>
                <a:gridCol w="1468836">
                  <a:extLst>
                    <a:ext uri="{9D8B030D-6E8A-4147-A177-3AD203B41FA5}">
                      <a16:colId xmlns:a16="http://schemas.microsoft.com/office/drawing/2014/main" val="2755040656"/>
                    </a:ext>
                  </a:extLst>
                </a:gridCol>
              </a:tblGrid>
              <a:tr h="238125">
                <a:tc>
                  <a:txBody>
                    <a:bodyPr/>
                    <a:lstStyle/>
                    <a:p>
                      <a:pPr algn="l" fontAlgn="ctr"/>
                      <a:r>
                        <a:rPr lang="ja-JP" altLang="en-US" sz="1050" u="none" strike="noStrike" dirty="0">
                          <a:effectLst/>
                        </a:rPr>
                        <a:t>要因</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tc>
                  <a:txBody>
                    <a:bodyPr/>
                    <a:lstStyle/>
                    <a:p>
                      <a:pPr algn="l" fontAlgn="ctr"/>
                      <a:r>
                        <a:rPr lang="ja-JP" altLang="en-US" sz="1050" u="none" strike="noStrike" dirty="0">
                          <a:effectLst/>
                        </a:rPr>
                        <a:t>水準</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65000"/>
                      </a:schemeClr>
                    </a:solidFill>
                  </a:tcPr>
                </a:tc>
                <a:extLst>
                  <a:ext uri="{0D108BD9-81ED-4DB2-BD59-A6C34878D82A}">
                    <a16:rowId xmlns:a16="http://schemas.microsoft.com/office/drawing/2014/main" val="3886336029"/>
                  </a:ext>
                </a:extLst>
              </a:tr>
              <a:tr h="238125">
                <a:tc>
                  <a:txBody>
                    <a:bodyPr/>
                    <a:lstStyle/>
                    <a:p>
                      <a:pPr algn="l" fontAlgn="ctr"/>
                      <a:r>
                        <a:rPr lang="en-US" sz="1050" u="none" strike="noStrike" dirty="0">
                          <a:effectLst/>
                        </a:rPr>
                        <a:t>tutor</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rPr>
                        <a:t>Y</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accent1">
                        <a:lumMod val="90000"/>
                      </a:schemeClr>
                    </a:solidFill>
                  </a:tcPr>
                </a:tc>
                <a:extLst>
                  <a:ext uri="{0D108BD9-81ED-4DB2-BD59-A6C34878D82A}">
                    <a16:rowId xmlns:a16="http://schemas.microsoft.com/office/drawing/2014/main" val="545850560"/>
                  </a:ext>
                </a:extLst>
              </a:tr>
              <a:tr h="238125">
                <a:tc>
                  <a:txBody>
                    <a:bodyPr/>
                    <a:lstStyle/>
                    <a:p>
                      <a:pPr algn="l" fontAlgn="ctr"/>
                      <a:r>
                        <a:rPr lang="en-US" sz="1050" u="none" strike="noStrike">
                          <a:effectLst/>
                        </a:rPr>
                        <a:t>msg</a:t>
                      </a:r>
                      <a:endParaRPr 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rPr>
                        <a:t>AI</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accent1">
                        <a:lumMod val="90000"/>
                      </a:schemeClr>
                    </a:solidFill>
                  </a:tcPr>
                </a:tc>
                <a:extLst>
                  <a:ext uri="{0D108BD9-81ED-4DB2-BD59-A6C34878D82A}">
                    <a16:rowId xmlns:a16="http://schemas.microsoft.com/office/drawing/2014/main" val="3540333429"/>
                  </a:ext>
                </a:extLst>
              </a:tr>
              <a:tr h="238125">
                <a:tc>
                  <a:txBody>
                    <a:bodyPr/>
                    <a:lstStyle/>
                    <a:p>
                      <a:pPr algn="l" fontAlgn="ctr"/>
                      <a:r>
                        <a:rPr lang="en-US" sz="1050" u="none" strike="noStrike" dirty="0">
                          <a:effectLst/>
                        </a:rPr>
                        <a:t>description</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ja-JP" altLang="en-US" sz="1050" u="none" strike="noStrike" dirty="0">
                          <a:effectLst/>
                        </a:rPr>
                        <a:t>最高の講師から学べる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accent1">
                        <a:lumMod val="90000"/>
                      </a:schemeClr>
                    </a:solidFill>
                  </a:tcPr>
                </a:tc>
                <a:extLst>
                  <a:ext uri="{0D108BD9-81ED-4DB2-BD59-A6C34878D82A}">
                    <a16:rowId xmlns:a16="http://schemas.microsoft.com/office/drawing/2014/main" val="846180654"/>
                  </a:ext>
                </a:extLst>
              </a:tr>
              <a:tr h="238125">
                <a:tc>
                  <a:txBody>
                    <a:bodyPr/>
                    <a:lstStyle/>
                    <a:p>
                      <a:pPr algn="l" fontAlgn="ctr"/>
                      <a:r>
                        <a:rPr lang="en-US" sz="1050" u="none" strike="noStrike" dirty="0" err="1">
                          <a:effectLst/>
                        </a:rPr>
                        <a:t>colour</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bg1">
                        <a:lumMod val="75000"/>
                      </a:schemeClr>
                    </a:solidFill>
                  </a:tcPr>
                </a:tc>
                <a:tc>
                  <a:txBody>
                    <a:bodyPr/>
                    <a:lstStyle/>
                    <a:p>
                      <a:pPr algn="l" fontAlgn="ctr"/>
                      <a:r>
                        <a:rPr lang="en-US" sz="1050" u="none" strike="noStrike" dirty="0">
                          <a:effectLst/>
                        </a:rPr>
                        <a:t>Blue</a:t>
                      </a:r>
                      <a:endParaRPr 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accent1">
                        <a:lumMod val="90000"/>
                      </a:schemeClr>
                    </a:solidFill>
                  </a:tcPr>
                </a:tc>
                <a:extLst>
                  <a:ext uri="{0D108BD9-81ED-4DB2-BD59-A6C34878D82A}">
                    <a16:rowId xmlns:a16="http://schemas.microsoft.com/office/drawing/2014/main" val="658697104"/>
                  </a:ext>
                </a:extLst>
              </a:tr>
            </a:tbl>
          </a:graphicData>
        </a:graphic>
      </p:graphicFrame>
      <p:sp>
        <p:nvSpPr>
          <p:cNvPr id="21" name="テキスト ボックス 20">
            <a:extLst>
              <a:ext uri="{FF2B5EF4-FFF2-40B4-BE49-F238E27FC236}">
                <a16:creationId xmlns:a16="http://schemas.microsoft.com/office/drawing/2014/main" id="{BD6823B2-EE4C-47E5-A6F1-6EEEFA6416A3}"/>
              </a:ext>
            </a:extLst>
          </p:cNvPr>
          <p:cNvSpPr txBox="1"/>
          <p:nvPr/>
        </p:nvSpPr>
        <p:spPr>
          <a:xfrm>
            <a:off x="4936022" y="5024209"/>
            <a:ext cx="4049426" cy="276999"/>
          </a:xfrm>
          <a:prstGeom prst="rect">
            <a:avLst/>
          </a:prstGeom>
          <a:noFill/>
        </p:spPr>
        <p:txBody>
          <a:bodyPr wrap="square" rtlCol="0">
            <a:spAutoFit/>
          </a:bodyPr>
          <a:lstStyle/>
          <a:p>
            <a:r>
              <a:rPr lang="ja-JP" altLang="en-US" sz="1200" u="sng" dirty="0"/>
              <a:t>ベストな要因の組み合わせと予測結果</a:t>
            </a:r>
            <a:endParaRPr lang="en-US" altLang="ja-JP" sz="1200" u="sng" dirty="0"/>
          </a:p>
        </p:txBody>
      </p:sp>
      <p:sp>
        <p:nvSpPr>
          <p:cNvPr id="22" name="正方形/長方形 21">
            <a:extLst>
              <a:ext uri="{FF2B5EF4-FFF2-40B4-BE49-F238E27FC236}">
                <a16:creationId xmlns:a16="http://schemas.microsoft.com/office/drawing/2014/main" id="{4A0C7097-B6FE-42E5-8C0A-EAF94779087F}"/>
              </a:ext>
            </a:extLst>
          </p:cNvPr>
          <p:cNvSpPr/>
          <p:nvPr/>
        </p:nvSpPr>
        <p:spPr>
          <a:xfrm>
            <a:off x="7364451" y="5523075"/>
            <a:ext cx="2219701" cy="707886"/>
          </a:xfrm>
          <a:prstGeom prst="rect">
            <a:avLst/>
          </a:prstGeom>
        </p:spPr>
        <p:txBody>
          <a:bodyPr wrap="square">
            <a:spAutoFit/>
          </a:bodyPr>
          <a:lstStyle/>
          <a:p>
            <a:r>
              <a:rPr lang="ja-JP" altLang="en-US" sz="1000" dirty="0"/>
              <a:t>予測値：</a:t>
            </a:r>
            <a:endParaRPr lang="en-US" altLang="ja-JP" sz="1000" dirty="0"/>
          </a:p>
          <a:p>
            <a:r>
              <a:rPr lang="en-US" altLang="ja-JP" sz="1000" dirty="0"/>
              <a:t>    </a:t>
            </a:r>
            <a:r>
              <a:rPr lang="fr-FR" altLang="ja-JP" sz="1000" dirty="0"/>
              <a:t>74.125</a:t>
            </a:r>
          </a:p>
          <a:p>
            <a:r>
              <a:rPr lang="fr-FR" altLang="ja-JP" sz="1000" dirty="0"/>
              <a:t>95%</a:t>
            </a:r>
            <a:r>
              <a:rPr lang="ja-JP" altLang="en-US" sz="1000" dirty="0"/>
              <a:t>信頼区間</a:t>
            </a:r>
            <a:r>
              <a:rPr lang="en-US" altLang="ja-JP" sz="1000" dirty="0"/>
              <a:t>: </a:t>
            </a:r>
          </a:p>
          <a:p>
            <a:r>
              <a:rPr lang="en-US" altLang="ja-JP" sz="1000" dirty="0"/>
              <a:t>    [</a:t>
            </a:r>
            <a:r>
              <a:rPr lang="fr-FR" altLang="ja-JP" sz="1000" dirty="0"/>
              <a:t>45.98182, 102.2682]</a:t>
            </a:r>
            <a:endParaRPr lang="ja-JP" altLang="en-US" sz="1000" dirty="0"/>
          </a:p>
        </p:txBody>
      </p:sp>
      <p:cxnSp>
        <p:nvCxnSpPr>
          <p:cNvPr id="8" name="直線コネクタ 7">
            <a:extLst>
              <a:ext uri="{FF2B5EF4-FFF2-40B4-BE49-F238E27FC236}">
                <a16:creationId xmlns:a16="http://schemas.microsoft.com/office/drawing/2014/main" id="{F6863324-84C2-489B-8415-2B1BCDB55D1E}"/>
              </a:ext>
            </a:extLst>
          </p:cNvPr>
          <p:cNvCxnSpPr/>
          <p:nvPr/>
        </p:nvCxnSpPr>
        <p:spPr>
          <a:xfrm>
            <a:off x="4520952" y="1376772"/>
            <a:ext cx="0" cy="5179491"/>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29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25</a:t>
            </a:fld>
            <a:endParaRPr lang="ja-JP" altLang="en-US" dirty="0"/>
          </a:p>
        </p:txBody>
      </p:sp>
      <p:sp>
        <p:nvSpPr>
          <p:cNvPr id="3" name="タイトル 2"/>
          <p:cNvSpPr>
            <a:spLocks noGrp="1"/>
          </p:cNvSpPr>
          <p:nvPr>
            <p:ph type="title"/>
          </p:nvPr>
        </p:nvSpPr>
        <p:spPr/>
        <p:txBody>
          <a:bodyPr/>
          <a:lstStyle/>
          <a:p>
            <a:r>
              <a:rPr lang="ja-JP" altLang="en-US" dirty="0"/>
              <a:t>実験計画法に関する注意点</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524315"/>
          </a:xfrm>
          <a:prstGeom prst="rect">
            <a:avLst/>
          </a:prstGeom>
          <a:noFill/>
        </p:spPr>
        <p:txBody>
          <a:bodyPr wrap="square" rtlCol="0">
            <a:spAutoFit/>
          </a:bodyPr>
          <a:lstStyle/>
          <a:p>
            <a:r>
              <a:rPr lang="ja-JP" altLang="en-US" sz="1600" dirty="0"/>
              <a:t>本講座では、直交表を用いた実験データに対し、分散分析モデル</a:t>
            </a:r>
            <a:r>
              <a:rPr lang="en-US" altLang="ja-JP" sz="1600" dirty="0"/>
              <a:t>(</a:t>
            </a:r>
            <a:r>
              <a:rPr lang="ja-JP" altLang="en-US" sz="1600" dirty="0"/>
              <a:t>重回帰と同義</a:t>
            </a:r>
            <a:r>
              <a:rPr lang="en-US" altLang="ja-JP" sz="1600" dirty="0"/>
              <a:t>)</a:t>
            </a:r>
            <a:r>
              <a:rPr lang="ja-JP" altLang="en-US" sz="1600" dirty="0"/>
              <a:t>による分析を紹介した（理論整備されているため）</a:t>
            </a:r>
            <a:endParaRPr lang="en-US" altLang="ja-JP" sz="1600" dirty="0"/>
          </a:p>
          <a:p>
            <a:endParaRPr lang="en-US" altLang="ja-JP" sz="1600" dirty="0"/>
          </a:p>
          <a:p>
            <a:pPr marL="285750" indent="-285750">
              <a:buFont typeface="Arial" panose="020B0604020202020204" pitchFamily="34" charset="0"/>
              <a:buChar char="•"/>
            </a:pPr>
            <a:r>
              <a:rPr lang="ja-JP" altLang="en-US" sz="1600" dirty="0"/>
              <a:t>目的変数が、買った</a:t>
            </a:r>
            <a:r>
              <a:rPr lang="en-US" altLang="ja-JP" sz="1600" dirty="0"/>
              <a:t>/</a:t>
            </a:r>
            <a:r>
              <a:rPr lang="ja-JP" altLang="en-US" sz="1600" dirty="0"/>
              <a:t>買ってない、のような</a:t>
            </a:r>
            <a:r>
              <a:rPr lang="en-US" altLang="ja-JP" sz="1600" dirty="0"/>
              <a:t>2</a:t>
            </a:r>
            <a:r>
              <a:rPr lang="ja-JP" altLang="en-US" sz="1600" dirty="0"/>
              <a:t>値データの場合、ロジスティックモデルを用いるやり方も考えられる</a:t>
            </a:r>
            <a:endParaRPr lang="en-US" altLang="ja-JP" sz="1600" dirty="0"/>
          </a:p>
          <a:p>
            <a:pPr marL="285750" indent="-285750">
              <a:buFont typeface="Arial" panose="020B0604020202020204" pitchFamily="34" charset="0"/>
              <a:buChar char="•"/>
            </a:pPr>
            <a:r>
              <a:rPr lang="ja-JP" altLang="en-US" sz="1600" dirty="0"/>
              <a:t>サンプルサイズが厳しい場合でも、直交表を用いるが一要因ずつ検定していくやり方も考えられる</a:t>
            </a:r>
            <a:endParaRPr lang="en-US" altLang="ja-JP" sz="1600" dirty="0"/>
          </a:p>
          <a:p>
            <a:pPr marL="285750" indent="-285750">
              <a:buFont typeface="Arial" panose="020B0604020202020204" pitchFamily="34" charset="0"/>
              <a:buChar char="•"/>
            </a:pPr>
            <a:r>
              <a:rPr lang="ja-JP" altLang="en-US" sz="1600" dirty="0"/>
              <a:t>無作為化が難しい状況も考えられる</a:t>
            </a:r>
            <a:endParaRPr lang="en-US" altLang="ja-JP" sz="1600" dirty="0"/>
          </a:p>
          <a:p>
            <a:endParaRPr lang="en-US" altLang="ja-JP" sz="1600" dirty="0"/>
          </a:p>
          <a:p>
            <a:r>
              <a:rPr lang="ja-JP" altLang="en-US" sz="1600" dirty="0"/>
              <a:t>このように、直交表を用いた場合でも必ず決まったやり方があるわけでないので、基本的な理論を理解し、背景を考慮して、適切な実験を計画していく必要がある</a:t>
            </a:r>
            <a:endParaRPr lang="en-US" altLang="ja-JP" sz="1600" dirty="0"/>
          </a:p>
          <a:p>
            <a:endParaRPr lang="en-US" altLang="ja-JP" sz="1600" dirty="0"/>
          </a:p>
          <a:p>
            <a:r>
              <a:rPr lang="ja-JP" altLang="en-US" sz="1600" dirty="0"/>
              <a:t>ただし、医療分野における臨床試験などであれば、実験の計画に関して厳しいプロトコルが求められるので、それに準拠する必要がある</a:t>
            </a:r>
            <a:endParaRPr lang="en-US" altLang="ja-JP" sz="1600" dirty="0"/>
          </a:p>
          <a:p>
            <a:r>
              <a:rPr lang="ja-JP" altLang="en-US" sz="1600" dirty="0"/>
              <a:t>対して、本講座で想定しているマーケティングや経営企画などの分野であれば、医療分野のようなプロトコルがあるわけではないので、実験のコストや本番運用した場合のリターンなど、背景を考慮して柔軟に実験の計画をたてる必要がある</a:t>
            </a:r>
            <a:endParaRPr lang="en-US" altLang="ja-JP" sz="1600" dirty="0"/>
          </a:p>
          <a:p>
            <a:endParaRPr lang="en-US" altLang="ja-JP" sz="1600" dirty="0"/>
          </a:p>
          <a:p>
            <a:endParaRPr lang="en-US" altLang="ja-JP" sz="1600" dirty="0"/>
          </a:p>
        </p:txBody>
      </p:sp>
    </p:spTree>
    <p:extLst>
      <p:ext uri="{BB962C8B-B14F-4D97-AF65-F5344CB8AC3E}">
        <p14:creationId xmlns:p14="http://schemas.microsoft.com/office/powerpoint/2010/main" val="413439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26</a:t>
            </a:fld>
            <a:endParaRPr lang="ja-JP" altLang="en-US" dirty="0"/>
          </a:p>
        </p:txBody>
      </p:sp>
      <p:sp>
        <p:nvSpPr>
          <p:cNvPr id="3" name="タイトル 2"/>
          <p:cNvSpPr>
            <a:spLocks noGrp="1"/>
          </p:cNvSpPr>
          <p:nvPr>
            <p:ph type="title"/>
          </p:nvPr>
        </p:nvSpPr>
        <p:spPr/>
        <p:txBody>
          <a:bodyPr/>
          <a:lstStyle/>
          <a:p>
            <a:r>
              <a:rPr lang="ja-JP" altLang="en-US" dirty="0"/>
              <a:t>因果関係の条件</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79061" y="1774393"/>
            <a:ext cx="4572508" cy="3754874"/>
          </a:xfrm>
          <a:prstGeom prst="rect">
            <a:avLst/>
          </a:prstGeom>
          <a:noFill/>
        </p:spPr>
        <p:txBody>
          <a:bodyPr wrap="square" rtlCol="0">
            <a:spAutoFit/>
          </a:bodyPr>
          <a:lstStyle/>
          <a:p>
            <a:pPr marL="342900" indent="-342900">
              <a:buFont typeface="+mj-lt"/>
              <a:buAutoNum type="arabicPeriod"/>
            </a:pPr>
            <a:r>
              <a:rPr lang="ja-JP" altLang="en-US" sz="1400" b="1" dirty="0"/>
              <a:t>強固性</a:t>
            </a:r>
            <a:r>
              <a:rPr lang="en-US" altLang="ja-JP" sz="1400" b="1" dirty="0"/>
              <a:t>(Strength)</a:t>
            </a:r>
          </a:p>
          <a:p>
            <a:pPr marL="800100" lvl="1" indent="-342900">
              <a:buFont typeface="Wingdings" panose="05000000000000000000" pitchFamily="2" charset="2"/>
              <a:buChar char="ü"/>
            </a:pPr>
            <a:r>
              <a:rPr lang="ja-JP" altLang="en-US" sz="1400" dirty="0"/>
              <a:t>要因と結果間に強い相関があること</a:t>
            </a:r>
          </a:p>
          <a:p>
            <a:pPr marL="342900" indent="-342900">
              <a:buFont typeface="+mj-lt"/>
              <a:buAutoNum type="arabicPeriod"/>
            </a:pPr>
            <a:endParaRPr lang="ja-JP" altLang="en-US" sz="1400" dirty="0"/>
          </a:p>
          <a:p>
            <a:pPr marL="342900" indent="-342900">
              <a:buFont typeface="+mj-lt"/>
              <a:buAutoNum type="arabicPeriod"/>
            </a:pPr>
            <a:r>
              <a:rPr lang="ja-JP" altLang="en-US" sz="1400" b="1" dirty="0"/>
              <a:t>一致性</a:t>
            </a:r>
            <a:r>
              <a:rPr lang="en-US" altLang="ja-JP" sz="1400" b="1" dirty="0"/>
              <a:t>(Consistency)</a:t>
            </a:r>
          </a:p>
          <a:p>
            <a:pPr marL="800100" lvl="1" indent="-342900">
              <a:buFont typeface="Wingdings" panose="05000000000000000000" pitchFamily="2" charset="2"/>
              <a:buChar char="ü"/>
            </a:pPr>
            <a:r>
              <a:rPr lang="ja-JP" altLang="en-US" sz="1400" dirty="0"/>
              <a:t>異なる地域、条件、時間において、異なった研究者によって繰り返し観測されている</a:t>
            </a:r>
          </a:p>
          <a:p>
            <a:pPr marL="342900" indent="-342900">
              <a:buFont typeface="+mj-lt"/>
              <a:buAutoNum type="arabicPeriod"/>
            </a:pPr>
            <a:endParaRPr lang="ja-JP" altLang="en-US" sz="1400" dirty="0"/>
          </a:p>
          <a:p>
            <a:pPr marL="342900" indent="-342900">
              <a:buFont typeface="+mj-lt"/>
              <a:buAutoNum type="arabicPeriod"/>
            </a:pPr>
            <a:r>
              <a:rPr lang="ja-JP" altLang="en-US" sz="1400" b="1" dirty="0"/>
              <a:t>特異性</a:t>
            </a:r>
            <a:r>
              <a:rPr lang="en-US" altLang="ja-JP" sz="1400" b="1" dirty="0"/>
              <a:t>(Specificity)</a:t>
            </a:r>
          </a:p>
          <a:p>
            <a:pPr marL="800100" lvl="1" indent="-342900">
              <a:buFont typeface="Wingdings" panose="05000000000000000000" pitchFamily="2" charset="2"/>
              <a:buChar char="ü"/>
            </a:pPr>
            <a:r>
              <a:rPr lang="ja-JP" altLang="en-US" sz="1400" dirty="0"/>
              <a:t>特定の要因と結果間のみに関係があるか</a:t>
            </a:r>
          </a:p>
          <a:p>
            <a:pPr marL="342900" indent="-342900">
              <a:buFont typeface="+mj-lt"/>
              <a:buAutoNum type="arabicPeriod"/>
            </a:pPr>
            <a:endParaRPr lang="ja-JP" altLang="en-US" sz="1400" dirty="0"/>
          </a:p>
          <a:p>
            <a:pPr marL="342900" indent="-342900">
              <a:buFont typeface="+mj-lt"/>
              <a:buAutoNum type="arabicPeriod"/>
            </a:pPr>
            <a:r>
              <a:rPr lang="ja-JP" altLang="en-US" sz="1400" b="1" dirty="0"/>
              <a:t>時間的前後関係</a:t>
            </a:r>
            <a:r>
              <a:rPr lang="en-US" altLang="ja-JP" sz="1400" b="1" dirty="0"/>
              <a:t>(Temporality)</a:t>
            </a:r>
          </a:p>
          <a:p>
            <a:pPr marL="800100" lvl="1" indent="-342900">
              <a:buFont typeface="Wingdings" panose="05000000000000000000" pitchFamily="2" charset="2"/>
              <a:buChar char="ü"/>
            </a:pPr>
            <a:r>
              <a:rPr lang="ja-JP" altLang="en-US" sz="1400" dirty="0"/>
              <a:t>要因が結果に時間的に先行する</a:t>
            </a:r>
          </a:p>
          <a:p>
            <a:pPr marL="342900" indent="-342900">
              <a:buFont typeface="+mj-lt"/>
              <a:buAutoNum type="arabicPeriod"/>
            </a:pPr>
            <a:endParaRPr lang="ja-JP" altLang="en-US" sz="1400" dirty="0"/>
          </a:p>
          <a:p>
            <a:pPr marL="342900" indent="-342900">
              <a:buFont typeface="+mj-lt"/>
              <a:buAutoNum type="arabicPeriod"/>
            </a:pPr>
            <a:r>
              <a:rPr lang="ja-JP" altLang="en-US" sz="1400" b="1" dirty="0"/>
              <a:t>生物学的勾配</a:t>
            </a:r>
            <a:r>
              <a:rPr lang="en-US" altLang="ja-JP" sz="1400" b="1" dirty="0"/>
              <a:t>(Biological gradient)</a:t>
            </a:r>
            <a:r>
              <a:rPr lang="ja-JP" altLang="en-US" sz="1400" dirty="0"/>
              <a:t>または</a:t>
            </a:r>
            <a:r>
              <a:rPr lang="ja-JP" altLang="en-US" sz="1400" b="1" dirty="0"/>
              <a:t>容量反応曲線</a:t>
            </a:r>
            <a:r>
              <a:rPr lang="en-US" altLang="ja-JP" sz="1400" b="1" dirty="0"/>
              <a:t>(dose-response curve)</a:t>
            </a:r>
          </a:p>
          <a:p>
            <a:pPr marL="800100" lvl="1" indent="-342900">
              <a:buFont typeface="Wingdings" panose="05000000000000000000" pitchFamily="2" charset="2"/>
              <a:buChar char="ü"/>
            </a:pPr>
            <a:r>
              <a:rPr lang="ja-JP" altLang="en-US" sz="1400" dirty="0"/>
              <a:t>要因と結果間の量的な関係。要因の値が大きくなれば、結果の値も大きくなる</a:t>
            </a:r>
          </a:p>
        </p:txBody>
      </p:sp>
      <p:sp>
        <p:nvSpPr>
          <p:cNvPr id="6" name="テキスト ボックス 5">
            <a:extLst>
              <a:ext uri="{FF2B5EF4-FFF2-40B4-BE49-F238E27FC236}">
                <a16:creationId xmlns:a16="http://schemas.microsoft.com/office/drawing/2014/main" id="{6F4B74A5-1C71-46DC-9096-568EC386409E}"/>
              </a:ext>
            </a:extLst>
          </p:cNvPr>
          <p:cNvSpPr txBox="1"/>
          <p:nvPr/>
        </p:nvSpPr>
        <p:spPr>
          <a:xfrm>
            <a:off x="272480" y="5985284"/>
            <a:ext cx="9548204" cy="400110"/>
          </a:xfrm>
          <a:prstGeom prst="rect">
            <a:avLst/>
          </a:prstGeom>
          <a:noFill/>
        </p:spPr>
        <p:txBody>
          <a:bodyPr wrap="square" rtlCol="0">
            <a:spAutoFit/>
          </a:bodyPr>
          <a:lstStyle/>
          <a:p>
            <a:r>
              <a:rPr lang="en-US" altLang="ja-JP" sz="1000" dirty="0"/>
              <a:t>B </a:t>
            </a:r>
            <a:r>
              <a:rPr lang="en-US" altLang="ja-JP" sz="1000" dirty="0" err="1"/>
              <a:t>radford</a:t>
            </a:r>
            <a:r>
              <a:rPr lang="en-US" altLang="ja-JP" sz="1000" dirty="0"/>
              <a:t>-Hill A</a:t>
            </a:r>
            <a:r>
              <a:rPr lang="ja-JP" altLang="en-US" sz="1000" dirty="0"/>
              <a:t>（ </a:t>
            </a:r>
            <a:r>
              <a:rPr lang="en-US" altLang="ja-JP" sz="1000" dirty="0"/>
              <a:t>1965</a:t>
            </a:r>
            <a:r>
              <a:rPr lang="ja-JP" altLang="en-US" sz="1000" dirty="0"/>
              <a:t>）“ </a:t>
            </a:r>
            <a:r>
              <a:rPr lang="en-US" altLang="ja-JP" sz="1000" dirty="0"/>
              <a:t>The Environment and Disease: Association or Causation?”. Proceedings of the Royal Society of</a:t>
            </a:r>
            <a:r>
              <a:rPr lang="ja-JP" altLang="en-US" sz="1000" dirty="0"/>
              <a:t>　</a:t>
            </a:r>
            <a:r>
              <a:rPr lang="en-US" altLang="ja-JP" sz="1000" dirty="0"/>
              <a:t>Medicine 58: 295–300</a:t>
            </a:r>
            <a:r>
              <a:rPr lang="ja-JP" altLang="en-US" sz="1000" dirty="0"/>
              <a:t>（</a:t>
            </a:r>
            <a:r>
              <a:rPr lang="en-US" altLang="ja-JP" sz="1000" dirty="0">
                <a:hlinkClick r:id="rId2"/>
              </a:rPr>
              <a:t>https://www.ncbi.nlm.nih.gov/pmc/articles/PMC1898525/pdf/procrsmed00196-0010.pdf</a:t>
            </a:r>
            <a:r>
              <a:rPr lang="ja-JP" altLang="en-US" sz="1000" dirty="0"/>
              <a:t>）や関連サイトを参考に作成</a:t>
            </a:r>
            <a:endParaRPr lang="en-US" altLang="ja-JP" sz="1000" dirty="0"/>
          </a:p>
        </p:txBody>
      </p:sp>
      <p:sp>
        <p:nvSpPr>
          <p:cNvPr id="7" name="テキスト ボックス 6">
            <a:extLst>
              <a:ext uri="{FF2B5EF4-FFF2-40B4-BE49-F238E27FC236}">
                <a16:creationId xmlns:a16="http://schemas.microsoft.com/office/drawing/2014/main" id="{36B10EB1-43D7-48E3-8783-167F23988E16}"/>
              </a:ext>
            </a:extLst>
          </p:cNvPr>
          <p:cNvSpPr txBox="1"/>
          <p:nvPr/>
        </p:nvSpPr>
        <p:spPr>
          <a:xfrm>
            <a:off x="5061012" y="1772816"/>
            <a:ext cx="4572508" cy="2677656"/>
          </a:xfrm>
          <a:prstGeom prst="rect">
            <a:avLst/>
          </a:prstGeom>
          <a:noFill/>
        </p:spPr>
        <p:txBody>
          <a:bodyPr wrap="square" rtlCol="0">
            <a:spAutoFit/>
          </a:bodyPr>
          <a:lstStyle/>
          <a:p>
            <a:pPr marL="342900" indent="-342900">
              <a:buFont typeface="+mj-lt"/>
              <a:buAutoNum type="arabicPeriod" startAt="6"/>
            </a:pPr>
            <a:r>
              <a:rPr lang="ja-JP" altLang="en-US" sz="1400" b="1" dirty="0"/>
              <a:t>妥当性</a:t>
            </a:r>
            <a:r>
              <a:rPr lang="en-US" altLang="ja-JP" sz="1400" b="1" dirty="0"/>
              <a:t>(Plausibility)</a:t>
            </a:r>
          </a:p>
          <a:p>
            <a:pPr marL="800100" lvl="1" indent="-342900">
              <a:buFont typeface="Wingdings" panose="05000000000000000000" pitchFamily="2" charset="2"/>
              <a:buChar char="ü"/>
            </a:pPr>
            <a:r>
              <a:rPr lang="ja-JP" altLang="en-US" sz="1400" dirty="0"/>
              <a:t>ドメイン知識を元にした妥当性がある</a:t>
            </a:r>
          </a:p>
          <a:p>
            <a:pPr marL="342900" indent="-342900">
              <a:buFont typeface="+mj-lt"/>
              <a:buAutoNum type="arabicPeriod" startAt="6"/>
            </a:pPr>
            <a:endParaRPr lang="ja-JP" altLang="en-US" sz="1400" dirty="0"/>
          </a:p>
          <a:p>
            <a:pPr marL="342900" indent="-342900">
              <a:buFont typeface="+mj-lt"/>
              <a:buAutoNum type="arabicPeriod" startAt="6"/>
            </a:pPr>
            <a:r>
              <a:rPr lang="ja-JP" altLang="en-US" sz="1400" b="1" dirty="0"/>
              <a:t>一貫性 </a:t>
            </a:r>
            <a:r>
              <a:rPr lang="en-US" altLang="ja-JP" sz="1400" b="1" dirty="0"/>
              <a:t>(Coherence)</a:t>
            </a:r>
          </a:p>
          <a:p>
            <a:pPr marL="800100" lvl="1" indent="-342900">
              <a:buFont typeface="Wingdings" panose="05000000000000000000" pitchFamily="2" charset="2"/>
              <a:buChar char="ü"/>
            </a:pPr>
            <a:r>
              <a:rPr lang="ja-JP" altLang="en-US" sz="1400" dirty="0"/>
              <a:t>一般的に知られている事実と一致しているか</a:t>
            </a:r>
          </a:p>
          <a:p>
            <a:pPr marL="342900" indent="-342900">
              <a:buFont typeface="+mj-lt"/>
              <a:buAutoNum type="arabicPeriod" startAt="6"/>
            </a:pPr>
            <a:endParaRPr lang="ja-JP" altLang="en-US" sz="1400" dirty="0"/>
          </a:p>
          <a:p>
            <a:pPr marL="342900" indent="-342900">
              <a:buFont typeface="+mj-lt"/>
              <a:buAutoNum type="arabicPeriod" startAt="6"/>
            </a:pPr>
            <a:r>
              <a:rPr lang="ja-JP" altLang="en-US" sz="1400" b="1" dirty="0"/>
              <a:t>実験的研究</a:t>
            </a:r>
            <a:r>
              <a:rPr lang="en-US" altLang="ja-JP" sz="1400" b="1" dirty="0"/>
              <a:t>(Experiment)</a:t>
            </a:r>
          </a:p>
          <a:p>
            <a:pPr marL="800100" lvl="1" indent="-342900">
              <a:buFont typeface="Wingdings" panose="05000000000000000000" pitchFamily="2" charset="2"/>
              <a:buChar char="ü"/>
            </a:pPr>
            <a:r>
              <a:rPr lang="ja-JP" altLang="en-US" sz="1400" dirty="0"/>
              <a:t>実験研究が存在しているか</a:t>
            </a:r>
          </a:p>
          <a:p>
            <a:pPr marL="342900" indent="-342900">
              <a:buFont typeface="+mj-lt"/>
              <a:buAutoNum type="arabicPeriod" startAt="6"/>
            </a:pPr>
            <a:endParaRPr lang="ja-JP" altLang="en-US" sz="1400" dirty="0"/>
          </a:p>
          <a:p>
            <a:pPr marL="342900" indent="-342900">
              <a:buFont typeface="+mj-lt"/>
              <a:buAutoNum type="arabicPeriod" startAt="6"/>
            </a:pPr>
            <a:r>
              <a:rPr lang="ja-JP" altLang="en-US" sz="1400" b="1" dirty="0"/>
              <a:t>類似性</a:t>
            </a:r>
            <a:r>
              <a:rPr lang="en-US" altLang="ja-JP" sz="1400" b="1" dirty="0"/>
              <a:t>(Analogy)</a:t>
            </a:r>
          </a:p>
          <a:p>
            <a:pPr marL="800100" lvl="1" indent="-342900">
              <a:buFont typeface="Wingdings" panose="05000000000000000000" pitchFamily="2" charset="2"/>
              <a:buChar char="ü"/>
            </a:pPr>
            <a:r>
              <a:rPr lang="ja-JP" altLang="en-US" sz="1400" dirty="0"/>
              <a:t>類似した事実、研究結果があるか</a:t>
            </a:r>
            <a:endParaRPr lang="en-US" altLang="ja-JP" sz="1400" dirty="0"/>
          </a:p>
          <a:p>
            <a:endParaRPr lang="en-US" altLang="ja-JP" sz="1400" dirty="0"/>
          </a:p>
        </p:txBody>
      </p:sp>
      <p:sp>
        <p:nvSpPr>
          <p:cNvPr id="8" name="テキスト ボックス 7">
            <a:extLst>
              <a:ext uri="{FF2B5EF4-FFF2-40B4-BE49-F238E27FC236}">
                <a16:creationId xmlns:a16="http://schemas.microsoft.com/office/drawing/2014/main" id="{DA617C74-A3E4-4BEB-8DFC-A4CA693F2CC6}"/>
              </a:ext>
            </a:extLst>
          </p:cNvPr>
          <p:cNvSpPr txBox="1"/>
          <p:nvPr/>
        </p:nvSpPr>
        <p:spPr>
          <a:xfrm>
            <a:off x="1431189" y="819035"/>
            <a:ext cx="6840760" cy="584775"/>
          </a:xfrm>
          <a:prstGeom prst="rect">
            <a:avLst/>
          </a:prstGeom>
          <a:noFill/>
        </p:spPr>
        <p:txBody>
          <a:bodyPr wrap="square" rtlCol="0">
            <a:spAutoFit/>
          </a:bodyPr>
          <a:lstStyle/>
          <a:p>
            <a:pPr algn="ctr"/>
            <a:r>
              <a:rPr lang="ja-JP" altLang="en-US" sz="1600" dirty="0"/>
              <a:t>単なる”相関関係”でなく、”因果関係”が存在するかに関する判断基準</a:t>
            </a:r>
          </a:p>
          <a:p>
            <a:pPr algn="ctr"/>
            <a:r>
              <a:rPr lang="ja-JP" altLang="en-US" sz="1600" dirty="0"/>
              <a:t>「</a:t>
            </a:r>
            <a:r>
              <a:rPr lang="en-US" altLang="ja-JP" sz="1600" dirty="0"/>
              <a:t>Hill</a:t>
            </a:r>
            <a:r>
              <a:rPr lang="ja-JP" altLang="en-US" sz="1600" dirty="0"/>
              <a:t>による因果性の判定基準」</a:t>
            </a:r>
            <a:endParaRPr lang="en-US" altLang="ja-JP" sz="1600" dirty="0"/>
          </a:p>
        </p:txBody>
      </p:sp>
    </p:spTree>
    <p:extLst>
      <p:ext uri="{BB962C8B-B14F-4D97-AF65-F5344CB8AC3E}">
        <p14:creationId xmlns:p14="http://schemas.microsoft.com/office/powerpoint/2010/main" val="1748364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27</a:t>
            </a:fld>
            <a:endParaRPr lang="ja-JP" altLang="en-US" dirty="0"/>
          </a:p>
        </p:txBody>
      </p:sp>
      <p:sp>
        <p:nvSpPr>
          <p:cNvPr id="3" name="タイトル 2"/>
          <p:cNvSpPr>
            <a:spLocks noGrp="1"/>
          </p:cNvSpPr>
          <p:nvPr>
            <p:ph type="title"/>
          </p:nvPr>
        </p:nvSpPr>
        <p:spPr/>
        <p:txBody>
          <a:bodyPr/>
          <a:lstStyle/>
          <a:p>
            <a:r>
              <a:rPr lang="ja-JP" altLang="en-US" dirty="0"/>
              <a:t>無作為化できない場合の対処法 </a:t>
            </a:r>
            <a:r>
              <a:rPr lang="en-US" altLang="ja-JP" dirty="0"/>
              <a:t>– </a:t>
            </a:r>
            <a:r>
              <a:rPr lang="ja-JP" altLang="en-US" dirty="0"/>
              <a:t>観察データを用いた因果推定</a:t>
            </a:r>
            <a:endParaRPr kumimoji="1" lang="ja-JP" altLang="en-US" dirty="0"/>
          </a:p>
        </p:txBody>
      </p:sp>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3785652"/>
          </a:xfrm>
          <a:prstGeom prst="rect">
            <a:avLst/>
          </a:prstGeom>
          <a:noFill/>
        </p:spPr>
        <p:txBody>
          <a:bodyPr wrap="square" rtlCol="0">
            <a:spAutoFit/>
          </a:bodyPr>
          <a:lstStyle/>
          <a:p>
            <a:r>
              <a:rPr lang="ja-JP" altLang="en-US" sz="1600" dirty="0"/>
              <a:t>因果関係を明確に示すには、コントロール群、テスト群の各群に対象者を無作為に割り当て、経過を観察しデータを取得する必要がある</a:t>
            </a:r>
            <a:endParaRPr lang="en-US" altLang="ja-JP" sz="1600" dirty="0"/>
          </a:p>
          <a:p>
            <a:endParaRPr lang="en-US" altLang="ja-JP" sz="1600" dirty="0"/>
          </a:p>
          <a:p>
            <a:r>
              <a:rPr lang="ja-JP" altLang="en-US" sz="1600" dirty="0"/>
              <a:t>ただし、コスト的な問題、倫理的な問題から常に無作為に対象者を割り当てる実験が実施できるとは限らない（例：喫煙の肺がんへの因果関係の証明実験）</a:t>
            </a:r>
            <a:endParaRPr lang="en-US" altLang="ja-JP" sz="1600" dirty="0"/>
          </a:p>
          <a:p>
            <a:endParaRPr lang="en-US" altLang="ja-JP" sz="1600" dirty="0"/>
          </a:p>
          <a:p>
            <a:r>
              <a:rPr lang="ja-JP" altLang="en-US" sz="1600" dirty="0"/>
              <a:t>そういった制約に対し、特に社会科学の分野では、</a:t>
            </a:r>
            <a:r>
              <a:rPr lang="ja-JP" altLang="en-US" sz="1600" b="1" dirty="0"/>
              <a:t>準実験法</a:t>
            </a:r>
            <a:r>
              <a:rPr lang="ja-JP" altLang="en-US" sz="1600" dirty="0"/>
              <a:t>と呼ばれる、観察データから疑似的に上記の無作為割り付けに近い状況を作り出す手法が用いられる場合がある</a:t>
            </a:r>
            <a:endParaRPr lang="en-US" altLang="ja-JP" sz="1600" dirty="0"/>
          </a:p>
          <a:p>
            <a:endParaRPr lang="en-US" altLang="ja-JP" sz="1600" dirty="0"/>
          </a:p>
          <a:p>
            <a:r>
              <a:rPr lang="ja-JP" altLang="en-US" sz="1600" dirty="0"/>
              <a:t>代表的な手法</a:t>
            </a:r>
            <a:endParaRPr lang="en-US" altLang="ja-JP" sz="1600" dirty="0"/>
          </a:p>
          <a:p>
            <a:pPr marL="285750" indent="-285750">
              <a:buFont typeface="Wingdings" panose="05000000000000000000" pitchFamily="2" charset="2"/>
              <a:buChar char="l"/>
            </a:pPr>
            <a:r>
              <a:rPr lang="ja-JP" altLang="en-US" sz="1600" dirty="0"/>
              <a:t>マッチング</a:t>
            </a:r>
            <a:endParaRPr lang="en-US" altLang="ja-JP" sz="1600" dirty="0"/>
          </a:p>
          <a:p>
            <a:pPr marL="285750" indent="-285750">
              <a:buFont typeface="Wingdings" panose="05000000000000000000" pitchFamily="2" charset="2"/>
              <a:buChar char="l"/>
            </a:pPr>
            <a:r>
              <a:rPr lang="ja-JP" altLang="en-US" sz="1600" dirty="0"/>
              <a:t>回帰分断デザイン</a:t>
            </a:r>
            <a:endParaRPr lang="en-US" altLang="ja-JP" sz="1600" dirty="0"/>
          </a:p>
          <a:p>
            <a:pPr marL="285750" indent="-285750">
              <a:buFont typeface="Wingdings" panose="05000000000000000000" pitchFamily="2" charset="2"/>
              <a:buChar char="l"/>
            </a:pPr>
            <a:r>
              <a:rPr lang="ja-JP" altLang="en-US" sz="1600" dirty="0"/>
              <a:t>差の差分</a:t>
            </a:r>
            <a:endParaRPr lang="en-US" altLang="ja-JP" sz="1600" dirty="0"/>
          </a:p>
          <a:p>
            <a:pPr marL="285750" indent="-285750">
              <a:buFont typeface="Wingdings" panose="05000000000000000000" pitchFamily="2" charset="2"/>
              <a:buChar char="l"/>
            </a:pPr>
            <a:r>
              <a:rPr lang="ja-JP" altLang="en-US" sz="1600" dirty="0"/>
              <a:t>操作変数法</a:t>
            </a:r>
            <a:endParaRPr lang="en-US" altLang="ja-JP" sz="1600" dirty="0"/>
          </a:p>
          <a:p>
            <a:endParaRPr lang="en-US" altLang="ja-JP" sz="1600" dirty="0"/>
          </a:p>
        </p:txBody>
      </p:sp>
    </p:spTree>
    <p:extLst>
      <p:ext uri="{BB962C8B-B14F-4D97-AF65-F5344CB8AC3E}">
        <p14:creationId xmlns:p14="http://schemas.microsoft.com/office/powerpoint/2010/main" val="357972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3" name="タイトル 2"/>
          <p:cNvSpPr>
            <a:spLocks noGrp="1"/>
          </p:cNvSpPr>
          <p:nvPr>
            <p:ph type="title"/>
          </p:nvPr>
        </p:nvSpPr>
        <p:spPr/>
        <p:txBody>
          <a:bodyPr/>
          <a:lstStyle/>
          <a:p>
            <a:r>
              <a:rPr lang="ja-JP" altLang="en-US" dirty="0"/>
              <a:t>統計モデル</a:t>
            </a:r>
            <a:endParaRPr kumimoji="1" lang="ja-JP" altLang="en-US" dirty="0"/>
          </a:p>
        </p:txBody>
      </p:sp>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2585323"/>
          </a:xfrm>
          <a:prstGeom prst="rect">
            <a:avLst/>
          </a:prstGeom>
          <a:noFill/>
        </p:spPr>
        <p:txBody>
          <a:bodyPr wrap="square" rtlCol="0">
            <a:spAutoFit/>
          </a:bodyPr>
          <a:lstStyle/>
          <a:p>
            <a:r>
              <a:rPr lang="ja-JP" altLang="en-US" sz="1600" b="1" dirty="0"/>
              <a:t>統計モデル</a:t>
            </a:r>
            <a:r>
              <a:rPr lang="ja-JP" altLang="en-US" sz="1600" dirty="0"/>
              <a:t>を用い、観測されたデータを数式で上手く説明することが目的</a:t>
            </a:r>
            <a:endParaRPr lang="en-US" altLang="ja-JP" sz="1600" dirty="0"/>
          </a:p>
          <a:p>
            <a:r>
              <a:rPr lang="ja-JP" altLang="en-US" sz="1600" dirty="0"/>
              <a:t>主に、説明変数と目的変数の関係を定量的に把握するために用いられる</a:t>
            </a:r>
            <a:endParaRPr lang="en-US" altLang="ja-JP" sz="1600" dirty="0"/>
          </a:p>
          <a:p>
            <a:endParaRPr lang="en-US" altLang="ja-JP" sz="1600" dirty="0"/>
          </a:p>
          <a:p>
            <a:endParaRPr lang="en-US" altLang="ja-JP" sz="1600" dirty="0"/>
          </a:p>
          <a:p>
            <a:r>
              <a:rPr lang="en-US" altLang="ja-JP" sz="1600" dirty="0"/>
              <a:t>			</a:t>
            </a:r>
            <a:r>
              <a:rPr lang="ja-JP" altLang="en-US" b="1" dirty="0">
                <a:solidFill>
                  <a:srgbClr val="FF6600"/>
                </a:solidFill>
              </a:rPr>
              <a:t>式で現象を説明することに慣れる！</a:t>
            </a:r>
            <a:endParaRPr lang="en-US" altLang="ja-JP" b="1" dirty="0">
              <a:solidFill>
                <a:srgbClr val="FF6600"/>
              </a:solidFill>
            </a:endParaRPr>
          </a:p>
          <a:p>
            <a:endParaRPr lang="en-US" altLang="ja-JP" sz="1600" dirty="0"/>
          </a:p>
          <a:p>
            <a:r>
              <a:rPr lang="ja-JP" altLang="en-US" sz="1600" dirty="0"/>
              <a:t>ただし、</a:t>
            </a:r>
            <a:r>
              <a:rPr lang="en-US" altLang="ja-JP" sz="1600" b="1" dirty="0"/>
              <a:t> “</a:t>
            </a:r>
            <a:r>
              <a:rPr lang="ja-JP" altLang="en-US" sz="1600" b="1" dirty="0"/>
              <a:t>All models are wrong; some models are useful</a:t>
            </a:r>
            <a:r>
              <a:rPr lang="en-US" altLang="ja-JP" sz="1600" b="1" dirty="0"/>
              <a:t>” </a:t>
            </a:r>
            <a:r>
              <a:rPr lang="en-US" altLang="ja-JP" sz="1600" dirty="0"/>
              <a:t>George E. P. Box</a:t>
            </a:r>
          </a:p>
          <a:p>
            <a:r>
              <a:rPr lang="ja-JP" altLang="en-US" sz="1600" dirty="0"/>
              <a:t>「すべてのモデルは間違い、ただし役に立つものもある」</a:t>
            </a:r>
            <a:endParaRPr lang="en-US" altLang="ja-JP" sz="1600" dirty="0"/>
          </a:p>
          <a:p>
            <a:r>
              <a:rPr lang="en-US" altLang="ja-JP" sz="1600" dirty="0">
                <a:hlinkClick r:id="rId2"/>
              </a:rPr>
              <a:t>https://en.wikiquote.org/wiki/George_E._P._Box</a:t>
            </a:r>
            <a:endParaRPr lang="en-US" altLang="ja-JP" sz="1600" dirty="0"/>
          </a:p>
          <a:p>
            <a:endParaRPr lang="en-US" altLang="ja-JP" sz="1600" dirty="0"/>
          </a:p>
        </p:txBody>
      </p:sp>
      <p:sp>
        <p:nvSpPr>
          <p:cNvPr id="7" name="テキスト ボックス 6">
            <a:extLst>
              <a:ext uri="{FF2B5EF4-FFF2-40B4-BE49-F238E27FC236}">
                <a16:creationId xmlns:a16="http://schemas.microsoft.com/office/drawing/2014/main" id="{7776DC46-7B60-4AF1-ABF0-746F7E2DD0E6}"/>
              </a:ext>
            </a:extLst>
          </p:cNvPr>
          <p:cNvSpPr txBox="1"/>
          <p:nvPr/>
        </p:nvSpPr>
        <p:spPr>
          <a:xfrm>
            <a:off x="2864768" y="4442185"/>
            <a:ext cx="4896544" cy="1815882"/>
          </a:xfrm>
          <a:prstGeom prst="rect">
            <a:avLst/>
          </a:prstGeom>
          <a:noFill/>
        </p:spPr>
        <p:txBody>
          <a:bodyPr wrap="square" rtlCol="0">
            <a:spAutoFit/>
          </a:bodyPr>
          <a:lstStyle/>
          <a:p>
            <a:pPr marL="285750" indent="-285750">
              <a:buFont typeface="Wingdings" panose="05000000000000000000" pitchFamily="2" charset="2"/>
              <a:buChar char="l"/>
            </a:pPr>
            <a:r>
              <a:rPr lang="ja-JP" altLang="en-US" sz="1400" b="1" dirty="0"/>
              <a:t>一般化線形モデル</a:t>
            </a:r>
            <a:endParaRPr lang="en-US" altLang="ja-JP" sz="1400" b="1" dirty="0"/>
          </a:p>
          <a:p>
            <a:pPr marL="742950" lvl="1" indent="-285750">
              <a:buFont typeface="Arial" panose="020B0604020202020204" pitchFamily="34" charset="0"/>
              <a:buChar char="•"/>
            </a:pPr>
            <a:r>
              <a:rPr lang="ja-JP" altLang="en-US" sz="1400" dirty="0"/>
              <a:t>分散分析モデル</a:t>
            </a:r>
            <a:endParaRPr lang="en-US" altLang="ja-JP" sz="1400" dirty="0"/>
          </a:p>
          <a:p>
            <a:pPr marL="742950" lvl="1" indent="-285750">
              <a:buFont typeface="Arial" panose="020B0604020202020204" pitchFamily="34" charset="0"/>
              <a:buChar char="•"/>
            </a:pPr>
            <a:r>
              <a:rPr lang="ja-JP" altLang="en-US" sz="1400" dirty="0"/>
              <a:t>回帰モデル</a:t>
            </a:r>
            <a:endParaRPr lang="en-US" altLang="ja-JP" sz="1400" dirty="0"/>
          </a:p>
          <a:p>
            <a:pPr marL="742950" lvl="1" indent="-285750">
              <a:buFont typeface="Arial" panose="020B0604020202020204" pitchFamily="34" charset="0"/>
              <a:buChar char="•"/>
            </a:pPr>
            <a:r>
              <a:rPr lang="ja-JP" altLang="en-US" sz="1400" dirty="0"/>
              <a:t>ロジスティックモデル</a:t>
            </a:r>
            <a:endParaRPr lang="en-US" altLang="ja-JP" sz="1400" dirty="0"/>
          </a:p>
          <a:p>
            <a:pPr marL="742950" lvl="1" indent="-285750">
              <a:buFont typeface="Arial" panose="020B0604020202020204" pitchFamily="34" charset="0"/>
              <a:buChar char="•"/>
            </a:pPr>
            <a:r>
              <a:rPr lang="en-US" altLang="ja-JP" sz="1400" dirty="0"/>
              <a:t>etc.</a:t>
            </a:r>
          </a:p>
          <a:p>
            <a:pPr marL="285750" indent="-285750">
              <a:buFont typeface="Wingdings" panose="05000000000000000000" pitchFamily="2" charset="2"/>
              <a:buChar char="l"/>
            </a:pPr>
            <a:r>
              <a:rPr lang="ja-JP" altLang="en-US" sz="1400" b="1" dirty="0"/>
              <a:t>一般化線形混合モデル</a:t>
            </a:r>
            <a:r>
              <a:rPr lang="ja-JP" altLang="en-US" sz="1400" dirty="0"/>
              <a:t>　　⇒　本講座の範囲外</a:t>
            </a:r>
            <a:endParaRPr lang="en-US" altLang="ja-JP" sz="1400" dirty="0"/>
          </a:p>
          <a:p>
            <a:pPr marL="285750" indent="-285750">
              <a:buFont typeface="Wingdings" panose="05000000000000000000" pitchFamily="2" charset="2"/>
              <a:buChar char="l"/>
            </a:pPr>
            <a:r>
              <a:rPr lang="ja-JP" altLang="en-US" sz="1400" b="1" dirty="0"/>
              <a:t>階層ベイズモデル</a:t>
            </a:r>
            <a:r>
              <a:rPr lang="ja-JP" altLang="en-US" sz="1400" dirty="0"/>
              <a:t>　　　　⇒　本講座の範囲外</a:t>
            </a:r>
            <a:endParaRPr lang="en-US" altLang="ja-JP" sz="1400" dirty="0"/>
          </a:p>
          <a:p>
            <a:endParaRPr lang="en-US" altLang="ja-JP" sz="1400" dirty="0"/>
          </a:p>
        </p:txBody>
      </p:sp>
      <p:sp>
        <p:nvSpPr>
          <p:cNvPr id="10" name="テキスト ボックス 9">
            <a:extLst>
              <a:ext uri="{FF2B5EF4-FFF2-40B4-BE49-F238E27FC236}">
                <a16:creationId xmlns:a16="http://schemas.microsoft.com/office/drawing/2014/main" id="{A5B4E26F-7C07-404B-A31C-B1129D2C673F}"/>
              </a:ext>
            </a:extLst>
          </p:cNvPr>
          <p:cNvSpPr txBox="1"/>
          <p:nvPr/>
        </p:nvSpPr>
        <p:spPr>
          <a:xfrm>
            <a:off x="3332820" y="3810526"/>
            <a:ext cx="2203388" cy="338554"/>
          </a:xfrm>
          <a:prstGeom prst="rect">
            <a:avLst/>
          </a:prstGeom>
          <a:noFill/>
        </p:spPr>
        <p:txBody>
          <a:bodyPr wrap="square" rtlCol="0">
            <a:spAutoFit/>
          </a:bodyPr>
          <a:lstStyle/>
          <a:p>
            <a:pPr algn="ctr"/>
            <a:r>
              <a:rPr lang="ja-JP" altLang="en-US" sz="1600" u="sng" dirty="0"/>
              <a:t>統計モデルの分類</a:t>
            </a:r>
            <a:endParaRPr lang="en-US" altLang="ja-JP" sz="1600" u="sng" dirty="0"/>
          </a:p>
        </p:txBody>
      </p:sp>
      <p:grpSp>
        <p:nvGrpSpPr>
          <p:cNvPr id="14" name="グループ化 13">
            <a:extLst>
              <a:ext uri="{FF2B5EF4-FFF2-40B4-BE49-F238E27FC236}">
                <a16:creationId xmlns:a16="http://schemas.microsoft.com/office/drawing/2014/main" id="{00A657BC-18AD-4043-99E2-760C82D40E15}"/>
              </a:ext>
            </a:extLst>
          </p:cNvPr>
          <p:cNvGrpSpPr/>
          <p:nvPr/>
        </p:nvGrpSpPr>
        <p:grpSpPr>
          <a:xfrm>
            <a:off x="1695474" y="4401108"/>
            <a:ext cx="898428" cy="1692188"/>
            <a:chOff x="1136574" y="4005064"/>
            <a:chExt cx="898428" cy="1692188"/>
          </a:xfrm>
        </p:grpSpPr>
        <p:sp>
          <p:nvSpPr>
            <p:cNvPr id="11" name="矢印: 上下 10">
              <a:extLst>
                <a:ext uri="{FF2B5EF4-FFF2-40B4-BE49-F238E27FC236}">
                  <a16:creationId xmlns:a16="http://schemas.microsoft.com/office/drawing/2014/main" id="{33FF42B6-7A3B-4F24-851C-F6ED71178083}"/>
                </a:ext>
              </a:extLst>
            </p:cNvPr>
            <p:cNvSpPr/>
            <p:nvPr/>
          </p:nvSpPr>
          <p:spPr bwMode="auto">
            <a:xfrm>
              <a:off x="1279755" y="4311083"/>
              <a:ext cx="612068" cy="1039043"/>
            </a:xfrm>
            <a:prstGeom prst="upDownArrow">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a:extLst>
                <a:ext uri="{FF2B5EF4-FFF2-40B4-BE49-F238E27FC236}">
                  <a16:creationId xmlns:a16="http://schemas.microsoft.com/office/drawing/2014/main" id="{5D910908-28FF-4B82-BAED-4A41BDFF8699}"/>
                </a:ext>
              </a:extLst>
            </p:cNvPr>
            <p:cNvSpPr txBox="1"/>
            <p:nvPr/>
          </p:nvSpPr>
          <p:spPr>
            <a:xfrm>
              <a:off x="1136575" y="4005064"/>
              <a:ext cx="898427" cy="307777"/>
            </a:xfrm>
            <a:prstGeom prst="rect">
              <a:avLst/>
            </a:prstGeom>
            <a:noFill/>
          </p:spPr>
          <p:txBody>
            <a:bodyPr wrap="square" rtlCol="0">
              <a:spAutoFit/>
            </a:bodyPr>
            <a:lstStyle/>
            <a:p>
              <a:pPr algn="ctr"/>
              <a:r>
                <a:rPr lang="ja-JP" altLang="en-US" sz="1400" dirty="0"/>
                <a:t>基本</a:t>
              </a:r>
              <a:endParaRPr lang="en-US" altLang="ja-JP" sz="1400" dirty="0"/>
            </a:p>
          </p:txBody>
        </p:sp>
        <p:sp>
          <p:nvSpPr>
            <p:cNvPr id="13" name="テキスト ボックス 12">
              <a:extLst>
                <a:ext uri="{FF2B5EF4-FFF2-40B4-BE49-F238E27FC236}">
                  <a16:creationId xmlns:a16="http://schemas.microsoft.com/office/drawing/2014/main" id="{C1D0F94B-014A-4587-9C3D-DD204CBA04C0}"/>
                </a:ext>
              </a:extLst>
            </p:cNvPr>
            <p:cNvSpPr txBox="1"/>
            <p:nvPr/>
          </p:nvSpPr>
          <p:spPr>
            <a:xfrm>
              <a:off x="1136574" y="5389475"/>
              <a:ext cx="898427" cy="307777"/>
            </a:xfrm>
            <a:prstGeom prst="rect">
              <a:avLst/>
            </a:prstGeom>
            <a:noFill/>
          </p:spPr>
          <p:txBody>
            <a:bodyPr wrap="square" rtlCol="0">
              <a:spAutoFit/>
            </a:bodyPr>
            <a:lstStyle/>
            <a:p>
              <a:pPr algn="ctr"/>
              <a:r>
                <a:rPr lang="ja-JP" altLang="en-US" sz="1400" dirty="0"/>
                <a:t>応用</a:t>
              </a:r>
              <a:endParaRPr lang="en-US" altLang="ja-JP" sz="1400" dirty="0"/>
            </a:p>
          </p:txBody>
        </p:sp>
      </p:grpSp>
      <p:sp>
        <p:nvSpPr>
          <p:cNvPr id="15" name="正方形/長方形 14">
            <a:extLst>
              <a:ext uri="{FF2B5EF4-FFF2-40B4-BE49-F238E27FC236}">
                <a16:creationId xmlns:a16="http://schemas.microsoft.com/office/drawing/2014/main" id="{A088C708-E079-430F-8FBB-EE9D79EC43E5}"/>
              </a:ext>
            </a:extLst>
          </p:cNvPr>
          <p:cNvSpPr/>
          <p:nvPr/>
        </p:nvSpPr>
        <p:spPr bwMode="auto">
          <a:xfrm>
            <a:off x="1388604" y="4221088"/>
            <a:ext cx="6012668" cy="1980220"/>
          </a:xfrm>
          <a:prstGeom prst="rect">
            <a:avLst/>
          </a:prstGeom>
          <a:noFill/>
          <a:ln w="28575">
            <a:solidFill>
              <a:schemeClr val="bg1">
                <a:lumMod val="65000"/>
              </a:schemeClr>
            </a:solidFill>
            <a:prstDash val="dash"/>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67098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3" name="タイトル 2"/>
          <p:cNvSpPr>
            <a:spLocks noGrp="1"/>
          </p:cNvSpPr>
          <p:nvPr>
            <p:ph type="title"/>
          </p:nvPr>
        </p:nvSpPr>
        <p:spPr/>
        <p:txBody>
          <a:bodyPr/>
          <a:lstStyle/>
          <a:p>
            <a:r>
              <a:rPr lang="ja-JP" altLang="en-US" dirty="0"/>
              <a:t>分散分析モデル</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DE8BB6E-825B-454C-AFD5-A9CBE7B9429D}"/>
                  </a:ext>
                </a:extLst>
              </p:cNvPr>
              <p:cNvSpPr txBox="1"/>
              <p:nvPr/>
            </p:nvSpPr>
            <p:spPr>
              <a:xfrm>
                <a:off x="200472" y="836712"/>
                <a:ext cx="9548204" cy="4982774"/>
              </a:xfrm>
              <a:prstGeom prst="rect">
                <a:avLst/>
              </a:prstGeom>
              <a:noFill/>
            </p:spPr>
            <p:txBody>
              <a:bodyPr wrap="square" rtlCol="0">
                <a:spAutoFit/>
              </a:bodyPr>
              <a:lstStyle/>
              <a:p>
                <a:r>
                  <a:rPr lang="ja-JP" altLang="en-US" sz="1600" b="1" dirty="0"/>
                  <a:t>分散分析</a:t>
                </a:r>
                <a:r>
                  <a:rPr lang="en-US" altLang="ja-JP" sz="1600" b="1" dirty="0"/>
                  <a:t>(Analysis of Variance:</a:t>
                </a:r>
                <a:r>
                  <a:rPr lang="ja-JP" altLang="en-US" sz="1600" b="1" dirty="0"/>
                  <a:t> </a:t>
                </a:r>
                <a:r>
                  <a:rPr lang="en-US" altLang="ja-JP" sz="1600" b="1" dirty="0"/>
                  <a:t>ANOVA)</a:t>
                </a:r>
                <a:r>
                  <a:rPr lang="ja-JP" altLang="en-US" sz="1600" dirty="0"/>
                  <a:t>は、観測データにおける変動を誤差変動と各要因およびそれらの交互作用による変動に分解することによって、要因および交互作用の効果を判定する、統計的仮説検定の一手法である</a:t>
                </a:r>
                <a:endParaRPr lang="en-US" altLang="ja-JP" sz="1600" dirty="0"/>
              </a:p>
              <a:p>
                <a:endParaRPr lang="en-US" altLang="ja-JP" sz="1600" dirty="0"/>
              </a:p>
              <a:p>
                <a:endParaRPr lang="en-US" altLang="ja-JP" sz="1600" dirty="0"/>
              </a:p>
              <a:p>
                <a:r>
                  <a:rPr lang="ja-JP" altLang="en-US" sz="1600" b="1" dirty="0"/>
                  <a:t>一元配置分散分析モデル</a:t>
                </a:r>
                <a:r>
                  <a:rPr lang="ja-JP" altLang="en-US" sz="1600" dirty="0"/>
                  <a:t>（一つの要因）</a:t>
                </a:r>
                <a:endParaRPr lang="en-US" altLang="ja-JP" sz="1600" dirty="0"/>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𝑖</m:t>
                        </m:r>
                      </m:sub>
                    </m:sSub>
                    <m:r>
                      <a:rPr lang="en-US" altLang="ja-JP" sz="1600" b="0" i="1" smtClean="0">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m:rPr>
                            <m:sty m:val="p"/>
                          </m:rPr>
                          <a:rPr lang="en-US" altLang="ja-JP" sz="1600" i="1" smtClean="0">
                            <a:solidFill>
                              <a:schemeClr val="tx2"/>
                            </a:solidFill>
                            <a:latin typeface="Cambria Math" panose="02040503050406030204" pitchFamily="18" charset="0"/>
                          </a:rPr>
                          <m:t>α</m:t>
                        </m:r>
                      </m:e>
                      <m:sub>
                        <m:r>
                          <a:rPr lang="en-US" altLang="ja-JP" sz="1600" b="0" i="1" smtClean="0">
                            <a:solidFill>
                              <a:schemeClr val="tx2"/>
                            </a:solidFill>
                            <a:latin typeface="Cambria Math" panose="02040503050406030204" pitchFamily="18" charset="0"/>
                          </a:rPr>
                          <m:t>𝑗</m:t>
                        </m:r>
                      </m:sub>
                    </m:sSub>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smtClean="0">
                            <a:solidFill>
                              <a:schemeClr val="tx2"/>
                            </a:solidFill>
                            <a:latin typeface="Cambria Math" panose="02040503050406030204" pitchFamily="18" charset="0"/>
                          </a:rPr>
                          <m:t>ε</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𝑖</m:t>
                        </m:r>
                      </m:sub>
                    </m:sSub>
                  </m:oMath>
                </a14:m>
                <a:r>
                  <a:rPr lang="en-US" altLang="ja-JP" sz="1600" dirty="0"/>
                  <a:t>   </a:t>
                </a:r>
                <a:r>
                  <a:rPr lang="ja-JP" altLang="en-US" sz="1600" dirty="0"/>
                  <a:t>ただし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b="0" i="1" smtClean="0">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𝑖</m:t>
                        </m:r>
                      </m:sub>
                    </m:sSub>
                    <m:r>
                      <a:rPr lang="en-US" altLang="ja-JP" sz="1600" i="1" smtClean="0">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endParaRPr lang="en-US" altLang="ja-JP" sz="1600" dirty="0"/>
              </a:p>
              <a:p>
                <a:endParaRPr lang="en-US" altLang="ja-JP" sz="800" dirty="0"/>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ja-JP" altLang="en-US" sz="1600" dirty="0"/>
                  <a:t>は要因</a:t>
                </a:r>
                <a:r>
                  <a:rPr lang="en-US" altLang="ja-JP" sz="1600" dirty="0"/>
                  <a:t>A</a:t>
                </a:r>
                <a:r>
                  <a:rPr lang="ja-JP" altLang="en-US" sz="1600" dirty="0"/>
                  <a:t>の水準</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𝐴</m:t>
                        </m:r>
                      </m:e>
                      <m:sub>
                        <m:r>
                          <a:rPr lang="en-US" altLang="ja-JP" sz="1600" i="1">
                            <a:solidFill>
                              <a:schemeClr val="tx2"/>
                            </a:solidFill>
                            <a:latin typeface="Cambria Math" panose="02040503050406030204" pitchFamily="18" charset="0"/>
                          </a:rPr>
                          <m:t>𝑗</m:t>
                        </m:r>
                      </m:sub>
                    </m:sSub>
                  </m:oMath>
                </a14:m>
                <a:r>
                  <a:rPr lang="ja-JP" altLang="en-US" sz="1600" dirty="0"/>
                  <a:t>の効果</a:t>
                </a:r>
                <a:endParaRPr lang="en-US" altLang="ja-JP" sz="1600" dirty="0"/>
              </a:p>
              <a:p>
                <a:endParaRPr lang="en-US" altLang="ja-JP" sz="500" dirty="0"/>
              </a:p>
              <a:p>
                <a:r>
                  <a:rPr lang="en-US" altLang="ja-JP" sz="1600" b="0" dirty="0">
                    <a:solidFill>
                      <a:schemeClr val="tx2"/>
                    </a:solidFill>
                  </a:rPr>
                  <a:t>        </a:t>
                </a:r>
                <a14:m>
                  <m:oMath xmlns:m="http://schemas.openxmlformats.org/officeDocument/2006/math">
                    <m:r>
                      <a:rPr lang="en-US" altLang="ja-JP" sz="1600" b="0" i="1" smtClean="0">
                        <a:solidFill>
                          <a:schemeClr val="tx2"/>
                        </a:solidFill>
                        <a:latin typeface="Cambria Math" panose="02040503050406030204" pitchFamily="18" charset="0"/>
                      </a:rPr>
                      <m:t>𝑗</m:t>
                    </m:r>
                  </m:oMath>
                </a14:m>
                <a:r>
                  <a:rPr lang="ja-JP" altLang="en-US" sz="1600" dirty="0"/>
                  <a:t>は要因の水準を示す</a:t>
                </a:r>
                <a:endParaRPr lang="en-US" altLang="ja-JP" sz="1600" dirty="0"/>
              </a:p>
              <a:p>
                <a:r>
                  <a:rPr lang="en-US" altLang="ja-JP" sz="1600" b="0" dirty="0">
                    <a:solidFill>
                      <a:schemeClr val="tx2"/>
                    </a:solidFill>
                  </a:rPr>
                  <a:t>        </a:t>
                </a:r>
                <a14:m>
                  <m:oMath xmlns:m="http://schemas.openxmlformats.org/officeDocument/2006/math">
                    <m:r>
                      <a:rPr lang="en-US" altLang="ja-JP" sz="1600" b="0" i="1" smtClean="0">
                        <a:solidFill>
                          <a:schemeClr val="tx2"/>
                        </a:solidFill>
                        <a:latin typeface="Cambria Math" panose="02040503050406030204" pitchFamily="18" charset="0"/>
                      </a:rPr>
                      <m:t>𝑖</m:t>
                    </m:r>
                  </m:oMath>
                </a14:m>
                <a:r>
                  <a:rPr lang="ja-JP" altLang="en-US" sz="1600" dirty="0"/>
                  <a:t>は要因の水準内での個体を示す</a:t>
                </a:r>
                <a:endParaRPr lang="en-US" altLang="ja-JP" sz="1600" dirty="0"/>
              </a:p>
              <a:p>
                <a:endParaRPr lang="en-US" altLang="ja-JP" sz="1600" dirty="0"/>
              </a:p>
              <a:p>
                <a:endParaRPr lang="en-US" altLang="ja-JP" sz="1600" dirty="0"/>
              </a:p>
              <a:p>
                <a:endParaRPr lang="en-US" altLang="ja-JP" sz="1600" dirty="0"/>
              </a:p>
              <a:p>
                <a:r>
                  <a:rPr lang="ja-JP" altLang="en-US" sz="1600" b="1" dirty="0"/>
                  <a:t>二元配置分散分析モデル</a:t>
                </a:r>
                <a:r>
                  <a:rPr lang="ja-JP" altLang="en-US" sz="1600" dirty="0"/>
                  <a:t>（二つの要因）</a:t>
                </a:r>
                <a:endParaRPr lang="en-US" altLang="ja-JP" sz="1600" dirty="0"/>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𝑘</m:t>
                        </m:r>
                        <m:r>
                          <a:rPr lang="en-US" altLang="ja-JP" sz="1600" b="0" i="1" smtClean="0">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smtClean="0">
                            <a:solidFill>
                              <a:schemeClr val="tx2"/>
                            </a:solidFill>
                            <a:latin typeface="Cambria Math" panose="02040503050406030204" pitchFamily="18" charset="0"/>
                          </a:rPr>
                          <m:t>β</m:t>
                        </m:r>
                      </m:e>
                      <m:sub>
                        <m:r>
                          <a:rPr lang="en-US" altLang="ja-JP" sz="1600" b="0" i="1" smtClean="0">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𝑘</m:t>
                        </m:r>
                        <m:r>
                          <a:rPr lang="en-US" altLang="ja-JP" sz="1600" b="0" i="1" smtClean="0">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   </a:t>
                </a:r>
                <a:r>
                  <a:rPr lang="ja-JP" altLang="en-US" sz="1600" dirty="0"/>
                  <a:t>ただし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𝑘</m:t>
                        </m:r>
                        <m:r>
                          <a:rPr lang="en-US" altLang="ja-JP" sz="1600" b="0" i="1" smtClean="0">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endParaRPr lang="en-US" altLang="ja-JP" sz="1600" dirty="0"/>
              </a:p>
              <a:p>
                <a:endParaRPr lang="en-US" altLang="ja-JP" sz="1600" dirty="0"/>
              </a:p>
              <a:p>
                <a:endParaRPr lang="en-US" altLang="ja-JP" sz="1600" dirty="0"/>
              </a:p>
              <a:p>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ja-JP" altLang="en-US" sz="1600" dirty="0"/>
                  <a:t>や</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oMath>
                </a14:m>
                <a:r>
                  <a:rPr lang="ja-JP" altLang="en-US" sz="1600" dirty="0"/>
                  <a:t>といった効果が有意となるか分析（検定）する</a:t>
                </a:r>
                <a:endParaRPr lang="en-US" altLang="ja-JP" sz="1600" dirty="0"/>
              </a:p>
            </p:txBody>
          </p:sp>
        </mc:Choice>
        <mc:Fallback xmlns="">
          <p:sp>
            <p:nvSpPr>
              <p:cNvPr id="5" name="テキスト ボックス 4">
                <a:extLst>
                  <a:ext uri="{FF2B5EF4-FFF2-40B4-BE49-F238E27FC236}">
                    <a16:creationId xmlns:a16="http://schemas.microsoft.com/office/drawing/2014/main" id="{6DE8BB6E-825B-454C-AFD5-A9CBE7B9429D}"/>
                  </a:ext>
                </a:extLst>
              </p:cNvPr>
              <p:cNvSpPr txBox="1">
                <a:spLocks noRot="1" noChangeAspect="1" noMove="1" noResize="1" noEditPoints="1" noAdjustHandles="1" noChangeArrowheads="1" noChangeShapeType="1" noTextEdit="1"/>
              </p:cNvSpPr>
              <p:nvPr/>
            </p:nvSpPr>
            <p:spPr>
              <a:xfrm>
                <a:off x="200472" y="836712"/>
                <a:ext cx="9548204" cy="4982774"/>
              </a:xfrm>
              <a:prstGeom prst="rect">
                <a:avLst/>
              </a:prstGeom>
              <a:blipFill>
                <a:blip r:embed="rId2"/>
                <a:stretch>
                  <a:fillRect l="-383" t="-36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D2DED0A-7A56-4F95-972D-AFF4D46E4411}"/>
              </a:ext>
            </a:extLst>
          </p:cNvPr>
          <p:cNvSpPr txBox="1"/>
          <p:nvPr/>
        </p:nvSpPr>
        <p:spPr>
          <a:xfrm>
            <a:off x="20452" y="6417332"/>
            <a:ext cx="9548204" cy="246221"/>
          </a:xfrm>
          <a:prstGeom prst="rect">
            <a:avLst/>
          </a:prstGeom>
          <a:noFill/>
        </p:spPr>
        <p:txBody>
          <a:bodyPr wrap="square" rtlCol="0">
            <a:spAutoFit/>
          </a:bodyPr>
          <a:lstStyle/>
          <a:p>
            <a:r>
              <a:rPr lang="en-US" altLang="ja-JP" sz="1000" dirty="0"/>
              <a:t>(Wiki) </a:t>
            </a:r>
            <a:r>
              <a:rPr lang="en-US" altLang="ja-JP" sz="1000" dirty="0">
                <a:hlinkClick r:id="rId3"/>
              </a:rPr>
              <a:t>https://ja.wikipedia.org/wiki/%E5%88%86%E6%95%A3%E5%88%86%E6%9E%90</a:t>
            </a:r>
            <a:endParaRPr lang="en-US" altLang="ja-JP" sz="1000"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BD7BE75-1656-47DC-BC5F-0490158475D2}"/>
                  </a:ext>
                </a:extLst>
              </p:cNvPr>
              <p:cNvGraphicFramePr>
                <a:graphicFrameLocks noGrp="1"/>
              </p:cNvGraphicFramePr>
              <p:nvPr>
                <p:extLst>
                  <p:ext uri="{D42A27DB-BD31-4B8C-83A1-F6EECF244321}">
                    <p14:modId xmlns:p14="http://schemas.microsoft.com/office/powerpoint/2010/main" val="2029623079"/>
                  </p:ext>
                </p:extLst>
              </p:nvPr>
            </p:nvGraphicFramePr>
            <p:xfrm>
              <a:off x="5968256" y="2065954"/>
              <a:ext cx="3665264" cy="2459482"/>
            </p:xfrm>
            <a:graphic>
              <a:graphicData uri="http://schemas.openxmlformats.org/drawingml/2006/table">
                <a:tbl>
                  <a:tblPr firstRow="1" bandRow="1">
                    <a:tableStyleId>{D7AC3CCA-C797-4891-BE02-D94E43425B78}</a:tableStyleId>
                  </a:tblPr>
                  <a:tblGrid>
                    <a:gridCol w="1279278">
                      <a:extLst>
                        <a:ext uri="{9D8B030D-6E8A-4147-A177-3AD203B41FA5}">
                          <a16:colId xmlns:a16="http://schemas.microsoft.com/office/drawing/2014/main" val="2323564207"/>
                        </a:ext>
                      </a:extLst>
                    </a:gridCol>
                    <a:gridCol w="2385986">
                      <a:extLst>
                        <a:ext uri="{9D8B030D-6E8A-4147-A177-3AD203B41FA5}">
                          <a16:colId xmlns:a16="http://schemas.microsoft.com/office/drawing/2014/main" val="960732065"/>
                        </a:ext>
                      </a:extLst>
                    </a:gridCol>
                  </a:tblGrid>
                  <a:tr h="252538">
                    <a:tc>
                      <a:txBody>
                        <a:bodyPr/>
                        <a:lstStyle/>
                        <a:p>
                          <a:pPr algn="ctr"/>
                          <a:r>
                            <a:rPr kumimoji="1" lang="ja-JP" altLang="en-US" sz="1600" dirty="0"/>
                            <a:t>要因の水準</a:t>
                          </a:r>
                        </a:p>
                      </a:txBody>
                      <a:tcPr anchor="ctr"/>
                    </a:tc>
                    <a:tc>
                      <a:txBody>
                        <a:bodyPr/>
                        <a:lstStyle/>
                        <a:p>
                          <a:pPr algn="ctr"/>
                          <a:r>
                            <a:rPr kumimoji="1" lang="ja-JP" altLang="en-US" sz="1600" dirty="0"/>
                            <a:t>観測値</a:t>
                          </a:r>
                        </a:p>
                      </a:txBody>
                      <a:tcPr anchor="ctr"/>
                    </a:tc>
                    <a:extLst>
                      <a:ext uri="{0D108BD9-81ED-4DB2-BD59-A6C34878D82A}">
                        <a16:rowId xmlns:a16="http://schemas.microsoft.com/office/drawing/2014/main" val="737373749"/>
                      </a:ext>
                    </a:extLst>
                  </a:tr>
                  <a:tr h="268322">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𝐴</m:t>
                                    </m:r>
                                  </m:e>
                                  <m:sub>
                                    <m:r>
                                      <a:rPr lang="en-US" altLang="ja-JP" sz="1600" b="0" i="1" smtClean="0">
                                        <a:solidFill>
                                          <a:schemeClr val="tx2"/>
                                        </a:solidFill>
                                        <a:latin typeface="Cambria Math" panose="02040503050406030204" pitchFamily="18" charset="0"/>
                                      </a:rPr>
                                      <m:t>1</m:t>
                                    </m:r>
                                  </m:sub>
                                </m:sSub>
                              </m:oMath>
                            </m:oMathPara>
                          </a14:m>
                          <a:endParaRPr kumimoji="1" lang="ja-JP"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1,1</m:t>
                                    </m:r>
                                  </m:sub>
                                </m:sSub>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1,2</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1,</m:t>
                                    </m:r>
                                    <m:r>
                                      <a:rPr lang="en-US" altLang="ja-JP" sz="1600" b="0" i="1" smtClean="0">
                                        <a:solidFill>
                                          <a:schemeClr val="tx2"/>
                                        </a:solidFill>
                                        <a:latin typeface="Cambria Math" panose="02040503050406030204" pitchFamily="18" charset="0"/>
                                      </a:rPr>
                                      <m:t>𝑖</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1,</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𝑛</m:t>
                                        </m:r>
                                      </m:e>
                                      <m:sub>
                                        <m:r>
                                          <a:rPr lang="en-US" altLang="ja-JP" sz="1600" b="0" i="1" smtClean="0">
                                            <a:solidFill>
                                              <a:schemeClr val="tx2"/>
                                            </a:solidFill>
                                            <a:latin typeface="Cambria Math" panose="02040503050406030204" pitchFamily="18" charset="0"/>
                                          </a:rPr>
                                          <m:t>1</m:t>
                                        </m:r>
                                      </m:sub>
                                    </m:sSub>
                                  </m:sub>
                                </m:sSub>
                              </m:oMath>
                            </m:oMathPara>
                          </a14:m>
                          <a:endParaRPr kumimoji="1" lang="ja-JP" altLang="en-US" sz="1600" dirty="0"/>
                        </a:p>
                      </a:txBody>
                      <a:tcPr anchor="ctr"/>
                    </a:tc>
                    <a:extLst>
                      <a:ext uri="{0D108BD9-81ED-4DB2-BD59-A6C34878D82A}">
                        <a16:rowId xmlns:a16="http://schemas.microsoft.com/office/drawing/2014/main" val="4216691617"/>
                      </a:ext>
                    </a:extLst>
                  </a:tr>
                  <a:tr h="268322">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𝐴</m:t>
                                    </m:r>
                                  </m:e>
                                  <m:sub>
                                    <m:r>
                                      <a:rPr lang="en-US" altLang="ja-JP" sz="1600" b="0" i="1" smtClean="0">
                                        <a:solidFill>
                                          <a:schemeClr val="tx2"/>
                                        </a:solidFill>
                                        <a:latin typeface="Cambria Math" panose="02040503050406030204" pitchFamily="18" charset="0"/>
                                      </a:rPr>
                                      <m:t>2</m:t>
                                    </m:r>
                                  </m:sub>
                                </m:sSub>
                              </m:oMath>
                            </m:oMathPara>
                          </a14:m>
                          <a:endParaRPr kumimoji="1" lang="ja-JP"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2,1</m:t>
                                    </m:r>
                                  </m:sub>
                                </m:sSub>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2,2</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2,</m:t>
                                    </m:r>
                                    <m:r>
                                      <a:rPr lang="en-US" altLang="ja-JP" sz="1600" b="0" i="1" smtClean="0">
                                        <a:solidFill>
                                          <a:schemeClr val="tx2"/>
                                        </a:solidFill>
                                        <a:latin typeface="Cambria Math" panose="02040503050406030204" pitchFamily="18" charset="0"/>
                                      </a:rPr>
                                      <m:t>𝑖</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2,</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𝑛</m:t>
                                        </m:r>
                                      </m:e>
                                      <m:sub>
                                        <m:r>
                                          <a:rPr lang="en-US" altLang="ja-JP" sz="1600" b="0" i="1" smtClean="0">
                                            <a:solidFill>
                                              <a:schemeClr val="tx2"/>
                                            </a:solidFill>
                                            <a:latin typeface="Cambria Math" panose="02040503050406030204" pitchFamily="18" charset="0"/>
                                          </a:rPr>
                                          <m:t>2</m:t>
                                        </m:r>
                                      </m:sub>
                                    </m:sSub>
                                  </m:sub>
                                </m:sSub>
                              </m:oMath>
                            </m:oMathPara>
                          </a14:m>
                          <a:endParaRPr kumimoji="1" lang="ja-JP" altLang="en-US" sz="1600" dirty="0"/>
                        </a:p>
                      </a:txBody>
                      <a:tcPr anchor="ctr"/>
                    </a:tc>
                    <a:extLst>
                      <a:ext uri="{0D108BD9-81ED-4DB2-BD59-A6C34878D82A}">
                        <a16:rowId xmlns:a16="http://schemas.microsoft.com/office/drawing/2014/main" val="2161194224"/>
                      </a:ext>
                    </a:extLst>
                  </a:tr>
                  <a:tr h="252538">
                    <a:tc>
                      <a:txBody>
                        <a:bodyPr/>
                        <a:lstStyle/>
                        <a:p>
                          <a:pPr algn="ctr"/>
                          <a:r>
                            <a:rPr kumimoji="1" lang="en-US" altLang="ja-JP" sz="1600" dirty="0"/>
                            <a:t>:</a:t>
                          </a:r>
                        </a:p>
                      </a:txBody>
                      <a:tcPr anchor="ctr"/>
                    </a:tc>
                    <a:tc>
                      <a:txBody>
                        <a:bodyPr/>
                        <a:lstStyle/>
                        <a:p>
                          <a:pPr algn="ctr"/>
                          <a:endParaRPr kumimoji="1" lang="ja-JP" altLang="en-US" sz="1600" dirty="0"/>
                        </a:p>
                      </a:txBody>
                      <a:tcPr anchor="ctr"/>
                    </a:tc>
                    <a:extLst>
                      <a:ext uri="{0D108BD9-81ED-4DB2-BD59-A6C34878D82A}">
                        <a16:rowId xmlns:a16="http://schemas.microsoft.com/office/drawing/2014/main" val="2016537174"/>
                      </a:ext>
                    </a:extLst>
                  </a:tr>
                  <a:tr h="288984">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𝐴</m:t>
                                    </m:r>
                                  </m:e>
                                  <m:sub>
                                    <m:r>
                                      <a:rPr lang="en-US" altLang="ja-JP" sz="1600" b="0" i="1" smtClean="0">
                                        <a:solidFill>
                                          <a:schemeClr val="tx2"/>
                                        </a:solidFill>
                                        <a:latin typeface="Cambria Math" panose="02040503050406030204" pitchFamily="18" charset="0"/>
                                      </a:rPr>
                                      <m:t>𝑗</m:t>
                                    </m:r>
                                  </m:sub>
                                </m:sSub>
                              </m:oMath>
                            </m:oMathPara>
                          </a14:m>
                          <a:endParaRPr kumimoji="1" lang="ja-JP"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,1</m:t>
                                    </m:r>
                                  </m:sub>
                                </m:sSub>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,2</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𝑖</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𝑛</m:t>
                                        </m:r>
                                      </m:e>
                                      <m:sub>
                                        <m:r>
                                          <a:rPr lang="en-US" altLang="ja-JP" sz="1600" b="0" i="1" smtClean="0">
                                            <a:solidFill>
                                              <a:schemeClr val="tx2"/>
                                            </a:solidFill>
                                            <a:latin typeface="Cambria Math" panose="02040503050406030204" pitchFamily="18" charset="0"/>
                                          </a:rPr>
                                          <m:t>𝑗</m:t>
                                        </m:r>
                                      </m:sub>
                                    </m:sSub>
                                  </m:sub>
                                </m:sSub>
                              </m:oMath>
                            </m:oMathPara>
                          </a14:m>
                          <a:endParaRPr kumimoji="1" lang="ja-JP" altLang="en-US" sz="1600" dirty="0"/>
                        </a:p>
                      </a:txBody>
                      <a:tcPr anchor="ctr"/>
                    </a:tc>
                    <a:extLst>
                      <a:ext uri="{0D108BD9-81ED-4DB2-BD59-A6C34878D82A}">
                        <a16:rowId xmlns:a16="http://schemas.microsoft.com/office/drawing/2014/main" val="2053269897"/>
                      </a:ext>
                    </a:extLst>
                  </a:tr>
                  <a:tr h="252538">
                    <a:tc>
                      <a:txBody>
                        <a:bodyPr/>
                        <a:lstStyle/>
                        <a:p>
                          <a:pPr algn="ctr"/>
                          <a:r>
                            <a:rPr kumimoji="1" lang="en-US" altLang="ja-JP" sz="1600" dirty="0"/>
                            <a:t>:</a:t>
                          </a:r>
                          <a:endParaRPr kumimoji="1" lang="ja-JP" altLang="en-US" sz="1600" dirty="0"/>
                        </a:p>
                      </a:txBody>
                      <a:tcPr anchor="ctr"/>
                    </a:tc>
                    <a:tc>
                      <a:txBody>
                        <a:bodyPr/>
                        <a:lstStyle/>
                        <a:p>
                          <a:pPr algn="ctr"/>
                          <a:endParaRPr kumimoji="1" lang="ja-JP" altLang="en-US" sz="1600" dirty="0"/>
                        </a:p>
                      </a:txBody>
                      <a:tcPr anchor="ctr"/>
                    </a:tc>
                    <a:extLst>
                      <a:ext uri="{0D108BD9-81ED-4DB2-BD59-A6C34878D82A}">
                        <a16:rowId xmlns:a16="http://schemas.microsoft.com/office/drawing/2014/main" val="4205543007"/>
                      </a:ext>
                    </a:extLst>
                  </a:tr>
                  <a:tr h="269278">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𝐴</m:t>
                                    </m:r>
                                  </m:e>
                                  <m:sub>
                                    <m:r>
                                      <a:rPr lang="en-US" altLang="ja-JP" sz="1600" b="0" i="1" smtClean="0">
                                        <a:solidFill>
                                          <a:schemeClr val="tx2"/>
                                        </a:solidFill>
                                        <a:latin typeface="Cambria Math" panose="02040503050406030204" pitchFamily="18" charset="0"/>
                                      </a:rPr>
                                      <m:t>𝑎</m:t>
                                    </m:r>
                                  </m:sub>
                                </m:sSub>
                              </m:oMath>
                            </m:oMathPara>
                          </a14:m>
                          <a:endParaRPr kumimoji="1" lang="ja-JP" altLang="en-US"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𝑎</m:t>
                                    </m:r>
                                    <m:r>
                                      <a:rPr lang="en-US" altLang="ja-JP" sz="1600" b="0" i="1" smtClean="0">
                                        <a:solidFill>
                                          <a:schemeClr val="tx2"/>
                                        </a:solidFill>
                                        <a:latin typeface="Cambria Math" panose="02040503050406030204" pitchFamily="18" charset="0"/>
                                      </a:rPr>
                                      <m:t>,1</m:t>
                                    </m:r>
                                  </m:sub>
                                </m:sSub>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𝑎</m:t>
                                    </m:r>
                                    <m:r>
                                      <a:rPr lang="en-US" altLang="ja-JP" sz="1600" b="0" i="1" smtClean="0">
                                        <a:solidFill>
                                          <a:schemeClr val="tx2"/>
                                        </a:solidFill>
                                        <a:latin typeface="Cambria Math" panose="02040503050406030204" pitchFamily="18" charset="0"/>
                                      </a:rPr>
                                      <m:t>,2</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𝑎</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𝑖</m:t>
                                    </m:r>
                                  </m:sub>
                                </m:sSub>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ea typeface="Cambria Math" panose="02040503050406030204" pitchFamily="18" charset="0"/>
                                  </a:rPr>
                                  <m:t>⋯</m:t>
                                </m:r>
                                <m:r>
                                  <a:rPr lang="en-US" altLang="ja-JP" sz="1600" b="0" i="1" smtClean="0">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𝑎</m:t>
                                    </m:r>
                                    <m:r>
                                      <a:rPr lang="en-US" altLang="ja-JP" sz="1600" b="0" i="1" smtClean="0">
                                        <a:solidFill>
                                          <a:schemeClr val="tx2"/>
                                        </a:solidFill>
                                        <a:latin typeface="Cambria Math" panose="02040503050406030204" pitchFamily="18" charset="0"/>
                                      </a:rPr>
                                      <m:t>,</m:t>
                                    </m:r>
                                    <m:sSub>
                                      <m:sSubPr>
                                        <m:ctrlPr>
                                          <a:rPr lang="en-US" altLang="ja-JP" sz="1600" b="0" i="1" smtClean="0">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𝑛</m:t>
                                        </m:r>
                                      </m:e>
                                      <m:sub>
                                        <m:r>
                                          <a:rPr lang="en-US" altLang="ja-JP" sz="1600" b="0" i="1" smtClean="0">
                                            <a:solidFill>
                                              <a:schemeClr val="tx2"/>
                                            </a:solidFill>
                                            <a:latin typeface="Cambria Math" panose="02040503050406030204" pitchFamily="18" charset="0"/>
                                          </a:rPr>
                                          <m:t>𝑎</m:t>
                                        </m:r>
                                      </m:sub>
                                    </m:sSub>
                                  </m:sub>
                                </m:sSub>
                              </m:oMath>
                            </m:oMathPara>
                          </a14:m>
                          <a:endParaRPr kumimoji="1" lang="ja-JP" altLang="en-US" sz="1600" dirty="0"/>
                        </a:p>
                      </a:txBody>
                      <a:tcPr anchor="ctr"/>
                    </a:tc>
                    <a:extLst>
                      <a:ext uri="{0D108BD9-81ED-4DB2-BD59-A6C34878D82A}">
                        <a16:rowId xmlns:a16="http://schemas.microsoft.com/office/drawing/2014/main" val="389968357"/>
                      </a:ext>
                    </a:extLst>
                  </a:tr>
                </a:tbl>
              </a:graphicData>
            </a:graphic>
          </p:graphicFrame>
        </mc:Choice>
        <mc:Fallback xmlns="">
          <p:graphicFrame>
            <p:nvGraphicFramePr>
              <p:cNvPr id="4" name="表 3">
                <a:extLst>
                  <a:ext uri="{FF2B5EF4-FFF2-40B4-BE49-F238E27FC236}">
                    <a16:creationId xmlns:a16="http://schemas.microsoft.com/office/drawing/2014/main" id="{1BD7BE75-1656-47DC-BC5F-0490158475D2}"/>
                  </a:ext>
                </a:extLst>
              </p:cNvPr>
              <p:cNvGraphicFramePr>
                <a:graphicFrameLocks noGrp="1"/>
              </p:cNvGraphicFramePr>
              <p:nvPr>
                <p:extLst>
                  <p:ext uri="{D42A27DB-BD31-4B8C-83A1-F6EECF244321}">
                    <p14:modId xmlns:p14="http://schemas.microsoft.com/office/powerpoint/2010/main" val="2029623079"/>
                  </p:ext>
                </p:extLst>
              </p:nvPr>
            </p:nvGraphicFramePr>
            <p:xfrm>
              <a:off x="5968256" y="2065954"/>
              <a:ext cx="3665264" cy="2459482"/>
            </p:xfrm>
            <a:graphic>
              <a:graphicData uri="http://schemas.openxmlformats.org/drawingml/2006/table">
                <a:tbl>
                  <a:tblPr firstRow="1" bandRow="1">
                    <a:tableStyleId>{D7AC3CCA-C797-4891-BE02-D94E43425B78}</a:tableStyleId>
                  </a:tblPr>
                  <a:tblGrid>
                    <a:gridCol w="1279278">
                      <a:extLst>
                        <a:ext uri="{9D8B030D-6E8A-4147-A177-3AD203B41FA5}">
                          <a16:colId xmlns:a16="http://schemas.microsoft.com/office/drawing/2014/main" val="2323564207"/>
                        </a:ext>
                      </a:extLst>
                    </a:gridCol>
                    <a:gridCol w="2385986">
                      <a:extLst>
                        <a:ext uri="{9D8B030D-6E8A-4147-A177-3AD203B41FA5}">
                          <a16:colId xmlns:a16="http://schemas.microsoft.com/office/drawing/2014/main" val="960732065"/>
                        </a:ext>
                      </a:extLst>
                    </a:gridCol>
                  </a:tblGrid>
                  <a:tr h="335280">
                    <a:tc>
                      <a:txBody>
                        <a:bodyPr/>
                        <a:lstStyle/>
                        <a:p>
                          <a:pPr algn="ctr"/>
                          <a:r>
                            <a:rPr kumimoji="1" lang="ja-JP" altLang="en-US" sz="1600" dirty="0"/>
                            <a:t>要因の水準</a:t>
                          </a:r>
                        </a:p>
                      </a:txBody>
                      <a:tcPr anchor="ctr"/>
                    </a:tc>
                    <a:tc>
                      <a:txBody>
                        <a:bodyPr/>
                        <a:lstStyle/>
                        <a:p>
                          <a:pPr algn="ctr"/>
                          <a:r>
                            <a:rPr kumimoji="1" lang="ja-JP" altLang="en-US" sz="1600" dirty="0"/>
                            <a:t>観測値</a:t>
                          </a:r>
                        </a:p>
                      </a:txBody>
                      <a:tcPr anchor="ctr"/>
                    </a:tc>
                    <a:extLst>
                      <a:ext uri="{0D108BD9-81ED-4DB2-BD59-A6C34878D82A}">
                        <a16:rowId xmlns:a16="http://schemas.microsoft.com/office/drawing/2014/main" val="737373749"/>
                      </a:ext>
                    </a:extLst>
                  </a:tr>
                  <a:tr h="356235">
                    <a:tc>
                      <a:txBody>
                        <a:bodyPr/>
                        <a:lstStyle/>
                        <a:p>
                          <a:endParaRPr lang="ja-JP"/>
                        </a:p>
                      </a:txBody>
                      <a:tcPr anchor="ctr">
                        <a:blipFill>
                          <a:blip r:embed="rId4"/>
                          <a:stretch>
                            <a:fillRect l="-476" t="-96610" r="-187619" b="-496610"/>
                          </a:stretch>
                        </a:blipFill>
                      </a:tcPr>
                    </a:tc>
                    <a:tc>
                      <a:txBody>
                        <a:bodyPr/>
                        <a:lstStyle/>
                        <a:p>
                          <a:endParaRPr lang="ja-JP"/>
                        </a:p>
                      </a:txBody>
                      <a:tcPr anchor="ctr">
                        <a:blipFill>
                          <a:blip r:embed="rId4"/>
                          <a:stretch>
                            <a:fillRect l="-53827" t="-96610" r="-510" b="-496610"/>
                          </a:stretch>
                        </a:blipFill>
                      </a:tcPr>
                    </a:tc>
                    <a:extLst>
                      <a:ext uri="{0D108BD9-81ED-4DB2-BD59-A6C34878D82A}">
                        <a16:rowId xmlns:a16="http://schemas.microsoft.com/office/drawing/2014/main" val="4216691617"/>
                      </a:ext>
                    </a:extLst>
                  </a:tr>
                  <a:tr h="356235">
                    <a:tc>
                      <a:txBody>
                        <a:bodyPr/>
                        <a:lstStyle/>
                        <a:p>
                          <a:endParaRPr lang="ja-JP"/>
                        </a:p>
                      </a:txBody>
                      <a:tcPr anchor="ctr">
                        <a:blipFill>
                          <a:blip r:embed="rId4"/>
                          <a:stretch>
                            <a:fillRect l="-476" t="-196610" r="-187619" b="-396610"/>
                          </a:stretch>
                        </a:blipFill>
                      </a:tcPr>
                    </a:tc>
                    <a:tc>
                      <a:txBody>
                        <a:bodyPr/>
                        <a:lstStyle/>
                        <a:p>
                          <a:endParaRPr lang="ja-JP"/>
                        </a:p>
                      </a:txBody>
                      <a:tcPr anchor="ctr">
                        <a:blipFill>
                          <a:blip r:embed="rId4"/>
                          <a:stretch>
                            <a:fillRect l="-53827" t="-196610" r="-510" b="-396610"/>
                          </a:stretch>
                        </a:blipFill>
                      </a:tcPr>
                    </a:tc>
                    <a:extLst>
                      <a:ext uri="{0D108BD9-81ED-4DB2-BD59-A6C34878D82A}">
                        <a16:rowId xmlns:a16="http://schemas.microsoft.com/office/drawing/2014/main" val="2161194224"/>
                      </a:ext>
                    </a:extLst>
                  </a:tr>
                  <a:tr h="335280">
                    <a:tc>
                      <a:txBody>
                        <a:bodyPr/>
                        <a:lstStyle/>
                        <a:p>
                          <a:pPr algn="ctr"/>
                          <a:r>
                            <a:rPr kumimoji="1" lang="en-US" altLang="ja-JP" sz="1600" dirty="0"/>
                            <a:t>:</a:t>
                          </a:r>
                        </a:p>
                      </a:txBody>
                      <a:tcPr anchor="ctr"/>
                    </a:tc>
                    <a:tc>
                      <a:txBody>
                        <a:bodyPr/>
                        <a:lstStyle/>
                        <a:p>
                          <a:pPr algn="ctr"/>
                          <a:endParaRPr kumimoji="1" lang="ja-JP" altLang="en-US" sz="1600" dirty="0"/>
                        </a:p>
                      </a:txBody>
                      <a:tcPr anchor="ctr"/>
                    </a:tc>
                    <a:extLst>
                      <a:ext uri="{0D108BD9-81ED-4DB2-BD59-A6C34878D82A}">
                        <a16:rowId xmlns:a16="http://schemas.microsoft.com/office/drawing/2014/main" val="2016537174"/>
                      </a:ext>
                    </a:extLst>
                  </a:tr>
                  <a:tr h="383667">
                    <a:tc>
                      <a:txBody>
                        <a:bodyPr/>
                        <a:lstStyle/>
                        <a:p>
                          <a:endParaRPr lang="ja-JP"/>
                        </a:p>
                      </a:txBody>
                      <a:tcPr anchor="ctr">
                        <a:blipFill>
                          <a:blip r:embed="rId4"/>
                          <a:stretch>
                            <a:fillRect l="-476" t="-365079" r="-187619" b="-184127"/>
                          </a:stretch>
                        </a:blipFill>
                      </a:tcPr>
                    </a:tc>
                    <a:tc>
                      <a:txBody>
                        <a:bodyPr/>
                        <a:lstStyle/>
                        <a:p>
                          <a:endParaRPr lang="ja-JP"/>
                        </a:p>
                      </a:txBody>
                      <a:tcPr anchor="ctr">
                        <a:blipFill>
                          <a:blip r:embed="rId4"/>
                          <a:stretch>
                            <a:fillRect l="-53827" t="-365079" r="-510" b="-184127"/>
                          </a:stretch>
                        </a:blipFill>
                      </a:tcPr>
                    </a:tc>
                    <a:extLst>
                      <a:ext uri="{0D108BD9-81ED-4DB2-BD59-A6C34878D82A}">
                        <a16:rowId xmlns:a16="http://schemas.microsoft.com/office/drawing/2014/main" val="2053269897"/>
                      </a:ext>
                    </a:extLst>
                  </a:tr>
                  <a:tr h="335280">
                    <a:tc>
                      <a:txBody>
                        <a:bodyPr/>
                        <a:lstStyle/>
                        <a:p>
                          <a:pPr algn="ctr"/>
                          <a:r>
                            <a:rPr kumimoji="1" lang="en-US" altLang="ja-JP" sz="1600" dirty="0"/>
                            <a:t>:</a:t>
                          </a:r>
                          <a:endParaRPr kumimoji="1" lang="ja-JP" altLang="en-US" sz="1600" dirty="0"/>
                        </a:p>
                      </a:txBody>
                      <a:tcPr anchor="ctr"/>
                    </a:tc>
                    <a:tc>
                      <a:txBody>
                        <a:bodyPr/>
                        <a:lstStyle/>
                        <a:p>
                          <a:pPr algn="ctr"/>
                          <a:endParaRPr kumimoji="1" lang="ja-JP" altLang="en-US" sz="1600" dirty="0"/>
                        </a:p>
                      </a:txBody>
                      <a:tcPr anchor="ctr"/>
                    </a:tc>
                    <a:extLst>
                      <a:ext uri="{0D108BD9-81ED-4DB2-BD59-A6C34878D82A}">
                        <a16:rowId xmlns:a16="http://schemas.microsoft.com/office/drawing/2014/main" val="4205543007"/>
                      </a:ext>
                    </a:extLst>
                  </a:tr>
                  <a:tr h="357505">
                    <a:tc>
                      <a:txBody>
                        <a:bodyPr/>
                        <a:lstStyle/>
                        <a:p>
                          <a:endParaRPr lang="ja-JP"/>
                        </a:p>
                      </a:txBody>
                      <a:tcPr anchor="ctr">
                        <a:blipFill>
                          <a:blip r:embed="rId4"/>
                          <a:stretch>
                            <a:fillRect l="-476" t="-589831" r="-187619" b="-3390"/>
                          </a:stretch>
                        </a:blipFill>
                      </a:tcPr>
                    </a:tc>
                    <a:tc>
                      <a:txBody>
                        <a:bodyPr/>
                        <a:lstStyle/>
                        <a:p>
                          <a:endParaRPr lang="ja-JP"/>
                        </a:p>
                      </a:txBody>
                      <a:tcPr anchor="ctr">
                        <a:blipFill>
                          <a:blip r:embed="rId4"/>
                          <a:stretch>
                            <a:fillRect l="-53827" t="-589831" r="-510" b="-3390"/>
                          </a:stretch>
                        </a:blipFill>
                      </a:tcPr>
                    </a:tc>
                    <a:extLst>
                      <a:ext uri="{0D108BD9-81ED-4DB2-BD59-A6C34878D82A}">
                        <a16:rowId xmlns:a16="http://schemas.microsoft.com/office/drawing/2014/main" val="389968357"/>
                      </a:ext>
                    </a:extLst>
                  </a:tr>
                </a:tbl>
              </a:graphicData>
            </a:graphic>
          </p:graphicFrame>
        </mc:Fallback>
      </mc:AlternateContent>
      <p:sp>
        <p:nvSpPr>
          <p:cNvPr id="7" name="テキスト ボックス 6">
            <a:extLst>
              <a:ext uri="{FF2B5EF4-FFF2-40B4-BE49-F238E27FC236}">
                <a16:creationId xmlns:a16="http://schemas.microsoft.com/office/drawing/2014/main" id="{7E041EF0-6DAF-4CBF-910C-B267CD8AD2D4}"/>
              </a:ext>
            </a:extLst>
          </p:cNvPr>
          <p:cNvSpPr txBox="1"/>
          <p:nvPr/>
        </p:nvSpPr>
        <p:spPr>
          <a:xfrm>
            <a:off x="6332488" y="1753071"/>
            <a:ext cx="2976996" cy="307777"/>
          </a:xfrm>
          <a:prstGeom prst="rect">
            <a:avLst/>
          </a:prstGeom>
          <a:noFill/>
        </p:spPr>
        <p:txBody>
          <a:bodyPr wrap="square" rtlCol="0">
            <a:spAutoFit/>
          </a:bodyPr>
          <a:lstStyle/>
          <a:p>
            <a:pPr algn="ctr"/>
            <a:r>
              <a:rPr lang="ja-JP" altLang="en-US" sz="1400" u="sng" dirty="0"/>
              <a:t>一元配置分散分析モデルのデータ</a:t>
            </a:r>
            <a:endParaRPr lang="en-US" altLang="ja-JP" sz="1400" u="sng" dirty="0"/>
          </a:p>
        </p:txBody>
      </p:sp>
    </p:spTree>
    <p:extLst>
      <p:ext uri="{BB962C8B-B14F-4D97-AF65-F5344CB8AC3E}">
        <p14:creationId xmlns:p14="http://schemas.microsoft.com/office/powerpoint/2010/main" val="148427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3" name="タイトル 2"/>
          <p:cNvSpPr>
            <a:spLocks noGrp="1"/>
          </p:cNvSpPr>
          <p:nvPr>
            <p:ph type="title"/>
          </p:nvPr>
        </p:nvSpPr>
        <p:spPr/>
        <p:txBody>
          <a:bodyPr/>
          <a:lstStyle/>
          <a:p>
            <a:r>
              <a:rPr kumimoji="1" lang="ja-JP" altLang="en-US" dirty="0"/>
              <a:t>モデルパラメータの</a:t>
            </a:r>
            <a:r>
              <a:rPr lang="ja-JP" altLang="en-US" dirty="0"/>
              <a:t>推定、検定と結果の確認方法</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4106CB-5A8A-4A51-AC9E-7E880FB3545E}"/>
                  </a:ext>
                </a:extLst>
              </p:cNvPr>
              <p:cNvSpPr txBox="1"/>
              <p:nvPr/>
            </p:nvSpPr>
            <p:spPr>
              <a:xfrm>
                <a:off x="200472" y="836712"/>
                <a:ext cx="4752528" cy="2475999"/>
              </a:xfrm>
              <a:prstGeom prst="rect">
                <a:avLst/>
              </a:prstGeom>
              <a:noFill/>
            </p:spPr>
            <p:txBody>
              <a:bodyPr wrap="square" rtlCol="0">
                <a:spAutoFit/>
              </a:bodyPr>
              <a:lstStyle/>
              <a:p>
                <a:endParaRPr lang="en-US" altLang="ja-JP" sz="1600" dirty="0"/>
              </a:p>
              <a:p>
                <a:r>
                  <a:rPr lang="ja-JP" altLang="en-US" sz="1600" dirty="0"/>
                  <a:t>一元配置分散分析モデルを用いた分析</a:t>
                </a:r>
                <a:endParaRPr lang="en-US" altLang="ja-JP" sz="1600" dirty="0"/>
              </a:p>
              <a:p>
                <a:endParaRPr lang="en-US" altLang="ja-JP" sz="1600" dirty="0"/>
              </a:p>
              <a:p>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   </a:t>
                </a:r>
                <a:r>
                  <a:rPr lang="ja-JP" altLang="en-US" sz="1600" dirty="0"/>
                  <a:t>ただし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endParaRPr lang="en-US" altLang="ja-JP" sz="1600" dirty="0"/>
              </a:p>
              <a:p>
                <a:endParaRPr lang="en-US" altLang="ja-JP" sz="800" dirty="0"/>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b="0" i="0" smtClean="0">
                        <a:solidFill>
                          <a:schemeClr val="tx2"/>
                        </a:solidFill>
                        <a:latin typeface="Cambria Math" panose="02040503050406030204" pitchFamily="18" charset="0"/>
                      </a:rPr>
                      <m:t> : </m:t>
                    </m:r>
                    <m:r>
                      <m:rPr>
                        <m:sty m:val="p"/>
                      </m:rPr>
                      <a:rPr lang="en-US" altLang="ja-JP" sz="1600" b="0" i="0" smtClean="0">
                        <a:solidFill>
                          <a:schemeClr val="tx2"/>
                        </a:solidFill>
                        <a:latin typeface="Cambria Math" panose="02040503050406030204" pitchFamily="18" charset="0"/>
                      </a:rPr>
                      <m:t>j</m:t>
                    </m:r>
                    <m:r>
                      <a:rPr lang="en-US" altLang="ja-JP" sz="1600" b="0" i="0" smtClean="0">
                        <a:solidFill>
                          <a:schemeClr val="tx2"/>
                        </a:solidFill>
                        <a:latin typeface="Cambria Math" panose="02040503050406030204" pitchFamily="18" charset="0"/>
                      </a:rPr>
                      <m:t>=1,2,3</m:t>
                    </m:r>
                  </m:oMath>
                </a14:m>
                <a:endParaRPr lang="en-US" altLang="ja-JP" sz="1600" dirty="0"/>
              </a:p>
              <a:p>
                <a:endParaRPr lang="en-US" altLang="ja-JP" sz="1600" dirty="0"/>
              </a:p>
              <a:p>
                <a:r>
                  <a:rPr lang="ja-JP" altLang="en-US" sz="1600" dirty="0"/>
                  <a:t>要因</a:t>
                </a:r>
                <a:r>
                  <a:rPr lang="en-US" altLang="ja-JP" sz="1600" dirty="0"/>
                  <a:t>A</a:t>
                </a:r>
                <a:r>
                  <a:rPr lang="ja-JP" altLang="en-US" sz="1600" dirty="0"/>
                  <a:t>の水準間の効果に差があるかの検定</a:t>
                </a:r>
                <a:endParaRPr lang="en-US" altLang="ja-JP" sz="1600" dirty="0"/>
              </a:p>
              <a:p>
                <a:r>
                  <a:rPr lang="ja-JP" altLang="en-US" sz="1600" dirty="0"/>
                  <a:t>（</a:t>
                </a:r>
                <a:r>
                  <a:rPr lang="en-US" altLang="ja-JP" sz="1600" b="1" dirty="0"/>
                  <a:t>H0</a:t>
                </a:r>
                <a:r>
                  <a:rPr lang="ja-JP" altLang="en-US" sz="1600" b="1" dirty="0"/>
                  <a:t>：</a:t>
                </a:r>
                <a14:m>
                  <m:oMath xmlns:m="http://schemas.openxmlformats.org/officeDocument/2006/math">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a:latin typeface="Cambria Math" panose="02040503050406030204" pitchFamily="18" charset="0"/>
                          </a:rPr>
                          <m:t>𝟏</m:t>
                        </m:r>
                      </m:sub>
                    </m:sSub>
                    <m:r>
                      <a:rPr lang="en-US" altLang="ja-JP" sz="1600" b="1" i="0" smtClean="0">
                        <a:latin typeface="Cambria Math" panose="02040503050406030204" pitchFamily="18" charset="0"/>
                      </a:rPr>
                      <m:t>=</m:t>
                    </m:r>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a:latin typeface="Cambria Math" panose="02040503050406030204" pitchFamily="18" charset="0"/>
                          </a:rPr>
                          <m:t>𝟐</m:t>
                        </m:r>
                      </m:sub>
                    </m:sSub>
                    <m:r>
                      <a:rPr lang="en-US" altLang="ja-JP" sz="1600" b="1" i="1">
                        <a:latin typeface="Cambria Math" panose="02040503050406030204" pitchFamily="18" charset="0"/>
                      </a:rPr>
                      <m:t>=</m:t>
                    </m:r>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smtClean="0">
                            <a:latin typeface="Cambria Math" panose="02040503050406030204" pitchFamily="18" charset="0"/>
                          </a:rPr>
                          <m:t>𝟑</m:t>
                        </m:r>
                      </m:sub>
                    </m:sSub>
                    <m:r>
                      <a:rPr lang="en-US" altLang="ja-JP" sz="1600" b="1" i="1" smtClean="0">
                        <a:latin typeface="Cambria Math" panose="02040503050406030204" pitchFamily="18" charset="0"/>
                      </a:rPr>
                      <m:t>=</m:t>
                    </m:r>
                    <m:r>
                      <a:rPr lang="en-US" altLang="ja-JP" sz="1600" b="1" i="1" smtClean="0">
                        <a:latin typeface="Cambria Math" panose="02040503050406030204" pitchFamily="18" charset="0"/>
                      </a:rPr>
                      <m:t>𝟎</m:t>
                    </m:r>
                  </m:oMath>
                </a14:m>
                <a:r>
                  <a:rPr lang="ja-JP" altLang="en-US" sz="1600" dirty="0"/>
                  <a:t>）</a:t>
                </a:r>
                <a:endParaRPr lang="en-US" altLang="ja-JP" sz="1600" dirty="0"/>
              </a:p>
              <a:p>
                <a:endParaRPr lang="en-US" altLang="ja-JP" sz="1600" dirty="0"/>
              </a:p>
            </p:txBody>
          </p:sp>
        </mc:Choice>
        <mc:Fallback xmlns="">
          <p:sp>
            <p:nvSpPr>
              <p:cNvPr id="5" name="テキスト ボックス 4">
                <a:extLst>
                  <a:ext uri="{FF2B5EF4-FFF2-40B4-BE49-F238E27FC236}">
                    <a16:creationId xmlns:a16="http://schemas.microsoft.com/office/drawing/2014/main" id="{E34106CB-5A8A-4A51-AC9E-7E880FB3545E}"/>
                  </a:ext>
                </a:extLst>
              </p:cNvPr>
              <p:cNvSpPr txBox="1">
                <a:spLocks noRot="1" noChangeAspect="1" noMove="1" noResize="1" noEditPoints="1" noAdjustHandles="1" noChangeArrowheads="1" noChangeShapeType="1" noTextEdit="1"/>
              </p:cNvSpPr>
              <p:nvPr/>
            </p:nvSpPr>
            <p:spPr>
              <a:xfrm>
                <a:off x="200472" y="836712"/>
                <a:ext cx="4752528" cy="2475999"/>
              </a:xfrm>
              <a:prstGeom prst="rect">
                <a:avLst/>
              </a:prstGeom>
              <a:blipFill>
                <a:blip r:embed="rId2"/>
                <a:stretch>
                  <a:fillRect l="-769"/>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A577DA86-8694-4D59-B9A3-50D88F6A5E5D}"/>
              </a:ext>
            </a:extLst>
          </p:cNvPr>
          <p:cNvPicPr>
            <a:picLocks noChangeAspect="1"/>
          </p:cNvPicPr>
          <p:nvPr/>
        </p:nvPicPr>
        <p:blipFill>
          <a:blip r:embed="rId3"/>
          <a:stretch>
            <a:fillRect/>
          </a:stretch>
        </p:blipFill>
        <p:spPr>
          <a:xfrm>
            <a:off x="5673080" y="972307"/>
            <a:ext cx="3852428" cy="2473664"/>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BF62006-0B9F-48D7-A9E9-006C46F48CCB}"/>
                  </a:ext>
                </a:extLst>
              </p:cNvPr>
              <p:cNvSpPr txBox="1"/>
              <p:nvPr/>
            </p:nvSpPr>
            <p:spPr>
              <a:xfrm>
                <a:off x="6105128" y="3445971"/>
                <a:ext cx="4896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accent6"/>
                              </a:solidFill>
                              <a:latin typeface="Cambria Math" panose="02040503050406030204" pitchFamily="18" charset="0"/>
                            </a:rPr>
                          </m:ctrlPr>
                        </m:sSubPr>
                        <m:e>
                          <m:r>
                            <a:rPr lang="en-US" altLang="ja-JP" sz="1600" i="1">
                              <a:solidFill>
                                <a:schemeClr val="accent6"/>
                              </a:solidFill>
                              <a:latin typeface="Cambria Math" panose="02040503050406030204" pitchFamily="18" charset="0"/>
                            </a:rPr>
                            <m:t>𝐴</m:t>
                          </m:r>
                        </m:e>
                        <m:sub>
                          <m:r>
                            <a:rPr lang="en-US" altLang="ja-JP" sz="1600" b="0" i="1" smtClean="0">
                              <a:solidFill>
                                <a:schemeClr val="accent6"/>
                              </a:solidFill>
                              <a:latin typeface="Cambria Math" panose="02040503050406030204" pitchFamily="18" charset="0"/>
                            </a:rPr>
                            <m:t>1</m:t>
                          </m:r>
                        </m:sub>
                      </m:sSub>
                    </m:oMath>
                  </m:oMathPara>
                </a14:m>
                <a:endParaRPr lang="en-US" altLang="ja-JP" sz="1600" dirty="0">
                  <a:solidFill>
                    <a:schemeClr val="accent6"/>
                  </a:solidFill>
                </a:endParaRPr>
              </a:p>
            </p:txBody>
          </p:sp>
        </mc:Choice>
        <mc:Fallback xmlns="">
          <p:sp>
            <p:nvSpPr>
              <p:cNvPr id="6" name="テキスト ボックス 5">
                <a:extLst>
                  <a:ext uri="{FF2B5EF4-FFF2-40B4-BE49-F238E27FC236}">
                    <a16:creationId xmlns:a16="http://schemas.microsoft.com/office/drawing/2014/main" id="{1BF62006-0B9F-48D7-A9E9-006C46F48CCB}"/>
                  </a:ext>
                </a:extLst>
              </p:cNvPr>
              <p:cNvSpPr txBox="1">
                <a:spLocks noRot="1" noChangeAspect="1" noMove="1" noResize="1" noEditPoints="1" noAdjustHandles="1" noChangeArrowheads="1" noChangeShapeType="1" noTextEdit="1"/>
              </p:cNvSpPr>
              <p:nvPr/>
            </p:nvSpPr>
            <p:spPr>
              <a:xfrm>
                <a:off x="6105128" y="3445971"/>
                <a:ext cx="489626" cy="33855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2046FC4-E028-488A-8181-B103866E7F8C}"/>
                  </a:ext>
                </a:extLst>
              </p:cNvPr>
              <p:cNvSpPr txBox="1"/>
              <p:nvPr/>
            </p:nvSpPr>
            <p:spPr>
              <a:xfrm>
                <a:off x="7325692" y="3445971"/>
                <a:ext cx="4896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accent6"/>
                              </a:solidFill>
                              <a:latin typeface="Cambria Math" panose="02040503050406030204" pitchFamily="18" charset="0"/>
                            </a:rPr>
                          </m:ctrlPr>
                        </m:sSubPr>
                        <m:e>
                          <m:r>
                            <a:rPr lang="en-US" altLang="ja-JP" sz="1600" i="1">
                              <a:solidFill>
                                <a:schemeClr val="accent6"/>
                              </a:solidFill>
                              <a:latin typeface="Cambria Math" panose="02040503050406030204" pitchFamily="18" charset="0"/>
                            </a:rPr>
                            <m:t>𝐴</m:t>
                          </m:r>
                        </m:e>
                        <m:sub>
                          <m:r>
                            <a:rPr lang="en-US" altLang="ja-JP" sz="1600" b="0" i="1" smtClean="0">
                              <a:solidFill>
                                <a:schemeClr val="accent6"/>
                              </a:solidFill>
                              <a:latin typeface="Cambria Math" panose="02040503050406030204" pitchFamily="18" charset="0"/>
                            </a:rPr>
                            <m:t>2</m:t>
                          </m:r>
                        </m:sub>
                      </m:sSub>
                    </m:oMath>
                  </m:oMathPara>
                </a14:m>
                <a:endParaRPr lang="en-US" altLang="ja-JP" sz="1600" dirty="0">
                  <a:solidFill>
                    <a:schemeClr val="accent6"/>
                  </a:solidFill>
                </a:endParaRPr>
              </a:p>
            </p:txBody>
          </p:sp>
        </mc:Choice>
        <mc:Fallback xmlns="">
          <p:sp>
            <p:nvSpPr>
              <p:cNvPr id="7" name="テキスト ボックス 6">
                <a:extLst>
                  <a:ext uri="{FF2B5EF4-FFF2-40B4-BE49-F238E27FC236}">
                    <a16:creationId xmlns:a16="http://schemas.microsoft.com/office/drawing/2014/main" id="{32046FC4-E028-488A-8181-B103866E7F8C}"/>
                  </a:ext>
                </a:extLst>
              </p:cNvPr>
              <p:cNvSpPr txBox="1">
                <a:spLocks noRot="1" noChangeAspect="1" noMove="1" noResize="1" noEditPoints="1" noAdjustHandles="1" noChangeArrowheads="1" noChangeShapeType="1" noTextEdit="1"/>
              </p:cNvSpPr>
              <p:nvPr/>
            </p:nvSpPr>
            <p:spPr>
              <a:xfrm>
                <a:off x="7325692" y="3445971"/>
                <a:ext cx="489626"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AFED263-2D3A-4BEB-86DB-1EE179929FBD}"/>
                  </a:ext>
                </a:extLst>
              </p:cNvPr>
              <p:cNvSpPr txBox="1"/>
              <p:nvPr/>
            </p:nvSpPr>
            <p:spPr>
              <a:xfrm>
                <a:off x="8675842" y="3445971"/>
                <a:ext cx="4896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accent6"/>
                              </a:solidFill>
                              <a:latin typeface="Cambria Math" panose="02040503050406030204" pitchFamily="18" charset="0"/>
                            </a:rPr>
                          </m:ctrlPr>
                        </m:sSubPr>
                        <m:e>
                          <m:r>
                            <a:rPr lang="en-US" altLang="ja-JP" sz="1600" i="1">
                              <a:solidFill>
                                <a:schemeClr val="accent6"/>
                              </a:solidFill>
                              <a:latin typeface="Cambria Math" panose="02040503050406030204" pitchFamily="18" charset="0"/>
                            </a:rPr>
                            <m:t>𝐴</m:t>
                          </m:r>
                        </m:e>
                        <m:sub>
                          <m:r>
                            <a:rPr lang="en-US" altLang="ja-JP" sz="1600" b="0" i="1" smtClean="0">
                              <a:solidFill>
                                <a:schemeClr val="accent6"/>
                              </a:solidFill>
                              <a:latin typeface="Cambria Math" panose="02040503050406030204" pitchFamily="18" charset="0"/>
                            </a:rPr>
                            <m:t>3</m:t>
                          </m:r>
                        </m:sub>
                      </m:sSub>
                    </m:oMath>
                  </m:oMathPara>
                </a14:m>
                <a:endParaRPr lang="en-US" altLang="ja-JP" sz="1600" dirty="0">
                  <a:solidFill>
                    <a:schemeClr val="accent6"/>
                  </a:solidFill>
                </a:endParaRPr>
              </a:p>
            </p:txBody>
          </p:sp>
        </mc:Choice>
        <mc:Fallback xmlns="">
          <p:sp>
            <p:nvSpPr>
              <p:cNvPr id="8" name="テキスト ボックス 7">
                <a:extLst>
                  <a:ext uri="{FF2B5EF4-FFF2-40B4-BE49-F238E27FC236}">
                    <a16:creationId xmlns:a16="http://schemas.microsoft.com/office/drawing/2014/main" id="{5AFED263-2D3A-4BEB-86DB-1EE179929FBD}"/>
                  </a:ext>
                </a:extLst>
              </p:cNvPr>
              <p:cNvSpPr txBox="1">
                <a:spLocks noRot="1" noChangeAspect="1" noMove="1" noResize="1" noEditPoints="1" noAdjustHandles="1" noChangeArrowheads="1" noChangeShapeType="1" noTextEdit="1"/>
              </p:cNvSpPr>
              <p:nvPr/>
            </p:nvSpPr>
            <p:spPr>
              <a:xfrm>
                <a:off x="8675842" y="3445971"/>
                <a:ext cx="489626"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22C2FEC-DBF6-4632-AD09-B946DEFB1B20}"/>
                  </a:ext>
                </a:extLst>
              </p:cNvPr>
              <p:cNvSpPr txBox="1"/>
              <p:nvPr/>
            </p:nvSpPr>
            <p:spPr>
              <a:xfrm>
                <a:off x="5455270" y="2499015"/>
                <a:ext cx="6840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B050"/>
                              </a:solidFill>
                              <a:latin typeface="Cambria Math" panose="02040503050406030204" pitchFamily="18" charset="0"/>
                            </a:rPr>
                          </m:ctrlPr>
                        </m:sSubPr>
                        <m:e>
                          <m:r>
                            <m:rPr>
                              <m:sty m:val="p"/>
                            </m:rPr>
                            <a:rPr lang="en-US" altLang="ja-JP" sz="1600" i="1">
                              <a:solidFill>
                                <a:srgbClr val="00B050"/>
                              </a:solidFill>
                              <a:latin typeface="Cambria Math" panose="02040503050406030204" pitchFamily="18" charset="0"/>
                            </a:rPr>
                            <m:t>α</m:t>
                          </m:r>
                        </m:e>
                        <m:sub>
                          <m:r>
                            <a:rPr lang="en-US" altLang="ja-JP" sz="1600" b="0" i="1" smtClean="0">
                              <a:solidFill>
                                <a:srgbClr val="00B050"/>
                              </a:solidFill>
                              <a:latin typeface="Cambria Math" panose="02040503050406030204" pitchFamily="18" charset="0"/>
                            </a:rPr>
                            <m:t>1</m:t>
                          </m:r>
                        </m:sub>
                      </m:sSub>
                    </m:oMath>
                  </m:oMathPara>
                </a14:m>
                <a:endParaRPr lang="en-US" altLang="ja-JP" sz="1600" dirty="0">
                  <a:solidFill>
                    <a:srgbClr val="00B050"/>
                  </a:solidFill>
                </a:endParaRPr>
              </a:p>
            </p:txBody>
          </p:sp>
        </mc:Choice>
        <mc:Fallback xmlns="">
          <p:sp>
            <p:nvSpPr>
              <p:cNvPr id="10" name="テキスト ボックス 9">
                <a:extLst>
                  <a:ext uri="{FF2B5EF4-FFF2-40B4-BE49-F238E27FC236}">
                    <a16:creationId xmlns:a16="http://schemas.microsoft.com/office/drawing/2014/main" id="{022C2FEC-DBF6-4632-AD09-B946DEFB1B20}"/>
                  </a:ext>
                </a:extLst>
              </p:cNvPr>
              <p:cNvSpPr txBox="1">
                <a:spLocks noRot="1" noChangeAspect="1" noMove="1" noResize="1" noEditPoints="1" noAdjustHandles="1" noChangeArrowheads="1" noChangeShapeType="1" noTextEdit="1"/>
              </p:cNvSpPr>
              <p:nvPr/>
            </p:nvSpPr>
            <p:spPr>
              <a:xfrm>
                <a:off x="5455270" y="2499015"/>
                <a:ext cx="684076"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625313-3729-4C39-931C-1807163FF468}"/>
                  </a:ext>
                </a:extLst>
              </p:cNvPr>
              <p:cNvSpPr txBox="1"/>
              <p:nvPr/>
            </p:nvSpPr>
            <p:spPr>
              <a:xfrm>
                <a:off x="6717196" y="1614282"/>
                <a:ext cx="6840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B050"/>
                              </a:solidFill>
                              <a:latin typeface="Cambria Math" panose="02040503050406030204" pitchFamily="18" charset="0"/>
                            </a:rPr>
                          </m:ctrlPr>
                        </m:sSubPr>
                        <m:e>
                          <m:r>
                            <m:rPr>
                              <m:sty m:val="p"/>
                            </m:rPr>
                            <a:rPr lang="en-US" altLang="ja-JP" sz="1600" i="1">
                              <a:solidFill>
                                <a:srgbClr val="00B050"/>
                              </a:solidFill>
                              <a:latin typeface="Cambria Math" panose="02040503050406030204" pitchFamily="18" charset="0"/>
                            </a:rPr>
                            <m:t>α</m:t>
                          </m:r>
                        </m:e>
                        <m:sub>
                          <m:r>
                            <a:rPr lang="en-US" altLang="ja-JP" sz="1600" b="0" i="1" smtClean="0">
                              <a:solidFill>
                                <a:srgbClr val="00B050"/>
                              </a:solidFill>
                              <a:latin typeface="Cambria Math" panose="02040503050406030204" pitchFamily="18" charset="0"/>
                            </a:rPr>
                            <m:t>2</m:t>
                          </m:r>
                        </m:sub>
                      </m:sSub>
                    </m:oMath>
                  </m:oMathPara>
                </a14:m>
                <a:endParaRPr lang="en-US" altLang="ja-JP" sz="1600" dirty="0">
                  <a:solidFill>
                    <a:srgbClr val="00B050"/>
                  </a:solidFill>
                </a:endParaRPr>
              </a:p>
            </p:txBody>
          </p:sp>
        </mc:Choice>
        <mc:Fallback xmlns="">
          <p:sp>
            <p:nvSpPr>
              <p:cNvPr id="11" name="テキスト ボックス 10">
                <a:extLst>
                  <a:ext uri="{FF2B5EF4-FFF2-40B4-BE49-F238E27FC236}">
                    <a16:creationId xmlns:a16="http://schemas.microsoft.com/office/drawing/2014/main" id="{43625313-3729-4C39-931C-1807163FF468}"/>
                  </a:ext>
                </a:extLst>
              </p:cNvPr>
              <p:cNvSpPr txBox="1">
                <a:spLocks noRot="1" noChangeAspect="1" noMove="1" noResize="1" noEditPoints="1" noAdjustHandles="1" noChangeArrowheads="1" noChangeShapeType="1" noTextEdit="1"/>
              </p:cNvSpPr>
              <p:nvPr/>
            </p:nvSpPr>
            <p:spPr>
              <a:xfrm>
                <a:off x="6717196" y="1614282"/>
                <a:ext cx="684076"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2F9A86-55F4-4BD1-8B71-4748DB0FF3A8}"/>
                  </a:ext>
                </a:extLst>
              </p:cNvPr>
              <p:cNvSpPr txBox="1"/>
              <p:nvPr/>
            </p:nvSpPr>
            <p:spPr>
              <a:xfrm>
                <a:off x="8049344" y="1578278"/>
                <a:ext cx="68407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rgbClr val="00B050"/>
                              </a:solidFill>
                              <a:latin typeface="Cambria Math" panose="02040503050406030204" pitchFamily="18" charset="0"/>
                            </a:rPr>
                          </m:ctrlPr>
                        </m:sSubPr>
                        <m:e>
                          <m:r>
                            <m:rPr>
                              <m:sty m:val="p"/>
                            </m:rPr>
                            <a:rPr lang="en-US" altLang="ja-JP" sz="1600" i="1">
                              <a:solidFill>
                                <a:srgbClr val="00B050"/>
                              </a:solidFill>
                              <a:latin typeface="Cambria Math" panose="02040503050406030204" pitchFamily="18" charset="0"/>
                            </a:rPr>
                            <m:t>α</m:t>
                          </m:r>
                        </m:e>
                        <m:sub>
                          <m:r>
                            <a:rPr lang="en-US" altLang="ja-JP" sz="1600" b="0" i="1" smtClean="0">
                              <a:solidFill>
                                <a:srgbClr val="00B050"/>
                              </a:solidFill>
                              <a:latin typeface="Cambria Math" panose="02040503050406030204" pitchFamily="18" charset="0"/>
                            </a:rPr>
                            <m:t>3</m:t>
                          </m:r>
                        </m:sub>
                      </m:sSub>
                    </m:oMath>
                  </m:oMathPara>
                </a14:m>
                <a:endParaRPr lang="en-US" altLang="ja-JP" sz="1600" dirty="0">
                  <a:solidFill>
                    <a:srgbClr val="00B050"/>
                  </a:solidFill>
                </a:endParaRPr>
              </a:p>
            </p:txBody>
          </p:sp>
        </mc:Choice>
        <mc:Fallback xmlns="">
          <p:sp>
            <p:nvSpPr>
              <p:cNvPr id="12" name="テキスト ボックス 11">
                <a:extLst>
                  <a:ext uri="{FF2B5EF4-FFF2-40B4-BE49-F238E27FC236}">
                    <a16:creationId xmlns:a16="http://schemas.microsoft.com/office/drawing/2014/main" id="{DF2F9A86-55F4-4BD1-8B71-4748DB0FF3A8}"/>
                  </a:ext>
                </a:extLst>
              </p:cNvPr>
              <p:cNvSpPr txBox="1">
                <a:spLocks noRot="1" noChangeAspect="1" noMove="1" noResize="1" noEditPoints="1" noAdjustHandles="1" noChangeArrowheads="1" noChangeShapeType="1" noTextEdit="1"/>
              </p:cNvSpPr>
              <p:nvPr/>
            </p:nvSpPr>
            <p:spPr>
              <a:xfrm>
                <a:off x="8049344" y="1578278"/>
                <a:ext cx="684076" cy="33855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11A2071-B42D-4513-9D91-9CCCBC9A4305}"/>
                  </a:ext>
                </a:extLst>
              </p:cNvPr>
              <p:cNvSpPr txBox="1"/>
              <p:nvPr/>
            </p:nvSpPr>
            <p:spPr>
              <a:xfrm>
                <a:off x="5304703" y="1916832"/>
                <a:ext cx="49913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600" i="1" smtClean="0">
                          <a:solidFill>
                            <a:schemeClr val="tx1"/>
                          </a:solidFill>
                          <a:latin typeface="Cambria Math" panose="02040503050406030204" pitchFamily="18" charset="0"/>
                        </a:rPr>
                        <m:t>μ</m:t>
                      </m:r>
                    </m:oMath>
                  </m:oMathPara>
                </a14:m>
                <a:endParaRPr lang="en-US" altLang="ja-JP" sz="1600" dirty="0">
                  <a:solidFill>
                    <a:schemeClr val="tx1"/>
                  </a:solidFill>
                </a:endParaRPr>
              </a:p>
            </p:txBody>
          </p:sp>
        </mc:Choice>
        <mc:Fallback xmlns="">
          <p:sp>
            <p:nvSpPr>
              <p:cNvPr id="13" name="テキスト ボックス 12">
                <a:extLst>
                  <a:ext uri="{FF2B5EF4-FFF2-40B4-BE49-F238E27FC236}">
                    <a16:creationId xmlns:a16="http://schemas.microsoft.com/office/drawing/2014/main" id="{011A2071-B42D-4513-9D91-9CCCBC9A4305}"/>
                  </a:ext>
                </a:extLst>
              </p:cNvPr>
              <p:cNvSpPr txBox="1">
                <a:spLocks noRot="1" noChangeAspect="1" noMove="1" noResize="1" noEditPoints="1" noAdjustHandles="1" noChangeArrowheads="1" noChangeShapeType="1" noTextEdit="1"/>
              </p:cNvSpPr>
              <p:nvPr/>
            </p:nvSpPr>
            <p:spPr>
              <a:xfrm>
                <a:off x="5304703" y="1916832"/>
                <a:ext cx="499132" cy="33855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5BEB38-D5FA-47A9-9662-BE9BC074835C}"/>
                  </a:ext>
                </a:extLst>
              </p:cNvPr>
              <p:cNvSpPr txBox="1"/>
              <p:nvPr/>
            </p:nvSpPr>
            <p:spPr>
              <a:xfrm>
                <a:off x="8236823" y="2705014"/>
                <a:ext cx="439019"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600" i="1" smtClean="0">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b="0" i="1" smtClean="0">
                              <a:solidFill>
                                <a:schemeClr val="tx2"/>
                              </a:solidFill>
                              <a:latin typeface="Cambria Math" panose="02040503050406030204" pitchFamily="18" charset="0"/>
                            </a:rPr>
                            <m:t>3</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m:oMathPara>
                </a14:m>
                <a:endParaRPr lang="en-US" altLang="ja-JP" sz="1600" dirty="0"/>
              </a:p>
            </p:txBody>
          </p:sp>
        </mc:Choice>
        <mc:Fallback xmlns="">
          <p:sp>
            <p:nvSpPr>
              <p:cNvPr id="14" name="テキスト ボックス 13">
                <a:extLst>
                  <a:ext uri="{FF2B5EF4-FFF2-40B4-BE49-F238E27FC236}">
                    <a16:creationId xmlns:a16="http://schemas.microsoft.com/office/drawing/2014/main" id="{8B5BEB38-D5FA-47A9-9662-BE9BC074835C}"/>
                  </a:ext>
                </a:extLst>
              </p:cNvPr>
              <p:cNvSpPr txBox="1">
                <a:spLocks noRot="1" noChangeAspect="1" noMove="1" noResize="1" noEditPoints="1" noAdjustHandles="1" noChangeArrowheads="1" noChangeShapeType="1" noTextEdit="1"/>
              </p:cNvSpPr>
              <p:nvPr/>
            </p:nvSpPr>
            <p:spPr>
              <a:xfrm>
                <a:off x="8236823" y="2705014"/>
                <a:ext cx="439019" cy="358368"/>
              </a:xfrm>
              <a:prstGeom prst="rect">
                <a:avLst/>
              </a:prstGeom>
              <a:blipFill>
                <a:blip r:embed="rId11"/>
                <a:stretch>
                  <a:fillRect/>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37CD84E7-B049-4DAA-8BE6-B5EA23011DA4}"/>
              </a:ext>
            </a:extLst>
          </p:cNvPr>
          <p:cNvCxnSpPr>
            <a:cxnSpLocks/>
            <a:stCxn id="14" idx="0"/>
          </p:cNvCxnSpPr>
          <p:nvPr/>
        </p:nvCxnSpPr>
        <p:spPr>
          <a:xfrm flipV="1">
            <a:off x="8456333" y="2272966"/>
            <a:ext cx="392558" cy="432048"/>
          </a:xfrm>
          <a:prstGeom prst="line">
            <a:avLst/>
          </a:prstGeom>
          <a:ln w="6350">
            <a:solidFill>
              <a:srgbClr val="0070C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FFBFA58-C470-4F26-B9BC-A40E6C0B89B6}"/>
                  </a:ext>
                </a:extLst>
              </p:cNvPr>
              <p:cNvSpPr txBox="1"/>
              <p:nvPr/>
            </p:nvSpPr>
            <p:spPr>
              <a:xfrm>
                <a:off x="200472" y="4110184"/>
                <a:ext cx="9433048" cy="1752211"/>
              </a:xfrm>
              <a:prstGeom prst="rect">
                <a:avLst/>
              </a:prstGeom>
              <a:noFill/>
            </p:spPr>
            <p:txBody>
              <a:bodyPr wrap="square" rtlCol="0">
                <a:spAutoFit/>
              </a:bodyPr>
              <a:lstStyle/>
              <a:p>
                <a:r>
                  <a:rPr lang="ja-JP" altLang="en-US" sz="1600" dirty="0"/>
                  <a:t>観測値</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a:t>
                </a:r>
                <a:r>
                  <a:rPr lang="ja-JP" altLang="en-US" sz="1600" dirty="0"/>
                  <a:t>を全体平均</a:t>
                </a:r>
                <a:r>
                  <a:rPr lang="en-US" altLang="ja-JP" sz="1600" dirty="0"/>
                  <a:t>(</a:t>
                </a:r>
                <a14:m>
                  <m:oMath xmlns:m="http://schemas.openxmlformats.org/officeDocument/2006/math">
                    <m:r>
                      <m:rPr>
                        <m:sty m:val="p"/>
                      </m:rPr>
                      <a:rPr lang="en-US" altLang="ja-JP" sz="1600" i="1">
                        <a:solidFill>
                          <a:schemeClr val="tx2"/>
                        </a:solidFill>
                        <a:latin typeface="Cambria Math" panose="02040503050406030204" pitchFamily="18" charset="0"/>
                      </a:rPr>
                      <m:t>μ</m:t>
                    </m:r>
                  </m:oMath>
                </a14:m>
                <a:r>
                  <a:rPr lang="en-US" altLang="ja-JP" sz="1600" dirty="0"/>
                  <a:t>)</a:t>
                </a:r>
                <a:r>
                  <a:rPr lang="ja-JP" altLang="en-US" sz="1600" dirty="0" err="1"/>
                  <a:t>、</a:t>
                </a:r>
                <a:r>
                  <a:rPr lang="ja-JP" altLang="en-US" sz="1600" dirty="0"/>
                  <a:t>水準平均</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en-US" altLang="ja-JP" sz="1600" dirty="0"/>
                  <a:t>)</a:t>
                </a:r>
                <a:r>
                  <a:rPr lang="ja-JP" altLang="en-US" sz="1600" dirty="0" err="1"/>
                  <a:t>、</a:t>
                </a:r>
                <a:r>
                  <a:rPr lang="ja-JP" altLang="en-US" sz="1600" dirty="0"/>
                  <a:t>正規分布に従う誤差</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a:t>
                </a:r>
                <a:r>
                  <a:rPr lang="ja-JP" altLang="en-US" sz="1600" dirty="0"/>
                  <a:t>に分解して考える</a:t>
                </a:r>
                <a:endParaRPr lang="en-US" altLang="ja-JP" sz="1600" dirty="0"/>
              </a:p>
              <a:p>
                <a:endParaRPr lang="en-US" altLang="ja-JP" sz="1600" dirty="0"/>
              </a:p>
              <a:p>
                <a:r>
                  <a:rPr lang="ja-JP" altLang="en-US" sz="1600" dirty="0"/>
                  <a:t>“水準間の効果</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en-US" altLang="ja-JP" sz="1600" dirty="0"/>
                  <a:t>)</a:t>
                </a:r>
                <a:r>
                  <a:rPr lang="ja-JP" altLang="en-US" sz="1600" dirty="0"/>
                  <a:t>のばらつき”が大きい時（</a:t>
                </a:r>
                <a:r>
                  <a:rPr lang="en-US" altLang="ja-JP" sz="1600" dirty="0"/>
                  <a:t>j</a:t>
                </a:r>
                <a:r>
                  <a:rPr lang="ja-JP" altLang="en-US" sz="1600" dirty="0"/>
                  <a:t>間で差が大きい）、検定で帰無仮説が棄却される</a:t>
                </a:r>
                <a:endParaRPr lang="en-US" altLang="ja-JP" sz="1600" dirty="0"/>
              </a:p>
              <a:p>
                <a:r>
                  <a:rPr lang="ja-JP" altLang="en-US" sz="1600" dirty="0"/>
                  <a:t>（正確には、“水準内での誤差</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a:t>
                </a:r>
                <a:r>
                  <a:rPr lang="ja-JP" altLang="en-US" sz="1600" dirty="0"/>
                  <a:t>のばらつき“に対して”水準間の効果</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en-US" altLang="ja-JP" sz="1600" dirty="0"/>
                  <a:t>)</a:t>
                </a:r>
                <a:r>
                  <a:rPr lang="ja-JP" altLang="en-US" sz="1600" dirty="0"/>
                  <a:t>のばらつき”が大きい時）</a:t>
                </a:r>
                <a:endParaRPr lang="en-US" altLang="ja-JP" sz="1600" dirty="0"/>
              </a:p>
              <a:p>
                <a:endParaRPr lang="en-US" altLang="ja-JP" sz="800" dirty="0"/>
              </a:p>
              <a:p>
                <a:r>
                  <a:rPr lang="ja-JP" altLang="en-US" sz="1600" dirty="0"/>
                  <a:t>棄却された場合、「少なくとも一つの水準の効果は異なる」との結論に至る</a:t>
                </a:r>
                <a:endParaRPr lang="en-US" altLang="ja-JP" sz="1600" dirty="0"/>
              </a:p>
              <a:p>
                <a:endParaRPr lang="en-US" altLang="ja-JP" sz="1600" dirty="0"/>
              </a:p>
            </p:txBody>
          </p:sp>
        </mc:Choice>
        <mc:Fallback xmlns="">
          <p:sp>
            <p:nvSpPr>
              <p:cNvPr id="18" name="テキスト ボックス 17">
                <a:extLst>
                  <a:ext uri="{FF2B5EF4-FFF2-40B4-BE49-F238E27FC236}">
                    <a16:creationId xmlns:a16="http://schemas.microsoft.com/office/drawing/2014/main" id="{4FFBFA58-C470-4F26-B9BC-A40E6C0B89B6}"/>
                  </a:ext>
                </a:extLst>
              </p:cNvPr>
              <p:cNvSpPr txBox="1">
                <a:spLocks noRot="1" noChangeAspect="1" noMove="1" noResize="1" noEditPoints="1" noAdjustHandles="1" noChangeArrowheads="1" noChangeShapeType="1" noTextEdit="1"/>
              </p:cNvSpPr>
              <p:nvPr/>
            </p:nvSpPr>
            <p:spPr>
              <a:xfrm>
                <a:off x="200472" y="4110184"/>
                <a:ext cx="9433048" cy="1752211"/>
              </a:xfrm>
              <a:prstGeom prst="rect">
                <a:avLst/>
              </a:prstGeom>
              <a:blipFill>
                <a:blip r:embed="rId12"/>
                <a:stretch>
                  <a:fillRect l="-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23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3" name="タイトル 2"/>
          <p:cNvSpPr>
            <a:spLocks noGrp="1"/>
          </p:cNvSpPr>
          <p:nvPr>
            <p:ph type="title"/>
          </p:nvPr>
        </p:nvSpPr>
        <p:spPr/>
        <p:txBody>
          <a:bodyPr/>
          <a:lstStyle/>
          <a:p>
            <a:r>
              <a:rPr lang="ja-JP" altLang="en-US" dirty="0"/>
              <a:t>平方和の分解と分散分析表</a:t>
            </a:r>
            <a:endParaRPr kumimoji="1" lang="ja-JP" altLang="en-US"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E656A2A-A24C-4296-9CC1-096B520FEFE5}"/>
                  </a:ext>
                </a:extLst>
              </p:cNvPr>
              <p:cNvSpPr txBox="1"/>
              <p:nvPr/>
            </p:nvSpPr>
            <p:spPr>
              <a:xfrm>
                <a:off x="200472" y="836712"/>
                <a:ext cx="5760640" cy="1783245"/>
              </a:xfrm>
              <a:prstGeom prst="rect">
                <a:avLst/>
              </a:prstGeom>
              <a:noFill/>
            </p:spPr>
            <p:txBody>
              <a:bodyPr wrap="square" rtlCol="0">
                <a:spAutoFit/>
              </a:bodyPr>
              <a:lstStyle/>
              <a:p>
                <a:r>
                  <a:rPr lang="ja-JP" altLang="en-US" sz="1400" dirty="0"/>
                  <a:t>モデル</a:t>
                </a:r>
                <a14:m>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r>
                      <m:rPr>
                        <m:sty m:val="p"/>
                      </m:rPr>
                      <a:rPr lang="en-US" altLang="ja-JP" sz="1400" i="1">
                        <a:solidFill>
                          <a:schemeClr val="tx2"/>
                        </a:solidFill>
                        <a:latin typeface="Cambria Math" panose="02040503050406030204" pitchFamily="18" charset="0"/>
                      </a:rPr>
                      <m:t>μ</m:t>
                    </m:r>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α</m:t>
                        </m:r>
                      </m:e>
                      <m:sub>
                        <m:r>
                          <a:rPr lang="en-US" altLang="ja-JP" sz="1400" i="1">
                            <a:solidFill>
                              <a:schemeClr val="tx2"/>
                            </a:solidFill>
                            <a:latin typeface="Cambria Math" panose="02040503050406030204" pitchFamily="18" charset="0"/>
                          </a:rPr>
                          <m:t>𝑗</m:t>
                        </m:r>
                      </m:sub>
                    </m:sSub>
                    <m:r>
                      <a:rPr lang="en-US" altLang="ja-JP" sz="1400" i="1">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ε</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oMath>
                </a14:m>
                <a:r>
                  <a:rPr lang="ja-JP" altLang="en-US" sz="1400" dirty="0"/>
                  <a:t>を右のデータ表記表を用いて書き直す</a:t>
                </a:r>
                <a:endParaRPr lang="en-US" altLang="ja-JP" sz="1400" dirty="0"/>
              </a:p>
              <a:p>
                <a:endParaRPr lang="en-US" altLang="ja-JP" sz="500" dirty="0"/>
              </a:p>
              <a:p>
                <a:pPr/>
                <a14:m>
                  <m:oMathPara xmlns:m="http://schemas.openxmlformats.org/officeDocument/2006/math">
                    <m:oMathParaPr>
                      <m:jc m:val="left"/>
                    </m:oMathParaPr>
                    <m:oMath xmlns:m="http://schemas.openxmlformats.org/officeDocument/2006/math">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Sub>
                        </m:e>
                      </m:acc>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sub>
                          </m:sSub>
                        </m:e>
                      </m:acc>
                      <m:r>
                        <a:rPr lang="en-US" altLang="ja-JP" sz="1400" b="0" i="1" smtClean="0">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Sub>
                        </m:e>
                      </m:acc>
                      <m:r>
                        <a:rPr lang="en-US" altLang="ja-JP" sz="1400" b="0" i="1" smtClean="0">
                          <a:solidFill>
                            <a:schemeClr val="tx2"/>
                          </a:solidFill>
                          <a:latin typeface="Cambria Math" panose="02040503050406030204" pitchFamily="18" charset="0"/>
                        </a:rPr>
                        <m:t>)</m:t>
                      </m:r>
                      <m:r>
                        <a:rPr lang="en-US" altLang="ja-JP" sz="1400" i="1" smtClean="0">
                          <a:solidFill>
                            <a:schemeClr val="tx2"/>
                          </a:solidFill>
                          <a:latin typeface="Cambria Math" panose="02040503050406030204" pitchFamily="18" charset="0"/>
                        </a:rPr>
                        <m:t> </m:t>
                      </m:r>
                      <m:r>
                        <a:rPr lang="en-US" altLang="ja-JP" sz="1400" i="1">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sub>
                          </m:sSub>
                        </m:e>
                      </m:acc>
                      <m:r>
                        <a:rPr lang="en-US" altLang="ja-JP" sz="1400" b="0" i="1" smtClean="0">
                          <a:solidFill>
                            <a:schemeClr val="tx2"/>
                          </a:solidFill>
                          <a:latin typeface="Cambria Math" panose="02040503050406030204" pitchFamily="18" charset="0"/>
                        </a:rPr>
                        <m:t>)</m:t>
                      </m:r>
                    </m:oMath>
                  </m:oMathPara>
                </a14:m>
                <a:endParaRPr lang="en-US" altLang="ja-JP" sz="1400" dirty="0"/>
              </a:p>
              <a:p>
                <a:endParaRPr lang="en-US" altLang="ja-JP" sz="1400" dirty="0"/>
              </a:p>
              <a:p>
                <a:r>
                  <a:rPr lang="ja-JP" altLang="en-US" sz="1400" dirty="0"/>
                  <a:t>両辺から</a:t>
                </a:r>
                <a14:m>
                  <m:oMath xmlns:m="http://schemas.openxmlformats.org/officeDocument/2006/math">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Sub>
                      </m:e>
                    </m:acc>
                  </m:oMath>
                </a14:m>
                <a:r>
                  <a:rPr lang="ja-JP" altLang="en-US" sz="1400" dirty="0"/>
                  <a:t>を引いて</a:t>
                </a:r>
                <a:r>
                  <a:rPr lang="en-US" altLang="ja-JP" sz="1400" dirty="0"/>
                  <a:t>2</a:t>
                </a:r>
                <a:r>
                  <a:rPr lang="ja-JP" altLang="en-US" sz="1400" dirty="0"/>
                  <a:t>乗の和を計算、整理</a:t>
                </a:r>
                <a:endParaRPr lang="en-US" altLang="ja-JP" sz="1400" dirty="0"/>
              </a:p>
              <a:p>
                <a:endParaRPr lang="en-US" altLang="ja-JP" sz="500" dirty="0"/>
              </a:p>
              <a:p>
                <a:pPr/>
                <a14:m>
                  <m:oMathPara xmlns:m="http://schemas.openxmlformats.org/officeDocument/2006/math">
                    <m:oMathParaPr>
                      <m:jc m:val="left"/>
                    </m:oMathParaPr>
                    <m:oMath xmlns:m="http://schemas.openxmlformats.org/officeDocument/2006/math">
                      <m:nary>
                        <m:naryPr>
                          <m:chr m:val="∑"/>
                          <m:ctrlPr>
                            <a:rPr lang="en-US" altLang="ja-JP" sz="1400" i="1" smtClean="0">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b="0" i="1" smtClean="0">
                              <a:solidFill>
                                <a:schemeClr val="tx2"/>
                              </a:solidFill>
                              <a:latin typeface="Cambria Math" panose="02040503050406030204" pitchFamily="18" charset="0"/>
                              <a:ea typeface="Cambria Math" panose="02040503050406030204" pitchFamily="18" charset="0"/>
                            </a:rPr>
                            <m:t>𝑗</m:t>
                          </m:r>
                          <m:r>
                            <a:rPr lang="en-US" altLang="ja-JP" sz="1400" b="0" i="1" smtClean="0">
                              <a:solidFill>
                                <a:schemeClr val="tx2"/>
                              </a:solidFill>
                              <a:latin typeface="Cambria Math" panose="02040503050406030204" pitchFamily="18" charset="0"/>
                              <a:ea typeface="Cambria Math" panose="02040503050406030204" pitchFamily="18" charset="0"/>
                            </a:rPr>
                            <m:t>=1</m:t>
                          </m:r>
                        </m:sub>
                        <m:sup>
                          <m:r>
                            <a:rPr lang="en-US" altLang="ja-JP" sz="1400" b="0" i="1" smtClean="0">
                              <a:solidFill>
                                <a:schemeClr val="tx2"/>
                              </a:solidFill>
                              <a:latin typeface="Cambria Math" panose="02040503050406030204" pitchFamily="18" charset="0"/>
                              <a:ea typeface="Cambria Math" panose="02040503050406030204" pitchFamily="18" charset="0"/>
                            </a:rPr>
                            <m:t>𝑎</m:t>
                          </m:r>
                        </m:sup>
                        <m:e>
                          <m:nary>
                            <m:naryPr>
                              <m:chr m:val="∑"/>
                              <m:ctrlPr>
                                <a:rPr lang="en-US" altLang="ja-JP" sz="1400" i="1" smtClean="0">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b="0" i="1" smtClean="0">
                                  <a:solidFill>
                                    <a:schemeClr val="tx2"/>
                                  </a:solidFill>
                                  <a:latin typeface="Cambria Math" panose="02040503050406030204" pitchFamily="18" charset="0"/>
                                  <a:ea typeface="Cambria Math" panose="02040503050406030204" pitchFamily="18" charset="0"/>
                                </a:rPr>
                                <m:t>𝑖</m:t>
                              </m:r>
                              <m:r>
                                <a:rPr lang="en-US" altLang="ja-JP" sz="1400" b="0" i="1" smtClean="0">
                                  <a:solidFill>
                                    <a:schemeClr val="tx2"/>
                                  </a:solidFill>
                                  <a:latin typeface="Cambria Math" panose="02040503050406030204" pitchFamily="18" charset="0"/>
                                  <a:ea typeface="Cambria Math" panose="02040503050406030204" pitchFamily="18" charset="0"/>
                                </a:rPr>
                                <m:t>=1</m:t>
                              </m:r>
                            </m:sub>
                            <m:sup>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𝑗</m:t>
                                  </m:r>
                                </m:sub>
                              </m:sSub>
                            </m:sup>
                            <m:e>
                              <m:sSup>
                                <m:sSupPr>
                                  <m:ctrlPr>
                                    <a:rPr lang="en-US" altLang="ja-JP" sz="1400" i="1">
                                      <a:solidFill>
                                        <a:schemeClr val="tx2"/>
                                      </a:solidFill>
                                      <a:latin typeface="Cambria Math" panose="02040503050406030204" pitchFamily="18" charset="0"/>
                                      <a:ea typeface="Cambria Math" panose="02040503050406030204" pitchFamily="18" charset="0"/>
                                    </a:rPr>
                                  </m:ctrlPr>
                                </m:sSupPr>
                                <m:e>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Sub>
                                    </m:e>
                                  </m:acc>
                                  <m:r>
                                    <a:rPr lang="en-US" altLang="ja-JP" sz="1400" i="1">
                                      <a:solidFill>
                                        <a:schemeClr val="tx2"/>
                                      </a:solidFill>
                                      <a:latin typeface="Cambria Math" panose="02040503050406030204" pitchFamily="18" charset="0"/>
                                      <a:ea typeface="Cambria Math" panose="02040503050406030204" pitchFamily="18" charset="0"/>
                                    </a:rPr>
                                    <m:t>)</m:t>
                                  </m:r>
                                </m:e>
                                <m:sup>
                                  <m:r>
                                    <a:rPr lang="en-US" altLang="ja-JP" sz="1400" i="1">
                                      <a:solidFill>
                                        <a:schemeClr val="tx2"/>
                                      </a:solidFill>
                                      <a:latin typeface="Cambria Math" panose="02040503050406030204" pitchFamily="18" charset="0"/>
                                      <a:ea typeface="Cambria Math" panose="02040503050406030204" pitchFamily="18" charset="0"/>
                                    </a:rPr>
                                    <m:t>2</m:t>
                                  </m:r>
                                </m:sup>
                              </m:sSup>
                            </m:e>
                          </m:nary>
                        </m:e>
                      </m:nary>
                      <m:r>
                        <a:rPr lang="en-US" altLang="ja-JP" sz="1400" i="1">
                          <a:solidFill>
                            <a:schemeClr val="tx2"/>
                          </a:solidFill>
                          <a:latin typeface="Cambria Math" panose="02040503050406030204" pitchFamily="18" charset="0"/>
                        </a:rPr>
                        <m:t>=</m:t>
                      </m:r>
                      <m:nary>
                        <m:naryPr>
                          <m:chr m:val="∑"/>
                          <m:ctrlPr>
                            <a:rPr lang="en-US" altLang="ja-JP" sz="1400" i="1">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2"/>
                              </a:solidFill>
                              <a:latin typeface="Cambria Math" panose="02040503050406030204" pitchFamily="18" charset="0"/>
                              <a:ea typeface="Cambria Math" panose="02040503050406030204" pitchFamily="18" charset="0"/>
                            </a:rPr>
                            <m:t>𝑗</m:t>
                          </m:r>
                          <m:r>
                            <a:rPr lang="en-US" altLang="ja-JP" sz="1400" i="1">
                              <a:solidFill>
                                <a:schemeClr val="tx2"/>
                              </a:solidFill>
                              <a:latin typeface="Cambria Math" panose="02040503050406030204" pitchFamily="18" charset="0"/>
                              <a:ea typeface="Cambria Math" panose="02040503050406030204" pitchFamily="18" charset="0"/>
                            </a:rPr>
                            <m:t>=1</m:t>
                          </m:r>
                        </m:sub>
                        <m:sup>
                          <m:r>
                            <a:rPr lang="en-US" altLang="ja-JP" sz="1400" i="1">
                              <a:solidFill>
                                <a:schemeClr val="tx2"/>
                              </a:solidFill>
                              <a:latin typeface="Cambria Math" panose="02040503050406030204" pitchFamily="18" charset="0"/>
                              <a:ea typeface="Cambria Math" panose="02040503050406030204" pitchFamily="18" charset="0"/>
                            </a:rPr>
                            <m:t>𝑎</m:t>
                          </m:r>
                        </m:sup>
                        <m:e>
                          <m:nary>
                            <m:naryPr>
                              <m:chr m:val="∑"/>
                              <m:ctrlPr>
                                <a:rPr lang="en-US" altLang="ja-JP" sz="1400" i="1">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2"/>
                                  </a:solidFill>
                                  <a:latin typeface="Cambria Math" panose="02040503050406030204" pitchFamily="18" charset="0"/>
                                  <a:ea typeface="Cambria Math" panose="02040503050406030204" pitchFamily="18" charset="0"/>
                                </a:rPr>
                                <m:t>𝑖</m:t>
                              </m:r>
                              <m:r>
                                <a:rPr lang="en-US" altLang="ja-JP" sz="1400" i="1">
                                  <a:solidFill>
                                    <a:schemeClr val="tx2"/>
                                  </a:solidFill>
                                  <a:latin typeface="Cambria Math" panose="02040503050406030204" pitchFamily="18" charset="0"/>
                                  <a:ea typeface="Cambria Math" panose="02040503050406030204" pitchFamily="18" charset="0"/>
                                </a:rPr>
                                <m:t>=1</m:t>
                              </m:r>
                            </m:sub>
                            <m:sup>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𝑗</m:t>
                                  </m:r>
                                </m:sub>
                              </m:sSub>
                            </m:sup>
                            <m:e>
                              <m:sSup>
                                <m:sSupPr>
                                  <m:ctrlPr>
                                    <a:rPr lang="en-US" altLang="ja-JP" sz="1400" i="1">
                                      <a:solidFill>
                                        <a:schemeClr val="tx2"/>
                                      </a:solidFill>
                                      <a:latin typeface="Cambria Math" panose="02040503050406030204" pitchFamily="18" charset="0"/>
                                      <a:ea typeface="Cambria Math" panose="02040503050406030204" pitchFamily="18" charset="0"/>
                                    </a:rPr>
                                  </m:ctrlPr>
                                </m:sSupPr>
                                <m:e>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sub>
                                      </m:sSub>
                                    </m:e>
                                  </m:acc>
                                  <m:r>
                                    <a:rPr lang="en-US" altLang="ja-JP" sz="1400" i="1">
                                      <a:solidFill>
                                        <a:schemeClr val="tx2"/>
                                      </a:solidFill>
                                      <a:latin typeface="Cambria Math" panose="02040503050406030204" pitchFamily="18" charset="0"/>
                                      <a:ea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ea typeface="Cambria Math" panose="02040503050406030204" pitchFamily="18" charset="0"/>
                                            </a:rPr>
                                            <m:t>∙</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ea typeface="Cambria Math" panose="02040503050406030204" pitchFamily="18" charset="0"/>
                                            </a:rPr>
                                            <m:t>∙</m:t>
                                          </m:r>
                                        </m:sub>
                                      </m:sSub>
                                    </m:e>
                                  </m:acc>
                                  <m:r>
                                    <a:rPr lang="en-US" altLang="ja-JP" sz="1400" i="1">
                                      <a:solidFill>
                                        <a:schemeClr val="tx2"/>
                                      </a:solidFill>
                                      <a:latin typeface="Cambria Math" panose="02040503050406030204" pitchFamily="18" charset="0"/>
                                      <a:ea typeface="Cambria Math" panose="02040503050406030204" pitchFamily="18" charset="0"/>
                                    </a:rPr>
                                    <m:t>)</m:t>
                                  </m:r>
                                </m:e>
                                <m:sup>
                                  <m:r>
                                    <a:rPr lang="en-US" altLang="ja-JP" sz="1400" i="1">
                                      <a:solidFill>
                                        <a:schemeClr val="tx2"/>
                                      </a:solidFill>
                                      <a:latin typeface="Cambria Math" panose="02040503050406030204" pitchFamily="18" charset="0"/>
                                      <a:ea typeface="Cambria Math" panose="02040503050406030204" pitchFamily="18" charset="0"/>
                                    </a:rPr>
                                    <m:t>2</m:t>
                                  </m:r>
                                </m:sup>
                              </m:sSup>
                            </m:e>
                          </m:nary>
                        </m:e>
                      </m:nary>
                      <m:r>
                        <a:rPr lang="en-US" altLang="ja-JP" sz="1400" b="0" i="1" smtClean="0">
                          <a:solidFill>
                            <a:schemeClr val="tx2"/>
                          </a:solidFill>
                          <a:latin typeface="Cambria Math" panose="02040503050406030204" pitchFamily="18" charset="0"/>
                          <a:ea typeface="Cambria Math" panose="02040503050406030204" pitchFamily="18" charset="0"/>
                        </a:rPr>
                        <m:t>+</m:t>
                      </m:r>
                      <m:nary>
                        <m:naryPr>
                          <m:chr m:val="∑"/>
                          <m:ctrlPr>
                            <a:rPr lang="en-US" altLang="ja-JP" sz="1400" i="1">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2"/>
                              </a:solidFill>
                              <a:latin typeface="Cambria Math" panose="02040503050406030204" pitchFamily="18" charset="0"/>
                              <a:ea typeface="Cambria Math" panose="02040503050406030204" pitchFamily="18" charset="0"/>
                            </a:rPr>
                            <m:t>𝑗</m:t>
                          </m:r>
                          <m:r>
                            <a:rPr lang="en-US" altLang="ja-JP" sz="1400" i="1">
                              <a:solidFill>
                                <a:schemeClr val="tx2"/>
                              </a:solidFill>
                              <a:latin typeface="Cambria Math" panose="02040503050406030204" pitchFamily="18" charset="0"/>
                              <a:ea typeface="Cambria Math" panose="02040503050406030204" pitchFamily="18" charset="0"/>
                            </a:rPr>
                            <m:t>=1</m:t>
                          </m:r>
                        </m:sub>
                        <m:sup>
                          <m:r>
                            <a:rPr lang="en-US" altLang="ja-JP" sz="1400" i="1">
                              <a:solidFill>
                                <a:schemeClr val="tx2"/>
                              </a:solidFill>
                              <a:latin typeface="Cambria Math" panose="02040503050406030204" pitchFamily="18" charset="0"/>
                              <a:ea typeface="Cambria Math" panose="02040503050406030204" pitchFamily="18" charset="0"/>
                            </a:rPr>
                            <m:t>𝑎</m:t>
                          </m:r>
                        </m:sup>
                        <m:e>
                          <m:nary>
                            <m:naryPr>
                              <m:chr m:val="∑"/>
                              <m:ctrlPr>
                                <a:rPr lang="en-US" altLang="ja-JP" sz="1400" i="1">
                                  <a:solidFill>
                                    <a:schemeClr val="tx2"/>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2"/>
                                  </a:solidFill>
                                  <a:latin typeface="Cambria Math" panose="02040503050406030204" pitchFamily="18" charset="0"/>
                                  <a:ea typeface="Cambria Math" panose="02040503050406030204" pitchFamily="18" charset="0"/>
                                </a:rPr>
                                <m:t>𝑖</m:t>
                              </m:r>
                              <m:r>
                                <a:rPr lang="en-US" altLang="ja-JP" sz="1400" i="1">
                                  <a:solidFill>
                                    <a:schemeClr val="tx2"/>
                                  </a:solidFill>
                                  <a:latin typeface="Cambria Math" panose="02040503050406030204" pitchFamily="18" charset="0"/>
                                  <a:ea typeface="Cambria Math" panose="02040503050406030204" pitchFamily="18" charset="0"/>
                                </a:rPr>
                                <m:t>=1</m:t>
                              </m:r>
                            </m:sub>
                            <m:sup>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𝑛</m:t>
                                  </m:r>
                                </m:e>
                                <m:sub>
                                  <m:r>
                                    <a:rPr lang="en-US" altLang="ja-JP" sz="1400" i="1">
                                      <a:solidFill>
                                        <a:schemeClr val="tx2"/>
                                      </a:solidFill>
                                      <a:latin typeface="Cambria Math" panose="02040503050406030204" pitchFamily="18" charset="0"/>
                                    </a:rPr>
                                    <m:t>𝑗</m:t>
                                  </m:r>
                                </m:sub>
                              </m:sSub>
                            </m:sup>
                            <m:e>
                              <m:sSup>
                                <m:sSupPr>
                                  <m:ctrlPr>
                                    <a:rPr lang="en-US" altLang="ja-JP" sz="1400" i="1">
                                      <a:solidFill>
                                        <a:schemeClr val="tx2"/>
                                      </a:solidFill>
                                      <a:latin typeface="Cambria Math" panose="02040503050406030204" pitchFamily="18" charset="0"/>
                                      <a:ea typeface="Cambria Math" panose="02040503050406030204" pitchFamily="18" charset="0"/>
                                    </a:rPr>
                                  </m:ctrlPr>
                                </m:sSupPr>
                                <m:e>
                                  <m:r>
                                    <a:rPr lang="en-US" altLang="ja-JP" sz="1400" i="1">
                                      <a:solidFill>
                                        <a:schemeClr val="tx2"/>
                                      </a:solidFill>
                                      <a:latin typeface="Cambria Math" panose="02040503050406030204" pitchFamily="18" charset="0"/>
                                      <a:ea typeface="Cambria Math" panose="02040503050406030204" pitchFamily="18" charset="0"/>
                                    </a:rPr>
                                    <m:t>(</m:t>
                                  </m:r>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r>
                                        <a:rPr lang="en-US" altLang="ja-JP" sz="1400" i="1">
                                          <a:solidFill>
                                            <a:schemeClr val="tx2"/>
                                          </a:solidFill>
                                          <a:latin typeface="Cambria Math" panose="02040503050406030204" pitchFamily="18" charset="0"/>
                                        </a:rPr>
                                        <m:t>𝑖</m:t>
                                      </m:r>
                                    </m:sub>
                                  </m:sSub>
                                  <m:r>
                                    <a:rPr lang="en-US" altLang="ja-JP" sz="1400" i="1">
                                      <a:solidFill>
                                        <a:schemeClr val="tx2"/>
                                      </a:solidFill>
                                      <a:latin typeface="Cambria Math" panose="02040503050406030204" pitchFamily="18" charset="0"/>
                                    </a:rPr>
                                    <m:t>−</m:t>
                                  </m:r>
                                  <m:acc>
                                    <m:accPr>
                                      <m:chr m:val="̅"/>
                                      <m:ctrlPr>
                                        <a:rPr lang="en-US" altLang="ja-JP" sz="1400" i="1">
                                          <a:solidFill>
                                            <a:schemeClr val="tx2"/>
                                          </a:solidFill>
                                          <a:latin typeface="Cambria Math" panose="02040503050406030204" pitchFamily="18" charset="0"/>
                                        </a:rPr>
                                      </m:ctrlPr>
                                    </m:accPr>
                                    <m:e>
                                      <m:sSub>
                                        <m:sSubPr>
                                          <m:ctrlPr>
                                            <a:rPr lang="en-US" altLang="ja-JP" sz="1400" i="1">
                                              <a:solidFill>
                                                <a:schemeClr val="tx2"/>
                                              </a:solidFill>
                                              <a:latin typeface="Cambria Math" panose="02040503050406030204" pitchFamily="18" charset="0"/>
                                            </a:rPr>
                                          </m:ctrlPr>
                                        </m:sSubPr>
                                        <m:e>
                                          <m:r>
                                            <a:rPr lang="en-US" altLang="ja-JP" sz="1400" i="1">
                                              <a:solidFill>
                                                <a:schemeClr val="tx2"/>
                                              </a:solidFill>
                                              <a:latin typeface="Cambria Math" panose="02040503050406030204" pitchFamily="18" charset="0"/>
                                            </a:rPr>
                                            <m:t>𝑦</m:t>
                                          </m:r>
                                        </m:e>
                                        <m:sub>
                                          <m:r>
                                            <a:rPr lang="en-US" altLang="ja-JP" sz="1400" i="1">
                                              <a:solidFill>
                                                <a:schemeClr val="tx2"/>
                                              </a:solidFill>
                                              <a:latin typeface="Cambria Math" panose="02040503050406030204" pitchFamily="18" charset="0"/>
                                            </a:rPr>
                                            <m:t>𝑗</m:t>
                                          </m:r>
                                          <m:r>
                                            <a:rPr lang="en-US" altLang="ja-JP" sz="1400" i="1">
                                              <a:solidFill>
                                                <a:schemeClr val="tx2"/>
                                              </a:solidFill>
                                              <a:latin typeface="Cambria Math" panose="02040503050406030204" pitchFamily="18" charset="0"/>
                                            </a:rPr>
                                            <m:t>,∙</m:t>
                                          </m:r>
                                        </m:sub>
                                      </m:sSub>
                                    </m:e>
                                  </m:acc>
                                  <m:r>
                                    <a:rPr lang="en-US" altLang="ja-JP" sz="1400" i="1">
                                      <a:solidFill>
                                        <a:schemeClr val="tx2"/>
                                      </a:solidFill>
                                      <a:latin typeface="Cambria Math" panose="02040503050406030204" pitchFamily="18" charset="0"/>
                                      <a:ea typeface="Cambria Math" panose="02040503050406030204" pitchFamily="18" charset="0"/>
                                    </a:rPr>
                                    <m:t>)</m:t>
                                  </m:r>
                                </m:e>
                                <m:sup>
                                  <m:r>
                                    <a:rPr lang="en-US" altLang="ja-JP" sz="1400" i="1">
                                      <a:solidFill>
                                        <a:schemeClr val="tx2"/>
                                      </a:solidFill>
                                      <a:latin typeface="Cambria Math" panose="02040503050406030204" pitchFamily="18" charset="0"/>
                                      <a:ea typeface="Cambria Math" panose="02040503050406030204" pitchFamily="18" charset="0"/>
                                    </a:rPr>
                                    <m:t>2</m:t>
                                  </m:r>
                                </m:sup>
                              </m:sSup>
                            </m:e>
                          </m:nary>
                        </m:e>
                      </m:nary>
                    </m:oMath>
                  </m:oMathPara>
                </a14:m>
                <a:endParaRPr lang="en-US" altLang="ja-JP" sz="1400" dirty="0"/>
              </a:p>
            </p:txBody>
          </p:sp>
        </mc:Choice>
        <mc:Fallback xmlns="">
          <p:sp>
            <p:nvSpPr>
              <p:cNvPr id="17" name="テキスト ボックス 16">
                <a:extLst>
                  <a:ext uri="{FF2B5EF4-FFF2-40B4-BE49-F238E27FC236}">
                    <a16:creationId xmlns:a16="http://schemas.microsoft.com/office/drawing/2014/main" id="{9E656A2A-A24C-4296-9CC1-096B520FEFE5}"/>
                  </a:ext>
                </a:extLst>
              </p:cNvPr>
              <p:cNvSpPr txBox="1">
                <a:spLocks noRot="1" noChangeAspect="1" noMove="1" noResize="1" noEditPoints="1" noAdjustHandles="1" noChangeArrowheads="1" noChangeShapeType="1" noTextEdit="1"/>
              </p:cNvSpPr>
              <p:nvPr/>
            </p:nvSpPr>
            <p:spPr>
              <a:xfrm>
                <a:off x="200472" y="836712"/>
                <a:ext cx="5760640" cy="1783245"/>
              </a:xfrm>
              <a:prstGeom prst="rect">
                <a:avLst/>
              </a:prstGeom>
              <a:blipFill>
                <a:blip r:embed="rId2"/>
                <a:stretch>
                  <a:fillRect l="-3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744D441B-141F-4795-BBCF-BA6C1BF03D5D}"/>
                  </a:ext>
                </a:extLst>
              </p:cNvPr>
              <p:cNvGraphicFramePr>
                <a:graphicFrameLocks noGrp="1"/>
              </p:cNvGraphicFramePr>
              <p:nvPr>
                <p:extLst>
                  <p:ext uri="{D42A27DB-BD31-4B8C-83A1-F6EECF244321}">
                    <p14:modId xmlns:p14="http://schemas.microsoft.com/office/powerpoint/2010/main" val="3094613571"/>
                  </p:ext>
                </p:extLst>
              </p:nvPr>
            </p:nvGraphicFramePr>
            <p:xfrm>
              <a:off x="6033120" y="980729"/>
              <a:ext cx="3600398" cy="2470023"/>
            </p:xfrm>
            <a:graphic>
              <a:graphicData uri="http://schemas.openxmlformats.org/drawingml/2006/table">
                <a:tbl>
                  <a:tblPr firstRow="1" bandRow="1">
                    <a:tableStyleId>{D7AC3CCA-C797-4891-BE02-D94E43425B78}</a:tableStyleId>
                  </a:tblPr>
                  <a:tblGrid>
                    <a:gridCol w="643390">
                      <a:extLst>
                        <a:ext uri="{9D8B030D-6E8A-4147-A177-3AD203B41FA5}">
                          <a16:colId xmlns:a16="http://schemas.microsoft.com/office/drawing/2014/main" val="2323564207"/>
                        </a:ext>
                      </a:extLst>
                    </a:gridCol>
                    <a:gridCol w="1842944">
                      <a:extLst>
                        <a:ext uri="{9D8B030D-6E8A-4147-A177-3AD203B41FA5}">
                          <a16:colId xmlns:a16="http://schemas.microsoft.com/office/drawing/2014/main" val="960732065"/>
                        </a:ext>
                      </a:extLst>
                    </a:gridCol>
                    <a:gridCol w="557032">
                      <a:extLst>
                        <a:ext uri="{9D8B030D-6E8A-4147-A177-3AD203B41FA5}">
                          <a16:colId xmlns:a16="http://schemas.microsoft.com/office/drawing/2014/main" val="3403135573"/>
                        </a:ext>
                      </a:extLst>
                    </a:gridCol>
                    <a:gridCol w="557032">
                      <a:extLst>
                        <a:ext uri="{9D8B030D-6E8A-4147-A177-3AD203B41FA5}">
                          <a16:colId xmlns:a16="http://schemas.microsoft.com/office/drawing/2014/main" val="161068471"/>
                        </a:ext>
                      </a:extLst>
                    </a:gridCol>
                  </a:tblGrid>
                  <a:tr h="339880">
                    <a:tc>
                      <a:txBody>
                        <a:bodyPr/>
                        <a:lstStyle/>
                        <a:p>
                          <a:pPr algn="ctr"/>
                          <a:r>
                            <a:rPr kumimoji="1" lang="ja-JP" altLang="en-US" sz="1200" dirty="0"/>
                            <a:t>要因の水準</a:t>
                          </a:r>
                        </a:p>
                      </a:txBody>
                      <a:tcPr anchor="ctr"/>
                    </a:tc>
                    <a:tc>
                      <a:txBody>
                        <a:bodyPr/>
                        <a:lstStyle/>
                        <a:p>
                          <a:pPr algn="ctr"/>
                          <a:r>
                            <a:rPr kumimoji="1" lang="ja-JP" altLang="en-US" sz="1200" dirty="0"/>
                            <a:t>観測値</a:t>
                          </a:r>
                        </a:p>
                      </a:txBody>
                      <a:tcPr anchor="ctr"/>
                    </a:tc>
                    <a:tc>
                      <a:txBody>
                        <a:bodyPr/>
                        <a:lstStyle/>
                        <a:p>
                          <a:pPr algn="ctr"/>
                          <a:r>
                            <a:rPr kumimoji="1" lang="en-US" altLang="ja-JP" sz="1200" dirty="0"/>
                            <a:t>N</a:t>
                          </a:r>
                          <a:endParaRPr kumimoji="1" lang="ja-JP" altLang="en-US" sz="1200" dirty="0"/>
                        </a:p>
                      </a:txBody>
                      <a:tcPr anchor="ctr"/>
                    </a:tc>
                    <a:tc>
                      <a:txBody>
                        <a:bodyPr/>
                        <a:lstStyle/>
                        <a:p>
                          <a:pPr algn="ctr"/>
                          <a:r>
                            <a:rPr kumimoji="1" lang="ja-JP" altLang="en-US" sz="1200" dirty="0"/>
                            <a:t>平均</a:t>
                          </a:r>
                        </a:p>
                      </a:txBody>
                      <a:tcPr anchor="ctr"/>
                    </a:tc>
                    <a:extLst>
                      <a:ext uri="{0D108BD9-81ED-4DB2-BD59-A6C34878D82A}">
                        <a16:rowId xmlns:a16="http://schemas.microsoft.com/office/drawing/2014/main" val="737373749"/>
                      </a:ext>
                    </a:extLst>
                  </a:tr>
                  <a:tr h="215635">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𝐴</m:t>
                                    </m:r>
                                  </m:e>
                                  <m:sub>
                                    <m:r>
                                      <a:rPr lang="en-US" altLang="ja-JP" sz="1200" b="0" i="1" smtClean="0">
                                        <a:solidFill>
                                          <a:schemeClr val="tx2"/>
                                        </a:solidFill>
                                        <a:latin typeface="Cambria Math" panose="02040503050406030204" pitchFamily="18" charset="0"/>
                                      </a:rPr>
                                      <m:t>1</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1,1</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1,2</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1,</m:t>
                                    </m:r>
                                    <m:r>
                                      <a:rPr lang="en-US" altLang="ja-JP" sz="1200" b="0" i="1" smtClean="0">
                                        <a:solidFill>
                                          <a:schemeClr val="tx2"/>
                                        </a:solidFill>
                                        <a:latin typeface="Cambria Math" panose="02040503050406030204" pitchFamily="18" charset="0"/>
                                      </a:rPr>
                                      <m:t>𝑖</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1,</m:t>
                                    </m:r>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1</m:t>
                                        </m:r>
                                      </m:sub>
                                    </m:sSub>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1</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ja-JP" sz="1200" i="1" smtClean="0">
                                        <a:solidFill>
                                          <a:schemeClr val="tx2"/>
                                        </a:solidFill>
                                        <a:latin typeface="Cambria Math" panose="02040503050406030204" pitchFamily="18" charset="0"/>
                                      </a:rPr>
                                    </m:ctrlPr>
                                  </m:accPr>
                                  <m:e>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1,</m:t>
                                        </m:r>
                                        <m:r>
                                          <a:rPr lang="en-US" altLang="ja-JP" sz="1200" b="0" i="1" smtClean="0">
                                            <a:solidFill>
                                              <a:schemeClr val="tx2"/>
                                            </a:solidFill>
                                            <a:latin typeface="Cambria Math" panose="02040503050406030204" pitchFamily="18" charset="0"/>
                                            <a:ea typeface="Cambria Math" panose="02040503050406030204" pitchFamily="18" charset="0"/>
                                          </a:rPr>
                                          <m:t>∙</m:t>
                                        </m:r>
                                      </m:sub>
                                    </m:sSub>
                                  </m:e>
                                </m:acc>
                              </m:oMath>
                            </m:oMathPara>
                          </a14:m>
                          <a:endParaRPr kumimoji="1" lang="ja-JP" altLang="en-US" sz="1200" dirty="0"/>
                        </a:p>
                      </a:txBody>
                      <a:tcPr anchor="ctr"/>
                    </a:tc>
                    <a:extLst>
                      <a:ext uri="{0D108BD9-81ED-4DB2-BD59-A6C34878D82A}">
                        <a16:rowId xmlns:a16="http://schemas.microsoft.com/office/drawing/2014/main" val="4216691617"/>
                      </a:ext>
                    </a:extLst>
                  </a:tr>
                  <a:tr h="215635">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𝐴</m:t>
                                    </m:r>
                                  </m:e>
                                  <m:sub>
                                    <m:r>
                                      <a:rPr lang="en-US" altLang="ja-JP" sz="1200" b="0" i="1" smtClean="0">
                                        <a:solidFill>
                                          <a:schemeClr val="tx2"/>
                                        </a:solidFill>
                                        <a:latin typeface="Cambria Math" panose="02040503050406030204" pitchFamily="18" charset="0"/>
                                      </a:rPr>
                                      <m:t>2</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2,1</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2,2</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2,</m:t>
                                    </m:r>
                                    <m:r>
                                      <a:rPr lang="en-US" altLang="ja-JP" sz="1200" b="0" i="1" smtClean="0">
                                        <a:solidFill>
                                          <a:schemeClr val="tx2"/>
                                        </a:solidFill>
                                        <a:latin typeface="Cambria Math" panose="02040503050406030204" pitchFamily="18" charset="0"/>
                                      </a:rPr>
                                      <m:t>𝑖</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2,</m:t>
                                    </m:r>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2</m:t>
                                        </m:r>
                                      </m:sub>
                                    </m:sSub>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2</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ja-JP" sz="1200" i="1" smtClean="0">
                                        <a:solidFill>
                                          <a:schemeClr val="tx2"/>
                                        </a:solidFill>
                                        <a:latin typeface="Cambria Math" panose="02040503050406030204" pitchFamily="18" charset="0"/>
                                      </a:rPr>
                                    </m:ctrlPr>
                                  </m:accPr>
                                  <m:e>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2,</m:t>
                                        </m:r>
                                        <m:r>
                                          <a:rPr lang="en-US" altLang="ja-JP" sz="1200" b="0" i="1" smtClean="0">
                                            <a:solidFill>
                                              <a:schemeClr val="tx2"/>
                                            </a:solidFill>
                                            <a:latin typeface="Cambria Math" panose="02040503050406030204" pitchFamily="18" charset="0"/>
                                            <a:ea typeface="Cambria Math" panose="02040503050406030204" pitchFamily="18" charset="0"/>
                                          </a:rPr>
                                          <m:t>∙</m:t>
                                        </m:r>
                                      </m:sub>
                                    </m:sSub>
                                  </m:e>
                                </m:acc>
                              </m:oMath>
                            </m:oMathPara>
                          </a14:m>
                          <a:endParaRPr kumimoji="1" lang="ja-JP" altLang="en-US" sz="1200" dirty="0"/>
                        </a:p>
                      </a:txBody>
                      <a:tcPr anchor="ctr"/>
                    </a:tc>
                    <a:extLst>
                      <a:ext uri="{0D108BD9-81ED-4DB2-BD59-A6C34878D82A}">
                        <a16:rowId xmlns:a16="http://schemas.microsoft.com/office/drawing/2014/main" val="2161194224"/>
                      </a:ext>
                    </a:extLst>
                  </a:tr>
                  <a:tr h="203928">
                    <a:tc>
                      <a:txBody>
                        <a:bodyPr/>
                        <a:lstStyle/>
                        <a:p>
                          <a:pPr algn="ctr"/>
                          <a:r>
                            <a:rPr kumimoji="1" lang="en-US" altLang="ja-JP" sz="1200" dirty="0"/>
                            <a:t>:</a:t>
                          </a:r>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2016537174"/>
                      </a:ext>
                    </a:extLst>
                  </a:tr>
                  <a:tr h="230930">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𝐴</m:t>
                                    </m:r>
                                  </m:e>
                                  <m:sub>
                                    <m:r>
                                      <a:rPr lang="en-US" altLang="ja-JP" sz="1200" b="0" i="1" smtClean="0">
                                        <a:solidFill>
                                          <a:schemeClr val="tx2"/>
                                        </a:solidFill>
                                        <a:latin typeface="Cambria Math" panose="02040503050406030204" pitchFamily="18" charset="0"/>
                                      </a:rPr>
                                      <m:t>𝑗</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𝑗</m:t>
                                    </m:r>
                                    <m:r>
                                      <a:rPr lang="en-US" altLang="ja-JP" sz="1200" b="0" i="1" smtClean="0">
                                        <a:solidFill>
                                          <a:schemeClr val="tx2"/>
                                        </a:solidFill>
                                        <a:latin typeface="Cambria Math" panose="02040503050406030204" pitchFamily="18" charset="0"/>
                                      </a:rPr>
                                      <m:t>,1</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𝑗</m:t>
                                    </m:r>
                                    <m:r>
                                      <a:rPr lang="en-US" altLang="ja-JP" sz="1200" b="0" i="1" smtClean="0">
                                        <a:solidFill>
                                          <a:schemeClr val="tx2"/>
                                        </a:solidFill>
                                        <a:latin typeface="Cambria Math" panose="02040503050406030204" pitchFamily="18" charset="0"/>
                                      </a:rPr>
                                      <m:t>,2</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𝑗</m:t>
                                    </m:r>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𝑖</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𝑗</m:t>
                                    </m:r>
                                    <m:r>
                                      <a:rPr lang="en-US" altLang="ja-JP" sz="1200" b="0" i="1" smtClean="0">
                                        <a:solidFill>
                                          <a:schemeClr val="tx2"/>
                                        </a:solidFill>
                                        <a:latin typeface="Cambria Math" panose="02040503050406030204" pitchFamily="18" charset="0"/>
                                      </a:rPr>
                                      <m:t>,</m:t>
                                    </m:r>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𝑗</m:t>
                                        </m:r>
                                      </m:sub>
                                    </m:sSub>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𝑗</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ja-JP" sz="1200" i="1" smtClean="0">
                                        <a:solidFill>
                                          <a:schemeClr val="tx2"/>
                                        </a:solidFill>
                                        <a:latin typeface="Cambria Math" panose="02040503050406030204" pitchFamily="18" charset="0"/>
                                      </a:rPr>
                                    </m:ctrlPr>
                                  </m:accPr>
                                  <m:e>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𝑗</m:t>
                                        </m:r>
                                        <m:r>
                                          <a:rPr lang="en-US" altLang="ja-JP" sz="1200" b="0" i="1" smtClean="0">
                                            <a:solidFill>
                                              <a:schemeClr val="tx2"/>
                                            </a:solidFill>
                                            <a:latin typeface="Cambria Math" panose="02040503050406030204" pitchFamily="18" charset="0"/>
                                          </a:rPr>
                                          <m:t>,∙</m:t>
                                        </m:r>
                                      </m:sub>
                                    </m:sSub>
                                  </m:e>
                                </m:acc>
                              </m:oMath>
                            </m:oMathPara>
                          </a14:m>
                          <a:endParaRPr kumimoji="1" lang="ja-JP" altLang="en-US" sz="1200" dirty="0"/>
                        </a:p>
                      </a:txBody>
                      <a:tcPr anchor="ctr"/>
                    </a:tc>
                    <a:extLst>
                      <a:ext uri="{0D108BD9-81ED-4DB2-BD59-A6C34878D82A}">
                        <a16:rowId xmlns:a16="http://schemas.microsoft.com/office/drawing/2014/main" val="2053269897"/>
                      </a:ext>
                    </a:extLst>
                  </a:tr>
                  <a:tr h="203928">
                    <a:tc>
                      <a:txBody>
                        <a:bodyPr/>
                        <a:lstStyle/>
                        <a:p>
                          <a:pPr algn="ctr"/>
                          <a:r>
                            <a:rPr kumimoji="1" lang="en-US" altLang="ja-JP" sz="1200" dirty="0"/>
                            <a:t>:</a:t>
                          </a: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4205543007"/>
                      </a:ext>
                    </a:extLst>
                  </a:tr>
                  <a:tr h="216296">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𝐴</m:t>
                                    </m:r>
                                  </m:e>
                                  <m:sub>
                                    <m:r>
                                      <a:rPr lang="en-US" altLang="ja-JP" sz="1200" b="0" i="1" smtClean="0">
                                        <a:solidFill>
                                          <a:schemeClr val="tx2"/>
                                        </a:solidFill>
                                        <a:latin typeface="Cambria Math" panose="02040503050406030204" pitchFamily="18" charset="0"/>
                                      </a:rPr>
                                      <m:t>𝑎</m:t>
                                    </m:r>
                                  </m:sub>
                                </m:sSub>
                              </m:oMath>
                            </m:oMathPara>
                          </a14:m>
                          <a:endParaRPr kumimoji="1" lang="ja-JP" altLang="en-US" sz="1200" dirty="0"/>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,1</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,2</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𝑖</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m:t>
                                    </m:r>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𝑎</m:t>
                                        </m:r>
                                      </m:sub>
                                    </m:sSub>
                                  </m:sub>
                                </m:sSub>
                              </m:oMath>
                            </m:oMathPara>
                          </a14:m>
                          <a:endParaRPr kumimoji="1" lang="ja-JP" altLang="en-US" sz="1200" dirty="0"/>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b="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𝑛</m:t>
                                    </m:r>
                                  </m:e>
                                  <m:sub>
                                    <m:r>
                                      <a:rPr lang="en-US" altLang="ja-JP" sz="1200" b="0" i="1" smtClean="0">
                                        <a:solidFill>
                                          <a:schemeClr val="tx2"/>
                                        </a:solidFill>
                                        <a:latin typeface="Cambria Math" panose="02040503050406030204" pitchFamily="18" charset="0"/>
                                      </a:rPr>
                                      <m:t>𝑎</m:t>
                                    </m:r>
                                  </m:sub>
                                </m:sSub>
                              </m:oMath>
                            </m:oMathPara>
                          </a14:m>
                          <a:endParaRPr kumimoji="1" lang="ja-JP" altLang="en-US" sz="1200" dirty="0"/>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ja-JP" sz="1200" i="1" smtClean="0">
                                        <a:solidFill>
                                          <a:schemeClr val="tx2"/>
                                        </a:solidFill>
                                        <a:latin typeface="Cambria Math" panose="02040503050406030204" pitchFamily="18" charset="0"/>
                                      </a:rPr>
                                    </m:ctrlPr>
                                  </m:accPr>
                                  <m:e>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m:t>
                                        </m:r>
                                      </m:sub>
                                    </m:sSub>
                                  </m:e>
                                </m:acc>
                              </m:oMath>
                            </m:oMathPara>
                          </a14:m>
                          <a:endParaRPr kumimoji="1" lang="ja-JP" altLang="en-US" sz="1200" dirty="0"/>
                        </a:p>
                      </a:txBody>
                      <a:tcPr anchor="ctr"/>
                    </a:tc>
                    <a:extLst>
                      <a:ext uri="{0D108BD9-81ED-4DB2-BD59-A6C34878D82A}">
                        <a16:rowId xmlns:a16="http://schemas.microsoft.com/office/drawing/2014/main" val="389968357"/>
                      </a:ext>
                    </a:extLst>
                  </a:tr>
                  <a:tr h="209971">
                    <a:tc>
                      <a:txBody>
                        <a:bodyPr/>
                        <a:lstStyle/>
                        <a:p>
                          <a:pPr algn="ctr"/>
                          <a:endParaRPr kumimoji="1" lang="ja-JP" altLang="en-US" sz="12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2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200" b="0" i="1" smtClean="0">
                                    <a:solidFill>
                                      <a:schemeClr val="tx2"/>
                                    </a:solidFill>
                                    <a:latin typeface="Cambria Math" panose="02040503050406030204" pitchFamily="18" charset="0"/>
                                  </a:rPr>
                                  <m:t>𝑛</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ja-JP" sz="1200" i="1" smtClean="0">
                                        <a:solidFill>
                                          <a:schemeClr val="tx2"/>
                                        </a:solidFill>
                                        <a:latin typeface="Cambria Math" panose="02040503050406030204" pitchFamily="18" charset="0"/>
                                      </a:rPr>
                                    </m:ctrlPr>
                                  </m:accPr>
                                  <m:e>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𝑦</m:t>
                                        </m:r>
                                      </m:e>
                                      <m:sub>
                                        <m:r>
                                          <a:rPr lang="en-US" altLang="ja-JP" sz="1200" b="0" i="1" smtClean="0">
                                            <a:solidFill>
                                              <a:schemeClr val="tx2"/>
                                            </a:solidFill>
                                            <a:latin typeface="Cambria Math" panose="02040503050406030204" pitchFamily="18" charset="0"/>
                                            <a:ea typeface="Cambria Math" panose="02040503050406030204" pitchFamily="18" charset="0"/>
                                          </a:rPr>
                                          <m:t>∙</m:t>
                                        </m:r>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ea typeface="Cambria Math" panose="02040503050406030204" pitchFamily="18" charset="0"/>
                                          </a:rPr>
                                          <m:t>∙</m:t>
                                        </m:r>
                                      </m:sub>
                                    </m:sSub>
                                  </m:e>
                                </m:acc>
                              </m:oMath>
                            </m:oMathPara>
                          </a14:m>
                          <a:endParaRPr kumimoji="1" lang="ja-JP" altLang="en-US" sz="12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33618664"/>
                      </a:ext>
                    </a:extLst>
                  </a:tr>
                </a:tbl>
              </a:graphicData>
            </a:graphic>
          </p:graphicFrame>
        </mc:Choice>
        <mc:Fallback xmlns="">
          <p:graphicFrame>
            <p:nvGraphicFramePr>
              <p:cNvPr id="5" name="表 4">
                <a:extLst>
                  <a:ext uri="{FF2B5EF4-FFF2-40B4-BE49-F238E27FC236}">
                    <a16:creationId xmlns:a16="http://schemas.microsoft.com/office/drawing/2014/main" id="{744D441B-141F-4795-BBCF-BA6C1BF03D5D}"/>
                  </a:ext>
                </a:extLst>
              </p:cNvPr>
              <p:cNvGraphicFramePr>
                <a:graphicFrameLocks noGrp="1"/>
              </p:cNvGraphicFramePr>
              <p:nvPr>
                <p:extLst>
                  <p:ext uri="{D42A27DB-BD31-4B8C-83A1-F6EECF244321}">
                    <p14:modId xmlns:p14="http://schemas.microsoft.com/office/powerpoint/2010/main" val="3094613571"/>
                  </p:ext>
                </p:extLst>
              </p:nvPr>
            </p:nvGraphicFramePr>
            <p:xfrm>
              <a:off x="6033120" y="980729"/>
              <a:ext cx="3600398" cy="2470023"/>
            </p:xfrm>
            <a:graphic>
              <a:graphicData uri="http://schemas.openxmlformats.org/drawingml/2006/table">
                <a:tbl>
                  <a:tblPr firstRow="1" bandRow="1">
                    <a:tableStyleId>{D7AC3CCA-C797-4891-BE02-D94E43425B78}</a:tableStyleId>
                  </a:tblPr>
                  <a:tblGrid>
                    <a:gridCol w="643390">
                      <a:extLst>
                        <a:ext uri="{9D8B030D-6E8A-4147-A177-3AD203B41FA5}">
                          <a16:colId xmlns:a16="http://schemas.microsoft.com/office/drawing/2014/main" val="2323564207"/>
                        </a:ext>
                      </a:extLst>
                    </a:gridCol>
                    <a:gridCol w="1842944">
                      <a:extLst>
                        <a:ext uri="{9D8B030D-6E8A-4147-A177-3AD203B41FA5}">
                          <a16:colId xmlns:a16="http://schemas.microsoft.com/office/drawing/2014/main" val="960732065"/>
                        </a:ext>
                      </a:extLst>
                    </a:gridCol>
                    <a:gridCol w="557032">
                      <a:extLst>
                        <a:ext uri="{9D8B030D-6E8A-4147-A177-3AD203B41FA5}">
                          <a16:colId xmlns:a16="http://schemas.microsoft.com/office/drawing/2014/main" val="3403135573"/>
                        </a:ext>
                      </a:extLst>
                    </a:gridCol>
                    <a:gridCol w="557032">
                      <a:extLst>
                        <a:ext uri="{9D8B030D-6E8A-4147-A177-3AD203B41FA5}">
                          <a16:colId xmlns:a16="http://schemas.microsoft.com/office/drawing/2014/main" val="161068471"/>
                        </a:ext>
                      </a:extLst>
                    </a:gridCol>
                  </a:tblGrid>
                  <a:tr h="457200">
                    <a:tc>
                      <a:txBody>
                        <a:bodyPr/>
                        <a:lstStyle/>
                        <a:p>
                          <a:pPr algn="ctr"/>
                          <a:r>
                            <a:rPr kumimoji="1" lang="ja-JP" altLang="en-US" sz="1200" dirty="0"/>
                            <a:t>要因の水準</a:t>
                          </a:r>
                        </a:p>
                      </a:txBody>
                      <a:tcPr anchor="ctr"/>
                    </a:tc>
                    <a:tc>
                      <a:txBody>
                        <a:bodyPr/>
                        <a:lstStyle/>
                        <a:p>
                          <a:pPr algn="ctr"/>
                          <a:r>
                            <a:rPr kumimoji="1" lang="ja-JP" altLang="en-US" sz="1200" dirty="0"/>
                            <a:t>観測値</a:t>
                          </a:r>
                        </a:p>
                      </a:txBody>
                      <a:tcPr anchor="ctr"/>
                    </a:tc>
                    <a:tc>
                      <a:txBody>
                        <a:bodyPr/>
                        <a:lstStyle/>
                        <a:p>
                          <a:pPr algn="ctr"/>
                          <a:r>
                            <a:rPr kumimoji="1" lang="en-US" altLang="ja-JP" sz="1200" dirty="0"/>
                            <a:t>N</a:t>
                          </a:r>
                          <a:endParaRPr kumimoji="1" lang="ja-JP" altLang="en-US" sz="1200" dirty="0"/>
                        </a:p>
                      </a:txBody>
                      <a:tcPr anchor="ctr"/>
                    </a:tc>
                    <a:tc>
                      <a:txBody>
                        <a:bodyPr/>
                        <a:lstStyle/>
                        <a:p>
                          <a:pPr algn="ctr"/>
                          <a:r>
                            <a:rPr kumimoji="1" lang="ja-JP" altLang="en-US" sz="1200" dirty="0"/>
                            <a:t>平均</a:t>
                          </a:r>
                        </a:p>
                      </a:txBody>
                      <a:tcPr anchor="ctr"/>
                    </a:tc>
                    <a:extLst>
                      <a:ext uri="{0D108BD9-81ED-4DB2-BD59-A6C34878D82A}">
                        <a16:rowId xmlns:a16="http://schemas.microsoft.com/office/drawing/2014/main" val="737373749"/>
                      </a:ext>
                    </a:extLst>
                  </a:tr>
                  <a:tr h="290068">
                    <a:tc>
                      <a:txBody>
                        <a:bodyPr/>
                        <a:lstStyle/>
                        <a:p>
                          <a:endParaRPr lang="ja-JP"/>
                        </a:p>
                      </a:txBody>
                      <a:tcPr anchor="ctr">
                        <a:blipFill>
                          <a:blip r:embed="rId3"/>
                          <a:stretch>
                            <a:fillRect l="-943" t="-158333" r="-460377" b="-595833"/>
                          </a:stretch>
                        </a:blipFill>
                      </a:tcPr>
                    </a:tc>
                    <a:tc>
                      <a:txBody>
                        <a:bodyPr/>
                        <a:lstStyle/>
                        <a:p>
                          <a:endParaRPr lang="ja-JP"/>
                        </a:p>
                      </a:txBody>
                      <a:tcPr anchor="ctr">
                        <a:blipFill>
                          <a:blip r:embed="rId3"/>
                          <a:stretch>
                            <a:fillRect l="-35314" t="-158333" r="-61056" b="-595833"/>
                          </a:stretch>
                        </a:blipFill>
                      </a:tcPr>
                    </a:tc>
                    <a:tc>
                      <a:txBody>
                        <a:bodyPr/>
                        <a:lstStyle/>
                        <a:p>
                          <a:endParaRPr lang="ja-JP"/>
                        </a:p>
                      </a:txBody>
                      <a:tcPr anchor="ctr">
                        <a:blipFill>
                          <a:blip r:embed="rId3"/>
                          <a:stretch>
                            <a:fillRect l="-450549" t="-158333" r="-103297" b="-595833"/>
                          </a:stretch>
                        </a:blipFill>
                      </a:tcPr>
                    </a:tc>
                    <a:tc>
                      <a:txBody>
                        <a:bodyPr/>
                        <a:lstStyle/>
                        <a:p>
                          <a:endParaRPr lang="ja-JP"/>
                        </a:p>
                      </a:txBody>
                      <a:tcPr anchor="ctr">
                        <a:blipFill>
                          <a:blip r:embed="rId3"/>
                          <a:stretch>
                            <a:fillRect l="-544565" t="-158333" r="-2174" b="-595833"/>
                          </a:stretch>
                        </a:blipFill>
                      </a:tcPr>
                    </a:tc>
                    <a:extLst>
                      <a:ext uri="{0D108BD9-81ED-4DB2-BD59-A6C34878D82A}">
                        <a16:rowId xmlns:a16="http://schemas.microsoft.com/office/drawing/2014/main" val="4216691617"/>
                      </a:ext>
                    </a:extLst>
                  </a:tr>
                  <a:tr h="290068">
                    <a:tc>
                      <a:txBody>
                        <a:bodyPr/>
                        <a:lstStyle/>
                        <a:p>
                          <a:endParaRPr lang="ja-JP"/>
                        </a:p>
                      </a:txBody>
                      <a:tcPr anchor="ctr">
                        <a:blipFill>
                          <a:blip r:embed="rId3"/>
                          <a:stretch>
                            <a:fillRect l="-943" t="-258333" r="-460377" b="-495833"/>
                          </a:stretch>
                        </a:blipFill>
                      </a:tcPr>
                    </a:tc>
                    <a:tc>
                      <a:txBody>
                        <a:bodyPr/>
                        <a:lstStyle/>
                        <a:p>
                          <a:endParaRPr lang="ja-JP"/>
                        </a:p>
                      </a:txBody>
                      <a:tcPr anchor="ctr">
                        <a:blipFill>
                          <a:blip r:embed="rId3"/>
                          <a:stretch>
                            <a:fillRect l="-35314" t="-258333" r="-61056" b="-495833"/>
                          </a:stretch>
                        </a:blipFill>
                      </a:tcPr>
                    </a:tc>
                    <a:tc>
                      <a:txBody>
                        <a:bodyPr/>
                        <a:lstStyle/>
                        <a:p>
                          <a:endParaRPr lang="ja-JP"/>
                        </a:p>
                      </a:txBody>
                      <a:tcPr anchor="ctr">
                        <a:blipFill>
                          <a:blip r:embed="rId3"/>
                          <a:stretch>
                            <a:fillRect l="-450549" t="-258333" r="-103297" b="-495833"/>
                          </a:stretch>
                        </a:blipFill>
                      </a:tcPr>
                    </a:tc>
                    <a:tc>
                      <a:txBody>
                        <a:bodyPr/>
                        <a:lstStyle/>
                        <a:p>
                          <a:endParaRPr lang="ja-JP"/>
                        </a:p>
                      </a:txBody>
                      <a:tcPr anchor="ctr">
                        <a:blipFill>
                          <a:blip r:embed="rId3"/>
                          <a:stretch>
                            <a:fillRect l="-544565" t="-258333" r="-2174" b="-495833"/>
                          </a:stretch>
                        </a:blipFill>
                      </a:tcPr>
                    </a:tc>
                    <a:extLst>
                      <a:ext uri="{0D108BD9-81ED-4DB2-BD59-A6C34878D82A}">
                        <a16:rowId xmlns:a16="http://schemas.microsoft.com/office/drawing/2014/main" val="2161194224"/>
                      </a:ext>
                    </a:extLst>
                  </a:tr>
                  <a:tr h="274320">
                    <a:tc>
                      <a:txBody>
                        <a:bodyPr/>
                        <a:lstStyle/>
                        <a:p>
                          <a:pPr algn="ctr"/>
                          <a:r>
                            <a:rPr kumimoji="1" lang="en-US" altLang="ja-JP" sz="1200" dirty="0"/>
                            <a:t>:</a:t>
                          </a:r>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2016537174"/>
                      </a:ext>
                    </a:extLst>
                  </a:tr>
                  <a:tr h="310642">
                    <a:tc>
                      <a:txBody>
                        <a:bodyPr/>
                        <a:lstStyle/>
                        <a:p>
                          <a:endParaRPr lang="ja-JP"/>
                        </a:p>
                      </a:txBody>
                      <a:tcPr anchor="ctr">
                        <a:blipFill>
                          <a:blip r:embed="rId3"/>
                          <a:stretch>
                            <a:fillRect l="-943" t="-425490" r="-460377" b="-278431"/>
                          </a:stretch>
                        </a:blipFill>
                      </a:tcPr>
                    </a:tc>
                    <a:tc>
                      <a:txBody>
                        <a:bodyPr/>
                        <a:lstStyle/>
                        <a:p>
                          <a:endParaRPr lang="ja-JP"/>
                        </a:p>
                      </a:txBody>
                      <a:tcPr anchor="ctr">
                        <a:blipFill>
                          <a:blip r:embed="rId3"/>
                          <a:stretch>
                            <a:fillRect l="-35314" t="-425490" r="-61056" b="-278431"/>
                          </a:stretch>
                        </a:blipFill>
                      </a:tcPr>
                    </a:tc>
                    <a:tc>
                      <a:txBody>
                        <a:bodyPr/>
                        <a:lstStyle/>
                        <a:p>
                          <a:endParaRPr lang="ja-JP"/>
                        </a:p>
                      </a:txBody>
                      <a:tcPr anchor="ctr">
                        <a:blipFill>
                          <a:blip r:embed="rId3"/>
                          <a:stretch>
                            <a:fillRect l="-450549" t="-425490" r="-103297" b="-278431"/>
                          </a:stretch>
                        </a:blipFill>
                      </a:tcPr>
                    </a:tc>
                    <a:tc>
                      <a:txBody>
                        <a:bodyPr/>
                        <a:lstStyle/>
                        <a:p>
                          <a:endParaRPr lang="ja-JP"/>
                        </a:p>
                      </a:txBody>
                      <a:tcPr anchor="ctr">
                        <a:blipFill>
                          <a:blip r:embed="rId3"/>
                          <a:stretch>
                            <a:fillRect l="-544565" t="-425490" r="-2174" b="-278431"/>
                          </a:stretch>
                        </a:blipFill>
                      </a:tcPr>
                    </a:tc>
                    <a:extLst>
                      <a:ext uri="{0D108BD9-81ED-4DB2-BD59-A6C34878D82A}">
                        <a16:rowId xmlns:a16="http://schemas.microsoft.com/office/drawing/2014/main" val="2053269897"/>
                      </a:ext>
                    </a:extLst>
                  </a:tr>
                  <a:tr h="274320">
                    <a:tc>
                      <a:txBody>
                        <a:bodyPr/>
                        <a:lstStyle/>
                        <a:p>
                          <a:pPr algn="ctr"/>
                          <a:r>
                            <a:rPr kumimoji="1" lang="en-US" altLang="ja-JP" sz="1200" dirty="0"/>
                            <a:t>:</a:t>
                          </a: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4205543007"/>
                      </a:ext>
                    </a:extLst>
                  </a:tr>
                  <a:tr h="290957">
                    <a:tc>
                      <a:txBody>
                        <a:bodyPr/>
                        <a:lstStyle/>
                        <a:p>
                          <a:endParaRPr lang="ja-JP"/>
                        </a:p>
                      </a:txBody>
                      <a:tcPr anchor="ctr">
                        <a:lnB w="12700" cap="flat" cmpd="sng" algn="ctr">
                          <a:solidFill>
                            <a:schemeClr val="tx1"/>
                          </a:solidFill>
                          <a:prstDash val="solid"/>
                          <a:round/>
                          <a:headEnd type="none" w="med" len="med"/>
                          <a:tailEnd type="none" w="med" len="med"/>
                        </a:lnB>
                        <a:blipFill>
                          <a:blip r:embed="rId3"/>
                          <a:stretch>
                            <a:fillRect l="-943" t="-668085" r="-460377" b="-104255"/>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3"/>
                          <a:stretch>
                            <a:fillRect l="-35314" t="-668085" r="-61056" b="-104255"/>
                          </a:stretch>
                        </a:blipFill>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3"/>
                          <a:stretch>
                            <a:fillRect l="-450549" t="-668085" r="-103297" b="-104255"/>
                          </a:stretch>
                        </a:blipFill>
                      </a:tcPr>
                    </a:tc>
                    <a:tc>
                      <a:txBody>
                        <a:bodyPr/>
                        <a:lstStyle/>
                        <a:p>
                          <a:endParaRPr lang="ja-JP"/>
                        </a:p>
                      </a:txBody>
                      <a:tcPr anchor="ctr">
                        <a:blipFill>
                          <a:blip r:embed="rId3"/>
                          <a:stretch>
                            <a:fillRect l="-544565" t="-668085" r="-2174" b="-104255"/>
                          </a:stretch>
                        </a:blipFill>
                      </a:tcPr>
                    </a:tc>
                    <a:extLst>
                      <a:ext uri="{0D108BD9-81ED-4DB2-BD59-A6C34878D82A}">
                        <a16:rowId xmlns:a16="http://schemas.microsoft.com/office/drawing/2014/main" val="389968357"/>
                      </a:ext>
                    </a:extLst>
                  </a:tr>
                  <a:tr h="282448">
                    <a:tc>
                      <a:txBody>
                        <a:bodyPr/>
                        <a:lstStyle/>
                        <a:p>
                          <a:pPr algn="ctr"/>
                          <a:endParaRPr kumimoji="1" lang="ja-JP" altLang="en-US" sz="12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2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549" t="-768085" r="-103297" b="-42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blipFill>
                          <a:blip r:embed="rId3"/>
                          <a:stretch>
                            <a:fillRect l="-544565" t="-768085" r="-2174" b="-4255"/>
                          </a:stretch>
                        </a:blipFill>
                      </a:tcPr>
                    </a:tc>
                    <a:extLst>
                      <a:ext uri="{0D108BD9-81ED-4DB2-BD59-A6C34878D82A}">
                        <a16:rowId xmlns:a16="http://schemas.microsoft.com/office/drawing/2014/main" val="933618664"/>
                      </a:ext>
                    </a:extLst>
                  </a:tr>
                </a:tbl>
              </a:graphicData>
            </a:graphic>
          </p:graphicFrame>
        </mc:Fallback>
      </mc:AlternateContent>
      <p:sp>
        <p:nvSpPr>
          <p:cNvPr id="4" name="右中かっこ 3">
            <a:extLst>
              <a:ext uri="{FF2B5EF4-FFF2-40B4-BE49-F238E27FC236}">
                <a16:creationId xmlns:a16="http://schemas.microsoft.com/office/drawing/2014/main" id="{5BEEEC80-B7FF-47D9-BC34-29C481743486}"/>
              </a:ext>
            </a:extLst>
          </p:cNvPr>
          <p:cNvSpPr/>
          <p:nvPr/>
        </p:nvSpPr>
        <p:spPr>
          <a:xfrm rot="5400000">
            <a:off x="803270" y="2087582"/>
            <a:ext cx="288032" cy="1314683"/>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BF363BB8-6EA3-4FF4-94C1-13A00340A384}"/>
              </a:ext>
            </a:extLst>
          </p:cNvPr>
          <p:cNvSpPr/>
          <p:nvPr/>
        </p:nvSpPr>
        <p:spPr>
          <a:xfrm rot="5400000">
            <a:off x="2387446" y="2104031"/>
            <a:ext cx="288032" cy="1314683"/>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E1E631DB-938D-4CFE-B565-E9D6509F9E0F}"/>
              </a:ext>
            </a:extLst>
          </p:cNvPr>
          <p:cNvSpPr/>
          <p:nvPr/>
        </p:nvSpPr>
        <p:spPr>
          <a:xfrm rot="5400000">
            <a:off x="3935618" y="2110357"/>
            <a:ext cx="288032" cy="1314683"/>
          </a:xfrm>
          <a:prstGeom prst="righ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C611654-F033-43C5-8806-F24693558B54}"/>
                  </a:ext>
                </a:extLst>
              </p:cNvPr>
              <p:cNvSpPr txBox="1"/>
              <p:nvPr/>
            </p:nvSpPr>
            <p:spPr>
              <a:xfrm>
                <a:off x="308484" y="2960948"/>
                <a:ext cx="1277604" cy="276999"/>
              </a:xfrm>
              <a:prstGeom prst="rect">
                <a:avLst/>
              </a:prstGeom>
              <a:noFill/>
            </p:spPr>
            <p:txBody>
              <a:bodyPr wrap="square" rtlCol="0">
                <a:spAutoFit/>
              </a:bodyPr>
              <a:lstStyle/>
              <a:p>
                <a:pPr algn="ctr"/>
                <a:r>
                  <a:rPr lang="ja-JP" altLang="en-US" sz="1200" b="1" dirty="0"/>
                  <a:t>総平方和</a:t>
                </a:r>
                <a:r>
                  <a:rPr lang="en-US" altLang="ja-JP" sz="1200" dirty="0"/>
                  <a:t>(</a:t>
                </a:r>
                <a14:m>
                  <m:oMath xmlns:m="http://schemas.openxmlformats.org/officeDocument/2006/math">
                    <m:sSub>
                      <m:sSubPr>
                        <m:ctrlPr>
                          <a:rPr lang="en-US" altLang="ja-JP" sz="1200" i="1">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𝑇</m:t>
                        </m:r>
                      </m:sub>
                    </m:sSub>
                  </m:oMath>
                </a14:m>
                <a:r>
                  <a:rPr lang="en-US" altLang="ja-JP" sz="1200" dirty="0"/>
                  <a:t>)</a:t>
                </a:r>
              </a:p>
            </p:txBody>
          </p:sp>
        </mc:Choice>
        <mc:Fallback xmlns="">
          <p:sp>
            <p:nvSpPr>
              <p:cNvPr id="10" name="テキスト ボックス 9">
                <a:extLst>
                  <a:ext uri="{FF2B5EF4-FFF2-40B4-BE49-F238E27FC236}">
                    <a16:creationId xmlns:a16="http://schemas.microsoft.com/office/drawing/2014/main" id="{8C611654-F033-43C5-8806-F24693558B54}"/>
                  </a:ext>
                </a:extLst>
              </p:cNvPr>
              <p:cNvSpPr txBox="1">
                <a:spLocks noRot="1" noChangeAspect="1" noMove="1" noResize="1" noEditPoints="1" noAdjustHandles="1" noChangeArrowheads="1" noChangeShapeType="1" noTextEdit="1"/>
              </p:cNvSpPr>
              <p:nvPr/>
            </p:nvSpPr>
            <p:spPr>
              <a:xfrm>
                <a:off x="308484" y="2960948"/>
                <a:ext cx="1277604" cy="276999"/>
              </a:xfrm>
              <a:prstGeom prst="rect">
                <a:avLst/>
              </a:prstGeom>
              <a:blipFill>
                <a:blip r:embed="rId4"/>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4F33F39-62B3-4A5B-9C7D-8B08C96799E2}"/>
                  </a:ext>
                </a:extLst>
              </p:cNvPr>
              <p:cNvSpPr txBox="1"/>
              <p:nvPr/>
            </p:nvSpPr>
            <p:spPr>
              <a:xfrm>
                <a:off x="1773489" y="2960948"/>
                <a:ext cx="1515946" cy="276999"/>
              </a:xfrm>
              <a:prstGeom prst="rect">
                <a:avLst/>
              </a:prstGeom>
              <a:noFill/>
            </p:spPr>
            <p:txBody>
              <a:bodyPr wrap="square" rtlCol="0">
                <a:spAutoFit/>
              </a:bodyPr>
              <a:lstStyle/>
              <a:p>
                <a:pPr algn="ctr"/>
                <a:r>
                  <a:rPr lang="ja-JP" altLang="en-US" sz="1200" b="1" dirty="0"/>
                  <a:t>水準間平方和</a:t>
                </a:r>
                <a:r>
                  <a:rPr lang="en-US" altLang="ja-JP" sz="1200" dirty="0"/>
                  <a:t>(</a:t>
                </a:r>
                <a14:m>
                  <m:oMath xmlns:m="http://schemas.openxmlformats.org/officeDocument/2006/math">
                    <m:sSub>
                      <m:sSubPr>
                        <m:ctrlPr>
                          <a:rPr lang="en-US" altLang="ja-JP" sz="1200" i="1">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𝐴</m:t>
                        </m:r>
                      </m:sub>
                    </m:sSub>
                  </m:oMath>
                </a14:m>
                <a:r>
                  <a:rPr lang="en-US" altLang="ja-JP" sz="1200" dirty="0"/>
                  <a:t>)</a:t>
                </a:r>
              </a:p>
            </p:txBody>
          </p:sp>
        </mc:Choice>
        <mc:Fallback xmlns="">
          <p:sp>
            <p:nvSpPr>
              <p:cNvPr id="11" name="テキスト ボックス 10">
                <a:extLst>
                  <a:ext uri="{FF2B5EF4-FFF2-40B4-BE49-F238E27FC236}">
                    <a16:creationId xmlns:a16="http://schemas.microsoft.com/office/drawing/2014/main" id="{F4F33F39-62B3-4A5B-9C7D-8B08C96799E2}"/>
                  </a:ext>
                </a:extLst>
              </p:cNvPr>
              <p:cNvSpPr txBox="1">
                <a:spLocks noRot="1" noChangeAspect="1" noMove="1" noResize="1" noEditPoints="1" noAdjustHandles="1" noChangeArrowheads="1" noChangeShapeType="1" noTextEdit="1"/>
              </p:cNvSpPr>
              <p:nvPr/>
            </p:nvSpPr>
            <p:spPr>
              <a:xfrm>
                <a:off x="1773489" y="2960948"/>
                <a:ext cx="1515946" cy="276999"/>
              </a:xfrm>
              <a:prstGeom prst="rect">
                <a:avLst/>
              </a:prstGeom>
              <a:blipFill>
                <a:blip r:embed="rId5"/>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5BCD34-D96B-484B-B0BB-9F29CFA1EE73}"/>
                  </a:ext>
                </a:extLst>
              </p:cNvPr>
              <p:cNvSpPr txBox="1"/>
              <p:nvPr/>
            </p:nvSpPr>
            <p:spPr>
              <a:xfrm>
                <a:off x="3321661" y="2960948"/>
                <a:ext cx="1515946" cy="276999"/>
              </a:xfrm>
              <a:prstGeom prst="rect">
                <a:avLst/>
              </a:prstGeom>
              <a:noFill/>
            </p:spPr>
            <p:txBody>
              <a:bodyPr wrap="square" rtlCol="0">
                <a:spAutoFit/>
              </a:bodyPr>
              <a:lstStyle/>
              <a:p>
                <a:pPr algn="ctr"/>
                <a:r>
                  <a:rPr lang="ja-JP" altLang="en-US" sz="1200" b="1" dirty="0"/>
                  <a:t>残差平方和</a:t>
                </a:r>
                <a:r>
                  <a:rPr lang="en-US" altLang="ja-JP" sz="1200" dirty="0"/>
                  <a:t>(</a:t>
                </a:r>
                <a14:m>
                  <m:oMath xmlns:m="http://schemas.openxmlformats.org/officeDocument/2006/math">
                    <m:sSub>
                      <m:sSubPr>
                        <m:ctrlPr>
                          <a:rPr lang="en-US" altLang="ja-JP" sz="1200" i="1">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𝑒</m:t>
                        </m:r>
                      </m:sub>
                    </m:sSub>
                  </m:oMath>
                </a14:m>
                <a:r>
                  <a:rPr lang="en-US" altLang="ja-JP" sz="1200" dirty="0"/>
                  <a:t>)</a:t>
                </a:r>
              </a:p>
            </p:txBody>
          </p:sp>
        </mc:Choice>
        <mc:Fallback xmlns="">
          <p:sp>
            <p:nvSpPr>
              <p:cNvPr id="12" name="テキスト ボックス 11">
                <a:extLst>
                  <a:ext uri="{FF2B5EF4-FFF2-40B4-BE49-F238E27FC236}">
                    <a16:creationId xmlns:a16="http://schemas.microsoft.com/office/drawing/2014/main" id="{305BCD34-D96B-484B-B0BB-9F29CFA1EE73}"/>
                  </a:ext>
                </a:extLst>
              </p:cNvPr>
              <p:cNvSpPr txBox="1">
                <a:spLocks noRot="1" noChangeAspect="1" noMove="1" noResize="1" noEditPoints="1" noAdjustHandles="1" noChangeArrowheads="1" noChangeShapeType="1" noTextEdit="1"/>
              </p:cNvSpPr>
              <p:nvPr/>
            </p:nvSpPr>
            <p:spPr>
              <a:xfrm>
                <a:off x="3321661" y="2960948"/>
                <a:ext cx="1515946" cy="276999"/>
              </a:xfrm>
              <a:prstGeom prst="rect">
                <a:avLst/>
              </a:prstGeom>
              <a:blipFill>
                <a:blip r:embed="rId6"/>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484294B9-37F5-4822-AEC3-D317F64B4CFD}"/>
                  </a:ext>
                </a:extLst>
              </p:cNvPr>
              <p:cNvGraphicFramePr>
                <a:graphicFrameLocks noGrp="1"/>
              </p:cNvGraphicFramePr>
              <p:nvPr>
                <p:extLst>
                  <p:ext uri="{D42A27DB-BD31-4B8C-83A1-F6EECF244321}">
                    <p14:modId xmlns:p14="http://schemas.microsoft.com/office/powerpoint/2010/main" val="4201049201"/>
                  </p:ext>
                </p:extLst>
              </p:nvPr>
            </p:nvGraphicFramePr>
            <p:xfrm>
              <a:off x="346316" y="3941578"/>
              <a:ext cx="3886604" cy="1097280"/>
            </p:xfrm>
            <a:graphic>
              <a:graphicData uri="http://schemas.openxmlformats.org/drawingml/2006/table">
                <a:tbl>
                  <a:tblPr firstRow="1" bandRow="1">
                    <a:tableStyleId>{5940675A-B579-460E-94D1-54222C63F5DA}</a:tableStyleId>
                  </a:tblPr>
                  <a:tblGrid>
                    <a:gridCol w="971651">
                      <a:extLst>
                        <a:ext uri="{9D8B030D-6E8A-4147-A177-3AD203B41FA5}">
                          <a16:colId xmlns:a16="http://schemas.microsoft.com/office/drawing/2014/main" val="3172893287"/>
                        </a:ext>
                      </a:extLst>
                    </a:gridCol>
                    <a:gridCol w="971651">
                      <a:extLst>
                        <a:ext uri="{9D8B030D-6E8A-4147-A177-3AD203B41FA5}">
                          <a16:colId xmlns:a16="http://schemas.microsoft.com/office/drawing/2014/main" val="2696412587"/>
                        </a:ext>
                      </a:extLst>
                    </a:gridCol>
                    <a:gridCol w="971651">
                      <a:extLst>
                        <a:ext uri="{9D8B030D-6E8A-4147-A177-3AD203B41FA5}">
                          <a16:colId xmlns:a16="http://schemas.microsoft.com/office/drawing/2014/main" val="3021692278"/>
                        </a:ext>
                      </a:extLst>
                    </a:gridCol>
                    <a:gridCol w="971651">
                      <a:extLst>
                        <a:ext uri="{9D8B030D-6E8A-4147-A177-3AD203B41FA5}">
                          <a16:colId xmlns:a16="http://schemas.microsoft.com/office/drawing/2014/main" val="93170391"/>
                        </a:ext>
                      </a:extLst>
                    </a:gridCol>
                  </a:tblGrid>
                  <a:tr h="171019">
                    <a:tc>
                      <a:txBody>
                        <a:bodyPr/>
                        <a:lstStyle/>
                        <a:p>
                          <a:pPr algn="ctr"/>
                          <a:r>
                            <a:rPr kumimoji="1" lang="ja-JP" altLang="en-US" sz="1200" b="1" dirty="0"/>
                            <a:t>平方和</a:t>
                          </a:r>
                        </a:p>
                      </a:txBody>
                      <a:tcPr anchor="ctr">
                        <a:solidFill>
                          <a:schemeClr val="accent5">
                            <a:lumMod val="20000"/>
                            <a:lumOff val="80000"/>
                          </a:schemeClr>
                        </a:solidFill>
                      </a:tcPr>
                    </a:tc>
                    <a:tc>
                      <a:txBody>
                        <a:bodyPr/>
                        <a:lstStyle/>
                        <a:p>
                          <a:pPr algn="ctr"/>
                          <a:r>
                            <a:rPr kumimoji="1" lang="ja-JP" altLang="en-US" sz="1200" b="1" dirty="0"/>
                            <a:t>自由度</a:t>
                          </a:r>
                        </a:p>
                      </a:txBody>
                      <a:tcPr anchor="ctr">
                        <a:solidFill>
                          <a:schemeClr val="accent5">
                            <a:lumMod val="20000"/>
                            <a:lumOff val="80000"/>
                          </a:schemeClr>
                        </a:solidFill>
                      </a:tcPr>
                    </a:tc>
                    <a:tc>
                      <a:txBody>
                        <a:bodyPr/>
                        <a:lstStyle/>
                        <a:p>
                          <a:pPr algn="ctr"/>
                          <a:r>
                            <a:rPr kumimoji="1" lang="ja-JP" altLang="en-US" sz="1200" b="1" dirty="0"/>
                            <a:t>平均平方</a:t>
                          </a:r>
                        </a:p>
                      </a:txBody>
                      <a:tcPr anchor="ctr">
                        <a:solidFill>
                          <a:schemeClr val="accent5">
                            <a:lumMod val="20000"/>
                            <a:lumOff val="80000"/>
                          </a:schemeClr>
                        </a:solidFill>
                      </a:tcPr>
                    </a:tc>
                    <a:tc>
                      <a:txBody>
                        <a:bodyPr/>
                        <a:lstStyle/>
                        <a:p>
                          <a:pPr algn="ctr"/>
                          <a:r>
                            <a:rPr kumimoji="1" lang="en-US" altLang="ja-JP" sz="1200" b="1" dirty="0"/>
                            <a:t>F</a:t>
                          </a:r>
                          <a:r>
                            <a:rPr kumimoji="1" lang="ja-JP" altLang="en-US" sz="1200" b="1" dirty="0"/>
                            <a:t>値</a:t>
                          </a:r>
                        </a:p>
                      </a:txBody>
                      <a:tcPr anchor="ctr">
                        <a:solidFill>
                          <a:schemeClr val="accent5">
                            <a:lumMod val="20000"/>
                            <a:lumOff val="80000"/>
                          </a:schemeClr>
                        </a:solidFill>
                      </a:tcPr>
                    </a:tc>
                    <a:extLst>
                      <a:ext uri="{0D108BD9-81ED-4DB2-BD59-A6C34878D82A}">
                        <a16:rowId xmlns:a16="http://schemas.microsoft.com/office/drawing/2014/main" val="1376325120"/>
                      </a:ext>
                    </a:extLst>
                  </a:tr>
                  <a:tr h="171019">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𝐴</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m:rPr>
                                        <m:sty m:val="p"/>
                                      </m:rPr>
                                      <a:rPr lang="en-US" altLang="ja-JP" sz="1200" b="0" i="1" smtClean="0">
                                        <a:solidFill>
                                          <a:schemeClr val="tx2"/>
                                        </a:solidFill>
                                        <a:latin typeface="Cambria Math" panose="02040503050406030204" pitchFamily="18" charset="0"/>
                                      </a:rPr>
                                      <m:t>Φ</m:t>
                                    </m:r>
                                  </m:e>
                                  <m:sub>
                                    <m:r>
                                      <a:rPr lang="en-US" altLang="ja-JP" sz="1200" b="0" i="1" smtClean="0">
                                        <a:solidFill>
                                          <a:schemeClr val="tx2"/>
                                        </a:solidFill>
                                        <a:latin typeface="Cambria Math" panose="02040503050406030204" pitchFamily="18" charset="0"/>
                                      </a:rPr>
                                      <m:t>𝐴</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𝑎</m:t>
                                </m:r>
                                <m:r>
                                  <a:rPr lang="en-US" altLang="ja-JP" sz="1200" b="0" i="1" smtClean="0">
                                    <a:solidFill>
                                      <a:schemeClr val="tx2"/>
                                    </a:solidFill>
                                    <a:latin typeface="Cambria Math" panose="02040503050406030204" pitchFamily="18" charset="0"/>
                                  </a:rPr>
                                  <m:t>−1</m:t>
                                </m:r>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𝑉</m:t>
                                    </m:r>
                                  </m:e>
                                  <m:sub>
                                    <m:r>
                                      <a:rPr lang="en-US" altLang="ja-JP" sz="1200" b="0" i="1" smtClean="0">
                                        <a:solidFill>
                                          <a:schemeClr val="tx2"/>
                                        </a:solidFill>
                                        <a:latin typeface="Cambria Math" panose="02040503050406030204" pitchFamily="18" charset="0"/>
                                      </a:rPr>
                                      <m:t>𝐴</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𝐴</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m:rPr>
                                        <m:sty m:val="p"/>
                                      </m:rPr>
                                      <a:rPr lang="en-US" altLang="ja-JP" sz="1200" b="0" i="1" smtClean="0">
                                        <a:solidFill>
                                          <a:schemeClr val="tx2"/>
                                        </a:solidFill>
                                        <a:latin typeface="Cambria Math" panose="02040503050406030204" pitchFamily="18" charset="0"/>
                                      </a:rPr>
                                      <m:t>Φ</m:t>
                                    </m:r>
                                  </m:e>
                                  <m:sub>
                                    <m:r>
                                      <a:rPr lang="en-US" altLang="ja-JP" sz="1200" b="0" i="1" smtClean="0">
                                        <a:solidFill>
                                          <a:schemeClr val="tx2"/>
                                        </a:solidFill>
                                        <a:latin typeface="Cambria Math" panose="02040503050406030204" pitchFamily="18" charset="0"/>
                                      </a:rPr>
                                      <m:t>𝐴</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𝑉</m:t>
                                    </m:r>
                                  </m:e>
                                  <m:sub>
                                    <m:r>
                                      <a:rPr lang="en-US" altLang="ja-JP" sz="1200" b="0" i="1" smtClean="0">
                                        <a:solidFill>
                                          <a:schemeClr val="tx2"/>
                                        </a:solidFill>
                                        <a:latin typeface="Cambria Math" panose="02040503050406030204" pitchFamily="18" charset="0"/>
                                      </a:rPr>
                                      <m:t>𝐴</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𝑉</m:t>
                                    </m:r>
                                  </m:e>
                                  <m:sub>
                                    <m:r>
                                      <a:rPr lang="en-US" altLang="ja-JP" sz="1200" b="0" i="1" smtClean="0">
                                        <a:solidFill>
                                          <a:schemeClr val="tx2"/>
                                        </a:solidFill>
                                        <a:latin typeface="Cambria Math" panose="02040503050406030204" pitchFamily="18" charset="0"/>
                                      </a:rPr>
                                      <m:t>𝑒</m:t>
                                    </m:r>
                                  </m:sub>
                                </m:sSub>
                              </m:oMath>
                            </m:oMathPara>
                          </a14:m>
                          <a:endParaRPr kumimoji="1" lang="ja-JP" altLang="en-US" sz="1200" dirty="0"/>
                        </a:p>
                      </a:txBody>
                      <a:tcPr anchor="ctr"/>
                    </a:tc>
                    <a:extLst>
                      <a:ext uri="{0D108BD9-81ED-4DB2-BD59-A6C34878D82A}">
                        <a16:rowId xmlns:a16="http://schemas.microsoft.com/office/drawing/2014/main" val="2624966261"/>
                      </a:ext>
                    </a:extLst>
                  </a:tr>
                  <a:tr h="171019">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𝑒</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m:rPr>
                                        <m:sty m:val="p"/>
                                      </m:rPr>
                                      <a:rPr lang="en-US" altLang="ja-JP" sz="1200" b="0" i="1" smtClean="0">
                                        <a:solidFill>
                                          <a:schemeClr val="tx2"/>
                                        </a:solidFill>
                                        <a:latin typeface="Cambria Math" panose="02040503050406030204" pitchFamily="18" charset="0"/>
                                      </a:rPr>
                                      <m:t>Φ</m:t>
                                    </m:r>
                                  </m:e>
                                  <m:sub>
                                    <m:r>
                                      <a:rPr lang="en-US" altLang="ja-JP" sz="1200" b="0" i="1" smtClean="0">
                                        <a:solidFill>
                                          <a:schemeClr val="tx2"/>
                                        </a:solidFill>
                                        <a:latin typeface="Cambria Math" panose="02040503050406030204" pitchFamily="18" charset="0"/>
                                      </a:rPr>
                                      <m:t>𝑒</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𝑛</m:t>
                                </m:r>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𝑎</m:t>
                                </m:r>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𝑉</m:t>
                                    </m:r>
                                  </m:e>
                                  <m:sub>
                                    <m:r>
                                      <a:rPr lang="en-US" altLang="ja-JP" sz="1200" b="0" i="1" smtClean="0">
                                        <a:solidFill>
                                          <a:schemeClr val="tx2"/>
                                        </a:solidFill>
                                        <a:latin typeface="Cambria Math" panose="02040503050406030204" pitchFamily="18" charset="0"/>
                                      </a:rPr>
                                      <m:t>𝑒</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𝑒</m:t>
                                    </m:r>
                                  </m:sub>
                                </m:sSub>
                                <m:r>
                                  <a:rPr lang="en-US" altLang="ja-JP" sz="1200" b="0" i="1" smtClean="0">
                                    <a:solidFill>
                                      <a:schemeClr val="tx2"/>
                                    </a:solidFill>
                                    <a:latin typeface="Cambria Math" panose="02040503050406030204" pitchFamily="18" charset="0"/>
                                  </a:rPr>
                                  <m:t>/</m:t>
                                </m:r>
                                <m:sSub>
                                  <m:sSubPr>
                                    <m:ctrlPr>
                                      <a:rPr lang="en-US" altLang="ja-JP" sz="1200" i="1" smtClean="0">
                                        <a:solidFill>
                                          <a:schemeClr val="tx2"/>
                                        </a:solidFill>
                                        <a:latin typeface="Cambria Math" panose="02040503050406030204" pitchFamily="18" charset="0"/>
                                      </a:rPr>
                                    </m:ctrlPr>
                                  </m:sSubPr>
                                  <m:e>
                                    <m:r>
                                      <m:rPr>
                                        <m:sty m:val="p"/>
                                      </m:rPr>
                                      <a:rPr lang="en-US" altLang="ja-JP" sz="1200" b="0" i="1" smtClean="0">
                                        <a:solidFill>
                                          <a:schemeClr val="tx2"/>
                                        </a:solidFill>
                                        <a:latin typeface="Cambria Math" panose="02040503050406030204" pitchFamily="18" charset="0"/>
                                      </a:rPr>
                                      <m:t>Φ</m:t>
                                    </m:r>
                                  </m:e>
                                  <m:sub>
                                    <m:r>
                                      <a:rPr lang="en-US" altLang="ja-JP" sz="1200" b="0" i="1" smtClean="0">
                                        <a:solidFill>
                                          <a:schemeClr val="tx2"/>
                                        </a:solidFill>
                                        <a:latin typeface="Cambria Math" panose="02040503050406030204" pitchFamily="18" charset="0"/>
                                      </a:rPr>
                                      <m:t>𝑒</m:t>
                                    </m:r>
                                  </m:sub>
                                </m:sSub>
                              </m:oMath>
                            </m:oMathPara>
                          </a14:m>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3281320197"/>
                      </a:ext>
                    </a:extLst>
                  </a:tr>
                  <a:tr h="171019">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a:rPr lang="en-US" altLang="ja-JP" sz="1200" b="0" i="1" smtClean="0">
                                        <a:solidFill>
                                          <a:schemeClr val="tx2"/>
                                        </a:solidFill>
                                        <a:latin typeface="Cambria Math" panose="02040503050406030204" pitchFamily="18" charset="0"/>
                                      </a:rPr>
                                      <m:t>𝑆</m:t>
                                    </m:r>
                                  </m:e>
                                  <m:sub>
                                    <m:r>
                                      <a:rPr lang="en-US" altLang="ja-JP" sz="1200" b="0" i="1" smtClean="0">
                                        <a:solidFill>
                                          <a:schemeClr val="tx2"/>
                                        </a:solidFill>
                                        <a:latin typeface="Cambria Math" panose="02040503050406030204" pitchFamily="18" charset="0"/>
                                      </a:rPr>
                                      <m:t>𝑇</m:t>
                                    </m:r>
                                  </m:sub>
                                </m:sSub>
                              </m:oMath>
                            </m:oMathPara>
                          </a14:m>
                          <a:endParaRPr kumimoji="1" lang="ja-JP" alt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200" i="1" smtClean="0">
                                        <a:solidFill>
                                          <a:schemeClr val="tx2"/>
                                        </a:solidFill>
                                        <a:latin typeface="Cambria Math" panose="02040503050406030204" pitchFamily="18" charset="0"/>
                                      </a:rPr>
                                    </m:ctrlPr>
                                  </m:sSubPr>
                                  <m:e>
                                    <m:r>
                                      <m:rPr>
                                        <m:sty m:val="p"/>
                                      </m:rPr>
                                      <a:rPr lang="en-US" altLang="ja-JP" sz="1200" b="0" i="1" smtClean="0">
                                        <a:solidFill>
                                          <a:schemeClr val="tx2"/>
                                        </a:solidFill>
                                        <a:latin typeface="Cambria Math" panose="02040503050406030204" pitchFamily="18" charset="0"/>
                                      </a:rPr>
                                      <m:t>Φ</m:t>
                                    </m:r>
                                  </m:e>
                                  <m:sub>
                                    <m:r>
                                      <a:rPr lang="en-US" altLang="ja-JP" sz="1200" b="0" i="1" smtClean="0">
                                        <a:solidFill>
                                          <a:schemeClr val="tx2"/>
                                        </a:solidFill>
                                        <a:latin typeface="Cambria Math" panose="02040503050406030204" pitchFamily="18" charset="0"/>
                                      </a:rPr>
                                      <m:t>𝑇</m:t>
                                    </m:r>
                                  </m:sub>
                                </m:sSub>
                                <m:r>
                                  <a:rPr lang="en-US" altLang="ja-JP" sz="1200" b="0" i="1" smtClean="0">
                                    <a:solidFill>
                                      <a:schemeClr val="tx2"/>
                                    </a:solidFill>
                                    <a:latin typeface="Cambria Math" panose="02040503050406030204" pitchFamily="18" charset="0"/>
                                  </a:rPr>
                                  <m:t>=</m:t>
                                </m:r>
                                <m:r>
                                  <a:rPr lang="en-US" altLang="ja-JP" sz="1200" b="0" i="1" smtClean="0">
                                    <a:solidFill>
                                      <a:schemeClr val="tx2"/>
                                    </a:solidFill>
                                    <a:latin typeface="Cambria Math" panose="02040503050406030204" pitchFamily="18" charset="0"/>
                                  </a:rPr>
                                  <m:t>𝑛</m:t>
                                </m:r>
                                <m:r>
                                  <a:rPr lang="en-US" altLang="ja-JP" sz="1200" b="0" i="1" smtClean="0">
                                    <a:solidFill>
                                      <a:schemeClr val="tx2"/>
                                    </a:solidFill>
                                    <a:latin typeface="Cambria Math" panose="02040503050406030204" pitchFamily="18" charset="0"/>
                                  </a:rPr>
                                  <m:t>−1</m:t>
                                </m:r>
                              </m:oMath>
                            </m:oMathPara>
                          </a14:m>
                          <a:endParaRPr kumimoji="1" lang="ja-JP" altLang="en-US" sz="1200" dirty="0"/>
                        </a:p>
                      </a:txBody>
                      <a:tcPr anchor="ct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653569653"/>
                      </a:ext>
                    </a:extLst>
                  </a:tr>
                </a:tbl>
              </a:graphicData>
            </a:graphic>
          </p:graphicFrame>
        </mc:Choice>
        <mc:Fallback xmlns="">
          <p:graphicFrame>
            <p:nvGraphicFramePr>
              <p:cNvPr id="13" name="表 12">
                <a:extLst>
                  <a:ext uri="{FF2B5EF4-FFF2-40B4-BE49-F238E27FC236}">
                    <a16:creationId xmlns:a16="http://schemas.microsoft.com/office/drawing/2014/main" id="{484294B9-37F5-4822-AEC3-D317F64B4CFD}"/>
                  </a:ext>
                </a:extLst>
              </p:cNvPr>
              <p:cNvGraphicFramePr>
                <a:graphicFrameLocks noGrp="1"/>
              </p:cNvGraphicFramePr>
              <p:nvPr>
                <p:extLst>
                  <p:ext uri="{D42A27DB-BD31-4B8C-83A1-F6EECF244321}">
                    <p14:modId xmlns:p14="http://schemas.microsoft.com/office/powerpoint/2010/main" val="4201049201"/>
                  </p:ext>
                </p:extLst>
              </p:nvPr>
            </p:nvGraphicFramePr>
            <p:xfrm>
              <a:off x="346316" y="3941578"/>
              <a:ext cx="3886604" cy="1097280"/>
            </p:xfrm>
            <a:graphic>
              <a:graphicData uri="http://schemas.openxmlformats.org/drawingml/2006/table">
                <a:tbl>
                  <a:tblPr firstRow="1" bandRow="1">
                    <a:tableStyleId>{5940675A-B579-460E-94D1-54222C63F5DA}</a:tableStyleId>
                  </a:tblPr>
                  <a:tblGrid>
                    <a:gridCol w="971651">
                      <a:extLst>
                        <a:ext uri="{9D8B030D-6E8A-4147-A177-3AD203B41FA5}">
                          <a16:colId xmlns:a16="http://schemas.microsoft.com/office/drawing/2014/main" val="3172893287"/>
                        </a:ext>
                      </a:extLst>
                    </a:gridCol>
                    <a:gridCol w="971651">
                      <a:extLst>
                        <a:ext uri="{9D8B030D-6E8A-4147-A177-3AD203B41FA5}">
                          <a16:colId xmlns:a16="http://schemas.microsoft.com/office/drawing/2014/main" val="2696412587"/>
                        </a:ext>
                      </a:extLst>
                    </a:gridCol>
                    <a:gridCol w="971651">
                      <a:extLst>
                        <a:ext uri="{9D8B030D-6E8A-4147-A177-3AD203B41FA5}">
                          <a16:colId xmlns:a16="http://schemas.microsoft.com/office/drawing/2014/main" val="3021692278"/>
                        </a:ext>
                      </a:extLst>
                    </a:gridCol>
                    <a:gridCol w="971651">
                      <a:extLst>
                        <a:ext uri="{9D8B030D-6E8A-4147-A177-3AD203B41FA5}">
                          <a16:colId xmlns:a16="http://schemas.microsoft.com/office/drawing/2014/main" val="93170391"/>
                        </a:ext>
                      </a:extLst>
                    </a:gridCol>
                  </a:tblGrid>
                  <a:tr h="274320">
                    <a:tc>
                      <a:txBody>
                        <a:bodyPr/>
                        <a:lstStyle/>
                        <a:p>
                          <a:pPr algn="ctr"/>
                          <a:r>
                            <a:rPr kumimoji="1" lang="ja-JP" altLang="en-US" sz="1200" b="1" dirty="0"/>
                            <a:t>平方和</a:t>
                          </a:r>
                        </a:p>
                      </a:txBody>
                      <a:tcPr anchor="ctr">
                        <a:solidFill>
                          <a:schemeClr val="accent5">
                            <a:lumMod val="20000"/>
                            <a:lumOff val="80000"/>
                          </a:schemeClr>
                        </a:solidFill>
                      </a:tcPr>
                    </a:tc>
                    <a:tc>
                      <a:txBody>
                        <a:bodyPr/>
                        <a:lstStyle/>
                        <a:p>
                          <a:pPr algn="ctr"/>
                          <a:r>
                            <a:rPr kumimoji="1" lang="ja-JP" altLang="en-US" sz="1200" b="1" dirty="0"/>
                            <a:t>自由度</a:t>
                          </a:r>
                        </a:p>
                      </a:txBody>
                      <a:tcPr anchor="ctr">
                        <a:solidFill>
                          <a:schemeClr val="accent5">
                            <a:lumMod val="20000"/>
                            <a:lumOff val="80000"/>
                          </a:schemeClr>
                        </a:solidFill>
                      </a:tcPr>
                    </a:tc>
                    <a:tc>
                      <a:txBody>
                        <a:bodyPr/>
                        <a:lstStyle/>
                        <a:p>
                          <a:pPr algn="ctr"/>
                          <a:r>
                            <a:rPr kumimoji="1" lang="ja-JP" altLang="en-US" sz="1200" b="1" dirty="0"/>
                            <a:t>平均平方</a:t>
                          </a:r>
                        </a:p>
                      </a:txBody>
                      <a:tcPr anchor="ctr">
                        <a:solidFill>
                          <a:schemeClr val="accent5">
                            <a:lumMod val="20000"/>
                            <a:lumOff val="80000"/>
                          </a:schemeClr>
                        </a:solidFill>
                      </a:tcPr>
                    </a:tc>
                    <a:tc>
                      <a:txBody>
                        <a:bodyPr/>
                        <a:lstStyle/>
                        <a:p>
                          <a:pPr algn="ctr"/>
                          <a:r>
                            <a:rPr kumimoji="1" lang="en-US" altLang="ja-JP" sz="1200" b="1" dirty="0"/>
                            <a:t>F</a:t>
                          </a:r>
                          <a:r>
                            <a:rPr kumimoji="1" lang="ja-JP" altLang="en-US" sz="1200" b="1" dirty="0"/>
                            <a:t>値</a:t>
                          </a:r>
                        </a:p>
                      </a:txBody>
                      <a:tcPr anchor="ctr">
                        <a:solidFill>
                          <a:schemeClr val="accent5">
                            <a:lumMod val="20000"/>
                            <a:lumOff val="80000"/>
                          </a:schemeClr>
                        </a:solidFill>
                      </a:tcPr>
                    </a:tc>
                    <a:extLst>
                      <a:ext uri="{0D108BD9-81ED-4DB2-BD59-A6C34878D82A}">
                        <a16:rowId xmlns:a16="http://schemas.microsoft.com/office/drawing/2014/main" val="1376325120"/>
                      </a:ext>
                    </a:extLst>
                  </a:tr>
                  <a:tr h="274320">
                    <a:tc>
                      <a:txBody>
                        <a:bodyPr/>
                        <a:lstStyle/>
                        <a:p>
                          <a:endParaRPr lang="ja-JP"/>
                        </a:p>
                      </a:txBody>
                      <a:tcPr anchor="ctr">
                        <a:blipFill>
                          <a:blip r:embed="rId7"/>
                          <a:stretch>
                            <a:fillRect l="-625" t="-100000" r="-300625" b="-200000"/>
                          </a:stretch>
                        </a:blipFill>
                      </a:tcPr>
                    </a:tc>
                    <a:tc>
                      <a:txBody>
                        <a:bodyPr/>
                        <a:lstStyle/>
                        <a:p>
                          <a:endParaRPr lang="ja-JP"/>
                        </a:p>
                      </a:txBody>
                      <a:tcPr anchor="ctr">
                        <a:blipFill>
                          <a:blip r:embed="rId7"/>
                          <a:stretch>
                            <a:fillRect l="-100625" t="-100000" r="-200625" b="-200000"/>
                          </a:stretch>
                        </a:blipFill>
                      </a:tcPr>
                    </a:tc>
                    <a:tc>
                      <a:txBody>
                        <a:bodyPr/>
                        <a:lstStyle/>
                        <a:p>
                          <a:endParaRPr lang="ja-JP"/>
                        </a:p>
                      </a:txBody>
                      <a:tcPr anchor="ctr">
                        <a:blipFill>
                          <a:blip r:embed="rId7"/>
                          <a:stretch>
                            <a:fillRect l="-201887" t="-100000" r="-101887" b="-200000"/>
                          </a:stretch>
                        </a:blipFill>
                      </a:tcPr>
                    </a:tc>
                    <a:tc>
                      <a:txBody>
                        <a:bodyPr/>
                        <a:lstStyle/>
                        <a:p>
                          <a:endParaRPr lang="ja-JP"/>
                        </a:p>
                      </a:txBody>
                      <a:tcPr anchor="ctr">
                        <a:blipFill>
                          <a:blip r:embed="rId7"/>
                          <a:stretch>
                            <a:fillRect l="-300000" t="-100000" r="-1250" b="-200000"/>
                          </a:stretch>
                        </a:blipFill>
                      </a:tcPr>
                    </a:tc>
                    <a:extLst>
                      <a:ext uri="{0D108BD9-81ED-4DB2-BD59-A6C34878D82A}">
                        <a16:rowId xmlns:a16="http://schemas.microsoft.com/office/drawing/2014/main" val="2624966261"/>
                      </a:ext>
                    </a:extLst>
                  </a:tr>
                  <a:tr h="274320">
                    <a:tc>
                      <a:txBody>
                        <a:bodyPr/>
                        <a:lstStyle/>
                        <a:p>
                          <a:endParaRPr lang="ja-JP"/>
                        </a:p>
                      </a:txBody>
                      <a:tcPr anchor="ctr">
                        <a:blipFill>
                          <a:blip r:embed="rId7"/>
                          <a:stretch>
                            <a:fillRect l="-625" t="-204444" r="-300625" b="-104444"/>
                          </a:stretch>
                        </a:blipFill>
                      </a:tcPr>
                    </a:tc>
                    <a:tc>
                      <a:txBody>
                        <a:bodyPr/>
                        <a:lstStyle/>
                        <a:p>
                          <a:endParaRPr lang="ja-JP"/>
                        </a:p>
                      </a:txBody>
                      <a:tcPr anchor="ctr">
                        <a:blipFill>
                          <a:blip r:embed="rId7"/>
                          <a:stretch>
                            <a:fillRect l="-100625" t="-204444" r="-200625" b="-104444"/>
                          </a:stretch>
                        </a:blipFill>
                      </a:tcPr>
                    </a:tc>
                    <a:tc>
                      <a:txBody>
                        <a:bodyPr/>
                        <a:lstStyle/>
                        <a:p>
                          <a:endParaRPr lang="ja-JP"/>
                        </a:p>
                      </a:txBody>
                      <a:tcPr anchor="ctr">
                        <a:blipFill>
                          <a:blip r:embed="rId7"/>
                          <a:stretch>
                            <a:fillRect l="-201887" t="-204444" r="-101887" b="-104444"/>
                          </a:stretch>
                        </a:blipFill>
                      </a:tcPr>
                    </a:tc>
                    <a:tc>
                      <a:txBody>
                        <a:bodyPr/>
                        <a:lstStyle/>
                        <a:p>
                          <a:pPr algn="ctr"/>
                          <a:endParaRPr kumimoji="1" lang="ja-JP" altLang="en-US" sz="1200" dirty="0"/>
                        </a:p>
                      </a:txBody>
                      <a:tcPr anchor="ctr"/>
                    </a:tc>
                    <a:extLst>
                      <a:ext uri="{0D108BD9-81ED-4DB2-BD59-A6C34878D82A}">
                        <a16:rowId xmlns:a16="http://schemas.microsoft.com/office/drawing/2014/main" val="3281320197"/>
                      </a:ext>
                    </a:extLst>
                  </a:tr>
                  <a:tr h="274320">
                    <a:tc>
                      <a:txBody>
                        <a:bodyPr/>
                        <a:lstStyle/>
                        <a:p>
                          <a:endParaRPr lang="ja-JP"/>
                        </a:p>
                      </a:txBody>
                      <a:tcPr anchor="ctr">
                        <a:blipFill>
                          <a:blip r:embed="rId7"/>
                          <a:stretch>
                            <a:fillRect l="-625" t="-304444" r="-300625" b="-4444"/>
                          </a:stretch>
                        </a:blipFill>
                      </a:tcPr>
                    </a:tc>
                    <a:tc>
                      <a:txBody>
                        <a:bodyPr/>
                        <a:lstStyle/>
                        <a:p>
                          <a:endParaRPr lang="ja-JP"/>
                        </a:p>
                      </a:txBody>
                      <a:tcPr anchor="ctr">
                        <a:blipFill>
                          <a:blip r:embed="rId7"/>
                          <a:stretch>
                            <a:fillRect l="-100625" t="-304444" r="-200625" b="-4444"/>
                          </a:stretch>
                        </a:blipFill>
                      </a:tcPr>
                    </a:tc>
                    <a:tc>
                      <a:txBody>
                        <a:bodyPr/>
                        <a:lstStyle/>
                        <a:p>
                          <a:pPr algn="ctr"/>
                          <a:endParaRPr kumimoji="1" lang="ja-JP" altLang="en-US" sz="1200" dirty="0"/>
                        </a:p>
                      </a:txBody>
                      <a:tcPr anchor="ctr"/>
                    </a:tc>
                    <a:tc>
                      <a:txBody>
                        <a:bodyPr/>
                        <a:lstStyle/>
                        <a:p>
                          <a:pPr algn="ctr"/>
                          <a:endParaRPr kumimoji="1" lang="ja-JP" altLang="en-US" sz="1200" dirty="0"/>
                        </a:p>
                      </a:txBody>
                      <a:tcPr anchor="ctr"/>
                    </a:tc>
                    <a:extLst>
                      <a:ext uri="{0D108BD9-81ED-4DB2-BD59-A6C34878D82A}">
                        <a16:rowId xmlns:a16="http://schemas.microsoft.com/office/drawing/2014/main" val="653569653"/>
                      </a:ext>
                    </a:extLst>
                  </a:tr>
                </a:tbl>
              </a:graphicData>
            </a:graphic>
          </p:graphicFrame>
        </mc:Fallback>
      </mc:AlternateContent>
      <p:sp>
        <p:nvSpPr>
          <p:cNvPr id="15" name="テキスト ボックス 14">
            <a:extLst>
              <a:ext uri="{FF2B5EF4-FFF2-40B4-BE49-F238E27FC236}">
                <a16:creationId xmlns:a16="http://schemas.microsoft.com/office/drawing/2014/main" id="{FF314DD2-C66E-4E69-B231-0A3FED31A0AE}"/>
              </a:ext>
            </a:extLst>
          </p:cNvPr>
          <p:cNvSpPr txBox="1"/>
          <p:nvPr/>
        </p:nvSpPr>
        <p:spPr>
          <a:xfrm>
            <a:off x="1431190" y="3681028"/>
            <a:ext cx="1716856" cy="276999"/>
          </a:xfrm>
          <a:prstGeom prst="rect">
            <a:avLst/>
          </a:prstGeom>
          <a:noFill/>
        </p:spPr>
        <p:txBody>
          <a:bodyPr wrap="square" rtlCol="0">
            <a:spAutoFit/>
          </a:bodyPr>
          <a:lstStyle/>
          <a:p>
            <a:pPr algn="ctr"/>
            <a:r>
              <a:rPr lang="ja-JP" altLang="en-US" sz="1200" b="1" u="sng" dirty="0"/>
              <a:t>分散分析表</a:t>
            </a:r>
            <a:endParaRPr lang="en-US" altLang="ja-JP" sz="1200" b="1" u="sng"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A20ACA-BF8A-4930-A935-EDD706675489}"/>
                  </a:ext>
                </a:extLst>
              </p:cNvPr>
              <p:cNvSpPr txBox="1"/>
              <p:nvPr/>
            </p:nvSpPr>
            <p:spPr>
              <a:xfrm>
                <a:off x="346316" y="5265204"/>
                <a:ext cx="4678692" cy="1263808"/>
              </a:xfrm>
              <a:prstGeom prst="rect">
                <a:avLst/>
              </a:prstGeom>
              <a:noFill/>
            </p:spPr>
            <p:txBody>
              <a:bodyPr wrap="square" rtlCol="0">
                <a:spAutoFit/>
              </a:bodyPr>
              <a:lstStyle/>
              <a:p>
                <a:r>
                  <a:rPr lang="ja-JP" altLang="en-US" sz="1400" dirty="0"/>
                  <a:t>帰無仮説が正しい時</a:t>
                </a:r>
                <a:r>
                  <a:rPr lang="en-US" altLang="ja-JP" sz="1400" dirty="0"/>
                  <a:t>F</a:t>
                </a:r>
                <a:r>
                  <a:rPr lang="ja-JP" altLang="en-US" sz="1400" dirty="0"/>
                  <a:t>値は自由度</a:t>
                </a:r>
                <a:r>
                  <a:rPr lang="en-US" altLang="ja-JP" sz="1400" dirty="0"/>
                  <a:t>(</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Φ</m:t>
                        </m:r>
                      </m:e>
                      <m:sub>
                        <m:r>
                          <a:rPr lang="en-US" altLang="ja-JP" sz="1400" i="1">
                            <a:solidFill>
                              <a:schemeClr val="tx2"/>
                            </a:solidFill>
                            <a:latin typeface="Cambria Math" panose="02040503050406030204" pitchFamily="18" charset="0"/>
                          </a:rPr>
                          <m:t>𝐴</m:t>
                        </m:r>
                      </m:sub>
                    </m:sSub>
                  </m:oMath>
                </a14:m>
                <a:r>
                  <a:rPr lang="en-US" altLang="ja-JP" sz="1400" b="1" dirty="0"/>
                  <a:t>,</a:t>
                </a:r>
                <a14:m>
                  <m:oMath xmlns:m="http://schemas.openxmlformats.org/officeDocument/2006/math">
                    <m:sSub>
                      <m:sSubPr>
                        <m:ctrlPr>
                          <a:rPr lang="en-US" altLang="ja-JP" sz="1400" i="1">
                            <a:solidFill>
                              <a:schemeClr val="tx2"/>
                            </a:solidFill>
                            <a:latin typeface="Cambria Math" panose="02040503050406030204" pitchFamily="18" charset="0"/>
                          </a:rPr>
                        </m:ctrlPr>
                      </m:sSubPr>
                      <m:e>
                        <m:r>
                          <m:rPr>
                            <m:sty m:val="p"/>
                          </m:rPr>
                          <a:rPr lang="en-US" altLang="ja-JP" sz="1400" i="1">
                            <a:solidFill>
                              <a:schemeClr val="tx2"/>
                            </a:solidFill>
                            <a:latin typeface="Cambria Math" panose="02040503050406030204" pitchFamily="18" charset="0"/>
                          </a:rPr>
                          <m:t>Φ</m:t>
                        </m:r>
                      </m:e>
                      <m:sub>
                        <m:r>
                          <a:rPr lang="en-US" altLang="ja-JP" sz="1400" b="0" i="1" smtClean="0">
                            <a:solidFill>
                              <a:schemeClr val="tx2"/>
                            </a:solidFill>
                            <a:latin typeface="Cambria Math" panose="02040503050406030204" pitchFamily="18" charset="0"/>
                          </a:rPr>
                          <m:t>𝑒</m:t>
                        </m:r>
                      </m:sub>
                    </m:sSub>
                  </m:oMath>
                </a14:m>
                <a:r>
                  <a:rPr lang="en-US" altLang="ja-JP" sz="1400" b="1" dirty="0"/>
                  <a:t>)</a:t>
                </a:r>
                <a:r>
                  <a:rPr lang="ja-JP" altLang="en-US" sz="1400" dirty="0"/>
                  <a:t>の</a:t>
                </a:r>
                <a:r>
                  <a:rPr lang="en-US" altLang="ja-JP" sz="1400" dirty="0"/>
                  <a:t>F</a:t>
                </a:r>
                <a:r>
                  <a:rPr lang="ja-JP" altLang="en-US" sz="1400" dirty="0"/>
                  <a:t>分布に従う性質を利用して検定を行う</a:t>
                </a:r>
                <a:endParaRPr lang="en-US" altLang="ja-JP" sz="1400" dirty="0"/>
              </a:p>
              <a:p>
                <a:endParaRPr lang="en-US" altLang="ja-JP" sz="500" dirty="0"/>
              </a:p>
              <a:p>
                <a:r>
                  <a:rPr lang="en-US" altLang="ja-JP" sz="1400" dirty="0"/>
                  <a:t>F</a:t>
                </a:r>
                <a:r>
                  <a:rPr lang="ja-JP" altLang="en-US" sz="1400" dirty="0"/>
                  <a:t>値が大きいと、棄却される</a:t>
                </a:r>
                <a:endParaRPr lang="en-US" altLang="ja-JP" sz="1400" dirty="0"/>
              </a:p>
              <a:p>
                <a:r>
                  <a:rPr lang="ja-JP" altLang="en-US" sz="1400" dirty="0"/>
                  <a:t>「“水準内での誤差のばらつき“に対して”水準間の効果のばらつき”が大きい時」</a:t>
                </a:r>
                <a:endParaRPr lang="en-US" altLang="ja-JP" sz="1400" dirty="0"/>
              </a:p>
            </p:txBody>
          </p:sp>
        </mc:Choice>
        <mc:Fallback xmlns="">
          <p:sp>
            <p:nvSpPr>
              <p:cNvPr id="16" name="テキスト ボックス 15">
                <a:extLst>
                  <a:ext uri="{FF2B5EF4-FFF2-40B4-BE49-F238E27FC236}">
                    <a16:creationId xmlns:a16="http://schemas.microsoft.com/office/drawing/2014/main" id="{6EA20ACA-BF8A-4930-A935-EDD706675489}"/>
                  </a:ext>
                </a:extLst>
              </p:cNvPr>
              <p:cNvSpPr txBox="1">
                <a:spLocks noRot="1" noChangeAspect="1" noMove="1" noResize="1" noEditPoints="1" noAdjustHandles="1" noChangeArrowheads="1" noChangeShapeType="1" noTextEdit="1"/>
              </p:cNvSpPr>
              <p:nvPr/>
            </p:nvSpPr>
            <p:spPr>
              <a:xfrm>
                <a:off x="346316" y="5265204"/>
                <a:ext cx="4678692" cy="1263808"/>
              </a:xfrm>
              <a:prstGeom prst="rect">
                <a:avLst/>
              </a:prstGeom>
              <a:blipFill>
                <a:blip r:embed="rId8"/>
                <a:stretch>
                  <a:fillRect l="-391" t="-483" b="-241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A3753D3-7A2A-4876-89B4-226A343C26D8}"/>
              </a:ext>
            </a:extLst>
          </p:cNvPr>
          <p:cNvSpPr txBox="1"/>
          <p:nvPr/>
        </p:nvSpPr>
        <p:spPr>
          <a:xfrm>
            <a:off x="6396908" y="4340133"/>
            <a:ext cx="2586620" cy="276999"/>
          </a:xfrm>
          <a:prstGeom prst="rect">
            <a:avLst/>
          </a:prstGeom>
          <a:noFill/>
        </p:spPr>
        <p:txBody>
          <a:bodyPr wrap="square" rtlCol="0">
            <a:spAutoFit/>
          </a:bodyPr>
          <a:lstStyle/>
          <a:p>
            <a:pPr algn="ctr"/>
            <a:r>
              <a:rPr lang="en-US" altLang="ja-JP" sz="1200" b="1" u="sng" dirty="0">
                <a:solidFill>
                  <a:schemeClr val="tx1"/>
                </a:solidFill>
              </a:rPr>
              <a:t>R</a:t>
            </a:r>
            <a:r>
              <a:rPr lang="ja-JP" altLang="en-US" sz="1200" b="1" u="sng" dirty="0">
                <a:solidFill>
                  <a:schemeClr val="tx1"/>
                </a:solidFill>
              </a:rPr>
              <a:t>の結果</a:t>
            </a:r>
            <a:endParaRPr lang="en-US" altLang="ja-JP" sz="1200" b="1" u="sng" dirty="0">
              <a:solidFill>
                <a:schemeClr val="tx1"/>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88DAC35-DAEA-4B5F-BFB4-30172F0E93F1}"/>
                  </a:ext>
                </a:extLst>
              </p:cNvPr>
              <p:cNvSpPr txBox="1"/>
              <p:nvPr/>
            </p:nvSpPr>
            <p:spPr>
              <a:xfrm>
                <a:off x="5864934" y="5661248"/>
                <a:ext cx="2586620" cy="46166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sSub>
                      <m:sSubPr>
                        <m:ctrlPr>
                          <a:rPr lang="en-US" altLang="ja-JP" sz="1200" i="1">
                            <a:solidFill>
                              <a:schemeClr val="tx1"/>
                            </a:solidFill>
                            <a:latin typeface="Cambria Math" panose="02040503050406030204" pitchFamily="18" charset="0"/>
                          </a:rPr>
                        </m:ctrlPr>
                      </m:sSubPr>
                      <m:e>
                        <m:r>
                          <a:rPr lang="en-US" altLang="ja-JP" sz="1200" b="0" i="1">
                            <a:solidFill>
                              <a:schemeClr val="tx1"/>
                            </a:solidFill>
                            <a:latin typeface="Cambria Math" panose="02040503050406030204" pitchFamily="18" charset="0"/>
                          </a:rPr>
                          <m:t>𝑆</m:t>
                        </m:r>
                      </m:e>
                      <m:sub>
                        <m:r>
                          <a:rPr lang="en-US" altLang="ja-JP" sz="1200" b="0" i="1">
                            <a:solidFill>
                              <a:schemeClr val="tx1"/>
                            </a:solidFill>
                            <a:latin typeface="Cambria Math" panose="02040503050406030204" pitchFamily="18" charset="0"/>
                          </a:rPr>
                          <m:t>𝑇</m:t>
                        </m:r>
                      </m:sub>
                    </m:sSub>
                  </m:oMath>
                </a14:m>
                <a:r>
                  <a:rPr lang="ja-JP" altLang="en-US" sz="1200" dirty="0">
                    <a:solidFill>
                      <a:schemeClr val="tx1"/>
                    </a:solidFill>
                  </a:rPr>
                  <a:t>の自由度は表示されない</a:t>
                </a:r>
                <a:endParaRPr lang="en-US" altLang="ja-JP" sz="1200" dirty="0">
                  <a:solidFill>
                    <a:schemeClr val="tx1"/>
                  </a:solidFill>
                </a:endParaRPr>
              </a:p>
              <a:p>
                <a:pPr marL="171450" indent="-171450">
                  <a:buFont typeface="Arial" panose="020B0604020202020204" pitchFamily="34" charset="0"/>
                  <a:buChar char="•"/>
                </a:pPr>
                <a:r>
                  <a:rPr lang="en-US" altLang="ja-JP" sz="1200" dirty="0"/>
                  <a:t>F</a:t>
                </a:r>
                <a:r>
                  <a:rPr lang="ja-JP" altLang="en-US" sz="1200" dirty="0"/>
                  <a:t>値から求めた</a:t>
                </a:r>
                <a:r>
                  <a:rPr lang="en-US" altLang="ja-JP" sz="1200" dirty="0"/>
                  <a:t>p</a:t>
                </a:r>
                <a:r>
                  <a:rPr lang="ja-JP" altLang="en-US" sz="1200" dirty="0"/>
                  <a:t>値が表示される</a:t>
                </a:r>
                <a:endParaRPr lang="en-US" altLang="ja-JP" sz="1200" dirty="0">
                  <a:solidFill>
                    <a:schemeClr val="tx1"/>
                  </a:solidFill>
                </a:endParaRPr>
              </a:p>
            </p:txBody>
          </p:sp>
        </mc:Choice>
        <mc:Fallback xmlns="">
          <p:sp>
            <p:nvSpPr>
              <p:cNvPr id="19" name="テキスト ボックス 18">
                <a:extLst>
                  <a:ext uri="{FF2B5EF4-FFF2-40B4-BE49-F238E27FC236}">
                    <a16:creationId xmlns:a16="http://schemas.microsoft.com/office/drawing/2014/main" id="{788DAC35-DAEA-4B5F-BFB4-30172F0E93F1}"/>
                  </a:ext>
                </a:extLst>
              </p:cNvPr>
              <p:cNvSpPr txBox="1">
                <a:spLocks noRot="1" noChangeAspect="1" noMove="1" noResize="1" noEditPoints="1" noAdjustHandles="1" noChangeArrowheads="1" noChangeShapeType="1" noTextEdit="1"/>
              </p:cNvSpPr>
              <p:nvPr/>
            </p:nvSpPr>
            <p:spPr>
              <a:xfrm>
                <a:off x="5864934" y="5661248"/>
                <a:ext cx="2586620" cy="461665"/>
              </a:xfrm>
              <a:prstGeom prst="rect">
                <a:avLst/>
              </a:prstGeom>
              <a:blipFill>
                <a:blip r:embed="rId9"/>
                <a:stretch>
                  <a:fillRect t="-1333" b="-10667"/>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3217B99-C1FC-49B7-A078-82743E1275DF}"/>
              </a:ext>
            </a:extLst>
          </p:cNvPr>
          <p:cNvPicPr>
            <a:picLocks noChangeAspect="1"/>
          </p:cNvPicPr>
          <p:nvPr/>
        </p:nvPicPr>
        <p:blipFill>
          <a:blip r:embed="rId10"/>
          <a:stretch>
            <a:fillRect/>
          </a:stretch>
        </p:blipFill>
        <p:spPr>
          <a:xfrm>
            <a:off x="5746916" y="4669087"/>
            <a:ext cx="3886604" cy="956228"/>
          </a:xfrm>
          <a:prstGeom prst="rect">
            <a:avLst/>
          </a:prstGeom>
          <a:ln>
            <a:solidFill>
              <a:schemeClr val="bg1">
                <a:lumMod val="65000"/>
              </a:schemeClr>
            </a:solidFill>
          </a:ln>
        </p:spPr>
      </p:pic>
    </p:spTree>
    <p:extLst>
      <p:ext uri="{BB962C8B-B14F-4D97-AF65-F5344CB8AC3E}">
        <p14:creationId xmlns:p14="http://schemas.microsoft.com/office/powerpoint/2010/main" val="20395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a:xfrm>
            <a:off x="7437276" y="6592267"/>
            <a:ext cx="2311400" cy="257113"/>
          </a:xfrm>
        </p:spPr>
        <p:txBody>
          <a:bodyPr/>
          <a:lstStyle/>
          <a:p>
            <a:fld id="{FB3508C7-2FE0-4945-9CBD-863E05F850D2}" type="slidenum">
              <a:rPr lang="ja-JP" altLang="en-US" smtClean="0"/>
              <a:pPr/>
              <a:t>6</a:t>
            </a:fld>
            <a:endParaRPr lang="ja-JP" altLang="en-US" dirty="0"/>
          </a:p>
        </p:txBody>
      </p:sp>
      <p:sp>
        <p:nvSpPr>
          <p:cNvPr id="3" name="タイトル 2"/>
          <p:cNvSpPr>
            <a:spLocks noGrp="1"/>
          </p:cNvSpPr>
          <p:nvPr>
            <p:ph type="title"/>
          </p:nvPr>
        </p:nvSpPr>
        <p:spPr/>
        <p:txBody>
          <a:bodyPr/>
          <a:lstStyle/>
          <a:p>
            <a:r>
              <a:rPr kumimoji="1" lang="ja-JP" altLang="en-US" dirty="0"/>
              <a:t>二元配置分散分析と交互作用</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788183-2E8F-4EF1-89CD-60EF1DEC331B}"/>
                  </a:ext>
                </a:extLst>
              </p:cNvPr>
              <p:cNvSpPr txBox="1"/>
              <p:nvPr/>
            </p:nvSpPr>
            <p:spPr>
              <a:xfrm>
                <a:off x="200472" y="836712"/>
                <a:ext cx="9548204" cy="4859664"/>
              </a:xfrm>
              <a:prstGeom prst="rect">
                <a:avLst/>
              </a:prstGeom>
              <a:noFill/>
            </p:spPr>
            <p:txBody>
              <a:bodyPr wrap="square" rtlCol="0">
                <a:spAutoFit/>
              </a:bodyPr>
              <a:lstStyle/>
              <a:p>
                <a:r>
                  <a:rPr lang="ja-JP" altLang="en-US" sz="1600" dirty="0"/>
                  <a:t>一つのモデルで、同時に</a:t>
                </a:r>
                <a:r>
                  <a:rPr lang="en-US" altLang="ja-JP" sz="1600" dirty="0"/>
                  <a:t>2</a:t>
                </a:r>
                <a:r>
                  <a:rPr lang="ja-JP" altLang="en-US" sz="1600" dirty="0" err="1"/>
                  <a:t>つの</a:t>
                </a:r>
                <a:r>
                  <a:rPr lang="ja-JP" altLang="en-US" sz="1600" dirty="0"/>
                  <a:t>要因</a:t>
                </a:r>
                <a:r>
                  <a:rPr lang="en-US" altLang="ja-JP" sz="1600" dirty="0"/>
                  <a:t>(A,B)</a:t>
                </a:r>
                <a:r>
                  <a:rPr lang="ja-JP" altLang="en-US" sz="1600" dirty="0"/>
                  <a:t>に効果があるかを分析する</a:t>
                </a:r>
                <a:endParaRPr lang="en-US" altLang="ja-JP" sz="1600" dirty="0"/>
              </a:p>
              <a:p>
                <a:endParaRPr lang="en-US" altLang="ja-JP" sz="1600" dirty="0"/>
              </a:p>
              <a:p>
                <a:r>
                  <a:rPr lang="ja-JP" altLang="en-US" sz="1600" dirty="0"/>
                  <a:t>二元配置分散分析モデル</a:t>
                </a:r>
                <a:endParaRPr lang="en-US" altLang="ja-JP" sz="1600" dirty="0"/>
              </a:p>
              <a:p>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   </a:t>
                </a:r>
                <a:r>
                  <a:rPr lang="ja-JP" altLang="en-US" sz="1600" dirty="0"/>
                  <a:t>ただし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d>
                      <m:dPr>
                        <m:ctrlPr>
                          <a:rPr lang="en-US" altLang="ja-JP" sz="1600" i="1">
                            <a:solidFill>
                              <a:schemeClr val="tx2"/>
                            </a:solidFill>
                            <a:latin typeface="Cambria Math" panose="02040503050406030204" pitchFamily="18" charset="0"/>
                          </a:rPr>
                        </m:ctrlPr>
                      </m:dPr>
                      <m:e>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e>
                    </m:d>
                  </m:oMath>
                </a14:m>
                <a:endParaRPr lang="en-US" altLang="ja-JP" sz="1600" dirty="0">
                  <a:solidFill>
                    <a:schemeClr val="tx2"/>
                  </a:solidFill>
                  <a:latin typeface="Cambria Math" panose="02040503050406030204" pitchFamily="18" charset="0"/>
                </a:endParaRPr>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oMath>
                </a14:m>
                <a:r>
                  <a:rPr lang="ja-JP" altLang="en-US" sz="1600" i="1" dirty="0">
                    <a:latin typeface="Cambria Math" panose="02040503050406030204" pitchFamily="18" charset="0"/>
                  </a:rPr>
                  <a:t>：</a:t>
                </a:r>
                <a:r>
                  <a:rPr lang="ja-JP" altLang="en-US" sz="1600" dirty="0"/>
                  <a:t>要因</a:t>
                </a:r>
                <a:r>
                  <a:rPr lang="en-US" altLang="ja-JP" sz="1600" dirty="0"/>
                  <a:t>A</a:t>
                </a:r>
                <a:r>
                  <a:rPr lang="ja-JP" altLang="en-US" sz="1600" dirty="0"/>
                  <a:t>の水準</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𝐴</m:t>
                        </m:r>
                      </m:e>
                      <m:sub>
                        <m:r>
                          <a:rPr lang="en-US" altLang="ja-JP" sz="1600" i="1">
                            <a:solidFill>
                              <a:schemeClr val="tx2"/>
                            </a:solidFill>
                            <a:latin typeface="Cambria Math" panose="02040503050406030204" pitchFamily="18" charset="0"/>
                          </a:rPr>
                          <m:t>𝑗</m:t>
                        </m:r>
                      </m:sub>
                    </m:sSub>
                  </m:oMath>
                </a14:m>
                <a:r>
                  <a:rPr lang="ja-JP" altLang="en-US" sz="1600" dirty="0"/>
                  <a:t>の効果（</a:t>
                </a:r>
                <a:r>
                  <a:rPr lang="en-US" altLang="ja-JP" sz="1600" dirty="0"/>
                  <a:t>j:</a:t>
                </a:r>
                <a:r>
                  <a:rPr lang="ja-JP" altLang="en-US" sz="1600" dirty="0"/>
                  <a:t>要因</a:t>
                </a:r>
                <a:r>
                  <a:rPr lang="en-US" altLang="ja-JP" sz="1600" dirty="0"/>
                  <a:t>A</a:t>
                </a:r>
                <a:r>
                  <a:rPr lang="ja-JP" altLang="en-US" sz="1600" dirty="0"/>
                  <a:t>の水準数）</a:t>
                </a:r>
                <a:endParaRPr lang="en-US" altLang="ja-JP" sz="1600" i="1" dirty="0">
                  <a:latin typeface="Cambria Math" panose="02040503050406030204" pitchFamily="18" charset="0"/>
                </a:endParaRPr>
              </a:p>
              <a:p>
                <a:r>
                  <a:rPr lang="en-US" altLang="ja-JP"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oMath>
                </a14:m>
                <a:r>
                  <a:rPr lang="ja-JP" altLang="en-US" sz="1600" dirty="0"/>
                  <a:t>：要因</a:t>
                </a:r>
                <a:r>
                  <a:rPr lang="en-US" altLang="ja-JP" sz="1600" dirty="0"/>
                  <a:t>B</a:t>
                </a:r>
                <a:r>
                  <a:rPr lang="ja-JP" altLang="en-US" sz="1600" dirty="0"/>
                  <a:t>の水準</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b="0" i="1" smtClean="0">
                            <a:solidFill>
                              <a:schemeClr val="tx2"/>
                            </a:solidFill>
                            <a:latin typeface="Cambria Math" panose="02040503050406030204" pitchFamily="18" charset="0"/>
                          </a:rPr>
                          <m:t>𝐵</m:t>
                        </m:r>
                      </m:e>
                      <m:sub>
                        <m:r>
                          <a:rPr lang="en-US" altLang="ja-JP" sz="1600" b="0" i="1" smtClean="0">
                            <a:solidFill>
                              <a:schemeClr val="tx2"/>
                            </a:solidFill>
                            <a:latin typeface="Cambria Math" panose="02040503050406030204" pitchFamily="18" charset="0"/>
                          </a:rPr>
                          <m:t>𝑘</m:t>
                        </m:r>
                      </m:sub>
                    </m:sSub>
                  </m:oMath>
                </a14:m>
                <a:r>
                  <a:rPr lang="ja-JP" altLang="en-US" sz="1600" dirty="0"/>
                  <a:t>の効果（</a:t>
                </a:r>
                <a:r>
                  <a:rPr lang="en-US" altLang="ja-JP" sz="1600" dirty="0"/>
                  <a:t>k:</a:t>
                </a:r>
                <a:r>
                  <a:rPr lang="ja-JP" altLang="en-US" sz="1600" dirty="0"/>
                  <a:t>要因</a:t>
                </a:r>
                <a:r>
                  <a:rPr lang="en-US" altLang="ja-JP" sz="1600" dirty="0"/>
                  <a:t>B</a:t>
                </a:r>
                <a:r>
                  <a:rPr lang="ja-JP" altLang="en-US" sz="1600" dirty="0"/>
                  <a:t>の水準数）</a:t>
                </a:r>
                <a:endParaRPr lang="en-US" altLang="ja-JP" sz="1600" dirty="0"/>
              </a:p>
              <a:p>
                <a:endParaRPr lang="en-US" altLang="ja-JP" sz="1600" dirty="0"/>
              </a:p>
              <a:p>
                <a:r>
                  <a:rPr lang="ja-JP" altLang="en-US" sz="1600" dirty="0"/>
                  <a:t>要因</a:t>
                </a:r>
                <a:r>
                  <a:rPr lang="en-US" altLang="ja-JP" sz="1600" dirty="0"/>
                  <a:t>A</a:t>
                </a:r>
                <a:r>
                  <a:rPr lang="ja-JP" altLang="en-US" sz="1600" dirty="0"/>
                  <a:t>の帰無仮説：</a:t>
                </a:r>
                <a:r>
                  <a:rPr lang="en-US" altLang="ja-JP" sz="1600" b="1" dirty="0"/>
                  <a:t> H0</a:t>
                </a:r>
                <a:r>
                  <a:rPr lang="ja-JP" altLang="en-US" sz="1600" b="1" dirty="0"/>
                  <a:t>：</a:t>
                </a:r>
                <a14:m>
                  <m:oMath xmlns:m="http://schemas.openxmlformats.org/officeDocument/2006/math">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a:latin typeface="Cambria Math" panose="02040503050406030204" pitchFamily="18" charset="0"/>
                          </a:rPr>
                          <m:t>𝟏</m:t>
                        </m:r>
                      </m:sub>
                    </m:sSub>
                    <m:r>
                      <a:rPr lang="en-US" altLang="ja-JP" sz="1600" b="1">
                        <a:latin typeface="Cambria Math" panose="02040503050406030204" pitchFamily="18" charset="0"/>
                      </a:rPr>
                      <m:t>=</m:t>
                    </m:r>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a:latin typeface="Cambria Math" panose="02040503050406030204" pitchFamily="18" charset="0"/>
                          </a:rPr>
                          <m:t>𝟐</m:t>
                        </m:r>
                      </m:sub>
                    </m:sSub>
                    <m:r>
                      <a:rPr lang="en-US" altLang="ja-JP" sz="1600" b="1" i="1">
                        <a:latin typeface="Cambria Math" panose="02040503050406030204" pitchFamily="18" charset="0"/>
                      </a:rPr>
                      <m:t>=</m:t>
                    </m:r>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α</m:t>
                        </m:r>
                      </m:e>
                      <m:sub>
                        <m:r>
                          <a:rPr lang="en-US" altLang="ja-JP" sz="1600" b="1" i="1">
                            <a:latin typeface="Cambria Math" panose="02040503050406030204" pitchFamily="18" charset="0"/>
                          </a:rPr>
                          <m:t>𝟑</m:t>
                        </m:r>
                      </m:sub>
                    </m:sSub>
                    <m:r>
                      <a:rPr lang="en-US" altLang="ja-JP" sz="1600" b="1" i="1">
                        <a:latin typeface="Cambria Math" panose="02040503050406030204" pitchFamily="18" charset="0"/>
                      </a:rPr>
                      <m:t>=</m:t>
                    </m:r>
                    <m:r>
                      <a:rPr lang="en-US" altLang="ja-JP" sz="1600" b="1" i="1">
                        <a:latin typeface="Cambria Math" panose="02040503050406030204" pitchFamily="18" charset="0"/>
                      </a:rPr>
                      <m:t>𝟎</m:t>
                    </m:r>
                  </m:oMath>
                </a14:m>
                <a:endParaRPr lang="en-US" altLang="ja-JP" sz="1600" dirty="0"/>
              </a:p>
              <a:p>
                <a:r>
                  <a:rPr lang="ja-JP" altLang="en-US" sz="1600" dirty="0"/>
                  <a:t>要因</a:t>
                </a:r>
                <a:r>
                  <a:rPr lang="en-US" altLang="ja-JP" sz="1600" dirty="0"/>
                  <a:t>B</a:t>
                </a:r>
                <a:r>
                  <a:rPr lang="ja-JP" altLang="en-US" sz="1600" dirty="0"/>
                  <a:t>の帰無仮説：</a:t>
                </a:r>
                <a:r>
                  <a:rPr lang="en-US" altLang="ja-JP" sz="1600" b="1" dirty="0"/>
                  <a:t> H0</a:t>
                </a:r>
                <a:r>
                  <a:rPr lang="ja-JP" altLang="en-US" sz="1600" b="1" dirty="0"/>
                  <a:t>：</a:t>
                </a:r>
                <a14:m>
                  <m:oMath xmlns:m="http://schemas.openxmlformats.org/officeDocument/2006/math">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β</m:t>
                        </m:r>
                      </m:e>
                      <m:sub>
                        <m:r>
                          <a:rPr lang="en-US" altLang="ja-JP" sz="1600" b="1" i="1">
                            <a:latin typeface="Cambria Math" panose="02040503050406030204" pitchFamily="18" charset="0"/>
                          </a:rPr>
                          <m:t>𝟏</m:t>
                        </m:r>
                      </m:sub>
                    </m:sSub>
                    <m:r>
                      <a:rPr lang="en-US" altLang="ja-JP" sz="1600" b="1">
                        <a:latin typeface="Cambria Math" panose="02040503050406030204" pitchFamily="18" charset="0"/>
                      </a:rPr>
                      <m:t>=</m:t>
                    </m:r>
                    <m:sSub>
                      <m:sSubPr>
                        <m:ctrlPr>
                          <a:rPr lang="en-US" altLang="ja-JP" sz="1600" b="1" i="1">
                            <a:latin typeface="Cambria Math" panose="02040503050406030204" pitchFamily="18" charset="0"/>
                          </a:rPr>
                        </m:ctrlPr>
                      </m:sSubPr>
                      <m:e>
                        <m:r>
                          <m:rPr>
                            <m:sty m:val="p"/>
                          </m:rPr>
                          <a:rPr lang="en-US" altLang="ja-JP" sz="1600" b="1" i="1">
                            <a:latin typeface="Cambria Math" panose="02040503050406030204" pitchFamily="18" charset="0"/>
                          </a:rPr>
                          <m:t>β</m:t>
                        </m:r>
                      </m:e>
                      <m:sub>
                        <m:r>
                          <a:rPr lang="en-US" altLang="ja-JP" sz="1600" b="1" i="1">
                            <a:latin typeface="Cambria Math" panose="02040503050406030204" pitchFamily="18" charset="0"/>
                          </a:rPr>
                          <m:t>𝟐</m:t>
                        </m:r>
                      </m:sub>
                    </m:sSub>
                    <m:r>
                      <a:rPr lang="en-US" altLang="ja-JP" sz="1600" b="1" i="1">
                        <a:latin typeface="Cambria Math" panose="02040503050406030204" pitchFamily="18" charset="0"/>
                      </a:rPr>
                      <m:t>=</m:t>
                    </m:r>
                    <m:r>
                      <a:rPr lang="en-US" altLang="ja-JP" sz="1600" b="1" i="1">
                        <a:latin typeface="Cambria Math" panose="02040503050406030204" pitchFamily="18" charset="0"/>
                      </a:rPr>
                      <m:t>𝟎</m:t>
                    </m:r>
                  </m:oMath>
                </a14:m>
                <a:endParaRPr lang="en-US" altLang="ja-JP" sz="1600" dirty="0"/>
              </a:p>
              <a:p>
                <a:r>
                  <a:rPr lang="en-US" altLang="ja-JP" sz="1600" dirty="0"/>
                  <a:t>※ j=1,2,3</a:t>
                </a:r>
                <a:r>
                  <a:rPr lang="ja-JP" altLang="en-US" sz="1600" dirty="0" err="1"/>
                  <a:t>、</a:t>
                </a:r>
                <a:r>
                  <a:rPr lang="en-US" altLang="ja-JP" sz="1600" dirty="0"/>
                  <a:t>k=1,2 </a:t>
                </a:r>
                <a:r>
                  <a:rPr lang="ja-JP" altLang="en-US" sz="1600" dirty="0"/>
                  <a:t>の場合</a:t>
                </a:r>
                <a:endParaRPr lang="en-US" altLang="ja-JP" sz="1600" dirty="0"/>
              </a:p>
              <a:p>
                <a:endParaRPr lang="en-US" altLang="ja-JP" sz="1600" dirty="0"/>
              </a:p>
              <a:p>
                <a:endParaRPr lang="en-US" altLang="ja-JP" sz="1600" dirty="0"/>
              </a:p>
              <a:p>
                <a:endParaRPr lang="en-US" altLang="ja-JP" sz="1600" dirty="0"/>
              </a:p>
              <a:p>
                <a:r>
                  <a:rPr lang="ja-JP" altLang="en-US" sz="1600" dirty="0"/>
                  <a:t>二元配置分散分析モデル（交互作用）</a:t>
                </a:r>
                <a:endParaRPr lang="en-US" altLang="ja-JP" sz="1600" dirty="0"/>
              </a:p>
              <a:p>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r>
                      <a:rPr lang="en-US" altLang="ja-JP" sz="1600" b="0" i="1" smtClean="0">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αβ</m:t>
                        </m:r>
                      </m:e>
                      <m:sub>
                        <m:r>
                          <a:rPr lang="en-US" altLang="ja-JP" sz="1600" i="1">
                            <a:solidFill>
                              <a:schemeClr val="tx2"/>
                            </a:solidFill>
                            <a:latin typeface="Cambria Math" panose="02040503050406030204" pitchFamily="18" charset="0"/>
                          </a:rPr>
                          <m:t>𝑗</m:t>
                        </m:r>
                        <m:r>
                          <a:rPr lang="en-US" altLang="ja-JP" sz="1600" b="0" i="1" smtClean="0">
                            <a:solidFill>
                              <a:schemeClr val="tx2"/>
                            </a:solidFill>
                            <a:latin typeface="Cambria Math" panose="02040503050406030204" pitchFamily="18" charset="0"/>
                          </a:rPr>
                          <m:t>,</m:t>
                        </m:r>
                        <m:r>
                          <a:rPr lang="en-US" altLang="ja-JP" sz="1600" b="0" i="1" smtClean="0">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t>   </a:t>
                </a:r>
                <a:r>
                  <a:rPr lang="ja-JP" altLang="en-US" sz="1600" dirty="0"/>
                  <a:t>ただし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d>
                      <m:dPr>
                        <m:ctrlPr>
                          <a:rPr lang="en-US" altLang="ja-JP" sz="1600" i="1">
                            <a:solidFill>
                              <a:schemeClr val="tx2"/>
                            </a:solidFill>
                            <a:latin typeface="Cambria Math" panose="02040503050406030204" pitchFamily="18" charset="0"/>
                          </a:rPr>
                        </m:ctrlPr>
                      </m:dPr>
                      <m:e>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e>
                    </m:d>
                  </m:oMath>
                </a14:m>
                <a:endParaRPr lang="en-US" altLang="ja-JP" sz="1600" dirty="0"/>
              </a:p>
              <a:p>
                <a:endParaRPr lang="en-US" altLang="ja-JP" sz="1600" dirty="0"/>
              </a:p>
              <a:p>
                <a:r>
                  <a:rPr lang="ja-JP" altLang="en-US" sz="1600" b="1" dirty="0"/>
                  <a:t>交互作用</a:t>
                </a:r>
                <a:r>
                  <a:rPr lang="en-US" altLang="ja-JP"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αβ</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sub>
                    </m:sSub>
                  </m:oMath>
                </a14:m>
                <a:r>
                  <a:rPr lang="en-US" altLang="ja-JP" sz="1600" dirty="0"/>
                  <a:t>)</a:t>
                </a:r>
                <a:r>
                  <a:rPr lang="ja-JP" altLang="en-US" sz="1600" dirty="0"/>
                  <a:t>とは、</a:t>
                </a:r>
                <a:r>
                  <a:rPr lang="en-US" altLang="ja-JP" sz="1600" dirty="0"/>
                  <a:t>2</a:t>
                </a:r>
                <a:r>
                  <a:rPr lang="ja-JP" altLang="en-US" sz="1600" dirty="0" err="1"/>
                  <a:t>つの</a:t>
                </a:r>
                <a:r>
                  <a:rPr lang="ja-JP" altLang="en-US" sz="1600" dirty="0"/>
                  <a:t>要因の</a:t>
                </a:r>
                <a:endParaRPr lang="en-US" altLang="ja-JP" sz="1600" dirty="0"/>
              </a:p>
              <a:p>
                <a:r>
                  <a:rPr lang="ja-JP" altLang="en-US" sz="1600" dirty="0"/>
                  <a:t>組み合わさりによって発生する効果</a:t>
                </a:r>
                <a:endParaRPr lang="en-US" altLang="ja-JP" sz="1600" dirty="0"/>
              </a:p>
              <a:p>
                <a:endParaRPr lang="en-US" altLang="ja-JP" sz="1600" dirty="0"/>
              </a:p>
            </p:txBody>
          </p:sp>
        </mc:Choice>
        <mc:Fallback xmlns="">
          <p:sp>
            <p:nvSpPr>
              <p:cNvPr id="5" name="テキスト ボックス 4">
                <a:extLst>
                  <a:ext uri="{FF2B5EF4-FFF2-40B4-BE49-F238E27FC236}">
                    <a16:creationId xmlns:a16="http://schemas.microsoft.com/office/drawing/2014/main" id="{2A788183-2E8F-4EF1-89CD-60EF1DEC331B}"/>
                  </a:ext>
                </a:extLst>
              </p:cNvPr>
              <p:cNvSpPr txBox="1">
                <a:spLocks noRot="1" noChangeAspect="1" noMove="1" noResize="1" noEditPoints="1" noAdjustHandles="1" noChangeArrowheads="1" noChangeShapeType="1" noTextEdit="1"/>
              </p:cNvSpPr>
              <p:nvPr/>
            </p:nvSpPr>
            <p:spPr>
              <a:xfrm>
                <a:off x="200472" y="836712"/>
                <a:ext cx="9548204" cy="4859664"/>
              </a:xfrm>
              <a:prstGeom prst="rect">
                <a:avLst/>
              </a:prstGeom>
              <a:blipFill>
                <a:blip r:embed="rId2"/>
                <a:stretch>
                  <a:fillRect l="-383" t="-3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BF80B681-8717-4CA9-8721-7651B97CC0DB}"/>
                  </a:ext>
                </a:extLst>
              </p:cNvPr>
              <p:cNvGraphicFramePr>
                <a:graphicFrameLocks noGrp="1"/>
              </p:cNvGraphicFramePr>
              <p:nvPr>
                <p:extLst>
                  <p:ext uri="{D42A27DB-BD31-4B8C-83A1-F6EECF244321}">
                    <p14:modId xmlns:p14="http://schemas.microsoft.com/office/powerpoint/2010/main" val="3008481127"/>
                  </p:ext>
                </p:extLst>
              </p:nvPr>
            </p:nvGraphicFramePr>
            <p:xfrm>
              <a:off x="6004261" y="1799195"/>
              <a:ext cx="3665263" cy="2189610"/>
            </p:xfrm>
            <a:graphic>
              <a:graphicData uri="http://schemas.openxmlformats.org/drawingml/2006/table">
                <a:tbl>
                  <a:tblPr firstRow="1" bandRow="1">
                    <a:tableStyleId>{D7AC3CCA-C797-4891-BE02-D94E43425B78}</a:tableStyleId>
                  </a:tblPr>
                  <a:tblGrid>
                    <a:gridCol w="748940">
                      <a:extLst>
                        <a:ext uri="{9D8B030D-6E8A-4147-A177-3AD203B41FA5}">
                          <a16:colId xmlns:a16="http://schemas.microsoft.com/office/drawing/2014/main" val="2323564207"/>
                        </a:ext>
                      </a:extLst>
                    </a:gridCol>
                    <a:gridCol w="792088">
                      <a:extLst>
                        <a:ext uri="{9D8B030D-6E8A-4147-A177-3AD203B41FA5}">
                          <a16:colId xmlns:a16="http://schemas.microsoft.com/office/drawing/2014/main" val="3115461956"/>
                        </a:ext>
                      </a:extLst>
                    </a:gridCol>
                    <a:gridCol w="2124235">
                      <a:extLst>
                        <a:ext uri="{9D8B030D-6E8A-4147-A177-3AD203B41FA5}">
                          <a16:colId xmlns:a16="http://schemas.microsoft.com/office/drawing/2014/main" val="960732065"/>
                        </a:ext>
                      </a:extLst>
                    </a:gridCol>
                  </a:tblGrid>
                  <a:tr h="252538">
                    <a:tc>
                      <a:txBody>
                        <a:bodyPr/>
                        <a:lstStyle/>
                        <a:p>
                          <a:pPr algn="ctr"/>
                          <a:r>
                            <a:rPr kumimoji="1" lang="ja-JP" altLang="en-US" sz="1400" dirty="0"/>
                            <a:t>要因</a:t>
                          </a:r>
                          <a:r>
                            <a:rPr kumimoji="1" lang="en-US" altLang="ja-JP" sz="1400" dirty="0"/>
                            <a:t>A</a:t>
                          </a:r>
                          <a:endParaRPr kumimoji="1" lang="ja-JP" altLang="en-US" sz="1400" dirty="0"/>
                        </a:p>
                      </a:txBody>
                      <a:tcPr anchor="ctr"/>
                    </a:tc>
                    <a:tc>
                      <a:txBody>
                        <a:bodyPr/>
                        <a:lstStyle/>
                        <a:p>
                          <a:pPr algn="ctr"/>
                          <a:r>
                            <a:rPr kumimoji="1" lang="ja-JP" altLang="en-US" sz="1400" dirty="0"/>
                            <a:t>要因</a:t>
                          </a:r>
                          <a:r>
                            <a:rPr kumimoji="1" lang="en-US" altLang="ja-JP" sz="1400" dirty="0"/>
                            <a:t>B</a:t>
                          </a:r>
                          <a:endParaRPr kumimoji="1" lang="ja-JP" altLang="en-US" sz="1400" dirty="0"/>
                        </a:p>
                      </a:txBody>
                      <a:tcPr anchor="ctr"/>
                    </a:tc>
                    <a:tc>
                      <a:txBody>
                        <a:bodyPr/>
                        <a:lstStyle/>
                        <a:p>
                          <a:pPr algn="ctr"/>
                          <a:r>
                            <a:rPr kumimoji="1" lang="ja-JP" altLang="en-US" sz="1400" dirty="0"/>
                            <a:t>観測値</a:t>
                          </a:r>
                        </a:p>
                      </a:txBody>
                      <a:tcPr anchor="ctr"/>
                    </a:tc>
                    <a:extLst>
                      <a:ext uri="{0D108BD9-81ED-4DB2-BD59-A6C34878D82A}">
                        <a16:rowId xmlns:a16="http://schemas.microsoft.com/office/drawing/2014/main" val="737373749"/>
                      </a:ext>
                    </a:extLst>
                  </a:tr>
                  <a:tr h="268322">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1</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1</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1,1,1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1,1,2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1,1,</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4216691617"/>
                      </a:ext>
                    </a:extLst>
                  </a:tr>
                  <a:tr h="268322">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1</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2</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1,2,1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1,2,2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1,2,</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2161194224"/>
                      </a:ext>
                    </a:extLst>
                  </a:tr>
                  <a:tr h="252538">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2</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1</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2,1,1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2,1,2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2,1,</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2016537174"/>
                      </a:ext>
                    </a:extLst>
                  </a:tr>
                  <a:tr h="288984">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2</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2</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2,2,1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2,2,2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2,2,</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2053269897"/>
                      </a:ext>
                    </a:extLst>
                  </a:tr>
                  <a:tr h="252538">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3</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1</m:t>
                                    </m:r>
                                  </m:sub>
                                </m:sSub>
                              </m:oMath>
                            </m:oMathPara>
                          </a14:m>
                          <a:endParaRPr kumimoji="1" lang="ja-JP"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3,1,1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3,1,2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3,1,</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4205543007"/>
                      </a:ext>
                    </a:extLst>
                  </a:tr>
                  <a:tr h="269278">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𝐴</m:t>
                                    </m:r>
                                  </m:e>
                                  <m:sub>
                                    <m:r>
                                      <a:rPr lang="en-US" altLang="ja-JP" sz="1400" b="0" i="1" smtClean="0">
                                        <a:solidFill>
                                          <a:schemeClr val="tx2"/>
                                        </a:solidFill>
                                        <a:latin typeface="Cambria Math" panose="02040503050406030204" pitchFamily="18" charset="0"/>
                                      </a:rPr>
                                      <m:t>3</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𝐵</m:t>
                                    </m:r>
                                  </m:e>
                                  <m:sub>
                                    <m:r>
                                      <a:rPr lang="en-US" altLang="ja-JP" sz="1400" b="0" i="1" smtClean="0">
                                        <a:solidFill>
                                          <a:schemeClr val="tx2"/>
                                        </a:solidFill>
                                        <a:latin typeface="Cambria Math" panose="02040503050406030204" pitchFamily="18" charset="0"/>
                                      </a:rPr>
                                      <m:t>2</m:t>
                                    </m:r>
                                  </m:sub>
                                </m:sSub>
                              </m:oMath>
                            </m:oMathPara>
                          </a14:m>
                          <a:endParaRPr kumimoji="1" lang="ja-JP" alt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3,2,1</m:t>
                                    </m:r>
                                  </m:sub>
                                </m:sSub>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3,2,2</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r>
                                  <a:rPr lang="en-US" altLang="ja-JP" sz="1400" b="0" i="1" smtClean="0">
                                    <a:solidFill>
                                      <a:schemeClr val="tx2"/>
                                    </a:solidFill>
                                    <a:latin typeface="Cambria Math" panose="02040503050406030204" pitchFamily="18" charset="0"/>
                                  </a:rPr>
                                  <m:t>,</m:t>
                                </m:r>
                                <m:sSub>
                                  <m:sSubPr>
                                    <m:ctrlPr>
                                      <a:rPr lang="en-US" altLang="ja-JP" sz="1400" i="1" smtClean="0">
                                        <a:solidFill>
                                          <a:schemeClr val="tx2"/>
                                        </a:solidFill>
                                        <a:latin typeface="Cambria Math" panose="02040503050406030204" pitchFamily="18" charset="0"/>
                                      </a:rPr>
                                    </m:ctrlPr>
                                  </m:sSubPr>
                                  <m:e>
                                    <m:r>
                                      <a:rPr lang="en-US" altLang="ja-JP" sz="1400" b="0" i="1" smtClean="0">
                                        <a:solidFill>
                                          <a:schemeClr val="tx2"/>
                                        </a:solidFill>
                                        <a:latin typeface="Cambria Math" panose="02040503050406030204" pitchFamily="18" charset="0"/>
                                      </a:rPr>
                                      <m:t>𝑦</m:t>
                                    </m:r>
                                  </m:e>
                                  <m:sub>
                                    <m:r>
                                      <a:rPr lang="en-US" altLang="ja-JP" sz="1400" b="0" i="1" smtClean="0">
                                        <a:solidFill>
                                          <a:schemeClr val="tx2"/>
                                        </a:solidFill>
                                        <a:latin typeface="Cambria Math" panose="02040503050406030204" pitchFamily="18" charset="0"/>
                                      </a:rPr>
                                      <m:t>3,2,</m:t>
                                    </m:r>
                                    <m:r>
                                      <a:rPr lang="en-US" altLang="ja-JP" sz="1400" b="0" i="1" smtClean="0">
                                        <a:solidFill>
                                          <a:schemeClr val="tx2"/>
                                        </a:solidFill>
                                        <a:latin typeface="Cambria Math" panose="02040503050406030204" pitchFamily="18" charset="0"/>
                                      </a:rPr>
                                      <m:t>𝑖</m:t>
                                    </m:r>
                                  </m:sub>
                                </m:sSub>
                                <m:r>
                                  <a:rPr lang="en-US" altLang="ja-JP" sz="1400" b="0" i="1" smtClean="0">
                                    <a:solidFill>
                                      <a:schemeClr val="tx2"/>
                                    </a:solidFill>
                                    <a:latin typeface="Cambria Math" panose="02040503050406030204" pitchFamily="18" charset="0"/>
                                  </a:rPr>
                                  <m:t>,</m:t>
                                </m:r>
                                <m:r>
                                  <a:rPr lang="en-US" altLang="ja-JP" sz="1400" b="0" i="1" smtClean="0">
                                    <a:solidFill>
                                      <a:schemeClr val="tx2"/>
                                    </a:solidFill>
                                    <a:latin typeface="Cambria Math" panose="02040503050406030204" pitchFamily="18" charset="0"/>
                                    <a:ea typeface="Cambria Math" panose="02040503050406030204" pitchFamily="18" charset="0"/>
                                  </a:rPr>
                                  <m:t>⋯</m:t>
                                </m:r>
                              </m:oMath>
                            </m:oMathPara>
                          </a14:m>
                          <a:endParaRPr kumimoji="1" lang="ja-JP" altLang="en-US" sz="1400" dirty="0"/>
                        </a:p>
                      </a:txBody>
                      <a:tcPr anchor="ctr"/>
                    </a:tc>
                    <a:extLst>
                      <a:ext uri="{0D108BD9-81ED-4DB2-BD59-A6C34878D82A}">
                        <a16:rowId xmlns:a16="http://schemas.microsoft.com/office/drawing/2014/main" val="389968357"/>
                      </a:ext>
                    </a:extLst>
                  </a:tr>
                </a:tbl>
              </a:graphicData>
            </a:graphic>
          </p:graphicFrame>
        </mc:Choice>
        <mc:Fallback xmlns="">
          <p:graphicFrame>
            <p:nvGraphicFramePr>
              <p:cNvPr id="6" name="表 5">
                <a:extLst>
                  <a:ext uri="{FF2B5EF4-FFF2-40B4-BE49-F238E27FC236}">
                    <a16:creationId xmlns:a16="http://schemas.microsoft.com/office/drawing/2014/main" id="{BF80B681-8717-4CA9-8721-7651B97CC0DB}"/>
                  </a:ext>
                </a:extLst>
              </p:cNvPr>
              <p:cNvGraphicFramePr>
                <a:graphicFrameLocks noGrp="1"/>
              </p:cNvGraphicFramePr>
              <p:nvPr>
                <p:extLst>
                  <p:ext uri="{D42A27DB-BD31-4B8C-83A1-F6EECF244321}">
                    <p14:modId xmlns:p14="http://schemas.microsoft.com/office/powerpoint/2010/main" val="3008481127"/>
                  </p:ext>
                </p:extLst>
              </p:nvPr>
            </p:nvGraphicFramePr>
            <p:xfrm>
              <a:off x="6004261" y="1799195"/>
              <a:ext cx="3665263" cy="2189610"/>
            </p:xfrm>
            <a:graphic>
              <a:graphicData uri="http://schemas.openxmlformats.org/drawingml/2006/table">
                <a:tbl>
                  <a:tblPr firstRow="1" bandRow="1">
                    <a:tableStyleId>{D7AC3CCA-C797-4891-BE02-D94E43425B78}</a:tableStyleId>
                  </a:tblPr>
                  <a:tblGrid>
                    <a:gridCol w="748940">
                      <a:extLst>
                        <a:ext uri="{9D8B030D-6E8A-4147-A177-3AD203B41FA5}">
                          <a16:colId xmlns:a16="http://schemas.microsoft.com/office/drawing/2014/main" val="2323564207"/>
                        </a:ext>
                      </a:extLst>
                    </a:gridCol>
                    <a:gridCol w="792088">
                      <a:extLst>
                        <a:ext uri="{9D8B030D-6E8A-4147-A177-3AD203B41FA5}">
                          <a16:colId xmlns:a16="http://schemas.microsoft.com/office/drawing/2014/main" val="3115461956"/>
                        </a:ext>
                      </a:extLst>
                    </a:gridCol>
                    <a:gridCol w="2124235">
                      <a:extLst>
                        <a:ext uri="{9D8B030D-6E8A-4147-A177-3AD203B41FA5}">
                          <a16:colId xmlns:a16="http://schemas.microsoft.com/office/drawing/2014/main" val="960732065"/>
                        </a:ext>
                      </a:extLst>
                    </a:gridCol>
                  </a:tblGrid>
                  <a:tr h="304800">
                    <a:tc>
                      <a:txBody>
                        <a:bodyPr/>
                        <a:lstStyle/>
                        <a:p>
                          <a:pPr algn="ctr"/>
                          <a:r>
                            <a:rPr kumimoji="1" lang="ja-JP" altLang="en-US" sz="1400" dirty="0"/>
                            <a:t>要因</a:t>
                          </a:r>
                          <a:r>
                            <a:rPr kumimoji="1" lang="en-US" altLang="ja-JP" sz="1400" dirty="0"/>
                            <a:t>A</a:t>
                          </a:r>
                          <a:endParaRPr kumimoji="1" lang="ja-JP" altLang="en-US" sz="1400" dirty="0"/>
                        </a:p>
                      </a:txBody>
                      <a:tcPr anchor="ctr"/>
                    </a:tc>
                    <a:tc>
                      <a:txBody>
                        <a:bodyPr/>
                        <a:lstStyle/>
                        <a:p>
                          <a:pPr algn="ctr"/>
                          <a:r>
                            <a:rPr kumimoji="1" lang="ja-JP" altLang="en-US" sz="1400" dirty="0"/>
                            <a:t>要因</a:t>
                          </a:r>
                          <a:r>
                            <a:rPr kumimoji="1" lang="en-US" altLang="ja-JP" sz="1400" dirty="0"/>
                            <a:t>B</a:t>
                          </a:r>
                          <a:endParaRPr kumimoji="1" lang="ja-JP" altLang="en-US" sz="1400" dirty="0"/>
                        </a:p>
                      </a:txBody>
                      <a:tcPr anchor="ctr"/>
                    </a:tc>
                    <a:tc>
                      <a:txBody>
                        <a:bodyPr/>
                        <a:lstStyle/>
                        <a:p>
                          <a:pPr algn="ctr"/>
                          <a:r>
                            <a:rPr kumimoji="1" lang="ja-JP" altLang="en-US" sz="1400" dirty="0"/>
                            <a:t>観測値</a:t>
                          </a:r>
                        </a:p>
                      </a:txBody>
                      <a:tcPr anchor="ctr"/>
                    </a:tc>
                    <a:extLst>
                      <a:ext uri="{0D108BD9-81ED-4DB2-BD59-A6C34878D82A}">
                        <a16:rowId xmlns:a16="http://schemas.microsoft.com/office/drawing/2014/main" val="737373749"/>
                      </a:ext>
                    </a:extLst>
                  </a:tr>
                  <a:tr h="314135">
                    <a:tc>
                      <a:txBody>
                        <a:bodyPr/>
                        <a:lstStyle/>
                        <a:p>
                          <a:endParaRPr lang="ja-JP"/>
                        </a:p>
                      </a:txBody>
                      <a:tcPr anchor="ctr">
                        <a:blipFill>
                          <a:blip r:embed="rId3"/>
                          <a:stretch>
                            <a:fillRect l="-813" t="-100000" r="-391870" b="-500000"/>
                          </a:stretch>
                        </a:blipFill>
                      </a:tcPr>
                    </a:tc>
                    <a:tc>
                      <a:txBody>
                        <a:bodyPr/>
                        <a:lstStyle/>
                        <a:p>
                          <a:endParaRPr lang="ja-JP"/>
                        </a:p>
                      </a:txBody>
                      <a:tcPr anchor="ctr">
                        <a:blipFill>
                          <a:blip r:embed="rId3"/>
                          <a:stretch>
                            <a:fillRect l="-94656" t="-100000" r="-267939" b="-500000"/>
                          </a:stretch>
                        </a:blipFill>
                      </a:tcPr>
                    </a:tc>
                    <a:tc>
                      <a:txBody>
                        <a:bodyPr/>
                        <a:lstStyle/>
                        <a:p>
                          <a:endParaRPr lang="ja-JP"/>
                        </a:p>
                      </a:txBody>
                      <a:tcPr anchor="ctr">
                        <a:blipFill>
                          <a:blip r:embed="rId3"/>
                          <a:stretch>
                            <a:fillRect l="-73066" t="-100000" r="-573" b="-500000"/>
                          </a:stretch>
                        </a:blipFill>
                      </a:tcPr>
                    </a:tc>
                    <a:extLst>
                      <a:ext uri="{0D108BD9-81ED-4DB2-BD59-A6C34878D82A}">
                        <a16:rowId xmlns:a16="http://schemas.microsoft.com/office/drawing/2014/main" val="4216691617"/>
                      </a:ext>
                    </a:extLst>
                  </a:tr>
                  <a:tr h="314135">
                    <a:tc>
                      <a:txBody>
                        <a:bodyPr/>
                        <a:lstStyle/>
                        <a:p>
                          <a:endParaRPr lang="ja-JP"/>
                        </a:p>
                      </a:txBody>
                      <a:tcPr anchor="ctr">
                        <a:blipFill>
                          <a:blip r:embed="rId3"/>
                          <a:stretch>
                            <a:fillRect l="-813" t="-203922" r="-391870" b="-409804"/>
                          </a:stretch>
                        </a:blipFill>
                      </a:tcPr>
                    </a:tc>
                    <a:tc>
                      <a:txBody>
                        <a:bodyPr/>
                        <a:lstStyle/>
                        <a:p>
                          <a:endParaRPr lang="ja-JP"/>
                        </a:p>
                      </a:txBody>
                      <a:tcPr anchor="ctr">
                        <a:blipFill>
                          <a:blip r:embed="rId3"/>
                          <a:stretch>
                            <a:fillRect l="-94656" t="-203922" r="-267939" b="-409804"/>
                          </a:stretch>
                        </a:blipFill>
                      </a:tcPr>
                    </a:tc>
                    <a:tc>
                      <a:txBody>
                        <a:bodyPr/>
                        <a:lstStyle/>
                        <a:p>
                          <a:endParaRPr lang="ja-JP"/>
                        </a:p>
                      </a:txBody>
                      <a:tcPr anchor="ctr">
                        <a:blipFill>
                          <a:blip r:embed="rId3"/>
                          <a:stretch>
                            <a:fillRect l="-73066" t="-203922" r="-573" b="-409804"/>
                          </a:stretch>
                        </a:blipFill>
                      </a:tcPr>
                    </a:tc>
                    <a:extLst>
                      <a:ext uri="{0D108BD9-81ED-4DB2-BD59-A6C34878D82A}">
                        <a16:rowId xmlns:a16="http://schemas.microsoft.com/office/drawing/2014/main" val="2161194224"/>
                      </a:ext>
                    </a:extLst>
                  </a:tr>
                  <a:tr h="314135">
                    <a:tc>
                      <a:txBody>
                        <a:bodyPr/>
                        <a:lstStyle/>
                        <a:p>
                          <a:endParaRPr lang="ja-JP"/>
                        </a:p>
                      </a:txBody>
                      <a:tcPr anchor="ctr">
                        <a:blipFill>
                          <a:blip r:embed="rId3"/>
                          <a:stretch>
                            <a:fillRect l="-813" t="-298077" r="-391870" b="-301923"/>
                          </a:stretch>
                        </a:blipFill>
                      </a:tcPr>
                    </a:tc>
                    <a:tc>
                      <a:txBody>
                        <a:bodyPr/>
                        <a:lstStyle/>
                        <a:p>
                          <a:endParaRPr lang="ja-JP"/>
                        </a:p>
                      </a:txBody>
                      <a:tcPr anchor="ctr">
                        <a:blipFill>
                          <a:blip r:embed="rId3"/>
                          <a:stretch>
                            <a:fillRect l="-94656" t="-298077" r="-267939" b="-301923"/>
                          </a:stretch>
                        </a:blipFill>
                      </a:tcPr>
                    </a:tc>
                    <a:tc>
                      <a:txBody>
                        <a:bodyPr/>
                        <a:lstStyle/>
                        <a:p>
                          <a:endParaRPr lang="ja-JP"/>
                        </a:p>
                      </a:txBody>
                      <a:tcPr anchor="ctr">
                        <a:blipFill>
                          <a:blip r:embed="rId3"/>
                          <a:stretch>
                            <a:fillRect l="-73066" t="-298077" r="-573" b="-301923"/>
                          </a:stretch>
                        </a:blipFill>
                      </a:tcPr>
                    </a:tc>
                    <a:extLst>
                      <a:ext uri="{0D108BD9-81ED-4DB2-BD59-A6C34878D82A}">
                        <a16:rowId xmlns:a16="http://schemas.microsoft.com/office/drawing/2014/main" val="2016537174"/>
                      </a:ext>
                    </a:extLst>
                  </a:tr>
                  <a:tr h="314135">
                    <a:tc>
                      <a:txBody>
                        <a:bodyPr/>
                        <a:lstStyle/>
                        <a:p>
                          <a:endParaRPr lang="ja-JP"/>
                        </a:p>
                      </a:txBody>
                      <a:tcPr anchor="ctr">
                        <a:blipFill>
                          <a:blip r:embed="rId3"/>
                          <a:stretch>
                            <a:fillRect l="-813" t="-398077" r="-391870" b="-201923"/>
                          </a:stretch>
                        </a:blipFill>
                      </a:tcPr>
                    </a:tc>
                    <a:tc>
                      <a:txBody>
                        <a:bodyPr/>
                        <a:lstStyle/>
                        <a:p>
                          <a:endParaRPr lang="ja-JP"/>
                        </a:p>
                      </a:txBody>
                      <a:tcPr anchor="ctr">
                        <a:blipFill>
                          <a:blip r:embed="rId3"/>
                          <a:stretch>
                            <a:fillRect l="-94656" t="-398077" r="-267939" b="-201923"/>
                          </a:stretch>
                        </a:blipFill>
                      </a:tcPr>
                    </a:tc>
                    <a:tc>
                      <a:txBody>
                        <a:bodyPr/>
                        <a:lstStyle/>
                        <a:p>
                          <a:endParaRPr lang="ja-JP"/>
                        </a:p>
                      </a:txBody>
                      <a:tcPr anchor="ctr">
                        <a:blipFill>
                          <a:blip r:embed="rId3"/>
                          <a:stretch>
                            <a:fillRect l="-73066" t="-398077" r="-573" b="-201923"/>
                          </a:stretch>
                        </a:blipFill>
                      </a:tcPr>
                    </a:tc>
                    <a:extLst>
                      <a:ext uri="{0D108BD9-81ED-4DB2-BD59-A6C34878D82A}">
                        <a16:rowId xmlns:a16="http://schemas.microsoft.com/office/drawing/2014/main" val="2053269897"/>
                      </a:ext>
                    </a:extLst>
                  </a:tr>
                  <a:tr h="314135">
                    <a:tc>
                      <a:txBody>
                        <a:bodyPr/>
                        <a:lstStyle/>
                        <a:p>
                          <a:endParaRPr lang="ja-JP"/>
                        </a:p>
                      </a:txBody>
                      <a:tcPr anchor="ctr">
                        <a:blipFill>
                          <a:blip r:embed="rId3"/>
                          <a:stretch>
                            <a:fillRect l="-813" t="-507843" r="-391870" b="-105882"/>
                          </a:stretch>
                        </a:blipFill>
                      </a:tcPr>
                    </a:tc>
                    <a:tc>
                      <a:txBody>
                        <a:bodyPr/>
                        <a:lstStyle/>
                        <a:p>
                          <a:endParaRPr lang="ja-JP"/>
                        </a:p>
                      </a:txBody>
                      <a:tcPr anchor="ctr">
                        <a:blipFill>
                          <a:blip r:embed="rId3"/>
                          <a:stretch>
                            <a:fillRect l="-94656" t="-507843" r="-267939" b="-105882"/>
                          </a:stretch>
                        </a:blipFill>
                      </a:tcPr>
                    </a:tc>
                    <a:tc>
                      <a:txBody>
                        <a:bodyPr/>
                        <a:lstStyle/>
                        <a:p>
                          <a:endParaRPr lang="ja-JP"/>
                        </a:p>
                      </a:txBody>
                      <a:tcPr anchor="ctr">
                        <a:blipFill>
                          <a:blip r:embed="rId3"/>
                          <a:stretch>
                            <a:fillRect l="-73066" t="-507843" r="-573" b="-105882"/>
                          </a:stretch>
                        </a:blipFill>
                      </a:tcPr>
                    </a:tc>
                    <a:extLst>
                      <a:ext uri="{0D108BD9-81ED-4DB2-BD59-A6C34878D82A}">
                        <a16:rowId xmlns:a16="http://schemas.microsoft.com/office/drawing/2014/main" val="4205543007"/>
                      </a:ext>
                    </a:extLst>
                  </a:tr>
                  <a:tr h="314135">
                    <a:tc>
                      <a:txBody>
                        <a:bodyPr/>
                        <a:lstStyle/>
                        <a:p>
                          <a:endParaRPr lang="ja-JP"/>
                        </a:p>
                      </a:txBody>
                      <a:tcPr anchor="ctr">
                        <a:blipFill>
                          <a:blip r:embed="rId3"/>
                          <a:stretch>
                            <a:fillRect l="-813" t="-596154" r="-391870" b="-3846"/>
                          </a:stretch>
                        </a:blipFill>
                      </a:tcPr>
                    </a:tc>
                    <a:tc>
                      <a:txBody>
                        <a:bodyPr/>
                        <a:lstStyle/>
                        <a:p>
                          <a:endParaRPr lang="ja-JP"/>
                        </a:p>
                      </a:txBody>
                      <a:tcPr anchor="ctr">
                        <a:blipFill>
                          <a:blip r:embed="rId3"/>
                          <a:stretch>
                            <a:fillRect l="-94656" t="-596154" r="-267939" b="-3846"/>
                          </a:stretch>
                        </a:blipFill>
                      </a:tcPr>
                    </a:tc>
                    <a:tc>
                      <a:txBody>
                        <a:bodyPr/>
                        <a:lstStyle/>
                        <a:p>
                          <a:endParaRPr lang="ja-JP"/>
                        </a:p>
                      </a:txBody>
                      <a:tcPr anchor="ctr">
                        <a:blipFill>
                          <a:blip r:embed="rId3"/>
                          <a:stretch>
                            <a:fillRect l="-73066" t="-596154" r="-573" b="-3846"/>
                          </a:stretch>
                        </a:blipFill>
                      </a:tcPr>
                    </a:tc>
                    <a:extLst>
                      <a:ext uri="{0D108BD9-81ED-4DB2-BD59-A6C34878D82A}">
                        <a16:rowId xmlns:a16="http://schemas.microsoft.com/office/drawing/2014/main" val="389968357"/>
                      </a:ext>
                    </a:extLst>
                  </a:tr>
                </a:tbl>
              </a:graphicData>
            </a:graphic>
          </p:graphicFrame>
        </mc:Fallback>
      </mc:AlternateContent>
      <p:sp>
        <p:nvSpPr>
          <p:cNvPr id="7" name="テキスト ボックス 6">
            <a:extLst>
              <a:ext uri="{FF2B5EF4-FFF2-40B4-BE49-F238E27FC236}">
                <a16:creationId xmlns:a16="http://schemas.microsoft.com/office/drawing/2014/main" id="{B81F4DFB-5BB1-41A5-BFCA-61877ECE0BFB}"/>
              </a:ext>
            </a:extLst>
          </p:cNvPr>
          <p:cNvSpPr txBox="1"/>
          <p:nvPr/>
        </p:nvSpPr>
        <p:spPr>
          <a:xfrm>
            <a:off x="6332488" y="1232756"/>
            <a:ext cx="2976996" cy="523220"/>
          </a:xfrm>
          <a:prstGeom prst="rect">
            <a:avLst/>
          </a:prstGeom>
          <a:noFill/>
        </p:spPr>
        <p:txBody>
          <a:bodyPr wrap="square" rtlCol="0">
            <a:spAutoFit/>
          </a:bodyPr>
          <a:lstStyle/>
          <a:p>
            <a:pPr algn="ctr"/>
            <a:r>
              <a:rPr lang="ja-JP" altLang="en-US" sz="1400" u="sng" dirty="0"/>
              <a:t>二元配置分散分析モデルのデータ</a:t>
            </a:r>
            <a:endParaRPr lang="en-US" altLang="ja-JP" sz="1400" u="sng" dirty="0"/>
          </a:p>
          <a:p>
            <a:pPr algn="ctr"/>
            <a:r>
              <a:rPr lang="ja-JP" altLang="en-US" sz="1400" dirty="0"/>
              <a:t>（</a:t>
            </a:r>
            <a:r>
              <a:rPr lang="en-US" altLang="ja-JP" sz="1400" dirty="0"/>
              <a:t>j=1,2,3</a:t>
            </a:r>
            <a:r>
              <a:rPr lang="ja-JP" altLang="en-US" sz="1400" dirty="0" err="1"/>
              <a:t>、</a:t>
            </a:r>
            <a:r>
              <a:rPr lang="en-US" altLang="ja-JP" sz="1400" dirty="0"/>
              <a:t>k=1,2 </a:t>
            </a:r>
            <a:r>
              <a:rPr lang="ja-JP" altLang="en-US" sz="1400" dirty="0"/>
              <a:t>の場合）</a:t>
            </a:r>
            <a:endParaRPr lang="en-US" altLang="ja-JP" sz="1400" dirty="0"/>
          </a:p>
        </p:txBody>
      </p:sp>
      <p:grpSp>
        <p:nvGrpSpPr>
          <p:cNvPr id="8" name="グループ化 7">
            <a:extLst>
              <a:ext uri="{FF2B5EF4-FFF2-40B4-BE49-F238E27FC236}">
                <a16:creationId xmlns:a16="http://schemas.microsoft.com/office/drawing/2014/main" id="{205A250E-3CFF-43A5-871A-59B4D16495CC}"/>
              </a:ext>
            </a:extLst>
          </p:cNvPr>
          <p:cNvGrpSpPr/>
          <p:nvPr/>
        </p:nvGrpSpPr>
        <p:grpSpPr>
          <a:xfrm>
            <a:off x="5568640" y="4594136"/>
            <a:ext cx="2768736" cy="1787192"/>
            <a:chOff x="3408400" y="2708919"/>
            <a:chExt cx="3128776" cy="2869457"/>
          </a:xfrm>
        </p:grpSpPr>
        <p:pic>
          <p:nvPicPr>
            <p:cNvPr id="9" name="図 8">
              <a:extLst>
                <a:ext uri="{FF2B5EF4-FFF2-40B4-BE49-F238E27FC236}">
                  <a16:creationId xmlns:a16="http://schemas.microsoft.com/office/drawing/2014/main" id="{2C4710F9-0F4F-40B4-A92B-5EC32D6C48B9}"/>
                </a:ext>
              </a:extLst>
            </p:cNvPr>
            <p:cNvPicPr>
              <a:picLocks noChangeAspect="1"/>
            </p:cNvPicPr>
            <p:nvPr/>
          </p:nvPicPr>
          <p:blipFill>
            <a:blip r:embed="rId4"/>
            <a:stretch>
              <a:fillRect/>
            </a:stretch>
          </p:blipFill>
          <p:spPr>
            <a:xfrm>
              <a:off x="3440832" y="2708919"/>
              <a:ext cx="3096344" cy="2869457"/>
            </a:xfrm>
            <a:prstGeom prst="rect">
              <a:avLst/>
            </a:prstGeom>
          </p:spPr>
        </p:pic>
        <p:sp>
          <p:nvSpPr>
            <p:cNvPr id="10" name="正方形/長方形 9">
              <a:extLst>
                <a:ext uri="{FF2B5EF4-FFF2-40B4-BE49-F238E27FC236}">
                  <a16:creationId xmlns:a16="http://schemas.microsoft.com/office/drawing/2014/main" id="{5C891BD8-EE9F-46BA-B098-01CAEFA6599B}"/>
                </a:ext>
              </a:extLst>
            </p:cNvPr>
            <p:cNvSpPr/>
            <p:nvPr/>
          </p:nvSpPr>
          <p:spPr bwMode="auto">
            <a:xfrm>
              <a:off x="4088903" y="2996951"/>
              <a:ext cx="2448273" cy="2088231"/>
            </a:xfrm>
            <a:prstGeom prst="rect">
              <a:avLst/>
            </a:prstGeom>
            <a:noFill/>
            <a:ln w="6350">
              <a:solidFill>
                <a:schemeClr val="bg1">
                  <a:lumMod val="75000"/>
                </a:schemeClr>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561B3019-CB88-455A-B5ED-993E5BAC9990}"/>
                    </a:ext>
                  </a:extLst>
                </p:cNvPr>
                <p:cNvSpPr/>
                <p:nvPr/>
              </p:nvSpPr>
              <p:spPr bwMode="auto">
                <a:xfrm>
                  <a:off x="5961112" y="3176972"/>
                  <a:ext cx="540060" cy="1046440"/>
                </a:xfrm>
                <a:prstGeom prst="rect">
                  <a:avLst/>
                </a:prstGeom>
                <a:solidFill>
                  <a:schemeClr val="bg1"/>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fontAlgn="ctr"/>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1</m:t>
                          </m:r>
                        </m:sub>
                      </m:sSub>
                    </m:oMath>
                  </a14:m>
                  <a:r>
                    <a:rPr lang="en-US" altLang="ja-JP" dirty="0"/>
                    <a:t> </a:t>
                  </a:r>
                  <a:endParaRPr lang="ja-JP" altLang="ja-JP" dirty="0"/>
                </a:p>
                <a:p>
                  <a:pPr fontAlgn="ctr"/>
                  <a:endParaRPr lang="ja-JP" altLang="ja-JP" sz="300" dirty="0"/>
                </a:p>
                <a:p>
                  <a:pPr fontAlgn="ct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2</m:t>
                          </m:r>
                        </m:sub>
                      </m:sSub>
                    </m:oMath>
                  </a14:m>
                  <a:r>
                    <a:rPr lang="en-US" altLang="ja-JP" dirty="0"/>
                    <a:t> </a:t>
                  </a:r>
                  <a:endParaRPr lang="ja-JP" altLang="ja-JP" dirty="0"/>
                </a:p>
                <a:p>
                  <a:pPr fontAlgn="ctr"/>
                  <a:endParaRPr lang="en-US" altLang="ja-JP" sz="1100" i="1" dirty="0"/>
                </a:p>
                <a:p>
                  <a:pPr fontAlgn="ct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3</m:t>
                          </m:r>
                        </m:sub>
                      </m:sSub>
                    </m:oMath>
                  </a14:m>
                  <a:r>
                    <a:rPr lang="en-US" altLang="ja-JP" dirty="0"/>
                    <a:t> </a:t>
                  </a:r>
                  <a:endParaRPr lang="ja-JP" altLang="ja-JP" dirty="0"/>
                </a:p>
              </p:txBody>
            </p:sp>
          </mc:Choice>
          <mc:Fallback xmlns="">
            <p:sp>
              <p:nvSpPr>
                <p:cNvPr id="11" name="正方形/長方形 10">
                  <a:extLst>
                    <a:ext uri="{FF2B5EF4-FFF2-40B4-BE49-F238E27FC236}">
                      <a16:creationId xmlns:a16="http://schemas.microsoft.com/office/drawing/2014/main" id="{561B3019-CB88-455A-B5ED-993E5BAC9990}"/>
                    </a:ext>
                  </a:extLst>
                </p:cNvPr>
                <p:cNvSpPr>
                  <a:spLocks noRot="1" noChangeAspect="1" noMove="1" noResize="1" noEditPoints="1" noAdjustHandles="1" noChangeArrowheads="1" noChangeShapeType="1" noTextEdit="1"/>
                </p:cNvSpPr>
                <p:nvPr/>
              </p:nvSpPr>
              <p:spPr bwMode="auto">
                <a:xfrm>
                  <a:off x="5961112" y="3176972"/>
                  <a:ext cx="540060" cy="1046440"/>
                </a:xfrm>
                <a:prstGeom prst="rect">
                  <a:avLst/>
                </a:prstGeom>
                <a:blipFill>
                  <a:blip r:embed="rId5"/>
                  <a:stretch>
                    <a:fillRect l="-16456" t="-26168" b="-38318"/>
                  </a:stretch>
                </a:blipFill>
                <a:ln w="6350">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F8D8BEBE-2A92-43BF-BC7D-C1D37A89AF60}"/>
                    </a:ext>
                  </a:extLst>
                </p:cNvPr>
                <p:cNvSpPr/>
                <p:nvPr/>
              </p:nvSpPr>
              <p:spPr bwMode="auto">
                <a:xfrm>
                  <a:off x="4376936" y="5132221"/>
                  <a:ext cx="792087" cy="276999"/>
                </a:xfrm>
                <a:prstGeom prst="rect">
                  <a:avLst/>
                </a:prstGeom>
                <a:solidFill>
                  <a:schemeClr val="bg1"/>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ct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i="1">
                                <a:latin typeface="Cambria Math" panose="02040503050406030204" pitchFamily="18" charset="0"/>
                              </a:rPr>
                              <m:t>1</m:t>
                            </m:r>
                          </m:sub>
                        </m:sSub>
                      </m:oMath>
                    </m:oMathPara>
                  </a14:m>
                  <a:endParaRPr lang="ja-JP" altLang="ja-JP" dirty="0"/>
                </a:p>
              </p:txBody>
            </p:sp>
          </mc:Choice>
          <mc:Fallback xmlns="">
            <p:sp>
              <p:nvSpPr>
                <p:cNvPr id="12" name="正方形/長方形 11">
                  <a:extLst>
                    <a:ext uri="{FF2B5EF4-FFF2-40B4-BE49-F238E27FC236}">
                      <a16:creationId xmlns:a16="http://schemas.microsoft.com/office/drawing/2014/main" id="{F8D8BEBE-2A92-43BF-BC7D-C1D37A89AF60}"/>
                    </a:ext>
                  </a:extLst>
                </p:cNvPr>
                <p:cNvSpPr>
                  <a:spLocks noRot="1" noChangeAspect="1" noMove="1" noResize="1" noEditPoints="1" noAdjustHandles="1" noChangeArrowheads="1" noChangeShapeType="1" noTextEdit="1"/>
                </p:cNvSpPr>
                <p:nvPr/>
              </p:nvSpPr>
              <p:spPr bwMode="auto">
                <a:xfrm>
                  <a:off x="4376936" y="5132221"/>
                  <a:ext cx="792087" cy="276999"/>
                </a:xfrm>
                <a:prstGeom prst="rect">
                  <a:avLst/>
                </a:prstGeom>
                <a:blipFill>
                  <a:blip r:embed="rId6"/>
                  <a:stretch>
                    <a:fillRect t="-13793" b="-62069"/>
                  </a:stretch>
                </a:blipFill>
                <a:ln w="6350">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0165FFD8-157A-4BF9-8983-4C076D8DCD07}"/>
                    </a:ext>
                  </a:extLst>
                </p:cNvPr>
                <p:cNvSpPr/>
                <p:nvPr/>
              </p:nvSpPr>
              <p:spPr bwMode="auto">
                <a:xfrm>
                  <a:off x="5568640" y="5132221"/>
                  <a:ext cx="792087" cy="276999"/>
                </a:xfrm>
                <a:prstGeom prst="rect">
                  <a:avLst/>
                </a:prstGeom>
                <a:solidFill>
                  <a:schemeClr val="bg1"/>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ct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1" i="1" smtClean="0">
                                <a:latin typeface="Cambria Math" panose="02040503050406030204" pitchFamily="18" charset="0"/>
                              </a:rPr>
                              <m:t>𝟐</m:t>
                            </m:r>
                          </m:sub>
                        </m:sSub>
                      </m:oMath>
                    </m:oMathPara>
                  </a14:m>
                  <a:endParaRPr lang="ja-JP" altLang="ja-JP" dirty="0"/>
                </a:p>
              </p:txBody>
            </p:sp>
          </mc:Choice>
          <mc:Fallback xmlns="">
            <p:sp>
              <p:nvSpPr>
                <p:cNvPr id="13" name="正方形/長方形 12">
                  <a:extLst>
                    <a:ext uri="{FF2B5EF4-FFF2-40B4-BE49-F238E27FC236}">
                      <a16:creationId xmlns:a16="http://schemas.microsoft.com/office/drawing/2014/main" id="{0165FFD8-157A-4BF9-8983-4C076D8DCD07}"/>
                    </a:ext>
                  </a:extLst>
                </p:cNvPr>
                <p:cNvSpPr>
                  <a:spLocks noRot="1" noChangeAspect="1" noMove="1" noResize="1" noEditPoints="1" noAdjustHandles="1" noChangeArrowheads="1" noChangeShapeType="1" noTextEdit="1"/>
                </p:cNvSpPr>
                <p:nvPr/>
              </p:nvSpPr>
              <p:spPr bwMode="auto">
                <a:xfrm>
                  <a:off x="5568640" y="5132221"/>
                  <a:ext cx="792087" cy="276999"/>
                </a:xfrm>
                <a:prstGeom prst="rect">
                  <a:avLst/>
                </a:prstGeom>
                <a:blipFill>
                  <a:blip r:embed="rId7"/>
                  <a:stretch>
                    <a:fillRect t="-13793" b="-62069"/>
                  </a:stretch>
                </a:blipFill>
                <a:ln w="6350">
                  <a:noFill/>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8516DC38-99D8-40CE-9DB5-1A1CB27F7EFC}"/>
                    </a:ext>
                  </a:extLst>
                </p:cNvPr>
                <p:cNvSpPr/>
                <p:nvPr/>
              </p:nvSpPr>
              <p:spPr bwMode="auto">
                <a:xfrm>
                  <a:off x="3408400" y="3340149"/>
                  <a:ext cx="356468" cy="1384994"/>
                </a:xfrm>
                <a:prstGeom prst="rect">
                  <a:avLst/>
                </a:prstGeom>
                <a:solidFill>
                  <a:schemeClr val="bg1"/>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fontAlgn="ctr"/>
                  <a:endParaRPr lang="en-US" altLang="ja-JP" b="1" i="1" dirty="0">
                    <a:latin typeface="Cambria Math" panose="02040503050406030204" pitchFamily="18" charset="0"/>
                  </a:endParaRPr>
                </a:p>
                <a:p>
                  <a:pPr algn="ctr" fontAlgn="ctr"/>
                  <a:endParaRPr lang="en-US" altLang="ja-JP" b="1" i="1" dirty="0">
                    <a:latin typeface="Cambria Math" panose="02040503050406030204" pitchFamily="18" charset="0"/>
                  </a:endParaRPr>
                </a:p>
                <a:p>
                  <a:pPr algn="ctr" font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rPr>
                          <m:t>𝒚</m:t>
                        </m:r>
                      </m:oMath>
                    </m:oMathPara>
                  </a14:m>
                  <a:endParaRPr lang="en-US" altLang="ja-JP" dirty="0"/>
                </a:p>
                <a:p>
                  <a:pPr algn="ctr" fontAlgn="ctr"/>
                  <a:endParaRPr lang="en-US" altLang="ja-JP" dirty="0"/>
                </a:p>
                <a:p>
                  <a:pPr algn="ctr" fontAlgn="ctr"/>
                  <a:endParaRPr lang="ja-JP" altLang="ja-JP" dirty="0"/>
                </a:p>
              </p:txBody>
            </p:sp>
          </mc:Choice>
          <mc:Fallback xmlns="">
            <p:sp>
              <p:nvSpPr>
                <p:cNvPr id="14" name="正方形/長方形 13">
                  <a:extLst>
                    <a:ext uri="{FF2B5EF4-FFF2-40B4-BE49-F238E27FC236}">
                      <a16:creationId xmlns:a16="http://schemas.microsoft.com/office/drawing/2014/main" id="{8516DC38-99D8-40CE-9DB5-1A1CB27F7EFC}"/>
                    </a:ext>
                  </a:extLst>
                </p:cNvPr>
                <p:cNvSpPr>
                  <a:spLocks noRot="1" noChangeAspect="1" noMove="1" noResize="1" noEditPoints="1" noAdjustHandles="1" noChangeArrowheads="1" noChangeShapeType="1" noTextEdit="1"/>
                </p:cNvSpPr>
                <p:nvPr/>
              </p:nvSpPr>
              <p:spPr bwMode="auto">
                <a:xfrm>
                  <a:off x="3408400" y="3340149"/>
                  <a:ext cx="356468" cy="1384994"/>
                </a:xfrm>
                <a:prstGeom prst="rect">
                  <a:avLst/>
                </a:prstGeom>
                <a:blipFill>
                  <a:blip r:embed="rId8"/>
                  <a:stretch>
                    <a:fillRect r="-1961"/>
                  </a:stretch>
                </a:blipFill>
                <a:ln w="6350">
                  <a:noFill/>
                </a:ln>
                <a:effectLst/>
                <a:extLst/>
              </p:spPr>
              <p:txBody>
                <a:bodyPr/>
                <a:lstStyle/>
                <a:p>
                  <a:r>
                    <a:rPr lang="ja-JP" altLang="en-US">
                      <a:noFill/>
                    </a:rPr>
                    <a:t> </a:t>
                  </a:r>
                </a:p>
              </p:txBody>
            </p:sp>
          </mc:Fallback>
        </mc:AlternateContent>
      </p:grpSp>
      <p:sp>
        <p:nvSpPr>
          <p:cNvPr id="15" name="テキスト ボックス 14">
            <a:extLst>
              <a:ext uri="{FF2B5EF4-FFF2-40B4-BE49-F238E27FC236}">
                <a16:creationId xmlns:a16="http://schemas.microsoft.com/office/drawing/2014/main" id="{09037B61-9953-47A4-BA27-164F93DB84A8}"/>
              </a:ext>
            </a:extLst>
          </p:cNvPr>
          <p:cNvSpPr txBox="1"/>
          <p:nvPr/>
        </p:nvSpPr>
        <p:spPr>
          <a:xfrm>
            <a:off x="6090985" y="4447634"/>
            <a:ext cx="2166541" cy="307777"/>
          </a:xfrm>
          <a:prstGeom prst="rect">
            <a:avLst/>
          </a:prstGeom>
          <a:noFill/>
        </p:spPr>
        <p:txBody>
          <a:bodyPr wrap="square" rtlCol="0">
            <a:spAutoFit/>
          </a:bodyPr>
          <a:lstStyle/>
          <a:p>
            <a:pPr algn="ctr"/>
            <a:r>
              <a:rPr lang="ja-JP" altLang="en-US" sz="1400" u="sng" dirty="0"/>
              <a:t>交互作用プロット</a:t>
            </a:r>
            <a:endParaRPr lang="en-US" altLang="ja-JP" sz="1400" dirty="0"/>
          </a:p>
        </p:txBody>
      </p:sp>
    </p:spTree>
    <p:extLst>
      <p:ext uri="{BB962C8B-B14F-4D97-AF65-F5344CB8AC3E}">
        <p14:creationId xmlns:p14="http://schemas.microsoft.com/office/powerpoint/2010/main" val="228002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632520" y="2951951"/>
            <a:ext cx="8640960" cy="918095"/>
          </a:xfrm>
        </p:spPr>
        <p:txBody>
          <a:bodyPr/>
          <a:lstStyle/>
          <a:p>
            <a:pPr algn="ctr"/>
            <a:r>
              <a:rPr lang="ja-JP" altLang="en-US" sz="3200" dirty="0"/>
              <a:t>演習</a:t>
            </a:r>
            <a:r>
              <a:rPr lang="en-US" altLang="ja-JP" sz="3200" dirty="0"/>
              <a:t>【Day3-Exercise1】</a:t>
            </a:r>
            <a:br>
              <a:rPr lang="en-US" altLang="ja-JP" sz="3200" dirty="0"/>
            </a:br>
            <a:r>
              <a:rPr lang="ja-JP" altLang="en-US" sz="3200" dirty="0"/>
              <a:t>分散分析</a:t>
            </a:r>
            <a:endParaRPr kumimoji="1" lang="ja-JP" altLang="en-US" sz="3200" dirty="0"/>
          </a:p>
        </p:txBody>
      </p:sp>
      <p:sp>
        <p:nvSpPr>
          <p:cNvPr id="5" name="テキスト ボックス 4">
            <a:extLst>
              <a:ext uri="{FF2B5EF4-FFF2-40B4-BE49-F238E27FC236}">
                <a16:creationId xmlns:a16="http://schemas.microsoft.com/office/drawing/2014/main" id="{C0208BE2-E9D1-40E2-A605-D4747BE5DDB7}"/>
              </a:ext>
            </a:extLst>
          </p:cNvPr>
          <p:cNvSpPr txBox="1"/>
          <p:nvPr/>
        </p:nvSpPr>
        <p:spPr>
          <a:xfrm>
            <a:off x="524508" y="4401108"/>
            <a:ext cx="874897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solidFill>
                  <a:schemeClr val="bg1"/>
                </a:solidFill>
              </a:rPr>
              <a:t>分散分析の実施</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統計モデルで考えることに慣れる</a:t>
            </a:r>
            <a:endParaRPr lang="en-US" altLang="ja-JP" sz="1600" dirty="0">
              <a:solidFill>
                <a:schemeClr val="bg1"/>
              </a:solidFill>
            </a:endParaRPr>
          </a:p>
          <a:p>
            <a:pPr marL="285750" indent="-285750">
              <a:buFont typeface="Arial" panose="020B0604020202020204" pitchFamily="34" charset="0"/>
              <a:buChar char="•"/>
            </a:pPr>
            <a:r>
              <a:rPr lang="ja-JP" altLang="en-US" sz="1600" dirty="0">
                <a:solidFill>
                  <a:schemeClr val="bg1"/>
                </a:solidFill>
              </a:rPr>
              <a:t>分散分析実行のための関数 </a:t>
            </a:r>
            <a:r>
              <a:rPr lang="en-US" altLang="ja-JP" sz="1600" dirty="0">
                <a:solidFill>
                  <a:schemeClr val="bg1"/>
                </a:solidFill>
              </a:rPr>
              <a:t>– </a:t>
            </a:r>
            <a:r>
              <a:rPr lang="en-US" altLang="ja-JP" sz="1600" dirty="0" err="1">
                <a:solidFill>
                  <a:schemeClr val="bg1"/>
                </a:solidFill>
              </a:rPr>
              <a:t>aov</a:t>
            </a:r>
            <a:r>
              <a:rPr lang="en-US" altLang="ja-JP" sz="1600" dirty="0">
                <a:solidFill>
                  <a:schemeClr val="bg1"/>
                </a:solidFill>
              </a:rPr>
              <a:t>(), </a:t>
            </a:r>
            <a:r>
              <a:rPr lang="en-US" altLang="ja-JP" sz="1600" dirty="0" err="1">
                <a:solidFill>
                  <a:schemeClr val="bg1"/>
                </a:solidFill>
              </a:rPr>
              <a:t>lm</a:t>
            </a:r>
            <a:r>
              <a:rPr lang="en-US" altLang="ja-JP" sz="1600" dirty="0">
                <a:solidFill>
                  <a:schemeClr val="bg1"/>
                </a:solidFill>
              </a:rPr>
              <a:t>(), </a:t>
            </a:r>
            <a:r>
              <a:rPr lang="en-US" altLang="ja-JP" sz="1600" dirty="0" err="1">
                <a:solidFill>
                  <a:schemeClr val="bg1"/>
                </a:solidFill>
              </a:rPr>
              <a:t>anova</a:t>
            </a:r>
            <a:r>
              <a:rPr lang="en-US" altLang="ja-JP" sz="1600" dirty="0">
                <a:solidFill>
                  <a:schemeClr val="bg1"/>
                </a:solidFill>
              </a:rPr>
              <a:t>(), </a:t>
            </a:r>
            <a:r>
              <a:rPr lang="en-US" altLang="ja-JP" sz="1600" dirty="0" err="1">
                <a:solidFill>
                  <a:schemeClr val="bg1"/>
                </a:solidFill>
              </a:rPr>
              <a:t>oneway.test</a:t>
            </a:r>
            <a:r>
              <a:rPr lang="en-US" altLang="ja-JP" sz="1600" dirty="0">
                <a:solidFill>
                  <a:schemeClr val="bg1"/>
                </a:solidFill>
              </a:rPr>
              <a:t>()</a:t>
            </a:r>
          </a:p>
          <a:p>
            <a:endParaRPr lang="en-US" altLang="ja-JP" sz="1600" dirty="0">
              <a:solidFill>
                <a:schemeClr val="bg1"/>
              </a:solidFill>
            </a:endParaRPr>
          </a:p>
          <a:p>
            <a:endParaRPr lang="en-US" altLang="ja-JP" sz="1600" dirty="0">
              <a:solidFill>
                <a:schemeClr val="bg1"/>
              </a:solidFill>
            </a:endParaRPr>
          </a:p>
        </p:txBody>
      </p:sp>
    </p:spTree>
    <p:extLst>
      <p:ext uri="{BB962C8B-B14F-4D97-AF65-F5344CB8AC3E}">
        <p14:creationId xmlns:p14="http://schemas.microsoft.com/office/powerpoint/2010/main" val="338765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9B1CBEB-D865-4D5B-BD17-58F54DF2940D}"/>
              </a:ext>
            </a:extLst>
          </p:cNvPr>
          <p:cNvSpPr>
            <a:spLocks noGrp="1"/>
          </p:cNvSpPr>
          <p:nvPr>
            <p:ph type="title"/>
          </p:nvPr>
        </p:nvSpPr>
        <p:spPr>
          <a:xfrm>
            <a:off x="272480" y="188640"/>
            <a:ext cx="9361040" cy="612068"/>
          </a:xfrm>
        </p:spPr>
        <p:txBody>
          <a:bodyPr/>
          <a:lstStyle/>
          <a:p>
            <a:pPr algn="ctr"/>
            <a:r>
              <a:rPr lang="ja-JP" altLang="en-US" sz="3200" dirty="0"/>
              <a:t>演習の解説</a:t>
            </a:r>
            <a:endParaRPr kumimoji="1" lang="ja-JP" altLang="en-US" sz="3200" dirty="0"/>
          </a:p>
        </p:txBody>
      </p:sp>
      <p:sp>
        <p:nvSpPr>
          <p:cNvPr id="3" name="スライド番号プレースホルダー 2">
            <a:extLst>
              <a:ext uri="{FF2B5EF4-FFF2-40B4-BE49-F238E27FC236}">
                <a16:creationId xmlns:a16="http://schemas.microsoft.com/office/drawing/2014/main" id="{86B32591-3A95-4F23-A860-FA90577DD048}"/>
              </a:ext>
            </a:extLst>
          </p:cNvPr>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0862FC-B876-47C1-8331-8224833ED55B}"/>
                  </a:ext>
                </a:extLst>
              </p:cNvPr>
              <p:cNvSpPr txBox="1"/>
              <p:nvPr/>
            </p:nvSpPr>
            <p:spPr>
              <a:xfrm>
                <a:off x="380492" y="908720"/>
                <a:ext cx="9253028" cy="5115759"/>
              </a:xfrm>
              <a:prstGeom prst="rect">
                <a:avLst/>
              </a:prstGeom>
              <a:noFill/>
            </p:spPr>
            <p:txBody>
              <a:bodyPr wrap="square" rtlCol="0">
                <a:spAutoFit/>
              </a:bodyPr>
              <a:lstStyle/>
              <a:p>
                <a:r>
                  <a:rPr lang="en-US" altLang="ja-JP" sz="1600" dirty="0"/>
                  <a:t>iris</a:t>
                </a:r>
                <a:r>
                  <a:rPr lang="ja-JP" altLang="en-US" sz="1600" dirty="0"/>
                  <a:t>データを用いた分散分析 </a:t>
                </a:r>
                <a:r>
                  <a:rPr lang="en-US" altLang="ja-JP" sz="1600" dirty="0"/>
                  <a:t>– </a:t>
                </a:r>
                <a:r>
                  <a:rPr lang="ja-JP" altLang="en-US" sz="1600" dirty="0"/>
                  <a:t>関数の使い方に慣れる</a:t>
                </a:r>
                <a:endParaRPr lang="en-US" altLang="ja-JP" sz="1600" dirty="0"/>
              </a:p>
              <a:p>
                <a:pPr marL="285750" indent="-285750">
                  <a:buFont typeface="Arial" panose="020B0604020202020204" pitchFamily="34" charset="0"/>
                  <a:buChar char="•"/>
                </a:pPr>
                <a:r>
                  <a:rPr lang="ja-JP" altLang="en-US" sz="1600" dirty="0"/>
                  <a:t>可視化によるデータの確認</a:t>
                </a:r>
                <a:endParaRPr lang="en-US" altLang="ja-JP" sz="1600" dirty="0"/>
              </a:p>
              <a:p>
                <a:pPr marL="285750" indent="-285750">
                  <a:buFont typeface="Arial" panose="020B0604020202020204" pitchFamily="34" charset="0"/>
                  <a:buChar char="•"/>
                </a:pPr>
                <a:r>
                  <a:rPr lang="ja-JP" altLang="en-US" sz="1600" dirty="0"/>
                  <a:t>モデルの確認：</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solidFill>
                      <a:schemeClr val="tx2"/>
                    </a:solidFill>
                  </a:rPr>
                  <a:t> ,</a:t>
                </a:r>
                <a:r>
                  <a:rPr lang="ja-JP" altLang="en-US"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endParaRPr lang="en-US" altLang="ja-JP" sz="1600" dirty="0"/>
              </a:p>
              <a:p>
                <a:pPr marL="285750" indent="-285750">
                  <a:buFont typeface="Arial" panose="020B0604020202020204" pitchFamily="34" charset="0"/>
                  <a:buChar char="•"/>
                </a:pPr>
                <a:r>
                  <a:rPr lang="ja-JP" altLang="en-US" sz="1600" dirty="0"/>
                  <a:t>モデルの当てはめ</a:t>
                </a:r>
                <a:endParaRPr lang="en-US" altLang="ja-JP" sz="1600" dirty="0"/>
              </a:p>
              <a:p>
                <a:pPr marL="285750" indent="-285750">
                  <a:buFont typeface="Arial" panose="020B0604020202020204" pitchFamily="34" charset="0"/>
                  <a:buChar char="•"/>
                </a:pPr>
                <a:r>
                  <a:rPr lang="ja-JP" altLang="en-US" sz="1600" dirty="0"/>
                  <a:t>モデルの前提条件の確認</a:t>
                </a:r>
                <a:endParaRPr lang="en-US" altLang="ja-JP" sz="1600" dirty="0"/>
              </a:p>
              <a:p>
                <a:pPr marL="285750" indent="-285750">
                  <a:buFont typeface="Arial" panose="020B0604020202020204" pitchFamily="34" charset="0"/>
                  <a:buChar char="•"/>
                </a:pPr>
                <a:r>
                  <a:rPr lang="ja-JP" altLang="en-US" sz="1600" dirty="0"/>
                  <a:t>結果の解釈</a:t>
                </a:r>
                <a:endParaRPr lang="en-US" altLang="ja-JP" sz="1600" dirty="0"/>
              </a:p>
              <a:p>
                <a:pPr marL="285750" indent="-285750">
                  <a:buFont typeface="Arial" panose="020B0604020202020204" pitchFamily="34" charset="0"/>
                  <a:buChar char="•"/>
                </a:pPr>
                <a:r>
                  <a:rPr lang="ja-JP" altLang="en-US" sz="1600" dirty="0"/>
                  <a:t>ペア比較（</a:t>
                </a:r>
                <a:r>
                  <a:rPr lang="en-US" altLang="ja-JP" sz="1600" dirty="0" err="1"/>
                  <a:t>pairwise.t.test</a:t>
                </a:r>
                <a:r>
                  <a:rPr lang="en-US" altLang="ja-JP" sz="1600" dirty="0"/>
                  <a:t>()</a:t>
                </a:r>
                <a:r>
                  <a:rPr lang="ja-JP" altLang="en-US" sz="1600" dirty="0"/>
                  <a:t>関数）</a:t>
                </a:r>
                <a:endParaRPr lang="en-US" altLang="ja-JP" sz="1600" dirty="0"/>
              </a:p>
              <a:p>
                <a:endParaRPr lang="en-US" altLang="ja-JP" sz="1600" dirty="0"/>
              </a:p>
              <a:p>
                <a:r>
                  <a:rPr lang="ja-JP" altLang="en-US" sz="1600" dirty="0"/>
                  <a:t>ある企業において、新しい福利厚生の導入を検討する。候補は</a:t>
                </a:r>
                <a:r>
                  <a:rPr lang="en-US" altLang="ja-JP" sz="1600" dirty="0"/>
                  <a:t>2</a:t>
                </a:r>
                <a:r>
                  <a:rPr lang="ja-JP" altLang="en-US" sz="1600" dirty="0"/>
                  <a:t>つ（</a:t>
                </a:r>
                <a:r>
                  <a:rPr lang="en-US" altLang="ja-JP" sz="1600" dirty="0"/>
                  <a:t>A, B</a:t>
                </a:r>
                <a:r>
                  <a:rPr lang="ja-JP" altLang="en-US" sz="1600" dirty="0"/>
                  <a:t>）で、標本取得した</a:t>
                </a:r>
                <a:r>
                  <a:rPr lang="en-US" altLang="ja-JP" sz="1600" dirty="0"/>
                  <a:t>24</a:t>
                </a:r>
                <a:r>
                  <a:rPr lang="ja-JP" altLang="en-US" sz="1600" dirty="0"/>
                  <a:t>名の社員に利用してもらい満足度を調査した。また、年齢においても満足度が異なると考えられるので、年齢も考慮して分析を実施したい。福利厚生（</a:t>
                </a:r>
                <a:r>
                  <a:rPr lang="en-US" altLang="ja-JP" sz="1600" dirty="0"/>
                  <a:t>A, B</a:t>
                </a:r>
                <a:r>
                  <a:rPr lang="ja-JP" altLang="en-US" sz="1600" dirty="0"/>
                  <a:t>）と年齢（</a:t>
                </a:r>
                <a:r>
                  <a:rPr lang="en-US" altLang="ja-JP" sz="1600" dirty="0"/>
                  <a:t>30-40, 40-50, 50-60</a:t>
                </a:r>
                <a:r>
                  <a:rPr lang="ja-JP" altLang="en-US" sz="1600" dirty="0"/>
                  <a:t>）が満足度に与える影響を分析する。（</a:t>
                </a:r>
                <a:r>
                  <a:rPr lang="en-US" altLang="ja-JP" sz="1600" dirty="0"/>
                  <a:t>Benefit.csv</a:t>
                </a:r>
                <a:r>
                  <a:rPr lang="ja-JP" altLang="en-US" sz="1600" dirty="0"/>
                  <a:t>）</a:t>
                </a:r>
                <a:endParaRPr lang="en-US" altLang="ja-JP" sz="1600" dirty="0"/>
              </a:p>
              <a:p>
                <a:pPr marL="285750" indent="-285750">
                  <a:buFont typeface="Arial" panose="020B0604020202020204" pitchFamily="34" charset="0"/>
                  <a:buChar char="•"/>
                </a:pPr>
                <a:r>
                  <a:rPr lang="ja-JP" altLang="en-US" sz="1600" dirty="0"/>
                  <a:t>可視化によるデータの確認</a:t>
                </a:r>
                <a:endParaRPr lang="en-US" altLang="ja-JP" sz="1600" dirty="0"/>
              </a:p>
              <a:p>
                <a:pPr marL="285750" indent="-285750">
                  <a:buFont typeface="Arial" panose="020B0604020202020204" pitchFamily="34" charset="0"/>
                  <a:buChar char="•"/>
                </a:pPr>
                <a:r>
                  <a:rPr lang="ja-JP" altLang="en-US" sz="1600" dirty="0"/>
                  <a:t>モデルの検討</a:t>
                </a:r>
                <a:endParaRPr lang="en-US" altLang="ja-JP" sz="1600" dirty="0"/>
              </a:p>
              <a:p>
                <a:pPr marL="742950" lvl="1" indent="-285750">
                  <a:buFont typeface="Arial" panose="020B0604020202020204" pitchFamily="34" charset="0"/>
                  <a:buChar char="•"/>
                </a:pPr>
                <a:r>
                  <a:rPr lang="ja-JP" altLang="en-US" sz="1600" dirty="0"/>
                  <a:t>モデル</a:t>
                </a:r>
                <a:r>
                  <a:rPr lang="en-US" altLang="ja-JP" sz="1600" dirty="0"/>
                  <a:t>1</a:t>
                </a:r>
                <a:r>
                  <a:rPr lang="ja-JP" altLang="en-US"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solidFill>
                      <a:schemeClr val="tx2"/>
                    </a:solidFill>
                  </a:rPr>
                  <a:t> ,</a:t>
                </a:r>
                <a:r>
                  <a:rPr lang="ja-JP" altLang="en-US" sz="1600" dirty="0">
                    <a:solidFill>
                      <a:schemeClr val="tx2"/>
                    </a:solidFill>
                  </a:rPr>
                  <a:t>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r>
                      <a:rPr lang="en-US" altLang="ja-JP" sz="1600">
                        <a:solidFill>
                          <a:schemeClr val="tx2"/>
                        </a:solidFill>
                        <a:latin typeface="Cambria Math" panose="02040503050406030204" pitchFamily="18" charset="0"/>
                      </a:rPr>
                      <m:t>)</m:t>
                    </m:r>
                  </m:oMath>
                </a14:m>
                <a:endParaRPr lang="en-US" altLang="ja-JP" sz="1600" dirty="0"/>
              </a:p>
              <a:p>
                <a:pPr marL="742950" lvl="1" indent="-285750">
                  <a:buFont typeface="Arial" panose="020B0604020202020204" pitchFamily="34" charset="0"/>
                  <a:buChar char="•"/>
                </a:pPr>
                <a:r>
                  <a:rPr lang="ja-JP" altLang="en-US" sz="1600" dirty="0"/>
                  <a:t>モデル</a:t>
                </a:r>
                <a:r>
                  <a:rPr lang="en-US" altLang="ja-JP" sz="1600" dirty="0"/>
                  <a:t>2</a:t>
                </a:r>
                <a:r>
                  <a:rPr lang="ja-JP" altLang="en-US"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solidFill>
                      <a:schemeClr val="tx2"/>
                    </a:solidFill>
                  </a:rPr>
                  <a:t> ,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d>
                      <m:dPr>
                        <m:ctrlPr>
                          <a:rPr lang="en-US" altLang="ja-JP" sz="1600" i="1">
                            <a:solidFill>
                              <a:schemeClr val="tx2"/>
                            </a:solidFill>
                            <a:latin typeface="Cambria Math" panose="02040503050406030204" pitchFamily="18" charset="0"/>
                          </a:rPr>
                        </m:ctrlPr>
                      </m:dPr>
                      <m:e>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e>
                    </m:d>
                  </m:oMath>
                </a14:m>
                <a:endParaRPr lang="en-US" altLang="ja-JP" sz="1600" dirty="0"/>
              </a:p>
              <a:p>
                <a:pPr marL="742950" lvl="1" indent="-285750">
                  <a:buFont typeface="Arial" panose="020B0604020202020204" pitchFamily="34" charset="0"/>
                  <a:buChar char="•"/>
                </a:pPr>
                <a:r>
                  <a:rPr lang="ja-JP" altLang="en-US" sz="1600" dirty="0"/>
                  <a:t>モデル</a:t>
                </a:r>
                <a:r>
                  <a:rPr lang="en-US" altLang="ja-JP" sz="1600" dirty="0"/>
                  <a:t>3</a:t>
                </a:r>
                <a:r>
                  <a:rPr lang="ja-JP" altLang="en-US" sz="1600" dirty="0"/>
                  <a:t>：</a:t>
                </a:r>
                <a14:m>
                  <m:oMath xmlns:m="http://schemas.openxmlformats.org/officeDocument/2006/math">
                    <m:sSub>
                      <m:sSubPr>
                        <m:ctrlPr>
                          <a:rPr lang="en-US" altLang="ja-JP" sz="1600" i="1">
                            <a:solidFill>
                              <a:schemeClr val="tx2"/>
                            </a:solidFill>
                            <a:latin typeface="Cambria Math" panose="02040503050406030204" pitchFamily="18" charset="0"/>
                          </a:rPr>
                        </m:ctrlPr>
                      </m:sSubPr>
                      <m:e>
                        <m:r>
                          <a:rPr lang="en-US" altLang="ja-JP" sz="1600" i="1">
                            <a:solidFill>
                              <a:schemeClr val="tx2"/>
                            </a:solidFill>
                            <a:latin typeface="Cambria Math" panose="02040503050406030204" pitchFamily="18" charset="0"/>
                          </a:rPr>
                          <m:t>𝑦</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rPr>
                      <m:t>=</m:t>
                    </m:r>
                    <m:r>
                      <m:rPr>
                        <m:sty m:val="p"/>
                      </m:rPr>
                      <a:rPr lang="en-US" altLang="ja-JP" sz="1600" i="1">
                        <a:solidFill>
                          <a:schemeClr val="tx2"/>
                        </a:solidFill>
                        <a:latin typeface="Cambria Math" panose="02040503050406030204" pitchFamily="18" charset="0"/>
                      </a:rPr>
                      <m:t>μ</m:t>
                    </m:r>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m:t>
                        </m:r>
                      </m:e>
                      <m:sub>
                        <m:r>
                          <a:rPr lang="en-US" altLang="ja-JP" sz="1600" i="1">
                            <a:solidFill>
                              <a:schemeClr val="tx2"/>
                            </a:solidFill>
                            <a:latin typeface="Cambria Math" panose="02040503050406030204" pitchFamily="18" charset="0"/>
                          </a:rPr>
                          <m:t>𝑗</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β</m:t>
                        </m:r>
                      </m:e>
                      <m:sub>
                        <m:r>
                          <a:rPr lang="en-US" altLang="ja-JP" sz="1600" i="1">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αβ</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sub>
                    </m:sSub>
                    <m:r>
                      <a:rPr lang="en-US" altLang="ja-JP" sz="1600" i="1">
                        <a:solidFill>
                          <a:schemeClr val="tx2"/>
                        </a:solidFill>
                        <a:latin typeface="Cambria Math" panose="02040503050406030204" pitchFamily="18" charset="0"/>
                      </a:rPr>
                      <m:t>+</m:t>
                    </m:r>
                    <m:sSub>
                      <m:sSubPr>
                        <m:ctrlPr>
                          <a:rPr lang="en-US" altLang="ja-JP" sz="1600" i="1" smtClean="0">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oMath>
                </a14:m>
                <a:r>
                  <a:rPr lang="en-US" altLang="ja-JP" sz="1600" dirty="0">
                    <a:solidFill>
                      <a:schemeClr val="tx2"/>
                    </a:solidFill>
                  </a:rPr>
                  <a:t> , </a:t>
                </a:r>
                <a14:m>
                  <m:oMath xmlns:m="http://schemas.openxmlformats.org/officeDocument/2006/math">
                    <m:sSub>
                      <m:sSubPr>
                        <m:ctrlPr>
                          <a:rPr lang="en-US" altLang="ja-JP" sz="1600" i="1">
                            <a:solidFill>
                              <a:schemeClr val="tx2"/>
                            </a:solidFill>
                            <a:latin typeface="Cambria Math" panose="02040503050406030204" pitchFamily="18" charset="0"/>
                          </a:rPr>
                        </m:ctrlPr>
                      </m:sSubPr>
                      <m:e>
                        <m:r>
                          <m:rPr>
                            <m:sty m:val="p"/>
                          </m:rPr>
                          <a:rPr lang="en-US" altLang="ja-JP" sz="1600" i="1">
                            <a:solidFill>
                              <a:schemeClr val="tx2"/>
                            </a:solidFill>
                            <a:latin typeface="Cambria Math" panose="02040503050406030204" pitchFamily="18" charset="0"/>
                          </a:rPr>
                          <m:t>ε</m:t>
                        </m:r>
                      </m:e>
                      <m:sub>
                        <m:r>
                          <a:rPr lang="en-US" altLang="ja-JP" sz="1600" i="1">
                            <a:solidFill>
                              <a:schemeClr val="tx2"/>
                            </a:solidFill>
                            <a:latin typeface="Cambria Math" panose="02040503050406030204" pitchFamily="18" charset="0"/>
                          </a:rPr>
                          <m:t>𝑗</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𝑘</m:t>
                        </m:r>
                        <m:r>
                          <a:rPr lang="en-US" altLang="ja-JP" sz="1600" i="1">
                            <a:solidFill>
                              <a:schemeClr val="tx2"/>
                            </a:solidFill>
                            <a:latin typeface="Cambria Math" panose="02040503050406030204" pitchFamily="18" charset="0"/>
                          </a:rPr>
                          <m:t>,</m:t>
                        </m:r>
                        <m:r>
                          <a:rPr lang="en-US" altLang="ja-JP" sz="1600" i="1">
                            <a:solidFill>
                              <a:schemeClr val="tx2"/>
                            </a:solidFill>
                            <a:latin typeface="Cambria Math" panose="02040503050406030204" pitchFamily="18" charset="0"/>
                          </a:rPr>
                          <m:t>𝑖</m:t>
                        </m:r>
                      </m:sub>
                    </m:sSub>
                    <m:r>
                      <a:rPr lang="en-US" altLang="ja-JP" sz="1600" i="1">
                        <a:solidFill>
                          <a:schemeClr val="tx2"/>
                        </a:solidFill>
                        <a:latin typeface="Cambria Math" panose="02040503050406030204" pitchFamily="18" charset="0"/>
                        <a:ea typeface="Cambria Math" panose="02040503050406030204" pitchFamily="18" charset="0"/>
                      </a:rPr>
                      <m:t>~</m:t>
                    </m:r>
                    <m:r>
                      <m:rPr>
                        <m:sty m:val="p"/>
                      </m:rPr>
                      <a:rPr lang="en-US" altLang="ja-JP" sz="1600">
                        <a:solidFill>
                          <a:schemeClr val="tx2"/>
                        </a:solidFill>
                        <a:latin typeface="Cambria Math" panose="02040503050406030204" pitchFamily="18" charset="0"/>
                      </a:rPr>
                      <m:t>N</m:t>
                    </m:r>
                    <m:d>
                      <m:dPr>
                        <m:ctrlPr>
                          <a:rPr lang="en-US" altLang="ja-JP" sz="1600" i="1">
                            <a:solidFill>
                              <a:schemeClr val="tx2"/>
                            </a:solidFill>
                            <a:latin typeface="Cambria Math" panose="02040503050406030204" pitchFamily="18" charset="0"/>
                          </a:rPr>
                        </m:ctrlPr>
                      </m:dPr>
                      <m:e>
                        <m:r>
                          <a:rPr lang="en-US" altLang="ja-JP" sz="1600">
                            <a:solidFill>
                              <a:schemeClr val="tx2"/>
                            </a:solidFill>
                            <a:latin typeface="Cambria Math" panose="02040503050406030204" pitchFamily="18" charset="0"/>
                          </a:rPr>
                          <m:t>0, </m:t>
                        </m:r>
                        <m:sSup>
                          <m:sSupPr>
                            <m:ctrlPr>
                              <a:rPr lang="en-US" altLang="ja-JP" sz="1600" i="1">
                                <a:solidFill>
                                  <a:schemeClr val="tx2"/>
                                </a:solidFill>
                                <a:latin typeface="Cambria Math" panose="02040503050406030204" pitchFamily="18" charset="0"/>
                              </a:rPr>
                            </m:ctrlPr>
                          </m:sSupPr>
                          <m:e>
                            <m:r>
                              <m:rPr>
                                <m:sty m:val="p"/>
                              </m:rPr>
                              <a:rPr lang="en-US" altLang="ja-JP" sz="1600" i="1">
                                <a:solidFill>
                                  <a:schemeClr val="tx2"/>
                                </a:solidFill>
                                <a:latin typeface="Cambria Math" panose="02040503050406030204" pitchFamily="18" charset="0"/>
                              </a:rPr>
                              <m:t>σ</m:t>
                            </m:r>
                          </m:e>
                          <m:sup>
                            <m:r>
                              <a:rPr lang="en-US" altLang="ja-JP" sz="1600" i="1">
                                <a:solidFill>
                                  <a:schemeClr val="tx2"/>
                                </a:solidFill>
                                <a:latin typeface="Cambria Math" panose="02040503050406030204" pitchFamily="18" charset="0"/>
                              </a:rPr>
                              <m:t>2</m:t>
                            </m:r>
                          </m:sup>
                        </m:sSup>
                      </m:e>
                    </m:d>
                  </m:oMath>
                </a14:m>
                <a:endParaRPr lang="en-US" altLang="ja-JP" sz="1600" dirty="0"/>
              </a:p>
              <a:p>
                <a:pPr marL="285750" indent="-285750">
                  <a:buFont typeface="Arial" panose="020B0604020202020204" pitchFamily="34" charset="0"/>
                  <a:buChar char="•"/>
                </a:pPr>
                <a:r>
                  <a:rPr lang="ja-JP" altLang="en-US" sz="1600" dirty="0"/>
                  <a:t>モデルの当てはめ</a:t>
                </a:r>
                <a:endParaRPr lang="en-US" altLang="ja-JP" sz="1600" dirty="0"/>
              </a:p>
              <a:p>
                <a:pPr marL="285750" indent="-285750">
                  <a:buFont typeface="Arial" panose="020B0604020202020204" pitchFamily="34" charset="0"/>
                  <a:buChar char="•"/>
                </a:pPr>
                <a:r>
                  <a:rPr lang="ja-JP" altLang="en-US" sz="1600" dirty="0"/>
                  <a:t>福利厚生と年齢により満足度がどのように異なるか解釈せよ</a:t>
                </a:r>
                <a:endParaRPr lang="en-US" altLang="ja-JP" sz="1600" dirty="0"/>
              </a:p>
              <a:p>
                <a:endParaRPr lang="en-US" altLang="ja-JP" sz="1600" dirty="0"/>
              </a:p>
            </p:txBody>
          </p:sp>
        </mc:Choice>
        <mc:Fallback xmlns="">
          <p:sp>
            <p:nvSpPr>
              <p:cNvPr id="5" name="テキスト ボックス 4">
                <a:extLst>
                  <a:ext uri="{FF2B5EF4-FFF2-40B4-BE49-F238E27FC236}">
                    <a16:creationId xmlns:a16="http://schemas.microsoft.com/office/drawing/2014/main" id="{DE0862FC-B876-47C1-8331-8224833ED55B}"/>
                  </a:ext>
                </a:extLst>
              </p:cNvPr>
              <p:cNvSpPr txBox="1">
                <a:spLocks noRot="1" noChangeAspect="1" noMove="1" noResize="1" noEditPoints="1" noAdjustHandles="1" noChangeArrowheads="1" noChangeShapeType="1" noTextEdit="1"/>
              </p:cNvSpPr>
              <p:nvPr/>
            </p:nvSpPr>
            <p:spPr>
              <a:xfrm>
                <a:off x="380492" y="908720"/>
                <a:ext cx="9253028" cy="5115759"/>
              </a:xfrm>
              <a:prstGeom prst="rect">
                <a:avLst/>
              </a:prstGeom>
              <a:blipFill>
                <a:blip r:embed="rId2"/>
                <a:stretch>
                  <a:fillRect l="-329" t="-3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2456929"/>
      </p:ext>
    </p:extLst>
  </p:cSld>
  <p:clrMapOvr>
    <a:masterClrMapping/>
  </p:clrMapOvr>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36435</TotalTime>
  <Words>4199</Words>
  <Application>Microsoft Macintosh PowerPoint</Application>
  <PresentationFormat>A4 Paper (210x297 mm)</PresentationFormat>
  <Paragraphs>811</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メイリオ</vt:lpstr>
      <vt:lpstr>游ゴシック</vt:lpstr>
      <vt:lpstr>游ゴシック</vt:lpstr>
      <vt:lpstr>メイリオ 本文</vt:lpstr>
      <vt:lpstr>Arial</vt:lpstr>
      <vt:lpstr>Calibri</vt:lpstr>
      <vt:lpstr>Cambria Math</vt:lpstr>
      <vt:lpstr>Wingdings</vt:lpstr>
      <vt:lpstr>PowerPoint Design</vt:lpstr>
      <vt:lpstr>統計解析 – Day3 分散分析 実験計画法</vt:lpstr>
      <vt:lpstr>統計解析入門 【Day3】講義内容</vt:lpstr>
      <vt:lpstr>統計モデル</vt:lpstr>
      <vt:lpstr>分散分析モデル</vt:lpstr>
      <vt:lpstr>モデルパラメータの推定、検定と結果の確認方法</vt:lpstr>
      <vt:lpstr>平方和の分解と分散分析表</vt:lpstr>
      <vt:lpstr>二元配置分散分析と交互作用</vt:lpstr>
      <vt:lpstr>演習【Day3-Exercise1】 分散分析</vt:lpstr>
      <vt:lpstr>演習の解説</vt:lpstr>
      <vt:lpstr>検定の多重性</vt:lpstr>
      <vt:lpstr>演習【Day3-Exercise2】 検定の多重性</vt:lpstr>
      <vt:lpstr>演習の解説</vt:lpstr>
      <vt:lpstr>サンプルサイズの計算</vt:lpstr>
      <vt:lpstr>サンプルサイズの計算</vt:lpstr>
      <vt:lpstr>演習【Day3-Exercise3】 検出力、サンプルサイズ</vt:lpstr>
      <vt:lpstr>演習の解説</vt:lpstr>
      <vt:lpstr>実験計画法とは</vt:lpstr>
      <vt:lpstr>精度の良い実験の計画 – 乱塊法</vt:lpstr>
      <vt:lpstr>不適切な実験計画の例</vt:lpstr>
      <vt:lpstr>直交表による実験 – 完全実施と一部実施</vt:lpstr>
      <vt:lpstr>直交表実験データに用いるモデル</vt:lpstr>
      <vt:lpstr>直交表による実験の利用例</vt:lpstr>
      <vt:lpstr>演習【Day3-Exercise4】 直交表実験</vt:lpstr>
      <vt:lpstr>演習の解説</vt:lpstr>
      <vt:lpstr>演習の解説</vt:lpstr>
      <vt:lpstr>実験計画法に関する注意点</vt:lpstr>
      <vt:lpstr>因果関係の条件</vt:lpstr>
      <vt:lpstr>無作為化できない場合の対処法 – 観察データを用いた因果推定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デザイン・テンプレート</dc:title>
  <dc:creator>鈴木　春人</dc:creator>
  <cp:lastModifiedBy>Maito Tauchi</cp:lastModifiedBy>
  <cp:revision>2371</cp:revision>
  <dcterms:created xsi:type="dcterms:W3CDTF">2013-06-19T15:30:58Z</dcterms:created>
  <dcterms:modified xsi:type="dcterms:W3CDTF">2018-12-27T10:06:51Z</dcterms:modified>
</cp:coreProperties>
</file>