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AD2AD7-1B20-468E-A89F-5A78D3A6B5E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D5618A9-1189-4841-8C43-AC0DD8DDF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82407BC-97CD-43D1-84FB-6B7689A8DB43}"/>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2F66A8BA-CFAF-41AF-8CB1-1DBFF7CCF7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6670CC3-8092-409D-9823-A14639593237}"/>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354330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DEE495-E0A3-4826-9CE4-D0126E02BB4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44A443F-A641-4ECB-8B40-F522BA60F90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EA79545-4937-4B0C-8E66-30B5D2A0CEE2}"/>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FE20E146-D854-456B-8821-BF028613423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CBD7BBB-65AE-4725-B115-94C012566055}"/>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314974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B086465-F00A-41B0-BCCD-1169EF7C51E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18166F2-B010-49B3-9F06-74A50B84D8D9}"/>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FC558AD-0BBB-49DF-BAA7-B0ED6EEF7482}"/>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E25567A9-3402-492D-9BFB-D251122C868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3CF8F01-BDC3-4314-8657-429674942877}"/>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36870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06EF43-1F79-47CF-B512-020E50AE589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4EC00A0-FC40-4FD4-9130-E4C13C0A47C5}"/>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33450B-16E7-4406-A662-262DAFCA59DA}"/>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F2DE30F3-0E91-44AA-9EE3-04309497073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29C01A-E853-41A1-9971-448FE1E5D926}"/>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253164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CAED54-E1AC-42CC-9C7D-25E791732DA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B07B291-0A2F-413D-91F7-807243E6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51E93DA-16EA-4948-AE2A-07421BB667F5}"/>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B3EF75AC-F572-495A-B0ED-C7A6E4B4D62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4ECDFCA-30BC-42A7-AC6D-D42441361138}"/>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240409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25CE0A-18F8-42C1-A3E7-197411B3376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A62976F-857C-4285-A007-3C55AC6CB53E}"/>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4FEC1C8-E7EF-4551-B8D2-95584DE12E7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6F54311-B305-468C-AD9F-62F7B8EB19ED}"/>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6" name="מציין מיקום של כותרת תחתונה 5">
            <a:extLst>
              <a:ext uri="{FF2B5EF4-FFF2-40B4-BE49-F238E27FC236}">
                <a16:creationId xmlns:a16="http://schemas.microsoft.com/office/drawing/2014/main" id="{A0FDEB7A-703C-43D6-BFBC-D130B054D5B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EB6EB53-280D-430C-8931-E1483146B558}"/>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89313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8964B1-D229-4F24-9C19-9414C2F2594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0E13859-8CD8-4418-BE15-006B0BE6A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19B06B2-FA36-433C-A6EE-041B37AD334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AF2189F-3E7D-4842-A3EC-3CED75DDF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DEF260C-4F4E-40D2-87BF-EA799C7C1B9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865473E-C2FD-4EC5-B12C-9AC9CF387380}"/>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8" name="מציין מיקום של כותרת תחתונה 7">
            <a:extLst>
              <a:ext uri="{FF2B5EF4-FFF2-40B4-BE49-F238E27FC236}">
                <a16:creationId xmlns:a16="http://schemas.microsoft.com/office/drawing/2014/main" id="{C5D4B67D-ABE9-45EF-A829-8CCED26BB72E}"/>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F00F1991-11F7-4295-B130-B7222324C233}"/>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301389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100D87-1123-41B9-9008-14502C9B686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7A56549-5095-40AE-B580-549C9850275F}"/>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4" name="מציין מיקום של כותרת תחתונה 3">
            <a:extLst>
              <a:ext uri="{FF2B5EF4-FFF2-40B4-BE49-F238E27FC236}">
                <a16:creationId xmlns:a16="http://schemas.microsoft.com/office/drawing/2014/main" id="{453233CB-4FA7-4212-A6F0-37CF845CA3E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79FC4CEF-DD36-4F45-9835-2D3F37EE177C}"/>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153848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A9699D9-9A54-44FB-B77C-3DA419150565}"/>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3" name="מציין מיקום של כותרת תחתונה 2">
            <a:extLst>
              <a:ext uri="{FF2B5EF4-FFF2-40B4-BE49-F238E27FC236}">
                <a16:creationId xmlns:a16="http://schemas.microsoft.com/office/drawing/2014/main" id="{83E40830-34A1-413D-9A58-AFA4FC1DC55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2B977E0-25AE-4F7D-B08D-821B3476BAD2}"/>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67842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1B8AC8-83B6-49C4-8153-D8922B363C3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4404ECA-C303-4538-8B85-77D919B10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88F4020-FECC-497F-9EDE-BDF6C84F2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67B4533-FA91-4248-9504-2708308C14FD}"/>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6" name="מציין מיקום של כותרת תחתונה 5">
            <a:extLst>
              <a:ext uri="{FF2B5EF4-FFF2-40B4-BE49-F238E27FC236}">
                <a16:creationId xmlns:a16="http://schemas.microsoft.com/office/drawing/2014/main" id="{005A6CDF-B44A-4647-9F55-9400C4C00BE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15B73B7-C975-43A5-B8F2-A2B35D03CC1E}"/>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285851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C0FA59-4344-45D9-B6F5-2E12A99DF04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70AE17D-56EA-4B24-A5FB-552DDF4FD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4505855-BF6F-455B-91F2-633345BB1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B8EA1A-5D82-48EC-A126-DA412573CEB9}"/>
              </a:ext>
            </a:extLst>
          </p:cNvPr>
          <p:cNvSpPr>
            <a:spLocks noGrp="1"/>
          </p:cNvSpPr>
          <p:nvPr>
            <p:ph type="dt" sz="half" idx="10"/>
          </p:nvPr>
        </p:nvSpPr>
        <p:spPr/>
        <p:txBody>
          <a:bodyPr/>
          <a:lstStyle/>
          <a:p>
            <a:fld id="{CEE23732-56F6-4CC8-8100-21665B2C17D0}" type="datetimeFigureOut">
              <a:rPr lang="he-IL" smtClean="0"/>
              <a:t>א'/כסלו/תש"פ</a:t>
            </a:fld>
            <a:endParaRPr lang="he-IL"/>
          </a:p>
        </p:txBody>
      </p:sp>
      <p:sp>
        <p:nvSpPr>
          <p:cNvPr id="6" name="מציין מיקום של כותרת תחתונה 5">
            <a:extLst>
              <a:ext uri="{FF2B5EF4-FFF2-40B4-BE49-F238E27FC236}">
                <a16:creationId xmlns:a16="http://schemas.microsoft.com/office/drawing/2014/main" id="{63A0DDBE-4104-4C0C-A04B-C010A398E24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37DEF18-7862-412B-B121-4F17D864C4A8}"/>
              </a:ext>
            </a:extLst>
          </p:cNvPr>
          <p:cNvSpPr>
            <a:spLocks noGrp="1"/>
          </p:cNvSpPr>
          <p:nvPr>
            <p:ph type="sldNum" sz="quarter" idx="12"/>
          </p:nvPr>
        </p:nvSpPr>
        <p:spPr/>
        <p:txBody>
          <a:bodyPr/>
          <a:lstStyle/>
          <a:p>
            <a:fld id="{01204EB5-0332-4FD9-90DB-F79A53B02CCB}" type="slidenum">
              <a:rPr lang="he-IL" smtClean="0"/>
              <a:t>‹#›</a:t>
            </a:fld>
            <a:endParaRPr lang="he-IL"/>
          </a:p>
        </p:txBody>
      </p:sp>
    </p:spTree>
    <p:extLst>
      <p:ext uri="{BB962C8B-B14F-4D97-AF65-F5344CB8AC3E}">
        <p14:creationId xmlns:p14="http://schemas.microsoft.com/office/powerpoint/2010/main" val="223137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48A149D-2D34-4424-9FEB-3B63E23923C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D655988-92F9-4ADB-B9ED-456556557EC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F362009-0A27-498C-B54D-8F9314D4E7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EE23732-56F6-4CC8-8100-21665B2C17D0}" type="datetimeFigureOut">
              <a:rPr lang="he-IL" smtClean="0"/>
              <a:t>א'/כסלו/תש"פ</a:t>
            </a:fld>
            <a:endParaRPr lang="he-IL"/>
          </a:p>
        </p:txBody>
      </p:sp>
      <p:sp>
        <p:nvSpPr>
          <p:cNvPr id="5" name="מציין מיקום של כותרת תחתונה 4">
            <a:extLst>
              <a:ext uri="{FF2B5EF4-FFF2-40B4-BE49-F238E27FC236}">
                <a16:creationId xmlns:a16="http://schemas.microsoft.com/office/drawing/2014/main" id="{144469C1-0C02-4306-8CB9-C4CEC126A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003B900-CA06-4EA4-82A1-4A86A3FDB67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1204EB5-0332-4FD9-90DB-F79A53B02CCB}" type="slidenum">
              <a:rPr lang="he-IL" smtClean="0"/>
              <a:t>‹#›</a:t>
            </a:fld>
            <a:endParaRPr lang="he-IL"/>
          </a:p>
        </p:txBody>
      </p:sp>
    </p:spTree>
    <p:extLst>
      <p:ext uri="{BB962C8B-B14F-4D97-AF65-F5344CB8AC3E}">
        <p14:creationId xmlns:p14="http://schemas.microsoft.com/office/powerpoint/2010/main" val="1762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uthu.co/wp-content/uploads/2018/09/Snip20180930_28.p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8F1373-E23A-43A4-B82C-F008799BC39A}"/>
              </a:ext>
            </a:extLst>
          </p:cNvPr>
          <p:cNvSpPr>
            <a:spLocks noGrp="1"/>
          </p:cNvSpPr>
          <p:nvPr>
            <p:ph type="ctrTitle"/>
          </p:nvPr>
        </p:nvSpPr>
        <p:spPr/>
        <p:txBody>
          <a:bodyPr>
            <a:normAutofit fontScale="90000"/>
          </a:bodyPr>
          <a:lstStyle/>
          <a:p>
            <a:r>
              <a:rPr lang="he-IL" dirty="0" err="1">
                <a:latin typeface="David" panose="020E0502060401010101" pitchFamily="34" charset="-79"/>
                <a:cs typeface="David" panose="020E0502060401010101" pitchFamily="34" charset="-79"/>
              </a:rPr>
              <a:t>פרוייקט</a:t>
            </a:r>
            <a:r>
              <a:rPr lang="he-IL" dirty="0">
                <a:latin typeface="David" panose="020E0502060401010101" pitchFamily="34" charset="-79"/>
                <a:cs typeface="David" panose="020E0502060401010101" pitchFamily="34" charset="-79"/>
              </a:rPr>
              <a:t> </a:t>
            </a:r>
            <a:r>
              <a:rPr lang="he-IL" dirty="0" err="1">
                <a:latin typeface="David" panose="020E0502060401010101" pitchFamily="34" charset="-79"/>
                <a:cs typeface="David" panose="020E0502060401010101" pitchFamily="34" charset="-79"/>
              </a:rPr>
              <a:t>בפייתון</a:t>
            </a:r>
            <a:r>
              <a:rPr lang="he-IL" dirty="0">
                <a:latin typeface="David" panose="020E0502060401010101" pitchFamily="34" charset="-79"/>
                <a:cs typeface="David" panose="020E0502060401010101" pitchFamily="34" charset="-79"/>
              </a:rPr>
              <a:t>-</a:t>
            </a:r>
            <a:r>
              <a:rPr lang="en-US" dirty="0"/>
              <a:t>Location of corners and intersections of lines in the image</a:t>
            </a:r>
            <a:endParaRPr lang="he-IL"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1B8B0D8B-6794-47D3-B72C-FA987CA59369}"/>
              </a:ext>
            </a:extLst>
          </p:cNvPr>
          <p:cNvSpPr>
            <a:spLocks noGrp="1"/>
          </p:cNvSpPr>
          <p:nvPr>
            <p:ph type="subTitle" idx="1"/>
          </p:nvPr>
        </p:nvSpPr>
        <p:spPr/>
        <p:txBody>
          <a:bodyPr/>
          <a:lstStyle/>
          <a:p>
            <a:r>
              <a:rPr lang="he-IL" dirty="0" err="1"/>
              <a:t>מגיש:עידו</a:t>
            </a:r>
            <a:r>
              <a:rPr lang="he-IL" dirty="0"/>
              <a:t> ויניצקי</a:t>
            </a:r>
            <a:br>
              <a:rPr lang="en-US" dirty="0"/>
            </a:br>
            <a:r>
              <a:rPr lang="he-IL" dirty="0"/>
              <a:t>תאריך הגשה:1/12/19</a:t>
            </a:r>
          </a:p>
          <a:p>
            <a:endParaRPr lang="he-IL" dirty="0"/>
          </a:p>
        </p:txBody>
      </p:sp>
    </p:spTree>
    <p:extLst>
      <p:ext uri="{BB962C8B-B14F-4D97-AF65-F5344CB8AC3E}">
        <p14:creationId xmlns:p14="http://schemas.microsoft.com/office/powerpoint/2010/main" val="428858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2F488-F8BB-4327-AC2F-BFA21BB8F881}"/>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3098B1B5-477A-4D4F-AFCE-836F6355BB70}"/>
              </a:ext>
            </a:extLst>
          </p:cNvPr>
          <p:cNvSpPr>
            <a:spLocks noGrp="1"/>
          </p:cNvSpPr>
          <p:nvPr>
            <p:ph idx="1"/>
          </p:nvPr>
        </p:nvSpPr>
        <p:spPr/>
        <p:txBody>
          <a:bodyPr>
            <a:normAutofit fontScale="85000" lnSpcReduction="20000"/>
          </a:bodyPr>
          <a:lstStyle/>
          <a:p>
            <a:pPr marL="0" indent="0" algn="l">
              <a:lnSpc>
                <a:spcPct val="150000"/>
              </a:lnSpc>
              <a:buNone/>
            </a:pPr>
            <a:r>
              <a:rPr lang="en-US" dirty="0">
                <a:latin typeface="David" panose="020E0502060401010101" pitchFamily="34" charset="-79"/>
                <a:cs typeface="David" panose="020E0502060401010101" pitchFamily="34" charset="-79"/>
              </a:rPr>
              <a:t>Where,</a:t>
            </a:r>
            <a:r>
              <a:rPr lang="en-US" dirty="0">
                <a:solidFill>
                  <a:srgbClr val="3D3D3D"/>
                </a:solidFill>
                <a:latin typeface="David" panose="020E0502060401010101" pitchFamily="34" charset="-79"/>
                <a:cs typeface="David" panose="020E0502060401010101" pitchFamily="34" charset="-79"/>
              </a:rPr>
              <a:t> Ix and </a:t>
            </a:r>
            <a:r>
              <a:rPr lang="en-US" dirty="0" err="1">
                <a:solidFill>
                  <a:srgbClr val="3D3D3D"/>
                </a:solidFill>
                <a:latin typeface="David" panose="020E0502060401010101" pitchFamily="34" charset="-79"/>
                <a:cs typeface="David" panose="020E0502060401010101" pitchFamily="34" charset="-79"/>
              </a:rPr>
              <a:t>Iy</a:t>
            </a:r>
            <a:r>
              <a:rPr lang="en-US" dirty="0">
                <a:solidFill>
                  <a:srgbClr val="3D3D3D"/>
                </a:solidFill>
                <a:latin typeface="David" panose="020E0502060401010101" pitchFamily="34" charset="-79"/>
                <a:cs typeface="David" panose="020E0502060401010101" pitchFamily="34" charset="-79"/>
              </a:rPr>
              <a:t> are image derivatives in x and y directions respectively. One can compute the derivative using the </a:t>
            </a:r>
            <a:r>
              <a:rPr lang="en-US" dirty="0" err="1">
                <a:solidFill>
                  <a:srgbClr val="3D3D3D"/>
                </a:solidFill>
                <a:latin typeface="David" panose="020E0502060401010101" pitchFamily="34" charset="-79"/>
                <a:cs typeface="David" panose="020E0502060401010101" pitchFamily="34" charset="-79"/>
              </a:rPr>
              <a:t>sobel</a:t>
            </a:r>
            <a:r>
              <a:rPr lang="en-US" dirty="0">
                <a:solidFill>
                  <a:srgbClr val="3D3D3D"/>
                </a:solidFill>
                <a:latin typeface="David" panose="020E0502060401010101" pitchFamily="34" charset="-79"/>
                <a:cs typeface="David" panose="020E0502060401010101" pitchFamily="34" charset="-79"/>
              </a:rPr>
              <a:t> kernel.</a:t>
            </a:r>
            <a:endParaRPr lang="he-IL" dirty="0">
              <a:solidFill>
                <a:srgbClr val="3D3D3D"/>
              </a:solidFill>
              <a:latin typeface="David" panose="020E0502060401010101" pitchFamily="34" charset="-79"/>
              <a:cs typeface="David" panose="020E0502060401010101" pitchFamily="34" charset="-79"/>
            </a:endParaRPr>
          </a:p>
          <a:p>
            <a:pPr marL="0" indent="0" algn="l">
              <a:lnSpc>
                <a:spcPct val="150000"/>
              </a:lnSpc>
              <a:buNone/>
            </a:pPr>
            <a:endParaRPr lang="he-IL" dirty="0">
              <a:solidFill>
                <a:srgbClr val="3D3D3D"/>
              </a:solidFill>
              <a:latin typeface="David" panose="020E0502060401010101" pitchFamily="34" charset="-79"/>
              <a:cs typeface="David" panose="020E0502060401010101" pitchFamily="34" charset="-79"/>
            </a:endParaRPr>
          </a:p>
          <a:p>
            <a:pPr marL="0" indent="0" algn="l" fontAlgn="base">
              <a:buNone/>
            </a:pPr>
            <a:r>
              <a:rPr lang="en-US" dirty="0">
                <a:solidFill>
                  <a:srgbClr val="3D3D3D"/>
                </a:solidFill>
                <a:latin typeface="Karla"/>
              </a:rPr>
              <a:t>Then we finally find the Harris response R given by:</a:t>
            </a:r>
            <a:endParaRPr lang="he-IL" dirty="0">
              <a:solidFill>
                <a:srgbClr val="3D3D3D"/>
              </a:solidFill>
              <a:latin typeface="Karla"/>
            </a:endParaRPr>
          </a:p>
          <a:p>
            <a:pPr marL="0" indent="0" algn="l" fontAlgn="base">
              <a:lnSpc>
                <a:spcPct val="160000"/>
              </a:lnSpc>
              <a:buNone/>
            </a:pPr>
            <a:r>
              <a:rPr lang="en-US" dirty="0">
                <a:solidFill>
                  <a:srgbClr val="3D3D3D"/>
                </a:solidFill>
                <a:latin typeface="Karla"/>
              </a:rPr>
              <a:t>Where,  A, B and C are shifts of window defined by </a:t>
            </a:r>
            <a:r>
              <a:rPr lang="en-US" i="1" dirty="0">
                <a:solidFill>
                  <a:srgbClr val="3D3D3D"/>
                </a:solidFill>
                <a:latin typeface="Karla"/>
              </a:rPr>
              <a:t>w. </a:t>
            </a:r>
            <a:r>
              <a:rPr lang="en-US" dirty="0">
                <a:solidFill>
                  <a:srgbClr val="3D3D3D"/>
                </a:solidFill>
                <a:latin typeface="Karla"/>
              </a:rPr>
              <a:t>The lambdas are the Eigen values of M.</a:t>
            </a:r>
            <a:endParaRPr lang="he-IL" dirty="0">
              <a:solidFill>
                <a:srgbClr val="3D3D3D"/>
              </a:solidFill>
              <a:latin typeface="Karla"/>
            </a:endParaRPr>
          </a:p>
          <a:p>
            <a:pPr marL="0" indent="0" algn="l" fontAlgn="base">
              <a:buNone/>
            </a:pPr>
            <a:endParaRPr lang="en-US" dirty="0">
              <a:solidFill>
                <a:srgbClr val="3D3D3D"/>
              </a:solidFill>
              <a:latin typeface="Karla"/>
            </a:endParaRPr>
          </a:p>
          <a:p>
            <a:pPr marL="0" indent="0">
              <a:buNone/>
            </a:pPr>
            <a:br>
              <a:rPr lang="en-US" dirty="0">
                <a:solidFill>
                  <a:srgbClr val="04BFBF"/>
                </a:solidFill>
                <a:latin typeface="inherit"/>
                <a:hlinkClick r:id="rId2">
                  <a:extLst>
                    <a:ext uri="{A12FA001-AC4F-418D-AE19-62706E023703}">
                      <ahyp:hlinkClr xmlns:ahyp="http://schemas.microsoft.com/office/drawing/2018/hyperlinkcolor" val="tx"/>
                    </a:ext>
                  </a:extLst>
                </a:hlinkClick>
              </a:rPr>
            </a:br>
            <a:endParaRPr lang="he-IL" dirty="0">
              <a:latin typeface="David" panose="020E0502060401010101" pitchFamily="34" charset="-79"/>
              <a:cs typeface="David" panose="020E0502060401010101" pitchFamily="34" charset="-79"/>
            </a:endParaRPr>
          </a:p>
        </p:txBody>
      </p:sp>
      <p:pic>
        <p:nvPicPr>
          <p:cNvPr id="5" name="תמונה 4" descr="תמונה שמכילה שעון&#10;&#10;התיאור נוצר באופן אוטומטי">
            <a:extLst>
              <a:ext uri="{FF2B5EF4-FFF2-40B4-BE49-F238E27FC236}">
                <a16:creationId xmlns:a16="http://schemas.microsoft.com/office/drawing/2014/main" id="{07CE388A-620E-43A2-9718-9BFB7938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118" y="2429083"/>
            <a:ext cx="3314700" cy="790575"/>
          </a:xfrm>
          <a:prstGeom prst="rect">
            <a:avLst/>
          </a:prstGeom>
        </p:spPr>
      </p:pic>
      <p:pic>
        <p:nvPicPr>
          <p:cNvPr id="7" name="תמונה 6" descr="תמונה שמכילה שולחן, שעון&#10;&#10;התיאור נוצר באופן אוטומטי">
            <a:extLst>
              <a:ext uri="{FF2B5EF4-FFF2-40B4-BE49-F238E27FC236}">
                <a16:creationId xmlns:a16="http://schemas.microsoft.com/office/drawing/2014/main" id="{B20A537C-2310-4A05-A9E3-74475F3A8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4231" y="3354595"/>
            <a:ext cx="3343275" cy="571500"/>
          </a:xfrm>
          <a:prstGeom prst="rect">
            <a:avLst/>
          </a:prstGeom>
        </p:spPr>
      </p:pic>
      <p:pic>
        <p:nvPicPr>
          <p:cNvPr id="9" name="תמונה 8" descr="תמונה שמכילה שולחן&#10;&#10;התיאור נוצר באופן אוטומטי">
            <a:extLst>
              <a:ext uri="{FF2B5EF4-FFF2-40B4-BE49-F238E27FC236}">
                <a16:creationId xmlns:a16="http://schemas.microsoft.com/office/drawing/2014/main" id="{13011791-1C3E-4434-A205-E4FBE761B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2715" y="4605993"/>
            <a:ext cx="2438400" cy="1504950"/>
          </a:xfrm>
          <a:prstGeom prst="rect">
            <a:avLst/>
          </a:prstGeom>
        </p:spPr>
      </p:pic>
    </p:spTree>
    <p:extLst>
      <p:ext uri="{BB962C8B-B14F-4D97-AF65-F5344CB8AC3E}">
        <p14:creationId xmlns:p14="http://schemas.microsoft.com/office/powerpoint/2010/main" val="214937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F12601-ECA0-415D-8D12-FED2962FC972}"/>
              </a:ext>
            </a:extLst>
          </p:cNvPr>
          <p:cNvSpPr>
            <a:spLocks noGrp="1"/>
          </p:cNvSpPr>
          <p:nvPr>
            <p:ph type="title"/>
          </p:nvPr>
        </p:nvSpPr>
        <p:spPr/>
        <p:txBody>
          <a:bodyPr/>
          <a:lstStyle/>
          <a:p>
            <a:pPr algn="l"/>
            <a:endParaRPr lang="he-IL" dirty="0"/>
          </a:p>
        </p:txBody>
      </p:sp>
      <p:sp>
        <p:nvSpPr>
          <p:cNvPr id="3" name="מציין מיקום תוכן 2">
            <a:extLst>
              <a:ext uri="{FF2B5EF4-FFF2-40B4-BE49-F238E27FC236}">
                <a16:creationId xmlns:a16="http://schemas.microsoft.com/office/drawing/2014/main" id="{D8D95DFD-4226-4503-B000-9620C890518E}"/>
              </a:ext>
            </a:extLst>
          </p:cNvPr>
          <p:cNvSpPr>
            <a:spLocks noGrp="1"/>
          </p:cNvSpPr>
          <p:nvPr>
            <p:ph idx="1"/>
          </p:nvPr>
        </p:nvSpPr>
        <p:spPr/>
        <p:txBody>
          <a:bodyPr/>
          <a:lstStyle/>
          <a:p>
            <a:pPr marL="0" indent="0" algn="l">
              <a:lnSpc>
                <a:spcPct val="150000"/>
              </a:lnSpc>
              <a:buNone/>
            </a:pPr>
            <a:r>
              <a:rPr lang="en-US" dirty="0">
                <a:latin typeface="David" panose="020E0502060401010101" pitchFamily="34" charset="-79"/>
                <a:cs typeface="David" panose="020E0502060401010101" pitchFamily="34" charset="-79"/>
              </a:rPr>
              <a:t>We find the corners using the value of R.</a:t>
            </a:r>
            <a:endParaRPr lang="he-IL" dirty="0">
              <a:latin typeface="David" panose="020E0502060401010101" pitchFamily="34" charset="-79"/>
              <a:cs typeface="David" panose="020E0502060401010101" pitchFamily="34" charset="-79"/>
            </a:endParaRPr>
          </a:p>
          <a:p>
            <a:pPr marL="0" indent="0" algn="r">
              <a:lnSpc>
                <a:spcPct val="150000"/>
              </a:lnSpc>
              <a:buNone/>
            </a:pPr>
            <a:endParaRPr lang="he-IL" dirty="0">
              <a:latin typeface="David" panose="020E0502060401010101" pitchFamily="34" charset="-79"/>
              <a:cs typeface="David" panose="020E0502060401010101" pitchFamily="34" charset="-79"/>
            </a:endParaRPr>
          </a:p>
        </p:txBody>
      </p:sp>
      <p:pic>
        <p:nvPicPr>
          <p:cNvPr id="5" name="תמונה 4" descr="תמונה שמכילה טקסט&#10;&#10;התיאור נוצר באופן אוטומטי">
            <a:extLst>
              <a:ext uri="{FF2B5EF4-FFF2-40B4-BE49-F238E27FC236}">
                <a16:creationId xmlns:a16="http://schemas.microsoft.com/office/drawing/2014/main" id="{A93FCF17-63FD-4395-BAE8-FD90F29C7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766837"/>
            <a:ext cx="2724150" cy="2733675"/>
          </a:xfrm>
          <a:prstGeom prst="rect">
            <a:avLst/>
          </a:prstGeom>
        </p:spPr>
      </p:pic>
    </p:spTree>
    <p:extLst>
      <p:ext uri="{BB962C8B-B14F-4D97-AF65-F5344CB8AC3E}">
        <p14:creationId xmlns:p14="http://schemas.microsoft.com/office/powerpoint/2010/main" val="350397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70C12-F0BB-4C02-9094-B8AC44D1A4D3}"/>
              </a:ext>
            </a:extLst>
          </p:cNvPr>
          <p:cNvSpPr>
            <a:spLocks noGrp="1"/>
          </p:cNvSpPr>
          <p:nvPr>
            <p:ph type="title"/>
          </p:nvPr>
        </p:nvSpPr>
        <p:spPr/>
        <p:txBody>
          <a:bodyPr>
            <a:normAutofit/>
          </a:bodyPr>
          <a:lstStyle/>
          <a:p>
            <a:pPr algn="l" fontAlgn="base"/>
            <a:r>
              <a:rPr lang="en-US" sz="4000" b="1" dirty="0">
                <a:latin typeface="David" panose="020E0502060401010101" pitchFamily="34" charset="-79"/>
                <a:cs typeface="David" panose="020E0502060401010101" pitchFamily="34" charset="-79"/>
              </a:rPr>
              <a:t>Process of Harris Corner Detection Algorithm</a:t>
            </a:r>
            <a:endParaRPr lang="he-IL" sz="4000"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2E5D805D-716C-4FAE-AE49-CAA013599A9F}"/>
              </a:ext>
            </a:extLst>
          </p:cNvPr>
          <p:cNvSpPr>
            <a:spLocks noGrp="1"/>
          </p:cNvSpPr>
          <p:nvPr>
            <p:ph idx="1"/>
          </p:nvPr>
        </p:nvSpPr>
        <p:spPr/>
        <p:txBody>
          <a:bodyPr/>
          <a:lstStyle/>
          <a:p>
            <a:pPr marL="514350" indent="-514350" algn="l" rtl="0" fontAlgn="base">
              <a:buFont typeface="+mj-lt"/>
              <a:buAutoNum type="arabicPeriod"/>
            </a:pPr>
            <a:r>
              <a:rPr lang="en-US" dirty="0"/>
              <a:t>Color image to Grayscale conversion</a:t>
            </a:r>
          </a:p>
          <a:p>
            <a:pPr marL="514350" indent="-514350" algn="l" rtl="0" fontAlgn="base">
              <a:buFont typeface="+mj-lt"/>
              <a:buAutoNum type="arabicPeriod"/>
            </a:pPr>
            <a:r>
              <a:rPr lang="en-US" dirty="0"/>
              <a:t>Spatial derivative calculation</a:t>
            </a:r>
          </a:p>
          <a:p>
            <a:pPr marL="514350" indent="-514350" algn="l" rtl="0" fontAlgn="base">
              <a:buFont typeface="+mj-lt"/>
              <a:buAutoNum type="arabicPeriod"/>
            </a:pPr>
            <a:r>
              <a:rPr lang="en-US" dirty="0"/>
              <a:t>Structure tensor setup</a:t>
            </a:r>
          </a:p>
          <a:p>
            <a:pPr marL="514350" indent="-514350" algn="l" rtl="0" fontAlgn="base">
              <a:buFont typeface="+mj-lt"/>
              <a:buAutoNum type="arabicPeriod"/>
            </a:pPr>
            <a:r>
              <a:rPr lang="en-US" dirty="0"/>
              <a:t>Harris response calculation</a:t>
            </a:r>
          </a:p>
          <a:p>
            <a:pPr marL="514350" indent="-514350" algn="l" rtl="0" fontAlgn="base">
              <a:buFont typeface="+mj-lt"/>
              <a:buAutoNum type="arabicPeriod"/>
            </a:pPr>
            <a:r>
              <a:rPr lang="en-US" dirty="0"/>
              <a:t>Find edges and corners using R</a:t>
            </a:r>
          </a:p>
          <a:p>
            <a:pPr marL="514350" indent="-514350" algn="l" rtl="0">
              <a:buFont typeface="+mj-lt"/>
              <a:buAutoNum type="arabicPeriod"/>
            </a:pPr>
            <a:endParaRPr lang="he-IL" dirty="0"/>
          </a:p>
        </p:txBody>
      </p:sp>
    </p:spTree>
    <p:extLst>
      <p:ext uri="{BB962C8B-B14F-4D97-AF65-F5344CB8AC3E}">
        <p14:creationId xmlns:p14="http://schemas.microsoft.com/office/powerpoint/2010/main" val="370386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9B4683-6001-4DFC-9C8F-8A0C4C956EB9}"/>
              </a:ext>
            </a:extLst>
          </p:cNvPr>
          <p:cNvSpPr>
            <a:spLocks noGrp="1"/>
          </p:cNvSpPr>
          <p:nvPr>
            <p:ph type="title"/>
          </p:nvPr>
        </p:nvSpPr>
        <p:spPr/>
        <p:txBody>
          <a:bodyPr/>
          <a:lstStyle/>
          <a:p>
            <a:pPr algn="l" rtl="0"/>
            <a:r>
              <a:rPr lang="en-US" dirty="0"/>
              <a:t>Run the code</a:t>
            </a:r>
            <a:endParaRPr lang="he-IL" dirty="0"/>
          </a:p>
        </p:txBody>
      </p:sp>
      <p:sp>
        <p:nvSpPr>
          <p:cNvPr id="3" name="מציין מיקום תוכן 2">
            <a:extLst>
              <a:ext uri="{FF2B5EF4-FFF2-40B4-BE49-F238E27FC236}">
                <a16:creationId xmlns:a16="http://schemas.microsoft.com/office/drawing/2014/main" id="{E7A1B97D-6195-48D2-8370-8B33EB3221E5}"/>
              </a:ext>
            </a:extLst>
          </p:cNvPr>
          <p:cNvSpPr>
            <a:spLocks noGrp="1"/>
          </p:cNvSpPr>
          <p:nvPr>
            <p:ph idx="1"/>
          </p:nvPr>
        </p:nvSpPr>
        <p:spPr/>
        <p:txBody>
          <a:bodyPr/>
          <a:lstStyle/>
          <a:p>
            <a:pPr marL="0" indent="0" algn="l" rtl="0">
              <a:lnSpc>
                <a:spcPct val="150000"/>
              </a:lnSpc>
              <a:buNone/>
            </a:pPr>
            <a:r>
              <a:rPr lang="en-US" dirty="0">
                <a:latin typeface="David" panose="020E0502060401010101" pitchFamily="34" charset="-79"/>
                <a:cs typeface="David" panose="020E0502060401010101" pitchFamily="34" charset="-79"/>
              </a:rPr>
              <a:t>Now we will run the </a:t>
            </a:r>
            <a:r>
              <a:rPr lang="en-US" dirty="0" err="1">
                <a:latin typeface="David" panose="020E0502060401010101" pitchFamily="34" charset="-79"/>
                <a:cs typeface="David" panose="020E0502060401010101" pitchFamily="34" charset="-79"/>
              </a:rPr>
              <a:t>algoritem</a:t>
            </a:r>
            <a:r>
              <a:rPr lang="en-US" dirty="0">
                <a:latin typeface="David" panose="020E0502060401010101" pitchFamily="34" charset="-79"/>
                <a:cs typeface="David" panose="020E0502060401010101" pitchFamily="34" charset="-79"/>
              </a:rPr>
              <a:t> on those 2 images and see </a:t>
            </a:r>
            <a:r>
              <a:rPr lang="en-US" dirty="0" err="1">
                <a:latin typeface="David" panose="020E0502060401010101" pitchFamily="34" charset="-79"/>
                <a:cs typeface="David" panose="020E0502060401010101" pitchFamily="34" charset="-79"/>
              </a:rPr>
              <a:t>whats</a:t>
            </a:r>
            <a:r>
              <a:rPr lang="en-US" dirty="0">
                <a:latin typeface="David" panose="020E0502060401010101" pitchFamily="34" charset="-79"/>
                <a:cs typeface="David" panose="020E0502060401010101" pitchFamily="34" charset="-79"/>
              </a:rPr>
              <a:t> happening step by step.</a:t>
            </a:r>
          </a:p>
          <a:p>
            <a:pPr marL="0" indent="0" algn="l" rtl="0">
              <a:lnSpc>
                <a:spcPct val="150000"/>
              </a:lnSpc>
              <a:buNone/>
            </a:pPr>
            <a:r>
              <a:rPr lang="en-US" dirty="0">
                <a:latin typeface="David" panose="020E0502060401010101" pitchFamily="34" charset="-79"/>
                <a:cs typeface="David" panose="020E0502060401010101" pitchFamily="34" charset="-79"/>
              </a:rPr>
              <a:t>First Example :</a:t>
            </a:r>
          </a:p>
          <a:p>
            <a:pPr marL="0" indent="0" algn="l" rtl="0">
              <a:lnSpc>
                <a:spcPct val="150000"/>
              </a:lnSpc>
              <a:buNone/>
            </a:pPr>
            <a:endParaRPr lang="en-US" dirty="0">
              <a:latin typeface="David" panose="020E0502060401010101" pitchFamily="34" charset="-79"/>
              <a:cs typeface="David" panose="020E0502060401010101" pitchFamily="34" charset="-79"/>
            </a:endParaRPr>
          </a:p>
          <a:p>
            <a:pPr marL="0" indent="0" algn="l" rtl="0">
              <a:lnSpc>
                <a:spcPct val="150000"/>
              </a:lnSpc>
              <a:buNone/>
            </a:pPr>
            <a:r>
              <a:rPr lang="en-US" dirty="0">
                <a:latin typeface="David" panose="020E0502060401010101" pitchFamily="34" charset="-79"/>
                <a:cs typeface="David" panose="020E0502060401010101" pitchFamily="34" charset="-79"/>
              </a:rPr>
              <a:t>Second Example :</a:t>
            </a:r>
          </a:p>
        </p:txBody>
      </p:sp>
      <p:pic>
        <p:nvPicPr>
          <p:cNvPr id="5" name="תמונה 4" descr="תמונה שמכילה מסך, ציור, שעון&#10;&#10;התיאור נוצר באופן אוטומטי">
            <a:extLst>
              <a:ext uri="{FF2B5EF4-FFF2-40B4-BE49-F238E27FC236}">
                <a16:creationId xmlns:a16="http://schemas.microsoft.com/office/drawing/2014/main" id="{24006AB0-73B4-4DF2-B6A3-E23EB3B0C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834" y="2982969"/>
            <a:ext cx="1870073" cy="1454044"/>
          </a:xfrm>
          <a:prstGeom prst="rect">
            <a:avLst/>
          </a:prstGeom>
        </p:spPr>
      </p:pic>
      <p:pic>
        <p:nvPicPr>
          <p:cNvPr id="7" name="תמונה 6" descr="תמונה שמכילה איש&#10;&#10;התיאור נוצר באופן אוטומטי">
            <a:extLst>
              <a:ext uri="{FF2B5EF4-FFF2-40B4-BE49-F238E27FC236}">
                <a16:creationId xmlns:a16="http://schemas.microsoft.com/office/drawing/2014/main" id="{8BCB8C15-FC52-4926-B967-3EE0BC4F4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3620894" y="4504481"/>
            <a:ext cx="1605013" cy="1605013"/>
          </a:xfrm>
          <a:prstGeom prst="rect">
            <a:avLst/>
          </a:prstGeom>
        </p:spPr>
      </p:pic>
    </p:spTree>
    <p:extLst>
      <p:ext uri="{BB962C8B-B14F-4D97-AF65-F5344CB8AC3E}">
        <p14:creationId xmlns:p14="http://schemas.microsoft.com/office/powerpoint/2010/main" val="266580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E96F1-7AA1-4D38-9B8B-47BE220D42E9}"/>
              </a:ext>
            </a:extLst>
          </p:cNvPr>
          <p:cNvSpPr>
            <a:spLocks noGrp="1"/>
          </p:cNvSpPr>
          <p:nvPr>
            <p:ph type="title"/>
          </p:nvPr>
        </p:nvSpPr>
        <p:spPr/>
        <p:txBody>
          <a:bodyPr/>
          <a:lstStyle/>
          <a:p>
            <a:r>
              <a:rPr lang="en-US" b="1" dirty="0"/>
              <a:t>Step 1: Covert the image to Grayscale</a:t>
            </a:r>
            <a:br>
              <a:rPr lang="en-US" b="1" dirty="0"/>
            </a:br>
            <a:endParaRPr lang="he-IL" dirty="0"/>
          </a:p>
        </p:txBody>
      </p:sp>
      <p:sp>
        <p:nvSpPr>
          <p:cNvPr id="3" name="מציין מיקום תוכן 2">
            <a:extLst>
              <a:ext uri="{FF2B5EF4-FFF2-40B4-BE49-F238E27FC236}">
                <a16:creationId xmlns:a16="http://schemas.microsoft.com/office/drawing/2014/main" id="{27E6860E-EEAD-4CDC-AC48-BCC54BB5F8B6}"/>
              </a:ext>
            </a:extLst>
          </p:cNvPr>
          <p:cNvSpPr>
            <a:spLocks noGrp="1"/>
          </p:cNvSpPr>
          <p:nvPr>
            <p:ph idx="1"/>
          </p:nvPr>
        </p:nvSpPr>
        <p:spPr/>
        <p:txBody>
          <a:bodyPr/>
          <a:lstStyle/>
          <a:p>
            <a:pPr marL="0" indent="0" algn="l" rtl="0">
              <a:buNone/>
            </a:pPr>
            <a:endParaRPr lang="en-US" dirty="0">
              <a:latin typeface="David" panose="020E0502060401010101" pitchFamily="34" charset="-79"/>
              <a:cs typeface="David" panose="020E0502060401010101" pitchFamily="34" charset="-79"/>
            </a:endParaRPr>
          </a:p>
          <a:p>
            <a:pPr marL="0" indent="0" algn="l" rtl="0">
              <a:buNone/>
            </a:pPr>
            <a:r>
              <a:rPr lang="en-US" dirty="0">
                <a:latin typeface="David" panose="020E0502060401010101" pitchFamily="34" charset="-79"/>
                <a:cs typeface="David" panose="020E0502060401010101" pitchFamily="34" charset="-79"/>
              </a:rPr>
              <a:t>Output:</a:t>
            </a:r>
            <a:endParaRPr lang="he-IL" dirty="0">
              <a:latin typeface="David" panose="020E0502060401010101" pitchFamily="34" charset="-79"/>
              <a:cs typeface="David" panose="020E0502060401010101" pitchFamily="34" charset="-79"/>
            </a:endParaRPr>
          </a:p>
        </p:txBody>
      </p:sp>
      <p:pic>
        <p:nvPicPr>
          <p:cNvPr id="7" name="תמונה 6" descr="תמונה שמכילה מזון&#10;&#10;התיאור נוצר באופן אוטומטי">
            <a:extLst>
              <a:ext uri="{FF2B5EF4-FFF2-40B4-BE49-F238E27FC236}">
                <a16:creationId xmlns:a16="http://schemas.microsoft.com/office/drawing/2014/main" id="{66723BC6-5911-46A4-8415-F18C6B6B4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895475" cy="485775"/>
          </a:xfrm>
          <a:prstGeom prst="rect">
            <a:avLst/>
          </a:prstGeom>
        </p:spPr>
      </p:pic>
      <p:pic>
        <p:nvPicPr>
          <p:cNvPr id="9" name="תמונה 8" descr="תמונה שמכילה מסך, ציור, שעון&#10;&#10;התיאור נוצר באופן אוטומטי">
            <a:extLst>
              <a:ext uri="{FF2B5EF4-FFF2-40B4-BE49-F238E27FC236}">
                <a16:creationId xmlns:a16="http://schemas.microsoft.com/office/drawing/2014/main" id="{27E74B3C-50D5-4948-98EC-C5493671F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621" y="1842225"/>
            <a:ext cx="2767379" cy="2159069"/>
          </a:xfrm>
          <a:prstGeom prst="rect">
            <a:avLst/>
          </a:prstGeom>
        </p:spPr>
      </p:pic>
    </p:spTree>
    <p:extLst>
      <p:ext uri="{BB962C8B-B14F-4D97-AF65-F5344CB8AC3E}">
        <p14:creationId xmlns:p14="http://schemas.microsoft.com/office/powerpoint/2010/main" val="413604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165CAB-059F-4BF5-9F1A-93D317FA4217}"/>
              </a:ext>
            </a:extLst>
          </p:cNvPr>
          <p:cNvSpPr>
            <a:spLocks noGrp="1"/>
          </p:cNvSpPr>
          <p:nvPr>
            <p:ph type="title"/>
          </p:nvPr>
        </p:nvSpPr>
        <p:spPr/>
        <p:txBody>
          <a:bodyPr/>
          <a:lstStyle/>
          <a:p>
            <a:pPr algn="l" rtl="0"/>
            <a:r>
              <a:rPr lang="en-US" b="1" dirty="0"/>
              <a:t>Step 2: Spatial derivative calculation</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E899EE3A-E336-4549-87E7-59B116A4D735}"/>
              </a:ext>
            </a:extLst>
          </p:cNvPr>
          <p:cNvSpPr>
            <a:spLocks noGrp="1"/>
          </p:cNvSpPr>
          <p:nvPr>
            <p:ph idx="1"/>
          </p:nvPr>
        </p:nvSpPr>
        <p:spPr/>
        <p:txBody>
          <a:bodyPr>
            <a:normAutofit/>
          </a:bodyPr>
          <a:lstStyle/>
          <a:p>
            <a:pPr marL="0" indent="0" algn="l" rtl="0">
              <a:lnSpc>
                <a:spcPct val="150000"/>
              </a:lnSpc>
              <a:buNone/>
            </a:pPr>
            <a:endParaRPr lang="en-US" dirty="0">
              <a:latin typeface="David" panose="020E0502060401010101" pitchFamily="34" charset="-79"/>
              <a:cs typeface="David" panose="020E0502060401010101" pitchFamily="34" charset="-79"/>
            </a:endParaRPr>
          </a:p>
          <a:p>
            <a:pPr marL="0" indent="0" algn="l" rtl="0">
              <a:lnSpc>
                <a:spcPct val="150000"/>
              </a:lnSpc>
              <a:buNone/>
            </a:pPr>
            <a:endParaRPr lang="en-US" dirty="0">
              <a:latin typeface="David" panose="020E0502060401010101" pitchFamily="34" charset="-79"/>
              <a:cs typeface="David" panose="020E0502060401010101" pitchFamily="34" charset="-79"/>
            </a:endParaRPr>
          </a:p>
          <a:p>
            <a:pPr marL="0" indent="0" algn="l" rtl="0">
              <a:lnSpc>
                <a:spcPct val="150000"/>
              </a:lnSpc>
              <a:buNone/>
            </a:pPr>
            <a:endParaRPr lang="en-US" sz="2400" dirty="0">
              <a:latin typeface="David" panose="020E0502060401010101" pitchFamily="34" charset="-79"/>
              <a:cs typeface="David" panose="020E0502060401010101" pitchFamily="34" charset="-79"/>
            </a:endParaRPr>
          </a:p>
          <a:p>
            <a:pPr marL="0" indent="0" algn="l" rtl="0">
              <a:lnSpc>
                <a:spcPct val="150000"/>
              </a:lnSpc>
              <a:buNone/>
            </a:pPr>
            <a:r>
              <a:rPr lang="en-US" sz="2400" dirty="0">
                <a:latin typeface="David" panose="020E0502060401010101" pitchFamily="34" charset="-79"/>
                <a:cs typeface="David" panose="020E0502060401010101" pitchFamily="34" charset="-79"/>
              </a:rPr>
              <a:t>I am using the Sobel filter to find the derivatives. For the sake of simplicity, I am using the image as it is. The open-source implementations of the Sobel derivative will convert the image to float before running convolution</a:t>
            </a:r>
            <a:r>
              <a:rPr lang="en-US" dirty="0">
                <a:latin typeface="David" panose="020E0502060401010101" pitchFamily="34" charset="-79"/>
                <a:cs typeface="David" panose="020E0502060401010101" pitchFamily="34" charset="-79"/>
              </a:rPr>
              <a:t>.</a:t>
            </a:r>
            <a:endParaRPr lang="he-IL" dirty="0">
              <a:latin typeface="David" panose="020E0502060401010101" pitchFamily="34" charset="-79"/>
              <a:cs typeface="David" panose="020E0502060401010101" pitchFamily="34" charset="-79"/>
            </a:endParaRPr>
          </a:p>
        </p:txBody>
      </p:sp>
      <p:pic>
        <p:nvPicPr>
          <p:cNvPr id="5" name="תמונה 4" descr="תמונה שמכילה צילום מסך&#10;&#10;התיאור נוצר באופן אוטומטי">
            <a:extLst>
              <a:ext uri="{FF2B5EF4-FFF2-40B4-BE49-F238E27FC236}">
                <a16:creationId xmlns:a16="http://schemas.microsoft.com/office/drawing/2014/main" id="{11FF34E1-4CAA-4079-B3AC-C8408914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3933372" cy="2437967"/>
          </a:xfrm>
          <a:prstGeom prst="rect">
            <a:avLst/>
          </a:prstGeom>
        </p:spPr>
      </p:pic>
    </p:spTree>
    <p:extLst>
      <p:ext uri="{BB962C8B-B14F-4D97-AF65-F5344CB8AC3E}">
        <p14:creationId xmlns:p14="http://schemas.microsoft.com/office/powerpoint/2010/main" val="3921498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52B325-44B4-406F-9F9A-30715B66BD6C}"/>
              </a:ext>
            </a:extLst>
          </p:cNvPr>
          <p:cNvSpPr>
            <a:spLocks noGrp="1"/>
          </p:cNvSpPr>
          <p:nvPr>
            <p:ph type="title"/>
          </p:nvPr>
        </p:nvSpPr>
        <p:spPr/>
        <p:txBody>
          <a:bodyPr/>
          <a:lstStyle/>
          <a:p>
            <a:pPr algn="l" rtl="0"/>
            <a:r>
              <a:rPr lang="en-US" b="1" dirty="0"/>
              <a:t>Step 3: Structure tensor setup</a:t>
            </a:r>
            <a:endParaRPr lang="he-IL" dirty="0">
              <a:latin typeface="David" panose="020E0502060401010101" pitchFamily="34" charset="-79"/>
              <a:cs typeface="David" panose="020E0502060401010101" pitchFamily="34" charset="-79"/>
            </a:endParaRPr>
          </a:p>
        </p:txBody>
      </p:sp>
      <p:pic>
        <p:nvPicPr>
          <p:cNvPr id="5" name="מציין מיקום תוכן 4" descr="תמונה שמכילה ציור&#10;&#10;התיאור נוצר באופן אוטומטי">
            <a:extLst>
              <a:ext uri="{FF2B5EF4-FFF2-40B4-BE49-F238E27FC236}">
                <a16:creationId xmlns:a16="http://schemas.microsoft.com/office/drawing/2014/main" id="{F5179CAB-75C5-48D9-BE10-FDF020BE7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798455" cy="886706"/>
          </a:xfrm>
        </p:spPr>
      </p:pic>
    </p:spTree>
    <p:extLst>
      <p:ext uri="{BB962C8B-B14F-4D97-AF65-F5344CB8AC3E}">
        <p14:creationId xmlns:p14="http://schemas.microsoft.com/office/powerpoint/2010/main" val="240754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99F1BF-0D8A-482D-9A9A-6CBAFAB28168}"/>
              </a:ext>
            </a:extLst>
          </p:cNvPr>
          <p:cNvSpPr>
            <a:spLocks noGrp="1"/>
          </p:cNvSpPr>
          <p:nvPr>
            <p:ph type="title"/>
          </p:nvPr>
        </p:nvSpPr>
        <p:spPr/>
        <p:txBody>
          <a:bodyPr>
            <a:normAutofit/>
          </a:bodyPr>
          <a:lstStyle/>
          <a:p>
            <a:pPr algn="l" rtl="0" fontAlgn="base"/>
            <a:r>
              <a:rPr lang="en-US" dirty="0">
                <a:latin typeface="David" panose="020E0502060401010101" pitchFamily="34" charset="-79"/>
                <a:cs typeface="David" panose="020E0502060401010101" pitchFamily="34" charset="-79"/>
              </a:rPr>
              <a:t>Step 4: Harris response calculation</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537D66A3-8084-4099-BA1D-8C5D6D494A1F}"/>
              </a:ext>
            </a:extLst>
          </p:cNvPr>
          <p:cNvSpPr>
            <a:spLocks noGrp="1"/>
          </p:cNvSpPr>
          <p:nvPr>
            <p:ph idx="1"/>
          </p:nvPr>
        </p:nvSpPr>
        <p:spPr/>
        <p:txBody>
          <a:bodyPr/>
          <a:lstStyle/>
          <a:p>
            <a:pPr marL="0" indent="0" algn="l" rtl="0">
              <a:buNone/>
            </a:pPr>
            <a:r>
              <a:rPr lang="en-US" dirty="0">
                <a:latin typeface="David" panose="020E0502060401010101" pitchFamily="34" charset="-79"/>
                <a:cs typeface="David" panose="020E0502060401010101" pitchFamily="34" charset="-79"/>
              </a:rPr>
              <a:t>As described in the formulas above, we can easily calculate the response as shown in the code below.</a:t>
            </a: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he-IL" dirty="0">
              <a:latin typeface="David" panose="020E0502060401010101" pitchFamily="34" charset="-79"/>
              <a:cs typeface="David" panose="020E0502060401010101" pitchFamily="34" charset="-79"/>
            </a:endParaRPr>
          </a:p>
        </p:txBody>
      </p:sp>
      <p:pic>
        <p:nvPicPr>
          <p:cNvPr id="5" name="תמונה 4" descr="תמונה שמכילה ציור&#10;&#10;התיאור נוצר באופן אוטומטי">
            <a:extLst>
              <a:ext uri="{FF2B5EF4-FFF2-40B4-BE49-F238E27FC236}">
                <a16:creationId xmlns:a16="http://schemas.microsoft.com/office/drawing/2014/main" id="{C748DA8A-5C47-4306-8602-F1FCD76BC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277" y="2563019"/>
            <a:ext cx="2933700" cy="1438275"/>
          </a:xfrm>
          <a:prstGeom prst="rect">
            <a:avLst/>
          </a:prstGeom>
        </p:spPr>
      </p:pic>
    </p:spTree>
    <p:extLst>
      <p:ext uri="{BB962C8B-B14F-4D97-AF65-F5344CB8AC3E}">
        <p14:creationId xmlns:p14="http://schemas.microsoft.com/office/powerpoint/2010/main" val="67307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0BA4F6-99B9-4CA7-9D89-41936306E733}"/>
              </a:ext>
            </a:extLst>
          </p:cNvPr>
          <p:cNvSpPr>
            <a:spLocks noGrp="1"/>
          </p:cNvSpPr>
          <p:nvPr>
            <p:ph type="title"/>
          </p:nvPr>
        </p:nvSpPr>
        <p:spPr/>
        <p:txBody>
          <a:bodyPr/>
          <a:lstStyle/>
          <a:p>
            <a:pPr algn="l" rtl="0"/>
            <a:r>
              <a:rPr lang="en-US" dirty="0">
                <a:latin typeface="David" panose="020E0502060401010101" pitchFamily="34" charset="-79"/>
                <a:cs typeface="David" panose="020E0502060401010101" pitchFamily="34" charset="-79"/>
              </a:rPr>
              <a:t>Find edges and corners using R</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FE68D459-33A3-41D5-AFB7-54A3493D2B5F}"/>
              </a:ext>
            </a:extLst>
          </p:cNvPr>
          <p:cNvSpPr>
            <a:spLocks noGrp="1"/>
          </p:cNvSpPr>
          <p:nvPr>
            <p:ph idx="1"/>
          </p:nvPr>
        </p:nvSpPr>
        <p:spPr/>
        <p:txBody>
          <a:bodyPr/>
          <a:lstStyle/>
          <a:p>
            <a:pPr marL="514350" indent="-514350" algn="l" rtl="0">
              <a:buFont typeface="+mj-lt"/>
              <a:buAutoNum type="arabicPeriod"/>
            </a:pPr>
            <a:r>
              <a:rPr lang="pt-BR" dirty="0"/>
              <a:t>Edge : r &lt; 0</a:t>
            </a:r>
          </a:p>
          <a:p>
            <a:pPr marL="514350" indent="-514350" algn="l" rtl="0">
              <a:buFont typeface="+mj-lt"/>
              <a:buAutoNum type="arabicPeriod"/>
            </a:pPr>
            <a:r>
              <a:rPr lang="pt-BR" dirty="0"/>
              <a:t>Corner : r &gt; 0</a:t>
            </a:r>
          </a:p>
          <a:p>
            <a:pPr marL="514350" indent="-514350" algn="l" rtl="0">
              <a:buFont typeface="+mj-lt"/>
              <a:buAutoNum type="arabicPeriod"/>
            </a:pPr>
            <a:r>
              <a:rPr lang="pt-BR" dirty="0"/>
              <a:t>Flat: r = 0</a:t>
            </a:r>
          </a:p>
        </p:txBody>
      </p:sp>
      <p:pic>
        <p:nvPicPr>
          <p:cNvPr id="5" name="תמונה 4" descr="תמונה שמכילה טקסט, צילום מסך&#10;&#10;התיאור נוצר באופן אוטומטי">
            <a:extLst>
              <a:ext uri="{FF2B5EF4-FFF2-40B4-BE49-F238E27FC236}">
                <a16:creationId xmlns:a16="http://schemas.microsoft.com/office/drawing/2014/main" id="{AF39CBE7-675F-4F7D-94E0-C6E2E24BC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685" y="1825625"/>
            <a:ext cx="4524375" cy="2876550"/>
          </a:xfrm>
          <a:prstGeom prst="rect">
            <a:avLst/>
          </a:prstGeom>
        </p:spPr>
      </p:pic>
    </p:spTree>
    <p:extLst>
      <p:ext uri="{BB962C8B-B14F-4D97-AF65-F5344CB8AC3E}">
        <p14:creationId xmlns:p14="http://schemas.microsoft.com/office/powerpoint/2010/main" val="203096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372B36-F1E1-4DD1-A8AF-99516219D983}"/>
              </a:ext>
            </a:extLst>
          </p:cNvPr>
          <p:cNvSpPr>
            <a:spLocks noGrp="1"/>
          </p:cNvSpPr>
          <p:nvPr>
            <p:ph type="title"/>
          </p:nvPr>
        </p:nvSpPr>
        <p:spPr/>
        <p:txBody>
          <a:bodyPr/>
          <a:lstStyle/>
          <a:p>
            <a:pPr algn="l" rtl="0"/>
            <a:r>
              <a:rPr lang="en-US" dirty="0">
                <a:latin typeface="David" panose="020E0502060401010101" pitchFamily="34" charset="-79"/>
                <a:cs typeface="David" panose="020E0502060401010101" pitchFamily="34" charset="-79"/>
              </a:rPr>
              <a:t>The Outcome Of The Examples</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27FB4477-D84D-4EF1-882C-88D94A5AEA82}"/>
              </a:ext>
            </a:extLst>
          </p:cNvPr>
          <p:cNvSpPr>
            <a:spLocks noGrp="1"/>
          </p:cNvSpPr>
          <p:nvPr>
            <p:ph idx="1"/>
          </p:nvPr>
        </p:nvSpPr>
        <p:spPr/>
        <p:txBody>
          <a:bodyPr/>
          <a:lstStyle/>
          <a:p>
            <a:pPr marL="0" indent="0" algn="l" rtl="0">
              <a:buNone/>
            </a:pPr>
            <a:endParaRPr lang="en-US" dirty="0">
              <a:latin typeface="David" panose="020E0502060401010101" pitchFamily="34" charset="-79"/>
              <a:cs typeface="David" panose="020E0502060401010101" pitchFamily="34" charset="-79"/>
            </a:endParaRPr>
          </a:p>
          <a:p>
            <a:pPr marL="0" indent="0" algn="l" rtl="0">
              <a:buNone/>
            </a:pPr>
            <a:r>
              <a:rPr lang="en-US" dirty="0">
                <a:latin typeface="David" panose="020E0502060401010101" pitchFamily="34" charset="-79"/>
                <a:cs typeface="David" panose="020E0502060401010101" pitchFamily="34" charset="-79"/>
              </a:rPr>
              <a:t>First example:</a:t>
            </a: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a:p>
            <a:pPr marL="0" indent="0" algn="l" rtl="0">
              <a:buNone/>
            </a:pPr>
            <a:r>
              <a:rPr lang="en-US" dirty="0">
                <a:latin typeface="David" panose="020E0502060401010101" pitchFamily="34" charset="-79"/>
                <a:cs typeface="David" panose="020E0502060401010101" pitchFamily="34" charset="-79"/>
              </a:rPr>
              <a:t>Second example:</a:t>
            </a:r>
            <a:endParaRPr lang="he-IL" dirty="0">
              <a:latin typeface="David" panose="020E0502060401010101" pitchFamily="34" charset="-79"/>
              <a:cs typeface="David" panose="020E0502060401010101" pitchFamily="34" charset="-79"/>
            </a:endParaRPr>
          </a:p>
        </p:txBody>
      </p:sp>
      <p:pic>
        <p:nvPicPr>
          <p:cNvPr id="6" name="תמונה 5" descr="תמונה שמכילה שעון&#10;&#10;התיאור נוצר באופן אוטומטי">
            <a:extLst>
              <a:ext uri="{FF2B5EF4-FFF2-40B4-BE49-F238E27FC236}">
                <a16:creationId xmlns:a16="http://schemas.microsoft.com/office/drawing/2014/main" id="{24F32068-4549-44E3-BBB4-574FC9C36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46" y="1498412"/>
            <a:ext cx="5803037" cy="2355975"/>
          </a:xfrm>
          <a:prstGeom prst="rect">
            <a:avLst/>
          </a:prstGeom>
        </p:spPr>
      </p:pic>
      <p:pic>
        <p:nvPicPr>
          <p:cNvPr id="8" name="תמונה 7">
            <a:extLst>
              <a:ext uri="{FF2B5EF4-FFF2-40B4-BE49-F238E27FC236}">
                <a16:creationId xmlns:a16="http://schemas.microsoft.com/office/drawing/2014/main" id="{E89FA543-ABD2-47B4-A24C-F7BE9F5D3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946" y="3854387"/>
            <a:ext cx="5366327" cy="2660830"/>
          </a:xfrm>
          <a:prstGeom prst="rect">
            <a:avLst/>
          </a:prstGeom>
        </p:spPr>
      </p:pic>
    </p:spTree>
    <p:extLst>
      <p:ext uri="{BB962C8B-B14F-4D97-AF65-F5344CB8AC3E}">
        <p14:creationId xmlns:p14="http://schemas.microsoft.com/office/powerpoint/2010/main" val="618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667AB9-D013-4458-8634-6E2D7A037A4B}"/>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What is Harris Corner Detector?</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E615E021-8795-4057-BBFD-1DE0B3F87C29}"/>
              </a:ext>
            </a:extLst>
          </p:cNvPr>
          <p:cNvSpPr>
            <a:spLocks noGrp="1"/>
          </p:cNvSpPr>
          <p:nvPr>
            <p:ph idx="1"/>
          </p:nvPr>
        </p:nvSpPr>
        <p:spPr/>
        <p:txBody>
          <a:bodyPr>
            <a:normAutofit/>
          </a:bodyPr>
          <a:lstStyle/>
          <a:p>
            <a:pPr marL="0" indent="0" algn="l">
              <a:lnSpc>
                <a:spcPct val="150000"/>
              </a:lnSpc>
              <a:buNone/>
            </a:pPr>
            <a:r>
              <a:rPr lang="en-US" dirty="0">
                <a:solidFill>
                  <a:srgbClr val="222222"/>
                </a:solidFill>
                <a:latin typeface="David" panose="020E0502060401010101" pitchFamily="34" charset="-79"/>
                <a:cs typeface="David" panose="020E0502060401010101" pitchFamily="34" charset="-79"/>
              </a:rPr>
              <a:t>Harris Corner Detector is a corner detection operator that is commonly used in computer vision algorithms to extract corners and infer </a:t>
            </a:r>
            <a:r>
              <a:rPr lang="en-US" dirty="0">
                <a:latin typeface="David" panose="020E0502060401010101" pitchFamily="34" charset="-79"/>
                <a:cs typeface="David" panose="020E0502060401010101" pitchFamily="34" charset="-79"/>
              </a:rPr>
              <a:t>features</a:t>
            </a:r>
            <a:r>
              <a:rPr lang="en-US" dirty="0">
                <a:solidFill>
                  <a:srgbClr val="222222"/>
                </a:solidFill>
                <a:latin typeface="David" panose="020E0502060401010101" pitchFamily="34" charset="-79"/>
                <a:cs typeface="David" panose="020E0502060401010101" pitchFamily="34" charset="-79"/>
              </a:rPr>
              <a:t> of an image. It was first introduced by Chris Harris and Mike Stephens in 1988 upon the improvement of Moravec's corner detector.</a:t>
            </a: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734695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96B97F-C62A-4853-831E-FA3E038D1306}"/>
              </a:ext>
            </a:extLst>
          </p:cNvPr>
          <p:cNvSpPr>
            <a:spLocks noGrp="1"/>
          </p:cNvSpPr>
          <p:nvPr>
            <p:ph type="title"/>
          </p:nvPr>
        </p:nvSpPr>
        <p:spPr/>
        <p:txBody>
          <a:bodyPr>
            <a:normAutofit/>
          </a:bodyPr>
          <a:lstStyle/>
          <a:p>
            <a:pPr algn="l" rtl="0"/>
            <a:r>
              <a:rPr lang="en-US" dirty="0">
                <a:latin typeface="David" panose="020E0502060401010101" pitchFamily="34" charset="-79"/>
                <a:cs typeface="David" panose="020E0502060401010101" pitchFamily="34" charset="-79"/>
              </a:rPr>
              <a:t>Grouping the corners into one point</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0CD59EF8-6392-40C6-B4D7-236FFA92DD31}"/>
              </a:ext>
            </a:extLst>
          </p:cNvPr>
          <p:cNvSpPr>
            <a:spLocks noGrp="1"/>
          </p:cNvSpPr>
          <p:nvPr>
            <p:ph idx="1"/>
          </p:nvPr>
        </p:nvSpPr>
        <p:spPr>
          <a:xfrm>
            <a:off x="838200" y="1825625"/>
            <a:ext cx="10515600" cy="4351338"/>
          </a:xfrm>
        </p:spPr>
        <p:txBody>
          <a:bodyPr/>
          <a:lstStyle/>
          <a:p>
            <a:pPr marL="0" indent="0" algn="l" rtl="0">
              <a:lnSpc>
                <a:spcPct val="150000"/>
              </a:lnSpc>
              <a:buNone/>
            </a:pPr>
            <a:r>
              <a:rPr lang="en-US" dirty="0">
                <a:solidFill>
                  <a:srgbClr val="000000"/>
                </a:solidFill>
                <a:latin typeface="David" panose="020E0502060401010101" pitchFamily="34" charset="-79"/>
                <a:cs typeface="David" panose="020E0502060401010101" pitchFamily="34" charset="-79"/>
              </a:rPr>
              <a:t>You can see there are multiple corners points found in the image, we need to find the local maxima of the corner points. there is a method in </a:t>
            </a:r>
            <a:r>
              <a:rPr lang="en-US" dirty="0" err="1">
                <a:solidFill>
                  <a:srgbClr val="000000"/>
                </a:solidFill>
                <a:latin typeface="David" panose="020E0502060401010101" pitchFamily="34" charset="-79"/>
                <a:cs typeface="David" panose="020E0502060401010101" pitchFamily="34" charset="-79"/>
              </a:rPr>
              <a:t>skimage</a:t>
            </a:r>
            <a:r>
              <a:rPr lang="en-US" dirty="0">
                <a:solidFill>
                  <a:srgbClr val="000000"/>
                </a:solidFill>
                <a:latin typeface="David" panose="020E0502060401010101" pitchFamily="34" charset="-79"/>
                <a:cs typeface="David" panose="020E0502060401010101" pitchFamily="34" charset="-79"/>
              </a:rPr>
              <a:t> which does a neat job in finding the peaks.</a:t>
            </a:r>
            <a:endParaRPr lang="he-IL" dirty="0">
              <a:latin typeface="David" panose="020E0502060401010101" pitchFamily="34" charset="-79"/>
              <a:cs typeface="David" panose="020E0502060401010101" pitchFamily="34" charset="-79"/>
            </a:endParaRPr>
          </a:p>
        </p:txBody>
      </p:sp>
      <p:pic>
        <p:nvPicPr>
          <p:cNvPr id="5" name="תמונה 4">
            <a:extLst>
              <a:ext uri="{FF2B5EF4-FFF2-40B4-BE49-F238E27FC236}">
                <a16:creationId xmlns:a16="http://schemas.microsoft.com/office/drawing/2014/main" id="{E9B25467-F1D1-45BD-B4BC-9A50B2D1C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4001294"/>
            <a:ext cx="4038600" cy="838200"/>
          </a:xfrm>
          <a:prstGeom prst="rect">
            <a:avLst/>
          </a:prstGeom>
        </p:spPr>
      </p:pic>
      <p:pic>
        <p:nvPicPr>
          <p:cNvPr id="7" name="תמונה 6" descr="תמונה שמכילה שעון, ציור&#10;&#10;התיאור נוצר באופן אוטומטי">
            <a:extLst>
              <a:ext uri="{FF2B5EF4-FFF2-40B4-BE49-F238E27FC236}">
                <a16:creationId xmlns:a16="http://schemas.microsoft.com/office/drawing/2014/main" id="{9FCDDEAB-D4CD-493B-8EFE-4201E9AEC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133" y="4001293"/>
            <a:ext cx="3018340" cy="2354865"/>
          </a:xfrm>
          <a:prstGeom prst="rect">
            <a:avLst/>
          </a:prstGeom>
        </p:spPr>
      </p:pic>
    </p:spTree>
    <p:extLst>
      <p:ext uri="{BB962C8B-B14F-4D97-AF65-F5344CB8AC3E}">
        <p14:creationId xmlns:p14="http://schemas.microsoft.com/office/powerpoint/2010/main" val="160229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96FCFB-4E12-4588-9E6A-A45C5B19ED10}"/>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11C5F0C4-CD86-4828-AFE6-C0B1C2CF53DB}"/>
              </a:ext>
            </a:extLst>
          </p:cNvPr>
          <p:cNvSpPr>
            <a:spLocks noGrp="1"/>
          </p:cNvSpPr>
          <p:nvPr>
            <p:ph idx="1"/>
          </p:nvPr>
        </p:nvSpPr>
        <p:spPr/>
        <p:txBody>
          <a:bodyPr/>
          <a:lstStyle/>
          <a:p>
            <a:pPr marL="0" indent="0" algn="l" rtl="0">
              <a:lnSpc>
                <a:spcPct val="150000"/>
              </a:lnSpc>
              <a:buNone/>
            </a:pPr>
            <a:r>
              <a:rPr lang="en-US" dirty="0">
                <a:latin typeface="David" panose="020E0502060401010101" pitchFamily="34" charset="-79"/>
                <a:cs typeface="David" panose="020E0502060401010101" pitchFamily="34" charset="-79"/>
              </a:rPr>
              <a:t>The standard implementation provided in </a:t>
            </a:r>
            <a:r>
              <a:rPr lang="en-US" dirty="0" err="1">
                <a:latin typeface="David" panose="020E0502060401010101" pitchFamily="34" charset="-79"/>
                <a:cs typeface="David" panose="020E0502060401010101" pitchFamily="34" charset="-79"/>
              </a:rPr>
              <a:t>skimage</a:t>
            </a:r>
            <a:r>
              <a:rPr lang="en-US" dirty="0">
                <a:latin typeface="David" panose="020E0502060401010101" pitchFamily="34" charset="-79"/>
                <a:cs typeface="David" panose="020E0502060401010101" pitchFamily="34" charset="-79"/>
              </a:rPr>
              <a:t> or </a:t>
            </a:r>
            <a:r>
              <a:rPr lang="en-US" dirty="0" err="1">
                <a:latin typeface="David" panose="020E0502060401010101" pitchFamily="34" charset="-79"/>
                <a:cs typeface="David" panose="020E0502060401010101" pitchFamily="34" charset="-79"/>
              </a:rPr>
              <a:t>opencv</a:t>
            </a:r>
            <a:r>
              <a:rPr lang="en-US" dirty="0">
                <a:latin typeface="David" panose="020E0502060401010101" pitchFamily="34" charset="-79"/>
                <a:cs typeface="David" panose="020E0502060401010101" pitchFamily="34" charset="-79"/>
              </a:rPr>
              <a:t> used different variants of </a:t>
            </a:r>
            <a:r>
              <a:rPr lang="en-US" dirty="0" err="1">
                <a:latin typeface="David" panose="020E0502060401010101" pitchFamily="34" charset="-79"/>
                <a:cs typeface="David" panose="020E0502060401010101" pitchFamily="34" charset="-79"/>
              </a:rPr>
              <a:t>guassian</a:t>
            </a:r>
            <a:r>
              <a:rPr lang="en-US" dirty="0">
                <a:latin typeface="David" panose="020E0502060401010101" pitchFamily="34" charset="-79"/>
                <a:cs typeface="David" panose="020E0502060401010101" pitchFamily="34" charset="-79"/>
              </a:rPr>
              <a:t> filters and kernels to identify the corners so they may differ in their output. Below code is from </a:t>
            </a:r>
            <a:r>
              <a:rPr lang="en-US" dirty="0" err="1">
                <a:latin typeface="David" panose="020E0502060401010101" pitchFamily="34" charset="-79"/>
                <a:cs typeface="David" panose="020E0502060401010101" pitchFamily="34" charset="-79"/>
              </a:rPr>
              <a:t>skimage</a:t>
            </a:r>
            <a:r>
              <a:rPr lang="en-US" dirty="0">
                <a:latin typeface="David" panose="020E0502060401010101" pitchFamily="34" charset="-79"/>
                <a:cs typeface="David" panose="020E0502060401010101" pitchFamily="34" charset="-79"/>
              </a:rPr>
              <a:t> to detect corners. The output is quite close to what we have derived.</a:t>
            </a:r>
            <a:endParaRPr lang="he-IL" dirty="0">
              <a:latin typeface="David" panose="020E0502060401010101" pitchFamily="34" charset="-79"/>
              <a:cs typeface="David" panose="020E0502060401010101" pitchFamily="34" charset="-79"/>
            </a:endParaRPr>
          </a:p>
        </p:txBody>
      </p:sp>
      <p:pic>
        <p:nvPicPr>
          <p:cNvPr id="5" name="תמונה 4" descr="תמונה שמכילה ציור&#10;&#10;התיאור נוצר באופן אוטומטי">
            <a:extLst>
              <a:ext uri="{FF2B5EF4-FFF2-40B4-BE49-F238E27FC236}">
                <a16:creationId xmlns:a16="http://schemas.microsoft.com/office/drawing/2014/main" id="{B15E71B4-76E9-4A30-A300-68BB6E0D0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63630"/>
            <a:ext cx="3924300" cy="704850"/>
          </a:xfrm>
          <a:prstGeom prst="rect">
            <a:avLst/>
          </a:prstGeom>
        </p:spPr>
      </p:pic>
      <p:pic>
        <p:nvPicPr>
          <p:cNvPr id="7" name="תמונה 6" descr="תמונה שמכילה ציור, שעון&#10;&#10;התיאור נוצר באופן אוטומטי">
            <a:extLst>
              <a:ext uri="{FF2B5EF4-FFF2-40B4-BE49-F238E27FC236}">
                <a16:creationId xmlns:a16="http://schemas.microsoft.com/office/drawing/2014/main" id="{4897D9F4-0CE0-44AC-B72A-8D83D599B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300" y="4334885"/>
            <a:ext cx="2661117" cy="2076165"/>
          </a:xfrm>
          <a:prstGeom prst="rect">
            <a:avLst/>
          </a:prstGeom>
        </p:spPr>
      </p:pic>
    </p:spTree>
    <p:extLst>
      <p:ext uri="{BB962C8B-B14F-4D97-AF65-F5344CB8AC3E}">
        <p14:creationId xmlns:p14="http://schemas.microsoft.com/office/powerpoint/2010/main" val="356332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580934-5641-457A-95A7-3E040AF6EDA1}"/>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More…</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6B2DA687-2A5A-4D59-B09E-AEB703F87F02}"/>
              </a:ext>
            </a:extLst>
          </p:cNvPr>
          <p:cNvSpPr>
            <a:spLocks noGrp="1"/>
          </p:cNvSpPr>
          <p:nvPr>
            <p:ph idx="1"/>
          </p:nvPr>
        </p:nvSpPr>
        <p:spPr/>
        <p:txBody>
          <a:bodyPr/>
          <a:lstStyle/>
          <a:p>
            <a:pPr marL="0" indent="0" algn="l">
              <a:lnSpc>
                <a:spcPct val="150000"/>
              </a:lnSpc>
              <a:buNone/>
            </a:pPr>
            <a:r>
              <a:rPr lang="en-US" dirty="0">
                <a:solidFill>
                  <a:srgbClr val="222222"/>
                </a:solidFill>
                <a:latin typeface="David" panose="020E0502060401010101" pitchFamily="34" charset="-79"/>
                <a:cs typeface="David" panose="020E0502060401010101" pitchFamily="34" charset="-79"/>
              </a:rPr>
              <a:t>Compared to the previous one, Harris' corner detector takes the differential of the corner score into account with reference to direction directly, instead of using shifting patches for every 45 degree angles,  and has been proved to be more accurate in distinguishing between edges and corners.</a:t>
            </a:r>
            <a:endParaRPr lang="he-IL" dirty="0"/>
          </a:p>
        </p:txBody>
      </p:sp>
    </p:spTree>
    <p:extLst>
      <p:ext uri="{BB962C8B-B14F-4D97-AF65-F5344CB8AC3E}">
        <p14:creationId xmlns:p14="http://schemas.microsoft.com/office/powerpoint/2010/main" val="16340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A24B51-FAE3-410D-9E10-2634C8CFF87C}"/>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How it work?</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FE399551-9F03-4392-B0DA-F3FE51DB26AC}"/>
              </a:ext>
            </a:extLst>
          </p:cNvPr>
          <p:cNvSpPr>
            <a:spLocks noGrp="1"/>
          </p:cNvSpPr>
          <p:nvPr>
            <p:ph idx="1"/>
          </p:nvPr>
        </p:nvSpPr>
        <p:spPr/>
        <p:txBody>
          <a:bodyPr>
            <a:normAutofit/>
          </a:bodyPr>
          <a:lstStyle/>
          <a:p>
            <a:pPr marL="0" indent="0" algn="l">
              <a:lnSpc>
                <a:spcPct val="150000"/>
              </a:lnSpc>
              <a:buNone/>
            </a:pPr>
            <a:r>
              <a:rPr lang="en-US" dirty="0">
                <a:latin typeface="David" panose="020E0502060401010101" pitchFamily="34" charset="-79"/>
                <a:cs typeface="David" panose="020E0502060401010101" pitchFamily="34" charset="-79"/>
              </a:rPr>
              <a:t>A corner is a point whose local neighborhood stands in two dominant and different edge directions. In other words, a corner can be interpreted as the junction of two edges, where an edge is a sudden change in image brightness. </a:t>
            </a:r>
          </a:p>
        </p:txBody>
      </p:sp>
    </p:spTree>
    <p:extLst>
      <p:ext uri="{BB962C8B-B14F-4D97-AF65-F5344CB8AC3E}">
        <p14:creationId xmlns:p14="http://schemas.microsoft.com/office/powerpoint/2010/main" val="37325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7C6B37-F212-4DB7-A415-B68F1D98195C}"/>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How it work?</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7722F19F-A2F8-47AB-8D4E-794B9587BBE0}"/>
              </a:ext>
            </a:extLst>
          </p:cNvPr>
          <p:cNvSpPr>
            <a:spLocks noGrp="1"/>
          </p:cNvSpPr>
          <p:nvPr>
            <p:ph idx="1"/>
          </p:nvPr>
        </p:nvSpPr>
        <p:spPr/>
        <p:txBody>
          <a:bodyPr>
            <a:normAutofit lnSpcReduction="10000"/>
          </a:bodyPr>
          <a:lstStyle/>
          <a:p>
            <a:pPr marL="0" indent="0" algn="l">
              <a:lnSpc>
                <a:spcPct val="150000"/>
              </a:lnSpc>
              <a:buNone/>
            </a:pPr>
            <a:r>
              <a:rPr lang="en-US" dirty="0">
                <a:latin typeface="David" panose="020E0502060401010101" pitchFamily="34" charset="-79"/>
                <a:cs typeface="David" panose="020E0502060401010101" pitchFamily="34" charset="-79"/>
              </a:rPr>
              <a:t>Corners are the important features in the image, and they are generally termed as interest points which are invariant to translation, rotation and illumination. Although corners are only a small percentage of the image, they contain the most important features in restoring image information, and they can be used to minimize the amount of processed data for motion tracking, image stitching, building 2D mosaics, stereo vision, image representation and other related computer vision areas.</a:t>
            </a: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39966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87FDC7-7A00-492E-9B42-47E973EE216A}"/>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How it work?</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FF8D36C2-2041-4AF9-A9CA-B69E3071E665}"/>
              </a:ext>
            </a:extLst>
          </p:cNvPr>
          <p:cNvSpPr>
            <a:spLocks noGrp="1"/>
          </p:cNvSpPr>
          <p:nvPr>
            <p:ph idx="1"/>
          </p:nvPr>
        </p:nvSpPr>
        <p:spPr/>
        <p:txBody>
          <a:bodyPr/>
          <a:lstStyle/>
          <a:p>
            <a:pPr marL="0" indent="0" algn="l">
              <a:lnSpc>
                <a:spcPct val="150000"/>
              </a:lnSpc>
              <a:buNone/>
            </a:pPr>
            <a:r>
              <a:rPr lang="en-US" dirty="0">
                <a:latin typeface="David" panose="020E0502060401010101" pitchFamily="34" charset="-79"/>
                <a:cs typeface="David" panose="020E0502060401010101" pitchFamily="34" charset="-79"/>
              </a:rPr>
              <a:t>In order to capture the corners from the image, researchers have proposed many different corner detectors including the </a:t>
            </a:r>
            <a:r>
              <a:rPr lang="en-US" dirty="0" err="1">
                <a:latin typeface="David" panose="020E0502060401010101" pitchFamily="34" charset="-79"/>
                <a:cs typeface="David" panose="020E0502060401010101" pitchFamily="34" charset="-79"/>
              </a:rPr>
              <a:t>Kanade</a:t>
            </a:r>
            <a:r>
              <a:rPr lang="en-US" dirty="0">
                <a:latin typeface="David" panose="020E0502060401010101" pitchFamily="34" charset="-79"/>
                <a:cs typeface="David" panose="020E0502060401010101" pitchFamily="34" charset="-79"/>
              </a:rPr>
              <a:t> Lucas </a:t>
            </a:r>
            <a:r>
              <a:rPr lang="en-US" dirty="0" err="1">
                <a:latin typeface="David" panose="020E0502060401010101" pitchFamily="34" charset="-79"/>
                <a:cs typeface="David" panose="020E0502060401010101" pitchFamily="34" charset="-79"/>
              </a:rPr>
              <a:t>Tomasi</a:t>
            </a:r>
            <a:r>
              <a:rPr lang="en-US" dirty="0">
                <a:latin typeface="David" panose="020E0502060401010101" pitchFamily="34" charset="-79"/>
                <a:cs typeface="David" panose="020E0502060401010101" pitchFamily="34" charset="-79"/>
              </a:rPr>
              <a:t> (KLT) operator and the Harris operator which are most simple, efficient and reliable for use in corner detection. These two popular methodologies are both closely associated with and based on the local structure matrix.</a:t>
            </a: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94995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426F87-20B1-4922-B809-1E58870044B5}"/>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How it work?</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6F22B505-57B0-41CA-BE84-6A093133E955}"/>
              </a:ext>
            </a:extLst>
          </p:cNvPr>
          <p:cNvSpPr>
            <a:spLocks noGrp="1"/>
          </p:cNvSpPr>
          <p:nvPr>
            <p:ph idx="1"/>
          </p:nvPr>
        </p:nvSpPr>
        <p:spPr/>
        <p:txBody>
          <a:bodyPr>
            <a:normAutofit fontScale="92500"/>
          </a:bodyPr>
          <a:lstStyle/>
          <a:p>
            <a:pPr marL="0" indent="0" algn="l">
              <a:lnSpc>
                <a:spcPct val="160000"/>
              </a:lnSpc>
              <a:buNone/>
            </a:pPr>
            <a:r>
              <a:rPr lang="en-US" dirty="0"/>
              <a:t>Compared to the </a:t>
            </a:r>
            <a:r>
              <a:rPr lang="en-US" dirty="0" err="1"/>
              <a:t>Kanade</a:t>
            </a:r>
            <a:r>
              <a:rPr lang="en-US" dirty="0"/>
              <a:t>-Lucas-</a:t>
            </a:r>
            <a:r>
              <a:rPr lang="en-US" dirty="0" err="1"/>
              <a:t>Tomasi</a:t>
            </a:r>
            <a:r>
              <a:rPr lang="en-US" dirty="0"/>
              <a:t> corner detector, the Harris corner detector provides good repeatability under changing illumination and rotation, and therefore, it is more often used in stereo matching and image database retrieval. Although there still exists drawbacks and limitations, the Harris corner detector is still an important and fundamental technique for many computer vision applications.</a:t>
            </a:r>
            <a:endParaRPr lang="he-IL" dirty="0"/>
          </a:p>
        </p:txBody>
      </p:sp>
    </p:spTree>
    <p:extLst>
      <p:ext uri="{BB962C8B-B14F-4D97-AF65-F5344CB8AC3E}">
        <p14:creationId xmlns:p14="http://schemas.microsoft.com/office/powerpoint/2010/main" val="244455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CC909D-6DB4-42A7-8D76-7D0CF52ABD8F}"/>
              </a:ext>
            </a:extLst>
          </p:cNvPr>
          <p:cNvSpPr>
            <a:spLocks noGrp="1"/>
          </p:cNvSpPr>
          <p:nvPr>
            <p:ph type="title"/>
          </p:nvPr>
        </p:nvSpPr>
        <p:spPr/>
        <p:txBody>
          <a:bodyPr/>
          <a:lstStyle/>
          <a:p>
            <a:pPr algn="l"/>
            <a:r>
              <a:rPr lang="en-US" dirty="0">
                <a:latin typeface="David" panose="020E0502060401010101" pitchFamily="34" charset="-79"/>
                <a:cs typeface="David" panose="020E0502060401010101" pitchFamily="34" charset="-79"/>
              </a:rPr>
              <a:t>The math behind it</a:t>
            </a:r>
            <a:endParaRPr lang="he-IL" dirty="0">
              <a:latin typeface="David" panose="020E0502060401010101" pitchFamily="34" charset="-79"/>
              <a:cs typeface="David" panose="020E0502060401010101" pitchFamily="34" charset="-79"/>
            </a:endParaRPr>
          </a:p>
        </p:txBody>
      </p:sp>
      <p:sp>
        <p:nvSpPr>
          <p:cNvPr id="3" name="מציין מיקום תוכן 2">
            <a:extLst>
              <a:ext uri="{FF2B5EF4-FFF2-40B4-BE49-F238E27FC236}">
                <a16:creationId xmlns:a16="http://schemas.microsoft.com/office/drawing/2014/main" id="{ABDF652E-EBCD-47AE-8BF6-DA74C87B9850}"/>
              </a:ext>
            </a:extLst>
          </p:cNvPr>
          <p:cNvSpPr>
            <a:spLocks noGrp="1"/>
          </p:cNvSpPr>
          <p:nvPr>
            <p:ph idx="1"/>
          </p:nvPr>
        </p:nvSpPr>
        <p:spPr/>
        <p:txBody>
          <a:bodyPr/>
          <a:lstStyle/>
          <a:p>
            <a:pPr marL="0" indent="0" algn="l">
              <a:lnSpc>
                <a:spcPct val="150000"/>
              </a:lnSpc>
              <a:buNone/>
            </a:pPr>
            <a:r>
              <a:rPr lang="en-US" dirty="0">
                <a:solidFill>
                  <a:srgbClr val="3D3D3D"/>
                </a:solidFill>
                <a:latin typeface="David" panose="020E0502060401010101" pitchFamily="34" charset="-79"/>
                <a:cs typeface="David" panose="020E0502060401010101" pitchFamily="34" charset="-79"/>
              </a:rPr>
              <a:t>The basic idea of algorithm is to find the difference in intensity for a displacement of (</a:t>
            </a:r>
            <a:r>
              <a:rPr lang="en-US" dirty="0" err="1">
                <a:solidFill>
                  <a:srgbClr val="3D3D3D"/>
                </a:solidFill>
                <a:latin typeface="David" panose="020E0502060401010101" pitchFamily="34" charset="-79"/>
                <a:cs typeface="David" panose="020E0502060401010101" pitchFamily="34" charset="-79"/>
              </a:rPr>
              <a:t>u,v</a:t>
            </a:r>
            <a:r>
              <a:rPr lang="en-US" dirty="0">
                <a:solidFill>
                  <a:srgbClr val="3D3D3D"/>
                </a:solidFill>
                <a:latin typeface="David" panose="020E0502060401010101" pitchFamily="34" charset="-79"/>
                <a:cs typeface="David" panose="020E0502060401010101" pitchFamily="34" charset="-79"/>
              </a:rPr>
              <a:t>) in all directions which is expressed as below:</a:t>
            </a:r>
            <a:endParaRPr lang="he-IL" dirty="0">
              <a:latin typeface="David" panose="020E0502060401010101" pitchFamily="34" charset="-79"/>
              <a:cs typeface="David" panose="020E0502060401010101" pitchFamily="34" charset="-79"/>
            </a:endParaRPr>
          </a:p>
        </p:txBody>
      </p:sp>
      <p:pic>
        <p:nvPicPr>
          <p:cNvPr id="5" name="תמונה 4">
            <a:extLst>
              <a:ext uri="{FF2B5EF4-FFF2-40B4-BE49-F238E27FC236}">
                <a16:creationId xmlns:a16="http://schemas.microsoft.com/office/drawing/2014/main" id="{FCE473AB-AD6A-46F6-AAE4-D6FFFFE6E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445" y="3429000"/>
            <a:ext cx="6229350" cy="1038225"/>
          </a:xfrm>
          <a:prstGeom prst="rect">
            <a:avLst/>
          </a:prstGeom>
        </p:spPr>
      </p:pic>
    </p:spTree>
    <p:extLst>
      <p:ext uri="{BB962C8B-B14F-4D97-AF65-F5344CB8AC3E}">
        <p14:creationId xmlns:p14="http://schemas.microsoft.com/office/powerpoint/2010/main" val="12280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59806-8E59-4C72-9DC7-F986AFF4AB2F}"/>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BCC48E2C-768B-489E-AA12-C88D65C643C4}"/>
              </a:ext>
            </a:extLst>
          </p:cNvPr>
          <p:cNvSpPr>
            <a:spLocks noGrp="1"/>
          </p:cNvSpPr>
          <p:nvPr>
            <p:ph idx="1"/>
          </p:nvPr>
        </p:nvSpPr>
        <p:spPr/>
        <p:txBody>
          <a:bodyPr/>
          <a:lstStyle/>
          <a:p>
            <a:pPr marL="0" indent="0" algn="l">
              <a:lnSpc>
                <a:spcPct val="150000"/>
              </a:lnSpc>
              <a:buNone/>
            </a:pPr>
            <a:r>
              <a:rPr lang="en-US" dirty="0">
                <a:solidFill>
                  <a:srgbClr val="3D3D3D"/>
                </a:solidFill>
                <a:latin typeface="David" panose="020E0502060401010101" pitchFamily="34" charset="-79"/>
                <a:cs typeface="David" panose="020E0502060401010101" pitchFamily="34" charset="-79"/>
              </a:rPr>
              <a:t>Window function is either a rectangular window or a gaussian window which gives weights to pixels at (</a:t>
            </a:r>
            <a:r>
              <a:rPr lang="en-US" dirty="0" err="1">
                <a:solidFill>
                  <a:srgbClr val="3D3D3D"/>
                </a:solidFill>
                <a:latin typeface="David" panose="020E0502060401010101" pitchFamily="34" charset="-79"/>
                <a:cs typeface="David" panose="020E0502060401010101" pitchFamily="34" charset="-79"/>
              </a:rPr>
              <a:t>x,y</a:t>
            </a:r>
            <a:r>
              <a:rPr lang="en-US" dirty="0">
                <a:solidFill>
                  <a:srgbClr val="3D3D3D"/>
                </a:solidFill>
                <a:latin typeface="David" panose="020E0502060401010101" pitchFamily="34" charset="-79"/>
                <a:cs typeface="David" panose="020E0502060401010101" pitchFamily="34" charset="-79"/>
              </a:rPr>
              <a:t>). The above equation can be further approximated using Tayler expansion which gives us the final formula as:</a:t>
            </a:r>
          </a:p>
        </p:txBody>
      </p:sp>
      <p:pic>
        <p:nvPicPr>
          <p:cNvPr id="5" name="תמונה 4" descr="תמונה שמכילה שעון&#10;&#10;התיאור נוצר באופן אוטומטי">
            <a:extLst>
              <a:ext uri="{FF2B5EF4-FFF2-40B4-BE49-F238E27FC236}">
                <a16:creationId xmlns:a16="http://schemas.microsoft.com/office/drawing/2014/main" id="{869B1A29-5CA7-404A-9896-D05D1D6A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830" y="4001294"/>
            <a:ext cx="3762375" cy="838200"/>
          </a:xfrm>
          <a:prstGeom prst="rect">
            <a:avLst/>
          </a:prstGeom>
        </p:spPr>
      </p:pic>
    </p:spTree>
    <p:extLst>
      <p:ext uri="{BB962C8B-B14F-4D97-AF65-F5344CB8AC3E}">
        <p14:creationId xmlns:p14="http://schemas.microsoft.com/office/powerpoint/2010/main" val="11366466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809</Words>
  <Application>Microsoft Office PowerPoint</Application>
  <PresentationFormat>מסך רחב</PresentationFormat>
  <Paragraphs>63</Paragraphs>
  <Slides>21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21</vt:i4>
      </vt:variant>
    </vt:vector>
  </HeadingPairs>
  <TitlesOfParts>
    <vt:vector size="28" baseType="lpstr">
      <vt:lpstr>Arial</vt:lpstr>
      <vt:lpstr>Calibri</vt:lpstr>
      <vt:lpstr>Calibri Light</vt:lpstr>
      <vt:lpstr>David</vt:lpstr>
      <vt:lpstr>inherit</vt:lpstr>
      <vt:lpstr>Karla</vt:lpstr>
      <vt:lpstr>ערכת נושא Office</vt:lpstr>
      <vt:lpstr>פרוייקט בפייתון-Location of corners and intersections of lines in the image</vt:lpstr>
      <vt:lpstr>What is Harris Corner Detector?</vt:lpstr>
      <vt:lpstr>More…</vt:lpstr>
      <vt:lpstr>How it work?</vt:lpstr>
      <vt:lpstr>How it work?</vt:lpstr>
      <vt:lpstr>How it work?</vt:lpstr>
      <vt:lpstr>How it work?</vt:lpstr>
      <vt:lpstr>The math behind it</vt:lpstr>
      <vt:lpstr>מצגת של PowerPoint‏</vt:lpstr>
      <vt:lpstr>מצגת של PowerPoint‏</vt:lpstr>
      <vt:lpstr>מצגת של PowerPoint‏</vt:lpstr>
      <vt:lpstr>Process of Harris Corner Detection Algorithm</vt:lpstr>
      <vt:lpstr>Run the code</vt:lpstr>
      <vt:lpstr>Step 1: Covert the image to Grayscale </vt:lpstr>
      <vt:lpstr>Step 2: Spatial derivative calculation</vt:lpstr>
      <vt:lpstr>Step 3: Structure tensor setup</vt:lpstr>
      <vt:lpstr>Step 4: Harris response calculation</vt:lpstr>
      <vt:lpstr>Find edges and corners using R</vt:lpstr>
      <vt:lpstr>The Outcome Of The Examples</vt:lpstr>
      <vt:lpstr>Grouping the corners into one 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בפייתון-Location of corners and intersections of lines in the image</dc:title>
  <dc:creator>עידו ויניצקי</dc:creator>
  <cp:lastModifiedBy>עידו  ויניצקי</cp:lastModifiedBy>
  <cp:revision>8</cp:revision>
  <dcterms:created xsi:type="dcterms:W3CDTF">2019-11-29T13:54:29Z</dcterms:created>
  <dcterms:modified xsi:type="dcterms:W3CDTF">2019-11-29T15:21:29Z</dcterms:modified>
</cp:coreProperties>
</file>