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D1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1D5B1EFF-21B1-4960-8252-B822EFB7B466}" type="datetimeFigureOut">
              <a:rPr lang="bg-BG" smtClean="0"/>
              <a:t>25.5.2014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21907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1D5B1EFF-21B1-4960-8252-B822EFB7B466}" type="datetimeFigureOut">
              <a:rPr lang="bg-BG" smtClean="0"/>
              <a:t>25.5.2014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330867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1D5B1EFF-21B1-4960-8252-B822EFB7B466}" type="datetimeFigureOut">
              <a:rPr lang="bg-BG" smtClean="0"/>
              <a:t>25.5.2014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176931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1D5B1EFF-21B1-4960-8252-B822EFB7B466}" type="datetimeFigureOut">
              <a:rPr lang="bg-BG" smtClean="0"/>
              <a:t>25.5.2014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181566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5B1EFF-21B1-4960-8252-B822EFB7B466}" type="datetimeFigureOut">
              <a:rPr lang="bg-BG" smtClean="0"/>
              <a:t>25.5.2014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325294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1D5B1EFF-21B1-4960-8252-B822EFB7B466}" type="datetimeFigureOut">
              <a:rPr lang="bg-BG" smtClean="0"/>
              <a:t>25.5.2014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72595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1D5B1EFF-21B1-4960-8252-B822EFB7B466}" type="datetimeFigureOut">
              <a:rPr lang="bg-BG" smtClean="0"/>
              <a:t>25.5.2014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365187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1D5B1EFF-21B1-4960-8252-B822EFB7B466}" type="datetimeFigureOut">
              <a:rPr lang="bg-BG" smtClean="0"/>
              <a:t>25.5.2014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14537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B1EFF-21B1-4960-8252-B822EFB7B466}" type="datetimeFigureOut">
              <a:rPr lang="bg-BG" smtClean="0"/>
              <a:t>25.5.2014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338947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5B1EFF-21B1-4960-8252-B822EFB7B466}" type="datetimeFigureOut">
              <a:rPr lang="bg-BG" smtClean="0"/>
              <a:t>25.5.2014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13234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5B1EFF-21B1-4960-8252-B822EFB7B466}" type="datetimeFigureOut">
              <a:rPr lang="bg-BG" smtClean="0"/>
              <a:t>25.5.2014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BB3BB8EB-3BE2-4961-9661-05963CAE1DF3}" type="slidenum">
              <a:rPr lang="bg-BG" smtClean="0"/>
              <a:t>‹#›</a:t>
            </a:fld>
            <a:endParaRPr lang="bg-BG"/>
          </a:p>
        </p:txBody>
      </p:sp>
    </p:spTree>
    <p:extLst>
      <p:ext uri="{BB962C8B-B14F-4D97-AF65-F5344CB8AC3E}">
        <p14:creationId xmlns:p14="http://schemas.microsoft.com/office/powerpoint/2010/main" val="13244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B1EFF-21B1-4960-8252-B822EFB7B466}" type="datetimeFigureOut">
              <a:rPr lang="bg-BG" smtClean="0"/>
              <a:t>25.5.2014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BB8EB-3BE2-4961-9661-05963CAE1DF3}" type="slidenum">
              <a:rPr lang="bg-BG" smtClean="0"/>
              <a:t>‹#›</a:t>
            </a:fld>
            <a:endParaRPr lang="bg-BG"/>
          </a:p>
        </p:txBody>
      </p:sp>
    </p:spTree>
    <p:extLst>
      <p:ext uri="{BB962C8B-B14F-4D97-AF65-F5344CB8AC3E}">
        <p14:creationId xmlns:p14="http://schemas.microsoft.com/office/powerpoint/2010/main" val="4291408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obertsspaceindustries.com/"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D1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57250"/>
            <a:ext cx="9144000" cy="5143500"/>
          </a:xfrm>
          <a:prstGeom prst="rect">
            <a:avLst/>
          </a:prstGeom>
        </p:spPr>
      </p:pic>
    </p:spTree>
    <p:extLst>
      <p:ext uri="{BB962C8B-B14F-4D97-AF65-F5344CB8AC3E}">
        <p14:creationId xmlns:p14="http://schemas.microsoft.com/office/powerpoint/2010/main" val="1993157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D1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5455" y="277091"/>
            <a:ext cx="9144000" cy="600508"/>
          </a:xfrm>
        </p:spPr>
        <p:txBody>
          <a:bodyPr>
            <a:normAutofit/>
          </a:bodyPr>
          <a:lstStyle/>
          <a:p>
            <a:r>
              <a:rPr lang="en-US" sz="3200" dirty="0" smtClean="0">
                <a:solidFill>
                  <a:schemeClr val="bg1"/>
                </a:solidFill>
                <a:latin typeface="Tahoma" panose="020B0604030504040204" pitchFamily="34" charset="0"/>
              </a:rPr>
              <a:t>What is Star Citizen</a:t>
            </a:r>
            <a:endParaRPr lang="bg-BG" sz="3200" dirty="0">
              <a:solidFill>
                <a:schemeClr val="bg1"/>
              </a:solidFill>
              <a:latin typeface="Tahoma" panose="020B0604030504040204" pitchFamily="34" charset="0"/>
            </a:endParaRPr>
          </a:p>
        </p:txBody>
      </p:sp>
      <p:sp>
        <p:nvSpPr>
          <p:cNvPr id="4" name="TextBox 3"/>
          <p:cNvSpPr txBox="1"/>
          <p:nvPr/>
        </p:nvSpPr>
        <p:spPr>
          <a:xfrm>
            <a:off x="931452" y="1196464"/>
            <a:ext cx="10353964" cy="5078313"/>
          </a:xfrm>
          <a:prstGeom prst="rect">
            <a:avLst/>
          </a:prstGeom>
          <a:noFill/>
        </p:spPr>
        <p:txBody>
          <a:bodyPr wrap="square" rtlCol="0">
            <a:spAutoFit/>
          </a:bodyPr>
          <a:lstStyle/>
          <a:p>
            <a:pPr marL="285750" indent="-285750">
              <a:lnSpc>
                <a:spcPct val="200000"/>
              </a:lnSpc>
              <a:buBlip>
                <a:blip r:embed="rId2"/>
              </a:buBlip>
            </a:pPr>
            <a:r>
              <a:rPr lang="en-US" dirty="0" smtClean="0">
                <a:solidFill>
                  <a:schemeClr val="bg1"/>
                </a:solidFill>
                <a:latin typeface="Tahoma" panose="020B0604030504040204" pitchFamily="34" charset="0"/>
              </a:rPr>
              <a:t>Star Citizen is a crowd funded</a:t>
            </a:r>
            <a:r>
              <a:rPr lang="en-US" dirty="0" smtClean="0">
                <a:solidFill>
                  <a:schemeClr val="bg1"/>
                </a:solidFill>
                <a:latin typeface="Tahoma" panose="020B0604030504040204" pitchFamily="34" charset="0"/>
              </a:rPr>
              <a:t> game development project made by Cloud Imperium Games.</a:t>
            </a:r>
            <a:endParaRPr lang="en-US" dirty="0"/>
          </a:p>
          <a:p>
            <a:pPr marL="285750" indent="-285750">
              <a:lnSpc>
                <a:spcPct val="200000"/>
              </a:lnSpc>
              <a:buBlip>
                <a:blip r:embed="rId2"/>
              </a:buBlip>
            </a:pPr>
            <a:r>
              <a:rPr lang="en-US" dirty="0" smtClean="0">
                <a:solidFill>
                  <a:schemeClr val="bg1"/>
                </a:solidFill>
                <a:latin typeface="Tahoma" panose="020B0604030504040204" pitchFamily="34" charset="0"/>
              </a:rPr>
              <a:t>It’s </a:t>
            </a:r>
            <a:r>
              <a:rPr lang="en-US" dirty="0" smtClean="0">
                <a:solidFill>
                  <a:schemeClr val="bg1"/>
                </a:solidFill>
                <a:latin typeface="Tahoma" panose="020B0604030504040204" pitchFamily="34" charset="0"/>
              </a:rPr>
              <a:t>currently </a:t>
            </a:r>
            <a:r>
              <a:rPr lang="en-US" dirty="0" smtClean="0">
                <a:solidFill>
                  <a:schemeClr val="bg1"/>
                </a:solidFill>
                <a:latin typeface="Tahoma" panose="020B0604030504040204" pitchFamily="34" charset="0"/>
              </a:rPr>
              <a:t>the biggest crowd funded project with 44 million dollars pledged.</a:t>
            </a:r>
          </a:p>
          <a:p>
            <a:pPr marL="285750" indent="-285750">
              <a:lnSpc>
                <a:spcPct val="200000"/>
              </a:lnSpc>
              <a:buBlip>
                <a:blip r:embed="rId2"/>
              </a:buBlip>
            </a:pPr>
            <a:r>
              <a:rPr lang="en-US" dirty="0" smtClean="0">
                <a:solidFill>
                  <a:schemeClr val="bg1"/>
                </a:solidFill>
                <a:latin typeface="Tahoma" panose="020B0604030504040204" pitchFamily="34" charset="0"/>
              </a:rPr>
              <a:t>The project is currently under development and the final product will be PC game supporting both single and multiplayer</a:t>
            </a:r>
          </a:p>
          <a:p>
            <a:pPr marL="285750" indent="-285750">
              <a:lnSpc>
                <a:spcPct val="200000"/>
              </a:lnSpc>
              <a:buBlip>
                <a:blip r:embed="rId2"/>
              </a:buBlip>
            </a:pPr>
            <a:r>
              <a:rPr lang="en-US" dirty="0" smtClean="0">
                <a:solidFill>
                  <a:schemeClr val="bg1"/>
                </a:solidFill>
                <a:latin typeface="Tahoma" panose="020B0604030504040204" pitchFamily="34" charset="0"/>
              </a:rPr>
              <a:t>At the moment the product is sold via “pledges”. People pledge various amounts to support the development of the game and receive in return pledge rewards: access to various stages of the development version “alpha / beta access”, the finished game, as well as in game (virtual) assets.</a:t>
            </a:r>
          </a:p>
          <a:p>
            <a:pPr marL="285750" indent="-285750">
              <a:lnSpc>
                <a:spcPct val="200000"/>
              </a:lnSpc>
              <a:buBlip>
                <a:blip r:embed="rId2"/>
              </a:buBlip>
            </a:pPr>
            <a:r>
              <a:rPr lang="en-US" dirty="0" smtClean="0">
                <a:solidFill>
                  <a:schemeClr val="bg1"/>
                </a:solidFill>
                <a:latin typeface="Tahoma" panose="020B0604030504040204" pitchFamily="34" charset="0"/>
              </a:rPr>
              <a:t>All the pledge rewards are received at the time of their completion since the whole product is under development</a:t>
            </a:r>
          </a:p>
        </p:txBody>
      </p:sp>
      <p:sp>
        <p:nvSpPr>
          <p:cNvPr id="5" name="Rectangle 4"/>
          <p:cNvSpPr/>
          <p:nvPr/>
        </p:nvSpPr>
        <p:spPr>
          <a:xfrm>
            <a:off x="4849234" y="6154547"/>
            <a:ext cx="2216441" cy="555280"/>
          </a:xfrm>
          <a:prstGeom prst="rect">
            <a:avLst/>
          </a:prstGeom>
        </p:spPr>
        <p:txBody>
          <a:bodyPr wrap="none">
            <a:spAutoFit/>
          </a:bodyPr>
          <a:lstStyle/>
          <a:p>
            <a:pPr>
              <a:lnSpc>
                <a:spcPct val="200000"/>
              </a:lnSpc>
            </a:pPr>
            <a:r>
              <a:rPr lang="en-US" dirty="0" smtClean="0">
                <a:solidFill>
                  <a:schemeClr val="bg1"/>
                </a:solidFill>
                <a:latin typeface="Tahoma" panose="020B0604030504040204" pitchFamily="34" charset="0"/>
                <a:hlinkClick r:id="rId3"/>
              </a:rPr>
              <a:t>Star Citizen Website</a:t>
            </a:r>
            <a:endParaRPr lang="en-US" dirty="0" smtClean="0">
              <a:solidFill>
                <a:schemeClr val="bg1"/>
              </a:solidFill>
              <a:latin typeface="Tahoma" panose="020B0604030504040204" pitchFamily="34" charset="0"/>
            </a:endParaRPr>
          </a:p>
        </p:txBody>
      </p:sp>
    </p:spTree>
    <p:extLst>
      <p:ext uri="{BB962C8B-B14F-4D97-AF65-F5344CB8AC3E}">
        <p14:creationId xmlns:p14="http://schemas.microsoft.com/office/powerpoint/2010/main" val="3941388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D1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5455" y="277091"/>
            <a:ext cx="9144000" cy="600508"/>
          </a:xfrm>
        </p:spPr>
        <p:txBody>
          <a:bodyPr>
            <a:normAutofit/>
          </a:bodyPr>
          <a:lstStyle/>
          <a:p>
            <a:r>
              <a:rPr lang="en-US" sz="3200" dirty="0" smtClean="0">
                <a:solidFill>
                  <a:schemeClr val="bg1"/>
                </a:solidFill>
                <a:latin typeface="Tahoma" panose="020B0604030504040204" pitchFamily="34" charset="0"/>
              </a:rPr>
              <a:t>How is Star Citizen made</a:t>
            </a:r>
            <a:endParaRPr lang="bg-BG" sz="3200" dirty="0">
              <a:solidFill>
                <a:schemeClr val="bg1"/>
              </a:solidFill>
              <a:latin typeface="Tahoma" panose="020B0604030504040204" pitchFamily="34" charset="0"/>
            </a:endParaRPr>
          </a:p>
        </p:txBody>
      </p:sp>
      <p:sp>
        <p:nvSpPr>
          <p:cNvPr id="4" name="TextBox 3"/>
          <p:cNvSpPr txBox="1"/>
          <p:nvPr/>
        </p:nvSpPr>
        <p:spPr>
          <a:xfrm>
            <a:off x="931452" y="946371"/>
            <a:ext cx="10353964" cy="5632311"/>
          </a:xfrm>
          <a:prstGeom prst="rect">
            <a:avLst/>
          </a:prstGeom>
          <a:noFill/>
        </p:spPr>
        <p:txBody>
          <a:bodyPr wrap="square" rtlCol="0">
            <a:spAutoFit/>
          </a:bodyPr>
          <a:lstStyle/>
          <a:p>
            <a:pPr marL="285750" indent="-285750">
              <a:lnSpc>
                <a:spcPct val="200000"/>
              </a:lnSpc>
              <a:buBlip>
                <a:blip r:embed="rId2"/>
              </a:buBlip>
            </a:pPr>
            <a:r>
              <a:rPr lang="en-US" dirty="0" smtClean="0">
                <a:solidFill>
                  <a:schemeClr val="bg1"/>
                </a:solidFill>
                <a:latin typeface="Tahoma" panose="020B0604030504040204" pitchFamily="34" charset="0"/>
              </a:rPr>
              <a:t>The nature of the crowd funded projects dictates that the interested parties pledge support for the product prior to it’s development.</a:t>
            </a:r>
          </a:p>
          <a:p>
            <a:pPr marL="285750" indent="-285750">
              <a:lnSpc>
                <a:spcPct val="200000"/>
              </a:lnSpc>
              <a:buBlip>
                <a:blip r:embed="rId2"/>
              </a:buBlip>
            </a:pPr>
            <a:r>
              <a:rPr lang="en-US" dirty="0" smtClean="0">
                <a:solidFill>
                  <a:schemeClr val="bg1"/>
                </a:solidFill>
                <a:latin typeface="Tahoma" panose="020B0604030504040204" pitchFamily="34" charset="0"/>
              </a:rPr>
              <a:t>Due to the nature of the crowd funding the development is flexible and new features and goals are added or existing features are expanded as additional funds are secured</a:t>
            </a:r>
          </a:p>
          <a:p>
            <a:pPr marL="285750" indent="-285750">
              <a:lnSpc>
                <a:spcPct val="200000"/>
              </a:lnSpc>
              <a:buBlip>
                <a:blip r:embed="rId2"/>
              </a:buBlip>
            </a:pPr>
            <a:r>
              <a:rPr lang="en-US" dirty="0" smtClean="0">
                <a:solidFill>
                  <a:schemeClr val="bg1"/>
                </a:solidFill>
                <a:latin typeface="Tahoma" panose="020B0604030504040204" pitchFamily="34" charset="0"/>
              </a:rPr>
              <a:t>Funding goals are set when the current goal is reached a new threshold is announced with general description of the features that will be unlocked upon reaching it</a:t>
            </a:r>
          </a:p>
          <a:p>
            <a:pPr marL="285750" indent="-285750">
              <a:lnSpc>
                <a:spcPct val="200000"/>
              </a:lnSpc>
              <a:buBlip>
                <a:blip r:embed="rId2"/>
              </a:buBlip>
            </a:pPr>
            <a:r>
              <a:rPr lang="en-US" dirty="0" smtClean="0">
                <a:solidFill>
                  <a:schemeClr val="bg1"/>
                </a:solidFill>
                <a:latin typeface="Tahoma" panose="020B0604030504040204" pitchFamily="34" charset="0"/>
              </a:rPr>
              <a:t>The development process is with heavy emphasis on the community. There are several video shows (some of them with live streaming) that are being produced on weekly or monthly basis. There is a lot of interaction between the developers and the community making the whole development process interactive and highly visible. </a:t>
            </a:r>
          </a:p>
        </p:txBody>
      </p:sp>
    </p:spTree>
    <p:extLst>
      <p:ext uri="{BB962C8B-B14F-4D97-AF65-F5344CB8AC3E}">
        <p14:creationId xmlns:p14="http://schemas.microsoft.com/office/powerpoint/2010/main" val="2582852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D1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5455" y="277091"/>
            <a:ext cx="9144000" cy="600508"/>
          </a:xfrm>
        </p:spPr>
        <p:txBody>
          <a:bodyPr>
            <a:normAutofit/>
          </a:bodyPr>
          <a:lstStyle/>
          <a:p>
            <a:r>
              <a:rPr lang="en-US" sz="3200" dirty="0" smtClean="0">
                <a:solidFill>
                  <a:schemeClr val="bg1"/>
                </a:solidFill>
                <a:latin typeface="Tahoma" panose="020B0604030504040204" pitchFamily="34" charset="0"/>
              </a:rPr>
              <a:t>Who are the customers</a:t>
            </a:r>
            <a:endParaRPr lang="bg-BG" sz="3200" dirty="0">
              <a:solidFill>
                <a:schemeClr val="bg1"/>
              </a:solidFill>
              <a:latin typeface="Tahoma" panose="020B0604030504040204" pitchFamily="34" charset="0"/>
            </a:endParaRPr>
          </a:p>
        </p:txBody>
      </p:sp>
      <p:sp>
        <p:nvSpPr>
          <p:cNvPr id="4" name="TextBox 3"/>
          <p:cNvSpPr txBox="1"/>
          <p:nvPr/>
        </p:nvSpPr>
        <p:spPr>
          <a:xfrm>
            <a:off x="1017422" y="1915478"/>
            <a:ext cx="10353964" cy="3416320"/>
          </a:xfrm>
          <a:prstGeom prst="rect">
            <a:avLst/>
          </a:prstGeom>
          <a:noFill/>
        </p:spPr>
        <p:txBody>
          <a:bodyPr wrap="square" rtlCol="0">
            <a:spAutoFit/>
          </a:bodyPr>
          <a:lstStyle/>
          <a:p>
            <a:pPr marL="285750" indent="-285750">
              <a:lnSpc>
                <a:spcPct val="200000"/>
              </a:lnSpc>
              <a:buBlip>
                <a:blip r:embed="rId2"/>
              </a:buBlip>
            </a:pPr>
            <a:r>
              <a:rPr lang="en-US" dirty="0" smtClean="0">
                <a:solidFill>
                  <a:schemeClr val="bg1"/>
                </a:solidFill>
                <a:latin typeface="Tahoma" panose="020B0604030504040204" pitchFamily="34" charset="0"/>
              </a:rPr>
              <a:t>The initial target group was fans of several old space simulator games () made by the lead designer and the CEO of the company making Star Citizen</a:t>
            </a:r>
          </a:p>
          <a:p>
            <a:pPr marL="285750" indent="-285750">
              <a:lnSpc>
                <a:spcPct val="200000"/>
              </a:lnSpc>
              <a:buBlip>
                <a:blip r:embed="rId2"/>
              </a:buBlip>
            </a:pPr>
            <a:r>
              <a:rPr lang="en-US" dirty="0" smtClean="0">
                <a:solidFill>
                  <a:schemeClr val="bg1"/>
                </a:solidFill>
                <a:latin typeface="Tahoma" panose="020B0604030504040204" pitchFamily="34" charset="0"/>
              </a:rPr>
              <a:t>The audience has expanded quickly due to viral sharing</a:t>
            </a:r>
          </a:p>
          <a:p>
            <a:pPr marL="285750" indent="-285750">
              <a:lnSpc>
                <a:spcPct val="200000"/>
              </a:lnSpc>
              <a:buBlip>
                <a:blip r:embed="rId2"/>
              </a:buBlip>
            </a:pPr>
            <a:r>
              <a:rPr lang="en-US" dirty="0" smtClean="0">
                <a:solidFill>
                  <a:schemeClr val="bg1"/>
                </a:solidFill>
                <a:latin typeface="Tahoma" panose="020B0604030504040204" pitchFamily="34" charset="0"/>
              </a:rPr>
              <a:t>Since there are very few titles in this genre of games at the moment and the demand is high enough the current </a:t>
            </a:r>
            <a:r>
              <a:rPr lang="en-US" dirty="0" smtClean="0">
                <a:solidFill>
                  <a:schemeClr val="bg1"/>
                </a:solidFill>
                <a:latin typeface="Tahoma" panose="020B0604030504040204" pitchFamily="34" charset="0"/>
              </a:rPr>
              <a:t>audience is currently reaching around 500000 people with the game in it’s second year </a:t>
            </a:r>
            <a:r>
              <a:rPr lang="en-US" dirty="0" smtClean="0">
                <a:solidFill>
                  <a:schemeClr val="bg1"/>
                </a:solidFill>
                <a:latin typeface="Tahoma" panose="020B0604030504040204" pitchFamily="34" charset="0"/>
              </a:rPr>
              <a:t>of development and at least 1 year remaining until the final product will be available</a:t>
            </a:r>
          </a:p>
        </p:txBody>
      </p:sp>
    </p:spTree>
    <p:extLst>
      <p:ext uri="{BB962C8B-B14F-4D97-AF65-F5344CB8AC3E}">
        <p14:creationId xmlns:p14="http://schemas.microsoft.com/office/powerpoint/2010/main" val="536917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D1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5455" y="277091"/>
            <a:ext cx="9144000" cy="600508"/>
          </a:xfrm>
        </p:spPr>
        <p:txBody>
          <a:bodyPr>
            <a:normAutofit/>
          </a:bodyPr>
          <a:lstStyle/>
          <a:p>
            <a:r>
              <a:rPr lang="en-US" sz="3200" dirty="0" smtClean="0">
                <a:solidFill>
                  <a:schemeClr val="bg1"/>
                </a:solidFill>
                <a:latin typeface="Tahoma" panose="020B0604030504040204" pitchFamily="34" charset="0"/>
              </a:rPr>
              <a:t>Where is it sold</a:t>
            </a:r>
            <a:endParaRPr lang="bg-BG" sz="3200" dirty="0">
              <a:solidFill>
                <a:schemeClr val="bg1"/>
              </a:solidFill>
              <a:latin typeface="Tahoma" panose="020B0604030504040204" pitchFamily="34" charset="0"/>
            </a:endParaRPr>
          </a:p>
        </p:txBody>
      </p:sp>
      <p:sp>
        <p:nvSpPr>
          <p:cNvPr id="4" name="TextBox 3"/>
          <p:cNvSpPr txBox="1"/>
          <p:nvPr/>
        </p:nvSpPr>
        <p:spPr>
          <a:xfrm>
            <a:off x="780473" y="2009263"/>
            <a:ext cx="10353964" cy="3416320"/>
          </a:xfrm>
          <a:prstGeom prst="rect">
            <a:avLst/>
          </a:prstGeom>
          <a:noFill/>
        </p:spPr>
        <p:txBody>
          <a:bodyPr wrap="square" rtlCol="0">
            <a:spAutoFit/>
          </a:bodyPr>
          <a:lstStyle/>
          <a:p>
            <a:pPr marL="285750" indent="-285750">
              <a:lnSpc>
                <a:spcPct val="200000"/>
              </a:lnSpc>
              <a:buBlip>
                <a:blip r:embed="rId2"/>
              </a:buBlip>
            </a:pPr>
            <a:r>
              <a:rPr lang="en-US" dirty="0" smtClean="0">
                <a:solidFill>
                  <a:schemeClr val="bg1"/>
                </a:solidFill>
                <a:latin typeface="Tahoma" panose="020B0604030504040204" pitchFamily="34" charset="0"/>
              </a:rPr>
              <a:t>The product is sold exclusive over the internet internationally and the sales are treated as donations / pledges.</a:t>
            </a:r>
          </a:p>
          <a:p>
            <a:pPr marL="285750" indent="-285750">
              <a:lnSpc>
                <a:spcPct val="200000"/>
              </a:lnSpc>
              <a:buBlip>
                <a:blip r:embed="rId2"/>
              </a:buBlip>
            </a:pPr>
            <a:r>
              <a:rPr lang="en-US" dirty="0" smtClean="0">
                <a:solidFill>
                  <a:schemeClr val="bg1"/>
                </a:solidFill>
                <a:latin typeface="Tahoma" panose="020B0604030504040204" pitchFamily="34" charset="0"/>
              </a:rPr>
              <a:t>There are some physical merchandize that is sold – like T-shirts, ship models etc.. It’s also sold over the internet</a:t>
            </a:r>
          </a:p>
          <a:p>
            <a:pPr marL="285750" indent="-285750">
              <a:lnSpc>
                <a:spcPct val="200000"/>
              </a:lnSpc>
              <a:buBlip>
                <a:blip r:embed="rId2"/>
              </a:buBlip>
            </a:pPr>
            <a:r>
              <a:rPr lang="en-US" dirty="0" smtClean="0">
                <a:solidFill>
                  <a:schemeClr val="bg1"/>
                </a:solidFill>
                <a:latin typeface="Tahoma" panose="020B0604030504040204" pitchFamily="34" charset="0"/>
              </a:rPr>
              <a:t>All transactions are made via the game’s website with several payment options supported – PayPal, Amazon, card transfers etc.</a:t>
            </a:r>
          </a:p>
        </p:txBody>
      </p:sp>
    </p:spTree>
    <p:extLst>
      <p:ext uri="{BB962C8B-B14F-4D97-AF65-F5344CB8AC3E}">
        <p14:creationId xmlns:p14="http://schemas.microsoft.com/office/powerpoint/2010/main" val="1105508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D1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5455" y="277091"/>
            <a:ext cx="9144000" cy="600508"/>
          </a:xfrm>
        </p:spPr>
        <p:txBody>
          <a:bodyPr>
            <a:normAutofit/>
          </a:bodyPr>
          <a:lstStyle/>
          <a:p>
            <a:r>
              <a:rPr lang="en-US" sz="3200" dirty="0" smtClean="0">
                <a:solidFill>
                  <a:schemeClr val="bg1"/>
                </a:solidFill>
                <a:latin typeface="Tahoma" panose="020B0604030504040204" pitchFamily="34" charset="0"/>
              </a:rPr>
              <a:t>How is it sold</a:t>
            </a:r>
            <a:endParaRPr lang="bg-BG" sz="3200" dirty="0">
              <a:solidFill>
                <a:schemeClr val="bg1"/>
              </a:solidFill>
              <a:latin typeface="Tahoma" panose="020B0604030504040204" pitchFamily="34" charset="0"/>
            </a:endParaRPr>
          </a:p>
        </p:txBody>
      </p:sp>
      <p:sp>
        <p:nvSpPr>
          <p:cNvPr id="4" name="TextBox 3"/>
          <p:cNvSpPr txBox="1"/>
          <p:nvPr/>
        </p:nvSpPr>
        <p:spPr>
          <a:xfrm>
            <a:off x="780473" y="877599"/>
            <a:ext cx="10353964" cy="5632311"/>
          </a:xfrm>
          <a:prstGeom prst="rect">
            <a:avLst/>
          </a:prstGeom>
          <a:noFill/>
        </p:spPr>
        <p:txBody>
          <a:bodyPr wrap="square" rtlCol="0">
            <a:spAutoFit/>
          </a:bodyPr>
          <a:lstStyle/>
          <a:p>
            <a:pPr marL="285750" indent="-285750">
              <a:lnSpc>
                <a:spcPct val="200000"/>
              </a:lnSpc>
              <a:buBlip>
                <a:blip r:embed="rId2"/>
              </a:buBlip>
            </a:pPr>
            <a:r>
              <a:rPr lang="en-US" dirty="0" smtClean="0">
                <a:solidFill>
                  <a:schemeClr val="bg1"/>
                </a:solidFill>
                <a:latin typeface="Tahoma" panose="020B0604030504040204" pitchFamily="34" charset="0"/>
              </a:rPr>
              <a:t>The initial pledge campaign was predeceased by a teaser site with general information about project by the lead designer of several old games being in development without any defiles</a:t>
            </a:r>
          </a:p>
          <a:p>
            <a:pPr marL="285750" indent="-285750">
              <a:lnSpc>
                <a:spcPct val="200000"/>
              </a:lnSpc>
              <a:buBlip>
                <a:blip r:embed="rId2"/>
              </a:buBlip>
            </a:pPr>
            <a:r>
              <a:rPr lang="en-US" dirty="0" smtClean="0">
                <a:solidFill>
                  <a:schemeClr val="bg1"/>
                </a:solidFill>
                <a:latin typeface="Tahoma" panose="020B0604030504040204" pitchFamily="34" charset="0"/>
              </a:rPr>
              <a:t>On 10 October 2012 an official reveal was made with a trailer movie.</a:t>
            </a:r>
          </a:p>
          <a:p>
            <a:pPr marL="285750" indent="-285750">
              <a:lnSpc>
                <a:spcPct val="200000"/>
              </a:lnSpc>
              <a:buBlip>
                <a:blip r:embed="rId2"/>
              </a:buBlip>
            </a:pPr>
            <a:r>
              <a:rPr lang="en-US" dirty="0" smtClean="0">
                <a:solidFill>
                  <a:schemeClr val="bg1"/>
                </a:solidFill>
                <a:latin typeface="Tahoma" panose="020B0604030504040204" pitchFamily="34" charset="0"/>
              </a:rPr>
              <a:t>At that point a crowd funding with several </a:t>
            </a:r>
            <a:r>
              <a:rPr lang="en-US" dirty="0" smtClean="0">
                <a:solidFill>
                  <a:schemeClr val="bg1"/>
                </a:solidFill>
                <a:latin typeface="Tahoma" panose="020B0604030504040204" pitchFamily="34" charset="0"/>
              </a:rPr>
              <a:t>money thresholds</a:t>
            </a:r>
            <a:r>
              <a:rPr lang="en-US" dirty="0" smtClean="0">
                <a:solidFill>
                  <a:schemeClr val="bg1"/>
                </a:solidFill>
                <a:latin typeface="Tahoma" panose="020B0604030504040204" pitchFamily="34" charset="0"/>
              </a:rPr>
              <a:t> and their goals (in term of development) were set on the game’s web site.</a:t>
            </a:r>
          </a:p>
          <a:p>
            <a:pPr marL="285750" indent="-285750">
              <a:lnSpc>
                <a:spcPct val="200000"/>
              </a:lnSpc>
              <a:buBlip>
                <a:blip r:embed="rId2"/>
              </a:buBlip>
            </a:pPr>
            <a:r>
              <a:rPr lang="en-US" dirty="0" smtClean="0">
                <a:solidFill>
                  <a:schemeClr val="bg1"/>
                </a:solidFill>
                <a:latin typeface="Tahoma" panose="020B0604030504040204" pitchFamily="34" charset="0"/>
              </a:rPr>
              <a:t>Due to overwhelming interest a Kick starter campaign was also launched</a:t>
            </a:r>
          </a:p>
          <a:p>
            <a:pPr marL="285750" indent="-285750">
              <a:lnSpc>
                <a:spcPct val="200000"/>
              </a:lnSpc>
              <a:buBlip>
                <a:blip r:embed="rId2"/>
              </a:buBlip>
            </a:pPr>
            <a:r>
              <a:rPr lang="en-US" dirty="0" smtClean="0">
                <a:solidFill>
                  <a:schemeClr val="bg1"/>
                </a:solidFill>
                <a:latin typeface="Tahoma" panose="020B0604030504040204" pitchFamily="34" charset="0"/>
              </a:rPr>
              <a:t>After the Kick starter campaign was finished the total funds secured were over 6 million dollars.</a:t>
            </a:r>
          </a:p>
          <a:p>
            <a:pPr marL="285750" indent="-285750">
              <a:lnSpc>
                <a:spcPct val="200000"/>
              </a:lnSpc>
              <a:buBlip>
                <a:blip r:embed="rId2"/>
              </a:buBlip>
            </a:pPr>
            <a:r>
              <a:rPr lang="en-US" dirty="0" smtClean="0">
                <a:solidFill>
                  <a:schemeClr val="bg1"/>
                </a:solidFill>
                <a:latin typeface="Tahoma" panose="020B0604030504040204" pitchFamily="34" charset="0"/>
              </a:rPr>
              <a:t>At this point the crowd funding was continued on the web site with addition of new stretch goals</a:t>
            </a:r>
          </a:p>
          <a:p>
            <a:pPr marL="285750" indent="-285750">
              <a:lnSpc>
                <a:spcPct val="200000"/>
              </a:lnSpc>
              <a:buBlip>
                <a:blip r:embed="rId2"/>
              </a:buBlip>
            </a:pPr>
            <a:r>
              <a:rPr lang="en-US" dirty="0" smtClean="0">
                <a:solidFill>
                  <a:schemeClr val="bg1"/>
                </a:solidFill>
                <a:latin typeface="Tahoma" panose="020B0604030504040204" pitchFamily="34" charset="0"/>
              </a:rPr>
              <a:t>Different pledge rewards or merchandize were added after in order to keep the interest and receive more funding</a:t>
            </a:r>
          </a:p>
        </p:txBody>
      </p:sp>
    </p:spTree>
    <p:extLst>
      <p:ext uri="{BB962C8B-B14F-4D97-AF65-F5344CB8AC3E}">
        <p14:creationId xmlns:p14="http://schemas.microsoft.com/office/powerpoint/2010/main" val="1936588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D1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5455" y="277091"/>
            <a:ext cx="9144000" cy="600508"/>
          </a:xfrm>
        </p:spPr>
        <p:txBody>
          <a:bodyPr>
            <a:normAutofit/>
          </a:bodyPr>
          <a:lstStyle/>
          <a:p>
            <a:r>
              <a:rPr lang="en-US" sz="3200" dirty="0" smtClean="0">
                <a:solidFill>
                  <a:schemeClr val="bg1"/>
                </a:solidFill>
                <a:latin typeface="Tahoma" panose="020B0604030504040204" pitchFamily="34" charset="0"/>
              </a:rPr>
              <a:t>Profitability</a:t>
            </a:r>
            <a:endParaRPr lang="bg-BG" sz="3200" dirty="0">
              <a:solidFill>
                <a:schemeClr val="bg1"/>
              </a:solidFill>
              <a:latin typeface="Tahoma" panose="020B0604030504040204" pitchFamily="34" charset="0"/>
            </a:endParaRPr>
          </a:p>
        </p:txBody>
      </p:sp>
      <p:sp>
        <p:nvSpPr>
          <p:cNvPr id="4" name="TextBox 3"/>
          <p:cNvSpPr txBox="1"/>
          <p:nvPr/>
        </p:nvSpPr>
        <p:spPr>
          <a:xfrm>
            <a:off x="780473" y="877599"/>
            <a:ext cx="10353964" cy="6001643"/>
          </a:xfrm>
          <a:prstGeom prst="rect">
            <a:avLst/>
          </a:prstGeom>
          <a:noFill/>
        </p:spPr>
        <p:txBody>
          <a:bodyPr wrap="square" rtlCol="0">
            <a:spAutoFit/>
          </a:bodyPr>
          <a:lstStyle/>
          <a:p>
            <a:pPr marL="285750" indent="-285750">
              <a:lnSpc>
                <a:spcPct val="200000"/>
              </a:lnSpc>
              <a:buBlip>
                <a:blip r:embed="rId2"/>
              </a:buBlip>
            </a:pPr>
            <a:r>
              <a:rPr lang="en-US" dirty="0" smtClean="0">
                <a:solidFill>
                  <a:schemeClr val="bg1"/>
                </a:solidFill>
                <a:latin typeface="Tahoma" panose="020B0604030504040204" pitchFamily="34" charset="0"/>
              </a:rPr>
              <a:t>From the available information it can be concluded that the project is highly profitable.</a:t>
            </a:r>
          </a:p>
          <a:p>
            <a:pPr marL="285750" indent="-285750">
              <a:lnSpc>
                <a:spcPct val="200000"/>
              </a:lnSpc>
              <a:buBlip>
                <a:blip r:embed="rId2"/>
              </a:buBlip>
            </a:pPr>
            <a:r>
              <a:rPr lang="en-US" dirty="0" smtClean="0">
                <a:solidFill>
                  <a:schemeClr val="bg1"/>
                </a:solidFill>
                <a:latin typeface="Tahoma" panose="020B0604030504040204" pitchFamily="34" charset="0"/>
              </a:rPr>
              <a:t>For the period of 18 months in development the project has raised 44 million dollars and this is prior to having a finished product.</a:t>
            </a:r>
          </a:p>
          <a:p>
            <a:pPr marL="285750" indent="-285750">
              <a:lnSpc>
                <a:spcPct val="200000"/>
              </a:lnSpc>
              <a:buBlip>
                <a:blip r:embed="rId2"/>
              </a:buBlip>
            </a:pPr>
            <a:r>
              <a:rPr lang="en-US" dirty="0" smtClean="0">
                <a:solidFill>
                  <a:schemeClr val="bg1"/>
                </a:solidFill>
                <a:latin typeface="Tahoma" panose="020B0604030504040204" pitchFamily="34" charset="0"/>
              </a:rPr>
              <a:t>Even with no concrete information about the actual costs we can estimate the profit based on the following data.</a:t>
            </a:r>
          </a:p>
          <a:p>
            <a:pPr marL="285750" indent="-285750">
              <a:lnSpc>
                <a:spcPct val="200000"/>
              </a:lnSpc>
              <a:buBlip>
                <a:blip r:embed="rId2"/>
              </a:buBlip>
            </a:pPr>
            <a:r>
              <a:rPr lang="en-US" dirty="0" smtClean="0">
                <a:solidFill>
                  <a:schemeClr val="bg1"/>
                </a:solidFill>
                <a:latin typeface="Tahoma" panose="020B0604030504040204" pitchFamily="34" charset="0"/>
              </a:rPr>
              <a:t>Current number of employs: around 200; The hearing of employs has been gradual over the period of time so we can make assumption of average 120 employees over 18 months period.</a:t>
            </a:r>
            <a:r>
              <a:rPr lang="en-US" dirty="0">
                <a:solidFill>
                  <a:schemeClr val="bg1"/>
                </a:solidFill>
                <a:latin typeface="Tahoma" panose="020B0604030504040204" pitchFamily="34" charset="0"/>
              </a:rPr>
              <a:t> </a:t>
            </a:r>
            <a:r>
              <a:rPr lang="en-US" dirty="0" smtClean="0">
                <a:solidFill>
                  <a:schemeClr val="bg1"/>
                </a:solidFill>
                <a:latin typeface="Tahoma" panose="020B0604030504040204" pitchFamily="34" charset="0"/>
              </a:rPr>
              <a:t>With the average yearly salary for Game Developers being around 100000$ and keeping in mind that not all the employees are developers this amounts to 18 million dollars expenses. If we increase this by 50% to cover for additional expenses it’s 27 mil. $ expenses or 17 mil. $ profit.</a:t>
            </a:r>
            <a:endParaRPr lang="en-US" dirty="0">
              <a:solidFill>
                <a:schemeClr val="bg1"/>
              </a:solidFill>
              <a:latin typeface="Tahoma" panose="020B0604030504040204" pitchFamily="34" charset="0"/>
            </a:endParaRPr>
          </a:p>
          <a:p>
            <a:pPr>
              <a:lnSpc>
                <a:spcPct val="200000"/>
              </a:lnSpc>
            </a:pPr>
            <a:r>
              <a:rPr lang="en-US" sz="1200" i="1" dirty="0" smtClean="0">
                <a:solidFill>
                  <a:schemeClr val="bg1"/>
                </a:solidFill>
                <a:latin typeface="Tahoma" panose="020B0604030504040204" pitchFamily="34" charset="0"/>
              </a:rPr>
              <a:t>* This calculation is heavily based on untested assumptions due to the lack of concrete and detailed data about the project expenses.</a:t>
            </a:r>
          </a:p>
        </p:txBody>
      </p:sp>
    </p:spTree>
    <p:extLst>
      <p:ext uri="{BB962C8B-B14F-4D97-AF65-F5344CB8AC3E}">
        <p14:creationId xmlns:p14="http://schemas.microsoft.com/office/powerpoint/2010/main" val="246434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D1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5455" y="277091"/>
            <a:ext cx="9144000" cy="600508"/>
          </a:xfrm>
        </p:spPr>
        <p:txBody>
          <a:bodyPr>
            <a:normAutofit/>
          </a:bodyPr>
          <a:lstStyle/>
          <a:p>
            <a:r>
              <a:rPr lang="en-US" sz="3200" dirty="0" smtClean="0">
                <a:solidFill>
                  <a:schemeClr val="bg1"/>
                </a:solidFill>
                <a:latin typeface="Tahoma" panose="020B0604030504040204" pitchFamily="34" charset="0"/>
              </a:rPr>
              <a:t>Sustainability</a:t>
            </a:r>
            <a:endParaRPr lang="bg-BG" sz="3200" dirty="0">
              <a:solidFill>
                <a:schemeClr val="bg1"/>
              </a:solidFill>
              <a:latin typeface="Tahoma" panose="020B0604030504040204" pitchFamily="34" charset="0"/>
            </a:endParaRPr>
          </a:p>
        </p:txBody>
      </p:sp>
      <p:sp>
        <p:nvSpPr>
          <p:cNvPr id="4" name="TextBox 3"/>
          <p:cNvSpPr txBox="1"/>
          <p:nvPr/>
        </p:nvSpPr>
        <p:spPr>
          <a:xfrm>
            <a:off x="780473" y="775999"/>
            <a:ext cx="10353964" cy="6186309"/>
          </a:xfrm>
          <a:prstGeom prst="rect">
            <a:avLst/>
          </a:prstGeom>
          <a:noFill/>
        </p:spPr>
        <p:txBody>
          <a:bodyPr wrap="square" rtlCol="0">
            <a:spAutoFit/>
          </a:bodyPr>
          <a:lstStyle/>
          <a:p>
            <a:pPr marL="285750" indent="-285750">
              <a:lnSpc>
                <a:spcPct val="200000"/>
              </a:lnSpc>
              <a:buBlip>
                <a:blip r:embed="rId2"/>
              </a:buBlip>
            </a:pPr>
            <a:r>
              <a:rPr lang="en-US" dirty="0" smtClean="0">
                <a:solidFill>
                  <a:schemeClr val="bg1"/>
                </a:solidFill>
                <a:latin typeface="Tahoma" panose="020B0604030504040204" pitchFamily="34" charset="0"/>
              </a:rPr>
              <a:t>Keeping in mind that most of the estimated profit from the previous slide will be also invested in development, we can assume that the project will have to attract more people to pledge since there is at least 1 year of development remaining.</a:t>
            </a:r>
            <a:endParaRPr lang="en-US" sz="1200" i="1" dirty="0" smtClean="0">
              <a:solidFill>
                <a:schemeClr val="bg1"/>
              </a:solidFill>
              <a:latin typeface="Tahoma" panose="020B0604030504040204" pitchFamily="34" charset="0"/>
            </a:endParaRPr>
          </a:p>
          <a:p>
            <a:pPr marL="285750" indent="-285750">
              <a:lnSpc>
                <a:spcPct val="200000"/>
              </a:lnSpc>
              <a:buBlip>
                <a:blip r:embed="rId2"/>
              </a:buBlip>
            </a:pPr>
            <a:r>
              <a:rPr lang="en-US" dirty="0" smtClean="0">
                <a:solidFill>
                  <a:schemeClr val="bg1"/>
                </a:solidFill>
                <a:latin typeface="Tahoma" panose="020B0604030504040204" pitchFamily="34" charset="0"/>
              </a:rPr>
              <a:t>Due to saturation of the target audience the income from new pledges will gradually drop.</a:t>
            </a:r>
          </a:p>
          <a:p>
            <a:pPr marL="285750" indent="-285750">
              <a:lnSpc>
                <a:spcPct val="200000"/>
              </a:lnSpc>
              <a:buBlip>
                <a:blip r:embed="rId2"/>
              </a:buBlip>
            </a:pPr>
            <a:r>
              <a:rPr lang="en-US" dirty="0" smtClean="0">
                <a:solidFill>
                  <a:schemeClr val="bg1"/>
                </a:solidFill>
                <a:latin typeface="Tahoma" panose="020B0604030504040204" pitchFamily="34" charset="0"/>
              </a:rPr>
              <a:t>The current income can be sustained via releasing of virtual assets and physical merchandize since they are viable options for people that have already pledged to get the game itself.</a:t>
            </a:r>
          </a:p>
          <a:p>
            <a:pPr marL="285750" indent="-285750">
              <a:lnSpc>
                <a:spcPct val="200000"/>
              </a:lnSpc>
              <a:buBlip>
                <a:blip r:embed="rId2"/>
              </a:buBlip>
            </a:pPr>
            <a:r>
              <a:rPr lang="en-US" dirty="0" smtClean="0">
                <a:solidFill>
                  <a:schemeClr val="bg1"/>
                </a:solidFill>
                <a:latin typeface="Tahoma" panose="020B0604030504040204" pitchFamily="34" charset="0"/>
              </a:rPr>
              <a:t>Upon releasing the finished version there will be income increase consistent with a standard game release, since there are indications that a lot of potential customers are waiting for the finished product.</a:t>
            </a:r>
          </a:p>
          <a:p>
            <a:pPr marL="285750" indent="-285750">
              <a:lnSpc>
                <a:spcPct val="200000"/>
              </a:lnSpc>
              <a:buBlip>
                <a:blip r:embed="rId2"/>
              </a:buBlip>
            </a:pPr>
            <a:r>
              <a:rPr lang="en-US" dirty="0" smtClean="0">
                <a:solidFill>
                  <a:schemeClr val="bg1"/>
                </a:solidFill>
                <a:latin typeface="Tahoma" panose="020B0604030504040204" pitchFamily="34" charset="0"/>
              </a:rPr>
              <a:t>After official launch there are several income options available such as – selling in game items, transaction fees for player sold add-ons, physical goods, etc..</a:t>
            </a:r>
          </a:p>
        </p:txBody>
      </p:sp>
    </p:spTree>
    <p:extLst>
      <p:ext uri="{BB962C8B-B14F-4D97-AF65-F5344CB8AC3E}">
        <p14:creationId xmlns:p14="http://schemas.microsoft.com/office/powerpoint/2010/main" val="1897499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896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Tahoma</vt:lpstr>
      <vt:lpstr>Office Theme</vt:lpstr>
      <vt:lpstr>PowerPoint Presentation</vt:lpstr>
      <vt:lpstr>What is Star Citizen</vt:lpstr>
      <vt:lpstr>How is Star Citizen made</vt:lpstr>
      <vt:lpstr>Who are the customers</vt:lpstr>
      <vt:lpstr>Where is it sold</vt:lpstr>
      <vt:lpstr>How is it sold</vt:lpstr>
      <vt:lpstr>Profitability</vt:lpstr>
      <vt:lpstr>Sustainability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 Citizen Project</dc:title>
  <dc:creator>Ivan Doychinov</dc:creator>
  <cp:lastModifiedBy>Ivan Doychinov</cp:lastModifiedBy>
  <cp:revision>12</cp:revision>
  <dcterms:created xsi:type="dcterms:W3CDTF">2014-05-25T19:20:32Z</dcterms:created>
  <dcterms:modified xsi:type="dcterms:W3CDTF">2014-05-25T21:22:38Z</dcterms:modified>
</cp:coreProperties>
</file>