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  <p:sldMasterId id="214748371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72" r:id="rId8"/>
    <p:sldId id="274" r:id="rId9"/>
    <p:sldId id="261" r:id="rId10"/>
    <p:sldId id="263" r:id="rId11"/>
    <p:sldId id="262" r:id="rId12"/>
    <p:sldId id="264" r:id="rId13"/>
    <p:sldId id="265" r:id="rId14"/>
    <p:sldId id="273" r:id="rId15"/>
    <p:sldId id="275" r:id="rId16"/>
    <p:sldId id="269" r:id="rId17"/>
    <p:sldId id="266" r:id="rId18"/>
    <p:sldId id="267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8523" autoAdjust="0"/>
  </p:normalViewPr>
  <p:slideViewPr>
    <p:cSldViewPr snapToGrid="0">
      <p:cViewPr varScale="1"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0EC69923-D795-49CA-8E05-5C373AC8174C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B16C6BF-A54F-404C-83A7-A6706D9CC5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375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C6BF-A54F-404C-83A7-A6706D9CC5B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132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C6BF-A54F-404C-83A7-A6706D9CC5B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619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C6BF-A54F-404C-83A7-A6706D9CC5B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71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C6BF-A54F-404C-83A7-A6706D9CC5B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602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54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81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71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8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78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48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199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26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7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94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5928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608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44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774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1665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3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555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9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1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2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9EFF8-6D17-4FDF-9D13-D9A336FACD33}" type="datetimeFigureOut">
              <a:rPr lang="en-IL" smtClean="0"/>
              <a:t>02/01/2019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0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hahar@start-up.ai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79207-2EE7-4F04-AA4C-93E41AA2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  <a:endParaRPr lang="en-I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5EB24A-67D5-4637-8BBB-CD1B709A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 Introduction</a:t>
            </a:r>
            <a:endParaRPr lang="en-IL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5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95">
            <a:extLst>
              <a:ext uri="{FF2B5EF4-FFF2-40B4-BE49-F238E27FC236}">
                <a16:creationId xmlns:a16="http://schemas.microsoft.com/office/drawing/2014/main" id="{F6D96C9F-3AB9-4DD3-BB11-A965D66E63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00" y="729000"/>
            <a:ext cx="720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99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545600" y="2092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00">
                <a:latin typeface="+mj-lt"/>
              </a:rPr>
              <a:t>Requirements</a:t>
            </a:r>
            <a:endParaRPr sz="1400">
              <a:latin typeface="+mj-lt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407277" y="2092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>
                <a:latin typeface="+mj-lt"/>
              </a:rPr>
              <a:t>Design</a:t>
            </a:r>
            <a:endParaRPr sz="1400">
              <a:latin typeface="+mj-lt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268921" y="2092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>
                <a:latin typeface="+mj-lt"/>
              </a:rPr>
              <a:t>Development</a:t>
            </a:r>
            <a:endParaRPr sz="1400">
              <a:latin typeface="+mj-lt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130599" y="2092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>
                <a:latin typeface="+mj-lt"/>
              </a:rPr>
              <a:t>Testing</a:t>
            </a:r>
            <a:endParaRPr sz="1400">
              <a:latin typeface="+mj-lt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992267" y="2092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>
                <a:latin typeface="+mj-lt"/>
              </a:rPr>
              <a:t>Deployment</a:t>
            </a:r>
            <a:endParaRPr sz="1400">
              <a:latin typeface="+mj-lt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853933" y="2092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>
                <a:latin typeface="+mj-lt"/>
              </a:rPr>
              <a:t>Maintenance</a:t>
            </a:r>
            <a:endParaRPr sz="1400">
              <a:latin typeface="+mj-lt"/>
            </a:endParaRPr>
          </a:p>
        </p:txBody>
      </p:sp>
      <p:cxnSp>
        <p:nvCxnSpPr>
          <p:cNvPr id="106" name="Shape 106"/>
          <p:cNvCxnSpPr>
            <a:stCxn id="100" idx="3"/>
            <a:endCxn id="101" idx="1"/>
          </p:cNvCxnSpPr>
          <p:nvPr/>
        </p:nvCxnSpPr>
        <p:spPr>
          <a:xfrm>
            <a:off x="1925600" y="2620467"/>
            <a:ext cx="4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Shape 107"/>
          <p:cNvCxnSpPr>
            <a:stCxn id="101" idx="3"/>
            <a:endCxn id="102" idx="1"/>
          </p:cNvCxnSpPr>
          <p:nvPr/>
        </p:nvCxnSpPr>
        <p:spPr>
          <a:xfrm>
            <a:off x="3787277" y="2620467"/>
            <a:ext cx="4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Shape 108"/>
          <p:cNvCxnSpPr>
            <a:stCxn id="102" idx="3"/>
            <a:endCxn id="103" idx="1"/>
          </p:cNvCxnSpPr>
          <p:nvPr/>
        </p:nvCxnSpPr>
        <p:spPr>
          <a:xfrm>
            <a:off x="5648921" y="2620467"/>
            <a:ext cx="4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Shape 109"/>
          <p:cNvCxnSpPr>
            <a:stCxn id="103" idx="3"/>
            <a:endCxn id="104" idx="1"/>
          </p:cNvCxnSpPr>
          <p:nvPr/>
        </p:nvCxnSpPr>
        <p:spPr>
          <a:xfrm>
            <a:off x="7510599" y="2620467"/>
            <a:ext cx="4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Shape 110"/>
          <p:cNvCxnSpPr>
            <a:stCxn id="104" idx="3"/>
            <a:endCxn id="105" idx="1"/>
          </p:cNvCxnSpPr>
          <p:nvPr/>
        </p:nvCxnSpPr>
        <p:spPr>
          <a:xfrm>
            <a:off x="9372267" y="2620467"/>
            <a:ext cx="4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Shape 111"/>
          <p:cNvSpPr/>
          <p:nvPr/>
        </p:nvSpPr>
        <p:spPr>
          <a:xfrm>
            <a:off x="1460000" y="5140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 dirty="0">
                <a:latin typeface="+mj-lt"/>
              </a:rPr>
              <a:t>Requirements</a:t>
            </a:r>
            <a:endParaRPr sz="1400" dirty="0">
              <a:latin typeface="+mj-lt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995277" y="5140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 dirty="0">
                <a:latin typeface="+mj-lt"/>
              </a:rPr>
              <a:t>Design</a:t>
            </a:r>
            <a:endParaRPr sz="1400" dirty="0">
              <a:latin typeface="+mj-lt"/>
            </a:endParaRPr>
          </a:p>
        </p:txBody>
      </p:sp>
      <p:cxnSp>
        <p:nvCxnSpPr>
          <p:cNvPr id="113" name="Shape 113"/>
          <p:cNvCxnSpPr>
            <a:stCxn id="114" idx="3"/>
            <a:endCxn id="112" idx="1"/>
          </p:cNvCxnSpPr>
          <p:nvPr/>
        </p:nvCxnSpPr>
        <p:spPr>
          <a:xfrm>
            <a:off x="6868120" y="5668467"/>
            <a:ext cx="112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Shape 115"/>
          <p:cNvCxnSpPr>
            <a:stCxn id="112" idx="3"/>
            <a:endCxn id="116" idx="1"/>
          </p:cNvCxnSpPr>
          <p:nvPr/>
        </p:nvCxnSpPr>
        <p:spPr>
          <a:xfrm>
            <a:off x="9375277" y="5668467"/>
            <a:ext cx="4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Shape 117"/>
          <p:cNvSpPr/>
          <p:nvPr/>
        </p:nvSpPr>
        <p:spPr>
          <a:xfrm>
            <a:off x="9856877" y="5140467"/>
            <a:ext cx="1380000" cy="105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1400" dirty="0">
                <a:latin typeface="+mj-lt"/>
              </a:rPr>
              <a:t>...</a:t>
            </a:r>
            <a:endParaRPr sz="1400" dirty="0">
              <a:latin typeface="+mj-lt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800920" y="4848667"/>
            <a:ext cx="3067200" cy="1639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/>
            <a:r>
              <a:rPr lang="en-GB" sz="2933" dirty="0">
                <a:latin typeface="+mj-lt"/>
              </a:rPr>
              <a:t>Research</a:t>
            </a:r>
            <a:endParaRPr sz="2933" dirty="0">
              <a:latin typeface="+mj-lt"/>
            </a:endParaRPr>
          </a:p>
        </p:txBody>
      </p:sp>
      <p:cxnSp>
        <p:nvCxnSpPr>
          <p:cNvPr id="118" name="Shape 118"/>
          <p:cNvCxnSpPr>
            <a:stCxn id="111" idx="3"/>
            <a:endCxn id="114" idx="1"/>
          </p:cNvCxnSpPr>
          <p:nvPr/>
        </p:nvCxnSpPr>
        <p:spPr>
          <a:xfrm>
            <a:off x="2840000" y="5668467"/>
            <a:ext cx="9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Shape 119"/>
          <p:cNvSpPr txBox="1"/>
          <p:nvPr/>
        </p:nvSpPr>
        <p:spPr>
          <a:xfrm>
            <a:off x="3019600" y="883400"/>
            <a:ext cx="6152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933" u="sng" dirty="0">
                <a:latin typeface="+mj-lt"/>
              </a:rPr>
              <a:t>Traditional Software Development</a:t>
            </a:r>
            <a:endParaRPr sz="2933" u="sng" dirty="0">
              <a:latin typeface="+mj-lt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19600" y="3904467"/>
            <a:ext cx="6152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IL"/>
            </a:defPPr>
            <a:lvl1pPr algn="ctr">
              <a:defRPr sz="2933" u="sng">
                <a:latin typeface="+mj-lt"/>
              </a:defRPr>
            </a:lvl1pPr>
          </a:lstStyle>
          <a:p>
            <a:r>
              <a:rPr lang="en-GB" dirty="0"/>
              <a:t>Machine Learning Development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305AD0-AF7A-4689-B422-6ACF63C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Industry Examples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Recommendation systems like in Netflix or Amazon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Demand forecasting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Information retrieval (NLP scenarios)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Bid optimization in </a:t>
            </a:r>
            <a:r>
              <a:rPr lang="en-US" dirty="0" err="1">
                <a:latin typeface="+mj-lt"/>
              </a:rPr>
              <a:t>Adtech</a:t>
            </a:r>
            <a:endParaRPr lang="en-US" dirty="0">
              <a:latin typeface="+mj-lt"/>
            </a:endParaRP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Marketing optimization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Anomaly (e.g., fraud) detection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Image processing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31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E22D-33AB-488A-BCC2-1A0DF5D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4000" dirty="0">
              <a:solidFill>
                <a:srgbClr val="595959"/>
              </a:solidFill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rgbClr val="595959"/>
                </a:solidFill>
                <a:latin typeface="+mj-lt"/>
              </a:rPr>
              <a:t>Machine Learning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49930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305AD0-AF7A-4689-B422-6ACF63C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Machine Learning in the Industry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Everybody is curious about it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Some really understand the potential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Few know how to materialize it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Very few really deliver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How are you going to fit in?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36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305AD0-AF7A-4689-B422-6ACF63C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Becoming a Data Scientist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Data science is often referred to as the sexiest job of the 21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century, carrying a lot of responsibility on the evolvement of the human kind.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The industry needs a lot of data scientists.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Yet, getting into industry is not an easy task: lot of knowledge and experience is needed, lack of experienced professional to learn form, lack of standardization, many different kinds of data scientists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0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86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E22D-33AB-488A-BCC2-1A0DF5D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4000" dirty="0">
              <a:solidFill>
                <a:srgbClr val="595959"/>
              </a:solidFill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rgbClr val="595959"/>
                </a:solidFill>
                <a:latin typeface="+mj-lt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98855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305AD0-AF7A-4689-B422-6ACF63C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Course Outline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Introduction to machine learning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Project initiation: business definitions, data exploration &amp; preparation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Modeling: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Supervised learning (including deep learning ?)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Unsupervised learning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Reinforcement learning (?)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Modeling evaluation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+mj-lt"/>
              </a:rPr>
              <a:t>Deployment 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0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64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305AD0-AF7A-4689-B422-6ACF63C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Aligning Expectations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You will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become an experienced data scientists solely based on the course and you might find it hard to get a first job in the field.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But,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You will get a gentle yet non trivial introduction to the field, with ability to explore its possibilities hands on. Use this introduction wisely, continue to learn,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maintain hands on capabilities</a:t>
            </a:r>
            <a:r>
              <a:rPr lang="en-US" dirty="0">
                <a:latin typeface="+mj-lt"/>
              </a:rPr>
              <a:t>, and I’m sure that good thigs will happen to you.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0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754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305AD0-AF7A-4689-B422-6ACF63C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Aligning Expectations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We will not dive deep into the mathematics. I will try to provide good intuition.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We will work with Python – the de facto environment for data scientists.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You will get very little from the course without self practice: re-build the code that we share, read more on any important function, trial with its parameters, search for online examples, run them and understand them </a:t>
            </a:r>
          </a:p>
          <a:p>
            <a:pPr marL="0" indent="0" algn="l" rtl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18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61832-C275-4A70-8611-7C2274CB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About me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E22D-33AB-488A-BCC2-1A0DF5D9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1825625"/>
            <a:ext cx="9858375" cy="4351338"/>
          </a:xfrm>
        </p:spPr>
        <p:txBody>
          <a:bodyPr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+mj-lt"/>
              </a:rPr>
              <a:t>My name is Shahar Cohen.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+mj-lt"/>
              </a:rPr>
              <a:t>I have </a:t>
            </a:r>
            <a:r>
              <a:rPr lang="en-US" dirty="0" err="1">
                <a:solidFill>
                  <a:srgbClr val="595959"/>
                </a:solidFill>
                <a:latin typeface="+mj-lt"/>
              </a:rPr>
              <a:t>Ph.D</a:t>
            </a:r>
            <a:r>
              <a:rPr lang="en-US" dirty="0">
                <a:solidFill>
                  <a:srgbClr val="595959"/>
                </a:solidFill>
                <a:latin typeface="+mj-lt"/>
              </a:rPr>
              <a:t> in Machine learning.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+mj-lt"/>
              </a:rPr>
              <a:t>I was a Co-founder and the CTO of Optimove.com, an independent machine learning consultant for many years, a machine learning leader @ Intel and a</a:t>
            </a:r>
            <a:r>
              <a:rPr lang="en-US" dirty="0">
                <a:solidFill>
                  <a:schemeClr val="dk2"/>
                </a:solidFill>
                <a:latin typeface="+mj-lt"/>
              </a:rPr>
              <a:t> co-Founder @ </a:t>
            </a:r>
            <a:r>
              <a:rPr lang="en-US" dirty="0" err="1">
                <a:solidFill>
                  <a:schemeClr val="dk2"/>
                </a:solidFill>
                <a:latin typeface="+mj-lt"/>
              </a:rPr>
              <a:t>YellowRoad</a:t>
            </a:r>
            <a:r>
              <a:rPr lang="en-US" dirty="0">
                <a:solidFill>
                  <a:schemeClr val="dk2"/>
                </a:solidFill>
                <a:latin typeface="+mj-lt"/>
              </a:rPr>
              <a:t> (a machine learning startup).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+mj-lt"/>
              </a:rPr>
              <a:t>I am thrilled by new AI initiatives, and I think I can help them a lot.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+mj-lt"/>
              </a:rPr>
              <a:t>Contact </a:t>
            </a:r>
            <a:r>
              <a:rPr lang="en-US">
                <a:solidFill>
                  <a:schemeClr val="dk2"/>
                </a:solidFill>
                <a:latin typeface="+mj-lt"/>
              </a:rPr>
              <a:t>me:	</a:t>
            </a:r>
            <a:r>
              <a:rPr lang="en-US">
                <a:solidFill>
                  <a:schemeClr val="dk2"/>
                </a:solidFill>
                <a:latin typeface="+mj-lt"/>
                <a:hlinkClick r:id="rId2"/>
              </a:rPr>
              <a:t>shahar</a:t>
            </a:r>
            <a:r>
              <a:rPr lang="en-US" dirty="0">
                <a:solidFill>
                  <a:schemeClr val="dk2"/>
                </a:solidFill>
                <a:latin typeface="+mj-lt"/>
                <a:hlinkClick r:id="rId2"/>
              </a:rPr>
              <a:t>@start-up.ai</a:t>
            </a:r>
            <a:r>
              <a:rPr lang="en-US" dirty="0">
                <a:solidFill>
                  <a:schemeClr val="dk2"/>
                </a:solidFill>
                <a:latin typeface="+mj-lt"/>
              </a:rPr>
              <a:t>	0502007332</a:t>
            </a:r>
            <a:endParaRPr lang="en-US" dirty="0">
              <a:solidFill>
                <a:srgbClr val="595959"/>
              </a:solidFill>
              <a:latin typeface="+mj-lt"/>
            </a:endParaRPr>
          </a:p>
        </p:txBody>
      </p:sp>
      <p:pic>
        <p:nvPicPr>
          <p:cNvPr id="4" name="Shape 65" descr="IMG_0190 (2).jpg">
            <a:extLst>
              <a:ext uri="{FF2B5EF4-FFF2-40B4-BE49-F238E27FC236}">
                <a16:creationId xmlns:a16="http://schemas.microsoft.com/office/drawing/2014/main" id="{8D72258C-2C07-4F6B-9FEE-ED1AD6CA41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69" t="357" r="-3270" b="357"/>
          <a:stretch/>
        </p:blipFill>
        <p:spPr>
          <a:xfrm>
            <a:off x="998026" y="1825625"/>
            <a:ext cx="609188" cy="649800"/>
          </a:xfrm>
          <a:prstGeom prst="ellipse">
            <a:avLst/>
          </a:prstGeom>
          <a:noFill/>
          <a:ln w="9525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260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79207-2EE7-4F04-AA4C-93E41AA2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  <a:endParaRPr lang="en-I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5EB24A-67D5-4637-8BBB-CD1B709A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let’s go</a:t>
            </a:r>
            <a:endParaRPr lang="en-IL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E22D-33AB-488A-BCC2-1A0DF5D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4000" dirty="0">
              <a:solidFill>
                <a:srgbClr val="595959"/>
              </a:solidFill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rgbClr val="595959"/>
                </a:solidFill>
                <a:latin typeface="+mj-lt"/>
              </a:rPr>
              <a:t>So, 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9151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Machine Learning is an important area in Artificial Intelligence that deals with practices that apply to machines that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learn from experience</a:t>
            </a:r>
            <a:r>
              <a:rPr lang="en-US" dirty="0">
                <a:latin typeface="+mj-lt"/>
              </a:rPr>
              <a:t>.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Learning from experience is important in automating decision making, without needing to pre-decide on the right reaction for every possible scenario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25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Learning from experience is important in automating decision making, without needing to pre-decide on the right reaction for every possible scenario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&gt;&gt; There might be too many possible scenarios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&gt;&gt; The best reaction might be unknown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7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B2430F6-C7CB-468E-8C28-F5D3C1B5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AI, ML &amp; Deep Learning</a:t>
            </a:r>
            <a:endParaRPr lang="en-IL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9DB96FC-84BC-4240-BCF3-8B4F6D52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59" y="1569311"/>
            <a:ext cx="4985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B2430F6-C7CB-468E-8C28-F5D3C1B5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AI, ML &amp; Deep Learning</a:t>
            </a:r>
            <a:endParaRPr lang="en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4CE02474-BDCA-4861-BC4C-1806A0D4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4000" dirty="0">
              <a:solidFill>
                <a:srgbClr val="595959"/>
              </a:solidFill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rgbClr val="595959"/>
                </a:solidFill>
                <a:latin typeface="+mj-lt"/>
              </a:rPr>
              <a:t>“If it is written in Python it is Machine Learning, if it is presented in PowerPoint, it is AI”</a:t>
            </a: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+mj-lt"/>
              </a:rPr>
              <a:t>Source unknown</a:t>
            </a:r>
            <a:endParaRPr lang="en-US" sz="4000" dirty="0">
              <a:solidFill>
                <a:srgbClr val="5959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75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B2430F6-C7CB-468E-8C28-F5D3C1B5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it takes to implement machine learning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A720E2-0EC7-4D6B-814A-302858A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IL" dirty="0">
              <a:latin typeface="+mj-lt"/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FBF7DF7A-55B1-461B-933D-629B2BEDA34C}"/>
              </a:ext>
            </a:extLst>
          </p:cNvPr>
          <p:cNvSpPr/>
          <p:nvPr/>
        </p:nvSpPr>
        <p:spPr>
          <a:xfrm>
            <a:off x="3756000" y="1825625"/>
            <a:ext cx="2984276" cy="3120000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B65C8769-3AF5-42C0-84AE-DFCFAFD7B1D2}"/>
              </a:ext>
            </a:extLst>
          </p:cNvPr>
          <p:cNvSpPr/>
          <p:nvPr/>
        </p:nvSpPr>
        <p:spPr>
          <a:xfrm>
            <a:off x="5451724" y="1825625"/>
            <a:ext cx="2984276" cy="3120000"/>
          </a:xfrm>
          <a:prstGeom prst="ellipse">
            <a:avLst/>
          </a:prstGeom>
          <a:solidFill>
            <a:srgbClr val="AB06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A8E09C6-FB59-48E8-84CF-20EC14704430}"/>
              </a:ext>
            </a:extLst>
          </p:cNvPr>
          <p:cNvSpPr/>
          <p:nvPr/>
        </p:nvSpPr>
        <p:spPr>
          <a:xfrm>
            <a:off x="4631993" y="3385625"/>
            <a:ext cx="2984276" cy="3120000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5603A-5F06-4F5E-941B-CB3DCC1422E6}"/>
              </a:ext>
            </a:extLst>
          </p:cNvPr>
          <p:cNvSpPr txBox="1"/>
          <p:nvPr/>
        </p:nvSpPr>
        <p:spPr>
          <a:xfrm>
            <a:off x="3893895" y="2647997"/>
            <a:ext cx="143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IT / Engineering</a:t>
            </a:r>
            <a:endParaRPr lang="en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7E038-B0AC-42E8-9A4F-25598CD7B9FB}"/>
              </a:ext>
            </a:extLst>
          </p:cNvPr>
          <p:cNvSpPr txBox="1"/>
          <p:nvPr/>
        </p:nvSpPr>
        <p:spPr>
          <a:xfrm>
            <a:off x="6793073" y="2480144"/>
            <a:ext cx="157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Math &amp; Statistics</a:t>
            </a:r>
            <a:endParaRPr lang="en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B76C6-3895-492D-A8C3-527C4A5D2194}"/>
              </a:ext>
            </a:extLst>
          </p:cNvPr>
          <p:cNvSpPr txBox="1"/>
          <p:nvPr/>
        </p:nvSpPr>
        <p:spPr>
          <a:xfrm>
            <a:off x="5248138" y="5353922"/>
            <a:ext cx="167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Business Knowledge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EB0FA-9D1D-4AB3-9235-B747909E73FD}"/>
              </a:ext>
            </a:extLst>
          </p:cNvPr>
          <p:cNvSpPr txBox="1"/>
          <p:nvPr/>
        </p:nvSpPr>
        <p:spPr>
          <a:xfrm>
            <a:off x="5394983" y="2808438"/>
            <a:ext cx="127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Algorithms</a:t>
            </a:r>
            <a:endParaRPr lang="en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96836-6EF2-4DB6-B8AC-5507F58B2CB5}"/>
              </a:ext>
            </a:extLst>
          </p:cNvPr>
          <p:cNvSpPr txBox="1"/>
          <p:nvPr/>
        </p:nvSpPr>
        <p:spPr>
          <a:xfrm>
            <a:off x="6334172" y="4234480"/>
            <a:ext cx="130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Traditional Research</a:t>
            </a:r>
            <a:endParaRPr lang="en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AB0D3-280D-4910-B755-D74D678F4163}"/>
              </a:ext>
            </a:extLst>
          </p:cNvPr>
          <p:cNvSpPr txBox="1"/>
          <p:nvPr/>
        </p:nvSpPr>
        <p:spPr>
          <a:xfrm>
            <a:off x="4613021" y="4234480"/>
            <a:ext cx="130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Traditional Software</a:t>
            </a:r>
            <a:endParaRPr lang="en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35402-1405-4558-9A2B-905D28DBF3B8}"/>
              </a:ext>
            </a:extLst>
          </p:cNvPr>
          <p:cNvSpPr txBox="1"/>
          <p:nvPr/>
        </p:nvSpPr>
        <p:spPr>
          <a:xfrm>
            <a:off x="5492675" y="3539081"/>
            <a:ext cx="11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Data Science</a:t>
            </a:r>
            <a:endParaRPr lang="en-IL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E22D-33AB-488A-BCC2-1A0DF5D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4000" dirty="0">
              <a:solidFill>
                <a:srgbClr val="595959"/>
              </a:solidFill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rgbClr val="595959"/>
                </a:solidFill>
                <a:latin typeface="+mj-lt"/>
              </a:rPr>
              <a:t>Machine Learning Software vs. Traditional Software?</a:t>
            </a:r>
          </a:p>
        </p:txBody>
      </p:sp>
    </p:spTree>
    <p:extLst>
      <p:ext uri="{BB962C8B-B14F-4D97-AF65-F5344CB8AC3E}">
        <p14:creationId xmlns:p14="http://schemas.microsoft.com/office/powerpoint/2010/main" val="7766900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350</TotalTime>
  <Words>602</Words>
  <Application>Microsoft Office PowerPoint</Application>
  <PresentationFormat>מסך רחב</PresentationFormat>
  <Paragraphs>91</Paragraphs>
  <Slides>20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Wingdings 2</vt:lpstr>
      <vt:lpstr>HDOfficeLightV0</vt:lpstr>
      <vt:lpstr>1_HDOfficeLightV0</vt:lpstr>
      <vt:lpstr>Machine Learning</vt:lpstr>
      <vt:lpstr>About me</vt:lpstr>
      <vt:lpstr>מצגת של PowerPoint‏</vt:lpstr>
      <vt:lpstr>מצגת של PowerPoint‏</vt:lpstr>
      <vt:lpstr>מצגת של PowerPoint‏</vt:lpstr>
      <vt:lpstr>AI, ML &amp; Deep Learning</vt:lpstr>
      <vt:lpstr>AI, ML &amp; Deep Learning</vt:lpstr>
      <vt:lpstr>What it takes to implement machine learning</vt:lpstr>
      <vt:lpstr>מצגת של PowerPoint‏</vt:lpstr>
      <vt:lpstr>מצגת של PowerPoint‏</vt:lpstr>
      <vt:lpstr>מצגת של PowerPoint‏</vt:lpstr>
      <vt:lpstr>Industry Examples</vt:lpstr>
      <vt:lpstr>מצגת של PowerPoint‏</vt:lpstr>
      <vt:lpstr>Machine Learning in the Industry</vt:lpstr>
      <vt:lpstr>Becoming a Data Scientist</vt:lpstr>
      <vt:lpstr>מצגת של PowerPoint‏</vt:lpstr>
      <vt:lpstr>Course Outline</vt:lpstr>
      <vt:lpstr>Aligning Expectations</vt:lpstr>
      <vt:lpstr>Aligning Expectations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Shahar Cohen</dc:creator>
  <cp:lastModifiedBy>Shahar Cohen</cp:lastModifiedBy>
  <cp:revision>16</cp:revision>
  <dcterms:created xsi:type="dcterms:W3CDTF">2018-12-03T09:27:57Z</dcterms:created>
  <dcterms:modified xsi:type="dcterms:W3CDTF">2019-01-02T14:30:20Z</dcterms:modified>
</cp:coreProperties>
</file>