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500" r:id="rId2"/>
    <p:sldId id="264" r:id="rId3"/>
    <p:sldId id="517" r:id="rId4"/>
    <p:sldId id="518" r:id="rId5"/>
    <p:sldId id="519" r:id="rId6"/>
    <p:sldId id="520" r:id="rId7"/>
    <p:sldId id="521" r:id="rId8"/>
    <p:sldId id="522" r:id="rId9"/>
    <p:sldId id="502" r:id="rId10"/>
    <p:sldId id="503" r:id="rId11"/>
    <p:sldId id="504" r:id="rId12"/>
    <p:sldId id="505" r:id="rId13"/>
    <p:sldId id="506" r:id="rId14"/>
    <p:sldId id="507" r:id="rId15"/>
    <p:sldId id="523" r:id="rId16"/>
    <p:sldId id="4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2"/>
    <p:restoredTop sz="94746"/>
  </p:normalViewPr>
  <p:slideViewPr>
    <p:cSldViewPr snapToGrid="0" snapToObjects="1">
      <p:cViewPr varScale="1">
        <p:scale>
          <a:sx n="67" d="100"/>
          <a:sy n="67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BD839-07D7-394E-8964-BBB21F731C4B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CA790-529B-064E-9DC6-59062088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49" cy="4030046"/>
          </a:xfrm>
          <a:prstGeom prst="rect">
            <a:avLst/>
          </a:prstGeom>
          <a:noFill/>
          <a:ln>
            <a:noFill/>
          </a:ln>
        </p:spPr>
        <p:txBody>
          <a:bodyPr lIns="99059" tIns="49516" rIns="99059" bIns="49516" anchor="t" anchorCtr="0">
            <a:noAutofit/>
          </a:bodyPr>
          <a:lstStyle/>
          <a:p>
            <a:endParaRPr lang="en-GB" dirty="0"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6" cy="513408"/>
          </a:xfrm>
          <a:prstGeom prst="rect">
            <a:avLst/>
          </a:prstGeom>
          <a:noFill/>
          <a:ln>
            <a:noFill/>
          </a:ln>
        </p:spPr>
        <p:txBody>
          <a:bodyPr lIns="99059" tIns="49516" rIns="99059" bIns="49516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</a:t>
            </a:fld>
            <a:endParaRPr lang="en-GB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0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58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28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88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47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87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8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61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4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7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E33D-5596-194D-B8C6-8080E612ABF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9E5B-9293-9A4E-BF30-A3D4C25A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938402" y="2926111"/>
            <a:ext cx="10315199" cy="863051"/>
          </a:xfrm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800" b="1" cap="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Open Sans"/>
                <a:ea typeface="Open Sans"/>
                <a:cs typeface="Open Sans"/>
                <a:sym typeface="Open Sans"/>
              </a:rPr>
              <a:t>WRAP UP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327" y="456104"/>
            <a:ext cx="2395891" cy="306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4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800" dirty="0"/>
              <a:t>Common Pitfalls in the Way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474121">
              <a:lnSpc>
                <a:spcPct val="150000"/>
              </a:lnSpc>
              <a:buClr>
                <a:srgbClr val="131313"/>
              </a:buClr>
              <a:buSzPts val="2000"/>
              <a:buAutoNum type="arabicPeriod" startAt="2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Inability to act according to the outcomes</a:t>
            </a:r>
          </a:p>
          <a:p>
            <a:pPr lvl="1" indent="-474121">
              <a:lnSpc>
                <a:spcPct val="150000"/>
              </a:lnSpc>
              <a:spcBef>
                <a:spcPts val="0"/>
              </a:spcBef>
              <a:buClr>
                <a:srgbClr val="131313"/>
              </a:buClr>
              <a:buSzPts val="2000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For example: given that we have a perfect model for predicting customer churn, what do we do with it?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67" dirty="0">
              <a:solidFill>
                <a:srgbClr val="131313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Make sure that you have a good answer to what shall we do with the outcome!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+mj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5743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800" dirty="0"/>
              <a:t>Common Pitfalls in the Way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474121">
              <a:lnSpc>
                <a:spcPct val="150000"/>
              </a:lnSpc>
              <a:buClr>
                <a:srgbClr val="131313"/>
              </a:buClr>
              <a:buSzPts val="2000"/>
              <a:buAutoNum type="arabicPeriod" startAt="3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Data is not available or is of low quality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67" dirty="0">
              <a:solidFill>
                <a:srgbClr val="131313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67" dirty="0">
              <a:solidFill>
                <a:srgbClr val="131313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You cannot exaggerate regarding the importance of data exploration.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On going, a good data scientist must be a domain and data expert.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+mj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4037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800" dirty="0"/>
              <a:t>Common Pitfalls in the Way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474121">
              <a:lnSpc>
                <a:spcPct val="150000"/>
              </a:lnSpc>
              <a:buClr>
                <a:srgbClr val="131313"/>
              </a:buClr>
              <a:buSzPts val="2000"/>
              <a:buAutoNum type="arabicPeriod" startAt="4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Under trained data science team </a:t>
            </a:r>
          </a:p>
          <a:p>
            <a:pPr lvl="1" indent="-474121">
              <a:lnSpc>
                <a:spcPct val="150000"/>
              </a:lnSpc>
              <a:spcBef>
                <a:spcPts val="0"/>
              </a:spcBef>
              <a:buClr>
                <a:srgbClr val="131313"/>
              </a:buClr>
              <a:buSzPts val="2000"/>
              <a:buAutoNum type="alphaLcPeriod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Over technical (data science is way more than connecting boxes) </a:t>
            </a:r>
          </a:p>
          <a:p>
            <a:pPr lvl="1" indent="-474121">
              <a:lnSpc>
                <a:spcPct val="150000"/>
              </a:lnSpc>
              <a:spcBef>
                <a:spcPts val="0"/>
              </a:spcBef>
              <a:buClr>
                <a:srgbClr val="131313"/>
              </a:buClr>
              <a:buSzPts val="2000"/>
              <a:buAutoNum type="alphaLcPeriod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Lack of technical capabilities </a:t>
            </a:r>
          </a:p>
          <a:p>
            <a:pPr lvl="1" indent="-474121">
              <a:lnSpc>
                <a:spcPct val="150000"/>
              </a:lnSpc>
              <a:spcBef>
                <a:spcPts val="0"/>
              </a:spcBef>
              <a:buClr>
                <a:srgbClr val="131313"/>
              </a:buClr>
              <a:buSzPts val="2000"/>
              <a:buAutoNum type="alphaLcPeriod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Over scientific (but with no connection to business)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67" dirty="0">
                <a:solidFill>
                  <a:srgbClr val="131313"/>
                </a:solidFill>
                <a:latin typeface="+mj-lt"/>
                <a:sym typeface="Open Sans"/>
              </a:rPr>
              <a:t>Always start small and simple!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67" dirty="0">
                <a:solidFill>
                  <a:srgbClr val="131313"/>
                </a:solidFill>
                <a:latin typeface="+mj-lt"/>
                <a:sym typeface="Open Sans"/>
              </a:rPr>
              <a:t>Make sure you really understand the data!</a:t>
            </a:r>
            <a:endParaRPr lang="en-US" sz="1800" dirty="0">
              <a:latin typeface="+mj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4074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800" dirty="0"/>
              <a:t>Common Pitfalls in the Way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474121">
              <a:lnSpc>
                <a:spcPct val="150000"/>
              </a:lnSpc>
              <a:buClr>
                <a:srgbClr val="131313"/>
              </a:buClr>
              <a:buSzPts val="2000"/>
              <a:buAutoNum type="arabicPeriod" startAt="5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Wrong KPIs</a:t>
            </a:r>
          </a:p>
          <a:p>
            <a:pPr lvl="1" indent="-474121">
              <a:lnSpc>
                <a:spcPct val="150000"/>
              </a:lnSpc>
              <a:spcBef>
                <a:spcPts val="0"/>
              </a:spcBef>
              <a:buClr>
                <a:srgbClr val="131313"/>
              </a:buClr>
              <a:buSzPts val="2000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Online vs. offline performance</a:t>
            </a:r>
          </a:p>
          <a:p>
            <a:pPr lvl="1" indent="-474121">
              <a:lnSpc>
                <a:spcPct val="150000"/>
              </a:lnSpc>
              <a:spcBef>
                <a:spcPts val="0"/>
              </a:spcBef>
              <a:buClr>
                <a:srgbClr val="131313"/>
              </a:buClr>
              <a:buSzPts val="2000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In classification</a:t>
            </a:r>
          </a:p>
          <a:p>
            <a:pPr lvl="1" indent="-474121">
              <a:lnSpc>
                <a:spcPct val="150000"/>
              </a:lnSpc>
              <a:spcBef>
                <a:spcPts val="0"/>
              </a:spcBef>
              <a:buClr>
                <a:srgbClr val="131313"/>
              </a:buClr>
              <a:buSzPts val="2000"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In regression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67" dirty="0">
              <a:solidFill>
                <a:srgbClr val="131313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67" dirty="0">
                <a:solidFill>
                  <a:srgbClr val="131313"/>
                </a:solidFill>
                <a:latin typeface="+mj-lt"/>
              </a:rPr>
              <a:t>A good KPI is a bridge between the business value and the algorithmic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953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800" dirty="0"/>
              <a:t>Common Pitfalls in the Way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131313"/>
              </a:buClr>
              <a:buAutoNum type="arabicPeriod" startAt="6"/>
            </a:pPr>
            <a:r>
              <a:rPr lang="en-US" sz="2400" dirty="0">
                <a:solidFill>
                  <a:srgbClr val="131313"/>
                </a:solidFill>
                <a:latin typeface="+mj-lt"/>
              </a:rPr>
              <a:t>Underestimating the deployment effort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131313"/>
                </a:solidFill>
                <a:latin typeface="+mj-lt"/>
              </a:rPr>
              <a:t>Deploying a data science solution is way more complicated than deploying static software. Think of at least: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sz="2400" dirty="0">
                <a:solidFill>
                  <a:srgbClr val="131313"/>
                </a:solidFill>
                <a:latin typeface="+mj-lt"/>
              </a:rPr>
              <a:t>Service (prediction)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sz="2400" dirty="0">
                <a:solidFill>
                  <a:srgbClr val="131313"/>
                </a:solidFill>
                <a:latin typeface="+mj-lt"/>
              </a:rPr>
              <a:t>Continuous monitoring: technically wise and business wise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sz="2400" dirty="0">
                <a:solidFill>
                  <a:srgbClr val="131313"/>
                </a:solidFill>
                <a:latin typeface="+mj-lt"/>
              </a:rPr>
              <a:t>Re-training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sz="2400" dirty="0">
                <a:solidFill>
                  <a:srgbClr val="131313"/>
                </a:solidFill>
                <a:latin typeface="+mj-lt"/>
              </a:rPr>
              <a:t>Management of multiple models</a:t>
            </a:r>
          </a:p>
        </p:txBody>
      </p:sp>
    </p:spTree>
    <p:extLst>
      <p:ext uri="{BB962C8B-B14F-4D97-AF65-F5344CB8AC3E}">
        <p14:creationId xmlns:p14="http://schemas.microsoft.com/office/powerpoint/2010/main" val="426453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800" dirty="0"/>
              <a:t>Data Scientist – the Sexiest Job of the 21</a:t>
            </a:r>
            <a:r>
              <a:rPr lang="en-US" sz="3800" baseline="30000" dirty="0"/>
              <a:t>st</a:t>
            </a:r>
            <a:r>
              <a:rPr lang="en-US" sz="3800" dirty="0"/>
              <a:t> Century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sz="2400" dirty="0">
                <a:solidFill>
                  <a:srgbClr val="131313"/>
                </a:solidFill>
                <a:latin typeface="+mj-lt"/>
              </a:rPr>
              <a:t>It is an exciting role, requires a lot of knowledge and creativity, very good business capabilities as well as high attention to the details. 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sz="2400" dirty="0">
                <a:solidFill>
                  <a:srgbClr val="131313"/>
                </a:solidFill>
                <a:latin typeface="+mj-lt"/>
              </a:rPr>
              <a:t>There are many different types of data scientists. Find the right type for you.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sz="2400" dirty="0">
                <a:solidFill>
                  <a:srgbClr val="131313"/>
                </a:solidFill>
                <a:latin typeface="+mj-lt"/>
              </a:rPr>
              <a:t>When building a team, search for diversity (it is not a cliché)</a:t>
            </a:r>
          </a:p>
          <a:p>
            <a:pPr marL="0" indent="0">
              <a:lnSpc>
                <a:spcPct val="150000"/>
              </a:lnSpc>
              <a:buClr>
                <a:srgbClr val="131313"/>
              </a:buClr>
              <a:buNone/>
            </a:pPr>
            <a:r>
              <a:rPr lang="en-US" sz="2400" dirty="0">
                <a:solidFill>
                  <a:srgbClr val="131313"/>
                </a:solidFill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981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800" b="1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sym typeface="Open Sans"/>
              </a:rPr>
              <a:t>Shahar Cohen – shahar@start-up.ai</a:t>
            </a:r>
          </a:p>
        </p:txBody>
      </p:sp>
    </p:spTree>
    <p:extLst>
      <p:ext uri="{BB962C8B-B14F-4D97-AF65-F5344CB8AC3E}">
        <p14:creationId xmlns:p14="http://schemas.microsoft.com/office/powerpoint/2010/main" val="44155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265" y="203200"/>
            <a:ext cx="6435471" cy="645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78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388" y="395926"/>
            <a:ext cx="3348000" cy="3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E5DD-5D05-433B-AD8E-AADBF81B98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08216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The most important step (?)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What is the business objective? (Save time? Increase the accuracy of a process?)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How would it be achieved through a ML task?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Given an optimal black box, how would we use it?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Is the organization ready?</a:t>
            </a: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sz="1800" dirty="0">
              <a:latin typeface="+mj-lt"/>
              <a:sym typeface="Open Sans"/>
            </a:endParaRP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BE46587A-084D-4934-A3A6-BBEB65DD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Understanding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47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388" y="395926"/>
            <a:ext cx="3348000" cy="3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E5DD-5D05-433B-AD8E-AADBF81B98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08216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It is often where beginners fall!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Consumes a lot of effort, and produces no tangible output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What is the data sources?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What are the relevant features?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What are the data quality issues?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endParaRPr lang="en-US" dirty="0">
              <a:solidFill>
                <a:srgbClr val="131313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sz="1800" dirty="0">
              <a:latin typeface="+mj-lt"/>
              <a:sym typeface="Open Sans"/>
            </a:endParaRP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BE46587A-084D-4934-A3A6-BBEB65DD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Understanding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7511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388" y="395926"/>
            <a:ext cx="3348000" cy="3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E5DD-5D05-433B-AD8E-AADBF81B98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08216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Many decisions to take (missing values, feature selection,…). Take them carefully and systematically.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Work clean and be organized.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Start simple.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QA, QA, QA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endParaRPr lang="en-US" dirty="0">
              <a:solidFill>
                <a:srgbClr val="131313"/>
              </a:solidFill>
              <a:latin typeface="+mj-lt"/>
            </a:endParaRP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BE46587A-084D-4934-A3A6-BBEB65DD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978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388" y="395926"/>
            <a:ext cx="3348000" cy="3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E5DD-5D05-433B-AD8E-AADBF81B98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08216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Try several modeling approaches.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Start simple.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Train, validate and test.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endParaRPr lang="en-US" dirty="0">
              <a:solidFill>
                <a:srgbClr val="131313"/>
              </a:solidFill>
              <a:latin typeface="+mj-lt"/>
            </a:endParaRP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BE46587A-084D-4934-A3A6-BBEB65DD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884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388" y="395926"/>
            <a:ext cx="3348000" cy="3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E5DD-5D05-433B-AD8E-AADBF81B98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08216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Choose the right KPIs (the validation is made here, but the KPIs should be decided on earlier):</a:t>
            </a:r>
          </a:p>
          <a:p>
            <a:pPr lvl="1"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On the one hand, the KPIs are technical indicators for the health of the model</a:t>
            </a:r>
          </a:p>
          <a:p>
            <a:pPr lvl="1">
              <a:lnSpc>
                <a:spcPct val="15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But a good KPI is related to the business</a:t>
            </a:r>
          </a:p>
          <a:p>
            <a:pPr>
              <a:lnSpc>
                <a:spcPct val="150000"/>
              </a:lnSpc>
              <a:buClr>
                <a:srgbClr val="131313"/>
              </a:buClr>
            </a:pPr>
            <a:endParaRPr lang="en-US" dirty="0">
              <a:solidFill>
                <a:srgbClr val="131313"/>
              </a:solidFill>
              <a:latin typeface="+mj-lt"/>
            </a:endParaRP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BE46587A-084D-4934-A3A6-BBEB65DD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7937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388" y="395926"/>
            <a:ext cx="3348000" cy="3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E5DD-5D05-433B-AD8E-AADBF81B98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08216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Deployment = deployment and maintenance.</a:t>
            </a:r>
          </a:p>
          <a:p>
            <a:pPr>
              <a:lnSpc>
                <a:spcPct val="10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Take it into account during the entire process (there is a huge distance between a successful POC and a successful system).</a:t>
            </a:r>
          </a:p>
          <a:p>
            <a:pPr>
              <a:lnSpc>
                <a:spcPct val="10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Take care for at least:</a:t>
            </a:r>
          </a:p>
          <a:p>
            <a:pPr lvl="1">
              <a:lnSpc>
                <a:spcPct val="10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Training and re-training in production</a:t>
            </a:r>
          </a:p>
          <a:p>
            <a:pPr lvl="1">
              <a:lnSpc>
                <a:spcPct val="10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Scalable prediction</a:t>
            </a:r>
          </a:p>
          <a:p>
            <a:pPr lvl="1">
              <a:lnSpc>
                <a:spcPct val="100000"/>
              </a:lnSpc>
              <a:buClr>
                <a:srgbClr val="131313"/>
              </a:buClr>
            </a:pPr>
            <a:r>
              <a:rPr lang="en-US" dirty="0">
                <a:solidFill>
                  <a:srgbClr val="131313"/>
                </a:solidFill>
                <a:latin typeface="+mj-lt"/>
              </a:rPr>
              <a:t>Monitoring</a:t>
            </a:r>
          </a:p>
          <a:p>
            <a:pPr>
              <a:lnSpc>
                <a:spcPct val="100000"/>
              </a:lnSpc>
              <a:buClr>
                <a:srgbClr val="131313"/>
              </a:buClr>
            </a:pPr>
            <a:endParaRPr lang="en-US" dirty="0">
              <a:solidFill>
                <a:srgbClr val="131313"/>
              </a:solidFill>
              <a:latin typeface="+mj-lt"/>
            </a:endParaRP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BE46587A-084D-4934-A3A6-BBEB65DD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1947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800" dirty="0"/>
              <a:t>Common Pitfalls in the Way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131313"/>
              </a:buClr>
              <a:buAutoNum type="arabicPeriod"/>
            </a:pPr>
            <a:r>
              <a:rPr lang="en-US" dirty="0">
                <a:solidFill>
                  <a:srgbClr val="131313"/>
                </a:solidFill>
                <a:latin typeface="+mj-lt"/>
              </a:rPr>
              <a:t>Weak leadership involvement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Clr>
                <a:srgbClr val="131313"/>
              </a:buClr>
              <a:buSzPts val="1800"/>
            </a:pPr>
            <a:r>
              <a:rPr lang="en-US" dirty="0">
                <a:solidFill>
                  <a:srgbClr val="131313"/>
                </a:solidFill>
                <a:latin typeface="+mj-lt"/>
              </a:rPr>
              <a:t>Low commitment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Clr>
                <a:srgbClr val="131313"/>
              </a:buClr>
              <a:buSzPts val="1800"/>
            </a:pPr>
            <a:r>
              <a:rPr lang="en-US" dirty="0">
                <a:solidFill>
                  <a:srgbClr val="131313"/>
                </a:solidFill>
                <a:latin typeface="+mj-lt"/>
              </a:rPr>
              <a:t>Low coupling between the business objectives &amp; the research and engineering effort (beautiful solutions to irrelevant problems)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+mj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2358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9250</TotalTime>
  <Words>568</Words>
  <Application>Microsoft Office PowerPoint</Application>
  <PresentationFormat>מסך רחב</PresentationFormat>
  <Paragraphs>77</Paragraphs>
  <Slides>16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מצגת של PowerPoint‏</vt:lpstr>
      <vt:lpstr>מצגת של PowerPoint‏</vt:lpstr>
      <vt:lpstr>Business Understanding</vt:lpstr>
      <vt:lpstr>Data Understanding</vt:lpstr>
      <vt:lpstr>Data Preparation</vt:lpstr>
      <vt:lpstr>Modeling</vt:lpstr>
      <vt:lpstr>Evaluation</vt:lpstr>
      <vt:lpstr>Deployment</vt:lpstr>
      <vt:lpstr>Common Pitfalls in the Way to Success</vt:lpstr>
      <vt:lpstr>Common Pitfalls in the Way to Success</vt:lpstr>
      <vt:lpstr>Common Pitfalls in the Way to Success</vt:lpstr>
      <vt:lpstr>Common Pitfalls in the Way to Success</vt:lpstr>
      <vt:lpstr>Common Pitfalls in the Way to Success</vt:lpstr>
      <vt:lpstr>Common Pitfalls in the Way to Success</vt:lpstr>
      <vt:lpstr>Data Scientist – the Sexiest Job of the 21st Century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שחר כהן</dc:creator>
  <cp:lastModifiedBy>Shahar Cohen</cp:lastModifiedBy>
  <cp:revision>159</cp:revision>
  <dcterms:created xsi:type="dcterms:W3CDTF">2017-03-05T13:51:47Z</dcterms:created>
  <dcterms:modified xsi:type="dcterms:W3CDTF">2019-02-16T17:27:17Z</dcterms:modified>
</cp:coreProperties>
</file>