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1" r:id="rId1"/>
    <p:sldMasterId id="2147483712" r:id="rId2"/>
  </p:sldMasterIdLst>
  <p:notesMasterIdLst>
    <p:notesMasterId r:id="rId32"/>
  </p:notesMasterIdLst>
  <p:sldIdLst>
    <p:sldId id="256" r:id="rId3"/>
    <p:sldId id="287" r:id="rId4"/>
    <p:sldId id="288" r:id="rId5"/>
    <p:sldId id="293" r:id="rId6"/>
    <p:sldId id="294" r:id="rId7"/>
    <p:sldId id="295" r:id="rId8"/>
    <p:sldId id="296" r:id="rId9"/>
    <p:sldId id="298" r:id="rId10"/>
    <p:sldId id="299" r:id="rId11"/>
    <p:sldId id="300" r:id="rId12"/>
    <p:sldId id="301" r:id="rId13"/>
    <p:sldId id="302" r:id="rId14"/>
    <p:sldId id="303" r:id="rId15"/>
    <p:sldId id="304" r:id="rId16"/>
    <p:sldId id="305" r:id="rId17"/>
    <p:sldId id="306" r:id="rId18"/>
    <p:sldId id="307" r:id="rId19"/>
    <p:sldId id="311" r:id="rId20"/>
    <p:sldId id="308" r:id="rId21"/>
    <p:sldId id="309" r:id="rId22"/>
    <p:sldId id="310" r:id="rId23"/>
    <p:sldId id="312" r:id="rId24"/>
    <p:sldId id="313" r:id="rId25"/>
    <p:sldId id="315" r:id="rId26"/>
    <p:sldId id="314" r:id="rId27"/>
    <p:sldId id="316" r:id="rId28"/>
    <p:sldId id="317" r:id="rId29"/>
    <p:sldId id="318"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78523" autoAdjust="0"/>
  </p:normalViewPr>
  <p:slideViewPr>
    <p:cSldViewPr snapToGrid="0">
      <p:cViewPr varScale="1">
        <p:scale>
          <a:sx n="52" d="100"/>
          <a:sy n="52" d="100"/>
        </p:scale>
        <p:origin x="12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0EC69923-D795-49CA-8E05-5C373AC8174C}" type="datetimeFigureOut">
              <a:rPr lang="en-IL" smtClean="0"/>
              <a:t>22/01/2019</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0B16C6BF-A54F-404C-83A7-A6706D9CC5BB}" type="slidenum">
              <a:rPr lang="en-IL" smtClean="0"/>
              <a:t>‹#›</a:t>
            </a:fld>
            <a:endParaRPr lang="en-IL"/>
          </a:p>
        </p:txBody>
      </p:sp>
    </p:spTree>
    <p:extLst>
      <p:ext uri="{BB962C8B-B14F-4D97-AF65-F5344CB8AC3E}">
        <p14:creationId xmlns:p14="http://schemas.microsoft.com/office/powerpoint/2010/main" val="267375129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9054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30981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7715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745682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34378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7348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6919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22/01/2019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82426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22/01/2019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35170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22/01/2019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396824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22/01/2019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69948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175928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22/01/2019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36080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22/01/2019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383443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4207774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6166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BA9EFF8-6D17-4FDF-9D13-D9A336FACD33}" type="datetimeFigureOut">
              <a:rPr lang="en-IL" smtClean="0"/>
              <a:t>22/01/2019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12838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A9EFF8-6D17-4FDF-9D13-D9A336FACD33}" type="datetimeFigureOut">
              <a:rPr lang="en-IL" smtClean="0"/>
              <a:t>22/01/2019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5430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BA9EFF8-6D17-4FDF-9D13-D9A336FACD33}" type="datetimeFigureOut">
              <a:rPr lang="en-IL" smtClean="0"/>
              <a:t>22/01/2019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DE6994-5D32-4F99-A675-F18AC8D6597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63804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A9EFF8-6D17-4FDF-9D13-D9A336FACD33}" type="datetimeFigureOut">
              <a:rPr lang="en-IL" smtClean="0"/>
              <a:t>22/01/2019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DE6994-5D32-4F99-A675-F18AC8D65970}" type="slidenum">
              <a:rPr lang="en-IL" smtClean="0"/>
              <a:t>‹#›</a:t>
            </a:fld>
            <a:endParaRPr lang="en-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56175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9EFF8-6D17-4FDF-9D13-D9A336FACD33}" type="datetimeFigureOut">
              <a:rPr lang="en-IL" smtClean="0"/>
              <a:t>22/01/2019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15555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22/01/2019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244693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BA9EFF8-6D17-4FDF-9D13-D9A336FACD33}" type="datetimeFigureOut">
              <a:rPr lang="en-IL" smtClean="0"/>
              <a:t>22/01/2019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DE6994-5D32-4F99-A675-F18AC8D65970}" type="slidenum">
              <a:rPr lang="en-IL" smtClean="0"/>
              <a:t>‹#›</a:t>
            </a:fld>
            <a:endParaRPr lang="en-IL"/>
          </a:p>
        </p:txBody>
      </p:sp>
    </p:spTree>
    <p:extLst>
      <p:ext uri="{BB962C8B-B14F-4D97-AF65-F5344CB8AC3E}">
        <p14:creationId xmlns:p14="http://schemas.microsoft.com/office/powerpoint/2010/main" val="395518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22/01/2019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292328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A9EFF8-6D17-4FDF-9D13-D9A336FACD33}" type="datetimeFigureOut">
              <a:rPr lang="en-IL" smtClean="0"/>
              <a:t>22/01/2019</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4DE6994-5D32-4F99-A675-F18AC8D65970}" type="slidenum">
              <a:rPr lang="en-IL" smtClean="0"/>
              <a:t>‹#›</a:t>
            </a:fld>
            <a:endParaRPr lang="en-IL"/>
          </a:p>
        </p:txBody>
      </p:sp>
    </p:spTree>
    <p:extLst>
      <p:ext uri="{BB962C8B-B14F-4D97-AF65-F5344CB8AC3E}">
        <p14:creationId xmlns:p14="http://schemas.microsoft.com/office/powerpoint/2010/main" val="210002490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dirty="0">
                <a:solidFill>
                  <a:schemeClr val="tx1">
                    <a:lumMod val="50000"/>
                    <a:lumOff val="50000"/>
                  </a:schemeClr>
                </a:solidFill>
              </a:rPr>
              <a:t>Simple Algorithmic Ideas</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1219950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lnSpcReduction="10000"/>
          </a:bodyPr>
          <a:lstStyle/>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K is a parameter of the algorithm. A way for you to control its operation. </a:t>
            </a:r>
          </a:p>
          <a:p>
            <a:pPr marL="0" indent="0">
              <a:lnSpc>
                <a:spcPct val="110000"/>
              </a:lnSpc>
              <a:buNone/>
            </a:pPr>
            <a:r>
              <a:rPr lang="en-US" dirty="0">
                <a:solidFill>
                  <a:schemeClr val="bg1">
                    <a:lumMod val="50000"/>
                  </a:schemeClr>
                </a:solidFill>
                <a:latin typeface="+mj-lt"/>
              </a:rPr>
              <a:t>Small K: You base your prediction / assessment only on the most close observations (which might be noisy)</a:t>
            </a:r>
          </a:p>
          <a:p>
            <a:pPr marL="0" indent="0">
              <a:lnSpc>
                <a:spcPct val="110000"/>
              </a:lnSpc>
              <a:buNone/>
            </a:pPr>
            <a:r>
              <a:rPr lang="en-US" dirty="0">
                <a:solidFill>
                  <a:schemeClr val="bg1">
                    <a:lumMod val="50000"/>
                  </a:schemeClr>
                </a:solidFill>
                <a:latin typeface="+mj-lt"/>
              </a:rPr>
              <a:t>Large K: You allow more far observation to affect your decision (lest prune to noise but also less sensitive to the real patterns).</a:t>
            </a:r>
          </a:p>
          <a:p>
            <a:pPr marL="0" indent="0">
              <a:lnSpc>
                <a:spcPct val="110000"/>
              </a:lnSpc>
              <a:buNone/>
            </a:pPr>
            <a:r>
              <a:rPr lang="en-US" dirty="0">
                <a:solidFill>
                  <a:schemeClr val="bg1">
                    <a:lumMod val="50000"/>
                  </a:schemeClr>
                </a:solidFill>
                <a:latin typeface="+mj-lt"/>
              </a:rPr>
              <a:t>Total result variability = bias + variance</a:t>
            </a:r>
          </a:p>
          <a:p>
            <a:pPr marL="0" indent="0">
              <a:lnSpc>
                <a:spcPct val="110000"/>
              </a:lnSpc>
              <a:buNone/>
            </a:pPr>
            <a:r>
              <a:rPr lang="en-US" dirty="0">
                <a:solidFill>
                  <a:schemeClr val="bg1">
                    <a:lumMod val="50000"/>
                  </a:schemeClr>
                </a:solidFill>
                <a:latin typeface="+mj-lt"/>
              </a:rPr>
              <a:t>The objective is to learn the bias without being distracted by the variance</a:t>
            </a:r>
          </a:p>
          <a:p>
            <a:pPr marL="0" indent="0">
              <a:lnSpc>
                <a:spcPct val="110000"/>
              </a:lnSpc>
              <a:buNone/>
            </a:pPr>
            <a:endParaRPr lang="en-US" dirty="0">
              <a:solidFill>
                <a:schemeClr val="bg1">
                  <a:lumMod val="50000"/>
                </a:schemeClr>
              </a:solidFill>
              <a:latin typeface="+mj-lt"/>
            </a:endParaRPr>
          </a:p>
          <a:p>
            <a:pPr marL="0" indent="0">
              <a:lnSpc>
                <a:spcPct val="150000"/>
              </a:lnSpc>
              <a:buNone/>
            </a:pPr>
            <a:endParaRPr lang="en-US" dirty="0">
              <a:solidFill>
                <a:schemeClr val="bg1">
                  <a:lumMod val="50000"/>
                </a:schemeClr>
              </a:solidFill>
              <a:latin typeface="+mj-lt"/>
              <a:sym typeface="Open Sans"/>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208693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85000" lnSpcReduction="20000"/>
              </a:bodyPr>
              <a:lstStyle/>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Distance is a mathematical formulation to the concept of similarity (low distance = high similarity).</a:t>
                </a:r>
              </a:p>
              <a:p>
                <a:pPr marL="0" indent="0">
                  <a:lnSpc>
                    <a:spcPct val="150000"/>
                  </a:lnSpc>
                  <a:buNone/>
                </a:pPr>
                <a:r>
                  <a:rPr lang="en-US" dirty="0">
                    <a:solidFill>
                      <a:schemeClr val="bg1">
                        <a:lumMod val="50000"/>
                      </a:schemeClr>
                    </a:solidFill>
                    <a:latin typeface="+mj-lt"/>
                    <a:sym typeface="Open Sans"/>
                  </a:rPr>
                  <a:t>There are many possible distance metrics. The most commonly used is the Euclidian distance. </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solidFill>
                            <a:schemeClr val="bg1">
                              <a:lumMod val="50000"/>
                            </a:schemeClr>
                          </a:solidFill>
                          <a:latin typeface="Cambria Math" panose="02040503050406030204" pitchFamily="18" charset="0"/>
                        </a:rPr>
                        <m:t>𝑑</m:t>
                      </m:r>
                      <m:d>
                        <m:dPr>
                          <m:ctrlPr>
                            <a:rPr lang="en-US" b="0" i="1" smtClean="0">
                              <a:solidFill>
                                <a:schemeClr val="bg1">
                                  <a:lumMod val="50000"/>
                                </a:schemeClr>
                              </a:solidFill>
                              <a:latin typeface="Cambria Math" panose="02040503050406030204" pitchFamily="18" charset="0"/>
                            </a:rPr>
                          </m:ctrlPr>
                        </m:dPr>
                        <m:e>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sup>
                              <m:r>
                                <a:rPr lang="en-US" b="0" i="1" smtClean="0">
                                  <a:solidFill>
                                    <a:schemeClr val="bg1">
                                      <a:lumMod val="50000"/>
                                    </a:schemeClr>
                                  </a:solidFill>
                                  <a:latin typeface="Cambria Math" panose="02040503050406030204" pitchFamily="18" charset="0"/>
                                </a:rPr>
                                <m:t>1</m:t>
                              </m:r>
                            </m:sup>
                          </m:sSubSup>
                          <m:r>
                            <a:rPr lang="en-US" b="0" i="1" smtClean="0">
                              <a:solidFill>
                                <a:schemeClr val="bg1">
                                  <a:lumMod val="50000"/>
                                </a:schemeClr>
                              </a:solidFill>
                              <a:latin typeface="Cambria Math" panose="02040503050406030204" pitchFamily="18" charset="0"/>
                            </a:rPr>
                            <m:t>,</m:t>
                          </m:r>
                          <m:sSubSup>
                            <m:sSubSupPr>
                              <m:ctrlPr>
                                <a:rPr lang="en-US" b="0" i="1" smtClean="0">
                                  <a:solidFill>
                                    <a:schemeClr val="bg1">
                                      <a:lumMod val="50000"/>
                                    </a:schemeClr>
                                  </a:solidFill>
                                  <a:latin typeface="Cambria Math" panose="02040503050406030204" pitchFamily="18" charset="0"/>
                                </a:rPr>
                              </m:ctrlPr>
                            </m:sSubSupPr>
                            <m:e>
                              <m:r>
                                <a:rPr lang="en-US" b="0" i="1" smtClean="0">
                                  <a:solidFill>
                                    <a:schemeClr val="bg1">
                                      <a:lumMod val="50000"/>
                                    </a:schemeClr>
                                  </a:solidFill>
                                  <a:latin typeface="Cambria Math" panose="02040503050406030204" pitchFamily="18" charset="0"/>
                                </a:rPr>
                                <m:t>𝑥</m:t>
                              </m:r>
                            </m:e>
                            <m:sub/>
                            <m:sup>
                              <m:r>
                                <a:rPr lang="en-US" b="0" i="1" smtClean="0">
                                  <a:solidFill>
                                    <a:schemeClr val="bg1">
                                      <a:lumMod val="50000"/>
                                    </a:schemeClr>
                                  </a:solidFill>
                                  <a:latin typeface="Cambria Math" panose="02040503050406030204" pitchFamily="18" charset="0"/>
                                </a:rPr>
                                <m:t>2</m:t>
                              </m:r>
                            </m:sup>
                          </m:sSubSup>
                        </m:e>
                      </m:d>
                      <m:r>
                        <a:rPr lang="en-US" b="0" i="1" smtClean="0">
                          <a:solidFill>
                            <a:schemeClr val="bg1">
                              <a:lumMod val="50000"/>
                            </a:schemeClr>
                          </a:solidFill>
                          <a:latin typeface="Cambria Math" panose="02040503050406030204" pitchFamily="18" charset="0"/>
                        </a:rPr>
                        <m:t>=</m:t>
                      </m:r>
                      <m:rad>
                        <m:radPr>
                          <m:degHide m:val="on"/>
                          <m:ctrlPr>
                            <a:rPr lang="en-US" b="0" i="1" smtClean="0">
                              <a:solidFill>
                                <a:schemeClr val="bg1">
                                  <a:lumMod val="50000"/>
                                </a:schemeClr>
                              </a:solidFill>
                              <a:latin typeface="Cambria Math" panose="02040503050406030204" pitchFamily="18" charset="0"/>
                            </a:rPr>
                          </m:ctrlPr>
                        </m:radPr>
                        <m:deg/>
                        <m:e>
                          <m:nary>
                            <m:naryPr>
                              <m:chr m:val="∑"/>
                              <m:ctrlPr>
                                <a:rPr lang="en-US" i="1">
                                  <a:solidFill>
                                    <a:schemeClr val="bg1">
                                      <a:lumMod val="50000"/>
                                    </a:schemeClr>
                                  </a:solidFill>
                                  <a:latin typeface="Cambria Math" panose="02040503050406030204" pitchFamily="18" charset="0"/>
                                </a:rPr>
                              </m:ctrlPr>
                            </m:naryPr>
                            <m:sub>
                              <m:r>
                                <m:rPr>
                                  <m:brk m:alnAt="23"/>
                                </m:rPr>
                                <a:rPr lang="en-US" i="1">
                                  <a:solidFill>
                                    <a:schemeClr val="bg1">
                                      <a:lumMod val="50000"/>
                                    </a:schemeClr>
                                  </a:solidFill>
                                  <a:latin typeface="Cambria Math" panose="02040503050406030204" pitchFamily="18" charset="0"/>
                                </a:rPr>
                                <m:t>𝑖</m:t>
                              </m:r>
                              <m:r>
                                <a:rPr lang="en-US" i="1">
                                  <a:solidFill>
                                    <a:schemeClr val="bg1">
                                      <a:lumMod val="50000"/>
                                    </a:schemeClr>
                                  </a:solidFill>
                                  <a:latin typeface="Cambria Math" panose="02040503050406030204" pitchFamily="18" charset="0"/>
                                </a:rPr>
                                <m:t>=</m:t>
                              </m:r>
                              <m:r>
                                <m:rPr>
                                  <m:brk m:alnAt="23"/>
                                </m:rPr>
                                <a:rPr lang="en-US" i="1">
                                  <a:solidFill>
                                    <a:schemeClr val="bg1">
                                      <a:lumMod val="50000"/>
                                    </a:schemeClr>
                                  </a:solidFill>
                                  <a:latin typeface="Cambria Math" panose="02040503050406030204" pitchFamily="18" charset="0"/>
                                </a:rPr>
                                <m:t>1</m:t>
                              </m:r>
                            </m:sub>
                            <m:sup>
                              <m:r>
                                <a:rPr lang="en-US" i="1">
                                  <a:solidFill>
                                    <a:schemeClr val="bg1">
                                      <a:lumMod val="50000"/>
                                    </a:schemeClr>
                                  </a:solidFill>
                                  <a:latin typeface="Cambria Math" panose="02040503050406030204" pitchFamily="18" charset="0"/>
                                </a:rPr>
                                <m:t>𝑛</m:t>
                              </m:r>
                            </m:sup>
                            <m:e>
                              <m:sSup>
                                <m:sSupPr>
                                  <m:ctrlPr>
                                    <a:rPr lang="en-US" i="1">
                                      <a:solidFill>
                                        <a:schemeClr val="bg1">
                                          <a:lumMod val="50000"/>
                                        </a:schemeClr>
                                      </a:solidFill>
                                      <a:latin typeface="Cambria Math" panose="02040503050406030204" pitchFamily="18" charset="0"/>
                                    </a:rPr>
                                  </m:ctrlPr>
                                </m:sSupPr>
                                <m:e>
                                  <m:d>
                                    <m:dPr>
                                      <m:ctrlPr>
                                        <a:rPr lang="en-US" i="1">
                                          <a:solidFill>
                                            <a:schemeClr val="bg1">
                                              <a:lumMod val="50000"/>
                                            </a:schemeClr>
                                          </a:solidFill>
                                          <a:latin typeface="Cambria Math" panose="02040503050406030204" pitchFamily="18" charset="0"/>
                                        </a:rPr>
                                      </m:ctrlPr>
                                    </m:dPr>
                                    <m:e>
                                      <m:sSubSup>
                                        <m:sSubSupPr>
                                          <m:ctrlPr>
                                            <a:rPr lang="en-US" i="1">
                                              <a:solidFill>
                                                <a:schemeClr val="bg1">
                                                  <a:lumMod val="50000"/>
                                                </a:schemeClr>
                                              </a:solidFill>
                                              <a:latin typeface="Cambria Math" panose="02040503050406030204" pitchFamily="18" charset="0"/>
                                            </a:rPr>
                                          </m:ctrlPr>
                                        </m:sSubSupPr>
                                        <m:e>
                                          <m:r>
                                            <a:rPr lang="en-US" i="1">
                                              <a:solidFill>
                                                <a:schemeClr val="bg1">
                                                  <a:lumMod val="50000"/>
                                                </a:schemeClr>
                                              </a:solidFill>
                                              <a:latin typeface="Cambria Math" panose="02040503050406030204" pitchFamily="18" charset="0"/>
                                            </a:rPr>
                                            <m:t>𝑥</m:t>
                                          </m:r>
                                        </m:e>
                                        <m:sub>
                                          <m:r>
                                            <a:rPr lang="en-US" i="1">
                                              <a:solidFill>
                                                <a:schemeClr val="bg1">
                                                  <a:lumMod val="50000"/>
                                                </a:schemeClr>
                                              </a:solidFill>
                                              <a:latin typeface="Cambria Math" panose="02040503050406030204" pitchFamily="18" charset="0"/>
                                            </a:rPr>
                                            <m:t>𝑖</m:t>
                                          </m:r>
                                        </m:sub>
                                        <m:sup>
                                          <m:r>
                                            <a:rPr lang="en-US" i="1">
                                              <a:solidFill>
                                                <a:schemeClr val="bg1">
                                                  <a:lumMod val="50000"/>
                                                </a:schemeClr>
                                              </a:solidFill>
                                              <a:latin typeface="Cambria Math" panose="02040503050406030204" pitchFamily="18" charset="0"/>
                                            </a:rPr>
                                            <m:t>1</m:t>
                                          </m:r>
                                        </m:sup>
                                      </m:sSubSup>
                                      <m:r>
                                        <a:rPr lang="en-US" i="1">
                                          <a:solidFill>
                                            <a:schemeClr val="bg1">
                                              <a:lumMod val="50000"/>
                                            </a:schemeClr>
                                          </a:solidFill>
                                          <a:latin typeface="Cambria Math" panose="02040503050406030204" pitchFamily="18" charset="0"/>
                                        </a:rPr>
                                        <m:t>−</m:t>
                                      </m:r>
                                      <m:sSubSup>
                                        <m:sSubSupPr>
                                          <m:ctrlPr>
                                            <a:rPr lang="en-US" i="1">
                                              <a:solidFill>
                                                <a:schemeClr val="bg1">
                                                  <a:lumMod val="50000"/>
                                                </a:schemeClr>
                                              </a:solidFill>
                                              <a:latin typeface="Cambria Math" panose="02040503050406030204" pitchFamily="18" charset="0"/>
                                            </a:rPr>
                                          </m:ctrlPr>
                                        </m:sSubSupPr>
                                        <m:e>
                                          <m:r>
                                            <a:rPr lang="en-US" i="1">
                                              <a:solidFill>
                                                <a:schemeClr val="bg1">
                                                  <a:lumMod val="50000"/>
                                                </a:schemeClr>
                                              </a:solidFill>
                                              <a:latin typeface="Cambria Math" panose="02040503050406030204" pitchFamily="18" charset="0"/>
                                            </a:rPr>
                                            <m:t>𝑥</m:t>
                                          </m:r>
                                        </m:e>
                                        <m:sub>
                                          <m:r>
                                            <a:rPr lang="en-US" i="1">
                                              <a:solidFill>
                                                <a:schemeClr val="bg1">
                                                  <a:lumMod val="50000"/>
                                                </a:schemeClr>
                                              </a:solidFill>
                                              <a:latin typeface="Cambria Math" panose="02040503050406030204" pitchFamily="18" charset="0"/>
                                            </a:rPr>
                                            <m:t>𝑖</m:t>
                                          </m:r>
                                        </m:sub>
                                        <m:sup>
                                          <m:r>
                                            <a:rPr lang="en-US" i="1">
                                              <a:solidFill>
                                                <a:schemeClr val="bg1">
                                                  <a:lumMod val="50000"/>
                                                </a:schemeClr>
                                              </a:solidFill>
                                              <a:latin typeface="Cambria Math" panose="02040503050406030204" pitchFamily="18" charset="0"/>
                                            </a:rPr>
                                            <m:t>2</m:t>
                                          </m:r>
                                        </m:sup>
                                      </m:sSubSup>
                                    </m:e>
                                  </m:d>
                                </m:e>
                                <m:sup>
                                  <m:r>
                                    <a:rPr lang="en-US" i="1">
                                      <a:solidFill>
                                        <a:schemeClr val="bg1">
                                          <a:lumMod val="50000"/>
                                        </a:schemeClr>
                                      </a:solidFill>
                                      <a:latin typeface="Cambria Math" panose="02040503050406030204" pitchFamily="18" charset="0"/>
                                    </a:rPr>
                                    <m:t>2</m:t>
                                  </m:r>
                                </m:sup>
                              </m:sSup>
                            </m:e>
                          </m:nary>
                        </m:e>
                      </m:rad>
                    </m:oMath>
                  </m:oMathPara>
                </a14:m>
                <a:endParaRPr lang="en-US" dirty="0">
                  <a:solidFill>
                    <a:schemeClr val="bg1">
                      <a:lumMod val="50000"/>
                    </a:schemeClr>
                  </a:solidFill>
                  <a:latin typeface="+mj-lt"/>
                </a:endParaRPr>
              </a:p>
              <a:p>
                <a:pPr marL="0" indent="0">
                  <a:lnSpc>
                    <a:spcPct val="110000"/>
                  </a:lnSpc>
                  <a:buNone/>
                </a:pPr>
                <a:endParaRPr lang="en-US" dirty="0">
                  <a:solidFill>
                    <a:schemeClr val="bg1">
                      <a:lumMod val="50000"/>
                    </a:schemeClr>
                  </a:solidFill>
                  <a:latin typeface="+mj-lt"/>
                </a:endParaRPr>
              </a:p>
              <a:p>
                <a:pPr marL="0" indent="0">
                  <a:lnSpc>
                    <a:spcPct val="150000"/>
                  </a:lnSpc>
                  <a:buNone/>
                </a:pPr>
                <a:endParaRPr lang="en-US" dirty="0">
                  <a:solidFill>
                    <a:schemeClr val="bg1">
                      <a:lumMod val="50000"/>
                    </a:schemeClr>
                  </a:solidFill>
                  <a:latin typeface="+mj-lt"/>
                  <a:sym typeface="Open Sans"/>
                </a:endParaRPr>
              </a:p>
              <a:p>
                <a:pPr marL="0" indent="0">
                  <a:lnSpc>
                    <a:spcPct val="150000"/>
                  </a:lnSpc>
                  <a:buNone/>
                </a:pPr>
                <a:endParaRPr lang="en-US" b="1" dirty="0">
                  <a:solidFill>
                    <a:srgbClr val="0070C0"/>
                  </a:solidFill>
                  <a:latin typeface="+mj-lt"/>
                </a:endParaRPr>
              </a:p>
            </p:txBody>
          </p:sp>
        </mc:Choice>
        <mc:Fallback>
          <p:sp>
            <p:nvSpPr>
              <p:cNvPr id="3" name="מציין מיקום תוכן 2">
                <a:extLst>
                  <a:ext uri="{FF2B5EF4-FFF2-40B4-BE49-F238E27FC236}">
                    <a16:creationId xmlns:a16="http://schemas.microsoft.com/office/drawing/2014/main" id="{5981C67B-8D06-4257-A3E6-02582F965887}"/>
                  </a:ext>
                </a:extLst>
              </p:cNvPr>
              <p:cNvSpPr>
                <a:spLocks noGrp="1" noRot="1" noChangeAspect="1" noMove="1" noResize="1" noEditPoints="1" noAdjustHandles="1" noChangeArrowheads="1" noChangeShapeType="1" noTextEdit="1"/>
              </p:cNvSpPr>
              <p:nvPr>
                <p:ph idx="1"/>
              </p:nvPr>
            </p:nvSpPr>
            <p:spPr>
              <a:blipFill>
                <a:blip r:embed="rId2"/>
                <a:stretch>
                  <a:fillRect l="-928" r="-522"/>
                </a:stretch>
              </a:blipFill>
            </p:spPr>
            <p:txBody>
              <a:bodyPr/>
              <a:lstStyle/>
              <a:p>
                <a:r>
                  <a:rPr lang="en-IL">
                    <a:noFill/>
                  </a:rPr>
                  <a:t> </a:t>
                </a:r>
              </a:p>
            </p:txBody>
          </p:sp>
        </mc:Fallback>
      </mc:AlternateContent>
    </p:spTree>
    <p:extLst>
      <p:ext uri="{BB962C8B-B14F-4D97-AF65-F5344CB8AC3E}">
        <p14:creationId xmlns:p14="http://schemas.microsoft.com/office/powerpoint/2010/main" val="181298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dirty="0">
                <a:solidFill>
                  <a:schemeClr val="bg1">
                    <a:lumMod val="50000"/>
                  </a:schemeClr>
                </a:solidFill>
                <a:latin typeface="+mj-lt"/>
              </a:rPr>
              <a:t>Does Euclidian distance really means similarity?</a:t>
            </a:r>
          </a:p>
          <a:p>
            <a:pPr marL="0" indent="0">
              <a:lnSpc>
                <a:spcPct val="150000"/>
              </a:lnSpc>
              <a:buNone/>
            </a:pPr>
            <a:r>
              <a:rPr lang="en-US" dirty="0">
                <a:solidFill>
                  <a:schemeClr val="bg1">
                    <a:lumMod val="50000"/>
                  </a:schemeClr>
                </a:solidFill>
                <a:latin typeface="+mj-lt"/>
              </a:rPr>
              <a:t>How do we combine features of different scales?</a:t>
            </a:r>
          </a:p>
          <a:p>
            <a:pPr marL="0" indent="0">
              <a:lnSpc>
                <a:spcPct val="110000"/>
              </a:lnSpc>
              <a:buNone/>
            </a:pPr>
            <a:endParaRPr lang="en-US" dirty="0">
              <a:solidFill>
                <a:schemeClr val="bg1">
                  <a:lumMod val="50000"/>
                </a:schemeClr>
              </a:solidFill>
              <a:latin typeface="+mj-lt"/>
            </a:endParaRPr>
          </a:p>
          <a:p>
            <a:pPr marL="0" indent="0">
              <a:lnSpc>
                <a:spcPct val="150000"/>
              </a:lnSpc>
              <a:buNone/>
            </a:pPr>
            <a:endParaRPr lang="en-US" dirty="0">
              <a:solidFill>
                <a:schemeClr val="bg1">
                  <a:lumMod val="50000"/>
                </a:schemeClr>
              </a:solidFill>
              <a:latin typeface="+mj-lt"/>
              <a:sym typeface="Open Sans"/>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15806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dirty="0">
                <a:solidFill>
                  <a:schemeClr val="bg1">
                    <a:lumMod val="50000"/>
                  </a:schemeClr>
                </a:solidFill>
                <a:latin typeface="+mj-lt"/>
              </a:rPr>
              <a:t>K-NN have very bad computational characteristics: for each new sample that requires predictions, the algorithm runs over the entire training set.</a:t>
            </a:r>
          </a:p>
          <a:p>
            <a:pPr marL="0" indent="0">
              <a:lnSpc>
                <a:spcPct val="150000"/>
              </a:lnSpc>
              <a:buNone/>
            </a:pPr>
            <a:endParaRPr lang="en-US" dirty="0">
              <a:solidFill>
                <a:schemeClr val="bg1">
                  <a:lumMod val="50000"/>
                </a:schemeClr>
              </a:solidFill>
              <a:latin typeface="+mj-lt"/>
              <a:sym typeface="Open Sans"/>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29259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6B0E22D-33AB-488A-BCC2-1A0DF5D97413}"/>
              </a:ext>
            </a:extLst>
          </p:cNvPr>
          <p:cNvSpPr>
            <a:spLocks noGrp="1"/>
          </p:cNvSpPr>
          <p:nvPr>
            <p:ph idx="1"/>
          </p:nvPr>
        </p:nvSpPr>
        <p:spPr/>
        <p:txBody>
          <a:bodyPr>
            <a:normAutofit/>
          </a:bodyPr>
          <a:lstStyle/>
          <a:p>
            <a:pPr marL="0" lvl="0" indent="0" algn="ctr" rtl="0">
              <a:lnSpc>
                <a:spcPct val="115000"/>
              </a:lnSpc>
              <a:spcBef>
                <a:spcPts val="1600"/>
              </a:spcBef>
              <a:spcAft>
                <a:spcPts val="1600"/>
              </a:spcAft>
              <a:buNone/>
            </a:pPr>
            <a:endParaRPr lang="en-US" sz="4000" dirty="0">
              <a:solidFill>
                <a:srgbClr val="595959"/>
              </a:solidFill>
              <a:latin typeface="+mj-lt"/>
            </a:endParaRPr>
          </a:p>
          <a:p>
            <a:pPr marL="0" lvl="0" indent="0" algn="ctr" rtl="0">
              <a:lnSpc>
                <a:spcPct val="115000"/>
              </a:lnSpc>
              <a:spcBef>
                <a:spcPts val="1600"/>
              </a:spcBef>
              <a:spcAft>
                <a:spcPts val="1600"/>
              </a:spcAft>
              <a:buNone/>
            </a:pPr>
            <a:r>
              <a:rPr lang="en-US" sz="4000" dirty="0">
                <a:solidFill>
                  <a:srgbClr val="595959"/>
                </a:solidFill>
                <a:latin typeface="+mj-lt"/>
              </a:rPr>
              <a:t>Unsupervised Learning</a:t>
            </a:r>
          </a:p>
        </p:txBody>
      </p:sp>
    </p:spTree>
    <p:extLst>
      <p:ext uri="{BB962C8B-B14F-4D97-AF65-F5344CB8AC3E}">
        <p14:creationId xmlns:p14="http://schemas.microsoft.com/office/powerpoint/2010/main" val="232024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Unsupervised Learning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dirty="0">
                <a:solidFill>
                  <a:schemeClr val="bg1">
                    <a:lumMod val="50000"/>
                  </a:schemeClr>
                </a:solidFill>
                <a:latin typeface="+mj-lt"/>
              </a:rPr>
              <a:t>In unsupervised learning there is no specific outcome that we want to predict.</a:t>
            </a:r>
          </a:p>
          <a:p>
            <a:pPr marL="0" indent="0">
              <a:lnSpc>
                <a:spcPct val="150000"/>
              </a:lnSpc>
              <a:buNone/>
            </a:pPr>
            <a:r>
              <a:rPr lang="en-US" dirty="0">
                <a:solidFill>
                  <a:schemeClr val="bg1">
                    <a:lumMod val="50000"/>
                  </a:schemeClr>
                </a:solidFill>
                <a:latin typeface="+mj-lt"/>
                <a:sym typeface="Open Sans"/>
              </a:rPr>
              <a:t>It is a generic class of machine learning problems. </a:t>
            </a:r>
          </a:p>
          <a:p>
            <a:pPr marL="0" indent="0">
              <a:lnSpc>
                <a:spcPct val="150000"/>
              </a:lnSpc>
              <a:buNone/>
            </a:pPr>
            <a:r>
              <a:rPr lang="en-US" dirty="0">
                <a:solidFill>
                  <a:schemeClr val="bg1">
                    <a:lumMod val="50000"/>
                  </a:schemeClr>
                </a:solidFill>
                <a:latin typeface="+mj-lt"/>
                <a:sym typeface="Open Sans"/>
              </a:rPr>
              <a:t>A common case of unsupervised learning is the case of clustering (or cluster analysis).</a:t>
            </a: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337823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Clustering</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fontScale="77500" lnSpcReduction="20000"/>
          </a:bodyPr>
          <a:lstStyle/>
          <a:p>
            <a:pPr marL="0" indent="0">
              <a:lnSpc>
                <a:spcPct val="150000"/>
              </a:lnSpc>
              <a:buNone/>
            </a:pPr>
            <a:r>
              <a:rPr lang="en-US" dirty="0">
                <a:solidFill>
                  <a:schemeClr val="bg1">
                    <a:lumMod val="50000"/>
                  </a:schemeClr>
                </a:solidFill>
                <a:latin typeface="+mj-lt"/>
              </a:rPr>
              <a:t>Given a set of data samples, create K groups of samples, so that samples that share a group will be similar to each other and samples in different groups will be different from each other.</a:t>
            </a:r>
          </a:p>
          <a:p>
            <a:pPr marL="0" indent="0">
              <a:lnSpc>
                <a:spcPct val="150000"/>
              </a:lnSpc>
              <a:buNone/>
            </a:pPr>
            <a:r>
              <a:rPr lang="en-US" dirty="0">
                <a:solidFill>
                  <a:schemeClr val="bg1">
                    <a:lumMod val="50000"/>
                  </a:schemeClr>
                </a:solidFill>
                <a:latin typeface="+mj-lt"/>
              </a:rPr>
              <a:t>Potential use cases:</a:t>
            </a:r>
          </a:p>
          <a:p>
            <a:pPr>
              <a:lnSpc>
                <a:spcPct val="160000"/>
              </a:lnSpc>
            </a:pPr>
            <a:r>
              <a:rPr lang="en-US" dirty="0">
                <a:solidFill>
                  <a:schemeClr val="bg1">
                    <a:lumMod val="50000"/>
                  </a:schemeClr>
                </a:solidFill>
                <a:latin typeface="+mj-lt"/>
                <a:sym typeface="Open Sans"/>
              </a:rPr>
              <a:t>Market segmentation</a:t>
            </a:r>
          </a:p>
          <a:p>
            <a:pPr>
              <a:lnSpc>
                <a:spcPct val="160000"/>
              </a:lnSpc>
            </a:pPr>
            <a:r>
              <a:rPr lang="en-US" dirty="0">
                <a:solidFill>
                  <a:schemeClr val="bg1">
                    <a:lumMod val="50000"/>
                  </a:schemeClr>
                </a:solidFill>
                <a:latin typeface="+mj-lt"/>
                <a:sym typeface="Open Sans"/>
              </a:rPr>
              <a:t>Data reduction \ simplicity</a:t>
            </a:r>
          </a:p>
          <a:p>
            <a:pPr>
              <a:lnSpc>
                <a:spcPct val="160000"/>
              </a:lnSpc>
            </a:pPr>
            <a:r>
              <a:rPr lang="en-US" dirty="0">
                <a:solidFill>
                  <a:schemeClr val="bg1">
                    <a:lumMod val="50000"/>
                  </a:schemeClr>
                </a:solidFill>
                <a:latin typeface="+mj-lt"/>
                <a:sym typeface="Open Sans"/>
              </a:rPr>
              <a:t>Outlier detection</a:t>
            </a:r>
          </a:p>
          <a:p>
            <a:pPr>
              <a:lnSpc>
                <a:spcPct val="160000"/>
              </a:lnSpc>
            </a:pPr>
            <a:r>
              <a:rPr lang="en-US" dirty="0">
                <a:solidFill>
                  <a:schemeClr val="bg1">
                    <a:lumMod val="50000"/>
                  </a:schemeClr>
                </a:solidFill>
                <a:latin typeface="+mj-lt"/>
                <a:sym typeface="Open Sans"/>
              </a:rPr>
              <a:t>Data exploration</a:t>
            </a:r>
          </a:p>
          <a:p>
            <a:pPr marL="0" indent="0">
              <a:lnSpc>
                <a:spcPct val="150000"/>
              </a:lnSpc>
              <a:buNone/>
            </a:pPr>
            <a:endParaRPr lang="en-US" dirty="0">
              <a:solidFill>
                <a:schemeClr val="bg1">
                  <a:lumMod val="50000"/>
                </a:schemeClr>
              </a:solidFill>
              <a:latin typeface="+mj-lt"/>
              <a:sym typeface="Open Sans"/>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182217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lnSpc>
                <a:spcPct val="150000"/>
              </a:lnSpc>
              <a:buNone/>
            </a:pPr>
            <a:r>
              <a:rPr lang="en-US" dirty="0">
                <a:solidFill>
                  <a:schemeClr val="bg1">
                    <a:lumMod val="50000"/>
                  </a:schemeClr>
                </a:solidFill>
                <a:latin typeface="+mj-lt"/>
              </a:rPr>
              <a:t>K-Means is a simple approach to clustering</a:t>
            </a:r>
            <a:endParaRPr lang="en-US" dirty="0">
              <a:solidFill>
                <a:schemeClr val="bg1">
                  <a:lumMod val="50000"/>
                </a:schemeClr>
              </a:solidFill>
              <a:latin typeface="+mj-lt"/>
              <a:sym typeface="Open Sans"/>
            </a:endParaRPr>
          </a:p>
          <a:p>
            <a:pPr marL="0" indent="0">
              <a:lnSpc>
                <a:spcPct val="150000"/>
              </a:lnSpc>
              <a:buNone/>
            </a:pPr>
            <a:endParaRPr lang="en-US" dirty="0">
              <a:solidFill>
                <a:schemeClr val="bg1">
                  <a:lumMod val="50000"/>
                </a:schemeClr>
              </a:solidFill>
              <a:latin typeface="+mj-lt"/>
              <a:sym typeface="Open Sans"/>
            </a:endParaRPr>
          </a:p>
          <a:p>
            <a:pPr marL="0" indent="0">
              <a:lnSpc>
                <a:spcPct val="150000"/>
              </a:lnSpc>
              <a:buNone/>
            </a:pPr>
            <a:endParaRPr lang="en-US" b="1" dirty="0">
              <a:solidFill>
                <a:srgbClr val="0070C0"/>
              </a:solidFill>
              <a:latin typeface="+mj-lt"/>
            </a:endParaRPr>
          </a:p>
        </p:txBody>
      </p:sp>
      <p:pic>
        <p:nvPicPr>
          <p:cNvPr id="4" name="Picture 3">
            <a:extLst>
              <a:ext uri="{FF2B5EF4-FFF2-40B4-BE49-F238E27FC236}">
                <a16:creationId xmlns:a16="http://schemas.microsoft.com/office/drawing/2014/main" id="{ACB70FF1-5A49-421D-B522-39F3A23227B6}"/>
              </a:ext>
            </a:extLst>
          </p:cNvPr>
          <p:cNvPicPr>
            <a:picLocks noChangeAspect="1"/>
          </p:cNvPicPr>
          <p:nvPr/>
        </p:nvPicPr>
        <p:blipFill>
          <a:blip r:embed="rId2"/>
          <a:stretch>
            <a:fillRect/>
          </a:stretch>
        </p:blipFill>
        <p:spPr>
          <a:xfrm>
            <a:off x="3255774" y="2452161"/>
            <a:ext cx="5680452" cy="4252745"/>
          </a:xfrm>
          <a:prstGeom prst="rect">
            <a:avLst/>
          </a:prstGeom>
        </p:spPr>
      </p:pic>
    </p:spTree>
    <p:extLst>
      <p:ext uri="{BB962C8B-B14F-4D97-AF65-F5344CB8AC3E}">
        <p14:creationId xmlns:p14="http://schemas.microsoft.com/office/powerpoint/2010/main" val="238151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pic>
        <p:nvPicPr>
          <p:cNvPr id="5" name="תמונה 4">
            <a:extLst>
              <a:ext uri="{FF2B5EF4-FFF2-40B4-BE49-F238E27FC236}">
                <a16:creationId xmlns:a16="http://schemas.microsoft.com/office/drawing/2014/main" id="{A41C3E8E-20BB-44C7-99FE-409D2F97B741}"/>
              </a:ext>
            </a:extLst>
          </p:cNvPr>
          <p:cNvPicPr>
            <a:picLocks noChangeAspect="1"/>
          </p:cNvPicPr>
          <p:nvPr/>
        </p:nvPicPr>
        <p:blipFill rotWithShape="1">
          <a:blip r:embed="rId2"/>
          <a:srcRect l="26554" t="19460" r="21554" b="11351"/>
          <a:stretch/>
        </p:blipFill>
        <p:spPr>
          <a:xfrm>
            <a:off x="2932670" y="1303643"/>
            <a:ext cx="6326660" cy="4744994"/>
          </a:xfrm>
          <a:prstGeom prst="rect">
            <a:avLst/>
          </a:prstGeom>
        </p:spPr>
      </p:pic>
    </p:spTree>
    <p:extLst>
      <p:ext uri="{BB962C8B-B14F-4D97-AF65-F5344CB8AC3E}">
        <p14:creationId xmlns:p14="http://schemas.microsoft.com/office/powerpoint/2010/main" val="235760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pic>
        <p:nvPicPr>
          <p:cNvPr id="82" name="תמונה 81">
            <a:extLst>
              <a:ext uri="{FF2B5EF4-FFF2-40B4-BE49-F238E27FC236}">
                <a16:creationId xmlns:a16="http://schemas.microsoft.com/office/drawing/2014/main" id="{EB68F2DB-7B7D-4ED7-8429-D1E7AD27AB0E}"/>
              </a:ext>
            </a:extLst>
          </p:cNvPr>
          <p:cNvPicPr>
            <a:picLocks noChangeAspect="1"/>
          </p:cNvPicPr>
          <p:nvPr/>
        </p:nvPicPr>
        <p:blipFill rotWithShape="1">
          <a:blip r:embed="rId2"/>
          <a:srcRect l="26452" t="19460" r="21453" b="11711"/>
          <a:stretch/>
        </p:blipFill>
        <p:spPr>
          <a:xfrm>
            <a:off x="2920314" y="1316000"/>
            <a:ext cx="6351372" cy="4720281"/>
          </a:xfrm>
          <a:prstGeom prst="rect">
            <a:avLst/>
          </a:prstGeom>
        </p:spPr>
      </p:pic>
    </p:spTree>
    <p:extLst>
      <p:ext uri="{BB962C8B-B14F-4D97-AF65-F5344CB8AC3E}">
        <p14:creationId xmlns:p14="http://schemas.microsoft.com/office/powerpoint/2010/main" val="173494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Three classes of machine learning tasks</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normAutofit/>
          </a:bodyPr>
          <a:lstStyle/>
          <a:p>
            <a:pPr marL="0" indent="0">
              <a:buNone/>
            </a:pPr>
            <a:r>
              <a:rPr lang="en-US" dirty="0">
                <a:latin typeface="+mj-lt"/>
              </a:rPr>
              <a:t>Supervised learning</a:t>
            </a:r>
          </a:p>
          <a:p>
            <a:pPr marL="0" indent="0">
              <a:buNone/>
            </a:pPr>
            <a:r>
              <a:rPr lang="en-US" dirty="0">
                <a:latin typeface="+mj-lt"/>
              </a:rPr>
              <a:t>Unsupervised learning</a:t>
            </a:r>
          </a:p>
          <a:p>
            <a:pPr marL="0" indent="0">
              <a:buNone/>
            </a:pPr>
            <a:r>
              <a:rPr lang="en-US" dirty="0">
                <a:latin typeface="+mj-lt"/>
              </a:rPr>
              <a:t>Reinforcement learning</a:t>
            </a:r>
          </a:p>
          <a:p>
            <a:pPr marL="0" indent="0">
              <a:buNone/>
            </a:pPr>
            <a:endParaRPr lang="en-US" dirty="0">
              <a:latin typeface="+mj-lt"/>
            </a:endParaRPr>
          </a:p>
          <a:p>
            <a:pPr marL="0" indent="0">
              <a:buNone/>
            </a:pPr>
            <a:r>
              <a:rPr lang="en-US" dirty="0">
                <a:latin typeface="+mj-lt"/>
              </a:rPr>
              <a:t>In this session we will see very simple ideas that can be used for solving these classes of tasks. </a:t>
            </a:r>
          </a:p>
          <a:p>
            <a:pPr marL="514350" indent="-514350">
              <a:buFont typeface="+mj-lt"/>
              <a:buAutoNum type="arabicPeriod" startAt="3"/>
            </a:pPr>
            <a:endParaRPr lang="en-IL" dirty="0">
              <a:latin typeface="+mj-lt"/>
            </a:endParaRPr>
          </a:p>
        </p:txBody>
      </p:sp>
    </p:spTree>
    <p:extLst>
      <p:ext uri="{BB962C8B-B14F-4D97-AF65-F5344CB8AC3E}">
        <p14:creationId xmlns:p14="http://schemas.microsoft.com/office/powerpoint/2010/main" val="421671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pic>
        <p:nvPicPr>
          <p:cNvPr id="3" name="תמונה 2">
            <a:extLst>
              <a:ext uri="{FF2B5EF4-FFF2-40B4-BE49-F238E27FC236}">
                <a16:creationId xmlns:a16="http://schemas.microsoft.com/office/drawing/2014/main" id="{9F2AF5BD-39FC-41A6-87F5-BD017E84F2AB}"/>
              </a:ext>
            </a:extLst>
          </p:cNvPr>
          <p:cNvPicPr>
            <a:picLocks noChangeAspect="1"/>
          </p:cNvPicPr>
          <p:nvPr/>
        </p:nvPicPr>
        <p:blipFill rotWithShape="1">
          <a:blip r:embed="rId2"/>
          <a:srcRect l="26757" t="18919" r="21453" b="11531"/>
          <a:stretch/>
        </p:blipFill>
        <p:spPr>
          <a:xfrm>
            <a:off x="2938849" y="1303642"/>
            <a:ext cx="6314302" cy="4769710"/>
          </a:xfrm>
          <a:prstGeom prst="rect">
            <a:avLst/>
          </a:prstGeom>
        </p:spPr>
      </p:pic>
    </p:spTree>
    <p:extLst>
      <p:ext uri="{BB962C8B-B14F-4D97-AF65-F5344CB8AC3E}">
        <p14:creationId xmlns:p14="http://schemas.microsoft.com/office/powerpoint/2010/main" val="60529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pic>
        <p:nvPicPr>
          <p:cNvPr id="3" name="תמונה 2">
            <a:extLst>
              <a:ext uri="{FF2B5EF4-FFF2-40B4-BE49-F238E27FC236}">
                <a16:creationId xmlns:a16="http://schemas.microsoft.com/office/drawing/2014/main" id="{A2133F88-9CF4-4E7E-8079-B058F2CBE88A}"/>
              </a:ext>
            </a:extLst>
          </p:cNvPr>
          <p:cNvPicPr>
            <a:picLocks noChangeAspect="1"/>
          </p:cNvPicPr>
          <p:nvPr/>
        </p:nvPicPr>
        <p:blipFill rotWithShape="1">
          <a:blip r:embed="rId2"/>
          <a:srcRect l="26351" t="18919" r="21452" b="12252"/>
          <a:stretch/>
        </p:blipFill>
        <p:spPr>
          <a:xfrm>
            <a:off x="2914135" y="1303642"/>
            <a:ext cx="6363730" cy="4720283"/>
          </a:xfrm>
          <a:prstGeom prst="rect">
            <a:avLst/>
          </a:prstGeom>
        </p:spPr>
      </p:pic>
    </p:spTree>
    <p:extLst>
      <p:ext uri="{BB962C8B-B14F-4D97-AF65-F5344CB8AC3E}">
        <p14:creationId xmlns:p14="http://schemas.microsoft.com/office/powerpoint/2010/main" val="1626501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pic>
        <p:nvPicPr>
          <p:cNvPr id="4" name="תמונה 3">
            <a:extLst>
              <a:ext uri="{FF2B5EF4-FFF2-40B4-BE49-F238E27FC236}">
                <a16:creationId xmlns:a16="http://schemas.microsoft.com/office/drawing/2014/main" id="{2936D5B8-D3F4-4DBB-B76B-CFC58C99987E}"/>
              </a:ext>
            </a:extLst>
          </p:cNvPr>
          <p:cNvPicPr>
            <a:picLocks noChangeAspect="1"/>
          </p:cNvPicPr>
          <p:nvPr/>
        </p:nvPicPr>
        <p:blipFill rotWithShape="1">
          <a:blip r:embed="rId2"/>
          <a:srcRect l="26351" t="19099" r="21250" b="11531"/>
          <a:stretch/>
        </p:blipFill>
        <p:spPr>
          <a:xfrm>
            <a:off x="2901778" y="1297464"/>
            <a:ext cx="6388444" cy="4757352"/>
          </a:xfrm>
          <a:prstGeom prst="rect">
            <a:avLst/>
          </a:prstGeom>
        </p:spPr>
      </p:pic>
    </p:spTree>
    <p:extLst>
      <p:ext uri="{BB962C8B-B14F-4D97-AF65-F5344CB8AC3E}">
        <p14:creationId xmlns:p14="http://schemas.microsoft.com/office/powerpoint/2010/main" val="385896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K-Means</a:t>
            </a:r>
            <a:endParaRPr lang="en-IL" dirty="0"/>
          </a:p>
        </p:txBody>
      </p:sp>
      <p:pic>
        <p:nvPicPr>
          <p:cNvPr id="4" name="תמונה 3">
            <a:extLst>
              <a:ext uri="{FF2B5EF4-FFF2-40B4-BE49-F238E27FC236}">
                <a16:creationId xmlns:a16="http://schemas.microsoft.com/office/drawing/2014/main" id="{F2482759-AD73-4EFD-9362-26311480AC3C}"/>
              </a:ext>
            </a:extLst>
          </p:cNvPr>
          <p:cNvPicPr>
            <a:picLocks noChangeAspect="1"/>
          </p:cNvPicPr>
          <p:nvPr/>
        </p:nvPicPr>
        <p:blipFill rotWithShape="1">
          <a:blip r:embed="rId2"/>
          <a:srcRect l="26452" t="18559" r="21250" b="12253"/>
          <a:stretch/>
        </p:blipFill>
        <p:spPr>
          <a:xfrm>
            <a:off x="2907957" y="1303643"/>
            <a:ext cx="6376086" cy="4744995"/>
          </a:xfrm>
          <a:prstGeom prst="rect">
            <a:avLst/>
          </a:prstGeom>
        </p:spPr>
      </p:pic>
    </p:spTree>
    <p:extLst>
      <p:ext uri="{BB962C8B-B14F-4D97-AF65-F5344CB8AC3E}">
        <p14:creationId xmlns:p14="http://schemas.microsoft.com/office/powerpoint/2010/main" val="214953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6B0E22D-33AB-488A-BCC2-1A0DF5D97413}"/>
              </a:ext>
            </a:extLst>
          </p:cNvPr>
          <p:cNvSpPr>
            <a:spLocks noGrp="1"/>
          </p:cNvSpPr>
          <p:nvPr>
            <p:ph idx="1"/>
          </p:nvPr>
        </p:nvSpPr>
        <p:spPr/>
        <p:txBody>
          <a:bodyPr>
            <a:normAutofit/>
          </a:bodyPr>
          <a:lstStyle/>
          <a:p>
            <a:pPr marL="0" lvl="0" indent="0" algn="ctr" rtl="0">
              <a:lnSpc>
                <a:spcPct val="115000"/>
              </a:lnSpc>
              <a:spcBef>
                <a:spcPts val="1600"/>
              </a:spcBef>
              <a:spcAft>
                <a:spcPts val="1600"/>
              </a:spcAft>
              <a:buNone/>
            </a:pPr>
            <a:endParaRPr lang="en-US" sz="4000" dirty="0">
              <a:solidFill>
                <a:srgbClr val="595959"/>
              </a:solidFill>
              <a:latin typeface="+mj-lt"/>
            </a:endParaRPr>
          </a:p>
          <a:p>
            <a:pPr marL="0" lvl="0" indent="0" algn="ctr" rtl="0">
              <a:lnSpc>
                <a:spcPct val="115000"/>
              </a:lnSpc>
              <a:spcBef>
                <a:spcPts val="1600"/>
              </a:spcBef>
              <a:spcAft>
                <a:spcPts val="1600"/>
              </a:spcAft>
              <a:buNone/>
            </a:pPr>
            <a:r>
              <a:rPr lang="en-US" sz="4000" dirty="0">
                <a:solidFill>
                  <a:srgbClr val="595959"/>
                </a:solidFill>
                <a:latin typeface="+mj-lt"/>
              </a:rPr>
              <a:t>Reinforcement Learning</a:t>
            </a:r>
          </a:p>
        </p:txBody>
      </p:sp>
    </p:spTree>
    <p:extLst>
      <p:ext uri="{BB962C8B-B14F-4D97-AF65-F5344CB8AC3E}">
        <p14:creationId xmlns:p14="http://schemas.microsoft.com/office/powerpoint/2010/main" val="1561459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Reinforcement Learning</a:t>
            </a:r>
            <a:endParaRPr lang="en-IL" dirty="0"/>
          </a:p>
        </p:txBody>
      </p:sp>
      <p:sp>
        <p:nvSpPr>
          <p:cNvPr id="5" name="מציין מיקום תוכן 2">
            <a:extLst>
              <a:ext uri="{FF2B5EF4-FFF2-40B4-BE49-F238E27FC236}">
                <a16:creationId xmlns:a16="http://schemas.microsoft.com/office/drawing/2014/main" id="{822F3EA0-11A9-41B0-AA38-1445677B8FFA}"/>
              </a:ext>
            </a:extLst>
          </p:cNvPr>
          <p:cNvSpPr>
            <a:spLocks noGrp="1"/>
          </p:cNvSpPr>
          <p:nvPr>
            <p:ph idx="1"/>
          </p:nvPr>
        </p:nvSpPr>
        <p:spPr>
          <a:xfrm>
            <a:off x="845127" y="1828800"/>
            <a:ext cx="10515600" cy="4351337"/>
          </a:xfrm>
        </p:spPr>
        <p:txBody>
          <a:bodyPr>
            <a:normAutofit/>
          </a:bodyPr>
          <a:lstStyle/>
          <a:p>
            <a:pPr marL="0" indent="0">
              <a:lnSpc>
                <a:spcPct val="150000"/>
              </a:lnSpc>
              <a:buNone/>
            </a:pPr>
            <a:r>
              <a:rPr lang="en-US" dirty="0">
                <a:solidFill>
                  <a:schemeClr val="bg1">
                    <a:lumMod val="50000"/>
                  </a:schemeClr>
                </a:solidFill>
                <a:latin typeface="+mj-lt"/>
              </a:rPr>
              <a:t>Objective: train an autonomous agent that will know how to best react to situations. The agent should learn from trial and error (since no one knows in advance what is the best reaction to each and every possible situation)</a:t>
            </a: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337472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K-Armed Bandit</a:t>
            </a:r>
            <a:endParaRPr lang="en-IL" dirty="0"/>
          </a:p>
        </p:txBody>
      </p:sp>
      <p:pic>
        <p:nvPicPr>
          <p:cNvPr id="1026" name="Picture 2" descr="Image result for k armed bandit">
            <a:extLst>
              <a:ext uri="{FF2B5EF4-FFF2-40B4-BE49-F238E27FC236}">
                <a16:creationId xmlns:a16="http://schemas.microsoft.com/office/drawing/2014/main" id="{B2092FAF-F5A5-4451-A290-299E0D71A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473" y="1381867"/>
            <a:ext cx="7313055" cy="510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31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Reinforcement Learning</a:t>
            </a:r>
            <a:endParaRPr lang="en-IL" dirty="0"/>
          </a:p>
        </p:txBody>
      </p:sp>
      <p:sp>
        <p:nvSpPr>
          <p:cNvPr id="5" name="מציין מיקום תוכן 2">
            <a:extLst>
              <a:ext uri="{FF2B5EF4-FFF2-40B4-BE49-F238E27FC236}">
                <a16:creationId xmlns:a16="http://schemas.microsoft.com/office/drawing/2014/main" id="{822F3EA0-11A9-41B0-AA38-1445677B8FFA}"/>
              </a:ext>
            </a:extLst>
          </p:cNvPr>
          <p:cNvSpPr>
            <a:spLocks noGrp="1"/>
          </p:cNvSpPr>
          <p:nvPr>
            <p:ph idx="1"/>
          </p:nvPr>
        </p:nvSpPr>
        <p:spPr>
          <a:xfrm>
            <a:off x="845127" y="1828800"/>
            <a:ext cx="10515600" cy="4351337"/>
          </a:xfrm>
        </p:spPr>
        <p:txBody>
          <a:bodyPr>
            <a:normAutofit/>
          </a:bodyPr>
          <a:lstStyle/>
          <a:p>
            <a:pPr marL="0" indent="0">
              <a:lnSpc>
                <a:spcPct val="150000"/>
              </a:lnSpc>
              <a:buNone/>
            </a:pPr>
            <a:r>
              <a:rPr lang="en-US" dirty="0">
                <a:solidFill>
                  <a:schemeClr val="bg1">
                    <a:lumMod val="50000"/>
                  </a:schemeClr>
                </a:solidFill>
                <a:latin typeface="+mj-lt"/>
              </a:rPr>
              <a:t>Q</a:t>
            </a:r>
            <a:r>
              <a:rPr lang="en-US" baseline="-25000" dirty="0">
                <a:solidFill>
                  <a:schemeClr val="bg1">
                    <a:lumMod val="50000"/>
                  </a:schemeClr>
                </a:solidFill>
                <a:latin typeface="+mj-lt"/>
              </a:rPr>
              <a:t>1</a:t>
            </a:r>
            <a:r>
              <a:rPr lang="en-US" dirty="0">
                <a:solidFill>
                  <a:schemeClr val="bg1">
                    <a:lumMod val="50000"/>
                  </a:schemeClr>
                </a:solidFill>
                <a:latin typeface="+mj-lt"/>
              </a:rPr>
              <a:t> = 10</a:t>
            </a:r>
          </a:p>
          <a:p>
            <a:pPr marL="0" indent="0">
              <a:lnSpc>
                <a:spcPct val="150000"/>
              </a:lnSpc>
              <a:buNone/>
            </a:pPr>
            <a:r>
              <a:rPr lang="en-US" dirty="0">
                <a:solidFill>
                  <a:schemeClr val="bg1">
                    <a:lumMod val="50000"/>
                  </a:schemeClr>
                </a:solidFill>
                <a:latin typeface="+mj-lt"/>
              </a:rPr>
              <a:t>Q</a:t>
            </a:r>
            <a:r>
              <a:rPr lang="en-US" baseline="-25000" dirty="0">
                <a:solidFill>
                  <a:schemeClr val="bg1">
                    <a:lumMod val="50000"/>
                  </a:schemeClr>
                </a:solidFill>
                <a:latin typeface="+mj-lt"/>
              </a:rPr>
              <a:t>2</a:t>
            </a:r>
            <a:r>
              <a:rPr lang="en-US" dirty="0">
                <a:solidFill>
                  <a:schemeClr val="bg1">
                    <a:lumMod val="50000"/>
                  </a:schemeClr>
                </a:solidFill>
                <a:latin typeface="+mj-lt"/>
              </a:rPr>
              <a:t> = 10</a:t>
            </a:r>
          </a:p>
          <a:p>
            <a:pPr marL="0" indent="0">
              <a:lnSpc>
                <a:spcPct val="150000"/>
              </a:lnSpc>
              <a:buNone/>
            </a:pPr>
            <a:r>
              <a:rPr lang="en-US" dirty="0">
                <a:solidFill>
                  <a:schemeClr val="bg1">
                    <a:lumMod val="50000"/>
                  </a:schemeClr>
                </a:solidFill>
                <a:latin typeface="+mj-lt"/>
              </a:rPr>
              <a:t>Q</a:t>
            </a:r>
            <a:r>
              <a:rPr lang="en-US" baseline="-25000" dirty="0">
                <a:solidFill>
                  <a:schemeClr val="bg1">
                    <a:lumMod val="50000"/>
                  </a:schemeClr>
                </a:solidFill>
                <a:latin typeface="+mj-lt"/>
              </a:rPr>
              <a:t>3</a:t>
            </a:r>
            <a:r>
              <a:rPr lang="en-US" dirty="0">
                <a:solidFill>
                  <a:schemeClr val="bg1">
                    <a:lumMod val="50000"/>
                  </a:schemeClr>
                </a:solidFill>
                <a:latin typeface="+mj-lt"/>
              </a:rPr>
              <a:t> = 10</a:t>
            </a:r>
          </a:p>
          <a:p>
            <a:pPr marL="0" indent="0">
              <a:lnSpc>
                <a:spcPct val="150000"/>
              </a:lnSpc>
              <a:buNone/>
            </a:pPr>
            <a:r>
              <a:rPr lang="en-US" b="1" dirty="0">
                <a:solidFill>
                  <a:schemeClr val="bg1">
                    <a:lumMod val="50000"/>
                  </a:schemeClr>
                </a:solidFill>
                <a:latin typeface="+mj-lt"/>
              </a:rPr>
              <a:t>…</a:t>
            </a:r>
          </a:p>
          <a:p>
            <a:pPr marL="0" indent="0">
              <a:lnSpc>
                <a:spcPct val="150000"/>
              </a:lnSpc>
              <a:buNone/>
            </a:pPr>
            <a:r>
              <a:rPr lang="en-US" dirty="0">
                <a:solidFill>
                  <a:schemeClr val="bg1">
                    <a:lumMod val="50000"/>
                  </a:schemeClr>
                </a:solidFill>
                <a:latin typeface="+mj-lt"/>
              </a:rPr>
              <a:t>Q</a:t>
            </a:r>
            <a:r>
              <a:rPr lang="en-US" baseline="-25000" dirty="0">
                <a:solidFill>
                  <a:schemeClr val="bg1">
                    <a:lumMod val="50000"/>
                  </a:schemeClr>
                </a:solidFill>
                <a:latin typeface="+mj-lt"/>
              </a:rPr>
              <a:t>K</a:t>
            </a:r>
            <a:r>
              <a:rPr lang="en-US" dirty="0">
                <a:solidFill>
                  <a:schemeClr val="bg1">
                    <a:lumMod val="50000"/>
                  </a:schemeClr>
                </a:solidFill>
                <a:latin typeface="+mj-lt"/>
              </a:rPr>
              <a:t> = 10</a:t>
            </a:r>
            <a:endParaRPr lang="en-US" b="1" dirty="0">
              <a:solidFill>
                <a:srgbClr val="0070C0"/>
              </a:solidFill>
              <a:latin typeface="+mj-lt"/>
            </a:endParaRPr>
          </a:p>
        </p:txBody>
      </p:sp>
    </p:spTree>
    <p:extLst>
      <p:ext uri="{BB962C8B-B14F-4D97-AF65-F5344CB8AC3E}">
        <p14:creationId xmlns:p14="http://schemas.microsoft.com/office/powerpoint/2010/main" val="524257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Reinforcement Learning</a:t>
            </a:r>
            <a:endParaRPr lang="en-IL" dirty="0"/>
          </a:p>
        </p:txBody>
      </p:sp>
      <mc:AlternateContent xmlns:mc="http://schemas.openxmlformats.org/markup-compatibility/2006">
        <mc:Choice xmlns:a14="http://schemas.microsoft.com/office/drawing/2010/main" Requires="a14">
          <p:sp>
            <p:nvSpPr>
              <p:cNvPr id="5" name="מציין מיקום תוכן 2">
                <a:extLst>
                  <a:ext uri="{FF2B5EF4-FFF2-40B4-BE49-F238E27FC236}">
                    <a16:creationId xmlns:a16="http://schemas.microsoft.com/office/drawing/2014/main" id="{822F3EA0-11A9-41B0-AA38-1445677B8FFA}"/>
                  </a:ext>
                </a:extLst>
              </p:cNvPr>
              <p:cNvSpPr>
                <a:spLocks noGrp="1"/>
              </p:cNvSpPr>
              <p:nvPr>
                <p:ph idx="1"/>
              </p:nvPr>
            </p:nvSpPr>
            <p:spPr>
              <a:xfrm>
                <a:off x="845127" y="1828800"/>
                <a:ext cx="10515600" cy="4351337"/>
              </a:xfrm>
            </p:spPr>
            <p:txBody>
              <a:bodyPr>
                <a:normAutofit/>
              </a:bodyPr>
              <a:lstStyle/>
              <a:p>
                <a:pPr marL="0" indent="0">
                  <a:lnSpc>
                    <a:spcPct val="150000"/>
                  </a:lnSpc>
                  <a:buNone/>
                </a:pPr>
                <a:r>
                  <a:rPr lang="en-US" dirty="0">
                    <a:solidFill>
                      <a:schemeClr val="bg1">
                        <a:lumMod val="50000"/>
                      </a:schemeClr>
                    </a:solidFill>
                    <a:latin typeface="+mj-lt"/>
                  </a:rPr>
                  <a:t>Select arm </a:t>
                </a:r>
                <a:r>
                  <a:rPr lang="en-US" i="1" dirty="0">
                    <a:solidFill>
                      <a:schemeClr val="bg1">
                        <a:lumMod val="50000"/>
                      </a:schemeClr>
                    </a:solidFill>
                    <a:latin typeface="Times New Roman" panose="02020603050405020304" pitchFamily="18" charset="0"/>
                    <a:cs typeface="Times New Roman" panose="02020603050405020304" pitchFamily="18" charset="0"/>
                  </a:rPr>
                  <a:t>a</a:t>
                </a:r>
                <a:r>
                  <a:rPr lang="en-US" dirty="0">
                    <a:solidFill>
                      <a:schemeClr val="bg1">
                        <a:lumMod val="50000"/>
                      </a:schemeClr>
                    </a:solidFill>
                    <a:latin typeface="+mj-lt"/>
                  </a:rPr>
                  <a:t>, and obtain reward </a:t>
                </a:r>
                <a:r>
                  <a:rPr lang="en-US" i="1" dirty="0">
                    <a:solidFill>
                      <a:schemeClr val="bg1">
                        <a:lumMod val="50000"/>
                      </a:schemeClr>
                    </a:solidFill>
                    <a:latin typeface="Times New Roman" panose="02020603050405020304" pitchFamily="18" charset="0"/>
                    <a:cs typeface="Times New Roman" panose="02020603050405020304" pitchFamily="18" charset="0"/>
                  </a:rPr>
                  <a:t>r</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smtClean="0">
                              <a:solidFill>
                                <a:schemeClr val="bg1">
                                  <a:lumMod val="50000"/>
                                </a:schemeClr>
                              </a:solidFill>
                              <a:latin typeface="Cambria Math" panose="02040503050406030204" pitchFamily="18" charset="0"/>
                              <a:cs typeface="Times New Roman" panose="02020603050405020304" pitchFamily="18" charset="0"/>
                            </a:rPr>
                          </m:ctrlPr>
                        </m:sSubPr>
                        <m:e>
                          <m:r>
                            <a:rPr lang="en-US" b="0" i="1">
                              <a:solidFill>
                                <a:schemeClr val="bg1">
                                  <a:lumMod val="50000"/>
                                </a:schemeClr>
                              </a:solidFill>
                              <a:latin typeface="Cambria Math" panose="02040503050406030204" pitchFamily="18" charset="0"/>
                              <a:cs typeface="Times New Roman" panose="02020603050405020304" pitchFamily="18" charset="0"/>
                            </a:rPr>
                            <m:t>𝑄</m:t>
                          </m:r>
                        </m:e>
                        <m:sub>
                          <m:r>
                            <a:rPr lang="en-US" b="0" i="1" smtClean="0">
                              <a:solidFill>
                                <a:schemeClr val="bg1">
                                  <a:lumMod val="50000"/>
                                </a:schemeClr>
                              </a:solidFill>
                              <a:latin typeface="Cambria Math" panose="02040503050406030204" pitchFamily="18" charset="0"/>
                              <a:cs typeface="Times New Roman" panose="02020603050405020304" pitchFamily="18" charset="0"/>
                            </a:rPr>
                            <m:t>𝑎</m:t>
                          </m:r>
                        </m:sub>
                      </m:sSub>
                      <m:r>
                        <a:rPr lang="en-US" b="0" i="1" smtClean="0">
                          <a:solidFill>
                            <a:schemeClr val="bg1">
                              <a:lumMod val="50000"/>
                            </a:schemeClr>
                          </a:solidFill>
                          <a:latin typeface="Cambria Math" panose="02040503050406030204" pitchFamily="18" charset="0"/>
                          <a:cs typeface="Times New Roman" panose="02020603050405020304" pitchFamily="18" charset="0"/>
                        </a:rPr>
                        <m:t>≔</m:t>
                      </m:r>
                      <m:d>
                        <m:dPr>
                          <m:ctrlPr>
                            <a:rPr lang="en-US" i="1" smtClean="0">
                              <a:solidFill>
                                <a:schemeClr val="bg1">
                                  <a:lumMod val="50000"/>
                                </a:schemeClr>
                              </a:solidFill>
                              <a:latin typeface="Cambria Math" panose="02040503050406030204" pitchFamily="18" charset="0"/>
                              <a:cs typeface="Times New Roman" panose="02020603050405020304" pitchFamily="18" charset="0"/>
                            </a:rPr>
                          </m:ctrlPr>
                        </m:dPr>
                        <m:e>
                          <m:r>
                            <a:rPr lang="en-US" b="0" i="1" smtClean="0">
                              <a:solidFill>
                                <a:schemeClr val="bg1">
                                  <a:lumMod val="50000"/>
                                </a:schemeClr>
                              </a:solidFill>
                              <a:latin typeface="Cambria Math" panose="02040503050406030204" pitchFamily="18" charset="0"/>
                              <a:cs typeface="Times New Roman" panose="02020603050405020304" pitchFamily="18" charset="0"/>
                            </a:rPr>
                            <m:t>1</m:t>
                          </m:r>
                          <m:r>
                            <a:rPr lang="en-US" b="0" i="1" smtClean="0">
                              <a:solidFill>
                                <a:schemeClr val="bg1">
                                  <a:lumMod val="50000"/>
                                </a:schemeClr>
                              </a:solidFill>
                              <a:latin typeface="Cambria Math" panose="02040503050406030204" pitchFamily="18" charset="0"/>
                              <a:cs typeface="Times New Roman" panose="02020603050405020304" pitchFamily="18" charset="0"/>
                            </a:rPr>
                            <m:t>−</m:t>
                          </m:r>
                          <m:r>
                            <a:rPr lang="en-US" b="0" i="1" smtClean="0">
                              <a:solidFill>
                                <a:schemeClr val="bg1">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𝛼</m:t>
                          </m:r>
                        </m:e>
                      </m:d>
                      <m:r>
                        <a:rPr lang="en-US" b="0" i="1" smtClean="0">
                          <a:solidFill>
                            <a:schemeClr val="bg1">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smtClean="0">
                              <a:solidFill>
                                <a:schemeClr val="bg1">
                                  <a:lumMod val="50000"/>
                                </a:schemeClr>
                              </a:solidFill>
                              <a:latin typeface="Cambria Math" panose="02040503050406030204" pitchFamily="18" charset="0"/>
                              <a:cs typeface="Times New Roman" panose="02020603050405020304" pitchFamily="18" charset="0"/>
                            </a:rPr>
                          </m:ctrlPr>
                        </m:sSubPr>
                        <m:e>
                          <m:r>
                            <a:rPr lang="en-US" b="0" i="1" smtClean="0">
                              <a:solidFill>
                                <a:schemeClr val="bg1">
                                  <a:lumMod val="50000"/>
                                </a:schemeClr>
                              </a:solidFill>
                              <a:latin typeface="Cambria Math" panose="02040503050406030204" pitchFamily="18" charset="0"/>
                              <a:cs typeface="Times New Roman" panose="02020603050405020304" pitchFamily="18" charset="0"/>
                            </a:rPr>
                            <m:t>𝑄</m:t>
                          </m:r>
                        </m:e>
                        <m:sub>
                          <m:r>
                            <a:rPr lang="en-US" b="0" i="1" smtClean="0">
                              <a:solidFill>
                                <a:schemeClr val="bg1">
                                  <a:lumMod val="50000"/>
                                </a:schemeClr>
                              </a:solidFill>
                              <a:latin typeface="Cambria Math" panose="02040503050406030204" pitchFamily="18" charset="0"/>
                              <a:cs typeface="Times New Roman" panose="02020603050405020304" pitchFamily="18" charset="0"/>
                            </a:rPr>
                            <m:t>𝑎</m:t>
                          </m:r>
                        </m:sub>
                      </m:sSub>
                      <m:r>
                        <a:rPr lang="en-US" b="0" i="1" smtClean="0">
                          <a:solidFill>
                            <a:schemeClr val="bg1">
                              <a:lumMod val="50000"/>
                            </a:schemeClr>
                          </a:solidFill>
                          <a:latin typeface="Cambria Math" panose="02040503050406030204" pitchFamily="18" charset="0"/>
                          <a:cs typeface="Times New Roman" panose="02020603050405020304" pitchFamily="18" charset="0"/>
                        </a:rPr>
                        <m:t>+</m:t>
                      </m:r>
                      <m:r>
                        <a:rPr lang="en-US" b="0" i="1" smtClean="0">
                          <a:solidFill>
                            <a:schemeClr val="bg1">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bg1">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bg1">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𝑟</m:t>
                      </m:r>
                    </m:oMath>
                  </m:oMathPara>
                </a14:m>
                <a:endParaRPr lang="en-US" i="1" dirty="0">
                  <a:solidFill>
                    <a:schemeClr val="bg1">
                      <a:lumMod val="50000"/>
                    </a:schemeClr>
                  </a:solidFill>
                  <a:latin typeface="Times New Roman" panose="02020603050405020304" pitchFamily="18" charset="0"/>
                  <a:cs typeface="Times New Roman" panose="02020603050405020304" pitchFamily="18" charset="0"/>
                </a:endParaRPr>
              </a:p>
              <a:p>
                <a:pPr marL="0" indent="0">
                  <a:lnSpc>
                    <a:spcPct val="150000"/>
                  </a:lnSpc>
                  <a:buNone/>
                </a:pPr>
                <a:endParaRPr lang="en-US" i="1" dirty="0">
                  <a:solidFill>
                    <a:schemeClr val="bg1">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14:m>
                  <m:oMath xmlns:m="http://schemas.openxmlformats.org/officeDocument/2006/math">
                    <m:sSub>
                      <m:sSubPr>
                        <m:ctrlPr>
                          <a:rPr lang="en-US" i="1">
                            <a:solidFill>
                              <a:schemeClr val="bg1">
                                <a:lumMod val="50000"/>
                              </a:schemeClr>
                            </a:solidFill>
                            <a:latin typeface="Cambria Math" panose="02040503050406030204" pitchFamily="18" charset="0"/>
                            <a:cs typeface="Times New Roman" panose="02020603050405020304" pitchFamily="18" charset="0"/>
                          </a:rPr>
                        </m:ctrlPr>
                      </m:sSubPr>
                      <m:e>
                        <m:r>
                          <a:rPr lang="en-US" i="1">
                            <a:solidFill>
                              <a:schemeClr val="bg1">
                                <a:lumMod val="50000"/>
                              </a:schemeClr>
                            </a:solidFill>
                            <a:latin typeface="Cambria Math" panose="02040503050406030204" pitchFamily="18" charset="0"/>
                            <a:cs typeface="Times New Roman" panose="02020603050405020304" pitchFamily="18" charset="0"/>
                          </a:rPr>
                          <m:t>𝑄</m:t>
                        </m:r>
                      </m:e>
                      <m:sub>
                        <m:r>
                          <a:rPr lang="en-US" i="1">
                            <a:solidFill>
                              <a:schemeClr val="bg1">
                                <a:lumMod val="50000"/>
                              </a:schemeClr>
                            </a:solidFill>
                            <a:latin typeface="Cambria Math" panose="02040503050406030204" pitchFamily="18" charset="0"/>
                            <a:cs typeface="Times New Roman" panose="02020603050405020304" pitchFamily="18" charset="0"/>
                          </a:rPr>
                          <m:t>𝑎</m:t>
                        </m:r>
                      </m:sub>
                    </m:sSub>
                  </m:oMath>
                </a14:m>
                <a:r>
                  <a:rPr lang="en-US" i="1" dirty="0">
                    <a:solidFill>
                      <a:schemeClr val="bg1">
                        <a:lumMod val="50000"/>
                      </a:schemeClr>
                    </a:solidFill>
                    <a:latin typeface="Times New Roman" panose="02020603050405020304" pitchFamily="18" charset="0"/>
                    <a:cs typeface="Times New Roman" panose="02020603050405020304" pitchFamily="18" charset="0"/>
                  </a:rPr>
                  <a:t> </a:t>
                </a:r>
                <a:r>
                  <a:rPr lang="en-US" dirty="0">
                    <a:solidFill>
                      <a:schemeClr val="bg1">
                        <a:lumMod val="50000"/>
                      </a:schemeClr>
                    </a:solidFill>
                    <a:latin typeface="+mj-lt"/>
                  </a:rPr>
                  <a:t>converges to the real expected value of arm a under reasonable conditions.</a:t>
                </a:r>
                <a:endParaRPr lang="en-US" i="1" dirty="0">
                  <a:solidFill>
                    <a:schemeClr val="bg1">
                      <a:lumMod val="50000"/>
                    </a:schemeClr>
                  </a:solidFill>
                  <a:latin typeface="+mj-lt"/>
                  <a:cs typeface="Times New Roman" panose="02020603050405020304" pitchFamily="18" charset="0"/>
                </a:endParaRPr>
              </a:p>
            </p:txBody>
          </p:sp>
        </mc:Choice>
        <mc:Fallback>
          <p:sp>
            <p:nvSpPr>
              <p:cNvPr id="5" name="מציין מיקום תוכן 2">
                <a:extLst>
                  <a:ext uri="{FF2B5EF4-FFF2-40B4-BE49-F238E27FC236}">
                    <a16:creationId xmlns:a16="http://schemas.microsoft.com/office/drawing/2014/main" id="{822F3EA0-11A9-41B0-AA38-1445677B8FFA}"/>
                  </a:ext>
                </a:extLst>
              </p:cNvPr>
              <p:cNvSpPr>
                <a:spLocks noGrp="1" noRot="1" noChangeAspect="1" noMove="1" noResize="1" noEditPoints="1" noAdjustHandles="1" noChangeArrowheads="1" noChangeShapeType="1" noTextEdit="1"/>
              </p:cNvSpPr>
              <p:nvPr>
                <p:ph idx="1"/>
              </p:nvPr>
            </p:nvSpPr>
            <p:spPr>
              <a:xfrm>
                <a:off x="845127" y="1828800"/>
                <a:ext cx="10515600" cy="4351337"/>
              </a:xfrm>
              <a:blipFill>
                <a:blip r:embed="rId2"/>
                <a:stretch>
                  <a:fillRect l="-1217" r="-1159"/>
                </a:stretch>
              </a:blipFill>
            </p:spPr>
            <p:txBody>
              <a:bodyPr/>
              <a:lstStyle/>
              <a:p>
                <a:r>
                  <a:rPr lang="en-IL">
                    <a:noFill/>
                  </a:rPr>
                  <a:t> </a:t>
                </a:r>
              </a:p>
            </p:txBody>
          </p:sp>
        </mc:Fallback>
      </mc:AlternateContent>
    </p:spTree>
    <p:extLst>
      <p:ext uri="{BB962C8B-B14F-4D97-AF65-F5344CB8AC3E}">
        <p14:creationId xmlns:p14="http://schemas.microsoft.com/office/powerpoint/2010/main" val="127292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179207-2EE7-4F04-AA4C-93E41AA2C155}"/>
              </a:ext>
            </a:extLst>
          </p:cNvPr>
          <p:cNvSpPr>
            <a:spLocks noGrp="1"/>
          </p:cNvSpPr>
          <p:nvPr>
            <p:ph type="ctrTitle"/>
          </p:nvPr>
        </p:nvSpPr>
        <p:spPr/>
        <p:txBody>
          <a:bodyPr>
            <a:normAutofit/>
          </a:bodyPr>
          <a:lstStyle/>
          <a:p>
            <a:r>
              <a:rPr lang="en-US" sz="4800" dirty="0">
                <a:solidFill>
                  <a:schemeClr val="tx1">
                    <a:lumMod val="50000"/>
                    <a:lumOff val="50000"/>
                  </a:schemeClr>
                </a:solidFill>
              </a:rPr>
              <a:t>Simple Algorithmic Ideas</a:t>
            </a:r>
            <a:endParaRPr lang="en-IL" sz="4800" dirty="0">
              <a:solidFill>
                <a:schemeClr val="tx1">
                  <a:lumMod val="50000"/>
                  <a:lumOff val="50000"/>
                </a:schemeClr>
              </a:solidFill>
            </a:endParaRPr>
          </a:p>
        </p:txBody>
      </p:sp>
    </p:spTree>
    <p:extLst>
      <p:ext uri="{BB962C8B-B14F-4D97-AF65-F5344CB8AC3E}">
        <p14:creationId xmlns:p14="http://schemas.microsoft.com/office/powerpoint/2010/main" val="237363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6B0E22D-33AB-488A-BCC2-1A0DF5D97413}"/>
              </a:ext>
            </a:extLst>
          </p:cNvPr>
          <p:cNvSpPr>
            <a:spLocks noGrp="1"/>
          </p:cNvSpPr>
          <p:nvPr>
            <p:ph idx="1"/>
          </p:nvPr>
        </p:nvSpPr>
        <p:spPr/>
        <p:txBody>
          <a:bodyPr>
            <a:normAutofit/>
          </a:bodyPr>
          <a:lstStyle/>
          <a:p>
            <a:pPr marL="0" lvl="0" indent="0" algn="ctr" rtl="0">
              <a:lnSpc>
                <a:spcPct val="115000"/>
              </a:lnSpc>
              <a:spcBef>
                <a:spcPts val="1600"/>
              </a:spcBef>
              <a:spcAft>
                <a:spcPts val="1600"/>
              </a:spcAft>
              <a:buNone/>
            </a:pPr>
            <a:endParaRPr lang="en-US" sz="4000" dirty="0">
              <a:solidFill>
                <a:srgbClr val="595959"/>
              </a:solidFill>
              <a:latin typeface="+mj-lt"/>
            </a:endParaRPr>
          </a:p>
          <a:p>
            <a:pPr marL="0" lvl="0" indent="0" algn="ctr" rtl="0">
              <a:lnSpc>
                <a:spcPct val="115000"/>
              </a:lnSpc>
              <a:spcBef>
                <a:spcPts val="1600"/>
              </a:spcBef>
              <a:spcAft>
                <a:spcPts val="1600"/>
              </a:spcAft>
              <a:buNone/>
            </a:pPr>
            <a:r>
              <a:rPr lang="en-US" sz="4000" dirty="0">
                <a:solidFill>
                  <a:srgbClr val="595959"/>
                </a:solidFill>
                <a:latin typeface="+mj-lt"/>
              </a:rPr>
              <a:t>Supervised Learning</a:t>
            </a:r>
          </a:p>
        </p:txBody>
      </p:sp>
    </p:spTree>
    <p:extLst>
      <p:ext uri="{BB962C8B-B14F-4D97-AF65-F5344CB8AC3E}">
        <p14:creationId xmlns:p14="http://schemas.microsoft.com/office/powerpoint/2010/main" val="327232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Supervised Learning</a:t>
            </a:r>
            <a:endParaRPr lang="en-IL" dirty="0"/>
          </a:p>
        </p:txBody>
      </p:sp>
      <p:graphicFrame>
        <p:nvGraphicFramePr>
          <p:cNvPr id="6" name="Table 2">
            <a:extLst>
              <a:ext uri="{FF2B5EF4-FFF2-40B4-BE49-F238E27FC236}">
                <a16:creationId xmlns:a16="http://schemas.microsoft.com/office/drawing/2014/main" id="{87DF5DA0-7C75-4396-A044-0F70DE376BCF}"/>
              </a:ext>
            </a:extLst>
          </p:cNvPr>
          <p:cNvGraphicFramePr>
            <a:graphicFrameLocks noGrp="1"/>
          </p:cNvGraphicFramePr>
          <p:nvPr>
            <p:extLst>
              <p:ext uri="{D42A27DB-BD31-4B8C-83A1-F6EECF244321}">
                <p14:modId xmlns:p14="http://schemas.microsoft.com/office/powerpoint/2010/main" val="2040177328"/>
              </p:ext>
            </p:extLst>
          </p:nvPr>
        </p:nvGraphicFramePr>
        <p:xfrm>
          <a:off x="1623260" y="1546616"/>
          <a:ext cx="8945480" cy="4303268"/>
        </p:xfrm>
        <a:graphic>
          <a:graphicData uri="http://schemas.openxmlformats.org/drawingml/2006/table">
            <a:tbl>
              <a:tblPr firstRow="1" bandRow="1">
                <a:tableStyleId>{7E9639D4-E3E2-4D34-9284-5A2195B3D0D7}</a:tableStyleId>
              </a:tblPr>
              <a:tblGrid>
                <a:gridCol w="1118185">
                  <a:extLst>
                    <a:ext uri="{9D8B030D-6E8A-4147-A177-3AD203B41FA5}">
                      <a16:colId xmlns:a16="http://schemas.microsoft.com/office/drawing/2014/main" val="20000"/>
                    </a:ext>
                  </a:extLst>
                </a:gridCol>
                <a:gridCol w="1118185">
                  <a:extLst>
                    <a:ext uri="{9D8B030D-6E8A-4147-A177-3AD203B41FA5}">
                      <a16:colId xmlns:a16="http://schemas.microsoft.com/office/drawing/2014/main" val="20001"/>
                    </a:ext>
                  </a:extLst>
                </a:gridCol>
                <a:gridCol w="1118185">
                  <a:extLst>
                    <a:ext uri="{9D8B030D-6E8A-4147-A177-3AD203B41FA5}">
                      <a16:colId xmlns:a16="http://schemas.microsoft.com/office/drawing/2014/main" val="20002"/>
                    </a:ext>
                  </a:extLst>
                </a:gridCol>
                <a:gridCol w="1118185">
                  <a:extLst>
                    <a:ext uri="{9D8B030D-6E8A-4147-A177-3AD203B41FA5}">
                      <a16:colId xmlns:a16="http://schemas.microsoft.com/office/drawing/2014/main" val="20003"/>
                    </a:ext>
                  </a:extLst>
                </a:gridCol>
                <a:gridCol w="1118185">
                  <a:extLst>
                    <a:ext uri="{9D8B030D-6E8A-4147-A177-3AD203B41FA5}">
                      <a16:colId xmlns:a16="http://schemas.microsoft.com/office/drawing/2014/main" val="20004"/>
                    </a:ext>
                  </a:extLst>
                </a:gridCol>
                <a:gridCol w="1118185">
                  <a:extLst>
                    <a:ext uri="{9D8B030D-6E8A-4147-A177-3AD203B41FA5}">
                      <a16:colId xmlns:a16="http://schemas.microsoft.com/office/drawing/2014/main" val="20005"/>
                    </a:ext>
                  </a:extLst>
                </a:gridCol>
                <a:gridCol w="1118185">
                  <a:extLst>
                    <a:ext uri="{9D8B030D-6E8A-4147-A177-3AD203B41FA5}">
                      <a16:colId xmlns:a16="http://schemas.microsoft.com/office/drawing/2014/main" val="20006"/>
                    </a:ext>
                  </a:extLst>
                </a:gridCol>
                <a:gridCol w="1118185">
                  <a:extLst>
                    <a:ext uri="{9D8B030D-6E8A-4147-A177-3AD203B41FA5}">
                      <a16:colId xmlns:a16="http://schemas.microsoft.com/office/drawing/2014/main" val="20007"/>
                    </a:ext>
                  </a:extLst>
                </a:gridCol>
              </a:tblGrid>
              <a:tr h="576401">
                <a:tc>
                  <a:txBody>
                    <a:bodyPr/>
                    <a:lstStyle/>
                    <a:p>
                      <a:pPr algn="ctr"/>
                      <a:r>
                        <a:rPr lang="en-US" dirty="0"/>
                        <a:t>X</a:t>
                      </a:r>
                      <a:r>
                        <a:rPr lang="en-US" baseline="-25000" dirty="0"/>
                        <a:t>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Y</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6401">
                <a:tc>
                  <a:txBody>
                    <a:bodyPr/>
                    <a:lstStyle/>
                    <a:p>
                      <a:pPr algn="ctr"/>
                      <a:r>
                        <a:rPr lang="en-US" dirty="0"/>
                        <a:t>x</a:t>
                      </a:r>
                      <a:r>
                        <a:rPr lang="en-US" baseline="-25000" dirty="0"/>
                        <a:t>1,1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n-2,1</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a:t>y</a:t>
                      </a:r>
                      <a:r>
                        <a:rPr lang="en-US" baseline="-25000" dirty="0"/>
                        <a:t>1</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76401">
                <a:tc>
                  <a:txBody>
                    <a:bodyPr/>
                    <a:lstStyle/>
                    <a:p>
                      <a:pPr algn="ctr"/>
                      <a:r>
                        <a:rPr lang="en-US" dirty="0"/>
                        <a:t>x</a:t>
                      </a:r>
                      <a:r>
                        <a:rPr lang="en-US" baseline="-25000" dirty="0"/>
                        <a:t>1,2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n-2,2</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a:t>y</a:t>
                      </a:r>
                      <a:r>
                        <a:rPr lang="en-US" baseline="-25000" dirty="0"/>
                        <a:t>2</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421263">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p>
                    <a:p>
                      <a:pPr algn="ctr"/>
                      <a:r>
                        <a:rPr lang="en-US" dirty="0"/>
                        <a:t>.</a:t>
                      </a:r>
                    </a:p>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76401">
                <a:tc>
                  <a:txBody>
                    <a:bodyPr/>
                    <a:lstStyle/>
                    <a:p>
                      <a:pPr algn="ctr"/>
                      <a:r>
                        <a:rPr lang="en-US" dirty="0"/>
                        <a:t>x</a:t>
                      </a:r>
                      <a:r>
                        <a:rPr lang="en-US" baseline="-25000" dirty="0"/>
                        <a:t>1,m-1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n-2,m-1</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n,m-1</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a:t>y</a:t>
                      </a:r>
                      <a:r>
                        <a:rPr lang="en-US" baseline="-25000" dirty="0"/>
                        <a:t>m-1</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76401">
                <a:tc>
                  <a:txBody>
                    <a:bodyPr/>
                    <a:lstStyle/>
                    <a:p>
                      <a:pPr algn="ctr"/>
                      <a:r>
                        <a:rPr lang="en-US" dirty="0"/>
                        <a:t>x</a:t>
                      </a:r>
                      <a:r>
                        <a:rPr lang="en-US" baseline="-25000" dirty="0"/>
                        <a:t>1,m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2,m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3,m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n-2,m</a:t>
                      </a:r>
                      <a:endParaRPr lang="en-US" i="0"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n-1,m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dirty="0"/>
                        <a:t>x</a:t>
                      </a:r>
                      <a:r>
                        <a:rPr lang="en-US" baseline="-25000" dirty="0"/>
                        <a:t>n,m</a:t>
                      </a:r>
                      <a:endParaRPr lang="en-US" i="1" dirty="0">
                        <a:latin typeface="Times New Roman" panose="02020603050405020304" pitchFamily="18" charset="0"/>
                        <a:cs typeface="Times New Roman" panose="02020603050405020304" pitchFamily="18" charset="0"/>
                      </a:endParaRPr>
                    </a:p>
                  </a:txBody>
                  <a:tcPr/>
                </a:tc>
                <a:tc>
                  <a:txBody>
                    <a:bodyPr/>
                    <a:lstStyle/>
                    <a:p>
                      <a:pPr algn="ctr"/>
                      <a:r>
                        <a:rPr lang="en-US" baseline="0" dirty="0" err="1"/>
                        <a:t>y</a:t>
                      </a:r>
                      <a:r>
                        <a:rPr lang="en-US" baseline="-25000" dirty="0" err="1"/>
                        <a:t>m</a:t>
                      </a:r>
                      <a:endParaRPr lang="en-US"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815037-4637-4C53-A2D5-830D56DADF03}"/>
                  </a:ext>
                </a:extLst>
              </p:cNvPr>
              <p:cNvSpPr txBox="1"/>
              <p:nvPr/>
            </p:nvSpPr>
            <p:spPr>
              <a:xfrm>
                <a:off x="4831742" y="6086856"/>
                <a:ext cx="2542370" cy="316112"/>
              </a:xfrm>
              <a:prstGeom prst="rect">
                <a:avLst/>
              </a:prstGeom>
              <a:noFill/>
            </p:spPr>
            <p:txBody>
              <a:bodyPr wrap="square" lIns="0" tIns="0" rIns="0" bIns="0" rtlCol="1">
                <a:spAutoFit/>
              </a:bodyPr>
              <a:lstStyle/>
              <a:p>
                <a:pPr/>
                <a14:m>
                  <m:oMathPara xmlns:m="http://schemas.openxmlformats.org/officeDocument/2006/math">
                    <m:oMathParaPr>
                      <m:jc m:val="left"/>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𝑛</m:t>
                              </m:r>
                            </m:sub>
                          </m:sSub>
                        </m:e>
                      </m:d>
                    </m:oMath>
                  </m:oMathPara>
                </a14:m>
                <a:endParaRPr lang="he-IL" sz="2000" dirty="0"/>
              </a:p>
            </p:txBody>
          </p:sp>
        </mc:Choice>
        <mc:Fallback xmlns="">
          <p:sp>
            <p:nvSpPr>
              <p:cNvPr id="8" name="TextBox 7">
                <a:extLst>
                  <a:ext uri="{FF2B5EF4-FFF2-40B4-BE49-F238E27FC236}">
                    <a16:creationId xmlns:a16="http://schemas.microsoft.com/office/drawing/2014/main" id="{DB815037-4637-4C53-A2D5-830D56DADF03}"/>
                  </a:ext>
                </a:extLst>
              </p:cNvPr>
              <p:cNvSpPr txBox="1">
                <a:spLocks noRot="1" noChangeAspect="1" noMove="1" noResize="1" noEditPoints="1" noAdjustHandles="1" noChangeArrowheads="1" noChangeShapeType="1" noTextEdit="1"/>
              </p:cNvSpPr>
              <p:nvPr/>
            </p:nvSpPr>
            <p:spPr>
              <a:xfrm>
                <a:off x="4831742" y="6086856"/>
                <a:ext cx="2542370" cy="316112"/>
              </a:xfrm>
              <a:prstGeom prst="rect">
                <a:avLst/>
              </a:prstGeom>
              <a:blipFill>
                <a:blip r:embed="rId2"/>
                <a:stretch>
                  <a:fillRect l="-3597" t="-25490" b="-37255"/>
                </a:stretch>
              </a:blipFill>
            </p:spPr>
            <p:txBody>
              <a:bodyPr/>
              <a:lstStyle/>
              <a:p>
                <a:r>
                  <a:rPr lang="en-IL">
                    <a:noFill/>
                  </a:rPr>
                  <a:t> </a:t>
                </a:r>
              </a:p>
            </p:txBody>
          </p:sp>
        </mc:Fallback>
      </mc:AlternateContent>
    </p:spTree>
    <p:extLst>
      <p:ext uri="{BB962C8B-B14F-4D97-AF65-F5344CB8AC3E}">
        <p14:creationId xmlns:p14="http://schemas.microsoft.com/office/powerpoint/2010/main" val="295254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The look alike idea</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latin typeface="+mj-lt"/>
              </a:rPr>
              <a:t>Observations that have “similar” values of explaining features tend to have similar values of outcome.</a:t>
            </a:r>
          </a:p>
          <a:p>
            <a:pPr marL="0" indent="0">
              <a:lnSpc>
                <a:spcPct val="150000"/>
              </a:lnSpc>
              <a:buNone/>
            </a:pPr>
            <a:endParaRPr lang="en-US" dirty="0">
              <a:latin typeface="+mj-lt"/>
            </a:endParaRPr>
          </a:p>
          <a:p>
            <a:pPr marL="0" indent="0">
              <a:lnSpc>
                <a:spcPct val="150000"/>
              </a:lnSpc>
              <a:buNone/>
            </a:pPr>
            <a:r>
              <a:rPr lang="en-US" dirty="0">
                <a:latin typeface="+mj-lt"/>
              </a:rPr>
              <a:t>What does it mean similar values of explaining features is not an easy question.</a:t>
            </a:r>
          </a:p>
        </p:txBody>
      </p:sp>
    </p:spTree>
    <p:extLst>
      <p:ext uri="{BB962C8B-B14F-4D97-AF65-F5344CB8AC3E}">
        <p14:creationId xmlns:p14="http://schemas.microsoft.com/office/powerpoint/2010/main" val="29549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What does it mean similar outcome</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latin typeface="+mj-lt"/>
              </a:rPr>
              <a:t>In classification: similar = the same class label</a:t>
            </a:r>
          </a:p>
          <a:p>
            <a:pPr marL="0" indent="0">
              <a:lnSpc>
                <a:spcPct val="150000"/>
              </a:lnSpc>
              <a:buNone/>
            </a:pPr>
            <a:r>
              <a:rPr lang="en-US" dirty="0">
                <a:latin typeface="+mj-lt"/>
              </a:rPr>
              <a:t>In regression: similar =	Low difference between the outcome values</a:t>
            </a:r>
          </a:p>
          <a:p>
            <a:pPr marL="0" indent="0">
              <a:lnSpc>
                <a:spcPct val="150000"/>
              </a:lnSpc>
              <a:buNone/>
            </a:pPr>
            <a:r>
              <a:rPr lang="en-US" dirty="0">
                <a:latin typeface="+mj-lt"/>
              </a:rPr>
              <a:t>				Low square difference</a:t>
            </a:r>
          </a:p>
        </p:txBody>
      </p:sp>
    </p:spTree>
    <p:extLst>
      <p:ext uri="{BB962C8B-B14F-4D97-AF65-F5344CB8AC3E}">
        <p14:creationId xmlns:p14="http://schemas.microsoft.com/office/powerpoint/2010/main" val="271386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GB" dirty="0">
                <a:solidFill>
                  <a:schemeClr val="bg1">
                    <a:lumMod val="50000"/>
                  </a:schemeClr>
                </a:solidFill>
                <a:latin typeface="+mj-lt"/>
                <a:ea typeface="Open Sans" panose="020B0604020202020204" charset="0"/>
                <a:cs typeface="Open Sans" panose="020B0604020202020204" charset="0"/>
                <a:sym typeface="Open Sans"/>
              </a:rPr>
              <a:t>When you want to predict or asses the outcome of a previously unseen observation, search for the K closest observation in your training set, and infer the outcome</a:t>
            </a:r>
          </a:p>
          <a:p>
            <a:pPr marL="0" indent="0">
              <a:lnSpc>
                <a:spcPct val="150000"/>
              </a:lnSpc>
              <a:buNone/>
            </a:pPr>
            <a:endParaRPr lang="en-GB" dirty="0">
              <a:solidFill>
                <a:schemeClr val="bg1">
                  <a:lumMod val="50000"/>
                </a:schemeClr>
              </a:solidFill>
              <a:latin typeface="+mj-lt"/>
              <a:ea typeface="Open Sans" panose="020B0604020202020204" charset="0"/>
              <a:cs typeface="Open Sans" panose="020B0604020202020204" charset="0"/>
              <a:sym typeface="Open Sans"/>
            </a:endParaRPr>
          </a:p>
          <a:p>
            <a:pPr marL="0" indent="0">
              <a:lnSpc>
                <a:spcPct val="150000"/>
              </a:lnSpc>
              <a:buNone/>
            </a:pPr>
            <a:r>
              <a:rPr lang="en-GB" dirty="0">
                <a:solidFill>
                  <a:schemeClr val="bg1">
                    <a:lumMod val="50000"/>
                  </a:schemeClr>
                </a:solidFill>
                <a:latin typeface="+mj-lt"/>
                <a:ea typeface="Open Sans" panose="020B0604020202020204" charset="0"/>
                <a:cs typeface="Open Sans" panose="020B0604020202020204" charset="0"/>
                <a:sym typeface="Open Sans"/>
              </a:rPr>
              <a:t>In classification, we typically use voting</a:t>
            </a:r>
          </a:p>
          <a:p>
            <a:pPr marL="0" indent="0">
              <a:lnSpc>
                <a:spcPct val="150000"/>
              </a:lnSpc>
              <a:buNone/>
            </a:pPr>
            <a:r>
              <a:rPr lang="en-GB" dirty="0">
                <a:solidFill>
                  <a:schemeClr val="bg1">
                    <a:lumMod val="50000"/>
                  </a:schemeClr>
                </a:solidFill>
                <a:latin typeface="+mj-lt"/>
                <a:ea typeface="Open Sans" panose="020B0604020202020204" charset="0"/>
                <a:cs typeface="Open Sans" panose="020B0604020202020204" charset="0"/>
                <a:sym typeface="Open Sans"/>
              </a:rPr>
              <a:t>In regression we typically use averaging or medians</a:t>
            </a:r>
            <a:endParaRPr lang="en-US" dirty="0">
              <a:solidFill>
                <a:schemeClr val="bg1">
                  <a:lumMod val="50000"/>
                </a:schemeClr>
              </a:solidFill>
              <a:latin typeface="+mj-lt"/>
              <a:ea typeface="Open Sans" panose="020B0604020202020204" charset="0"/>
              <a:cs typeface="Open Sans" panose="020B0604020202020204" charset="0"/>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345880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p:sp>
        <p:nvSpPr>
          <p:cNvPr id="41" name="Line 13">
            <a:extLst>
              <a:ext uri="{FF2B5EF4-FFF2-40B4-BE49-F238E27FC236}">
                <a16:creationId xmlns:a16="http://schemas.microsoft.com/office/drawing/2014/main" id="{F7BAA747-38E2-47FF-888C-22D2CF38E7F7}"/>
              </a:ext>
            </a:extLst>
          </p:cNvPr>
          <p:cNvSpPr>
            <a:spLocks noChangeShapeType="1"/>
          </p:cNvSpPr>
          <p:nvPr/>
        </p:nvSpPr>
        <p:spPr bwMode="auto">
          <a:xfrm>
            <a:off x="1134409" y="1826994"/>
            <a:ext cx="0" cy="3505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he-IL"/>
          </a:p>
        </p:txBody>
      </p:sp>
      <p:sp>
        <p:nvSpPr>
          <p:cNvPr id="80" name="Line 14">
            <a:extLst>
              <a:ext uri="{FF2B5EF4-FFF2-40B4-BE49-F238E27FC236}">
                <a16:creationId xmlns:a16="http://schemas.microsoft.com/office/drawing/2014/main" id="{DF001AF5-2023-43FE-AE3B-D0EA617AD947}"/>
              </a:ext>
            </a:extLst>
          </p:cNvPr>
          <p:cNvSpPr>
            <a:spLocks noChangeShapeType="1"/>
          </p:cNvSpPr>
          <p:nvPr/>
        </p:nvSpPr>
        <p:spPr bwMode="auto">
          <a:xfrm flipV="1">
            <a:off x="982009" y="5179794"/>
            <a:ext cx="36576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he-IL"/>
          </a:p>
        </p:txBody>
      </p:sp>
      <p:sp>
        <p:nvSpPr>
          <p:cNvPr id="81" name="Oval 15">
            <a:extLst>
              <a:ext uri="{FF2B5EF4-FFF2-40B4-BE49-F238E27FC236}">
                <a16:creationId xmlns:a16="http://schemas.microsoft.com/office/drawing/2014/main" id="{40D42B29-6893-4D9F-BE6F-17DD42281AED}"/>
              </a:ext>
            </a:extLst>
          </p:cNvPr>
          <p:cNvSpPr>
            <a:spLocks noChangeAspect="1" noChangeArrowheads="1"/>
          </p:cNvSpPr>
          <p:nvPr/>
        </p:nvSpPr>
        <p:spPr bwMode="auto">
          <a:xfrm>
            <a:off x="1798215" y="2535467"/>
            <a:ext cx="90488" cy="7143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82" name="Oval 17">
            <a:extLst>
              <a:ext uri="{FF2B5EF4-FFF2-40B4-BE49-F238E27FC236}">
                <a16:creationId xmlns:a16="http://schemas.microsoft.com/office/drawing/2014/main" id="{702F9F8D-80DB-4908-BE73-A59C0E11A77C}"/>
              </a:ext>
            </a:extLst>
          </p:cNvPr>
          <p:cNvSpPr>
            <a:spLocks noChangeAspect="1" noChangeArrowheads="1"/>
          </p:cNvSpPr>
          <p:nvPr/>
        </p:nvSpPr>
        <p:spPr bwMode="auto">
          <a:xfrm>
            <a:off x="3691540" y="3590595"/>
            <a:ext cx="90488" cy="71438"/>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83" name="Oval 18">
            <a:extLst>
              <a:ext uri="{FF2B5EF4-FFF2-40B4-BE49-F238E27FC236}">
                <a16:creationId xmlns:a16="http://schemas.microsoft.com/office/drawing/2014/main" id="{AE94FAE1-7B42-45D7-8ECC-81B148BCE27B}"/>
              </a:ext>
            </a:extLst>
          </p:cNvPr>
          <p:cNvSpPr>
            <a:spLocks noChangeAspect="1" noChangeArrowheads="1"/>
          </p:cNvSpPr>
          <p:nvPr/>
        </p:nvSpPr>
        <p:spPr bwMode="auto">
          <a:xfrm>
            <a:off x="2947333" y="4432073"/>
            <a:ext cx="90488" cy="7143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84" name="Oval 19">
            <a:extLst>
              <a:ext uri="{FF2B5EF4-FFF2-40B4-BE49-F238E27FC236}">
                <a16:creationId xmlns:a16="http://schemas.microsoft.com/office/drawing/2014/main" id="{9AB919F9-F15E-4C8D-B6A2-EC628CF67D0B}"/>
              </a:ext>
            </a:extLst>
          </p:cNvPr>
          <p:cNvSpPr>
            <a:spLocks noChangeAspect="1" noChangeArrowheads="1"/>
          </p:cNvSpPr>
          <p:nvPr/>
        </p:nvSpPr>
        <p:spPr bwMode="auto">
          <a:xfrm>
            <a:off x="3840637" y="2753856"/>
            <a:ext cx="90488" cy="76200"/>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85" name="Oval 20">
            <a:extLst>
              <a:ext uri="{FF2B5EF4-FFF2-40B4-BE49-F238E27FC236}">
                <a16:creationId xmlns:a16="http://schemas.microsoft.com/office/drawing/2014/main" id="{C3F695E9-9887-4D0F-87A7-2445AC981145}"/>
              </a:ext>
            </a:extLst>
          </p:cNvPr>
          <p:cNvSpPr>
            <a:spLocks noChangeAspect="1" noChangeArrowheads="1"/>
          </p:cNvSpPr>
          <p:nvPr/>
        </p:nvSpPr>
        <p:spPr bwMode="auto">
          <a:xfrm>
            <a:off x="3178663" y="3946457"/>
            <a:ext cx="80963" cy="71438"/>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86" name="Oval 21">
            <a:extLst>
              <a:ext uri="{FF2B5EF4-FFF2-40B4-BE49-F238E27FC236}">
                <a16:creationId xmlns:a16="http://schemas.microsoft.com/office/drawing/2014/main" id="{6E0BE55F-98A8-4B19-B56A-72F9316320B1}"/>
              </a:ext>
            </a:extLst>
          </p:cNvPr>
          <p:cNvSpPr>
            <a:spLocks noChangeAspect="1" noChangeArrowheads="1"/>
          </p:cNvSpPr>
          <p:nvPr/>
        </p:nvSpPr>
        <p:spPr bwMode="auto">
          <a:xfrm>
            <a:off x="3478687" y="3214232"/>
            <a:ext cx="90488" cy="88107"/>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87" name="Oval 22">
            <a:extLst>
              <a:ext uri="{FF2B5EF4-FFF2-40B4-BE49-F238E27FC236}">
                <a16:creationId xmlns:a16="http://schemas.microsoft.com/office/drawing/2014/main" id="{6E67E593-488E-4228-9DF1-F2DC3A2E7A2A}"/>
              </a:ext>
            </a:extLst>
          </p:cNvPr>
          <p:cNvSpPr>
            <a:spLocks noChangeAspect="1" noChangeArrowheads="1"/>
          </p:cNvSpPr>
          <p:nvPr/>
        </p:nvSpPr>
        <p:spPr bwMode="auto">
          <a:xfrm>
            <a:off x="3649008" y="4344225"/>
            <a:ext cx="90488" cy="76200"/>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88" name="Oval 23">
            <a:extLst>
              <a:ext uri="{FF2B5EF4-FFF2-40B4-BE49-F238E27FC236}">
                <a16:creationId xmlns:a16="http://schemas.microsoft.com/office/drawing/2014/main" id="{0C5C8887-24AD-486F-98B1-D7A17364C268}"/>
              </a:ext>
            </a:extLst>
          </p:cNvPr>
          <p:cNvSpPr>
            <a:spLocks noChangeAspect="1" noChangeArrowheads="1"/>
          </p:cNvSpPr>
          <p:nvPr/>
        </p:nvSpPr>
        <p:spPr bwMode="auto">
          <a:xfrm rot="-1118274">
            <a:off x="2912161" y="1917981"/>
            <a:ext cx="80963" cy="7143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89" name="Oval 24">
            <a:extLst>
              <a:ext uri="{FF2B5EF4-FFF2-40B4-BE49-F238E27FC236}">
                <a16:creationId xmlns:a16="http://schemas.microsoft.com/office/drawing/2014/main" id="{7268D6F7-6900-4DEF-8EF8-7068A7DBE302}"/>
              </a:ext>
            </a:extLst>
          </p:cNvPr>
          <p:cNvSpPr>
            <a:spLocks noChangeAspect="1" noChangeArrowheads="1"/>
          </p:cNvSpPr>
          <p:nvPr/>
        </p:nvSpPr>
        <p:spPr bwMode="auto">
          <a:xfrm rot="-1118274">
            <a:off x="4550801" y="3452914"/>
            <a:ext cx="90488" cy="76200"/>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90" name="Oval 25">
            <a:extLst>
              <a:ext uri="{FF2B5EF4-FFF2-40B4-BE49-F238E27FC236}">
                <a16:creationId xmlns:a16="http://schemas.microsoft.com/office/drawing/2014/main" id="{EF721C29-E7FE-46EE-8A61-CE9ADEC12C43}"/>
              </a:ext>
            </a:extLst>
          </p:cNvPr>
          <p:cNvSpPr>
            <a:spLocks noChangeAspect="1" noChangeArrowheads="1"/>
          </p:cNvSpPr>
          <p:nvPr/>
        </p:nvSpPr>
        <p:spPr bwMode="auto">
          <a:xfrm rot="-1118274">
            <a:off x="3842776" y="4768952"/>
            <a:ext cx="90488" cy="76200"/>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91" name="Oval 26">
            <a:extLst>
              <a:ext uri="{FF2B5EF4-FFF2-40B4-BE49-F238E27FC236}">
                <a16:creationId xmlns:a16="http://schemas.microsoft.com/office/drawing/2014/main" id="{4F6F3B57-8F9E-4FC5-AEC4-1E53865A3B22}"/>
              </a:ext>
            </a:extLst>
          </p:cNvPr>
          <p:cNvSpPr>
            <a:spLocks noChangeAspect="1" noChangeArrowheads="1"/>
          </p:cNvSpPr>
          <p:nvPr/>
        </p:nvSpPr>
        <p:spPr bwMode="auto">
          <a:xfrm rot="-1118274">
            <a:off x="3558155" y="2751545"/>
            <a:ext cx="90488" cy="76200"/>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92" name="Oval 27">
            <a:extLst>
              <a:ext uri="{FF2B5EF4-FFF2-40B4-BE49-F238E27FC236}">
                <a16:creationId xmlns:a16="http://schemas.microsoft.com/office/drawing/2014/main" id="{F513EF99-983A-4A59-867C-01C67975A195}"/>
              </a:ext>
            </a:extLst>
          </p:cNvPr>
          <p:cNvSpPr>
            <a:spLocks noChangeAspect="1" noChangeArrowheads="1"/>
          </p:cNvSpPr>
          <p:nvPr/>
        </p:nvSpPr>
        <p:spPr bwMode="auto">
          <a:xfrm rot="-1118274">
            <a:off x="3258576" y="4375788"/>
            <a:ext cx="90488" cy="76200"/>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93" name="Oval 28">
            <a:extLst>
              <a:ext uri="{FF2B5EF4-FFF2-40B4-BE49-F238E27FC236}">
                <a16:creationId xmlns:a16="http://schemas.microsoft.com/office/drawing/2014/main" id="{E822BD70-7834-49F0-93EA-2BD921481140}"/>
              </a:ext>
            </a:extLst>
          </p:cNvPr>
          <p:cNvSpPr>
            <a:spLocks noChangeAspect="1" noChangeArrowheads="1"/>
          </p:cNvSpPr>
          <p:nvPr/>
        </p:nvSpPr>
        <p:spPr bwMode="auto">
          <a:xfrm rot="-1118274">
            <a:off x="4414022" y="4719780"/>
            <a:ext cx="90488" cy="7143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94" name="Oval 29">
            <a:extLst>
              <a:ext uri="{FF2B5EF4-FFF2-40B4-BE49-F238E27FC236}">
                <a16:creationId xmlns:a16="http://schemas.microsoft.com/office/drawing/2014/main" id="{3F1A4E08-9EDE-45FC-A915-A150D9D2DA4E}"/>
              </a:ext>
            </a:extLst>
          </p:cNvPr>
          <p:cNvSpPr>
            <a:spLocks noChangeAspect="1" noChangeArrowheads="1"/>
          </p:cNvSpPr>
          <p:nvPr/>
        </p:nvSpPr>
        <p:spPr bwMode="auto">
          <a:xfrm rot="-1118274">
            <a:off x="2689459" y="3205684"/>
            <a:ext cx="90488" cy="71438"/>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95" name="Oval 30">
            <a:extLst>
              <a:ext uri="{FF2B5EF4-FFF2-40B4-BE49-F238E27FC236}">
                <a16:creationId xmlns:a16="http://schemas.microsoft.com/office/drawing/2014/main" id="{F11D4151-0AE2-455D-A4CD-6356FA2C581F}"/>
              </a:ext>
            </a:extLst>
          </p:cNvPr>
          <p:cNvSpPr>
            <a:spLocks noChangeAspect="1" noChangeArrowheads="1"/>
          </p:cNvSpPr>
          <p:nvPr/>
        </p:nvSpPr>
        <p:spPr bwMode="auto">
          <a:xfrm rot="5895381">
            <a:off x="3326874" y="3811050"/>
            <a:ext cx="71438" cy="80963"/>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96" name="Oval 31">
            <a:extLst>
              <a:ext uri="{FF2B5EF4-FFF2-40B4-BE49-F238E27FC236}">
                <a16:creationId xmlns:a16="http://schemas.microsoft.com/office/drawing/2014/main" id="{FCFCE604-3585-4F74-8CCA-11C38D08D7D1}"/>
              </a:ext>
            </a:extLst>
          </p:cNvPr>
          <p:cNvSpPr>
            <a:spLocks noChangeAspect="1" noChangeArrowheads="1"/>
          </p:cNvSpPr>
          <p:nvPr/>
        </p:nvSpPr>
        <p:spPr bwMode="auto">
          <a:xfrm rot="5895381">
            <a:off x="1756544" y="1860718"/>
            <a:ext cx="83345" cy="9048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97" name="Oval 32">
            <a:extLst>
              <a:ext uri="{FF2B5EF4-FFF2-40B4-BE49-F238E27FC236}">
                <a16:creationId xmlns:a16="http://schemas.microsoft.com/office/drawing/2014/main" id="{8FE7C114-CA7A-4EAA-B2D0-91ADB23C734A}"/>
              </a:ext>
            </a:extLst>
          </p:cNvPr>
          <p:cNvSpPr>
            <a:spLocks noChangeAspect="1" noChangeArrowheads="1"/>
          </p:cNvSpPr>
          <p:nvPr/>
        </p:nvSpPr>
        <p:spPr bwMode="auto">
          <a:xfrm rot="5895381">
            <a:off x="2512972" y="2518513"/>
            <a:ext cx="71438" cy="90488"/>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98" name="Oval 33">
            <a:extLst>
              <a:ext uri="{FF2B5EF4-FFF2-40B4-BE49-F238E27FC236}">
                <a16:creationId xmlns:a16="http://schemas.microsoft.com/office/drawing/2014/main" id="{710212E9-5C8A-4371-ABE7-4417018CF18A}"/>
              </a:ext>
            </a:extLst>
          </p:cNvPr>
          <p:cNvSpPr>
            <a:spLocks noChangeAspect="1" noChangeArrowheads="1"/>
          </p:cNvSpPr>
          <p:nvPr/>
        </p:nvSpPr>
        <p:spPr bwMode="auto">
          <a:xfrm rot="5895381">
            <a:off x="3923911" y="3466102"/>
            <a:ext cx="71438" cy="80963"/>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99" name="Oval 34">
            <a:extLst>
              <a:ext uri="{FF2B5EF4-FFF2-40B4-BE49-F238E27FC236}">
                <a16:creationId xmlns:a16="http://schemas.microsoft.com/office/drawing/2014/main" id="{887B4F36-C47F-44E9-845F-4A9400E4088B}"/>
              </a:ext>
            </a:extLst>
          </p:cNvPr>
          <p:cNvSpPr>
            <a:spLocks noChangeAspect="1" noChangeArrowheads="1"/>
          </p:cNvSpPr>
          <p:nvPr/>
        </p:nvSpPr>
        <p:spPr bwMode="auto">
          <a:xfrm rot="5895381">
            <a:off x="3816523" y="4370878"/>
            <a:ext cx="88106" cy="9048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00" name="Oval 35">
            <a:extLst>
              <a:ext uri="{FF2B5EF4-FFF2-40B4-BE49-F238E27FC236}">
                <a16:creationId xmlns:a16="http://schemas.microsoft.com/office/drawing/2014/main" id="{37AD5163-D1F2-4B58-BED7-E76E7D55D209}"/>
              </a:ext>
            </a:extLst>
          </p:cNvPr>
          <p:cNvSpPr>
            <a:spLocks noChangeAspect="1" noChangeArrowheads="1"/>
          </p:cNvSpPr>
          <p:nvPr/>
        </p:nvSpPr>
        <p:spPr bwMode="auto">
          <a:xfrm rot="5895381">
            <a:off x="3514463" y="2001166"/>
            <a:ext cx="71438" cy="80963"/>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01" name="Oval 36">
            <a:extLst>
              <a:ext uri="{FF2B5EF4-FFF2-40B4-BE49-F238E27FC236}">
                <a16:creationId xmlns:a16="http://schemas.microsoft.com/office/drawing/2014/main" id="{B8B7DB13-9A7C-4844-901D-A39CD02EF3C7}"/>
              </a:ext>
            </a:extLst>
          </p:cNvPr>
          <p:cNvSpPr>
            <a:spLocks noChangeAspect="1" noChangeArrowheads="1"/>
          </p:cNvSpPr>
          <p:nvPr/>
        </p:nvSpPr>
        <p:spPr bwMode="auto">
          <a:xfrm rot="5895381">
            <a:off x="4402850" y="4008830"/>
            <a:ext cx="71438" cy="80963"/>
          </a:xfrm>
          <a:prstGeom prst="ellipse">
            <a:avLst/>
          </a:prstGeom>
          <a:solidFill>
            <a:srgbClr val="FF0000"/>
          </a:solidFill>
          <a:ln w="9525">
            <a:solidFill>
              <a:srgbClr val="FF0000"/>
            </a:solidFill>
            <a:round/>
            <a:headEnd/>
            <a:tailEnd/>
          </a:ln>
          <a:effectLst/>
          <a:extLst/>
        </p:spPr>
        <p:txBody>
          <a:bodyPr wrap="none" anchor="ctr"/>
          <a:lstStyle/>
          <a:p>
            <a:endParaRPr lang="he-IL" dirty="0"/>
          </a:p>
        </p:txBody>
      </p:sp>
      <p:sp>
        <p:nvSpPr>
          <p:cNvPr id="102" name="Oval 37">
            <a:extLst>
              <a:ext uri="{FF2B5EF4-FFF2-40B4-BE49-F238E27FC236}">
                <a16:creationId xmlns:a16="http://schemas.microsoft.com/office/drawing/2014/main" id="{F57B1F02-FB95-461E-ABDC-00B64025EBA0}"/>
              </a:ext>
            </a:extLst>
          </p:cNvPr>
          <p:cNvSpPr>
            <a:spLocks noChangeAspect="1" noChangeArrowheads="1"/>
          </p:cNvSpPr>
          <p:nvPr/>
        </p:nvSpPr>
        <p:spPr bwMode="auto">
          <a:xfrm rot="5895381">
            <a:off x="3489835" y="2430891"/>
            <a:ext cx="71438" cy="90488"/>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103" name="Oval 38">
            <a:extLst>
              <a:ext uri="{FF2B5EF4-FFF2-40B4-BE49-F238E27FC236}">
                <a16:creationId xmlns:a16="http://schemas.microsoft.com/office/drawing/2014/main" id="{D6428467-FCEF-4474-B0A8-91C8AB1C56D9}"/>
              </a:ext>
            </a:extLst>
          </p:cNvPr>
          <p:cNvSpPr>
            <a:spLocks noChangeAspect="1" noChangeArrowheads="1"/>
          </p:cNvSpPr>
          <p:nvPr/>
        </p:nvSpPr>
        <p:spPr bwMode="auto">
          <a:xfrm rot="5895381">
            <a:off x="3777613" y="4066476"/>
            <a:ext cx="71438" cy="80963"/>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04" name="Oval 39">
            <a:extLst>
              <a:ext uri="{FF2B5EF4-FFF2-40B4-BE49-F238E27FC236}">
                <a16:creationId xmlns:a16="http://schemas.microsoft.com/office/drawing/2014/main" id="{EF31450A-7C97-4CE1-91FC-6D64E7BAD318}"/>
              </a:ext>
            </a:extLst>
          </p:cNvPr>
          <p:cNvSpPr>
            <a:spLocks noChangeAspect="1" noChangeArrowheads="1"/>
          </p:cNvSpPr>
          <p:nvPr/>
        </p:nvSpPr>
        <p:spPr bwMode="auto">
          <a:xfrm rot="5895381">
            <a:off x="3630768" y="4947370"/>
            <a:ext cx="88106" cy="80963"/>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05" name="Oval 40">
            <a:extLst>
              <a:ext uri="{FF2B5EF4-FFF2-40B4-BE49-F238E27FC236}">
                <a16:creationId xmlns:a16="http://schemas.microsoft.com/office/drawing/2014/main" id="{244802B3-7E15-4511-9501-407DD844CE2A}"/>
              </a:ext>
            </a:extLst>
          </p:cNvPr>
          <p:cNvSpPr>
            <a:spLocks noChangeAspect="1" noChangeArrowheads="1"/>
          </p:cNvSpPr>
          <p:nvPr/>
        </p:nvSpPr>
        <p:spPr bwMode="auto">
          <a:xfrm rot="4777107">
            <a:off x="3122648" y="3420176"/>
            <a:ext cx="88106" cy="90488"/>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106" name="Oval 41">
            <a:extLst>
              <a:ext uri="{FF2B5EF4-FFF2-40B4-BE49-F238E27FC236}">
                <a16:creationId xmlns:a16="http://schemas.microsoft.com/office/drawing/2014/main" id="{601D306D-16DD-49DC-A52C-F622EE52053D}"/>
              </a:ext>
            </a:extLst>
          </p:cNvPr>
          <p:cNvSpPr>
            <a:spLocks noChangeAspect="1" noChangeArrowheads="1"/>
          </p:cNvSpPr>
          <p:nvPr/>
        </p:nvSpPr>
        <p:spPr bwMode="auto">
          <a:xfrm rot="4777107">
            <a:off x="2913402" y="4817133"/>
            <a:ext cx="71438" cy="80963"/>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07" name="Oval 42">
            <a:extLst>
              <a:ext uri="{FF2B5EF4-FFF2-40B4-BE49-F238E27FC236}">
                <a16:creationId xmlns:a16="http://schemas.microsoft.com/office/drawing/2014/main" id="{5CAE7362-E322-411D-842C-8D31E5D87E44}"/>
              </a:ext>
            </a:extLst>
          </p:cNvPr>
          <p:cNvSpPr>
            <a:spLocks noChangeAspect="1" noChangeArrowheads="1"/>
          </p:cNvSpPr>
          <p:nvPr/>
        </p:nvSpPr>
        <p:spPr bwMode="auto">
          <a:xfrm rot="4777107">
            <a:off x="2416812" y="1824007"/>
            <a:ext cx="71438" cy="80963"/>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08" name="Oval 43">
            <a:extLst>
              <a:ext uri="{FF2B5EF4-FFF2-40B4-BE49-F238E27FC236}">
                <a16:creationId xmlns:a16="http://schemas.microsoft.com/office/drawing/2014/main" id="{7E03BE3F-C700-4AB6-AA87-7D2C53346DFC}"/>
              </a:ext>
            </a:extLst>
          </p:cNvPr>
          <p:cNvSpPr>
            <a:spLocks noChangeAspect="1" noChangeArrowheads="1"/>
          </p:cNvSpPr>
          <p:nvPr/>
        </p:nvSpPr>
        <p:spPr bwMode="auto">
          <a:xfrm rot="4777107">
            <a:off x="2738408" y="3638409"/>
            <a:ext cx="88107" cy="80963"/>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109" name="Oval 44">
            <a:extLst>
              <a:ext uri="{FF2B5EF4-FFF2-40B4-BE49-F238E27FC236}">
                <a16:creationId xmlns:a16="http://schemas.microsoft.com/office/drawing/2014/main" id="{B8EE21B3-EA14-40DD-B616-52994D703C97}"/>
              </a:ext>
            </a:extLst>
          </p:cNvPr>
          <p:cNvSpPr>
            <a:spLocks noChangeAspect="1" noChangeArrowheads="1"/>
          </p:cNvSpPr>
          <p:nvPr/>
        </p:nvSpPr>
        <p:spPr bwMode="auto">
          <a:xfrm rot="4777107">
            <a:off x="4120166" y="2867999"/>
            <a:ext cx="76200" cy="80963"/>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110" name="Oval 45">
            <a:extLst>
              <a:ext uri="{FF2B5EF4-FFF2-40B4-BE49-F238E27FC236}">
                <a16:creationId xmlns:a16="http://schemas.microsoft.com/office/drawing/2014/main" id="{B705FD42-5753-4C87-BCD2-B52220DE829C}"/>
              </a:ext>
            </a:extLst>
          </p:cNvPr>
          <p:cNvSpPr>
            <a:spLocks noChangeAspect="1" noChangeArrowheads="1"/>
          </p:cNvSpPr>
          <p:nvPr/>
        </p:nvSpPr>
        <p:spPr bwMode="auto">
          <a:xfrm rot="4777107">
            <a:off x="2083876" y="2147824"/>
            <a:ext cx="76200" cy="9048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11" name="Oval 47">
            <a:extLst>
              <a:ext uri="{FF2B5EF4-FFF2-40B4-BE49-F238E27FC236}">
                <a16:creationId xmlns:a16="http://schemas.microsoft.com/office/drawing/2014/main" id="{AD50B37A-B972-4580-BBA0-3E0FEF39645A}"/>
              </a:ext>
            </a:extLst>
          </p:cNvPr>
          <p:cNvSpPr>
            <a:spLocks noChangeAspect="1" noChangeArrowheads="1"/>
          </p:cNvSpPr>
          <p:nvPr/>
        </p:nvSpPr>
        <p:spPr bwMode="auto">
          <a:xfrm rot="4777107">
            <a:off x="1714174" y="3098711"/>
            <a:ext cx="83345" cy="9048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12" name="Oval 48">
            <a:extLst>
              <a:ext uri="{FF2B5EF4-FFF2-40B4-BE49-F238E27FC236}">
                <a16:creationId xmlns:a16="http://schemas.microsoft.com/office/drawing/2014/main" id="{3116DF7E-CF17-4B2B-A6FA-64932AD08287}"/>
              </a:ext>
            </a:extLst>
          </p:cNvPr>
          <p:cNvSpPr>
            <a:spLocks noChangeAspect="1" noChangeArrowheads="1"/>
          </p:cNvSpPr>
          <p:nvPr/>
        </p:nvSpPr>
        <p:spPr bwMode="auto">
          <a:xfrm rot="4777107">
            <a:off x="3822201" y="4985703"/>
            <a:ext cx="76200" cy="90488"/>
          </a:xfrm>
          <a:prstGeom prst="ellipse">
            <a:avLst/>
          </a:prstGeom>
          <a:solidFill>
            <a:srgbClr val="FF0000"/>
          </a:solidFill>
          <a:ln w="9525">
            <a:solidFill>
              <a:srgbClr val="FF0000"/>
            </a:solidFill>
            <a:round/>
            <a:headEnd/>
            <a:tailEnd/>
          </a:ln>
          <a:effectLst/>
          <a:extLst/>
        </p:spPr>
        <p:txBody>
          <a:bodyPr wrap="none" anchor="ctr"/>
          <a:lstStyle/>
          <a:p>
            <a:endParaRPr lang="he-IL"/>
          </a:p>
        </p:txBody>
      </p:sp>
      <p:sp>
        <p:nvSpPr>
          <p:cNvPr id="113" name="Oval 32">
            <a:extLst>
              <a:ext uri="{FF2B5EF4-FFF2-40B4-BE49-F238E27FC236}">
                <a16:creationId xmlns:a16="http://schemas.microsoft.com/office/drawing/2014/main" id="{66A6886A-499A-48CA-BA2D-436D0D93C3A9}"/>
              </a:ext>
            </a:extLst>
          </p:cNvPr>
          <p:cNvSpPr>
            <a:spLocks noChangeAspect="1" noChangeArrowheads="1"/>
          </p:cNvSpPr>
          <p:nvPr/>
        </p:nvSpPr>
        <p:spPr bwMode="auto">
          <a:xfrm rot="5895381">
            <a:off x="2021873" y="1890668"/>
            <a:ext cx="71438" cy="90488"/>
          </a:xfrm>
          <a:prstGeom prst="ellipse">
            <a:avLst/>
          </a:prstGeom>
          <a:solidFill>
            <a:schemeClr val="accent1"/>
          </a:solidFill>
          <a:ln w="9525">
            <a:solidFill>
              <a:schemeClr val="accent1"/>
            </a:solidFill>
            <a:round/>
            <a:headEnd/>
            <a:tailEnd/>
          </a:ln>
          <a:effectLst/>
          <a:extLst/>
        </p:spPr>
        <p:txBody>
          <a:bodyPr wrap="none" anchor="ctr"/>
          <a:lstStyle/>
          <a:p>
            <a:endParaRPr lang="he-IL"/>
          </a:p>
        </p:txBody>
      </p:sp>
      <p:sp>
        <p:nvSpPr>
          <p:cNvPr id="114" name="Oval 37">
            <a:extLst>
              <a:ext uri="{FF2B5EF4-FFF2-40B4-BE49-F238E27FC236}">
                <a16:creationId xmlns:a16="http://schemas.microsoft.com/office/drawing/2014/main" id="{E29994E9-3285-4075-BA11-102A9E6ADE72}"/>
              </a:ext>
            </a:extLst>
          </p:cNvPr>
          <p:cNvSpPr>
            <a:spLocks noChangeAspect="1" noChangeArrowheads="1"/>
          </p:cNvSpPr>
          <p:nvPr/>
        </p:nvSpPr>
        <p:spPr bwMode="auto">
          <a:xfrm rot="5895381">
            <a:off x="3462033" y="4615288"/>
            <a:ext cx="71438" cy="90488"/>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115" name="TextBox 114">
            <a:extLst>
              <a:ext uri="{FF2B5EF4-FFF2-40B4-BE49-F238E27FC236}">
                <a16:creationId xmlns:a16="http://schemas.microsoft.com/office/drawing/2014/main" id="{F3377BD0-919D-4370-839E-617DADF4180E}"/>
              </a:ext>
            </a:extLst>
          </p:cNvPr>
          <p:cNvSpPr txBox="1"/>
          <p:nvPr/>
        </p:nvSpPr>
        <p:spPr>
          <a:xfrm>
            <a:off x="1973343" y="5331286"/>
            <a:ext cx="2616199" cy="400110"/>
          </a:xfrm>
          <a:prstGeom prst="rect">
            <a:avLst/>
          </a:prstGeom>
          <a:noFill/>
        </p:spPr>
        <p:txBody>
          <a:bodyPr wrap="square" rtlCol="1">
            <a:spAutoFit/>
          </a:bodyPr>
          <a:lstStyle/>
          <a:p>
            <a:pPr algn="r"/>
            <a:r>
              <a:rPr lang="en-US" sz="2000" dirty="0">
                <a:latin typeface="Open Sans" panose="020B0604020202020204" charset="0"/>
                <a:ea typeface="Open Sans" panose="020B0604020202020204" charset="0"/>
                <a:cs typeface="Open Sans" panose="020B0604020202020204" charset="0"/>
              </a:rPr>
              <a:t>Recipients</a:t>
            </a:r>
            <a:endParaRPr lang="he-IL" sz="2000" dirty="0">
              <a:latin typeface="Open Sans" panose="020B0604020202020204" charset="0"/>
              <a:ea typeface="Open Sans" panose="020B0604020202020204" charset="0"/>
            </a:endParaRPr>
          </a:p>
        </p:txBody>
      </p:sp>
      <p:sp>
        <p:nvSpPr>
          <p:cNvPr id="116" name="TextBox 115">
            <a:extLst>
              <a:ext uri="{FF2B5EF4-FFF2-40B4-BE49-F238E27FC236}">
                <a16:creationId xmlns:a16="http://schemas.microsoft.com/office/drawing/2014/main" id="{232AFAF6-8424-4713-9D6F-4E6A807AC112}"/>
              </a:ext>
            </a:extLst>
          </p:cNvPr>
          <p:cNvSpPr txBox="1"/>
          <p:nvPr/>
        </p:nvSpPr>
        <p:spPr>
          <a:xfrm rot="16200000">
            <a:off x="-461941" y="2979051"/>
            <a:ext cx="2616199" cy="400110"/>
          </a:xfrm>
          <a:prstGeom prst="rect">
            <a:avLst/>
          </a:prstGeom>
          <a:noFill/>
        </p:spPr>
        <p:txBody>
          <a:bodyPr wrap="square" rtlCol="1">
            <a:spAutoFit/>
          </a:bodyPr>
          <a:lstStyle/>
          <a:p>
            <a:pPr algn="r"/>
            <a:r>
              <a:rPr lang="en-US" sz="2000" dirty="0">
                <a:latin typeface="Open Sans" panose="020B0604020202020204" charset="0"/>
                <a:ea typeface="Open Sans" panose="020B0604020202020204" charset="0"/>
                <a:cs typeface="Open Sans" panose="020B0604020202020204" charset="0"/>
              </a:rPr>
              <a:t>Email Length</a:t>
            </a:r>
            <a:endParaRPr lang="he-IL" sz="2000" dirty="0">
              <a:latin typeface="Open Sans" panose="020B0604020202020204" charset="0"/>
              <a:ea typeface="Open Sans" panose="020B0604020202020204" charset="0"/>
            </a:endParaRPr>
          </a:p>
        </p:txBody>
      </p:sp>
      <p:sp>
        <p:nvSpPr>
          <p:cNvPr id="117" name="Oval 26">
            <a:extLst>
              <a:ext uri="{FF2B5EF4-FFF2-40B4-BE49-F238E27FC236}">
                <a16:creationId xmlns:a16="http://schemas.microsoft.com/office/drawing/2014/main" id="{C54A424D-AB36-4E7C-876F-E354EEE84CAA}"/>
              </a:ext>
            </a:extLst>
          </p:cNvPr>
          <p:cNvSpPr>
            <a:spLocks noChangeAspect="1" noChangeArrowheads="1"/>
          </p:cNvSpPr>
          <p:nvPr/>
        </p:nvSpPr>
        <p:spPr bwMode="auto">
          <a:xfrm rot="-1118274">
            <a:off x="3637896" y="2953340"/>
            <a:ext cx="168259" cy="141691"/>
          </a:xfrm>
          <a:prstGeom prst="ellipse">
            <a:avLst/>
          </a:prstGeom>
          <a:solidFill>
            <a:schemeClr val="tx1"/>
          </a:solidFill>
          <a:ln w="9525">
            <a:solidFill>
              <a:schemeClr val="tx1"/>
            </a:solidFill>
            <a:round/>
            <a:headEnd/>
            <a:tailEnd/>
          </a:ln>
          <a:effectLst/>
          <a:extLst/>
        </p:spPr>
        <p:txBody>
          <a:bodyPr wrap="none" anchor="ctr"/>
          <a:lstStyle/>
          <a:p>
            <a:endParaRPr lang="he-IL" u="sng"/>
          </a:p>
        </p:txBody>
      </p:sp>
      <p:cxnSp>
        <p:nvCxnSpPr>
          <p:cNvPr id="118" name="Straight Connector 2">
            <a:extLst>
              <a:ext uri="{FF2B5EF4-FFF2-40B4-BE49-F238E27FC236}">
                <a16:creationId xmlns:a16="http://schemas.microsoft.com/office/drawing/2014/main" id="{3086DDA9-F278-49EB-A9E2-EEE971FF9C18}"/>
              </a:ext>
            </a:extLst>
          </p:cNvPr>
          <p:cNvCxnSpPr>
            <a:stCxn id="117" idx="0"/>
            <a:endCxn id="91" idx="4"/>
          </p:cNvCxnSpPr>
          <p:nvPr/>
        </p:nvCxnSpPr>
        <p:spPr>
          <a:xfrm flipH="1" flipV="1">
            <a:off x="3615576" y="2825748"/>
            <a:ext cx="83809" cy="131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4">
            <a:extLst>
              <a:ext uri="{FF2B5EF4-FFF2-40B4-BE49-F238E27FC236}">
                <a16:creationId xmlns:a16="http://schemas.microsoft.com/office/drawing/2014/main" id="{D9C23DF7-20CE-4DE7-A56B-49F3590D3078}"/>
              </a:ext>
            </a:extLst>
          </p:cNvPr>
          <p:cNvCxnSpPr/>
          <p:nvPr/>
        </p:nvCxnSpPr>
        <p:spPr>
          <a:xfrm flipV="1">
            <a:off x="3753193" y="2791957"/>
            <a:ext cx="132689" cy="182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6">
            <a:extLst>
              <a:ext uri="{FF2B5EF4-FFF2-40B4-BE49-F238E27FC236}">
                <a16:creationId xmlns:a16="http://schemas.microsoft.com/office/drawing/2014/main" id="{AA87E3C7-B52F-4C35-BAD0-0BEAF748D02B}"/>
              </a:ext>
            </a:extLst>
          </p:cNvPr>
          <p:cNvCxnSpPr>
            <a:stCxn id="117" idx="3"/>
            <a:endCxn id="86" idx="7"/>
          </p:cNvCxnSpPr>
          <p:nvPr/>
        </p:nvCxnSpPr>
        <p:spPr>
          <a:xfrm flipH="1">
            <a:off x="3555924" y="3090666"/>
            <a:ext cx="125743" cy="136469"/>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9F1C3B1B-E4C4-466D-912B-02EC930CDEB1}"/>
              </a:ext>
            </a:extLst>
          </p:cNvPr>
          <p:cNvSpPr txBox="1"/>
          <p:nvPr/>
        </p:nvSpPr>
        <p:spPr>
          <a:xfrm>
            <a:off x="3691674" y="2476135"/>
            <a:ext cx="828725" cy="369332"/>
          </a:xfrm>
          <a:prstGeom prst="rect">
            <a:avLst/>
          </a:prstGeom>
          <a:noFill/>
        </p:spPr>
        <p:txBody>
          <a:bodyPr wrap="square" rtlCol="1">
            <a:spAutoFit/>
          </a:bodyPr>
          <a:lstStyle/>
          <a:p>
            <a:r>
              <a:rPr lang="en-US" dirty="0"/>
              <a:t>K=3</a:t>
            </a:r>
            <a:endParaRPr lang="he-IL" dirty="0"/>
          </a:p>
        </p:txBody>
      </p:sp>
      <p:sp>
        <p:nvSpPr>
          <p:cNvPr id="122" name="Oval 26">
            <a:extLst>
              <a:ext uri="{FF2B5EF4-FFF2-40B4-BE49-F238E27FC236}">
                <a16:creationId xmlns:a16="http://schemas.microsoft.com/office/drawing/2014/main" id="{DC79F598-B400-40EA-9904-2F66B5D3CB77}"/>
              </a:ext>
            </a:extLst>
          </p:cNvPr>
          <p:cNvSpPr>
            <a:spLocks noChangeAspect="1" noChangeArrowheads="1"/>
          </p:cNvSpPr>
          <p:nvPr/>
        </p:nvSpPr>
        <p:spPr bwMode="auto">
          <a:xfrm rot="-1118274">
            <a:off x="3637610" y="2954395"/>
            <a:ext cx="168259" cy="141691"/>
          </a:xfrm>
          <a:prstGeom prst="ellipse">
            <a:avLst/>
          </a:prstGeom>
          <a:solidFill>
            <a:schemeClr val="accent1"/>
          </a:solidFill>
          <a:ln w="9525">
            <a:solidFill>
              <a:schemeClr val="accent1"/>
            </a:solidFill>
            <a:round/>
            <a:headEnd/>
            <a:tailEnd/>
          </a:ln>
          <a:effectLst/>
          <a:extLst/>
        </p:spPr>
        <p:txBody>
          <a:bodyPr wrap="none" anchor="ctr"/>
          <a:lstStyle/>
          <a:p>
            <a:endParaRPr lang="he-IL" u="sng"/>
          </a:p>
        </p:txBody>
      </p:sp>
      <p:sp>
        <p:nvSpPr>
          <p:cNvPr id="123" name="Oval 26">
            <a:extLst>
              <a:ext uri="{FF2B5EF4-FFF2-40B4-BE49-F238E27FC236}">
                <a16:creationId xmlns:a16="http://schemas.microsoft.com/office/drawing/2014/main" id="{ADECA099-A788-4EA1-925B-78A04682FDEB}"/>
              </a:ext>
            </a:extLst>
          </p:cNvPr>
          <p:cNvSpPr>
            <a:spLocks noChangeAspect="1" noChangeArrowheads="1"/>
          </p:cNvSpPr>
          <p:nvPr/>
        </p:nvSpPr>
        <p:spPr bwMode="auto">
          <a:xfrm rot="-1118274">
            <a:off x="3061832" y="4149487"/>
            <a:ext cx="168259" cy="141691"/>
          </a:xfrm>
          <a:prstGeom prst="ellipse">
            <a:avLst/>
          </a:prstGeom>
          <a:solidFill>
            <a:schemeClr val="tx1"/>
          </a:solidFill>
          <a:ln w="9525">
            <a:solidFill>
              <a:schemeClr val="tx1"/>
            </a:solidFill>
            <a:round/>
            <a:headEnd/>
            <a:tailEnd/>
          </a:ln>
          <a:effectLst/>
          <a:extLst/>
        </p:spPr>
        <p:txBody>
          <a:bodyPr wrap="none" anchor="ctr"/>
          <a:lstStyle/>
          <a:p>
            <a:endParaRPr lang="he-IL" u="sng"/>
          </a:p>
        </p:txBody>
      </p:sp>
      <p:cxnSp>
        <p:nvCxnSpPr>
          <p:cNvPr id="124" name="Straight Connector 15">
            <a:extLst>
              <a:ext uri="{FF2B5EF4-FFF2-40B4-BE49-F238E27FC236}">
                <a16:creationId xmlns:a16="http://schemas.microsoft.com/office/drawing/2014/main" id="{F1878FA4-34D0-4BDE-9480-A21FB464FA1B}"/>
              </a:ext>
            </a:extLst>
          </p:cNvPr>
          <p:cNvCxnSpPr>
            <a:stCxn id="123" idx="7"/>
            <a:endCxn id="85" idx="4"/>
          </p:cNvCxnSpPr>
          <p:nvPr/>
        </p:nvCxnSpPr>
        <p:spPr>
          <a:xfrm flipV="1">
            <a:off x="3186320" y="4017895"/>
            <a:ext cx="32825" cy="135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9">
            <a:extLst>
              <a:ext uri="{FF2B5EF4-FFF2-40B4-BE49-F238E27FC236}">
                <a16:creationId xmlns:a16="http://schemas.microsoft.com/office/drawing/2014/main" id="{56628B6E-AA59-44B9-984C-AFAE01DB7BB3}"/>
              </a:ext>
            </a:extLst>
          </p:cNvPr>
          <p:cNvCxnSpPr>
            <a:stCxn id="123" idx="3"/>
            <a:endCxn id="83" idx="7"/>
          </p:cNvCxnSpPr>
          <p:nvPr/>
        </p:nvCxnSpPr>
        <p:spPr>
          <a:xfrm flipH="1">
            <a:off x="3024570" y="4286813"/>
            <a:ext cx="81033" cy="1557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26">
            <a:extLst>
              <a:ext uri="{FF2B5EF4-FFF2-40B4-BE49-F238E27FC236}">
                <a16:creationId xmlns:a16="http://schemas.microsoft.com/office/drawing/2014/main" id="{D04277EA-26A5-46D8-BE58-C460D6B469C2}"/>
              </a:ext>
            </a:extLst>
          </p:cNvPr>
          <p:cNvCxnSpPr>
            <a:stCxn id="123" idx="4"/>
            <a:endCxn id="92" idx="0"/>
          </p:cNvCxnSpPr>
          <p:nvPr/>
        </p:nvCxnSpPr>
        <p:spPr>
          <a:xfrm>
            <a:off x="3168602" y="4287462"/>
            <a:ext cx="123042" cy="903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Oval 26">
            <a:extLst>
              <a:ext uri="{FF2B5EF4-FFF2-40B4-BE49-F238E27FC236}">
                <a16:creationId xmlns:a16="http://schemas.microsoft.com/office/drawing/2014/main" id="{92EDD9AA-0C75-4797-AF37-B649820DDC25}"/>
              </a:ext>
            </a:extLst>
          </p:cNvPr>
          <p:cNvSpPr>
            <a:spLocks noChangeAspect="1" noChangeArrowheads="1"/>
          </p:cNvSpPr>
          <p:nvPr/>
        </p:nvSpPr>
        <p:spPr bwMode="auto">
          <a:xfrm rot="-1118274">
            <a:off x="3061610" y="4149595"/>
            <a:ext cx="168259" cy="141691"/>
          </a:xfrm>
          <a:prstGeom prst="ellipse">
            <a:avLst/>
          </a:prstGeom>
          <a:solidFill>
            <a:srgbClr val="FF0000"/>
          </a:solidFill>
          <a:ln w="9525">
            <a:solidFill>
              <a:srgbClr val="FF0000"/>
            </a:solidFill>
            <a:round/>
            <a:headEnd/>
            <a:tailEnd/>
          </a:ln>
          <a:effectLst/>
          <a:extLst/>
        </p:spPr>
        <p:txBody>
          <a:bodyPr wrap="none" anchor="ctr"/>
          <a:lstStyle/>
          <a:p>
            <a:endParaRPr lang="he-IL" u="sng"/>
          </a:p>
        </p:txBody>
      </p:sp>
    </p:spTree>
    <p:extLst>
      <p:ext uri="{BB962C8B-B14F-4D97-AF65-F5344CB8AC3E}">
        <p14:creationId xmlns:p14="http://schemas.microsoft.com/office/powerpoint/2010/main" val="21219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down)">
                                      <p:cBhvr>
                                        <p:cTn id="7" dur="580">
                                          <p:stCondLst>
                                            <p:cond delay="0"/>
                                          </p:stCondLst>
                                        </p:cTn>
                                        <p:tgtEl>
                                          <p:spTgt spid="117"/>
                                        </p:tgtEl>
                                      </p:cBhvr>
                                    </p:animEffect>
                                    <p:anim calcmode="lin" valueType="num">
                                      <p:cBhvr>
                                        <p:cTn id="8" dur="1822" tmFilter="0,0; 0.14,0.36; 0.43,0.73; 0.71,0.91; 1.0,1.0">
                                          <p:stCondLst>
                                            <p:cond delay="0"/>
                                          </p:stCondLst>
                                        </p:cTn>
                                        <p:tgtEl>
                                          <p:spTgt spid="1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17"/>
                                        </p:tgtEl>
                                      </p:cBhvr>
                                      <p:to x="100000" y="60000"/>
                                    </p:animScale>
                                    <p:animScale>
                                      <p:cBhvr>
                                        <p:cTn id="14" dur="166" decel="50000">
                                          <p:stCondLst>
                                            <p:cond delay="676"/>
                                          </p:stCondLst>
                                        </p:cTn>
                                        <p:tgtEl>
                                          <p:spTgt spid="117"/>
                                        </p:tgtEl>
                                      </p:cBhvr>
                                      <p:to x="100000" y="100000"/>
                                    </p:animScale>
                                    <p:animScale>
                                      <p:cBhvr>
                                        <p:cTn id="15" dur="26">
                                          <p:stCondLst>
                                            <p:cond delay="1312"/>
                                          </p:stCondLst>
                                        </p:cTn>
                                        <p:tgtEl>
                                          <p:spTgt spid="117"/>
                                        </p:tgtEl>
                                      </p:cBhvr>
                                      <p:to x="100000" y="80000"/>
                                    </p:animScale>
                                    <p:animScale>
                                      <p:cBhvr>
                                        <p:cTn id="16" dur="166" decel="50000">
                                          <p:stCondLst>
                                            <p:cond delay="1338"/>
                                          </p:stCondLst>
                                        </p:cTn>
                                        <p:tgtEl>
                                          <p:spTgt spid="117"/>
                                        </p:tgtEl>
                                      </p:cBhvr>
                                      <p:to x="100000" y="100000"/>
                                    </p:animScale>
                                    <p:animScale>
                                      <p:cBhvr>
                                        <p:cTn id="17" dur="26">
                                          <p:stCondLst>
                                            <p:cond delay="1642"/>
                                          </p:stCondLst>
                                        </p:cTn>
                                        <p:tgtEl>
                                          <p:spTgt spid="117"/>
                                        </p:tgtEl>
                                      </p:cBhvr>
                                      <p:to x="100000" y="90000"/>
                                    </p:animScale>
                                    <p:animScale>
                                      <p:cBhvr>
                                        <p:cTn id="18" dur="166" decel="50000">
                                          <p:stCondLst>
                                            <p:cond delay="1668"/>
                                          </p:stCondLst>
                                        </p:cTn>
                                        <p:tgtEl>
                                          <p:spTgt spid="117"/>
                                        </p:tgtEl>
                                      </p:cBhvr>
                                      <p:to x="100000" y="100000"/>
                                    </p:animScale>
                                    <p:animScale>
                                      <p:cBhvr>
                                        <p:cTn id="19" dur="26">
                                          <p:stCondLst>
                                            <p:cond delay="1808"/>
                                          </p:stCondLst>
                                        </p:cTn>
                                        <p:tgtEl>
                                          <p:spTgt spid="117"/>
                                        </p:tgtEl>
                                      </p:cBhvr>
                                      <p:to x="100000" y="95000"/>
                                    </p:animScale>
                                    <p:animScale>
                                      <p:cBhvr>
                                        <p:cTn id="20" dur="166" decel="50000">
                                          <p:stCondLst>
                                            <p:cond delay="1834"/>
                                          </p:stCondLst>
                                        </p:cTn>
                                        <p:tgtEl>
                                          <p:spTgt spid="11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wipe(down)">
                                      <p:cBhvr>
                                        <p:cTn id="39" dur="580">
                                          <p:stCondLst>
                                            <p:cond delay="0"/>
                                          </p:stCondLst>
                                        </p:cTn>
                                        <p:tgtEl>
                                          <p:spTgt spid="123"/>
                                        </p:tgtEl>
                                      </p:cBhvr>
                                    </p:animEffect>
                                    <p:anim calcmode="lin" valueType="num">
                                      <p:cBhvr>
                                        <p:cTn id="40" dur="1822" tmFilter="0,0; 0.14,0.36; 0.43,0.73; 0.71,0.91; 1.0,1.0">
                                          <p:stCondLst>
                                            <p:cond delay="0"/>
                                          </p:stCondLst>
                                        </p:cTn>
                                        <p:tgtEl>
                                          <p:spTgt spid="12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3"/>
                                        </p:tgtEl>
                                        <p:attrNameLst>
                                          <p:attrName>ppt_y</p:attrName>
                                        </p:attrNameLst>
                                      </p:cBhvr>
                                      <p:tavLst>
                                        <p:tav tm="0" fmla="#ppt_y-sin(pi*$)/81">
                                          <p:val>
                                            <p:fltVal val="0"/>
                                          </p:val>
                                        </p:tav>
                                        <p:tav tm="100000">
                                          <p:val>
                                            <p:fltVal val="1"/>
                                          </p:val>
                                        </p:tav>
                                      </p:tavLst>
                                    </p:anim>
                                    <p:animScale>
                                      <p:cBhvr>
                                        <p:cTn id="45" dur="26">
                                          <p:stCondLst>
                                            <p:cond delay="650"/>
                                          </p:stCondLst>
                                        </p:cTn>
                                        <p:tgtEl>
                                          <p:spTgt spid="123"/>
                                        </p:tgtEl>
                                      </p:cBhvr>
                                      <p:to x="100000" y="60000"/>
                                    </p:animScale>
                                    <p:animScale>
                                      <p:cBhvr>
                                        <p:cTn id="46" dur="166" decel="50000">
                                          <p:stCondLst>
                                            <p:cond delay="676"/>
                                          </p:stCondLst>
                                        </p:cTn>
                                        <p:tgtEl>
                                          <p:spTgt spid="123"/>
                                        </p:tgtEl>
                                      </p:cBhvr>
                                      <p:to x="100000" y="100000"/>
                                    </p:animScale>
                                    <p:animScale>
                                      <p:cBhvr>
                                        <p:cTn id="47" dur="26">
                                          <p:stCondLst>
                                            <p:cond delay="1312"/>
                                          </p:stCondLst>
                                        </p:cTn>
                                        <p:tgtEl>
                                          <p:spTgt spid="123"/>
                                        </p:tgtEl>
                                      </p:cBhvr>
                                      <p:to x="100000" y="80000"/>
                                    </p:animScale>
                                    <p:animScale>
                                      <p:cBhvr>
                                        <p:cTn id="48" dur="166" decel="50000">
                                          <p:stCondLst>
                                            <p:cond delay="1338"/>
                                          </p:stCondLst>
                                        </p:cTn>
                                        <p:tgtEl>
                                          <p:spTgt spid="123"/>
                                        </p:tgtEl>
                                      </p:cBhvr>
                                      <p:to x="100000" y="100000"/>
                                    </p:animScale>
                                    <p:animScale>
                                      <p:cBhvr>
                                        <p:cTn id="49" dur="26">
                                          <p:stCondLst>
                                            <p:cond delay="1642"/>
                                          </p:stCondLst>
                                        </p:cTn>
                                        <p:tgtEl>
                                          <p:spTgt spid="123"/>
                                        </p:tgtEl>
                                      </p:cBhvr>
                                      <p:to x="100000" y="90000"/>
                                    </p:animScale>
                                    <p:animScale>
                                      <p:cBhvr>
                                        <p:cTn id="50" dur="166" decel="50000">
                                          <p:stCondLst>
                                            <p:cond delay="1668"/>
                                          </p:stCondLst>
                                        </p:cTn>
                                        <p:tgtEl>
                                          <p:spTgt spid="123"/>
                                        </p:tgtEl>
                                      </p:cBhvr>
                                      <p:to x="100000" y="100000"/>
                                    </p:animScale>
                                    <p:animScale>
                                      <p:cBhvr>
                                        <p:cTn id="51" dur="26">
                                          <p:stCondLst>
                                            <p:cond delay="1808"/>
                                          </p:stCondLst>
                                        </p:cTn>
                                        <p:tgtEl>
                                          <p:spTgt spid="123"/>
                                        </p:tgtEl>
                                      </p:cBhvr>
                                      <p:to x="100000" y="95000"/>
                                    </p:animScale>
                                    <p:animScale>
                                      <p:cBhvr>
                                        <p:cTn id="52" dur="166" decel="50000">
                                          <p:stCondLst>
                                            <p:cond delay="1834"/>
                                          </p:stCondLst>
                                        </p:cTn>
                                        <p:tgtEl>
                                          <p:spTgt spid="123"/>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21" grpId="0"/>
      <p:bldP spid="122" grpId="0" animBg="1"/>
      <p:bldP spid="123" grpId="0" animBg="1"/>
      <p:bldP spid="1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A7A4B-AC39-4FD7-B004-B0A27A552E14}"/>
              </a:ext>
            </a:extLst>
          </p:cNvPr>
          <p:cNvSpPr>
            <a:spLocks noGrp="1"/>
          </p:cNvSpPr>
          <p:nvPr>
            <p:ph type="title"/>
          </p:nvPr>
        </p:nvSpPr>
        <p:spPr/>
        <p:txBody>
          <a:bodyPr/>
          <a:lstStyle/>
          <a:p>
            <a:r>
              <a:rPr lang="en-US" dirty="0"/>
              <a:t>K-Nearest Neighbors </a:t>
            </a:r>
            <a:endParaRPr lang="en-IL" dirty="0"/>
          </a:p>
        </p:txBody>
      </p:sp>
      <p:sp>
        <p:nvSpPr>
          <p:cNvPr id="3" name="מציין מיקום תוכן 2">
            <a:extLst>
              <a:ext uri="{FF2B5EF4-FFF2-40B4-BE49-F238E27FC236}">
                <a16:creationId xmlns:a16="http://schemas.microsoft.com/office/drawing/2014/main" id="{5981C67B-8D06-4257-A3E6-02582F965887}"/>
              </a:ext>
            </a:extLst>
          </p:cNvPr>
          <p:cNvSpPr>
            <a:spLocks noGrp="1"/>
          </p:cNvSpPr>
          <p:nvPr>
            <p:ph idx="1"/>
          </p:nvPr>
        </p:nvSpPr>
        <p:spPr/>
        <p:txBody>
          <a:bodyPr/>
          <a:lstStyle/>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K-NN is a very simple idea. It has a lot of drawbacks, but it can be implemented, and provide reasonable predictions.</a:t>
            </a:r>
          </a:p>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It is a supervised learning algorithm that actually have no learning step (you don’t have to prepare anything – simple use your historic data).</a:t>
            </a:r>
          </a:p>
          <a:p>
            <a:pPr marL="0" indent="0">
              <a:lnSpc>
                <a:spcPct val="150000"/>
              </a:lnSpc>
              <a:buNone/>
            </a:pPr>
            <a:r>
              <a:rPr lang="en-US" dirty="0">
                <a:solidFill>
                  <a:schemeClr val="bg1">
                    <a:lumMod val="50000"/>
                  </a:schemeClr>
                </a:solidFill>
                <a:latin typeface="+mj-lt"/>
                <a:ea typeface="Open Sans" panose="020B0604020202020204" charset="0"/>
                <a:cs typeface="Open Sans" panose="020B0604020202020204" charset="0"/>
                <a:sym typeface="Open Sans"/>
              </a:rPr>
              <a:t>This seemingly advantage comes with a lot of drawbacks.</a:t>
            </a:r>
          </a:p>
          <a:p>
            <a:pPr marL="0" indent="0">
              <a:lnSpc>
                <a:spcPct val="150000"/>
              </a:lnSpc>
              <a:buNone/>
            </a:pPr>
            <a:endParaRPr lang="en-US" dirty="0">
              <a:solidFill>
                <a:schemeClr val="bg1">
                  <a:lumMod val="50000"/>
                </a:schemeClr>
              </a:solidFill>
              <a:latin typeface="+mj-lt"/>
              <a:ea typeface="Open Sans" panose="020B0604020202020204" charset="0"/>
              <a:cs typeface="Open Sans" panose="020B0604020202020204" charset="0"/>
              <a:sym typeface="Open Sans"/>
            </a:endParaRPr>
          </a:p>
          <a:p>
            <a:pPr marL="0" indent="0">
              <a:lnSpc>
                <a:spcPct val="150000"/>
              </a:lnSpc>
              <a:buNone/>
            </a:pPr>
            <a:endParaRPr lang="en-US" b="1" dirty="0">
              <a:solidFill>
                <a:srgbClr val="0070C0"/>
              </a:solidFill>
              <a:latin typeface="+mj-lt"/>
            </a:endParaRPr>
          </a:p>
        </p:txBody>
      </p:sp>
    </p:spTree>
    <p:extLst>
      <p:ext uri="{BB962C8B-B14F-4D97-AF65-F5344CB8AC3E}">
        <p14:creationId xmlns:p14="http://schemas.microsoft.com/office/powerpoint/2010/main" val="206457344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TM02900720[[fn=אינטגרל]]</Template>
  <TotalTime>13402</TotalTime>
  <Words>687</Words>
  <Application>Microsoft Office PowerPoint</Application>
  <PresentationFormat>מסך רחב</PresentationFormat>
  <Paragraphs>149</Paragraphs>
  <Slides>29</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29</vt:i4>
      </vt:variant>
    </vt:vector>
  </HeadingPairs>
  <TitlesOfParts>
    <vt:vector size="38" baseType="lpstr">
      <vt:lpstr>Arial</vt:lpstr>
      <vt:lpstr>Calibri</vt:lpstr>
      <vt:lpstr>Calibri Light</vt:lpstr>
      <vt:lpstr>Cambria Math</vt:lpstr>
      <vt:lpstr>Open Sans</vt:lpstr>
      <vt:lpstr>Times New Roman</vt:lpstr>
      <vt:lpstr>Wingdings 2</vt:lpstr>
      <vt:lpstr>HDOfficeLightV0</vt:lpstr>
      <vt:lpstr>1_HDOfficeLightV0</vt:lpstr>
      <vt:lpstr>Simple Algorithmic Ideas</vt:lpstr>
      <vt:lpstr>Three classes of machine learning tasks</vt:lpstr>
      <vt:lpstr>מצגת של PowerPoint‏</vt:lpstr>
      <vt:lpstr>Supervised Learning</vt:lpstr>
      <vt:lpstr>The look alike idea</vt:lpstr>
      <vt:lpstr>What does it mean similar outcome</vt:lpstr>
      <vt:lpstr>K-Nearest Neighbors </vt:lpstr>
      <vt:lpstr>K-Nearest Neighbors </vt:lpstr>
      <vt:lpstr>K-Nearest Neighbors </vt:lpstr>
      <vt:lpstr>K-Nearest Neighbors </vt:lpstr>
      <vt:lpstr>K-Nearest Neighbors </vt:lpstr>
      <vt:lpstr>K-Nearest Neighbors </vt:lpstr>
      <vt:lpstr>K-Nearest Neighbors </vt:lpstr>
      <vt:lpstr>מצגת של PowerPoint‏</vt:lpstr>
      <vt:lpstr>Unsupervised Learning</vt:lpstr>
      <vt:lpstr>Clustering</vt:lpstr>
      <vt:lpstr>K-Means</vt:lpstr>
      <vt:lpstr>K-Means</vt:lpstr>
      <vt:lpstr>K-Means</vt:lpstr>
      <vt:lpstr>K-Means</vt:lpstr>
      <vt:lpstr>K-Means</vt:lpstr>
      <vt:lpstr>K-Means</vt:lpstr>
      <vt:lpstr>K-Means</vt:lpstr>
      <vt:lpstr>מצגת של PowerPoint‏</vt:lpstr>
      <vt:lpstr>Reinforcement Learning</vt:lpstr>
      <vt:lpstr>K-Armed Bandit</vt:lpstr>
      <vt:lpstr>Reinforcement Learning</vt:lpstr>
      <vt:lpstr>Reinforcement Learning</vt:lpstr>
      <vt:lpstr>Simple Algorithmic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Shahar Cohen</dc:creator>
  <cp:lastModifiedBy>Shahar Cohen</cp:lastModifiedBy>
  <cp:revision>58</cp:revision>
  <dcterms:created xsi:type="dcterms:W3CDTF">2018-12-03T09:27:57Z</dcterms:created>
  <dcterms:modified xsi:type="dcterms:W3CDTF">2019-01-30T09:40:49Z</dcterms:modified>
</cp:coreProperties>
</file>