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  <p:sldMasterId id="2147483712" r:id="rId2"/>
  </p:sldMasterIdLst>
  <p:notesMasterIdLst>
    <p:notesMasterId r:id="rId40"/>
  </p:notesMasterIdLst>
  <p:sldIdLst>
    <p:sldId id="256" r:id="rId3"/>
    <p:sldId id="287" r:id="rId4"/>
    <p:sldId id="319" r:id="rId5"/>
    <p:sldId id="343" r:id="rId6"/>
    <p:sldId id="294" r:id="rId7"/>
    <p:sldId id="295" r:id="rId8"/>
    <p:sldId id="320" r:id="rId9"/>
    <p:sldId id="321" r:id="rId10"/>
    <p:sldId id="296" r:id="rId11"/>
    <p:sldId id="299" r:id="rId12"/>
    <p:sldId id="302" r:id="rId13"/>
    <p:sldId id="303" r:id="rId14"/>
    <p:sldId id="305" r:id="rId15"/>
    <p:sldId id="322" r:id="rId16"/>
    <p:sldId id="306" r:id="rId17"/>
    <p:sldId id="323" r:id="rId18"/>
    <p:sldId id="314" r:id="rId19"/>
    <p:sldId id="324" r:id="rId20"/>
    <p:sldId id="325" r:id="rId21"/>
    <p:sldId id="326" r:id="rId22"/>
    <p:sldId id="327" r:id="rId23"/>
    <p:sldId id="332" r:id="rId24"/>
    <p:sldId id="333" r:id="rId25"/>
    <p:sldId id="334" r:id="rId26"/>
    <p:sldId id="336" r:id="rId27"/>
    <p:sldId id="335" r:id="rId28"/>
    <p:sldId id="337" r:id="rId29"/>
    <p:sldId id="338" r:id="rId30"/>
    <p:sldId id="339" r:id="rId31"/>
    <p:sldId id="340" r:id="rId32"/>
    <p:sldId id="328" r:id="rId33"/>
    <p:sldId id="329" r:id="rId34"/>
    <p:sldId id="330" r:id="rId35"/>
    <p:sldId id="331" r:id="rId36"/>
    <p:sldId id="341" r:id="rId37"/>
    <p:sldId id="342" r:id="rId38"/>
    <p:sldId id="27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8523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0EC69923-D795-49CA-8E05-5C373AC8174C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B16C6BF-A54F-404C-83A7-A6706D9CC5B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375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54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981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71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8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378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487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99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426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70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24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948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5928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608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443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77747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66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838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30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555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693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518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923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A9EFF8-6D17-4FDF-9D13-D9A336FACD33}" type="datetimeFigureOut">
              <a:rPr lang="en-IL" smtClean="0"/>
              <a:t>30/01/2019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6994-5D32-4F99-A675-F18AC8D6597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00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ntropy.xlsx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79207-2EE7-4F04-AA4C-93E41AA2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Understanding</a:t>
            </a:r>
            <a:endParaRPr lang="en-IL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5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Mean: quick and easy estimator for the expected value.</a:t>
            </a:r>
          </a:p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Median: more robust than mean. Suitable for skewed and noisy data (e.g., difference between mean income and median income).</a:t>
            </a:r>
          </a:p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Variance / standard deviation: how scattered is the variable around its expected value.</a:t>
            </a:r>
          </a:p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Mode: suitable for nominal values.</a:t>
            </a:r>
          </a:p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Missing values (how many of them?).</a:t>
            </a:r>
          </a:p>
          <a:p>
            <a:pPr marL="520700" indent="-342900">
              <a:lnSpc>
                <a:spcPct val="11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More: Percentiles, IQR,…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4573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en-IL" dirty="0"/>
          </a:p>
        </p:txBody>
      </p: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E0883F4E-3E7B-421D-B3BA-013D9AD9192C}"/>
              </a:ext>
            </a:extLst>
          </p:cNvPr>
          <p:cNvGrpSpPr/>
          <p:nvPr/>
        </p:nvGrpSpPr>
        <p:grpSpPr>
          <a:xfrm>
            <a:off x="2109704" y="2333489"/>
            <a:ext cx="7972592" cy="3210463"/>
            <a:chOff x="2020493" y="2333489"/>
            <a:chExt cx="7972592" cy="3210463"/>
          </a:xfrm>
        </p:grpSpPr>
        <p:pic>
          <p:nvPicPr>
            <p:cNvPr id="6" name="תמונה 1">
              <a:extLst>
                <a:ext uri="{FF2B5EF4-FFF2-40B4-BE49-F238E27FC236}">
                  <a16:creationId xmlns:a16="http://schemas.microsoft.com/office/drawing/2014/main" id="{7B11395D-9FAD-4E59-9D6C-42E86A423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493" y="2333489"/>
              <a:ext cx="3949602" cy="3210463"/>
            </a:xfrm>
            <a:prstGeom prst="rect">
              <a:avLst/>
            </a:prstGeom>
          </p:spPr>
        </p:pic>
        <p:pic>
          <p:nvPicPr>
            <p:cNvPr id="7" name="תמונה 4">
              <a:extLst>
                <a:ext uri="{FF2B5EF4-FFF2-40B4-BE49-F238E27FC236}">
                  <a16:creationId xmlns:a16="http://schemas.microsoft.com/office/drawing/2014/main" id="{B478F285-99BE-4CAD-884E-44FA31E5E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2172" y="2499591"/>
              <a:ext cx="3540913" cy="2878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 and log-normal like</a:t>
            </a:r>
            <a:endParaRPr lang="en-IL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4481F36-6A2E-4DB9-94E9-AA4F658909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40" y="2276415"/>
            <a:ext cx="4390476" cy="30380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74B29A1D-1AB9-48E9-A87A-1EFBD8B78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19"/>
          <a:stretch/>
        </p:blipFill>
        <p:spPr>
          <a:xfrm>
            <a:off x="6543174" y="2439861"/>
            <a:ext cx="4654731" cy="28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Boxplots</a:t>
            </a:r>
            <a:endParaRPr lang="en-IL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A8AF270-348F-4665-B315-2B5EC7A7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01" y="2208507"/>
            <a:ext cx="3283942" cy="3338073"/>
          </a:xfrm>
          <a:prstGeom prst="rect">
            <a:avLst/>
          </a:prstGeom>
        </p:spPr>
      </p:pic>
      <p:pic>
        <p:nvPicPr>
          <p:cNvPr id="7" name="תמונה 1">
            <a:extLst>
              <a:ext uri="{FF2B5EF4-FFF2-40B4-BE49-F238E27FC236}">
                <a16:creationId xmlns:a16="http://schemas.microsoft.com/office/drawing/2014/main" id="{593E700B-C9ED-4D35-BF19-001C2692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7138"/>
            <a:ext cx="4428309" cy="41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3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Understand the basic characteristics of each feature: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Feature type: numeric, categorical, ordinal,…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statistics: mean, median, range, variance,…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distribution: symmetry,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quality issues with the data: Missing values,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basic dependencies between features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Examining new features (feature engineering)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15603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Some of the values in some of the features might be missing: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sym typeface="Open Sans"/>
              </a:rPr>
              <a:t>Total amount of purchases in the last year, for a new customer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sym typeface="Open Sans"/>
              </a:rPr>
              <a:t>Customer didn’t provide non mandatory information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sym typeface="Open San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217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0700" indent="-34290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Does missing values mean something? Why they are missing?</a:t>
            </a:r>
          </a:p>
          <a:p>
            <a:pPr marL="520700" indent="-34290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Per feature: what is the proportion of missing values?</a:t>
            </a:r>
          </a:p>
          <a:p>
            <a:pPr marL="520700" indent="-34290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between missing values in different features – does it mean anything?</a:t>
            </a:r>
          </a:p>
          <a:p>
            <a:pPr marL="520700" indent="-34290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How important is the feature with the missing values?</a:t>
            </a:r>
          </a:p>
          <a:p>
            <a:pPr marL="520700" indent="-342900">
              <a:lnSpc>
                <a:spcPct val="13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Can the missing values be inferred somehow</a:t>
            </a:r>
            <a:r>
              <a:rPr lang="en-GB" sz="36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?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419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22F3EA0-11A9-41B0-AA38-1445677B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Two different cases: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Outliers indicate on errors: we typically delete the suspected value and refer to it as missing.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Outliers indicate on real “long tail”: we typically do not delete the suspected value, but must control its impact while processing it (e.g., through data normalization).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It is sometimes not clear which case are we handling</a:t>
            </a:r>
          </a:p>
        </p:txBody>
      </p:sp>
    </p:spTree>
    <p:extLst>
      <p:ext uri="{BB962C8B-B14F-4D97-AF65-F5344CB8AC3E}">
        <p14:creationId xmlns:p14="http://schemas.microsoft.com/office/powerpoint/2010/main" val="337472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22F3EA0-11A9-41B0-AA38-1445677B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Histograms are a good tool for detecting outliers</a:t>
            </a:r>
          </a:p>
        </p:txBody>
      </p:sp>
      <p:pic>
        <p:nvPicPr>
          <p:cNvPr id="4" name="Shape 318">
            <a:extLst>
              <a:ext uri="{FF2B5EF4-FFF2-40B4-BE49-F238E27FC236}">
                <a16:creationId xmlns:a16="http://schemas.microsoft.com/office/drawing/2014/main" id="{A44D74FC-9EA3-45EC-B339-4F53FF335A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782" b="3683"/>
          <a:stretch/>
        </p:blipFill>
        <p:spPr>
          <a:xfrm>
            <a:off x="3862334" y="2843887"/>
            <a:ext cx="4481185" cy="3336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02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  <a:endParaRPr lang="en-IL" dirty="0"/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822F3EA0-11A9-41B0-AA38-1445677B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dk2"/>
                </a:solidFill>
                <a:latin typeface="+mj-lt"/>
                <a:ea typeface="Arial"/>
                <a:cs typeface="Arial"/>
                <a:sym typeface="Open Sans"/>
              </a:rPr>
              <a:t>Boxplots are also a good tool (mainly when the distribution is symmetric)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6245979-0476-4165-9A07-B6132E254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36" y="3497466"/>
            <a:ext cx="2738727" cy="28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L" dirty="0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CEAE2EAD-F100-4C62-B11C-ABFCD5BAFF9C}"/>
              </a:ext>
            </a:extLst>
          </p:cNvPr>
          <p:cNvGrpSpPr/>
          <p:nvPr/>
        </p:nvGrpSpPr>
        <p:grpSpPr>
          <a:xfrm>
            <a:off x="3571918" y="1357087"/>
            <a:ext cx="5062017" cy="5030650"/>
            <a:chOff x="1907703" y="1340768"/>
            <a:chExt cx="5443012" cy="5256583"/>
          </a:xfrm>
        </p:grpSpPr>
        <p:sp>
          <p:nvSpPr>
            <p:cNvPr id="5" name="Shape 111">
              <a:extLst>
                <a:ext uri="{FF2B5EF4-FFF2-40B4-BE49-F238E27FC236}">
                  <a16:creationId xmlns:a16="http://schemas.microsoft.com/office/drawing/2014/main" id="{2CEE5DD9-FBF5-4096-8496-A5877574F8C4}"/>
                </a:ext>
              </a:extLst>
            </p:cNvPr>
            <p:cNvSpPr/>
            <p:nvPr/>
          </p:nvSpPr>
          <p:spPr>
            <a:xfrm>
              <a:off x="3147666" y="2216865"/>
              <a:ext cx="1222154" cy="602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</a:t>
              </a:r>
            </a:p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Understanding</a:t>
              </a:r>
            </a:p>
          </p:txBody>
        </p:sp>
        <p:sp>
          <p:nvSpPr>
            <p:cNvPr id="6" name="Shape 112">
              <a:extLst>
                <a:ext uri="{FF2B5EF4-FFF2-40B4-BE49-F238E27FC236}">
                  <a16:creationId xmlns:a16="http://schemas.microsoft.com/office/drawing/2014/main" id="{095FB90E-FF36-439C-9F9F-EB4993A12E35}"/>
                </a:ext>
              </a:extLst>
            </p:cNvPr>
            <p:cNvSpPr/>
            <p:nvPr/>
          </p:nvSpPr>
          <p:spPr>
            <a:xfrm>
              <a:off x="4879051" y="2216865"/>
              <a:ext cx="1222154" cy="602000"/>
            </a:xfrm>
            <a:prstGeom prst="rect">
              <a:avLst/>
            </a:prstGeom>
            <a:solidFill>
              <a:srgbClr val="92D05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Understanding</a:t>
              </a:r>
            </a:p>
          </p:txBody>
        </p:sp>
        <p:sp>
          <p:nvSpPr>
            <p:cNvPr id="7" name="Shape 113">
              <a:extLst>
                <a:ext uri="{FF2B5EF4-FFF2-40B4-BE49-F238E27FC236}">
                  <a16:creationId xmlns:a16="http://schemas.microsoft.com/office/drawing/2014/main" id="{D8265491-12FE-4F81-851C-4CEDB27AB484}"/>
                </a:ext>
              </a:extLst>
            </p:cNvPr>
            <p:cNvSpPr/>
            <p:nvPr/>
          </p:nvSpPr>
          <p:spPr>
            <a:xfrm>
              <a:off x="5454183" y="3220198"/>
              <a:ext cx="1222154" cy="602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Preparation</a:t>
              </a:r>
            </a:p>
          </p:txBody>
        </p:sp>
        <p:sp>
          <p:nvSpPr>
            <p:cNvPr id="8" name="Shape 114">
              <a:extLst>
                <a:ext uri="{FF2B5EF4-FFF2-40B4-BE49-F238E27FC236}">
                  <a16:creationId xmlns:a16="http://schemas.microsoft.com/office/drawing/2014/main" id="{DEDB01B3-86D2-4080-82E3-240560AAF519}"/>
                </a:ext>
              </a:extLst>
            </p:cNvPr>
            <p:cNvSpPr/>
            <p:nvPr/>
          </p:nvSpPr>
          <p:spPr>
            <a:xfrm>
              <a:off x="5439205" y="4235335"/>
              <a:ext cx="1222154" cy="602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</a:p>
          </p:txBody>
        </p:sp>
        <p:sp>
          <p:nvSpPr>
            <p:cNvPr id="9" name="Shape 115">
              <a:extLst>
                <a:ext uri="{FF2B5EF4-FFF2-40B4-BE49-F238E27FC236}">
                  <a16:creationId xmlns:a16="http://schemas.microsoft.com/office/drawing/2014/main" id="{F6B09729-E33D-49EF-9702-5728E4FDC0FA}"/>
                </a:ext>
              </a:extLst>
            </p:cNvPr>
            <p:cNvSpPr/>
            <p:nvPr/>
          </p:nvSpPr>
          <p:spPr>
            <a:xfrm>
              <a:off x="3886050" y="5058659"/>
              <a:ext cx="1222154" cy="602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</a:p>
          </p:txBody>
        </p:sp>
        <p:sp>
          <p:nvSpPr>
            <p:cNvPr id="10" name="Shape 116">
              <a:extLst>
                <a:ext uri="{FF2B5EF4-FFF2-40B4-BE49-F238E27FC236}">
                  <a16:creationId xmlns:a16="http://schemas.microsoft.com/office/drawing/2014/main" id="{334B4FB8-7131-4D3E-BAA3-F96959076808}"/>
                </a:ext>
              </a:extLst>
            </p:cNvPr>
            <p:cNvSpPr/>
            <p:nvPr/>
          </p:nvSpPr>
          <p:spPr>
            <a:xfrm>
              <a:off x="2358446" y="3821833"/>
              <a:ext cx="1222154" cy="60200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</a:p>
          </p:txBody>
        </p:sp>
        <p:cxnSp>
          <p:nvCxnSpPr>
            <p:cNvPr id="11" name="Shape 117">
              <a:extLst>
                <a:ext uri="{FF2B5EF4-FFF2-40B4-BE49-F238E27FC236}">
                  <a16:creationId xmlns:a16="http://schemas.microsoft.com/office/drawing/2014/main" id="{5FAB7B08-B4CA-4A02-A0EE-68EBFBF97FAC}"/>
                </a:ext>
              </a:extLst>
            </p:cNvPr>
            <p:cNvCxnSpPr/>
            <p:nvPr/>
          </p:nvCxnSpPr>
          <p:spPr>
            <a:xfrm>
              <a:off x="4369820" y="2367365"/>
              <a:ext cx="509230" cy="0"/>
            </a:xfrm>
            <a:prstGeom prst="straightConnector1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2" name="Shape 118">
              <a:extLst>
                <a:ext uri="{FF2B5EF4-FFF2-40B4-BE49-F238E27FC236}">
                  <a16:creationId xmlns:a16="http://schemas.microsoft.com/office/drawing/2014/main" id="{9EFD1079-5456-4553-8F93-05893984ED79}"/>
                </a:ext>
              </a:extLst>
            </p:cNvPr>
            <p:cNvCxnSpPr/>
            <p:nvPr/>
          </p:nvCxnSpPr>
          <p:spPr>
            <a:xfrm rot="10800000">
              <a:off x="4369820" y="2553277"/>
              <a:ext cx="509230" cy="0"/>
            </a:xfrm>
            <a:prstGeom prst="straightConnector1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3" name="Shape 119">
              <a:extLst>
                <a:ext uri="{FF2B5EF4-FFF2-40B4-BE49-F238E27FC236}">
                  <a16:creationId xmlns:a16="http://schemas.microsoft.com/office/drawing/2014/main" id="{661E7AA7-8A03-463E-A6C9-1546165DD549}"/>
                </a:ext>
              </a:extLst>
            </p:cNvPr>
            <p:cNvSpPr/>
            <p:nvPr/>
          </p:nvSpPr>
          <p:spPr>
            <a:xfrm>
              <a:off x="4980898" y="2818865"/>
              <a:ext cx="1069385" cy="79644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Shape 120">
              <a:extLst>
                <a:ext uri="{FF2B5EF4-FFF2-40B4-BE49-F238E27FC236}">
                  <a16:creationId xmlns:a16="http://schemas.microsoft.com/office/drawing/2014/main" id="{6E4670B2-C0D7-4FA8-B4C2-159E16B9428C}"/>
                </a:ext>
              </a:extLst>
            </p:cNvPr>
            <p:cNvCxnSpPr/>
            <p:nvPr/>
          </p:nvCxnSpPr>
          <p:spPr>
            <a:xfrm>
              <a:off x="6253974" y="3833687"/>
              <a:ext cx="0" cy="401333"/>
            </a:xfrm>
            <a:prstGeom prst="straightConnector1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15" name="Shape 121">
              <a:extLst>
                <a:ext uri="{FF2B5EF4-FFF2-40B4-BE49-F238E27FC236}">
                  <a16:creationId xmlns:a16="http://schemas.microsoft.com/office/drawing/2014/main" id="{5D25C0EF-AAA1-4B89-BF36-0272FDC9E940}"/>
                </a:ext>
              </a:extLst>
            </p:cNvPr>
            <p:cNvCxnSpPr/>
            <p:nvPr/>
          </p:nvCxnSpPr>
          <p:spPr>
            <a:xfrm rot="10800000">
              <a:off x="5963414" y="3824834"/>
              <a:ext cx="0" cy="401333"/>
            </a:xfrm>
            <a:prstGeom prst="straightConnector1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6" name="Shape 122">
              <a:extLst>
                <a:ext uri="{FF2B5EF4-FFF2-40B4-BE49-F238E27FC236}">
                  <a16:creationId xmlns:a16="http://schemas.microsoft.com/office/drawing/2014/main" id="{F527C588-7F2F-4B48-87CB-1C425258595A}"/>
                </a:ext>
              </a:extLst>
            </p:cNvPr>
            <p:cNvSpPr/>
            <p:nvPr/>
          </p:nvSpPr>
          <p:spPr>
            <a:xfrm rot="5400000">
              <a:off x="4518636" y="3933751"/>
              <a:ext cx="1221075" cy="1824245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23">
              <a:extLst>
                <a:ext uri="{FF2B5EF4-FFF2-40B4-BE49-F238E27FC236}">
                  <a16:creationId xmlns:a16="http://schemas.microsoft.com/office/drawing/2014/main" id="{A0C9361E-E229-4BB7-9665-320A178BA312}"/>
                </a:ext>
              </a:extLst>
            </p:cNvPr>
            <p:cNvSpPr/>
            <p:nvPr/>
          </p:nvSpPr>
          <p:spPr>
            <a:xfrm>
              <a:off x="3477168" y="2718531"/>
              <a:ext cx="1860191" cy="2508333"/>
            </a:xfrm>
            <a:prstGeom prst="arc">
              <a:avLst>
                <a:gd name="adj1" fmla="val 16200000"/>
                <a:gd name="adj2" fmla="val 395916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stealth" w="lg" len="lg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24">
              <a:extLst>
                <a:ext uri="{FF2B5EF4-FFF2-40B4-BE49-F238E27FC236}">
                  <a16:creationId xmlns:a16="http://schemas.microsoft.com/office/drawing/2014/main" id="{BAE84068-76C6-42EF-B8EE-5B7DC1B4ABE6}"/>
                </a:ext>
              </a:extLst>
            </p:cNvPr>
            <p:cNvSpPr/>
            <p:nvPr/>
          </p:nvSpPr>
          <p:spPr>
            <a:xfrm rot="10800000">
              <a:off x="2961943" y="3448621"/>
              <a:ext cx="1782310" cy="1996019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endPara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25">
              <a:extLst>
                <a:ext uri="{FF2B5EF4-FFF2-40B4-BE49-F238E27FC236}">
                  <a16:creationId xmlns:a16="http://schemas.microsoft.com/office/drawing/2014/main" id="{AFC57396-75B9-4AFE-BF54-735DB74E30D5}"/>
                </a:ext>
              </a:extLst>
            </p:cNvPr>
            <p:cNvSpPr/>
            <p:nvPr/>
          </p:nvSpPr>
          <p:spPr>
            <a:xfrm>
              <a:off x="4001375" y="3412718"/>
              <a:ext cx="979522" cy="1033911"/>
            </a:xfrm>
            <a:prstGeom prst="flowChartMagneticDisk">
              <a:avLst/>
            </a:prstGeom>
            <a:gradFill>
              <a:gsLst>
                <a:gs pos="0">
                  <a:srgbClr val="9E7400"/>
                </a:gs>
                <a:gs pos="50000">
                  <a:srgbClr val="E4A800"/>
                </a:gs>
                <a:gs pos="100000">
                  <a:srgbClr val="FFC900"/>
                </a:gs>
              </a:gsLst>
              <a:lin ang="54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buSzPct val="25000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</a:p>
          </p:txBody>
        </p:sp>
        <p:grpSp>
          <p:nvGrpSpPr>
            <p:cNvPr id="20" name="Shape 126">
              <a:extLst>
                <a:ext uri="{FF2B5EF4-FFF2-40B4-BE49-F238E27FC236}">
                  <a16:creationId xmlns:a16="http://schemas.microsoft.com/office/drawing/2014/main" id="{FC074B8E-1A4E-43F8-8761-D241FA683375}"/>
                </a:ext>
              </a:extLst>
            </p:cNvPr>
            <p:cNvGrpSpPr/>
            <p:nvPr/>
          </p:nvGrpSpPr>
          <p:grpSpPr>
            <a:xfrm>
              <a:off x="1907703" y="1340768"/>
              <a:ext cx="5443012" cy="5256583"/>
              <a:chOff x="1907703" y="1340768"/>
              <a:chExt cx="5443012" cy="5256583"/>
            </a:xfrm>
          </p:grpSpPr>
          <p:sp>
            <p:nvSpPr>
              <p:cNvPr id="21" name="Shape 127">
                <a:extLst>
                  <a:ext uri="{FF2B5EF4-FFF2-40B4-BE49-F238E27FC236}">
                    <a16:creationId xmlns:a16="http://schemas.microsoft.com/office/drawing/2014/main" id="{ABD27138-82E7-4F11-91E5-220BE394B436}"/>
                  </a:ext>
                </a:extLst>
              </p:cNvPr>
              <p:cNvSpPr/>
              <p:nvPr/>
            </p:nvSpPr>
            <p:spPr>
              <a:xfrm>
                <a:off x="2084813" y="1542944"/>
                <a:ext cx="5062211" cy="4843130"/>
              </a:xfrm>
              <a:prstGeom prst="ellipse">
                <a:avLst/>
              </a:prstGeom>
              <a:noFill/>
              <a:ln w="63500" cap="flat" cmpd="sng">
                <a:solidFill>
                  <a:srgbClr val="E36C0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buNone/>
                </a:pPr>
                <a:endParaRPr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Shape 128">
                <a:extLst>
                  <a:ext uri="{FF2B5EF4-FFF2-40B4-BE49-F238E27FC236}">
                    <a16:creationId xmlns:a16="http://schemas.microsoft.com/office/drawing/2014/main" id="{9CAD3200-EBCE-4BC1-A703-5E24311D290C}"/>
                  </a:ext>
                </a:extLst>
              </p:cNvPr>
              <p:cNvSpPr/>
              <p:nvPr/>
            </p:nvSpPr>
            <p:spPr>
              <a:xfrm>
                <a:off x="1907703" y="3615314"/>
                <a:ext cx="410449" cy="269568"/>
              </a:xfrm>
              <a:prstGeom prst="triangle">
                <a:avLst>
                  <a:gd name="adj" fmla="val 50000"/>
                </a:avLst>
              </a:prstGeom>
              <a:solidFill>
                <a:srgbClr val="E36C09"/>
              </a:solidFill>
              <a:ln w="25400" cap="flat" cmpd="sng">
                <a:solidFill>
                  <a:srgbClr val="97480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buNone/>
                </a:pPr>
                <a:endParaRPr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Shape 129">
                <a:extLst>
                  <a:ext uri="{FF2B5EF4-FFF2-40B4-BE49-F238E27FC236}">
                    <a16:creationId xmlns:a16="http://schemas.microsoft.com/office/drawing/2014/main" id="{2CE5F9F6-3AEF-40B2-836B-17BB8DC5E576}"/>
                  </a:ext>
                </a:extLst>
              </p:cNvPr>
              <p:cNvSpPr/>
              <p:nvPr/>
            </p:nvSpPr>
            <p:spPr>
              <a:xfrm rot="-5400000">
                <a:off x="4413742" y="6258359"/>
                <a:ext cx="404352" cy="273633"/>
              </a:xfrm>
              <a:prstGeom prst="triangle">
                <a:avLst>
                  <a:gd name="adj" fmla="val 50000"/>
                </a:avLst>
              </a:prstGeom>
              <a:solidFill>
                <a:srgbClr val="E36C09"/>
              </a:solidFill>
              <a:ln w="25400" cap="flat" cmpd="sng">
                <a:solidFill>
                  <a:srgbClr val="97480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buNone/>
                </a:pPr>
                <a:endParaRPr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Shape 130">
                <a:extLst>
                  <a:ext uri="{FF2B5EF4-FFF2-40B4-BE49-F238E27FC236}">
                    <a16:creationId xmlns:a16="http://schemas.microsoft.com/office/drawing/2014/main" id="{D1BC9945-FF76-44D1-A3CD-B432D2E80B78}"/>
                  </a:ext>
                </a:extLst>
              </p:cNvPr>
              <p:cNvSpPr/>
              <p:nvPr/>
            </p:nvSpPr>
            <p:spPr>
              <a:xfrm rot="5400000">
                <a:off x="4540058" y="1406127"/>
                <a:ext cx="404352" cy="273633"/>
              </a:xfrm>
              <a:prstGeom prst="triangle">
                <a:avLst>
                  <a:gd name="adj" fmla="val 50000"/>
                </a:avLst>
              </a:prstGeom>
              <a:solidFill>
                <a:srgbClr val="E36C09"/>
              </a:solidFill>
              <a:ln w="25400" cap="flat" cmpd="sng">
                <a:solidFill>
                  <a:srgbClr val="97480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buNone/>
                </a:pPr>
                <a:endParaRPr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Shape 131">
                <a:extLst>
                  <a:ext uri="{FF2B5EF4-FFF2-40B4-BE49-F238E27FC236}">
                    <a16:creationId xmlns:a16="http://schemas.microsoft.com/office/drawing/2014/main" id="{3F82F512-6FA8-4BC6-969C-93CCBB8F4F64}"/>
                  </a:ext>
                </a:extLst>
              </p:cNvPr>
              <p:cNvSpPr/>
              <p:nvPr/>
            </p:nvSpPr>
            <p:spPr>
              <a:xfrm rot="10800000">
                <a:off x="6940267" y="3615314"/>
                <a:ext cx="410449" cy="269568"/>
              </a:xfrm>
              <a:prstGeom prst="triangle">
                <a:avLst>
                  <a:gd name="adj" fmla="val 50000"/>
                </a:avLst>
              </a:prstGeom>
              <a:solidFill>
                <a:srgbClr val="E36C09"/>
              </a:solidFill>
              <a:ln w="25400" cap="flat" cmpd="sng">
                <a:solidFill>
                  <a:srgbClr val="97480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buNone/>
                </a:pPr>
                <a:endParaRPr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71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Understand the basic characteristics of each feature: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Feature type: numeric, categorical, ordinal,…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statistics: mean, median, range, variance,…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distribution: symmetry,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quality issues with the data: Missing values,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basic dependencies between features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Examining new features (feature engineering)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7898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between features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We are interested in relationships between features: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–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 Between two numeric features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Mutual Information 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–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 Between two discrete (categorical) features.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Ordinal features can be represented as numeric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Numeric features can be discretized (in order to calculate mutual information)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In particular, in classification, we are interested in the correlation (MI) between explaining features and the target.</a:t>
            </a:r>
          </a:p>
        </p:txBody>
      </p:sp>
    </p:spTree>
    <p:extLst>
      <p:ext uri="{BB962C8B-B14F-4D97-AF65-F5344CB8AC3E}">
        <p14:creationId xmlns:p14="http://schemas.microsoft.com/office/powerpoint/2010/main" val="127198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There are many form of correlation metrics.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The most common one is Pearson’s correlation.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measure the linear relation between two numeric variables.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range between -1 to 1.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It’s not effected from the scale of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96339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</a:t>
            </a:r>
            <a:endParaRPr lang="en-IL" dirty="0"/>
          </a:p>
        </p:txBody>
      </p:sp>
      <p:pic>
        <p:nvPicPr>
          <p:cNvPr id="6" name="Picture 2" descr="Image result for Pearson's correlation">
            <a:extLst>
              <a:ext uri="{FF2B5EF4-FFF2-40B4-BE49-F238E27FC236}">
                <a16:creationId xmlns:a16="http://schemas.microsoft.com/office/drawing/2014/main" id="{55E40495-ECEA-415D-800E-724A9143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632" y="1691322"/>
            <a:ext cx="6748735" cy="455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474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483193EC-C032-4C2F-B1B1-5CBC2E6C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Pearson’s correlation only measures linear correlation and it has its own limitations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</a:t>
            </a:r>
            <a:endParaRPr lang="en-IL" dirty="0"/>
          </a:p>
        </p:txBody>
      </p:sp>
      <p:pic>
        <p:nvPicPr>
          <p:cNvPr id="4" name="Shape 218" descr="File:Anscombe's quartet 3.svg">
            <a:extLst>
              <a:ext uri="{FF2B5EF4-FFF2-40B4-BE49-F238E27FC236}">
                <a16:creationId xmlns:a16="http://schemas.microsoft.com/office/drawing/2014/main" id="{DADA4583-FDB2-4916-837E-BF1BB9D78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000" t="4124" r="2999" b="2404"/>
          <a:stretch/>
        </p:blipFill>
        <p:spPr>
          <a:xfrm>
            <a:off x="3502455" y="3095896"/>
            <a:ext cx="5187089" cy="3550253"/>
          </a:xfrm>
          <a:prstGeom prst="rect">
            <a:avLst/>
          </a:prstGeom>
          <a:noFill/>
          <a:ln w="1905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669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A good practice is to observe the correlation matrix of all our numeric features. It’s a very practical tool: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You can make sure, weather the correlation make sense to capture data issues.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You can detect what are the most correlated features to a numeric target variable.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You can detect leakage relative to your label.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Find redundant variables.</a:t>
            </a:r>
          </a:p>
          <a:p>
            <a:pPr marL="863600" lvl="1" indent="-342900">
              <a:lnSpc>
                <a:spcPct val="13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You can detect interesting patterns.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5076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  <a:endParaRPr lang="en-IL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EF9D19A-315C-4F2D-BFF4-99EE5356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86" y="1764754"/>
            <a:ext cx="5977281" cy="47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6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Mutual information can detect non-linear relationship between two discrete variables.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measure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the reduction in uncertainty (or the "information gained") for feature X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when feature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X</a:t>
            </a:r>
            <a:r>
              <a:rPr lang="en-GB" baseline="-25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is known.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53303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Mutual information can detect non-linear relationship between two discrete variables.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measure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the reduction in uncertainty (measured by “entropy”) for feature X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when feature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X</a:t>
            </a:r>
            <a:r>
              <a:rPr lang="en-GB" baseline="-25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is known.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16627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81C67B-8D06-4257-A3E6-02582F9658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7780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Arial"/>
                    <a:cs typeface="Arial"/>
                    <a:sym typeface="Open Sans"/>
                  </a:rPr>
                  <a:t>Entropy is a measure of uncertainty. </a:t>
                </a:r>
              </a:p>
              <a:p>
                <a:pPr marL="17780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Arial"/>
                    <a:cs typeface="Arial"/>
                    <a:sym typeface="Open Sans"/>
                  </a:rPr>
                  <a:t>In statistics, we use entropy to measure the level of uncertainty in discrete random variable.</a:t>
                </a:r>
              </a:p>
              <a:p>
                <a:pPr marL="177800" indent="0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/>
                          <a:cs typeface="Arial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∙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𝑙𝑜𝑔𝑃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"/>
                  <a:cs typeface="Arial"/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20000"/>
                  </a:spcBef>
                  <a:buNone/>
                </a:pPr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+mj-lt"/>
                    <a:ea typeface="Arial"/>
                    <a:cs typeface="Arial"/>
                    <a:sym typeface="Open Sans"/>
                    <a:hlinkClick r:id="rId2" action="ppaction://hlinkfile"/>
                  </a:rPr>
                  <a:t>Calculating entropy</a:t>
                </a:r>
                <a:endParaRPr lang="en-GB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"/>
                  <a:cs typeface="Arial"/>
                  <a:sym typeface="Open Sans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981C67B-8D06-4257-A3E6-02582F965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0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Currently, machine learning models cannot be generated automatically.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Building a model requires research. And the better we understand the data, the more effective we can be in modeling it.</a:t>
            </a:r>
          </a:p>
          <a:p>
            <a:pPr mar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In many cases, data understanding will tell us if there is a signal in the data. And the process often produces important business value.</a:t>
            </a:r>
          </a:p>
        </p:txBody>
      </p:sp>
    </p:spTree>
    <p:extLst>
      <p:ext uri="{BB962C8B-B14F-4D97-AF65-F5344CB8AC3E}">
        <p14:creationId xmlns:p14="http://schemas.microsoft.com/office/powerpoint/2010/main" val="4063062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measure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the reduction in uncertainty (measured by “entropy”) for feature X</a:t>
            </a:r>
            <a:r>
              <a:rPr lang="en-GB" baseline="-250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when feature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X</a:t>
            </a:r>
            <a:r>
              <a:rPr lang="en-GB" baseline="-250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j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 is known.</a:t>
            </a:r>
          </a:p>
          <a:p>
            <a:pPr marL="17780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I(X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X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)=H(X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)−H(X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</a:t>
            </a:r>
            <a:r>
              <a:rPr lang="en-US" baseline="-25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X</a:t>
            </a:r>
            <a:r>
              <a:rPr lang="en-US" baseline="-250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j</a:t>
            </a:r>
            <a:r>
              <a:rPr lang="mr-IN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pPr marL="177800" indent="0">
              <a:lnSpc>
                <a:spcPct val="13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can measure non-linear relations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However, the absolute value tells us very little</a:t>
            </a:r>
          </a:p>
        </p:txBody>
      </p:sp>
    </p:spTree>
    <p:extLst>
      <p:ext uri="{BB962C8B-B14F-4D97-AF65-F5344CB8AC3E}">
        <p14:creationId xmlns:p14="http://schemas.microsoft.com/office/powerpoint/2010/main" val="82369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causality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(and MI) describe a tendency of the two variables to change together in some way.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is very tempting to jump into conclusions and infer some causality.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doesn’t mean causality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, but it may be very useful for our prediction or classification tasks.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causality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(and MI) describe a tendency of the two variables to change together in some way.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It is very tempting to jump into conclusions and infer some causality.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doesn’t mean causality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, but it may be very useful for our prediction or classification tasks.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80804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causality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Examples:</a:t>
            </a: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Smoking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Wingdings" panose="05000000000000000000" pitchFamily="2" charset="2"/>
              </a:rPr>
              <a:t> cancer; smoking  yellow teeth; does yellow teeth  cancer</a:t>
            </a: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Overweight people tend to drink diet drinks. Does diet drinks lead to overweight? 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73150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is not causality</a:t>
            </a:r>
            <a:endParaRPr lang="en-IL" dirty="0"/>
          </a:p>
        </p:txBody>
      </p:sp>
      <p:sp>
        <p:nvSpPr>
          <p:cNvPr id="9" name="מציין מיקום תוכן 2">
            <a:extLst>
              <a:ext uri="{FF2B5EF4-FFF2-40B4-BE49-F238E27FC236}">
                <a16:creationId xmlns:a16="http://schemas.microsoft.com/office/drawing/2014/main" id="{C67C83CA-E754-4AD3-8F36-4B698280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1778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Correlation may even be random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4EB27B0-0BFD-4F25-883F-679626DD05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76"/>
          <a:stretch/>
        </p:blipFill>
        <p:spPr>
          <a:xfrm>
            <a:off x="0" y="2638696"/>
            <a:ext cx="12192000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6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Understand the basic characteristics of each feature: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Feature type: numeric, categorical, ordinal,…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statistics: mean, median, range, variance,…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distribution: symmetry,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quality issues with the data: Missing values,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basic dependencies between features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Examining new features (feature engineering) 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03536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20700" indent="-342900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By designing new feature we can make patterns simpler:</a:t>
            </a:r>
          </a:p>
          <a:p>
            <a:pPr marL="520700" indent="-342900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Example: what is overweight?</a:t>
            </a:r>
          </a:p>
          <a:p>
            <a:pPr marL="977900" lvl="1" indent="-342900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Using height and weight</a:t>
            </a:r>
          </a:p>
          <a:p>
            <a:pPr marL="977900" lvl="1" indent="-342900">
              <a:lnSpc>
                <a:spcPct val="150000"/>
              </a:lnSpc>
              <a:spcBef>
                <a:spcPts val="0"/>
              </a:spcBef>
            </a:pPr>
            <a:r>
              <a:rPr lang="en-GB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Using BMI</a:t>
            </a:r>
          </a:p>
          <a:p>
            <a:pPr marL="520700" indent="-342900">
              <a:lnSpc>
                <a:spcPct val="150000"/>
              </a:lnSpc>
              <a:spcBef>
                <a:spcPts val="0"/>
              </a:spcBef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Designing new features (wisely, of course) can significantly boost up the performance of machine learning algorithms.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GB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15276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179207-2EE7-4F04-AA4C-93E41AA2C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Understanding</a:t>
            </a:r>
            <a:endParaRPr lang="en-IL" sz="4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It is the most under rated step in machine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learning projects.</a:t>
            </a:r>
            <a:endParaRPr lang="en-US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88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objectives of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Make sure that our business understanding is represented in the data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Understand what the data represent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Detect anomalies and outliers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</a:rPr>
              <a:t>Extract initial insights and patterns</a:t>
            </a:r>
          </a:p>
        </p:txBody>
      </p:sp>
    </p:spTree>
    <p:extLst>
      <p:ext uri="{BB962C8B-B14F-4D97-AF65-F5344CB8AC3E}">
        <p14:creationId xmlns:p14="http://schemas.microsoft.com/office/powerpoint/2010/main" val="29549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Understand the basic characteristics of each feature: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Feature type: numeric, categorical, ordinal,…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statistics: mean, median, range, variance,…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distribution: symmetry,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quality issues with the data: Missing values,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basic dependencies between features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Examining new features (feature engineering)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386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this stage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Understand the basic characteristics of each feature: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Feature type: numeric, categorical, ordinal,…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statistics: mean, median, range, variance,…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Basic distribution: symmetry,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quality issues with the data: Missing values, Outliers,…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Identify basic dependencies between features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Examining new features (feature engineering)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623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description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81C67B-8D06-4257-A3E6-02582F965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Exactly understand what each feature represent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lt"/>
                <a:ea typeface="Arial"/>
                <a:cs typeface="Arial"/>
                <a:sym typeface="Open Sans"/>
              </a:rPr>
              <a:t>Describe the data type of each feature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+mj-lt"/>
              <a:ea typeface="Arial"/>
              <a:cs typeface="Arial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9471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9A7A4B-AC39-4FD7-B004-B0A27A55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5EC1AEC-25C6-42EC-BCB2-6F43E17BC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71" t="26285" r="15357" b="13333"/>
          <a:stretch/>
        </p:blipFill>
        <p:spPr>
          <a:xfrm>
            <a:off x="1915886" y="1802674"/>
            <a:ext cx="8360228" cy="41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090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TM02900720[[fn=אינטגרל]]</Template>
  <TotalTime>13730</TotalTime>
  <Words>1236</Words>
  <Application>Microsoft Office PowerPoint</Application>
  <PresentationFormat>מסך רחב</PresentationFormat>
  <Paragraphs>163</Paragraphs>
  <Slides>37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 2</vt:lpstr>
      <vt:lpstr>HDOfficeLightV0</vt:lpstr>
      <vt:lpstr>1_HDOfficeLightV0</vt:lpstr>
      <vt:lpstr>Data Understanding</vt:lpstr>
      <vt:lpstr>Data Understanding</vt:lpstr>
      <vt:lpstr>Motivation</vt:lpstr>
      <vt:lpstr>Motivation</vt:lpstr>
      <vt:lpstr>The objectives of this stage</vt:lpstr>
      <vt:lpstr>What do we do in this stage</vt:lpstr>
      <vt:lpstr>What do we do in this stage</vt:lpstr>
      <vt:lpstr>Feature description</vt:lpstr>
      <vt:lpstr>Data Types</vt:lpstr>
      <vt:lpstr>Basic descriptive statistics</vt:lpstr>
      <vt:lpstr>Histogram</vt:lpstr>
      <vt:lpstr>Normal like and log-normal like</vt:lpstr>
      <vt:lpstr>Boxplots</vt:lpstr>
      <vt:lpstr>What do we do in this stage</vt:lpstr>
      <vt:lpstr>Missing values</vt:lpstr>
      <vt:lpstr>Missing values</vt:lpstr>
      <vt:lpstr>Outliers</vt:lpstr>
      <vt:lpstr>Outliers</vt:lpstr>
      <vt:lpstr>Outliers</vt:lpstr>
      <vt:lpstr>What do we do in this stage</vt:lpstr>
      <vt:lpstr>Dependencies between features</vt:lpstr>
      <vt:lpstr>Pearson’s correlation</vt:lpstr>
      <vt:lpstr>Pearson’s correlation</vt:lpstr>
      <vt:lpstr>Pearson’s correlation</vt:lpstr>
      <vt:lpstr>Correlation matrix</vt:lpstr>
      <vt:lpstr>Correlation matrix</vt:lpstr>
      <vt:lpstr>Mutual information</vt:lpstr>
      <vt:lpstr>Mutual information</vt:lpstr>
      <vt:lpstr>Entropy</vt:lpstr>
      <vt:lpstr>Mutual information</vt:lpstr>
      <vt:lpstr>Correlation is not causality</vt:lpstr>
      <vt:lpstr>Correlation is not causality</vt:lpstr>
      <vt:lpstr>Correlation is not causality</vt:lpstr>
      <vt:lpstr>Correlation is not causality</vt:lpstr>
      <vt:lpstr>What do we do in this stage</vt:lpstr>
      <vt:lpstr>Feature Engineering</vt:lpstr>
      <vt:lpstr>Data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Shahar Cohen</dc:creator>
  <cp:lastModifiedBy>Shahar Cohen</cp:lastModifiedBy>
  <cp:revision>74</cp:revision>
  <dcterms:created xsi:type="dcterms:W3CDTF">2018-12-03T09:27:57Z</dcterms:created>
  <dcterms:modified xsi:type="dcterms:W3CDTF">2019-01-30T15:13:55Z</dcterms:modified>
</cp:coreProperties>
</file>