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1" r:id="rId1"/>
    <p:sldMasterId id="2147483712" r:id="rId2"/>
  </p:sldMasterIdLst>
  <p:notesMasterIdLst>
    <p:notesMasterId r:id="rId59"/>
  </p:notesMasterIdLst>
  <p:sldIdLst>
    <p:sldId id="256" r:id="rId3"/>
    <p:sldId id="287" r:id="rId4"/>
    <p:sldId id="294" r:id="rId5"/>
    <p:sldId id="295" r:id="rId6"/>
    <p:sldId id="343" r:id="rId7"/>
    <p:sldId id="320" r:id="rId8"/>
    <p:sldId id="344" r:id="rId9"/>
    <p:sldId id="345" r:id="rId10"/>
    <p:sldId id="321" r:id="rId11"/>
    <p:sldId id="299" r:id="rId12"/>
    <p:sldId id="306" r:id="rId13"/>
    <p:sldId id="323" r:id="rId14"/>
    <p:sldId id="346" r:id="rId15"/>
    <p:sldId id="347" r:id="rId16"/>
    <p:sldId id="314" r:id="rId17"/>
    <p:sldId id="325" r:id="rId18"/>
    <p:sldId id="326" r:id="rId19"/>
    <p:sldId id="327" r:id="rId20"/>
    <p:sldId id="332" r:id="rId21"/>
    <p:sldId id="336" r:id="rId22"/>
    <p:sldId id="337" r:id="rId23"/>
    <p:sldId id="338" r:id="rId24"/>
    <p:sldId id="340" r:id="rId25"/>
    <p:sldId id="328" r:id="rId26"/>
    <p:sldId id="349" r:id="rId27"/>
    <p:sldId id="350" r:id="rId28"/>
    <p:sldId id="351" r:id="rId29"/>
    <p:sldId id="352" r:id="rId30"/>
    <p:sldId id="353" r:id="rId31"/>
    <p:sldId id="354" r:id="rId32"/>
    <p:sldId id="355" r:id="rId33"/>
    <p:sldId id="257" r:id="rId34"/>
    <p:sldId id="356" r:id="rId35"/>
    <p:sldId id="357" r:id="rId36"/>
    <p:sldId id="358" r:id="rId37"/>
    <p:sldId id="267" r:id="rId38"/>
    <p:sldId id="268" r:id="rId39"/>
    <p:sldId id="269" r:id="rId40"/>
    <p:sldId id="275" r:id="rId41"/>
    <p:sldId id="271" r:id="rId42"/>
    <p:sldId id="270" r:id="rId43"/>
    <p:sldId id="274" r:id="rId44"/>
    <p:sldId id="276" r:id="rId45"/>
    <p:sldId id="277" r:id="rId46"/>
    <p:sldId id="278" r:id="rId47"/>
    <p:sldId id="279" r:id="rId48"/>
    <p:sldId id="359" r:id="rId49"/>
    <p:sldId id="360" r:id="rId50"/>
    <p:sldId id="280" r:id="rId51"/>
    <p:sldId id="361" r:id="rId52"/>
    <p:sldId id="362" r:id="rId53"/>
    <p:sldId id="363" r:id="rId54"/>
    <p:sldId id="348" r:id="rId55"/>
    <p:sldId id="366" r:id="rId56"/>
    <p:sldId id="364" r:id="rId57"/>
    <p:sldId id="36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78523"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0EC69923-D795-49CA-8E05-5C373AC8174C}" type="datetimeFigureOut">
              <a:rPr lang="en-IL" smtClean="0"/>
              <a:t>03/02/2019</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0B16C6BF-A54F-404C-83A7-A6706D9CC5BB}" type="slidenum">
              <a:rPr lang="en-IL" smtClean="0"/>
              <a:t>‹#›</a:t>
            </a:fld>
            <a:endParaRPr lang="en-IL"/>
          </a:p>
        </p:txBody>
      </p:sp>
    </p:spTree>
    <p:extLst>
      <p:ext uri="{BB962C8B-B14F-4D97-AF65-F5344CB8AC3E}">
        <p14:creationId xmlns:p14="http://schemas.microsoft.com/office/powerpoint/2010/main" val="267375129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90545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230981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177715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4568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34378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7348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69199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82426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BA9EFF8-6D17-4FDF-9D13-D9A336FACD33}" type="datetimeFigureOut">
              <a:rPr lang="en-IL" smtClean="0"/>
              <a:t>03/02/2019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DE6994-5D32-4F99-A675-F18AC8D6597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935170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EFF8-6D17-4FDF-9D13-D9A336FACD33}" type="datetimeFigureOut">
              <a:rPr lang="en-IL" smtClean="0"/>
              <a:t>03/02/2019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DE6994-5D32-4F99-A675-F18AC8D65970}"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2396824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FF8-6D17-4FDF-9D13-D9A336FACD33}" type="datetimeFigureOut">
              <a:rPr lang="en-IL" smtClean="0"/>
              <a:t>03/02/2019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69948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175928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536080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383443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207774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16166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2838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5430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BA9EFF8-6D17-4FDF-9D13-D9A336FACD33}" type="datetimeFigureOut">
              <a:rPr lang="en-IL" smtClean="0"/>
              <a:t>03/02/2019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DE6994-5D32-4F99-A675-F18AC8D6597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63804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EFF8-6D17-4FDF-9D13-D9A336FACD33}" type="datetimeFigureOut">
              <a:rPr lang="en-IL" smtClean="0"/>
              <a:t>03/02/2019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DE6994-5D32-4F99-A675-F18AC8D65970}"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356175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FF8-6D17-4FDF-9D13-D9A336FACD33}" type="datetimeFigureOut">
              <a:rPr lang="en-IL" smtClean="0"/>
              <a:t>03/02/2019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15555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244693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95518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A9EFF8-6D17-4FDF-9D13-D9A336FACD33}" type="datetimeFigureOut">
              <a:rPr lang="en-IL" smtClean="0"/>
              <a:t>03/02/2019</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4DE6994-5D32-4F99-A675-F18AC8D65970}" type="slidenum">
              <a:rPr lang="en-IL" smtClean="0"/>
              <a:t>‹#›</a:t>
            </a:fld>
            <a:endParaRPr lang="en-IL"/>
          </a:p>
        </p:txBody>
      </p:sp>
    </p:spTree>
    <p:extLst>
      <p:ext uri="{BB962C8B-B14F-4D97-AF65-F5344CB8AC3E}">
        <p14:creationId xmlns:p14="http://schemas.microsoft.com/office/powerpoint/2010/main" val="21292328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A9EFF8-6D17-4FDF-9D13-D9A336FACD33}" type="datetimeFigureOut">
              <a:rPr lang="en-IL" smtClean="0"/>
              <a:t>03/02/2019</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4DE6994-5D32-4F99-A675-F18AC8D65970}" type="slidenum">
              <a:rPr lang="en-IL" smtClean="0"/>
              <a:t>‹#›</a:t>
            </a:fld>
            <a:endParaRPr lang="en-IL"/>
          </a:p>
        </p:txBody>
      </p:sp>
    </p:spTree>
    <p:extLst>
      <p:ext uri="{BB962C8B-B14F-4D97-AF65-F5344CB8AC3E}">
        <p14:creationId xmlns:p14="http://schemas.microsoft.com/office/powerpoint/2010/main" val="210002490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DataNormalization.xlsx"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79207-2EE7-4F04-AA4C-93E41AA2C155}"/>
              </a:ext>
            </a:extLst>
          </p:cNvPr>
          <p:cNvSpPr>
            <a:spLocks noGrp="1"/>
          </p:cNvSpPr>
          <p:nvPr>
            <p:ph type="ctrTitle"/>
          </p:nvPr>
        </p:nvSpPr>
        <p:spPr/>
        <p:txBody>
          <a:bodyPr>
            <a:normAutofit/>
          </a:bodyPr>
          <a:lstStyle/>
          <a:p>
            <a:r>
              <a:rPr lang="en-US" sz="4800" dirty="0">
                <a:solidFill>
                  <a:schemeClr val="tx1">
                    <a:lumMod val="50000"/>
                    <a:lumOff val="50000"/>
                  </a:schemeClr>
                </a:solidFill>
              </a:rPr>
              <a:t>Data Preparation</a:t>
            </a:r>
            <a:endParaRPr lang="en-IL" sz="4800" dirty="0">
              <a:solidFill>
                <a:schemeClr val="tx1">
                  <a:lumMod val="50000"/>
                  <a:lumOff val="50000"/>
                </a:schemeClr>
              </a:solidFill>
            </a:endParaRPr>
          </a:p>
        </p:txBody>
      </p:sp>
    </p:spTree>
    <p:extLst>
      <p:ext uri="{BB962C8B-B14F-4D97-AF65-F5344CB8AC3E}">
        <p14:creationId xmlns:p14="http://schemas.microsoft.com/office/powerpoint/2010/main" val="1219950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Handling missing values and outliers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520700" indent="-342900">
              <a:lnSpc>
                <a:spcPct val="110000"/>
              </a:lnSpc>
              <a:spcBef>
                <a:spcPts val="0"/>
              </a:spcBef>
            </a:pPr>
            <a:r>
              <a:rPr lang="en-GB" sz="2400" dirty="0">
                <a:solidFill>
                  <a:schemeClr val="bg1">
                    <a:lumMod val="50000"/>
                  </a:schemeClr>
                </a:solidFill>
                <a:latin typeface="+mj-lt"/>
                <a:ea typeface="Arial" charset="0"/>
                <a:cs typeface="Arial" charset="0"/>
                <a:sym typeface="Open Sans"/>
              </a:rPr>
              <a:t>Code the missing values with a special value (e.g., “unknown”)</a:t>
            </a:r>
          </a:p>
          <a:p>
            <a:pPr marL="977900" lvl="1" indent="-342900">
              <a:lnSpc>
                <a:spcPct val="110000"/>
              </a:lnSpc>
              <a:spcBef>
                <a:spcPts val="0"/>
              </a:spcBef>
            </a:pPr>
            <a:r>
              <a:rPr lang="en-GB" sz="2000" dirty="0">
                <a:solidFill>
                  <a:schemeClr val="bg1">
                    <a:lumMod val="50000"/>
                  </a:schemeClr>
                </a:solidFill>
                <a:latin typeface="+mj-lt"/>
                <a:ea typeface="Arial" charset="0"/>
                <a:cs typeface="Arial" charset="0"/>
                <a:sym typeface="Open Sans"/>
              </a:rPr>
              <a:t>Suitable when having a missing value implies something on the data</a:t>
            </a:r>
          </a:p>
          <a:p>
            <a:pPr marL="977900" lvl="1" indent="-342900">
              <a:lnSpc>
                <a:spcPct val="110000"/>
              </a:lnSpc>
              <a:spcBef>
                <a:spcPts val="0"/>
              </a:spcBef>
            </a:pPr>
            <a:r>
              <a:rPr lang="en-GB" sz="2000" dirty="0">
                <a:solidFill>
                  <a:schemeClr val="bg1">
                    <a:lumMod val="50000"/>
                  </a:schemeClr>
                </a:solidFill>
                <a:latin typeface="+mj-lt"/>
                <a:ea typeface="Arial" charset="0"/>
                <a:cs typeface="Arial" charset="0"/>
                <a:sym typeface="Open Sans"/>
              </a:rPr>
              <a:t>Not suitable with numeric features</a:t>
            </a:r>
          </a:p>
          <a:p>
            <a:pPr marL="520700" indent="-342900">
              <a:lnSpc>
                <a:spcPct val="110000"/>
              </a:lnSpc>
              <a:spcBef>
                <a:spcPts val="0"/>
              </a:spcBef>
            </a:pPr>
            <a:r>
              <a:rPr lang="en-GB" sz="2400" dirty="0">
                <a:solidFill>
                  <a:schemeClr val="bg1">
                    <a:lumMod val="50000"/>
                  </a:schemeClr>
                </a:solidFill>
                <a:latin typeface="+mj-lt"/>
                <a:ea typeface="Arial" charset="0"/>
                <a:cs typeface="Arial" charset="0"/>
                <a:sym typeface="Open Sans"/>
              </a:rPr>
              <a:t>Code missing values with a new variable, and somehow complete the missing values in the original variable</a:t>
            </a:r>
          </a:p>
          <a:p>
            <a:pPr marL="977900" lvl="1" indent="-342900">
              <a:lnSpc>
                <a:spcPct val="110000"/>
              </a:lnSpc>
              <a:spcBef>
                <a:spcPts val="0"/>
              </a:spcBef>
            </a:pPr>
            <a:r>
              <a:rPr lang="en-GB" sz="2000" dirty="0">
                <a:solidFill>
                  <a:schemeClr val="bg1">
                    <a:lumMod val="50000"/>
                  </a:schemeClr>
                </a:solidFill>
                <a:latin typeface="+mj-lt"/>
                <a:ea typeface="Arial" charset="0"/>
                <a:cs typeface="Arial" charset="0"/>
                <a:sym typeface="Open Sans"/>
              </a:rPr>
              <a:t>Suitable when the missing value say something and the feature is numeric</a:t>
            </a:r>
          </a:p>
          <a:p>
            <a:pPr marL="520700" indent="-342900">
              <a:lnSpc>
                <a:spcPct val="110000"/>
              </a:lnSpc>
              <a:spcBef>
                <a:spcPts val="0"/>
              </a:spcBef>
            </a:pPr>
            <a:r>
              <a:rPr lang="en-GB" sz="2400" dirty="0">
                <a:solidFill>
                  <a:schemeClr val="bg1">
                    <a:lumMod val="50000"/>
                  </a:schemeClr>
                </a:solidFill>
                <a:latin typeface="+mj-lt"/>
                <a:ea typeface="Arial" charset="0"/>
                <a:cs typeface="Arial" charset="0"/>
                <a:sym typeface="Open Sans"/>
              </a:rPr>
              <a:t>Ignore records that contain missing values</a:t>
            </a:r>
          </a:p>
          <a:p>
            <a:pPr marL="977900" lvl="1" indent="-342900">
              <a:lnSpc>
                <a:spcPct val="110000"/>
              </a:lnSpc>
              <a:spcBef>
                <a:spcPts val="0"/>
              </a:spcBef>
            </a:pPr>
            <a:r>
              <a:rPr lang="en-GB" sz="2000" dirty="0">
                <a:solidFill>
                  <a:schemeClr val="bg1">
                    <a:lumMod val="50000"/>
                  </a:schemeClr>
                </a:solidFill>
                <a:latin typeface="+mj-lt"/>
                <a:ea typeface="Arial" charset="0"/>
                <a:cs typeface="Arial" charset="0"/>
                <a:sym typeface="Open Sans"/>
              </a:rPr>
              <a:t>Suitable when missing values are relatively rare</a:t>
            </a:r>
            <a:endParaRPr lang="en-GB" dirty="0">
              <a:solidFill>
                <a:schemeClr val="bg1">
                  <a:lumMod val="50000"/>
                </a:schemeClr>
              </a:solidFill>
              <a:latin typeface="+mj-lt"/>
              <a:ea typeface="Arial" charset="0"/>
              <a:cs typeface="Arial" charset="0"/>
              <a:sym typeface="Open Sans"/>
            </a:endParaRPr>
          </a:p>
          <a:p>
            <a:pPr marL="520700" indent="-342900">
              <a:lnSpc>
                <a:spcPct val="110000"/>
              </a:lnSpc>
              <a:spcBef>
                <a:spcPts val="0"/>
              </a:spcBef>
            </a:pPr>
            <a:r>
              <a:rPr lang="en-GB" sz="2400" dirty="0">
                <a:solidFill>
                  <a:schemeClr val="bg1">
                    <a:lumMod val="50000"/>
                  </a:schemeClr>
                </a:solidFill>
                <a:latin typeface="+mj-lt"/>
                <a:ea typeface="Arial" charset="0"/>
                <a:cs typeface="Arial" charset="0"/>
                <a:sym typeface="Open Sans"/>
              </a:rPr>
              <a:t>Ignore features that have high rate of missing values</a:t>
            </a:r>
          </a:p>
          <a:p>
            <a:pPr marL="977900" lvl="1" indent="-342900">
              <a:lnSpc>
                <a:spcPct val="110000"/>
              </a:lnSpc>
              <a:spcBef>
                <a:spcPts val="0"/>
              </a:spcBef>
            </a:pPr>
            <a:r>
              <a:rPr lang="en-GB" sz="2000" dirty="0">
                <a:solidFill>
                  <a:schemeClr val="bg1">
                    <a:lumMod val="50000"/>
                  </a:schemeClr>
                </a:solidFill>
                <a:latin typeface="+mj-lt"/>
                <a:ea typeface="Arial" charset="0"/>
                <a:cs typeface="Arial" charset="0"/>
                <a:sym typeface="Open Sans"/>
              </a:rPr>
              <a:t>But what if the feature is highly important?</a:t>
            </a:r>
            <a:endParaRPr lang="en-GB" dirty="0">
              <a:solidFill>
                <a:schemeClr val="bg1">
                  <a:lumMod val="50000"/>
                </a:schemeClr>
              </a:solidFill>
              <a:latin typeface="+mj-lt"/>
              <a:ea typeface="Arial" charset="0"/>
              <a:cs typeface="Arial" charset="0"/>
              <a:sym typeface="Open Sans"/>
            </a:endParaRPr>
          </a:p>
          <a:p>
            <a:pPr marL="520700" indent="-342900">
              <a:lnSpc>
                <a:spcPct val="110000"/>
              </a:lnSpc>
              <a:spcBef>
                <a:spcPts val="0"/>
              </a:spcBef>
            </a:pPr>
            <a:r>
              <a:rPr lang="en-GB" sz="2400" dirty="0">
                <a:solidFill>
                  <a:schemeClr val="bg1">
                    <a:lumMod val="50000"/>
                  </a:schemeClr>
                </a:solidFill>
                <a:latin typeface="+mj-lt"/>
                <a:ea typeface="Arial" charset="0"/>
                <a:cs typeface="Arial" charset="0"/>
                <a:sym typeface="Open Sans"/>
              </a:rPr>
              <a:t>Fill in the missing values</a:t>
            </a:r>
          </a:p>
          <a:p>
            <a:pPr marL="520700" indent="-342900">
              <a:lnSpc>
                <a:spcPct val="110000"/>
              </a:lnSpc>
              <a:spcBef>
                <a:spcPts val="0"/>
              </a:spcBef>
            </a:pPr>
            <a:endParaRPr lang="en-US" sz="2400" b="1" dirty="0">
              <a:solidFill>
                <a:schemeClr val="bg1">
                  <a:lumMod val="50000"/>
                </a:schemeClr>
              </a:solidFill>
              <a:latin typeface="+mj-lt"/>
            </a:endParaRPr>
          </a:p>
        </p:txBody>
      </p:sp>
    </p:spTree>
    <p:extLst>
      <p:ext uri="{BB962C8B-B14F-4D97-AF65-F5344CB8AC3E}">
        <p14:creationId xmlns:p14="http://schemas.microsoft.com/office/powerpoint/2010/main" val="206457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Filling in missing values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520700" indent="-342900">
              <a:lnSpc>
                <a:spcPct val="110000"/>
              </a:lnSpc>
              <a:spcBef>
                <a:spcPts val="0"/>
              </a:spcBef>
            </a:pPr>
            <a:r>
              <a:rPr lang="en-GB" dirty="0">
                <a:solidFill>
                  <a:schemeClr val="bg1">
                    <a:lumMod val="50000"/>
                  </a:schemeClr>
                </a:solidFill>
                <a:latin typeface="+mj-lt"/>
                <a:ea typeface="Arial" charset="0"/>
                <a:cs typeface="Arial" charset="0"/>
                <a:sym typeface="Open Sans"/>
              </a:rPr>
              <a:t>A global constant:</a:t>
            </a:r>
          </a:p>
          <a:p>
            <a:pPr marL="977900" lvl="1" indent="-342900">
              <a:lnSpc>
                <a:spcPct val="110000"/>
              </a:lnSpc>
              <a:spcBef>
                <a:spcPts val="0"/>
              </a:spcBef>
            </a:pPr>
            <a:r>
              <a:rPr lang="en-GB" dirty="0">
                <a:solidFill>
                  <a:schemeClr val="bg1">
                    <a:lumMod val="50000"/>
                  </a:schemeClr>
                </a:solidFill>
                <a:latin typeface="+mj-lt"/>
                <a:ea typeface="Arial" charset="0"/>
                <a:cs typeface="Arial" charset="0"/>
                <a:sym typeface="Open Sans"/>
              </a:rPr>
              <a:t>For categorical features it may be the mode</a:t>
            </a:r>
          </a:p>
          <a:p>
            <a:pPr marL="977900" lvl="1" indent="-342900">
              <a:lnSpc>
                <a:spcPct val="110000"/>
              </a:lnSpc>
              <a:spcBef>
                <a:spcPts val="0"/>
              </a:spcBef>
            </a:pPr>
            <a:r>
              <a:rPr lang="en-GB" dirty="0">
                <a:solidFill>
                  <a:schemeClr val="bg1">
                    <a:lumMod val="50000"/>
                  </a:schemeClr>
                </a:solidFill>
                <a:latin typeface="+mj-lt"/>
                <a:ea typeface="Arial" charset="0"/>
                <a:cs typeface="Arial" charset="0"/>
                <a:sym typeface="Open Sans"/>
              </a:rPr>
              <a:t>For numeric features it may be the mean or the median</a:t>
            </a:r>
          </a:p>
          <a:p>
            <a:pPr marL="520700" indent="-342900">
              <a:lnSpc>
                <a:spcPct val="110000"/>
              </a:lnSpc>
              <a:spcBef>
                <a:spcPts val="0"/>
              </a:spcBef>
            </a:pPr>
            <a:r>
              <a:rPr lang="en-GB" dirty="0">
                <a:solidFill>
                  <a:schemeClr val="bg1">
                    <a:lumMod val="50000"/>
                  </a:schemeClr>
                </a:solidFill>
                <a:latin typeface="+mj-lt"/>
                <a:ea typeface="Arial" charset="0"/>
                <a:cs typeface="Arial" charset="0"/>
                <a:sym typeface="Open Sans"/>
              </a:rPr>
              <a:t>A constant which is dependent on the values of other features</a:t>
            </a:r>
          </a:p>
          <a:p>
            <a:pPr marL="520700" indent="-342900">
              <a:lnSpc>
                <a:spcPct val="110000"/>
              </a:lnSpc>
              <a:spcBef>
                <a:spcPts val="0"/>
              </a:spcBef>
            </a:pPr>
            <a:r>
              <a:rPr lang="en-GB" dirty="0">
                <a:solidFill>
                  <a:schemeClr val="bg1">
                    <a:lumMod val="50000"/>
                  </a:schemeClr>
                </a:solidFill>
                <a:latin typeface="+mj-lt"/>
                <a:ea typeface="Arial" charset="0"/>
                <a:cs typeface="Arial" charset="0"/>
                <a:sym typeface="Open Sans"/>
              </a:rPr>
              <a:t>Sampling: fill in the missing values using a random sample from the same feature</a:t>
            </a:r>
          </a:p>
          <a:p>
            <a:pPr marL="977900" lvl="1" indent="-342900">
              <a:lnSpc>
                <a:spcPct val="110000"/>
              </a:lnSpc>
              <a:spcBef>
                <a:spcPts val="0"/>
              </a:spcBef>
            </a:pPr>
            <a:r>
              <a:rPr lang="en-GB" dirty="0">
                <a:solidFill>
                  <a:schemeClr val="bg1">
                    <a:lumMod val="50000"/>
                  </a:schemeClr>
                </a:solidFill>
                <a:latin typeface="+mj-lt"/>
                <a:ea typeface="Arial" charset="0"/>
                <a:cs typeface="Arial" charset="0"/>
                <a:sym typeface="Open Sans"/>
              </a:rPr>
              <a:t>Potentially duplicate records</a:t>
            </a:r>
          </a:p>
          <a:p>
            <a:pPr marL="520700" indent="-342900">
              <a:lnSpc>
                <a:spcPct val="110000"/>
              </a:lnSpc>
              <a:spcBef>
                <a:spcPts val="0"/>
              </a:spcBef>
            </a:pPr>
            <a:r>
              <a:rPr lang="en-GB" dirty="0">
                <a:solidFill>
                  <a:schemeClr val="bg1">
                    <a:lumMod val="50000"/>
                  </a:schemeClr>
                </a:solidFill>
                <a:latin typeface="+mj-lt"/>
                <a:ea typeface="Arial" charset="0"/>
                <a:cs typeface="Arial" charset="0"/>
                <a:sym typeface="Open Sans"/>
              </a:rPr>
              <a:t>Use some machine learning algorithm (first complete the missing value and then use the completed value for prediction) </a:t>
            </a:r>
          </a:p>
          <a:p>
            <a:pPr marL="0" indent="0">
              <a:lnSpc>
                <a:spcPct val="150000"/>
              </a:lnSpc>
              <a:buNone/>
            </a:pPr>
            <a:endParaRPr lang="en-US" b="1" dirty="0">
              <a:solidFill>
                <a:schemeClr val="bg1">
                  <a:lumMod val="50000"/>
                </a:schemeClr>
              </a:solidFill>
              <a:latin typeface="+mj-lt"/>
            </a:endParaRPr>
          </a:p>
        </p:txBody>
      </p:sp>
    </p:spTree>
    <p:extLst>
      <p:ext uri="{BB962C8B-B14F-4D97-AF65-F5344CB8AC3E}">
        <p14:creationId xmlns:p14="http://schemas.microsoft.com/office/powerpoint/2010/main" val="182217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Handling outliers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Handle outliers with great care. Outliers often contain valuable information:</a:t>
            </a:r>
          </a:p>
          <a:p>
            <a:pPr marL="806450" lvl="1" indent="-285750">
              <a:lnSpc>
                <a:spcPct val="130000"/>
              </a:lnSpc>
              <a:spcBef>
                <a:spcPts val="0"/>
              </a:spcBef>
              <a:buFont typeface="Courier New" charset="0"/>
              <a:buChar char="o"/>
            </a:pPr>
            <a:r>
              <a:rPr lang="en-GB" sz="2000" dirty="0">
                <a:solidFill>
                  <a:schemeClr val="bg1">
                    <a:lumMod val="50000"/>
                  </a:schemeClr>
                </a:solidFill>
                <a:latin typeface="+mj-lt"/>
                <a:ea typeface="Arial" charset="0"/>
                <a:cs typeface="Arial" charset="0"/>
                <a:sym typeface="Open Sans"/>
              </a:rPr>
              <a:t>Expose a systematic failure in the collection system</a:t>
            </a:r>
          </a:p>
          <a:p>
            <a:pPr marL="806450" lvl="1" indent="-285750">
              <a:lnSpc>
                <a:spcPct val="130000"/>
              </a:lnSpc>
              <a:spcBef>
                <a:spcPts val="0"/>
              </a:spcBef>
              <a:buFont typeface="Courier New" charset="0"/>
              <a:buChar char="o"/>
            </a:pPr>
            <a:r>
              <a:rPr lang="en-GB" sz="2000" dirty="0">
                <a:solidFill>
                  <a:schemeClr val="bg1">
                    <a:lumMod val="50000"/>
                  </a:schemeClr>
                </a:solidFill>
                <a:latin typeface="+mj-lt"/>
                <a:ea typeface="Arial" charset="0"/>
                <a:cs typeface="Arial" charset="0"/>
                <a:sym typeface="Open Sans"/>
              </a:rPr>
              <a:t>Show us that there is something that we didn’t understand well</a:t>
            </a:r>
          </a:p>
          <a:p>
            <a:pPr marL="806450" lvl="1" indent="-285750">
              <a:lnSpc>
                <a:spcPct val="130000"/>
              </a:lnSpc>
              <a:spcBef>
                <a:spcPts val="0"/>
              </a:spcBef>
              <a:buFont typeface="Courier New" charset="0"/>
              <a:buChar char="o"/>
            </a:pPr>
            <a:r>
              <a:rPr lang="en-GB" sz="2000" dirty="0">
                <a:solidFill>
                  <a:schemeClr val="bg1">
                    <a:lumMod val="50000"/>
                  </a:schemeClr>
                </a:solidFill>
                <a:latin typeface="+mj-lt"/>
                <a:ea typeface="Arial" charset="0"/>
                <a:cs typeface="Arial" charset="0"/>
                <a:sym typeface="Open Sans"/>
              </a:rPr>
              <a:t>Demonstrate some extreme cases</a:t>
            </a:r>
          </a:p>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Try not to leave surprising outliers unexplained</a:t>
            </a:r>
          </a:p>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Do you expect outliers to occur in future cases? If you do, handling them must be carried out in an  automatic way.</a:t>
            </a:r>
          </a:p>
          <a:p>
            <a:pPr marL="0" indent="0">
              <a:lnSpc>
                <a:spcPct val="150000"/>
              </a:lnSpc>
              <a:buNone/>
            </a:pPr>
            <a:endParaRPr lang="en-US" sz="4000" b="1" dirty="0">
              <a:solidFill>
                <a:schemeClr val="bg1">
                  <a:lumMod val="50000"/>
                </a:schemeClr>
              </a:solidFill>
              <a:latin typeface="+mj-lt"/>
            </a:endParaRPr>
          </a:p>
        </p:txBody>
      </p:sp>
    </p:spTree>
    <p:extLst>
      <p:ext uri="{BB962C8B-B14F-4D97-AF65-F5344CB8AC3E}">
        <p14:creationId xmlns:p14="http://schemas.microsoft.com/office/powerpoint/2010/main" val="17441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Handling outliers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177800" indent="0">
              <a:lnSpc>
                <a:spcPct val="130000"/>
              </a:lnSpc>
              <a:spcBef>
                <a:spcPts val="0"/>
              </a:spcBef>
              <a:buNone/>
            </a:pPr>
            <a:r>
              <a:rPr lang="en-GB" dirty="0">
                <a:solidFill>
                  <a:schemeClr val="bg1">
                    <a:lumMod val="50000"/>
                  </a:schemeClr>
                </a:solidFill>
                <a:latin typeface="+mj-lt"/>
                <a:ea typeface="Arial" charset="0"/>
                <a:cs typeface="Arial" charset="0"/>
                <a:sym typeface="Open Sans"/>
              </a:rPr>
              <a:t>How to handle detected outliers:</a:t>
            </a:r>
          </a:p>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If it is an error: usually delete it and treat as if it is a missing value</a:t>
            </a:r>
          </a:p>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If possible, fix it</a:t>
            </a:r>
          </a:p>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If it is an extreme case, adjust these values in order to avoid undesired biases in the model (normalization)</a:t>
            </a:r>
          </a:p>
          <a:p>
            <a:pPr marL="0" indent="0">
              <a:lnSpc>
                <a:spcPct val="150000"/>
              </a:lnSpc>
              <a:buNone/>
            </a:pPr>
            <a:endParaRPr lang="en-US" sz="4000" b="1" dirty="0">
              <a:solidFill>
                <a:schemeClr val="bg1">
                  <a:lumMod val="50000"/>
                </a:schemeClr>
              </a:solidFill>
              <a:latin typeface="+mj-lt"/>
            </a:endParaRPr>
          </a:p>
        </p:txBody>
      </p:sp>
    </p:spTree>
    <p:extLst>
      <p:ext uri="{BB962C8B-B14F-4D97-AF65-F5344CB8AC3E}">
        <p14:creationId xmlns:p14="http://schemas.microsoft.com/office/powerpoint/2010/main" val="21372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do we do in this stage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integration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Handling missing values and outliers</a:t>
            </a:r>
          </a:p>
          <a:p>
            <a:pPr marL="457200" indent="-457200">
              <a:lnSpc>
                <a:spcPct val="150000"/>
              </a:lnSpc>
              <a:spcBef>
                <a:spcPct val="20000"/>
              </a:spcBef>
              <a:buFont typeface="+mj-lt"/>
              <a:buAutoNum type="arabicPeriod"/>
            </a:pPr>
            <a:r>
              <a:rPr lang="en-US" b="1" dirty="0">
                <a:solidFill>
                  <a:schemeClr val="bg1">
                    <a:lumMod val="50000"/>
                  </a:schemeClr>
                </a:solidFill>
                <a:latin typeface="+mj-lt"/>
                <a:ea typeface="Arial" charset="0"/>
                <a:cs typeface="Arial" charset="0"/>
                <a:sym typeface="Open Sans"/>
              </a:rPr>
              <a:t>Feature transformation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reduction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Sampling</a:t>
            </a:r>
          </a:p>
          <a:p>
            <a:pPr marL="457200" indent="-457200">
              <a:lnSpc>
                <a:spcPct val="150000"/>
              </a:lnSpc>
              <a:spcBef>
                <a:spcPct val="20000"/>
              </a:spcBef>
              <a:buFont typeface="+mj-lt"/>
              <a:buAutoNum type="arabicPeriod"/>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42932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normalization</a:t>
            </a:r>
            <a:endParaRPr lang="en-IL" dirty="0"/>
          </a:p>
        </p:txBody>
      </p:sp>
      <p:sp>
        <p:nvSpPr>
          <p:cNvPr id="5" name="מציין מיקום תוכן 2">
            <a:extLst>
              <a:ext uri="{FF2B5EF4-FFF2-40B4-BE49-F238E27FC236}">
                <a16:creationId xmlns:a16="http://schemas.microsoft.com/office/drawing/2014/main" id="{822F3EA0-11A9-41B0-AA38-1445677B8FFA}"/>
              </a:ext>
            </a:extLst>
          </p:cNvPr>
          <p:cNvSpPr>
            <a:spLocks noGrp="1"/>
          </p:cNvSpPr>
          <p:nvPr>
            <p:ph idx="1"/>
          </p:nvPr>
        </p:nvSpPr>
        <p:spPr>
          <a:xfrm>
            <a:off x="845127" y="1828800"/>
            <a:ext cx="10515600" cy="4351337"/>
          </a:xfrm>
        </p:spPr>
        <p:txBody>
          <a:bodyPr>
            <a:normAutofit fontScale="92500" lnSpcReduction="10000"/>
          </a:bodyPr>
          <a:lstStyle/>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Normalization means re-scaling the features</a:t>
            </a:r>
          </a:p>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Why do we need it?</a:t>
            </a:r>
            <a:endParaRPr lang="en-GB" sz="2000" dirty="0">
              <a:solidFill>
                <a:schemeClr val="bg1">
                  <a:lumMod val="50000"/>
                </a:schemeClr>
              </a:solidFill>
              <a:latin typeface="+mj-lt"/>
              <a:ea typeface="Arial" charset="0"/>
              <a:cs typeface="Arial" charset="0"/>
              <a:sym typeface="Open Sans"/>
            </a:endParaRPr>
          </a:p>
          <a:p>
            <a:pPr marL="806450" lvl="1" indent="-285750">
              <a:lnSpc>
                <a:spcPct val="130000"/>
              </a:lnSpc>
              <a:spcBef>
                <a:spcPts val="0"/>
              </a:spcBef>
              <a:buFont typeface="Courier New" charset="0"/>
              <a:buChar char="o"/>
            </a:pPr>
            <a:r>
              <a:rPr lang="en-GB" sz="2000" dirty="0">
                <a:solidFill>
                  <a:schemeClr val="bg1">
                    <a:lumMod val="50000"/>
                  </a:schemeClr>
                </a:solidFill>
                <a:latin typeface="+mj-lt"/>
                <a:ea typeface="Arial" charset="0"/>
                <a:cs typeface="Arial" charset="0"/>
                <a:sym typeface="Open Sans"/>
              </a:rPr>
              <a:t>By re-scaling each feature to a common range, we can compare distances in different features.</a:t>
            </a:r>
          </a:p>
          <a:p>
            <a:pPr marL="806450" lvl="1" indent="-285750">
              <a:lnSpc>
                <a:spcPct val="130000"/>
              </a:lnSpc>
              <a:spcBef>
                <a:spcPts val="0"/>
              </a:spcBef>
              <a:buFont typeface="Courier New" charset="0"/>
              <a:buChar char="o"/>
            </a:pPr>
            <a:r>
              <a:rPr lang="en-GB" sz="2000" dirty="0">
                <a:solidFill>
                  <a:schemeClr val="bg1">
                    <a:lumMod val="50000"/>
                  </a:schemeClr>
                </a:solidFill>
                <a:latin typeface="+mj-lt"/>
                <a:ea typeface="Arial" charset="0"/>
                <a:cs typeface="Arial" charset="0"/>
                <a:sym typeface="Open Sans"/>
              </a:rPr>
              <a:t>In some machine learning algorithms, the operations simply doesn’t make sense without normalization.</a:t>
            </a:r>
          </a:p>
          <a:p>
            <a:pPr marL="806450" lvl="1" indent="-285750">
              <a:lnSpc>
                <a:spcPct val="130000"/>
              </a:lnSpc>
              <a:spcBef>
                <a:spcPts val="0"/>
              </a:spcBef>
              <a:buFont typeface="Courier New" charset="0"/>
              <a:buChar char="o"/>
            </a:pPr>
            <a:r>
              <a:rPr lang="en-GB" sz="2000" dirty="0">
                <a:solidFill>
                  <a:schemeClr val="bg1">
                    <a:lumMod val="50000"/>
                  </a:schemeClr>
                </a:solidFill>
                <a:latin typeface="+mj-lt"/>
                <a:ea typeface="Arial" charset="0"/>
                <a:cs typeface="Arial" charset="0"/>
                <a:sym typeface="Open Sans"/>
              </a:rPr>
              <a:t>Machine learning algorithm usually rely on optimization techniques. Having a set of scaled features is a good practice for performing optimization.</a:t>
            </a:r>
          </a:p>
          <a:p>
            <a:pPr marL="806450" lvl="1" indent="-285750">
              <a:lnSpc>
                <a:spcPct val="130000"/>
              </a:lnSpc>
              <a:spcBef>
                <a:spcPts val="0"/>
              </a:spcBef>
              <a:buFont typeface="Courier New" charset="0"/>
              <a:buChar char="o"/>
            </a:pPr>
            <a:r>
              <a:rPr lang="en-GB" sz="2000" dirty="0">
                <a:solidFill>
                  <a:schemeClr val="bg1">
                    <a:lumMod val="50000"/>
                  </a:schemeClr>
                </a:solidFill>
                <a:latin typeface="+mj-lt"/>
                <a:ea typeface="Arial" charset="0"/>
                <a:cs typeface="Arial" charset="0"/>
                <a:sym typeface="Open Sans"/>
              </a:rPr>
              <a:t>Minimizing the impact of extreme cases</a:t>
            </a:r>
          </a:p>
          <a:p>
            <a:pPr marL="463550" indent="-285750">
              <a:lnSpc>
                <a:spcPct val="130000"/>
              </a:lnSpc>
              <a:spcBef>
                <a:spcPts val="0"/>
              </a:spcBef>
            </a:pPr>
            <a:r>
              <a:rPr lang="en-GB" dirty="0">
                <a:solidFill>
                  <a:schemeClr val="bg1">
                    <a:lumMod val="50000"/>
                  </a:schemeClr>
                </a:solidFill>
                <a:latin typeface="+mj-lt"/>
                <a:ea typeface="Arial" charset="0"/>
                <a:cs typeface="Arial" charset="0"/>
                <a:sym typeface="Open Sans"/>
              </a:rPr>
              <a:t>Example:</a:t>
            </a:r>
          </a:p>
          <a:p>
            <a:pPr marL="806450" lvl="1" indent="-285750">
              <a:lnSpc>
                <a:spcPct val="130000"/>
              </a:lnSpc>
              <a:spcBef>
                <a:spcPts val="0"/>
              </a:spcBef>
              <a:buFont typeface="Courier New" charset="0"/>
              <a:buChar char="o"/>
            </a:pPr>
            <a:r>
              <a:rPr lang="en-GB" sz="2000" dirty="0">
                <a:solidFill>
                  <a:schemeClr val="bg1">
                    <a:lumMod val="50000"/>
                  </a:schemeClr>
                </a:solidFill>
                <a:latin typeface="+mj-lt"/>
                <a:ea typeface="Arial" charset="0"/>
                <a:cs typeface="Arial" charset="0"/>
                <a:sym typeface="Open Sans"/>
              </a:rPr>
              <a:t>Compare two real-estate alternatives in terms of their living room size (squared meters) and number of bedrooms.</a:t>
            </a:r>
          </a:p>
        </p:txBody>
      </p:sp>
    </p:spTree>
    <p:extLst>
      <p:ext uri="{BB962C8B-B14F-4D97-AF65-F5344CB8AC3E}">
        <p14:creationId xmlns:p14="http://schemas.microsoft.com/office/powerpoint/2010/main" val="337472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Common normalization methods</a:t>
            </a:r>
            <a:endParaRPr lang="en-IL" dirty="0"/>
          </a:p>
        </p:txBody>
      </p:sp>
      <p:sp>
        <p:nvSpPr>
          <p:cNvPr id="5" name="מציין מיקום תוכן 2">
            <a:extLst>
              <a:ext uri="{FF2B5EF4-FFF2-40B4-BE49-F238E27FC236}">
                <a16:creationId xmlns:a16="http://schemas.microsoft.com/office/drawing/2014/main" id="{822F3EA0-11A9-41B0-AA38-1445677B8FFA}"/>
              </a:ext>
            </a:extLst>
          </p:cNvPr>
          <p:cNvSpPr>
            <a:spLocks noGrp="1"/>
          </p:cNvSpPr>
          <p:nvPr>
            <p:ph idx="1"/>
          </p:nvPr>
        </p:nvSpPr>
        <p:spPr>
          <a:xfrm>
            <a:off x="845127" y="1828800"/>
            <a:ext cx="10515600" cy="4351337"/>
          </a:xfrm>
        </p:spPr>
        <p:txBody>
          <a:bodyPr>
            <a:normAutofit fontScale="92500" lnSpcReduction="10000"/>
          </a:bodyPr>
          <a:lstStyle/>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Linear normalization (to the range of [0,1] or [-1,1]</a:t>
            </a:r>
          </a:p>
          <a:p>
            <a:pPr lvl="1">
              <a:lnSpc>
                <a:spcPct val="150000"/>
              </a:lnSpc>
              <a:spcBef>
                <a:spcPct val="20000"/>
              </a:spcBef>
            </a:pPr>
            <a:r>
              <a:rPr lang="en-US" sz="2000" dirty="0">
                <a:solidFill>
                  <a:schemeClr val="bg1">
                    <a:lumMod val="50000"/>
                  </a:schemeClr>
                </a:solidFill>
                <a:latin typeface="+mj-lt"/>
                <a:ea typeface="Arial" charset="0"/>
                <a:cs typeface="Arial" charset="0"/>
                <a:sym typeface="Open Sans"/>
              </a:rPr>
              <a:t>The most simple approach</a:t>
            </a:r>
          </a:p>
          <a:p>
            <a:pPr lvl="1">
              <a:lnSpc>
                <a:spcPct val="150000"/>
              </a:lnSpc>
              <a:spcBef>
                <a:spcPct val="20000"/>
              </a:spcBef>
            </a:pPr>
            <a:r>
              <a:rPr lang="en-US" sz="2000" dirty="0">
                <a:solidFill>
                  <a:schemeClr val="bg1">
                    <a:lumMod val="50000"/>
                  </a:schemeClr>
                </a:solidFill>
                <a:latin typeface="+mj-lt"/>
                <a:ea typeface="Arial" charset="0"/>
                <a:cs typeface="Arial" charset="0"/>
                <a:sym typeface="Open Sans"/>
              </a:rPr>
              <a:t>Outliers before the normalization will remain outliers after it</a:t>
            </a:r>
          </a:p>
          <a:p>
            <a:pPr marL="342900" indent="-3429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Log normalization</a:t>
            </a:r>
          </a:p>
          <a:p>
            <a:pPr lvl="1">
              <a:lnSpc>
                <a:spcPct val="150000"/>
              </a:lnSpc>
              <a:spcBef>
                <a:spcPct val="20000"/>
              </a:spcBef>
            </a:pPr>
            <a:r>
              <a:rPr lang="en-US" sz="2000" dirty="0">
                <a:solidFill>
                  <a:schemeClr val="bg1">
                    <a:lumMod val="50000"/>
                  </a:schemeClr>
                </a:solidFill>
                <a:latin typeface="+mj-lt"/>
                <a:ea typeface="Arial" charset="0"/>
                <a:cs typeface="Arial" charset="0"/>
                <a:sym typeface="Open Sans"/>
              </a:rPr>
              <a:t>Suitable to log-normal distribution (and similar).</a:t>
            </a:r>
          </a:p>
          <a:p>
            <a:pPr lvl="1">
              <a:lnSpc>
                <a:spcPct val="150000"/>
              </a:lnSpc>
              <a:spcBef>
                <a:spcPct val="20000"/>
              </a:spcBef>
            </a:pPr>
            <a:r>
              <a:rPr lang="en-US" sz="2000" dirty="0">
                <a:solidFill>
                  <a:schemeClr val="bg1">
                    <a:lumMod val="50000"/>
                  </a:schemeClr>
                </a:solidFill>
                <a:latin typeface="+mj-lt"/>
                <a:ea typeface="Arial" charset="0"/>
                <a:cs typeface="Arial" charset="0"/>
                <a:sym typeface="Open Sans"/>
              </a:rPr>
              <a:t>It reduce the long-tail effect, which tends to bias many algorithms</a:t>
            </a:r>
          </a:p>
          <a:p>
            <a:pPr marL="342900" indent="-3429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Z-scoring</a:t>
            </a:r>
          </a:p>
          <a:p>
            <a:pPr lvl="1">
              <a:lnSpc>
                <a:spcPct val="150000"/>
              </a:lnSpc>
              <a:spcBef>
                <a:spcPct val="20000"/>
              </a:spcBef>
            </a:pPr>
            <a:r>
              <a:rPr lang="en-US" sz="2000" dirty="0">
                <a:solidFill>
                  <a:schemeClr val="bg1">
                    <a:lumMod val="50000"/>
                  </a:schemeClr>
                </a:solidFill>
                <a:latin typeface="+mj-lt"/>
                <a:ea typeface="Arial" charset="0"/>
                <a:cs typeface="Arial" charset="0"/>
                <a:sym typeface="Open Sans"/>
              </a:rPr>
              <a:t>Transform to the number of standard deviations from the mean</a:t>
            </a:r>
            <a:endParaRPr lang="en-GB" sz="2000" dirty="0">
              <a:solidFill>
                <a:schemeClr val="bg1">
                  <a:lumMod val="50000"/>
                </a:schemeClr>
              </a:solidFill>
              <a:latin typeface="+mj-lt"/>
              <a:ea typeface="Arial" charset="0"/>
              <a:cs typeface="Arial" charset="0"/>
              <a:sym typeface="Open Sans"/>
            </a:endParaRPr>
          </a:p>
        </p:txBody>
      </p:sp>
    </p:spTree>
    <p:extLst>
      <p:ext uri="{BB962C8B-B14F-4D97-AF65-F5344CB8AC3E}">
        <p14:creationId xmlns:p14="http://schemas.microsoft.com/office/powerpoint/2010/main" val="104076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Linear normalization</a:t>
            </a:r>
            <a:endParaRPr lang="en-IL" dirty="0"/>
          </a:p>
        </p:txBody>
      </p:sp>
      <p:pic>
        <p:nvPicPr>
          <p:cNvPr id="4" name="Picture 4" descr="http://www.benetzkorn.com/wp-content/uploads/2011/11/Normalize-0-to-1.jpg">
            <a:extLst>
              <a:ext uri="{FF2B5EF4-FFF2-40B4-BE49-F238E27FC236}">
                <a16:creationId xmlns:a16="http://schemas.microsoft.com/office/drawing/2014/main" id="{FB1A0303-7111-49C9-BCA2-C1F2F46D2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737" y="2063321"/>
            <a:ext cx="3095625" cy="11049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99AC0355-A29C-4BC9-9C4C-BD34DA11BBBF}"/>
              </a:ext>
            </a:extLst>
          </p:cNvPr>
          <p:cNvPicPr>
            <a:picLocks noChangeAspect="1"/>
          </p:cNvPicPr>
          <p:nvPr/>
        </p:nvPicPr>
        <p:blipFill>
          <a:blip r:embed="rId3"/>
          <a:stretch>
            <a:fillRect/>
          </a:stretch>
        </p:blipFill>
        <p:spPr>
          <a:xfrm>
            <a:off x="4019549" y="3792119"/>
            <a:ext cx="3810000" cy="1066800"/>
          </a:xfrm>
          <a:prstGeom prst="rect">
            <a:avLst/>
          </a:prstGeom>
        </p:spPr>
      </p:pic>
    </p:spTree>
    <p:extLst>
      <p:ext uri="{BB962C8B-B14F-4D97-AF65-F5344CB8AC3E}">
        <p14:creationId xmlns:p14="http://schemas.microsoft.com/office/powerpoint/2010/main" val="347898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Log normalization</a:t>
            </a:r>
            <a:endParaRPr lang="en-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fontScale="92500" lnSpcReduction="20000"/>
              </a:bodyPr>
              <a:lstStyle/>
              <a:p>
                <a:pPr marL="177800" indent="0">
                  <a:lnSpc>
                    <a:spcPct val="130000"/>
                  </a:lnSpc>
                  <a:spcBef>
                    <a:spcPts val="0"/>
                  </a:spcBef>
                  <a:buNone/>
                </a:pPr>
                <a14:m>
                  <m:oMathPara xmlns:m="http://schemas.openxmlformats.org/officeDocument/2006/math">
                    <m:oMathParaPr>
                      <m:jc m:val="centerGroup"/>
                    </m:oMathParaPr>
                    <m:oMath xmlns:m="http://schemas.openxmlformats.org/officeDocument/2006/math">
                      <m:sSup>
                        <m:sSupPr>
                          <m:ctrlPr>
                            <a:rPr lang="en-US" b="1" i="1" smtClean="0">
                              <a:solidFill>
                                <a:schemeClr val="bg1">
                                  <a:lumMod val="50000"/>
                                </a:schemeClr>
                              </a:solidFill>
                              <a:latin typeface="Cambria Math" panose="02040503050406030204" pitchFamily="18" charset="0"/>
                              <a:ea typeface="Open Sans"/>
                              <a:cs typeface="Open Sans"/>
                              <a:sym typeface="Open Sans"/>
                            </a:rPr>
                          </m:ctrlPr>
                        </m:sSupPr>
                        <m:e>
                          <m:r>
                            <a:rPr lang="en-US" b="1" i="1">
                              <a:solidFill>
                                <a:schemeClr val="bg1">
                                  <a:lumMod val="50000"/>
                                </a:schemeClr>
                              </a:solidFill>
                              <a:latin typeface="Cambria Math" panose="02040503050406030204" pitchFamily="18" charset="0"/>
                              <a:ea typeface="Open Sans"/>
                              <a:cs typeface="Open Sans"/>
                              <a:sym typeface="Open Sans"/>
                            </a:rPr>
                            <m:t>𝑿</m:t>
                          </m:r>
                        </m:e>
                        <m:sup>
                          <m:r>
                            <a:rPr lang="en-US" b="1" i="1">
                              <a:solidFill>
                                <a:schemeClr val="bg1">
                                  <a:lumMod val="50000"/>
                                </a:schemeClr>
                              </a:solidFill>
                              <a:latin typeface="Cambria Math" panose="02040503050406030204" pitchFamily="18" charset="0"/>
                              <a:ea typeface="Open Sans"/>
                              <a:cs typeface="Open Sans"/>
                              <a:sym typeface="Open Sans"/>
                            </a:rPr>
                            <m:t>′</m:t>
                          </m:r>
                        </m:sup>
                      </m:sSup>
                      <m:r>
                        <a:rPr lang="en-US" b="1" i="1">
                          <a:solidFill>
                            <a:schemeClr val="bg1">
                              <a:lumMod val="50000"/>
                            </a:schemeClr>
                          </a:solidFill>
                          <a:latin typeface="Cambria Math" panose="02040503050406030204" pitchFamily="18" charset="0"/>
                          <a:ea typeface="Open Sans"/>
                          <a:cs typeface="Open Sans"/>
                          <a:sym typeface="Open Sans"/>
                        </a:rPr>
                        <m:t>=</m:t>
                      </m:r>
                      <m:r>
                        <a:rPr lang="en-US" b="1" i="1">
                          <a:solidFill>
                            <a:schemeClr val="bg1">
                              <a:lumMod val="50000"/>
                            </a:schemeClr>
                          </a:solidFill>
                          <a:latin typeface="Cambria Math" panose="02040503050406030204" pitchFamily="18" charset="0"/>
                          <a:ea typeface="Open Sans"/>
                          <a:cs typeface="Open Sans"/>
                          <a:sym typeface="Open Sans"/>
                        </a:rPr>
                        <m:t>𝒂</m:t>
                      </m:r>
                      <m:r>
                        <a:rPr lang="en-US" b="1" i="1">
                          <a:solidFill>
                            <a:schemeClr val="bg1">
                              <a:lumMod val="50000"/>
                            </a:schemeClr>
                          </a:solidFill>
                          <a:latin typeface="Cambria Math" panose="02040503050406030204" pitchFamily="18" charset="0"/>
                          <a:ea typeface="Cambria Math" panose="02040503050406030204" pitchFamily="18" charset="0"/>
                          <a:cs typeface="Open Sans"/>
                          <a:sym typeface="Open Sans"/>
                        </a:rPr>
                        <m:t>∙</m:t>
                      </m:r>
                      <m:sSub>
                        <m:sSubPr>
                          <m:ctrlPr>
                            <a:rPr lang="en-US" b="1" i="1">
                              <a:solidFill>
                                <a:schemeClr val="bg1">
                                  <a:lumMod val="50000"/>
                                </a:schemeClr>
                              </a:solidFill>
                              <a:latin typeface="Cambria Math" panose="02040503050406030204" pitchFamily="18" charset="0"/>
                              <a:ea typeface="Cambria Math" panose="02040503050406030204" pitchFamily="18" charset="0"/>
                              <a:cs typeface="Open Sans"/>
                              <a:sym typeface="Open Sans"/>
                            </a:rPr>
                          </m:ctrlPr>
                        </m:sSubPr>
                        <m:e>
                          <m:r>
                            <a:rPr lang="en-US" b="1" i="1">
                              <a:solidFill>
                                <a:schemeClr val="bg1">
                                  <a:lumMod val="50000"/>
                                </a:schemeClr>
                              </a:solidFill>
                              <a:latin typeface="Cambria Math" panose="02040503050406030204" pitchFamily="18" charset="0"/>
                              <a:ea typeface="Cambria Math" panose="02040503050406030204" pitchFamily="18" charset="0"/>
                              <a:cs typeface="Open Sans"/>
                              <a:sym typeface="Open Sans"/>
                            </a:rPr>
                            <m:t>𝒍𝒐𝒈</m:t>
                          </m:r>
                        </m:e>
                        <m:sub>
                          <m:r>
                            <a:rPr lang="en-US" b="1" i="1">
                              <a:solidFill>
                                <a:schemeClr val="bg1">
                                  <a:lumMod val="50000"/>
                                </a:schemeClr>
                              </a:solidFill>
                              <a:latin typeface="Cambria Math" panose="02040503050406030204" pitchFamily="18" charset="0"/>
                              <a:ea typeface="Cambria Math" panose="02040503050406030204" pitchFamily="18" charset="0"/>
                              <a:cs typeface="Open Sans"/>
                              <a:sym typeface="Open Sans"/>
                            </a:rPr>
                            <m:t>𝒃</m:t>
                          </m:r>
                        </m:sub>
                      </m:sSub>
                      <m:d>
                        <m:dPr>
                          <m:ctrlPr>
                            <a:rPr lang="en-US" b="1" i="1">
                              <a:solidFill>
                                <a:schemeClr val="bg1">
                                  <a:lumMod val="50000"/>
                                </a:schemeClr>
                              </a:solidFill>
                              <a:latin typeface="Cambria Math" panose="02040503050406030204" pitchFamily="18" charset="0"/>
                              <a:ea typeface="Cambria Math" panose="02040503050406030204" pitchFamily="18" charset="0"/>
                              <a:cs typeface="Open Sans"/>
                              <a:sym typeface="Open Sans"/>
                            </a:rPr>
                          </m:ctrlPr>
                        </m:dPr>
                        <m:e>
                          <m:r>
                            <a:rPr lang="en-US" b="1" i="1">
                              <a:solidFill>
                                <a:schemeClr val="bg1">
                                  <a:lumMod val="50000"/>
                                </a:schemeClr>
                              </a:solidFill>
                              <a:latin typeface="Cambria Math" panose="02040503050406030204" pitchFamily="18" charset="0"/>
                              <a:ea typeface="Cambria Math" panose="02040503050406030204" pitchFamily="18" charset="0"/>
                              <a:cs typeface="Open Sans"/>
                              <a:sym typeface="Open Sans"/>
                            </a:rPr>
                            <m:t>𝑿</m:t>
                          </m:r>
                        </m:e>
                      </m:d>
                    </m:oMath>
                  </m:oMathPara>
                </a14:m>
                <a:endParaRPr lang="en-GB" b="1" dirty="0">
                  <a:solidFill>
                    <a:schemeClr val="bg1">
                      <a:lumMod val="50000"/>
                    </a:schemeClr>
                  </a:solidFill>
                  <a:latin typeface="+mj-lt"/>
                  <a:ea typeface="Open Sans"/>
                  <a:cs typeface="Open Sans"/>
                  <a:sym typeface="Open Sans"/>
                </a:endParaRPr>
              </a:p>
              <a:p>
                <a:pPr marL="177800" indent="0">
                  <a:lnSpc>
                    <a:spcPct val="130000"/>
                  </a:lnSpc>
                  <a:spcBef>
                    <a:spcPts val="0"/>
                  </a:spcBef>
                  <a:buNone/>
                </a:pPr>
                <a:r>
                  <a:rPr lang="en-GB" dirty="0">
                    <a:solidFill>
                      <a:schemeClr val="bg1">
                        <a:lumMod val="50000"/>
                      </a:schemeClr>
                    </a:solidFill>
                    <a:latin typeface="+mj-lt"/>
                    <a:ea typeface="Arial" charset="0"/>
                    <a:cs typeface="Arial" charset="0"/>
                    <a:sym typeface="Open Sans"/>
                  </a:rPr>
                  <a:t>It is suitable when the values of the feature range over several orders of magnitude:</a:t>
                </a:r>
              </a:p>
              <a:p>
                <a:pPr marL="520700" indent="-342900">
                  <a:lnSpc>
                    <a:spcPct val="130000"/>
                  </a:lnSpc>
                  <a:spcBef>
                    <a:spcPts val="0"/>
                  </a:spcBef>
                </a:pPr>
                <a:r>
                  <a:rPr lang="en-GB" dirty="0">
                    <a:solidFill>
                      <a:schemeClr val="bg1">
                        <a:lumMod val="50000"/>
                      </a:schemeClr>
                    </a:solidFill>
                    <a:latin typeface="+mj-lt"/>
                    <a:ea typeface="Arial" charset="0"/>
                    <a:cs typeface="Arial" charset="0"/>
                    <a:sym typeface="Open Sans"/>
                  </a:rPr>
                  <a:t>Income</a:t>
                </a:r>
              </a:p>
              <a:p>
                <a:pPr marL="520700" indent="-342900">
                  <a:lnSpc>
                    <a:spcPct val="130000"/>
                  </a:lnSpc>
                  <a:spcBef>
                    <a:spcPts val="0"/>
                  </a:spcBef>
                </a:pPr>
                <a:r>
                  <a:rPr lang="en-GB" dirty="0">
                    <a:solidFill>
                      <a:schemeClr val="bg1">
                        <a:lumMod val="50000"/>
                      </a:schemeClr>
                    </a:solidFill>
                    <a:latin typeface="+mj-lt"/>
                    <a:ea typeface="Arial" charset="0"/>
                    <a:cs typeface="Arial" charset="0"/>
                    <a:sym typeface="Open Sans"/>
                  </a:rPr>
                  <a:t>User time in an online article</a:t>
                </a:r>
              </a:p>
              <a:p>
                <a:pPr marL="520700" indent="-342900">
                  <a:lnSpc>
                    <a:spcPct val="130000"/>
                  </a:lnSpc>
                  <a:spcBef>
                    <a:spcPts val="0"/>
                  </a:spcBef>
                </a:pPr>
                <a:r>
                  <a:rPr lang="en-GB" dirty="0">
                    <a:solidFill>
                      <a:schemeClr val="bg1">
                        <a:lumMod val="50000"/>
                      </a:schemeClr>
                    </a:solidFill>
                    <a:latin typeface="+mj-lt"/>
                    <a:ea typeface="Arial" charset="0"/>
                    <a:cs typeface="Arial" charset="0"/>
                    <a:sym typeface="Open Sans"/>
                  </a:rPr>
                  <a:t>Number of comments for a blogpost</a:t>
                </a:r>
              </a:p>
              <a:p>
                <a:pPr marL="177800" indent="0">
                  <a:lnSpc>
                    <a:spcPct val="130000"/>
                  </a:lnSpc>
                  <a:spcBef>
                    <a:spcPts val="0"/>
                  </a:spcBef>
                  <a:buNone/>
                </a:pPr>
                <a:r>
                  <a:rPr lang="en-GB" dirty="0">
                    <a:solidFill>
                      <a:schemeClr val="bg1">
                        <a:lumMod val="50000"/>
                      </a:schemeClr>
                    </a:solidFill>
                    <a:latin typeface="+mj-lt"/>
                    <a:ea typeface="Arial" charset="0"/>
                    <a:cs typeface="Arial" charset="0"/>
                    <a:sym typeface="Open Sans"/>
                  </a:rPr>
                  <a:t>It conserves the order but reduces the impact of the outliers</a:t>
                </a:r>
              </a:p>
              <a:p>
                <a:pPr marL="177800" indent="0">
                  <a:lnSpc>
                    <a:spcPct val="130000"/>
                  </a:lnSpc>
                  <a:spcBef>
                    <a:spcPts val="0"/>
                  </a:spcBef>
                  <a:buNone/>
                </a:pPr>
                <a:r>
                  <a:rPr lang="en-GB" dirty="0">
                    <a:solidFill>
                      <a:schemeClr val="bg1">
                        <a:lumMod val="50000"/>
                      </a:schemeClr>
                    </a:solidFill>
                    <a:latin typeface="+mj-lt"/>
                    <a:ea typeface="Arial" charset="0"/>
                    <a:cs typeface="Arial" charset="0"/>
                    <a:sym typeface="Open Sans"/>
                  </a:rPr>
                  <a:t>Bear in mind that log(x) is only defined for positive values of x</a:t>
                </a:r>
              </a:p>
              <a:p>
                <a:pPr marL="177800" indent="0">
                  <a:lnSpc>
                    <a:spcPct val="130000"/>
                  </a:lnSpc>
                  <a:spcBef>
                    <a:spcPts val="0"/>
                  </a:spcBef>
                  <a:buNone/>
                </a:pPr>
                <a:r>
                  <a:rPr lang="en-GB" dirty="0">
                    <a:solidFill>
                      <a:schemeClr val="bg1">
                        <a:lumMod val="50000"/>
                      </a:schemeClr>
                    </a:solidFill>
                    <a:latin typeface="+mj-lt"/>
                    <a:ea typeface="Arial" charset="0"/>
                    <a:cs typeface="Arial" charset="0"/>
                    <a:sym typeface="Open Sans"/>
                    <a:hlinkClick r:id="rId2" action="ppaction://hlinkfile"/>
                  </a:rPr>
                  <a:t>Example</a:t>
                </a:r>
                <a:endParaRPr lang="en-GB" dirty="0">
                  <a:solidFill>
                    <a:schemeClr val="bg1">
                      <a:lumMod val="50000"/>
                    </a:schemeClr>
                  </a:solidFill>
                  <a:latin typeface="+mj-lt"/>
                  <a:ea typeface="Arial" charset="0"/>
                  <a:cs typeface="Arial" charset="0"/>
                  <a:sym typeface="Open Sans"/>
                </a:endParaRPr>
              </a:p>
            </p:txBody>
          </p:sp>
        </mc:Choice>
        <mc:Fallback xmlns="">
          <p:sp>
            <p:nvSpPr>
              <p:cNvPr id="3" name="מציין מיקום תוכן 2">
                <a:extLst>
                  <a:ext uri="{FF2B5EF4-FFF2-40B4-BE49-F238E27FC236}">
                    <a16:creationId xmlns:a16="http://schemas.microsoft.com/office/drawing/2014/main" id="{5981C67B-8D06-4257-A3E6-02582F965887}"/>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127198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discretization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spcBef>
                <a:spcPct val="20000"/>
              </a:spcBef>
              <a:buNone/>
            </a:pPr>
            <a:r>
              <a:rPr lang="en-US" dirty="0">
                <a:solidFill>
                  <a:schemeClr val="bg1">
                    <a:lumMod val="50000"/>
                  </a:schemeClr>
                </a:solidFill>
                <a:latin typeface="+mj-lt"/>
                <a:ea typeface="Arial" charset="0"/>
                <a:cs typeface="Arial" charset="0"/>
                <a:sym typeface="Open Sans"/>
              </a:rPr>
              <a:t>Why do we need to discretize the data?</a:t>
            </a:r>
          </a:p>
          <a:p>
            <a:pPr>
              <a:lnSpc>
                <a:spcPct val="150000"/>
              </a:lnSpc>
              <a:spcBef>
                <a:spcPct val="20000"/>
              </a:spcBef>
            </a:pPr>
            <a:r>
              <a:rPr lang="en-US" dirty="0">
                <a:solidFill>
                  <a:schemeClr val="bg1">
                    <a:lumMod val="50000"/>
                  </a:schemeClr>
                </a:solidFill>
                <a:latin typeface="+mj-lt"/>
                <a:ea typeface="Arial" charset="0"/>
                <a:cs typeface="Arial" charset="0"/>
                <a:sym typeface="Open Sans"/>
              </a:rPr>
              <a:t>It is not a very common operation</a:t>
            </a:r>
          </a:p>
          <a:p>
            <a:pPr>
              <a:lnSpc>
                <a:spcPct val="150000"/>
              </a:lnSpc>
              <a:spcBef>
                <a:spcPct val="20000"/>
              </a:spcBef>
            </a:pPr>
            <a:r>
              <a:rPr lang="en-US" dirty="0">
                <a:solidFill>
                  <a:schemeClr val="bg1">
                    <a:lumMod val="50000"/>
                  </a:schemeClr>
                </a:solidFill>
                <a:latin typeface="+mj-lt"/>
                <a:ea typeface="Arial" charset="0"/>
                <a:cs typeface="Arial" charset="0"/>
                <a:sym typeface="Open Sans"/>
              </a:rPr>
              <a:t>Some algorithms only run on discrete data (MI, Naïve Bayes)</a:t>
            </a:r>
          </a:p>
          <a:p>
            <a:pPr>
              <a:lnSpc>
                <a:spcPct val="150000"/>
              </a:lnSpc>
              <a:spcBef>
                <a:spcPct val="20000"/>
              </a:spcBef>
            </a:pPr>
            <a:r>
              <a:rPr lang="en-US" dirty="0">
                <a:solidFill>
                  <a:schemeClr val="bg1">
                    <a:lumMod val="50000"/>
                  </a:schemeClr>
                </a:solidFill>
                <a:latin typeface="+mj-lt"/>
                <a:ea typeface="Arial" charset="0"/>
                <a:cs typeface="Arial" charset="0"/>
                <a:sym typeface="Open Sans"/>
              </a:rPr>
              <a:t>It is sometimes easier to see intervals than it is to see the numeric values (e.g., age groups vs. exact age). Specifically, when we want a model not only to predict. But also to provide insights.</a:t>
            </a:r>
            <a:endParaRPr lang="en-GB" dirty="0">
              <a:solidFill>
                <a:schemeClr val="bg1">
                  <a:lumMod val="50000"/>
                </a:schemeClr>
              </a:solidFill>
              <a:latin typeface="+mj-lt"/>
              <a:ea typeface="Arial" charset="0"/>
              <a:cs typeface="Arial" charset="0"/>
              <a:sym typeface="Open Sans"/>
            </a:endParaRPr>
          </a:p>
        </p:txBody>
      </p:sp>
    </p:spTree>
    <p:extLst>
      <p:ext uri="{BB962C8B-B14F-4D97-AF65-F5344CB8AC3E}">
        <p14:creationId xmlns:p14="http://schemas.microsoft.com/office/powerpoint/2010/main" val="96339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Preparation</a:t>
            </a:r>
            <a:endParaRPr lang="en-IL" dirty="0"/>
          </a:p>
        </p:txBody>
      </p:sp>
      <p:grpSp>
        <p:nvGrpSpPr>
          <p:cNvPr id="26" name="Group 16">
            <a:extLst>
              <a:ext uri="{FF2B5EF4-FFF2-40B4-BE49-F238E27FC236}">
                <a16:creationId xmlns:a16="http://schemas.microsoft.com/office/drawing/2014/main" id="{A761F7E6-76E2-4902-B308-B6321739B93D}"/>
              </a:ext>
            </a:extLst>
          </p:cNvPr>
          <p:cNvGrpSpPr/>
          <p:nvPr/>
        </p:nvGrpSpPr>
        <p:grpSpPr>
          <a:xfrm>
            <a:off x="3525097" y="1218694"/>
            <a:ext cx="5141806" cy="5194465"/>
            <a:chOff x="1907703" y="1340768"/>
            <a:chExt cx="5443012" cy="5256583"/>
          </a:xfrm>
        </p:grpSpPr>
        <p:sp>
          <p:nvSpPr>
            <p:cNvPr id="27" name="Shape 111">
              <a:extLst>
                <a:ext uri="{FF2B5EF4-FFF2-40B4-BE49-F238E27FC236}">
                  <a16:creationId xmlns:a16="http://schemas.microsoft.com/office/drawing/2014/main" id="{4CEBDB5C-A09E-469F-8A47-B49FD2CFA710}"/>
                </a:ext>
              </a:extLst>
            </p:cNvPr>
            <p:cNvSpPr/>
            <p:nvPr/>
          </p:nvSpPr>
          <p:spPr>
            <a:xfrm>
              <a:off x="3147666" y="2216865"/>
              <a:ext cx="1222154" cy="602000"/>
            </a:xfrm>
            <a:prstGeom prst="rect">
              <a:avLst/>
            </a:prstGeom>
            <a:solidFill>
              <a:srgbClr val="F2F2F2"/>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SzPct val="25000"/>
                <a:buNone/>
              </a:pPr>
              <a:r>
                <a:rPr lang="en-US" sz="800" b="0" i="0" u="none" strike="noStrike" cap="none">
                  <a:solidFill>
                    <a:schemeClr val="dk1"/>
                  </a:solidFill>
                  <a:latin typeface="Arial"/>
                  <a:ea typeface="Arial"/>
                  <a:cs typeface="Arial"/>
                  <a:sym typeface="Arial"/>
                </a:rPr>
                <a:t>Business</a:t>
              </a:r>
            </a:p>
            <a:p>
              <a:pPr marL="0" marR="0" lvl="0" indent="0" algn="ctr" rtl="1">
                <a:spcBef>
                  <a:spcPts val="0"/>
                </a:spcBef>
                <a:buSzPct val="25000"/>
                <a:buNone/>
              </a:pPr>
              <a:r>
                <a:rPr lang="en-US" sz="800" b="0" i="0" u="none" strike="noStrike" cap="none">
                  <a:solidFill>
                    <a:schemeClr val="dk1"/>
                  </a:solidFill>
                  <a:latin typeface="Arial"/>
                  <a:ea typeface="Arial"/>
                  <a:cs typeface="Arial"/>
                  <a:sym typeface="Arial"/>
                </a:rPr>
                <a:t>Understanding</a:t>
              </a:r>
            </a:p>
          </p:txBody>
        </p:sp>
        <p:sp>
          <p:nvSpPr>
            <p:cNvPr id="28" name="Shape 112">
              <a:extLst>
                <a:ext uri="{FF2B5EF4-FFF2-40B4-BE49-F238E27FC236}">
                  <a16:creationId xmlns:a16="http://schemas.microsoft.com/office/drawing/2014/main" id="{B0B9B742-9DE8-4B9D-9EAF-7C09CA6B61EC}"/>
                </a:ext>
              </a:extLst>
            </p:cNvPr>
            <p:cNvSpPr/>
            <p:nvPr/>
          </p:nvSpPr>
          <p:spPr>
            <a:xfrm>
              <a:off x="4879051" y="2216865"/>
              <a:ext cx="1222154" cy="602000"/>
            </a:xfrm>
            <a:prstGeom prst="rect">
              <a:avLst/>
            </a:prstGeom>
            <a:solidFill>
              <a:srgbClr val="F2F2F2"/>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rtl="1">
                <a:buSzPct val="25000"/>
              </a:pPr>
              <a:r>
                <a:rPr lang="en-US" sz="800" dirty="0">
                  <a:solidFill>
                    <a:schemeClr val="dk1"/>
                  </a:solidFill>
                </a:rPr>
                <a:t>Data</a:t>
              </a:r>
            </a:p>
            <a:p>
              <a:pPr algn="ctr" rtl="1">
                <a:buSzPct val="25000"/>
              </a:pPr>
              <a:r>
                <a:rPr lang="en-US" sz="800" dirty="0">
                  <a:solidFill>
                    <a:schemeClr val="dk1"/>
                  </a:solidFill>
                </a:rPr>
                <a:t>Understanding</a:t>
              </a:r>
            </a:p>
          </p:txBody>
        </p:sp>
        <p:sp>
          <p:nvSpPr>
            <p:cNvPr id="29" name="Shape 113">
              <a:extLst>
                <a:ext uri="{FF2B5EF4-FFF2-40B4-BE49-F238E27FC236}">
                  <a16:creationId xmlns:a16="http://schemas.microsoft.com/office/drawing/2014/main" id="{7EC0A7A6-8AA0-40B8-8337-8B196470F727}"/>
                </a:ext>
              </a:extLst>
            </p:cNvPr>
            <p:cNvSpPr/>
            <p:nvPr/>
          </p:nvSpPr>
          <p:spPr>
            <a:xfrm>
              <a:off x="5454183" y="3220198"/>
              <a:ext cx="1222154" cy="602000"/>
            </a:xfrm>
            <a:prstGeom prst="rect">
              <a:avLst/>
            </a:prstGeom>
            <a:solidFill>
              <a:srgbClr val="92D050"/>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rtl="1">
                <a:buSzPct val="25000"/>
              </a:pPr>
              <a:r>
                <a:rPr lang="en-US" sz="800" dirty="0">
                  <a:solidFill>
                    <a:schemeClr val="dk1"/>
                  </a:solidFill>
                </a:rPr>
                <a:t>Data</a:t>
              </a:r>
            </a:p>
            <a:p>
              <a:pPr algn="ctr" rtl="1">
                <a:buSzPct val="25000"/>
              </a:pPr>
              <a:r>
                <a:rPr lang="en-US" sz="800" dirty="0">
                  <a:solidFill>
                    <a:schemeClr val="dk1"/>
                  </a:solidFill>
                </a:rPr>
                <a:t>Preparation</a:t>
              </a:r>
            </a:p>
          </p:txBody>
        </p:sp>
        <p:sp>
          <p:nvSpPr>
            <p:cNvPr id="30" name="Shape 114">
              <a:extLst>
                <a:ext uri="{FF2B5EF4-FFF2-40B4-BE49-F238E27FC236}">
                  <a16:creationId xmlns:a16="http://schemas.microsoft.com/office/drawing/2014/main" id="{26954192-93BF-42E5-B70F-0A9D7D1A172A}"/>
                </a:ext>
              </a:extLst>
            </p:cNvPr>
            <p:cNvSpPr/>
            <p:nvPr/>
          </p:nvSpPr>
          <p:spPr>
            <a:xfrm>
              <a:off x="5439205" y="4235335"/>
              <a:ext cx="1222154" cy="602000"/>
            </a:xfrm>
            <a:prstGeom prst="rect">
              <a:avLst/>
            </a:prstGeom>
            <a:solidFill>
              <a:srgbClr val="F2F2F2"/>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SzPct val="25000"/>
                <a:buNone/>
              </a:pPr>
              <a:r>
                <a:rPr lang="en-US" sz="800" b="0" i="0" u="none" strike="noStrike" cap="none">
                  <a:solidFill>
                    <a:schemeClr val="dk1"/>
                  </a:solidFill>
                  <a:latin typeface="Arial"/>
                  <a:ea typeface="Arial"/>
                  <a:cs typeface="Arial"/>
                  <a:sym typeface="Arial"/>
                </a:rPr>
                <a:t>Modeling</a:t>
              </a:r>
            </a:p>
          </p:txBody>
        </p:sp>
        <p:sp>
          <p:nvSpPr>
            <p:cNvPr id="31" name="Shape 115">
              <a:extLst>
                <a:ext uri="{FF2B5EF4-FFF2-40B4-BE49-F238E27FC236}">
                  <a16:creationId xmlns:a16="http://schemas.microsoft.com/office/drawing/2014/main" id="{AE20F03A-2FB0-4C54-B140-53FF293AD6D6}"/>
                </a:ext>
              </a:extLst>
            </p:cNvPr>
            <p:cNvSpPr/>
            <p:nvPr/>
          </p:nvSpPr>
          <p:spPr>
            <a:xfrm>
              <a:off x="3886050" y="5058659"/>
              <a:ext cx="1222154" cy="602000"/>
            </a:xfrm>
            <a:prstGeom prst="rect">
              <a:avLst/>
            </a:prstGeom>
            <a:solidFill>
              <a:srgbClr val="F2F2F2"/>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SzPct val="25000"/>
                <a:buNone/>
              </a:pPr>
              <a:r>
                <a:rPr lang="en-US" sz="800" b="0" i="0" u="none" strike="noStrike" cap="none">
                  <a:solidFill>
                    <a:schemeClr val="dk1"/>
                  </a:solidFill>
                  <a:latin typeface="Arial"/>
                  <a:ea typeface="Arial"/>
                  <a:cs typeface="Arial"/>
                  <a:sym typeface="Arial"/>
                </a:rPr>
                <a:t>Evaluation</a:t>
              </a:r>
            </a:p>
          </p:txBody>
        </p:sp>
        <p:sp>
          <p:nvSpPr>
            <p:cNvPr id="32" name="Shape 116">
              <a:extLst>
                <a:ext uri="{FF2B5EF4-FFF2-40B4-BE49-F238E27FC236}">
                  <a16:creationId xmlns:a16="http://schemas.microsoft.com/office/drawing/2014/main" id="{168BEABE-D1BB-48E8-9B37-B81582F0B92A}"/>
                </a:ext>
              </a:extLst>
            </p:cNvPr>
            <p:cNvSpPr/>
            <p:nvPr/>
          </p:nvSpPr>
          <p:spPr>
            <a:xfrm>
              <a:off x="2358446" y="3821833"/>
              <a:ext cx="1222154" cy="602000"/>
            </a:xfrm>
            <a:prstGeom prst="rect">
              <a:avLst/>
            </a:prstGeom>
            <a:solidFill>
              <a:srgbClr val="F2F2F2"/>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SzPct val="25000"/>
                <a:buNone/>
              </a:pPr>
              <a:r>
                <a:rPr lang="en-US" sz="800" b="0" i="0" u="none" strike="noStrike" cap="none">
                  <a:solidFill>
                    <a:schemeClr val="dk1"/>
                  </a:solidFill>
                  <a:latin typeface="Arial"/>
                  <a:ea typeface="Arial"/>
                  <a:cs typeface="Arial"/>
                  <a:sym typeface="Arial"/>
                </a:rPr>
                <a:t>Deployment</a:t>
              </a:r>
            </a:p>
          </p:txBody>
        </p:sp>
        <p:cxnSp>
          <p:nvCxnSpPr>
            <p:cNvPr id="33" name="Shape 117">
              <a:extLst>
                <a:ext uri="{FF2B5EF4-FFF2-40B4-BE49-F238E27FC236}">
                  <a16:creationId xmlns:a16="http://schemas.microsoft.com/office/drawing/2014/main" id="{DC947731-A8ED-4A1D-A7E9-DC0768DCD5C4}"/>
                </a:ext>
              </a:extLst>
            </p:cNvPr>
            <p:cNvCxnSpPr/>
            <p:nvPr/>
          </p:nvCxnSpPr>
          <p:spPr>
            <a:xfrm>
              <a:off x="4369820" y="2367365"/>
              <a:ext cx="509230" cy="0"/>
            </a:xfrm>
            <a:prstGeom prst="straightConnector1">
              <a:avLst/>
            </a:prstGeom>
            <a:solidFill>
              <a:schemeClr val="lt1"/>
            </a:solidFill>
            <a:ln w="28575" cap="flat" cmpd="sng">
              <a:solidFill>
                <a:schemeClr val="dk1"/>
              </a:solidFill>
              <a:prstDash val="solid"/>
              <a:round/>
              <a:headEnd type="none" w="med" len="med"/>
              <a:tailEnd type="stealth" w="lg" len="lg"/>
            </a:ln>
          </p:spPr>
        </p:cxnSp>
        <p:cxnSp>
          <p:nvCxnSpPr>
            <p:cNvPr id="34" name="Shape 118">
              <a:extLst>
                <a:ext uri="{FF2B5EF4-FFF2-40B4-BE49-F238E27FC236}">
                  <a16:creationId xmlns:a16="http://schemas.microsoft.com/office/drawing/2014/main" id="{FA9F8167-94E3-40D5-B8CD-1A1B622C3285}"/>
                </a:ext>
              </a:extLst>
            </p:cNvPr>
            <p:cNvCxnSpPr/>
            <p:nvPr/>
          </p:nvCxnSpPr>
          <p:spPr>
            <a:xfrm rot="10800000">
              <a:off x="4369820" y="2553277"/>
              <a:ext cx="509230" cy="0"/>
            </a:xfrm>
            <a:prstGeom prst="straightConnector1">
              <a:avLst/>
            </a:prstGeom>
            <a:solidFill>
              <a:schemeClr val="lt1"/>
            </a:solidFill>
            <a:ln w="28575" cap="flat" cmpd="sng">
              <a:solidFill>
                <a:schemeClr val="dk1"/>
              </a:solidFill>
              <a:prstDash val="solid"/>
              <a:round/>
              <a:headEnd type="none" w="med" len="med"/>
              <a:tailEnd type="stealth" w="lg" len="lg"/>
            </a:ln>
          </p:spPr>
        </p:cxnSp>
        <p:sp>
          <p:nvSpPr>
            <p:cNvPr id="35" name="Shape 119">
              <a:extLst>
                <a:ext uri="{FF2B5EF4-FFF2-40B4-BE49-F238E27FC236}">
                  <a16:creationId xmlns:a16="http://schemas.microsoft.com/office/drawing/2014/main" id="{C4F3A33C-A0B7-46E9-BCBA-8ED950D152E7}"/>
                </a:ext>
              </a:extLst>
            </p:cNvPr>
            <p:cNvSpPr/>
            <p:nvPr/>
          </p:nvSpPr>
          <p:spPr>
            <a:xfrm>
              <a:off x="4980898" y="2818865"/>
              <a:ext cx="1069385" cy="796449"/>
            </a:xfrm>
            <a:prstGeom prst="arc">
              <a:avLst>
                <a:gd name="adj1" fmla="val 16200000"/>
                <a:gd name="adj2" fmla="val 0"/>
              </a:avLst>
            </a:prstGeom>
            <a:noFill/>
            <a:ln w="28575" cap="flat" cmpd="sng">
              <a:solidFill>
                <a:schemeClr val="dk1"/>
              </a:solidFill>
              <a:prstDash val="solid"/>
              <a:round/>
              <a:headEnd type="none" w="med" len="med"/>
              <a:tailEnd type="stealth" w="lg" len="lg"/>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alibri"/>
                <a:buNone/>
              </a:pPr>
              <a:endParaRPr sz="1050" b="0" i="0" u="none" strike="noStrike" cap="none">
                <a:solidFill>
                  <a:schemeClr val="dk1"/>
                </a:solidFill>
                <a:latin typeface="Arial"/>
                <a:ea typeface="Arial"/>
                <a:cs typeface="Arial"/>
                <a:sym typeface="Arial"/>
              </a:endParaRPr>
            </a:p>
          </p:txBody>
        </p:sp>
        <p:cxnSp>
          <p:nvCxnSpPr>
            <p:cNvPr id="36" name="Shape 120">
              <a:extLst>
                <a:ext uri="{FF2B5EF4-FFF2-40B4-BE49-F238E27FC236}">
                  <a16:creationId xmlns:a16="http://schemas.microsoft.com/office/drawing/2014/main" id="{4C70D599-6717-4DED-9B1F-4DB882C99213}"/>
                </a:ext>
              </a:extLst>
            </p:cNvPr>
            <p:cNvCxnSpPr/>
            <p:nvPr/>
          </p:nvCxnSpPr>
          <p:spPr>
            <a:xfrm>
              <a:off x="6253974" y="3833687"/>
              <a:ext cx="0" cy="401333"/>
            </a:xfrm>
            <a:prstGeom prst="straightConnector1">
              <a:avLst/>
            </a:prstGeom>
            <a:solidFill>
              <a:schemeClr val="lt1"/>
            </a:solidFill>
            <a:ln w="28575" cap="flat" cmpd="sng">
              <a:solidFill>
                <a:schemeClr val="dk1"/>
              </a:solidFill>
              <a:prstDash val="solid"/>
              <a:round/>
              <a:headEnd type="none" w="med" len="med"/>
              <a:tailEnd type="stealth" w="lg" len="lg"/>
            </a:ln>
          </p:spPr>
        </p:cxnSp>
        <p:cxnSp>
          <p:nvCxnSpPr>
            <p:cNvPr id="37" name="Shape 121">
              <a:extLst>
                <a:ext uri="{FF2B5EF4-FFF2-40B4-BE49-F238E27FC236}">
                  <a16:creationId xmlns:a16="http://schemas.microsoft.com/office/drawing/2014/main" id="{C56DB6AE-2A49-43F0-842A-ABE6705C55DC}"/>
                </a:ext>
              </a:extLst>
            </p:cNvPr>
            <p:cNvCxnSpPr/>
            <p:nvPr/>
          </p:nvCxnSpPr>
          <p:spPr>
            <a:xfrm rot="10800000">
              <a:off x="5963414" y="3824834"/>
              <a:ext cx="0" cy="401333"/>
            </a:xfrm>
            <a:prstGeom prst="straightConnector1">
              <a:avLst/>
            </a:prstGeom>
            <a:solidFill>
              <a:schemeClr val="lt1"/>
            </a:solidFill>
            <a:ln w="28575" cap="flat" cmpd="sng">
              <a:solidFill>
                <a:schemeClr val="dk1"/>
              </a:solidFill>
              <a:prstDash val="solid"/>
              <a:round/>
              <a:headEnd type="none" w="med" len="med"/>
              <a:tailEnd type="stealth" w="lg" len="lg"/>
            </a:ln>
          </p:spPr>
        </p:cxnSp>
        <p:sp>
          <p:nvSpPr>
            <p:cNvPr id="38" name="Shape 122">
              <a:extLst>
                <a:ext uri="{FF2B5EF4-FFF2-40B4-BE49-F238E27FC236}">
                  <a16:creationId xmlns:a16="http://schemas.microsoft.com/office/drawing/2014/main" id="{DE4E9BA6-6EF8-429A-8E20-3CA06D2633D8}"/>
                </a:ext>
              </a:extLst>
            </p:cNvPr>
            <p:cNvSpPr/>
            <p:nvPr/>
          </p:nvSpPr>
          <p:spPr>
            <a:xfrm rot="5400000">
              <a:off x="4518636" y="3933751"/>
              <a:ext cx="1221075" cy="1824245"/>
            </a:xfrm>
            <a:prstGeom prst="arc">
              <a:avLst>
                <a:gd name="adj1" fmla="val 16200000"/>
                <a:gd name="adj2" fmla="val 0"/>
              </a:avLst>
            </a:prstGeom>
            <a:noFill/>
            <a:ln w="28575" cap="flat" cmpd="sng">
              <a:solidFill>
                <a:schemeClr val="dk1"/>
              </a:solidFill>
              <a:prstDash val="solid"/>
              <a:round/>
              <a:headEnd type="none" w="med" len="med"/>
              <a:tailEnd type="stealth" w="lg" len="lg"/>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alibri"/>
                <a:buNone/>
              </a:pPr>
              <a:endParaRPr sz="1050" b="0" i="0" u="none" strike="noStrike" cap="none">
                <a:solidFill>
                  <a:schemeClr val="dk1"/>
                </a:solidFill>
                <a:latin typeface="Arial"/>
                <a:ea typeface="Arial"/>
                <a:cs typeface="Arial"/>
                <a:sym typeface="Arial"/>
              </a:endParaRPr>
            </a:p>
          </p:txBody>
        </p:sp>
        <p:sp>
          <p:nvSpPr>
            <p:cNvPr id="39" name="Shape 123">
              <a:extLst>
                <a:ext uri="{FF2B5EF4-FFF2-40B4-BE49-F238E27FC236}">
                  <a16:creationId xmlns:a16="http://schemas.microsoft.com/office/drawing/2014/main" id="{07D29674-F10F-4138-98A5-DF0E563AED43}"/>
                </a:ext>
              </a:extLst>
            </p:cNvPr>
            <p:cNvSpPr/>
            <p:nvPr/>
          </p:nvSpPr>
          <p:spPr>
            <a:xfrm>
              <a:off x="3477168" y="2718531"/>
              <a:ext cx="1860191" cy="2508333"/>
            </a:xfrm>
            <a:prstGeom prst="arc">
              <a:avLst>
                <a:gd name="adj1" fmla="val 16200000"/>
                <a:gd name="adj2" fmla="val 3959161"/>
              </a:avLst>
            </a:prstGeom>
            <a:noFill/>
            <a:ln w="28575" cap="flat" cmpd="sng">
              <a:solidFill>
                <a:schemeClr val="dk1"/>
              </a:solidFill>
              <a:prstDash val="solid"/>
              <a:round/>
              <a:headEnd type="stealth" w="lg" len="lg"/>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alibri"/>
                <a:buNone/>
              </a:pPr>
              <a:endParaRPr sz="1050" b="0" i="0" u="none" strike="noStrike" cap="none">
                <a:solidFill>
                  <a:schemeClr val="dk1"/>
                </a:solidFill>
                <a:latin typeface="Arial"/>
                <a:ea typeface="Arial"/>
                <a:cs typeface="Arial"/>
                <a:sym typeface="Arial"/>
              </a:endParaRPr>
            </a:p>
          </p:txBody>
        </p:sp>
        <p:sp>
          <p:nvSpPr>
            <p:cNvPr id="40" name="Shape 124">
              <a:extLst>
                <a:ext uri="{FF2B5EF4-FFF2-40B4-BE49-F238E27FC236}">
                  <a16:creationId xmlns:a16="http://schemas.microsoft.com/office/drawing/2014/main" id="{C215614F-75A9-4AD0-9A30-EB8F417DB9E3}"/>
                </a:ext>
              </a:extLst>
            </p:cNvPr>
            <p:cNvSpPr/>
            <p:nvPr/>
          </p:nvSpPr>
          <p:spPr>
            <a:xfrm rot="10800000">
              <a:off x="2961943" y="3448621"/>
              <a:ext cx="1782310" cy="1996019"/>
            </a:xfrm>
            <a:prstGeom prst="arc">
              <a:avLst>
                <a:gd name="adj1" fmla="val 16200000"/>
                <a:gd name="adj2" fmla="val 0"/>
              </a:avLst>
            </a:prstGeom>
            <a:noFill/>
            <a:ln w="28575" cap="flat" cmpd="sng">
              <a:solidFill>
                <a:schemeClr val="dk1"/>
              </a:solidFill>
              <a:prstDash val="solid"/>
              <a:round/>
              <a:headEnd type="none" w="med" len="med"/>
              <a:tailEnd type="stealth" w="lg" len="lg"/>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alibri"/>
                <a:buNone/>
              </a:pPr>
              <a:endParaRPr sz="1050" b="0" i="0" u="none" strike="noStrike" cap="none">
                <a:solidFill>
                  <a:schemeClr val="dk1"/>
                </a:solidFill>
                <a:latin typeface="Arial"/>
                <a:ea typeface="Arial"/>
                <a:cs typeface="Arial"/>
                <a:sym typeface="Arial"/>
              </a:endParaRPr>
            </a:p>
          </p:txBody>
        </p:sp>
        <p:sp>
          <p:nvSpPr>
            <p:cNvPr id="41" name="Shape 125">
              <a:extLst>
                <a:ext uri="{FF2B5EF4-FFF2-40B4-BE49-F238E27FC236}">
                  <a16:creationId xmlns:a16="http://schemas.microsoft.com/office/drawing/2014/main" id="{10F533E2-FFCC-4640-A0D8-3014BD6F7DF8}"/>
                </a:ext>
              </a:extLst>
            </p:cNvPr>
            <p:cNvSpPr/>
            <p:nvPr/>
          </p:nvSpPr>
          <p:spPr>
            <a:xfrm>
              <a:off x="4001375" y="3412718"/>
              <a:ext cx="979522" cy="1033911"/>
            </a:xfrm>
            <a:prstGeom prst="flowChartMagneticDisk">
              <a:avLst/>
            </a:prstGeom>
            <a:gradFill>
              <a:gsLst>
                <a:gs pos="0">
                  <a:srgbClr val="9E7400"/>
                </a:gs>
                <a:gs pos="50000">
                  <a:srgbClr val="E4A800"/>
                </a:gs>
                <a:gs pos="100000">
                  <a:srgbClr val="FFC900"/>
                </a:gs>
              </a:gsLst>
              <a:lin ang="5400000" scaled="0"/>
            </a:gra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SzPct val="25000"/>
                <a:buNone/>
              </a:pPr>
              <a:r>
                <a:rPr lang="en-US" sz="1200" b="0" i="0" u="none" strike="noStrike" cap="none">
                  <a:solidFill>
                    <a:schemeClr val="dk1"/>
                  </a:solidFill>
                  <a:latin typeface="Arial"/>
                  <a:ea typeface="Arial"/>
                  <a:cs typeface="Arial"/>
                  <a:sym typeface="Arial"/>
                </a:rPr>
                <a:t>Data</a:t>
              </a:r>
            </a:p>
          </p:txBody>
        </p:sp>
        <p:grpSp>
          <p:nvGrpSpPr>
            <p:cNvPr id="42" name="Shape 126">
              <a:extLst>
                <a:ext uri="{FF2B5EF4-FFF2-40B4-BE49-F238E27FC236}">
                  <a16:creationId xmlns:a16="http://schemas.microsoft.com/office/drawing/2014/main" id="{92D61C11-D511-462F-BB50-DD7F03B4BFD5}"/>
                </a:ext>
              </a:extLst>
            </p:cNvPr>
            <p:cNvGrpSpPr/>
            <p:nvPr/>
          </p:nvGrpSpPr>
          <p:grpSpPr>
            <a:xfrm>
              <a:off x="1907703" y="1340768"/>
              <a:ext cx="5443012" cy="5256583"/>
              <a:chOff x="1907703" y="1340768"/>
              <a:chExt cx="5443012" cy="5256583"/>
            </a:xfrm>
          </p:grpSpPr>
          <p:sp>
            <p:nvSpPr>
              <p:cNvPr id="43" name="Shape 127">
                <a:extLst>
                  <a:ext uri="{FF2B5EF4-FFF2-40B4-BE49-F238E27FC236}">
                    <a16:creationId xmlns:a16="http://schemas.microsoft.com/office/drawing/2014/main" id="{208ACCC3-AFC3-4C94-BD53-DB11BA8368A5}"/>
                  </a:ext>
                </a:extLst>
              </p:cNvPr>
              <p:cNvSpPr/>
              <p:nvPr/>
            </p:nvSpPr>
            <p:spPr>
              <a:xfrm>
                <a:off x="2084813" y="1542944"/>
                <a:ext cx="5062211" cy="4843130"/>
              </a:xfrm>
              <a:prstGeom prst="ellipse">
                <a:avLst/>
              </a:prstGeom>
              <a:noFill/>
              <a:ln w="63500" cap="flat" cmpd="sng">
                <a:solidFill>
                  <a:srgbClr val="E36C09"/>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None/>
                </a:pPr>
                <a:endParaRPr sz="1050" b="0" i="0" u="none" strike="noStrike" cap="none">
                  <a:solidFill>
                    <a:schemeClr val="lt1"/>
                  </a:solidFill>
                  <a:latin typeface="Calibri"/>
                  <a:ea typeface="Calibri"/>
                  <a:cs typeface="Calibri"/>
                  <a:sym typeface="Calibri"/>
                </a:endParaRPr>
              </a:p>
            </p:txBody>
          </p:sp>
          <p:sp>
            <p:nvSpPr>
              <p:cNvPr id="44" name="Shape 128">
                <a:extLst>
                  <a:ext uri="{FF2B5EF4-FFF2-40B4-BE49-F238E27FC236}">
                    <a16:creationId xmlns:a16="http://schemas.microsoft.com/office/drawing/2014/main" id="{90003F3C-35C2-4DFD-915E-838E66D3910C}"/>
                  </a:ext>
                </a:extLst>
              </p:cNvPr>
              <p:cNvSpPr/>
              <p:nvPr/>
            </p:nvSpPr>
            <p:spPr>
              <a:xfrm>
                <a:off x="1907703" y="3615314"/>
                <a:ext cx="410449" cy="269568"/>
              </a:xfrm>
              <a:prstGeom prst="triangle">
                <a:avLst>
                  <a:gd name="adj" fmla="val 50000"/>
                </a:avLst>
              </a:prstGeom>
              <a:solidFill>
                <a:srgbClr val="E36C09"/>
              </a:solidFill>
              <a:ln w="25400" cap="flat" cmpd="sng">
                <a:solidFill>
                  <a:srgbClr val="974806"/>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None/>
                </a:pPr>
                <a:endParaRPr sz="1050" b="0" i="0" u="none" strike="noStrike" cap="none">
                  <a:solidFill>
                    <a:schemeClr val="lt1"/>
                  </a:solidFill>
                  <a:latin typeface="Calibri"/>
                  <a:ea typeface="Calibri"/>
                  <a:cs typeface="Calibri"/>
                  <a:sym typeface="Calibri"/>
                </a:endParaRPr>
              </a:p>
            </p:txBody>
          </p:sp>
          <p:sp>
            <p:nvSpPr>
              <p:cNvPr id="45" name="Shape 129">
                <a:extLst>
                  <a:ext uri="{FF2B5EF4-FFF2-40B4-BE49-F238E27FC236}">
                    <a16:creationId xmlns:a16="http://schemas.microsoft.com/office/drawing/2014/main" id="{6D8727BB-5F64-45CA-8BF8-5E5008BCB36E}"/>
                  </a:ext>
                </a:extLst>
              </p:cNvPr>
              <p:cNvSpPr/>
              <p:nvPr/>
            </p:nvSpPr>
            <p:spPr>
              <a:xfrm rot="-5400000">
                <a:off x="4413742" y="6258359"/>
                <a:ext cx="404352" cy="273633"/>
              </a:xfrm>
              <a:prstGeom prst="triangle">
                <a:avLst>
                  <a:gd name="adj" fmla="val 50000"/>
                </a:avLst>
              </a:prstGeom>
              <a:solidFill>
                <a:srgbClr val="E36C09"/>
              </a:solidFill>
              <a:ln w="25400" cap="flat" cmpd="sng">
                <a:solidFill>
                  <a:srgbClr val="974806"/>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None/>
                </a:pPr>
                <a:endParaRPr sz="1050" b="0" i="0" u="none" strike="noStrike" cap="none">
                  <a:solidFill>
                    <a:schemeClr val="lt1"/>
                  </a:solidFill>
                  <a:latin typeface="Calibri"/>
                  <a:ea typeface="Calibri"/>
                  <a:cs typeface="Calibri"/>
                  <a:sym typeface="Calibri"/>
                </a:endParaRPr>
              </a:p>
            </p:txBody>
          </p:sp>
          <p:sp>
            <p:nvSpPr>
              <p:cNvPr id="46" name="Shape 130">
                <a:extLst>
                  <a:ext uri="{FF2B5EF4-FFF2-40B4-BE49-F238E27FC236}">
                    <a16:creationId xmlns:a16="http://schemas.microsoft.com/office/drawing/2014/main" id="{834B9040-F0DC-4201-A3A9-8D7A2CE4DEFC}"/>
                  </a:ext>
                </a:extLst>
              </p:cNvPr>
              <p:cNvSpPr/>
              <p:nvPr/>
            </p:nvSpPr>
            <p:spPr>
              <a:xfrm rot="5400000">
                <a:off x="4540058" y="1406127"/>
                <a:ext cx="404352" cy="273633"/>
              </a:xfrm>
              <a:prstGeom prst="triangle">
                <a:avLst>
                  <a:gd name="adj" fmla="val 50000"/>
                </a:avLst>
              </a:prstGeom>
              <a:solidFill>
                <a:srgbClr val="E36C09"/>
              </a:solidFill>
              <a:ln w="25400" cap="flat" cmpd="sng">
                <a:solidFill>
                  <a:srgbClr val="974806"/>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None/>
                </a:pPr>
                <a:endParaRPr sz="1050" b="0" i="0" u="none" strike="noStrike" cap="none">
                  <a:solidFill>
                    <a:schemeClr val="lt1"/>
                  </a:solidFill>
                  <a:latin typeface="Calibri"/>
                  <a:ea typeface="Calibri"/>
                  <a:cs typeface="Calibri"/>
                  <a:sym typeface="Calibri"/>
                </a:endParaRPr>
              </a:p>
            </p:txBody>
          </p:sp>
          <p:sp>
            <p:nvSpPr>
              <p:cNvPr id="47" name="Shape 131">
                <a:extLst>
                  <a:ext uri="{FF2B5EF4-FFF2-40B4-BE49-F238E27FC236}">
                    <a16:creationId xmlns:a16="http://schemas.microsoft.com/office/drawing/2014/main" id="{9CB0775B-8828-4D06-9594-2087A3A03820}"/>
                  </a:ext>
                </a:extLst>
              </p:cNvPr>
              <p:cNvSpPr/>
              <p:nvPr/>
            </p:nvSpPr>
            <p:spPr>
              <a:xfrm rot="10800000">
                <a:off x="6940267" y="3615314"/>
                <a:ext cx="410449" cy="269568"/>
              </a:xfrm>
              <a:prstGeom prst="triangle">
                <a:avLst>
                  <a:gd name="adj" fmla="val 50000"/>
                </a:avLst>
              </a:prstGeom>
              <a:solidFill>
                <a:srgbClr val="E36C09"/>
              </a:solidFill>
              <a:ln w="25400" cap="flat" cmpd="sng">
                <a:solidFill>
                  <a:srgbClr val="974806"/>
                </a:solidFill>
                <a:prstDash val="solid"/>
                <a:round/>
                <a:headEnd type="none" w="med" len="med"/>
                <a:tailEnd type="none" w="med" len="med"/>
              </a:ln>
            </p:spPr>
            <p:txBody>
              <a:bodyPr lIns="91425" tIns="45700" rIns="91425" bIns="45700" anchor="ctr" anchorCtr="0">
                <a:noAutofit/>
              </a:bodyPr>
              <a:lstStyle/>
              <a:p>
                <a:pPr marL="0" marR="0" lvl="0" indent="0" algn="ctr" rtl="1">
                  <a:spcBef>
                    <a:spcPts val="0"/>
                  </a:spcBef>
                  <a:buNone/>
                </a:pPr>
                <a:endParaRPr sz="1050" b="0" i="0" u="none" strike="noStrike" cap="none">
                  <a:solidFill>
                    <a:schemeClr val="lt1"/>
                  </a:solidFill>
                  <a:latin typeface="Calibri"/>
                  <a:ea typeface="Calibri"/>
                  <a:cs typeface="Calibri"/>
                  <a:sym typeface="Calibri"/>
                </a:endParaRPr>
              </a:p>
            </p:txBody>
          </p:sp>
        </p:grpSp>
      </p:grpSp>
    </p:spTree>
    <p:extLst>
      <p:ext uri="{BB962C8B-B14F-4D97-AF65-F5344CB8AC3E}">
        <p14:creationId xmlns:p14="http://schemas.microsoft.com/office/powerpoint/2010/main" val="421671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discretization methods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177800" indent="0">
              <a:lnSpc>
                <a:spcPct val="130000"/>
              </a:lnSpc>
              <a:spcBef>
                <a:spcPts val="0"/>
              </a:spcBef>
              <a:buNone/>
            </a:pPr>
            <a:r>
              <a:rPr lang="en-US" sz="2400" dirty="0">
                <a:solidFill>
                  <a:schemeClr val="bg1">
                    <a:lumMod val="50000"/>
                  </a:schemeClr>
                </a:solidFill>
                <a:latin typeface="+mj-lt"/>
                <a:ea typeface="Arial" charset="0"/>
                <a:cs typeface="Arial" charset="0"/>
                <a:sym typeface="Open Sans"/>
              </a:rPr>
              <a:t>Three common approaches:</a:t>
            </a:r>
          </a:p>
          <a:p>
            <a:pPr marL="520700" indent="-342900">
              <a:lnSpc>
                <a:spcPct val="130000"/>
              </a:lnSpc>
              <a:spcBef>
                <a:spcPts val="0"/>
              </a:spcBef>
            </a:pPr>
            <a:r>
              <a:rPr lang="en-US" sz="2400" dirty="0">
                <a:solidFill>
                  <a:schemeClr val="bg1">
                    <a:lumMod val="50000"/>
                  </a:schemeClr>
                </a:solidFill>
                <a:latin typeface="+mj-lt"/>
                <a:ea typeface="Arial" charset="0"/>
                <a:cs typeface="Arial" charset="0"/>
                <a:sym typeface="Open Sans"/>
              </a:rPr>
              <a:t>Equal-width</a:t>
            </a:r>
          </a:p>
          <a:p>
            <a:pPr marL="520700" indent="-342900">
              <a:lnSpc>
                <a:spcPct val="130000"/>
              </a:lnSpc>
              <a:spcBef>
                <a:spcPts val="0"/>
              </a:spcBef>
            </a:pPr>
            <a:r>
              <a:rPr lang="en-US" sz="2400" dirty="0">
                <a:solidFill>
                  <a:schemeClr val="bg1">
                    <a:lumMod val="50000"/>
                  </a:schemeClr>
                </a:solidFill>
                <a:latin typeface="+mj-lt"/>
                <a:ea typeface="Arial" charset="0"/>
                <a:cs typeface="Arial" charset="0"/>
                <a:sym typeface="Open Sans"/>
              </a:rPr>
              <a:t>Equal-frequency</a:t>
            </a:r>
          </a:p>
          <a:p>
            <a:pPr marL="520700" indent="-342900">
              <a:lnSpc>
                <a:spcPct val="130000"/>
              </a:lnSpc>
              <a:spcBef>
                <a:spcPts val="0"/>
              </a:spcBef>
            </a:pPr>
            <a:r>
              <a:rPr lang="en-US" sz="2400" dirty="0">
                <a:solidFill>
                  <a:schemeClr val="bg1">
                    <a:lumMod val="50000"/>
                  </a:schemeClr>
                </a:solidFill>
                <a:latin typeface="+mj-lt"/>
                <a:ea typeface="Arial" charset="0"/>
                <a:cs typeface="Arial" charset="0"/>
                <a:sym typeface="Open Sans"/>
              </a:rPr>
              <a:t>Entropy based</a:t>
            </a:r>
            <a:endParaRPr lang="en-GB" sz="2400" dirty="0">
              <a:solidFill>
                <a:schemeClr val="bg1">
                  <a:lumMod val="50000"/>
                </a:schemeClr>
              </a:solidFill>
              <a:latin typeface="+mj-lt"/>
              <a:ea typeface="Arial" charset="0"/>
              <a:cs typeface="Arial" charset="0"/>
              <a:sym typeface="Open Sans"/>
            </a:endParaRPr>
          </a:p>
          <a:p>
            <a:pPr>
              <a:lnSpc>
                <a:spcPct val="100000"/>
              </a:lnSpc>
              <a:spcBef>
                <a:spcPct val="20000"/>
              </a:spcBef>
            </a:pPr>
            <a:endParaRPr lang="en-GB" sz="2400"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385076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Equal width vs. equal frequency</a:t>
            </a:r>
            <a:endParaRPr lang="en-IL" dirty="0"/>
          </a:p>
        </p:txBody>
      </p:sp>
      <p:grpSp>
        <p:nvGrpSpPr>
          <p:cNvPr id="17" name="קבוצה 16">
            <a:extLst>
              <a:ext uri="{FF2B5EF4-FFF2-40B4-BE49-F238E27FC236}">
                <a16:creationId xmlns:a16="http://schemas.microsoft.com/office/drawing/2014/main" id="{E4D38978-2233-43C6-A2BF-D67E106E0453}"/>
              </a:ext>
            </a:extLst>
          </p:cNvPr>
          <p:cNvGrpSpPr/>
          <p:nvPr/>
        </p:nvGrpSpPr>
        <p:grpSpPr>
          <a:xfrm>
            <a:off x="2044844" y="1895253"/>
            <a:ext cx="8102312" cy="2857722"/>
            <a:chOff x="2860963" y="1752378"/>
            <a:chExt cx="7056149" cy="2100296"/>
          </a:xfrm>
        </p:grpSpPr>
        <p:pic>
          <p:nvPicPr>
            <p:cNvPr id="6" name="Picture 2" descr="exponential.jpg (546×336)">
              <a:extLst>
                <a:ext uri="{FF2B5EF4-FFF2-40B4-BE49-F238E27FC236}">
                  <a16:creationId xmlns:a16="http://schemas.microsoft.com/office/drawing/2014/main" id="{EA43097B-B621-41EE-9102-44488B04F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963" y="1775735"/>
              <a:ext cx="3375025" cy="207693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F0FF378-A893-46C8-ACF8-9A0D81733ACA}"/>
                </a:ext>
              </a:extLst>
            </p:cNvPr>
            <p:cNvCxnSpPr>
              <a:cxnSpLocks/>
            </p:cNvCxnSpPr>
            <p:nvPr/>
          </p:nvCxnSpPr>
          <p:spPr>
            <a:xfrm>
              <a:off x="3927763" y="2090305"/>
              <a:ext cx="0" cy="1447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57B3B52-D732-4C7B-9D16-A2418BDA1403}"/>
                </a:ext>
              </a:extLst>
            </p:cNvPr>
            <p:cNvCxnSpPr>
              <a:cxnSpLocks/>
            </p:cNvCxnSpPr>
            <p:nvPr/>
          </p:nvCxnSpPr>
          <p:spPr>
            <a:xfrm>
              <a:off x="4623954" y="2090305"/>
              <a:ext cx="0" cy="1447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6B84F4B-0D29-4318-B546-1C8484B9311F}"/>
                </a:ext>
              </a:extLst>
            </p:cNvPr>
            <p:cNvCxnSpPr>
              <a:cxnSpLocks/>
            </p:cNvCxnSpPr>
            <p:nvPr/>
          </p:nvCxnSpPr>
          <p:spPr>
            <a:xfrm>
              <a:off x="5375563" y="2090305"/>
              <a:ext cx="0" cy="1447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2" descr="exponential.jpg (546×336)">
              <a:extLst>
                <a:ext uri="{FF2B5EF4-FFF2-40B4-BE49-F238E27FC236}">
                  <a16:creationId xmlns:a16="http://schemas.microsoft.com/office/drawing/2014/main" id="{FF59D6DD-6365-4FD2-97CF-130DF2A1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7" y="1752378"/>
              <a:ext cx="3375025" cy="207693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0">
              <a:extLst>
                <a:ext uri="{FF2B5EF4-FFF2-40B4-BE49-F238E27FC236}">
                  <a16:creationId xmlns:a16="http://schemas.microsoft.com/office/drawing/2014/main" id="{93177FD5-6BF0-444C-A63F-4A0D0C5BC177}"/>
                </a:ext>
              </a:extLst>
            </p:cNvPr>
            <p:cNvCxnSpPr/>
            <p:nvPr/>
          </p:nvCxnSpPr>
          <p:spPr>
            <a:xfrm>
              <a:off x="7002175" y="1956949"/>
              <a:ext cx="0" cy="1447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6ED01682-A7D3-4217-A401-78B742CD7182}"/>
                </a:ext>
              </a:extLst>
            </p:cNvPr>
            <p:cNvCxnSpPr/>
            <p:nvPr/>
          </p:nvCxnSpPr>
          <p:spPr>
            <a:xfrm>
              <a:off x="7306975" y="1956949"/>
              <a:ext cx="0" cy="1447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2">
              <a:extLst>
                <a:ext uri="{FF2B5EF4-FFF2-40B4-BE49-F238E27FC236}">
                  <a16:creationId xmlns:a16="http://schemas.microsoft.com/office/drawing/2014/main" id="{7F6B9FF9-B468-4D9A-88E2-85C2AFD37198}"/>
                </a:ext>
              </a:extLst>
            </p:cNvPr>
            <p:cNvCxnSpPr/>
            <p:nvPr/>
          </p:nvCxnSpPr>
          <p:spPr>
            <a:xfrm>
              <a:off x="7916575" y="1956949"/>
              <a:ext cx="0" cy="1447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3303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Equal width vs. equal frequency</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fontScale="77500" lnSpcReduction="20000"/>
          </a:bodyPr>
          <a:lstStyle/>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Equal width emphasizes the numeric value itself. </a:t>
            </a:r>
          </a:p>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Outliers will occupy very small bins.</a:t>
            </a:r>
          </a:p>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Typically, more suitable to relatively uniformly distributed features.</a:t>
            </a:r>
          </a:p>
          <a:p>
            <a:pPr marL="177800" indent="0">
              <a:lnSpc>
                <a:spcPct val="130000"/>
              </a:lnSpc>
              <a:spcBef>
                <a:spcPts val="0"/>
              </a:spcBef>
              <a:buNone/>
            </a:pPr>
            <a:endParaRPr lang="en-US" dirty="0">
              <a:solidFill>
                <a:schemeClr val="bg1">
                  <a:lumMod val="50000"/>
                </a:schemeClr>
              </a:solidFill>
              <a:latin typeface="+mj-lt"/>
              <a:ea typeface="Arial" charset="0"/>
              <a:cs typeface="Arial" charset="0"/>
              <a:sym typeface="Open Sans"/>
            </a:endParaRPr>
          </a:p>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Equal frequency emphasizes the ordering of the numeric value, and not the numeric value itself. </a:t>
            </a:r>
          </a:p>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It eliminate the impact of outliers (which is only described by the width of each bin).</a:t>
            </a:r>
          </a:p>
          <a:p>
            <a:pPr marL="177800" indent="0">
              <a:lnSpc>
                <a:spcPct val="130000"/>
              </a:lnSpc>
              <a:spcBef>
                <a:spcPts val="0"/>
              </a:spcBef>
              <a:buNone/>
            </a:pPr>
            <a:endParaRPr lang="en-US" dirty="0">
              <a:solidFill>
                <a:schemeClr val="bg1">
                  <a:lumMod val="50000"/>
                </a:schemeClr>
              </a:solidFill>
              <a:latin typeface="+mj-lt"/>
              <a:ea typeface="Arial" charset="0"/>
              <a:cs typeface="Arial" charset="0"/>
              <a:sym typeface="Open Sans"/>
            </a:endParaRPr>
          </a:p>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Example: income percentiles</a:t>
            </a:r>
          </a:p>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 </a:t>
            </a:r>
          </a:p>
          <a:p>
            <a:pPr>
              <a:lnSpc>
                <a:spcPct val="100000"/>
              </a:lnSpc>
              <a:spcBef>
                <a:spcPct val="20000"/>
              </a:spcBef>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71662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Entropy based discretization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It is typically implemented as part of an algorithm (e.g., decision tree).</a:t>
            </a:r>
          </a:p>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Take a numeric variable, and search for the discretization that will help that variable to maximize the mutual information with the class label. </a:t>
            </a:r>
            <a:endParaRPr lang="en-GB" b="1" dirty="0">
              <a:solidFill>
                <a:schemeClr val="bg1">
                  <a:lumMod val="50000"/>
                </a:schemeClr>
              </a:solidFill>
              <a:latin typeface="+mj-lt"/>
              <a:ea typeface="Arial" charset="0"/>
              <a:cs typeface="Arial" charset="0"/>
              <a:sym typeface="Open Sans"/>
            </a:endParaRPr>
          </a:p>
          <a:p>
            <a:pPr marL="177800" indent="0">
              <a:lnSpc>
                <a:spcPct val="130000"/>
              </a:lnSpc>
              <a:spcBef>
                <a:spcPts val="0"/>
              </a:spcBef>
              <a:buNone/>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82369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Dummy variables / variables encoding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177800" indent="0">
              <a:lnSpc>
                <a:spcPct val="150000"/>
              </a:lnSpc>
              <a:spcBef>
                <a:spcPts val="0"/>
              </a:spcBef>
              <a:buNone/>
            </a:pPr>
            <a:r>
              <a:rPr lang="en-GB" u="sng" dirty="0">
                <a:solidFill>
                  <a:schemeClr val="bg1">
                    <a:lumMod val="50000"/>
                  </a:schemeClr>
                </a:solidFill>
                <a:latin typeface="+mj-lt"/>
                <a:ea typeface="Arial"/>
                <a:cs typeface="Arial"/>
                <a:sym typeface="Open Sans"/>
              </a:rPr>
              <a:t>Motivation:</a:t>
            </a:r>
          </a:p>
          <a:p>
            <a:pPr marL="177800" indent="0">
              <a:lnSpc>
                <a:spcPct val="150000"/>
              </a:lnSpc>
              <a:spcBef>
                <a:spcPts val="0"/>
              </a:spcBef>
              <a:buNone/>
            </a:pPr>
            <a:r>
              <a:rPr lang="en-GB" dirty="0">
                <a:solidFill>
                  <a:schemeClr val="bg1">
                    <a:lumMod val="50000"/>
                  </a:schemeClr>
                </a:solidFill>
                <a:latin typeface="+mj-lt"/>
                <a:ea typeface="Arial"/>
                <a:cs typeface="Arial"/>
                <a:sym typeface="Open Sans"/>
              </a:rPr>
              <a:t>The major part of machine learning algorithms use mathematical functions that can only be applied on numeric features.</a:t>
            </a:r>
          </a:p>
          <a:p>
            <a:pPr marL="177800" indent="0">
              <a:lnSpc>
                <a:spcPct val="150000"/>
              </a:lnSpc>
              <a:spcBef>
                <a:spcPts val="0"/>
              </a:spcBef>
              <a:buNone/>
            </a:pPr>
            <a:r>
              <a:rPr lang="en-GB" dirty="0">
                <a:solidFill>
                  <a:schemeClr val="bg1">
                    <a:lumMod val="50000"/>
                  </a:schemeClr>
                </a:solidFill>
                <a:latin typeface="+mj-lt"/>
                <a:ea typeface="Arial"/>
                <a:cs typeface="Arial"/>
                <a:sym typeface="Open Sans"/>
              </a:rPr>
              <a:t>6.2 * X</a:t>
            </a:r>
            <a:r>
              <a:rPr lang="en-GB" baseline="-25000" dirty="0">
                <a:solidFill>
                  <a:schemeClr val="bg1">
                    <a:lumMod val="50000"/>
                  </a:schemeClr>
                </a:solidFill>
                <a:latin typeface="+mj-lt"/>
                <a:ea typeface="Arial"/>
                <a:cs typeface="Arial"/>
                <a:sym typeface="Open Sans"/>
              </a:rPr>
              <a:t>i</a:t>
            </a:r>
            <a:r>
              <a:rPr lang="en-GB" dirty="0">
                <a:solidFill>
                  <a:schemeClr val="bg1">
                    <a:lumMod val="50000"/>
                  </a:schemeClr>
                </a:solidFill>
                <a:latin typeface="+mj-lt"/>
                <a:ea typeface="Arial"/>
                <a:cs typeface="Arial"/>
                <a:sym typeface="Open Sans"/>
              </a:rPr>
              <a:t> means nothing if X</a:t>
            </a:r>
            <a:r>
              <a:rPr lang="en-GB" baseline="-25000" dirty="0">
                <a:solidFill>
                  <a:schemeClr val="bg1">
                    <a:lumMod val="50000"/>
                  </a:schemeClr>
                </a:solidFill>
                <a:latin typeface="+mj-lt"/>
                <a:ea typeface="Arial"/>
                <a:cs typeface="Arial"/>
                <a:sym typeface="Open Sans"/>
              </a:rPr>
              <a:t>i</a:t>
            </a:r>
            <a:r>
              <a:rPr lang="en-GB" dirty="0">
                <a:solidFill>
                  <a:schemeClr val="bg1">
                    <a:lumMod val="50000"/>
                  </a:schemeClr>
                </a:solidFill>
                <a:latin typeface="+mj-lt"/>
                <a:ea typeface="Arial"/>
                <a:cs typeface="Arial"/>
                <a:sym typeface="Open Sans"/>
              </a:rPr>
              <a:t> is not a number.</a:t>
            </a:r>
          </a:p>
          <a:p>
            <a:pPr marL="177800" indent="0">
              <a:lnSpc>
                <a:spcPct val="150000"/>
              </a:lnSpc>
              <a:spcBef>
                <a:spcPts val="0"/>
              </a:spcBef>
              <a:buNone/>
            </a:pPr>
            <a:endParaRPr lang="en-GB" dirty="0">
              <a:solidFill>
                <a:schemeClr val="bg1">
                  <a:lumMod val="50000"/>
                </a:schemeClr>
              </a:solidFill>
              <a:latin typeface="+mj-lt"/>
              <a:ea typeface="Arial"/>
              <a:cs typeface="Arial"/>
              <a:sym typeface="Open Sans"/>
            </a:endParaRPr>
          </a:p>
          <a:p>
            <a:pPr>
              <a:lnSpc>
                <a:spcPct val="150000"/>
              </a:lnSpc>
              <a:spcBef>
                <a:spcPct val="20000"/>
              </a:spcBef>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047066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Dummy variables / variables encoding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Encoded variables provide one way of using categorical variable as part of a numeric formula. There might be many options for doing that. We will discuss two:</a:t>
            </a:r>
          </a:p>
          <a:p>
            <a:pPr marL="635000" indent="-457200">
              <a:lnSpc>
                <a:spcPct val="130000"/>
              </a:lnSpc>
              <a:spcBef>
                <a:spcPts val="0"/>
              </a:spcBef>
            </a:pPr>
            <a:r>
              <a:rPr lang="en-US" dirty="0">
                <a:solidFill>
                  <a:schemeClr val="bg1">
                    <a:lumMod val="50000"/>
                  </a:schemeClr>
                </a:solidFill>
                <a:latin typeface="+mj-lt"/>
                <a:ea typeface="Arial" charset="0"/>
                <a:cs typeface="Arial" charset="0"/>
                <a:sym typeface="Open Sans"/>
              </a:rPr>
              <a:t>Dummy variables / one-hot encoding</a:t>
            </a:r>
          </a:p>
          <a:p>
            <a:pPr marL="635000" indent="-457200">
              <a:lnSpc>
                <a:spcPct val="130000"/>
              </a:lnSpc>
              <a:spcBef>
                <a:spcPts val="0"/>
              </a:spcBef>
            </a:pPr>
            <a:r>
              <a:rPr lang="en-US" dirty="0">
                <a:solidFill>
                  <a:schemeClr val="bg1">
                    <a:lumMod val="50000"/>
                  </a:schemeClr>
                </a:solidFill>
                <a:latin typeface="+mj-lt"/>
                <a:ea typeface="Arial" charset="0"/>
                <a:cs typeface="Arial" charset="0"/>
                <a:sym typeface="Open Sans"/>
              </a:rPr>
              <a:t>Target-value based encoding</a:t>
            </a:r>
          </a:p>
          <a:p>
            <a:pPr marL="177800" indent="0">
              <a:lnSpc>
                <a:spcPct val="130000"/>
              </a:lnSpc>
              <a:spcBef>
                <a:spcPts val="0"/>
              </a:spcBef>
              <a:buNone/>
            </a:pPr>
            <a:endParaRPr lang="en-GB" dirty="0">
              <a:solidFill>
                <a:schemeClr val="bg1">
                  <a:lumMod val="50000"/>
                </a:schemeClr>
              </a:solidFill>
              <a:latin typeface="+mj-lt"/>
              <a:ea typeface="Arial"/>
              <a:cs typeface="Arial"/>
              <a:sym typeface="Open Sans"/>
            </a:endParaRPr>
          </a:p>
          <a:p>
            <a:pPr>
              <a:lnSpc>
                <a:spcPct val="150000"/>
              </a:lnSpc>
              <a:spcBef>
                <a:spcPct val="20000"/>
              </a:spcBef>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1966122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One-hot encoding</a:t>
            </a:r>
            <a:endParaRPr lang="en-IL" dirty="0"/>
          </a:p>
        </p:txBody>
      </p:sp>
      <p:pic>
        <p:nvPicPr>
          <p:cNvPr id="6" name="תמונה 5">
            <a:extLst>
              <a:ext uri="{FF2B5EF4-FFF2-40B4-BE49-F238E27FC236}">
                <a16:creationId xmlns:a16="http://schemas.microsoft.com/office/drawing/2014/main" id="{523B118E-EEFE-438F-B1B2-71D67A46588E}"/>
              </a:ext>
            </a:extLst>
          </p:cNvPr>
          <p:cNvPicPr>
            <a:picLocks noChangeAspect="1"/>
          </p:cNvPicPr>
          <p:nvPr/>
        </p:nvPicPr>
        <p:blipFill rotWithShape="1">
          <a:blip r:embed="rId2"/>
          <a:srcRect l="11719" t="20833" r="8750" b="20000"/>
          <a:stretch/>
        </p:blipFill>
        <p:spPr>
          <a:xfrm>
            <a:off x="1428750" y="1838325"/>
            <a:ext cx="9696450" cy="4057650"/>
          </a:xfrm>
          <a:prstGeom prst="rect">
            <a:avLst/>
          </a:prstGeom>
        </p:spPr>
      </p:pic>
    </p:spTree>
    <p:extLst>
      <p:ext uri="{BB962C8B-B14F-4D97-AF65-F5344CB8AC3E}">
        <p14:creationId xmlns:p14="http://schemas.microsoft.com/office/powerpoint/2010/main" val="1099940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Target-value based encoding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lnSpcReduction="10000"/>
          </a:bodyPr>
          <a:lstStyle/>
          <a:p>
            <a:pPr marL="177800" indent="0">
              <a:lnSpc>
                <a:spcPct val="130000"/>
              </a:lnSpc>
              <a:spcBef>
                <a:spcPts val="0"/>
              </a:spcBef>
              <a:buNone/>
            </a:pPr>
            <a:r>
              <a:rPr lang="en-GB" u="sng" dirty="0">
                <a:solidFill>
                  <a:schemeClr val="bg1">
                    <a:lumMod val="50000"/>
                  </a:schemeClr>
                </a:solidFill>
                <a:latin typeface="+mj-lt"/>
                <a:ea typeface="Arial"/>
                <a:cs typeface="Arial"/>
                <a:sym typeface="Open Sans"/>
              </a:rPr>
              <a:t>Example:</a:t>
            </a:r>
          </a:p>
          <a:p>
            <a:pPr marL="177800" indent="0">
              <a:lnSpc>
                <a:spcPct val="130000"/>
              </a:lnSpc>
              <a:spcBef>
                <a:spcPts val="0"/>
              </a:spcBef>
              <a:buNone/>
            </a:pPr>
            <a:r>
              <a:rPr lang="en-GB" dirty="0">
                <a:solidFill>
                  <a:schemeClr val="bg1">
                    <a:lumMod val="50000"/>
                  </a:schemeClr>
                </a:solidFill>
                <a:latin typeface="+mj-lt"/>
                <a:ea typeface="Arial"/>
                <a:cs typeface="Arial"/>
                <a:sym typeface="Open Sans"/>
              </a:rPr>
              <a:t>When predicting the expected revenue of an online advertisement spot, the user’s country is an important explaining variable (advertises are willing to pay way more for users from the U.S. than for users from Peru.</a:t>
            </a:r>
          </a:p>
          <a:p>
            <a:pPr marL="177800" indent="0">
              <a:lnSpc>
                <a:spcPct val="130000"/>
              </a:lnSpc>
              <a:spcBef>
                <a:spcPts val="0"/>
              </a:spcBef>
              <a:buNone/>
            </a:pPr>
            <a:r>
              <a:rPr lang="en-GB" dirty="0">
                <a:solidFill>
                  <a:schemeClr val="bg1">
                    <a:lumMod val="50000"/>
                  </a:schemeClr>
                </a:solidFill>
                <a:latin typeface="+mj-lt"/>
                <a:ea typeface="Arial"/>
                <a:cs typeface="Arial"/>
                <a:sym typeface="Open Sans"/>
              </a:rPr>
              <a:t>The problem: “country” is a discrete variable with near 200 possible values. Creating dummy variables might be feasible, but it will increase the dimensionality of the training set, significantly.  </a:t>
            </a:r>
          </a:p>
          <a:p>
            <a:pPr>
              <a:lnSpc>
                <a:spcPct val="150000"/>
              </a:lnSpc>
              <a:spcBef>
                <a:spcPct val="20000"/>
              </a:spcBef>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1250134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Target-value based encoding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177800" indent="0">
              <a:lnSpc>
                <a:spcPct val="130000"/>
              </a:lnSpc>
              <a:spcBef>
                <a:spcPts val="0"/>
              </a:spcBef>
              <a:buNone/>
            </a:pPr>
            <a:r>
              <a:rPr lang="en-GB" u="sng" dirty="0">
                <a:solidFill>
                  <a:schemeClr val="bg1">
                    <a:lumMod val="50000"/>
                  </a:schemeClr>
                </a:solidFill>
                <a:latin typeface="+mj-lt"/>
                <a:ea typeface="Arial"/>
                <a:cs typeface="Arial"/>
                <a:sym typeface="Open Sans"/>
              </a:rPr>
              <a:t>Example:</a:t>
            </a:r>
          </a:p>
          <a:p>
            <a:pPr marL="177800" indent="0">
              <a:lnSpc>
                <a:spcPct val="130000"/>
              </a:lnSpc>
              <a:spcBef>
                <a:spcPts val="0"/>
              </a:spcBef>
              <a:buNone/>
            </a:pPr>
            <a:r>
              <a:rPr lang="en-GB" dirty="0">
                <a:solidFill>
                  <a:schemeClr val="bg1">
                    <a:lumMod val="50000"/>
                  </a:schemeClr>
                </a:solidFill>
                <a:latin typeface="+mj-lt"/>
                <a:ea typeface="Arial"/>
                <a:cs typeface="Arial"/>
                <a:sym typeface="Open Sans"/>
              </a:rPr>
              <a:t>One usable way out: define a new variable that will represent the average (or median) revenue per user, broken down by country. The result will be a single numeric variable that often describe the impact of the country quit well.</a:t>
            </a:r>
          </a:p>
          <a:p>
            <a:pPr>
              <a:lnSpc>
                <a:spcPct val="150000"/>
              </a:lnSpc>
              <a:spcBef>
                <a:spcPct val="20000"/>
              </a:spcBef>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683007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do we do in this stage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integration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Handling missing values and outliers</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Feature transformation</a:t>
            </a:r>
          </a:p>
          <a:p>
            <a:pPr marL="457200" indent="-457200">
              <a:lnSpc>
                <a:spcPct val="150000"/>
              </a:lnSpc>
              <a:spcBef>
                <a:spcPct val="20000"/>
              </a:spcBef>
              <a:buFont typeface="+mj-lt"/>
              <a:buAutoNum type="arabicPeriod"/>
            </a:pPr>
            <a:r>
              <a:rPr lang="en-US" b="1" dirty="0">
                <a:solidFill>
                  <a:schemeClr val="bg1">
                    <a:lumMod val="50000"/>
                  </a:schemeClr>
                </a:solidFill>
                <a:latin typeface="+mj-lt"/>
                <a:ea typeface="Arial" charset="0"/>
                <a:cs typeface="Arial" charset="0"/>
                <a:sym typeface="Open Sans"/>
              </a:rPr>
              <a:t>Data reduction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Sampling</a:t>
            </a:r>
          </a:p>
          <a:p>
            <a:pPr marL="457200" indent="-457200">
              <a:lnSpc>
                <a:spcPct val="150000"/>
              </a:lnSpc>
              <a:spcBef>
                <a:spcPct val="20000"/>
              </a:spcBef>
              <a:buFont typeface="+mj-lt"/>
              <a:buAutoNum type="arabicPeriod"/>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375569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The objectives of this stage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spcBef>
                <a:spcPct val="20000"/>
              </a:spcBef>
              <a:buNone/>
            </a:pPr>
            <a:r>
              <a:rPr lang="en-US" dirty="0">
                <a:solidFill>
                  <a:schemeClr val="bg1">
                    <a:lumMod val="50000"/>
                  </a:schemeClr>
                </a:solidFill>
                <a:latin typeface="+mj-lt"/>
                <a:ea typeface="Arial"/>
                <a:cs typeface="Arial"/>
              </a:rPr>
              <a:t>In this stage, we use all the knowledge that we gathered during business and data understanding, and prepare a data set for modeling.</a:t>
            </a:r>
          </a:p>
          <a:p>
            <a:pPr marL="0" indent="0">
              <a:lnSpc>
                <a:spcPct val="150000"/>
              </a:lnSpc>
              <a:spcBef>
                <a:spcPct val="20000"/>
              </a:spcBef>
              <a:buNone/>
            </a:pPr>
            <a:r>
              <a:rPr lang="en-US" dirty="0">
                <a:solidFill>
                  <a:schemeClr val="bg1">
                    <a:lumMod val="50000"/>
                  </a:schemeClr>
                </a:solidFill>
                <a:latin typeface="+mj-lt"/>
                <a:ea typeface="Arial"/>
                <a:cs typeface="Arial"/>
              </a:rPr>
              <a:t>The data set should integrate all the data sources.</a:t>
            </a:r>
          </a:p>
          <a:p>
            <a:pPr marL="0" indent="0">
              <a:lnSpc>
                <a:spcPct val="150000"/>
              </a:lnSpc>
              <a:spcBef>
                <a:spcPct val="20000"/>
              </a:spcBef>
              <a:buNone/>
            </a:pPr>
            <a:r>
              <a:rPr lang="en-US" dirty="0">
                <a:solidFill>
                  <a:schemeClr val="bg1">
                    <a:lumMod val="50000"/>
                  </a:schemeClr>
                </a:solidFill>
                <a:latin typeface="+mj-lt"/>
                <a:ea typeface="Arial"/>
                <a:cs typeface="Arial"/>
              </a:rPr>
              <a:t>It should be clean and curated.</a:t>
            </a:r>
          </a:p>
          <a:p>
            <a:pPr marL="0" indent="0">
              <a:lnSpc>
                <a:spcPct val="150000"/>
              </a:lnSpc>
              <a:spcBef>
                <a:spcPct val="20000"/>
              </a:spcBef>
              <a:buNone/>
            </a:pPr>
            <a:r>
              <a:rPr lang="en-US" dirty="0">
                <a:solidFill>
                  <a:schemeClr val="bg1">
                    <a:lumMod val="50000"/>
                  </a:schemeClr>
                </a:solidFill>
                <a:latin typeface="+mj-lt"/>
                <a:ea typeface="Arial"/>
                <a:cs typeface="Arial"/>
              </a:rPr>
              <a:t>It should contain data in a standard format.</a:t>
            </a:r>
          </a:p>
          <a:p>
            <a:pPr marL="0" indent="0">
              <a:lnSpc>
                <a:spcPct val="150000"/>
              </a:lnSpc>
              <a:spcBef>
                <a:spcPct val="20000"/>
              </a:spcBef>
              <a:buNone/>
            </a:pPr>
            <a:r>
              <a:rPr lang="en-US" dirty="0">
                <a:solidFill>
                  <a:schemeClr val="bg1">
                    <a:lumMod val="50000"/>
                  </a:schemeClr>
                </a:solidFill>
                <a:latin typeface="+mj-lt"/>
                <a:ea typeface="Arial"/>
                <a:cs typeface="Arial"/>
              </a:rPr>
              <a:t>It should not include redundant or non-required features.</a:t>
            </a:r>
          </a:p>
        </p:txBody>
      </p:sp>
    </p:spTree>
    <p:extLst>
      <p:ext uri="{BB962C8B-B14F-4D97-AF65-F5344CB8AC3E}">
        <p14:creationId xmlns:p14="http://schemas.microsoft.com/office/powerpoint/2010/main" val="2954944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reduction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fontScale="92500"/>
          </a:bodyPr>
          <a:lstStyle/>
          <a:p>
            <a:pPr marL="0" indent="0">
              <a:buNone/>
            </a:pPr>
            <a:r>
              <a:rPr lang="en-US" dirty="0">
                <a:solidFill>
                  <a:schemeClr val="bg1">
                    <a:lumMod val="50000"/>
                  </a:schemeClr>
                </a:solidFill>
                <a:latin typeface="+mj-lt"/>
                <a:ea typeface="Arial" charset="0"/>
                <a:cs typeface="Arial" charset="0"/>
              </a:rPr>
              <a:t>The more complexity you add to the model, the better it can fit to the training data. </a:t>
            </a:r>
          </a:p>
          <a:p>
            <a:pPr marL="0" indent="0">
              <a:buNone/>
            </a:pPr>
            <a:r>
              <a:rPr lang="en-US" dirty="0">
                <a:solidFill>
                  <a:schemeClr val="bg1">
                    <a:lumMod val="50000"/>
                  </a:schemeClr>
                </a:solidFill>
                <a:latin typeface="+mj-lt"/>
                <a:ea typeface="Arial" charset="0"/>
                <a:cs typeface="Arial" charset="0"/>
              </a:rPr>
              <a:t>This is not always a good practice!</a:t>
            </a:r>
          </a:p>
          <a:p>
            <a:pPr marL="0" indent="0">
              <a:buNone/>
            </a:pPr>
            <a:r>
              <a:rPr lang="en-GB" dirty="0">
                <a:solidFill>
                  <a:schemeClr val="bg1">
                    <a:lumMod val="50000"/>
                  </a:schemeClr>
                </a:solidFill>
                <a:latin typeface="+mj-lt"/>
                <a:ea typeface="Arial" charset="0"/>
                <a:cs typeface="Arial" charset="0"/>
                <a:sym typeface="Open Sans"/>
              </a:rPr>
              <a:t>High dimensional data means a more complex model</a:t>
            </a:r>
          </a:p>
          <a:p>
            <a:pPr marL="0" indent="0">
              <a:lnSpc>
                <a:spcPct val="150000"/>
              </a:lnSpc>
              <a:spcBef>
                <a:spcPct val="20000"/>
              </a:spcBef>
              <a:buNone/>
            </a:pPr>
            <a:r>
              <a:rPr lang="en-GB" dirty="0">
                <a:solidFill>
                  <a:schemeClr val="bg1">
                    <a:lumMod val="50000"/>
                  </a:schemeClr>
                </a:solidFill>
                <a:latin typeface="+mj-lt"/>
                <a:ea typeface="Arial"/>
                <a:cs typeface="Arial"/>
                <a:sym typeface="Open Sans"/>
              </a:rPr>
              <a:t>In this step we are searching for a compact representation of the training set. </a:t>
            </a:r>
          </a:p>
          <a:p>
            <a:pPr marL="0" indent="0">
              <a:lnSpc>
                <a:spcPct val="150000"/>
              </a:lnSpc>
              <a:spcBef>
                <a:spcPct val="20000"/>
              </a:spcBef>
              <a:buNone/>
            </a:pPr>
            <a:r>
              <a:rPr lang="en-GB" dirty="0">
                <a:solidFill>
                  <a:schemeClr val="bg1">
                    <a:lumMod val="50000"/>
                  </a:schemeClr>
                </a:solidFill>
                <a:latin typeface="+mj-lt"/>
                <a:ea typeface="Arial"/>
                <a:cs typeface="Arial"/>
                <a:sym typeface="Open Sans"/>
              </a:rPr>
              <a:t>A good representation will maintain the important patterns that are in the original training set, and will remove redundancies and non-important information</a:t>
            </a:r>
          </a:p>
        </p:txBody>
      </p:sp>
    </p:spTree>
    <p:extLst>
      <p:ext uri="{BB962C8B-B14F-4D97-AF65-F5344CB8AC3E}">
        <p14:creationId xmlns:p14="http://schemas.microsoft.com/office/powerpoint/2010/main" val="1353408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Model generalized performance</a:t>
            </a:r>
            <a:endParaRPr lang="en-IL" dirty="0"/>
          </a:p>
        </p:txBody>
      </p:sp>
      <p:pic>
        <p:nvPicPr>
          <p:cNvPr id="4" name="Shape 442" descr="curse_of_dimensionality_cla">
            <a:extLst>
              <a:ext uri="{FF2B5EF4-FFF2-40B4-BE49-F238E27FC236}">
                <a16:creationId xmlns:a16="http://schemas.microsoft.com/office/drawing/2014/main" id="{C1645822-8A97-49DF-AA84-33DE9A9B5541}"/>
              </a:ext>
            </a:extLst>
          </p:cNvPr>
          <p:cNvPicPr preferRelativeResize="0">
            <a:picLocks noGrp="1"/>
          </p:cNvPicPr>
          <p:nvPr>
            <p:ph idx="1"/>
          </p:nvPr>
        </p:nvPicPr>
        <p:blipFill rotWithShape="1">
          <a:blip r:embed="rId2">
            <a:alphaModFix/>
          </a:blip>
          <a:srcRect/>
          <a:stretch/>
        </p:blipFill>
        <p:spPr>
          <a:xfrm>
            <a:off x="3187700" y="2505075"/>
            <a:ext cx="5816600" cy="3099594"/>
          </a:xfrm>
          <a:prstGeom prst="rect">
            <a:avLst/>
          </a:prstGeom>
          <a:noFill/>
          <a:ln w="9525" cap="flat" cmpd="sng">
            <a:solidFill>
              <a:schemeClr val="dk1"/>
            </a:solidFill>
            <a:prstDash val="solid"/>
            <a:miter/>
            <a:headEnd type="none" w="med" len="med"/>
            <a:tailEnd type="none" w="med" len="med"/>
          </a:ln>
        </p:spPr>
      </p:pic>
    </p:spTree>
    <p:extLst>
      <p:ext uri="{BB962C8B-B14F-4D97-AF65-F5344CB8AC3E}">
        <p14:creationId xmlns:p14="http://schemas.microsoft.com/office/powerpoint/2010/main" val="286536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The motivation to data reduction:</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514350" indent="-514350" algn="l" rtl="0">
              <a:lnSpc>
                <a:spcPct val="100000"/>
              </a:lnSpc>
              <a:buFont typeface="+mj-lt"/>
              <a:buAutoNum type="arabicPeriod"/>
            </a:pPr>
            <a:r>
              <a:rPr lang="en-US" dirty="0">
                <a:solidFill>
                  <a:schemeClr val="bg1">
                    <a:lumMod val="50000"/>
                  </a:schemeClr>
                </a:solidFill>
                <a:latin typeface="+mj-lt"/>
              </a:rPr>
              <a:t>Attaining a better fitted model (better generalized accuracy)</a:t>
            </a:r>
          </a:p>
          <a:p>
            <a:pPr marL="514350" indent="-514350" algn="l" rtl="0">
              <a:lnSpc>
                <a:spcPct val="100000"/>
              </a:lnSpc>
              <a:buFont typeface="+mj-lt"/>
              <a:buAutoNum type="arabicPeriod"/>
            </a:pPr>
            <a:r>
              <a:rPr lang="en-US" dirty="0">
                <a:solidFill>
                  <a:schemeClr val="bg1">
                    <a:lumMod val="50000"/>
                  </a:schemeClr>
                </a:solidFill>
                <a:latin typeface="+mj-lt"/>
              </a:rPr>
              <a:t>Attaining better computation (simpler models are faster to train, and easier to predict with)</a:t>
            </a:r>
          </a:p>
          <a:p>
            <a:pPr marL="514350" indent="-514350" algn="l" rtl="0">
              <a:lnSpc>
                <a:spcPct val="100000"/>
              </a:lnSpc>
              <a:buFont typeface="+mj-lt"/>
              <a:buAutoNum type="arabicPeriod"/>
            </a:pPr>
            <a:r>
              <a:rPr lang="en-US" dirty="0">
                <a:solidFill>
                  <a:schemeClr val="bg1">
                    <a:lumMod val="50000"/>
                  </a:schemeClr>
                </a:solidFill>
                <a:latin typeface="+mj-lt"/>
              </a:rPr>
              <a:t>Attaining better understanding on the key features that affect the target</a:t>
            </a:r>
          </a:p>
          <a:p>
            <a:pPr marL="514350" indent="-514350" algn="l" rtl="0">
              <a:lnSpc>
                <a:spcPct val="100000"/>
              </a:lnSpc>
              <a:buFont typeface="+mj-lt"/>
              <a:buAutoNum type="arabicPeriod"/>
            </a:pPr>
            <a:r>
              <a:rPr lang="en-US" dirty="0">
                <a:solidFill>
                  <a:schemeClr val="bg1">
                    <a:lumMod val="50000"/>
                  </a:schemeClr>
                </a:solidFill>
                <a:latin typeface="+mj-lt"/>
              </a:rPr>
              <a:t>Sometimes features are hard to extract</a:t>
            </a:r>
            <a:endParaRPr lang="en-IL" dirty="0">
              <a:solidFill>
                <a:schemeClr val="bg1">
                  <a:lumMod val="50000"/>
                </a:schemeClr>
              </a:solidFill>
              <a:latin typeface="+mj-lt"/>
            </a:endParaRPr>
          </a:p>
        </p:txBody>
      </p:sp>
    </p:spTree>
    <p:extLst>
      <p:ext uri="{BB962C8B-B14F-4D97-AF65-F5344CB8AC3E}">
        <p14:creationId xmlns:p14="http://schemas.microsoft.com/office/powerpoint/2010/main" val="4148356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reduction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buNone/>
            </a:pPr>
            <a:r>
              <a:rPr lang="en-US" dirty="0">
                <a:solidFill>
                  <a:schemeClr val="bg1">
                    <a:lumMod val="50000"/>
                  </a:schemeClr>
                </a:solidFill>
                <a:latin typeface="+mj-lt"/>
                <a:ea typeface="Arial" charset="0"/>
                <a:cs typeface="Arial" charset="0"/>
              </a:rPr>
              <a:t>And yet, it depends on the algorithm that we are using.</a:t>
            </a:r>
          </a:p>
          <a:p>
            <a:pPr marL="0" indent="0">
              <a:buNone/>
            </a:pPr>
            <a:r>
              <a:rPr lang="en-US" dirty="0">
                <a:solidFill>
                  <a:schemeClr val="bg1">
                    <a:lumMod val="50000"/>
                  </a:schemeClr>
                </a:solidFill>
                <a:latin typeface="+mj-lt"/>
                <a:ea typeface="Arial"/>
                <a:cs typeface="Arial" charset="0"/>
                <a:sym typeface="Open Sans"/>
              </a:rPr>
              <a:t>Some algorithms are more prone to overfitting than others.</a:t>
            </a: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105280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reduction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spcBef>
                <a:spcPct val="20000"/>
              </a:spcBef>
              <a:buNone/>
            </a:pPr>
            <a:r>
              <a:rPr lang="en-US" dirty="0">
                <a:solidFill>
                  <a:schemeClr val="bg1">
                    <a:lumMod val="50000"/>
                  </a:schemeClr>
                </a:solidFill>
                <a:latin typeface="+mj-lt"/>
                <a:ea typeface="Arial" charset="0"/>
                <a:cs typeface="Arial" charset="0"/>
                <a:sym typeface="Open Sans"/>
              </a:rPr>
              <a:t>Two main approaches for dimensionality reduction:</a:t>
            </a:r>
          </a:p>
          <a:p>
            <a:pPr>
              <a:lnSpc>
                <a:spcPct val="150000"/>
              </a:lnSpc>
              <a:spcBef>
                <a:spcPct val="20000"/>
              </a:spcBef>
            </a:pPr>
            <a:r>
              <a:rPr lang="en-US" b="1" dirty="0">
                <a:solidFill>
                  <a:schemeClr val="bg1">
                    <a:lumMod val="50000"/>
                  </a:schemeClr>
                </a:solidFill>
                <a:latin typeface="+mj-lt"/>
                <a:ea typeface="Arial" charset="0"/>
                <a:cs typeface="Arial" charset="0"/>
                <a:sym typeface="Open Sans"/>
              </a:rPr>
              <a:t>Feature selection </a:t>
            </a:r>
            <a:r>
              <a:rPr lang="en-US" dirty="0">
                <a:solidFill>
                  <a:schemeClr val="bg1">
                    <a:lumMod val="50000"/>
                  </a:schemeClr>
                </a:solidFill>
                <a:latin typeface="+mj-lt"/>
                <a:ea typeface="Arial" charset="0"/>
                <a:cs typeface="Arial" charset="0"/>
                <a:sym typeface="Open Sans"/>
              </a:rPr>
              <a:t>- Selecting a subset of the input features, without any transformation</a:t>
            </a:r>
          </a:p>
          <a:p>
            <a:pPr>
              <a:lnSpc>
                <a:spcPct val="150000"/>
              </a:lnSpc>
              <a:spcBef>
                <a:spcPct val="20000"/>
              </a:spcBef>
            </a:pPr>
            <a:r>
              <a:rPr lang="en-US" b="1" dirty="0">
                <a:solidFill>
                  <a:schemeClr val="bg1">
                    <a:lumMod val="50000"/>
                  </a:schemeClr>
                </a:solidFill>
                <a:latin typeface="+mj-lt"/>
                <a:ea typeface="Arial" charset="0"/>
                <a:cs typeface="Arial" charset="0"/>
                <a:sym typeface="Open Sans"/>
              </a:rPr>
              <a:t>Feature reduction </a:t>
            </a:r>
            <a:r>
              <a:rPr lang="en-US" dirty="0">
                <a:solidFill>
                  <a:schemeClr val="bg1">
                    <a:lumMod val="50000"/>
                  </a:schemeClr>
                </a:solidFill>
                <a:latin typeface="+mj-lt"/>
                <a:ea typeface="Arial" charset="0"/>
                <a:cs typeface="Arial" charset="0"/>
                <a:sym typeface="Open Sans"/>
              </a:rPr>
              <a:t>- Transform the input features into a new space with lower dimensionality</a:t>
            </a:r>
            <a:endParaRPr lang="en-GB" dirty="0">
              <a:solidFill>
                <a:schemeClr val="bg1">
                  <a:lumMod val="50000"/>
                </a:schemeClr>
              </a:solidFill>
              <a:latin typeface="+mj-lt"/>
              <a:ea typeface="Arial" charset="0"/>
              <a:cs typeface="Arial" charset="0"/>
              <a:sym typeface="Open Sans"/>
            </a:endParaRPr>
          </a:p>
          <a:p>
            <a:pPr marL="0" indent="0">
              <a:buNone/>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407330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Feature selection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spcBef>
                <a:spcPct val="20000"/>
              </a:spcBef>
              <a:buNone/>
            </a:pPr>
            <a:r>
              <a:rPr lang="en-US" dirty="0">
                <a:solidFill>
                  <a:schemeClr val="bg1">
                    <a:lumMod val="50000"/>
                  </a:schemeClr>
                </a:solidFill>
                <a:latin typeface="+mj-lt"/>
                <a:ea typeface="Arial" charset="0"/>
                <a:cs typeface="Arial" charset="0"/>
                <a:sym typeface="Open Sans"/>
              </a:rPr>
              <a:t>The objective is to select a subset of the explaining features which contain the majority of information about the outcome.</a:t>
            </a:r>
          </a:p>
          <a:p>
            <a:pPr marL="0" indent="0">
              <a:lnSpc>
                <a:spcPct val="150000"/>
              </a:lnSpc>
              <a:spcBef>
                <a:spcPct val="20000"/>
              </a:spcBef>
              <a:buNone/>
            </a:pPr>
            <a:r>
              <a:rPr lang="en-US" dirty="0">
                <a:solidFill>
                  <a:schemeClr val="bg1">
                    <a:lumMod val="50000"/>
                  </a:schemeClr>
                </a:solidFill>
                <a:latin typeface="+mj-lt"/>
                <a:ea typeface="Arial" charset="0"/>
                <a:cs typeface="Arial" charset="0"/>
                <a:sym typeface="Open Sans"/>
              </a:rPr>
              <a:t>Important notion: the number of available subsets is exponential in the number of training features.</a:t>
            </a:r>
          </a:p>
          <a:p>
            <a:pPr marL="0" indent="0">
              <a:lnSpc>
                <a:spcPct val="150000"/>
              </a:lnSpc>
              <a:spcBef>
                <a:spcPct val="20000"/>
              </a:spcBef>
              <a:buNone/>
            </a:pPr>
            <a:r>
              <a:rPr lang="en-US" dirty="0">
                <a:solidFill>
                  <a:schemeClr val="bg1">
                    <a:lumMod val="50000"/>
                  </a:schemeClr>
                </a:solidFill>
                <a:latin typeface="+mj-lt"/>
                <a:ea typeface="Arial" charset="0"/>
                <a:cs typeface="Arial" charset="0"/>
                <a:sym typeface="Open Sans"/>
              </a:rPr>
              <a:t>Finding the optimal set of explaining feature is a NP-Hard problem that we cannot solve. Feature selection techniques are heuristic.</a:t>
            </a:r>
            <a:endParaRPr lang="en-GB" dirty="0">
              <a:solidFill>
                <a:schemeClr val="bg1">
                  <a:lumMod val="50000"/>
                </a:schemeClr>
              </a:solidFill>
              <a:latin typeface="+mj-lt"/>
              <a:ea typeface="Arial" charset="0"/>
              <a:cs typeface="Arial" charset="0"/>
              <a:sym typeface="Open Sans"/>
            </a:endParaRPr>
          </a:p>
          <a:p>
            <a:pPr marL="0" indent="0">
              <a:buNone/>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485878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Feature selection approaches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514350" indent="-514350" algn="l" rtl="0">
              <a:lnSpc>
                <a:spcPct val="100000"/>
              </a:lnSpc>
              <a:buFont typeface="+mj-lt"/>
              <a:buAutoNum type="arabicPeriod"/>
            </a:pPr>
            <a:r>
              <a:rPr lang="en-US" dirty="0">
                <a:solidFill>
                  <a:schemeClr val="bg1">
                    <a:lumMod val="50000"/>
                  </a:schemeClr>
                </a:solidFill>
                <a:latin typeface="+mj-lt"/>
              </a:rPr>
              <a:t>Filter methods</a:t>
            </a:r>
          </a:p>
          <a:p>
            <a:pPr marL="514350" indent="-514350" algn="l" rtl="0">
              <a:lnSpc>
                <a:spcPct val="100000"/>
              </a:lnSpc>
              <a:buFont typeface="+mj-lt"/>
              <a:buAutoNum type="arabicPeriod"/>
            </a:pPr>
            <a:r>
              <a:rPr lang="en-US" dirty="0">
                <a:solidFill>
                  <a:schemeClr val="bg1">
                    <a:lumMod val="50000"/>
                  </a:schemeClr>
                </a:solidFill>
                <a:latin typeface="+mj-lt"/>
              </a:rPr>
              <a:t>Wrapper methods</a:t>
            </a:r>
          </a:p>
          <a:p>
            <a:pPr marL="514350" indent="-514350" algn="l" rtl="0">
              <a:lnSpc>
                <a:spcPct val="100000"/>
              </a:lnSpc>
              <a:buFont typeface="+mj-lt"/>
              <a:buAutoNum type="arabicPeriod"/>
            </a:pPr>
            <a:r>
              <a:rPr lang="en-US" dirty="0">
                <a:solidFill>
                  <a:schemeClr val="bg1">
                    <a:lumMod val="50000"/>
                  </a:schemeClr>
                </a:solidFill>
                <a:latin typeface="+mj-lt"/>
              </a:rPr>
              <a:t>Embedded methods</a:t>
            </a:r>
          </a:p>
        </p:txBody>
      </p:sp>
    </p:spTree>
    <p:extLst>
      <p:ext uri="{BB962C8B-B14F-4D97-AF65-F5344CB8AC3E}">
        <p14:creationId xmlns:p14="http://schemas.microsoft.com/office/powerpoint/2010/main" val="3802197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Filter methods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a:xfrm>
            <a:off x="838200" y="1825625"/>
            <a:ext cx="10515600" cy="1070989"/>
          </a:xfrm>
        </p:spPr>
        <p:txBody>
          <a:bodyPr/>
          <a:lstStyle/>
          <a:p>
            <a:pPr marL="0" indent="0" algn="l" rtl="0">
              <a:lnSpc>
                <a:spcPct val="100000"/>
              </a:lnSpc>
              <a:buNone/>
            </a:pPr>
            <a:r>
              <a:rPr lang="en-US" dirty="0">
                <a:solidFill>
                  <a:schemeClr val="bg1">
                    <a:lumMod val="50000"/>
                  </a:schemeClr>
                </a:solidFill>
                <a:latin typeface="+mj-lt"/>
              </a:rPr>
              <a:t>In filter methods we select features independent of the learning algorithm</a:t>
            </a:r>
          </a:p>
        </p:txBody>
      </p:sp>
      <p:grpSp>
        <p:nvGrpSpPr>
          <p:cNvPr id="14" name="קבוצה 13">
            <a:extLst>
              <a:ext uri="{FF2B5EF4-FFF2-40B4-BE49-F238E27FC236}">
                <a16:creationId xmlns:a16="http://schemas.microsoft.com/office/drawing/2014/main" id="{ECBC86F0-0112-4F91-AC73-A76FF77885C4}"/>
              </a:ext>
            </a:extLst>
          </p:cNvPr>
          <p:cNvGrpSpPr/>
          <p:nvPr/>
        </p:nvGrpSpPr>
        <p:grpSpPr>
          <a:xfrm>
            <a:off x="2662238" y="3028950"/>
            <a:ext cx="6867525" cy="971550"/>
            <a:chOff x="952500" y="2933700"/>
            <a:chExt cx="6867525" cy="971550"/>
          </a:xfrm>
        </p:grpSpPr>
        <p:sp>
          <p:nvSpPr>
            <p:cNvPr id="4" name="מלבן 3">
              <a:extLst>
                <a:ext uri="{FF2B5EF4-FFF2-40B4-BE49-F238E27FC236}">
                  <a16:creationId xmlns:a16="http://schemas.microsoft.com/office/drawing/2014/main" id="{F350946F-D7F9-485C-9AFF-23D129226397}"/>
                </a:ext>
              </a:extLst>
            </p:cNvPr>
            <p:cNvSpPr/>
            <p:nvPr/>
          </p:nvSpPr>
          <p:spPr>
            <a:xfrm>
              <a:off x="952500" y="3057525"/>
              <a:ext cx="1400175" cy="847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Set of all the features</a:t>
              </a:r>
              <a:endParaRPr lang="en-IL" dirty="0">
                <a:latin typeface="+mj-lt"/>
              </a:endParaRPr>
            </a:p>
          </p:txBody>
        </p:sp>
        <p:sp>
          <p:nvSpPr>
            <p:cNvPr id="5" name="מלבן 4">
              <a:extLst>
                <a:ext uri="{FF2B5EF4-FFF2-40B4-BE49-F238E27FC236}">
                  <a16:creationId xmlns:a16="http://schemas.microsoft.com/office/drawing/2014/main" id="{53AA4E5E-BB18-4F6B-9EFE-EFEF1F71C69D}"/>
                </a:ext>
              </a:extLst>
            </p:cNvPr>
            <p:cNvSpPr/>
            <p:nvPr/>
          </p:nvSpPr>
          <p:spPr>
            <a:xfrm>
              <a:off x="3686175" y="3057525"/>
              <a:ext cx="1400175" cy="847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Subset of the features</a:t>
              </a:r>
              <a:endParaRPr lang="en-IL" dirty="0">
                <a:latin typeface="+mj-lt"/>
              </a:endParaRPr>
            </a:p>
          </p:txBody>
        </p:sp>
        <p:cxnSp>
          <p:nvCxnSpPr>
            <p:cNvPr id="7" name="מחבר חץ ישר 6">
              <a:extLst>
                <a:ext uri="{FF2B5EF4-FFF2-40B4-BE49-F238E27FC236}">
                  <a16:creationId xmlns:a16="http://schemas.microsoft.com/office/drawing/2014/main" id="{675DA85E-9F98-4938-94AD-8A2C4D936A04}"/>
                </a:ext>
              </a:extLst>
            </p:cNvPr>
            <p:cNvCxnSpPr>
              <a:stCxn id="4" idx="3"/>
              <a:endCxn id="5" idx="1"/>
            </p:cNvCxnSpPr>
            <p:nvPr/>
          </p:nvCxnSpPr>
          <p:spPr>
            <a:xfrm>
              <a:off x="2352675" y="3481388"/>
              <a:ext cx="13335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A9DE0181-B2BB-4494-BD23-A0864533A66B}"/>
                </a:ext>
              </a:extLst>
            </p:cNvPr>
            <p:cNvSpPr txBox="1"/>
            <p:nvPr/>
          </p:nvSpPr>
          <p:spPr>
            <a:xfrm>
              <a:off x="2438400" y="2933700"/>
              <a:ext cx="1181100" cy="584775"/>
            </a:xfrm>
            <a:prstGeom prst="rect">
              <a:avLst/>
            </a:prstGeom>
            <a:noFill/>
          </p:spPr>
          <p:txBody>
            <a:bodyPr wrap="square" rtlCol="0">
              <a:spAutoFit/>
            </a:bodyPr>
            <a:lstStyle/>
            <a:p>
              <a:pPr algn="ctr" rtl="0"/>
              <a:r>
                <a:rPr lang="en-US" sz="1600" dirty="0">
                  <a:latin typeface="+mj-lt"/>
                </a:rPr>
                <a:t>Some filter method</a:t>
              </a:r>
              <a:endParaRPr lang="en-IL" sz="1600" dirty="0">
                <a:latin typeface="+mj-lt"/>
              </a:endParaRPr>
            </a:p>
          </p:txBody>
        </p:sp>
        <p:sp>
          <p:nvSpPr>
            <p:cNvPr id="9" name="מלבן 8">
              <a:extLst>
                <a:ext uri="{FF2B5EF4-FFF2-40B4-BE49-F238E27FC236}">
                  <a16:creationId xmlns:a16="http://schemas.microsoft.com/office/drawing/2014/main" id="{C10F4DF7-E5BE-4DA5-BCE9-AC746D34747A}"/>
                </a:ext>
              </a:extLst>
            </p:cNvPr>
            <p:cNvSpPr/>
            <p:nvPr/>
          </p:nvSpPr>
          <p:spPr>
            <a:xfrm>
              <a:off x="6419850" y="3057525"/>
              <a:ext cx="1400175" cy="847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Model</a:t>
              </a:r>
              <a:endParaRPr lang="en-IL" dirty="0">
                <a:latin typeface="+mj-lt"/>
              </a:endParaRPr>
            </a:p>
          </p:txBody>
        </p:sp>
        <p:cxnSp>
          <p:nvCxnSpPr>
            <p:cNvPr id="10" name="מחבר חץ ישר 9">
              <a:extLst>
                <a:ext uri="{FF2B5EF4-FFF2-40B4-BE49-F238E27FC236}">
                  <a16:creationId xmlns:a16="http://schemas.microsoft.com/office/drawing/2014/main" id="{C79449ED-77B7-417F-9A10-FDEA009F6717}"/>
                </a:ext>
              </a:extLst>
            </p:cNvPr>
            <p:cNvCxnSpPr>
              <a:cxnSpLocks/>
              <a:stCxn id="5" idx="3"/>
              <a:endCxn id="9" idx="1"/>
            </p:cNvCxnSpPr>
            <p:nvPr/>
          </p:nvCxnSpPr>
          <p:spPr>
            <a:xfrm>
              <a:off x="5086350" y="3481388"/>
              <a:ext cx="13335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2F874EE3-1E83-4ADA-84DB-B7A1AA998B3A}"/>
                </a:ext>
              </a:extLst>
            </p:cNvPr>
            <p:cNvSpPr txBox="1"/>
            <p:nvPr/>
          </p:nvSpPr>
          <p:spPr>
            <a:xfrm>
              <a:off x="5153025" y="2933700"/>
              <a:ext cx="1181100" cy="584775"/>
            </a:xfrm>
            <a:prstGeom prst="rect">
              <a:avLst/>
            </a:prstGeom>
            <a:noFill/>
          </p:spPr>
          <p:txBody>
            <a:bodyPr wrap="square" rtlCol="0">
              <a:spAutoFit/>
            </a:bodyPr>
            <a:lstStyle/>
            <a:p>
              <a:pPr algn="ctr" rtl="0"/>
              <a:r>
                <a:rPr lang="en-US" sz="1600" dirty="0">
                  <a:latin typeface="+mj-lt"/>
                </a:rPr>
                <a:t>Training on the subset</a:t>
              </a:r>
              <a:endParaRPr lang="en-IL" sz="1600" dirty="0">
                <a:latin typeface="+mj-lt"/>
              </a:endParaRPr>
            </a:p>
          </p:txBody>
        </p:sp>
      </p:grpSp>
    </p:spTree>
    <p:extLst>
      <p:ext uri="{BB962C8B-B14F-4D97-AF65-F5344CB8AC3E}">
        <p14:creationId xmlns:p14="http://schemas.microsoft.com/office/powerpoint/2010/main" val="2050481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Filter methods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0" indent="0" algn="l" rtl="0">
              <a:lnSpc>
                <a:spcPct val="100000"/>
              </a:lnSpc>
              <a:buNone/>
            </a:pPr>
            <a:r>
              <a:rPr lang="en-US" u="sng" dirty="0">
                <a:solidFill>
                  <a:schemeClr val="bg1">
                    <a:lumMod val="50000"/>
                  </a:schemeClr>
                </a:solidFill>
                <a:latin typeface="+mj-lt"/>
              </a:rPr>
              <a:t>Univariate feature selection</a:t>
            </a:r>
          </a:p>
          <a:p>
            <a:pPr marL="0" indent="0" algn="l" rtl="0">
              <a:lnSpc>
                <a:spcPct val="100000"/>
              </a:lnSpc>
              <a:buNone/>
            </a:pPr>
            <a:r>
              <a:rPr lang="en-US" dirty="0">
                <a:solidFill>
                  <a:schemeClr val="bg1">
                    <a:lumMod val="50000"/>
                  </a:schemeClr>
                </a:solidFill>
                <a:latin typeface="+mj-lt"/>
              </a:rPr>
              <a:t>Select those explaining features that have the strongest relationships with the target feature:</a:t>
            </a:r>
          </a:p>
          <a:p>
            <a:pPr algn="l" rtl="0">
              <a:lnSpc>
                <a:spcPct val="100000"/>
              </a:lnSpc>
            </a:pPr>
            <a:r>
              <a:rPr lang="en-US" dirty="0">
                <a:solidFill>
                  <a:schemeClr val="bg1">
                    <a:lumMod val="50000"/>
                  </a:schemeClr>
                </a:solidFill>
                <a:latin typeface="+mj-lt"/>
              </a:rPr>
              <a:t>Correlations (numeric variables)</a:t>
            </a:r>
          </a:p>
          <a:p>
            <a:pPr algn="l" rtl="0">
              <a:lnSpc>
                <a:spcPct val="100000"/>
              </a:lnSpc>
            </a:pPr>
            <a:r>
              <a:rPr lang="en-US" dirty="0">
                <a:solidFill>
                  <a:schemeClr val="bg1">
                    <a:lumMod val="50000"/>
                  </a:schemeClr>
                </a:solidFill>
                <a:latin typeface="+mj-lt"/>
              </a:rPr>
              <a:t>Chi square (categorial)</a:t>
            </a:r>
          </a:p>
          <a:p>
            <a:pPr algn="l" rtl="0">
              <a:lnSpc>
                <a:spcPct val="100000"/>
              </a:lnSpc>
            </a:pPr>
            <a:r>
              <a:rPr lang="en-US" dirty="0">
                <a:solidFill>
                  <a:schemeClr val="bg1">
                    <a:lumMod val="50000"/>
                  </a:schemeClr>
                </a:solidFill>
                <a:latin typeface="+mj-lt"/>
              </a:rPr>
              <a:t>Mutual information</a:t>
            </a:r>
          </a:p>
        </p:txBody>
      </p:sp>
    </p:spTree>
    <p:extLst>
      <p:ext uri="{BB962C8B-B14F-4D97-AF65-F5344CB8AC3E}">
        <p14:creationId xmlns:p14="http://schemas.microsoft.com/office/powerpoint/2010/main" val="4083437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Filter methods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0" indent="0" algn="l" rtl="0">
              <a:lnSpc>
                <a:spcPct val="100000"/>
              </a:lnSpc>
              <a:buNone/>
            </a:pPr>
            <a:r>
              <a:rPr lang="en-US" u="sng" dirty="0">
                <a:solidFill>
                  <a:schemeClr val="bg1">
                    <a:lumMod val="50000"/>
                  </a:schemeClr>
                </a:solidFill>
                <a:latin typeface="+mj-lt"/>
              </a:rPr>
              <a:t>Univariate feature selection</a:t>
            </a:r>
          </a:p>
          <a:p>
            <a:pPr marL="0" indent="0" algn="l" rtl="0">
              <a:lnSpc>
                <a:spcPct val="100000"/>
              </a:lnSpc>
              <a:buNone/>
            </a:pPr>
            <a:r>
              <a:rPr lang="en-US" dirty="0">
                <a:solidFill>
                  <a:schemeClr val="bg1">
                    <a:lumMod val="50000"/>
                  </a:schemeClr>
                </a:solidFill>
                <a:latin typeface="+mj-lt"/>
              </a:rPr>
              <a:t>This is a very naïve method. It is more appropriate for finding important features that it is for optimizing a subset of explaining features.</a:t>
            </a:r>
          </a:p>
        </p:txBody>
      </p:sp>
    </p:spTree>
    <p:extLst>
      <p:ext uri="{BB962C8B-B14F-4D97-AF65-F5344CB8AC3E}">
        <p14:creationId xmlns:p14="http://schemas.microsoft.com/office/powerpoint/2010/main" val="128138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do we do in this stage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integration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Handling missing values and outliers</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Feature transformation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reduction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Sampling</a:t>
            </a:r>
          </a:p>
          <a:p>
            <a:pPr marL="457200" indent="-457200">
              <a:lnSpc>
                <a:spcPct val="150000"/>
              </a:lnSpc>
              <a:spcBef>
                <a:spcPct val="20000"/>
              </a:spcBef>
              <a:buFont typeface="+mj-lt"/>
              <a:buAutoNum type="arabicPeriod"/>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713866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Filter methods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0" indent="0" algn="l" rtl="0">
              <a:lnSpc>
                <a:spcPct val="100000"/>
              </a:lnSpc>
              <a:buNone/>
            </a:pPr>
            <a:r>
              <a:rPr lang="en-US" u="sng" dirty="0">
                <a:solidFill>
                  <a:schemeClr val="bg1">
                    <a:lumMod val="50000"/>
                  </a:schemeClr>
                </a:solidFill>
                <a:latin typeface="+mj-lt"/>
              </a:rPr>
              <a:t>Manual exploration</a:t>
            </a:r>
          </a:p>
          <a:p>
            <a:pPr marL="0" indent="0" algn="l" rtl="0">
              <a:lnSpc>
                <a:spcPct val="100000"/>
              </a:lnSpc>
              <a:buNone/>
            </a:pPr>
            <a:r>
              <a:rPr lang="en-US" dirty="0">
                <a:solidFill>
                  <a:schemeClr val="bg1">
                    <a:lumMod val="50000"/>
                  </a:schemeClr>
                </a:solidFill>
                <a:latin typeface="+mj-lt"/>
              </a:rPr>
              <a:t>A correlation heatmap is a helpful tool.</a:t>
            </a:r>
          </a:p>
          <a:p>
            <a:pPr marL="0" indent="0" algn="l" rtl="0">
              <a:lnSpc>
                <a:spcPct val="100000"/>
              </a:lnSpc>
              <a:buNone/>
            </a:pPr>
            <a:r>
              <a:rPr lang="en-US" dirty="0">
                <a:solidFill>
                  <a:schemeClr val="bg1">
                    <a:lumMod val="50000"/>
                  </a:schemeClr>
                </a:solidFill>
                <a:latin typeface="+mj-lt"/>
              </a:rPr>
              <a:t>The basic idea: correlated explaining features might be redundant. Features that are correlated with the target feature are probably important.</a:t>
            </a:r>
          </a:p>
        </p:txBody>
      </p:sp>
      <p:pic>
        <p:nvPicPr>
          <p:cNvPr id="4" name="Picture 3">
            <a:extLst>
              <a:ext uri="{FF2B5EF4-FFF2-40B4-BE49-F238E27FC236}">
                <a16:creationId xmlns:a16="http://schemas.microsoft.com/office/drawing/2014/main" id="{69E4F378-71E8-46F9-8508-1CF5BAD29D8D}"/>
              </a:ext>
            </a:extLst>
          </p:cNvPr>
          <p:cNvPicPr>
            <a:picLocks noChangeAspect="1"/>
          </p:cNvPicPr>
          <p:nvPr/>
        </p:nvPicPr>
        <p:blipFill>
          <a:blip r:embed="rId2"/>
          <a:stretch>
            <a:fillRect/>
          </a:stretch>
        </p:blipFill>
        <p:spPr>
          <a:xfrm>
            <a:off x="4599042" y="4248149"/>
            <a:ext cx="2993915" cy="2367915"/>
          </a:xfrm>
          <a:prstGeom prst="rect">
            <a:avLst/>
          </a:prstGeom>
        </p:spPr>
      </p:pic>
    </p:spTree>
    <p:extLst>
      <p:ext uri="{BB962C8B-B14F-4D97-AF65-F5344CB8AC3E}">
        <p14:creationId xmlns:p14="http://schemas.microsoft.com/office/powerpoint/2010/main" val="3421470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Filter methods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normAutofit/>
          </a:bodyPr>
          <a:lstStyle/>
          <a:p>
            <a:pPr marL="514350" indent="-514350" algn="l" rtl="0">
              <a:lnSpc>
                <a:spcPct val="100000"/>
              </a:lnSpc>
              <a:buFont typeface="+mj-lt"/>
              <a:buAutoNum type="arabicPeriod" startAt="3"/>
            </a:pPr>
            <a:r>
              <a:rPr lang="en-US" dirty="0">
                <a:solidFill>
                  <a:schemeClr val="bg1">
                    <a:lumMod val="50000"/>
                  </a:schemeClr>
                </a:solidFill>
                <a:latin typeface="+mj-lt"/>
              </a:rPr>
              <a:t>MRMR</a:t>
            </a:r>
          </a:p>
          <a:p>
            <a:pPr marL="0" indent="0" algn="l" rtl="0">
              <a:lnSpc>
                <a:spcPct val="100000"/>
              </a:lnSpc>
              <a:buNone/>
            </a:pPr>
            <a:r>
              <a:rPr lang="en-US" dirty="0">
                <a:solidFill>
                  <a:schemeClr val="bg1">
                    <a:lumMod val="50000"/>
                  </a:schemeClr>
                </a:solidFill>
                <a:latin typeface="+mj-lt"/>
              </a:rPr>
              <a:t>(Maximum Relevance Minimum Redundancy)</a:t>
            </a:r>
          </a:p>
          <a:p>
            <a:pPr marL="0" indent="0" algn="l" rtl="0">
              <a:lnSpc>
                <a:spcPct val="100000"/>
              </a:lnSpc>
              <a:buNone/>
            </a:pPr>
            <a:r>
              <a:rPr lang="en-US" dirty="0">
                <a:solidFill>
                  <a:schemeClr val="bg1">
                    <a:lumMod val="50000"/>
                  </a:schemeClr>
                </a:solidFill>
                <a:latin typeface="+mj-lt"/>
              </a:rPr>
              <a:t>This is actually a family of methods which select one feature at a time and combines between:</a:t>
            </a:r>
          </a:p>
          <a:p>
            <a:pPr algn="l" rtl="0">
              <a:lnSpc>
                <a:spcPct val="100000"/>
              </a:lnSpc>
            </a:pPr>
            <a:r>
              <a:rPr lang="en-US" dirty="0">
                <a:solidFill>
                  <a:schemeClr val="bg1">
                    <a:lumMod val="50000"/>
                  </a:schemeClr>
                </a:solidFill>
                <a:latin typeface="+mj-lt"/>
              </a:rPr>
              <a:t>Relevance: the relationship between a new feature and the target</a:t>
            </a:r>
          </a:p>
          <a:p>
            <a:pPr algn="l" rtl="0">
              <a:lnSpc>
                <a:spcPct val="100000"/>
              </a:lnSpc>
            </a:pPr>
            <a:r>
              <a:rPr lang="en-US" dirty="0">
                <a:solidFill>
                  <a:schemeClr val="bg1">
                    <a:lumMod val="50000"/>
                  </a:schemeClr>
                </a:solidFill>
                <a:latin typeface="+mj-lt"/>
              </a:rPr>
              <a:t>Redundancy: the relationships of the new feature and features that were already selected</a:t>
            </a:r>
          </a:p>
          <a:p>
            <a:pPr marL="0" indent="0" algn="l" rtl="0">
              <a:lnSpc>
                <a:spcPct val="100000"/>
              </a:lnSpc>
              <a:buNone/>
            </a:pPr>
            <a:endParaRPr lang="en-US" dirty="0">
              <a:solidFill>
                <a:schemeClr val="bg1">
                  <a:lumMod val="50000"/>
                </a:schemeClr>
              </a:solidFill>
              <a:latin typeface="+mj-lt"/>
            </a:endParaRPr>
          </a:p>
        </p:txBody>
      </p:sp>
    </p:spTree>
    <p:extLst>
      <p:ext uri="{BB962C8B-B14F-4D97-AF65-F5344CB8AC3E}">
        <p14:creationId xmlns:p14="http://schemas.microsoft.com/office/powerpoint/2010/main" val="2656963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Wrapper methods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a:xfrm>
            <a:off x="838200" y="1825625"/>
            <a:ext cx="10515600" cy="1070989"/>
          </a:xfrm>
        </p:spPr>
        <p:txBody>
          <a:bodyPr/>
          <a:lstStyle/>
          <a:p>
            <a:pPr marL="0" indent="0" algn="l" rtl="0">
              <a:lnSpc>
                <a:spcPct val="100000"/>
              </a:lnSpc>
              <a:buNone/>
            </a:pPr>
            <a:r>
              <a:rPr lang="en-US" dirty="0">
                <a:solidFill>
                  <a:schemeClr val="bg1">
                    <a:lumMod val="50000"/>
                  </a:schemeClr>
                </a:solidFill>
                <a:latin typeface="+mj-lt"/>
              </a:rPr>
              <a:t>Wrapper methods select the features according to their impact on the actual performance of the model.</a:t>
            </a:r>
          </a:p>
        </p:txBody>
      </p:sp>
      <p:grpSp>
        <p:nvGrpSpPr>
          <p:cNvPr id="30" name="קבוצה 29">
            <a:extLst>
              <a:ext uri="{FF2B5EF4-FFF2-40B4-BE49-F238E27FC236}">
                <a16:creationId xmlns:a16="http://schemas.microsoft.com/office/drawing/2014/main" id="{C0F2DD49-5227-400B-B87A-2F0E43532659}"/>
              </a:ext>
            </a:extLst>
          </p:cNvPr>
          <p:cNvGrpSpPr/>
          <p:nvPr/>
        </p:nvGrpSpPr>
        <p:grpSpPr>
          <a:xfrm>
            <a:off x="2730183" y="3211830"/>
            <a:ext cx="6730999" cy="2627887"/>
            <a:chOff x="1795463" y="3028950"/>
            <a:chExt cx="6730999" cy="2627887"/>
          </a:xfrm>
        </p:grpSpPr>
        <p:sp>
          <p:nvSpPr>
            <p:cNvPr id="4" name="מלבן 3">
              <a:extLst>
                <a:ext uri="{FF2B5EF4-FFF2-40B4-BE49-F238E27FC236}">
                  <a16:creationId xmlns:a16="http://schemas.microsoft.com/office/drawing/2014/main" id="{F350946F-D7F9-485C-9AFF-23D129226397}"/>
                </a:ext>
              </a:extLst>
            </p:cNvPr>
            <p:cNvSpPr/>
            <p:nvPr/>
          </p:nvSpPr>
          <p:spPr>
            <a:xfrm>
              <a:off x="1795463" y="3961387"/>
              <a:ext cx="1400175" cy="847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Set of all the features</a:t>
              </a:r>
              <a:endParaRPr lang="en-IL" dirty="0">
                <a:latin typeface="+mj-lt"/>
              </a:endParaRPr>
            </a:p>
          </p:txBody>
        </p:sp>
        <p:sp>
          <p:nvSpPr>
            <p:cNvPr id="5" name="מלבן 4">
              <a:extLst>
                <a:ext uri="{FF2B5EF4-FFF2-40B4-BE49-F238E27FC236}">
                  <a16:creationId xmlns:a16="http://schemas.microsoft.com/office/drawing/2014/main" id="{53AA4E5E-BB18-4F6B-9EFE-EFEF1F71C69D}"/>
                </a:ext>
              </a:extLst>
            </p:cNvPr>
            <p:cNvSpPr/>
            <p:nvPr/>
          </p:nvSpPr>
          <p:spPr>
            <a:xfrm>
              <a:off x="5713413" y="3113662"/>
              <a:ext cx="1400175" cy="847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Subset of the features</a:t>
              </a:r>
              <a:endParaRPr lang="en-IL" dirty="0">
                <a:latin typeface="+mj-lt"/>
              </a:endParaRPr>
            </a:p>
          </p:txBody>
        </p:sp>
        <p:sp>
          <p:nvSpPr>
            <p:cNvPr id="9" name="מלבן 8">
              <a:extLst>
                <a:ext uri="{FF2B5EF4-FFF2-40B4-BE49-F238E27FC236}">
                  <a16:creationId xmlns:a16="http://schemas.microsoft.com/office/drawing/2014/main" id="{C10F4DF7-E5BE-4DA5-BCE9-AC746D34747A}"/>
                </a:ext>
              </a:extLst>
            </p:cNvPr>
            <p:cNvSpPr/>
            <p:nvPr/>
          </p:nvSpPr>
          <p:spPr>
            <a:xfrm>
              <a:off x="5713413" y="4809112"/>
              <a:ext cx="1400175" cy="847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Model</a:t>
              </a:r>
              <a:endParaRPr lang="en-IL" dirty="0">
                <a:latin typeface="+mj-lt"/>
              </a:endParaRPr>
            </a:p>
          </p:txBody>
        </p:sp>
        <p:cxnSp>
          <p:nvCxnSpPr>
            <p:cNvPr id="16" name="מחבר: מעוקל 15">
              <a:extLst>
                <a:ext uri="{FF2B5EF4-FFF2-40B4-BE49-F238E27FC236}">
                  <a16:creationId xmlns:a16="http://schemas.microsoft.com/office/drawing/2014/main" id="{2561A552-6D6F-4D91-8AAE-4E51F95F6F41}"/>
                </a:ext>
              </a:extLst>
            </p:cNvPr>
            <p:cNvCxnSpPr>
              <a:cxnSpLocks/>
              <a:stCxn id="25" idx="0"/>
              <a:endCxn id="5" idx="1"/>
            </p:cNvCxnSpPr>
            <p:nvPr/>
          </p:nvCxnSpPr>
          <p:spPr>
            <a:xfrm rot="5400000" flipH="1" flipV="1">
              <a:off x="4035426" y="2697738"/>
              <a:ext cx="838199" cy="2517775"/>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מחבר: מעוקל 17">
              <a:extLst>
                <a:ext uri="{FF2B5EF4-FFF2-40B4-BE49-F238E27FC236}">
                  <a16:creationId xmlns:a16="http://schemas.microsoft.com/office/drawing/2014/main" id="{457B5D67-30EA-4A9E-90E7-6E00E8829699}"/>
                </a:ext>
              </a:extLst>
            </p:cNvPr>
            <p:cNvCxnSpPr>
              <a:stCxn id="5" idx="3"/>
              <a:endCxn id="9" idx="3"/>
            </p:cNvCxnSpPr>
            <p:nvPr/>
          </p:nvCxnSpPr>
          <p:spPr>
            <a:xfrm>
              <a:off x="7113588" y="3537525"/>
              <a:ext cx="12700" cy="1695450"/>
            </a:xfrm>
            <a:prstGeom prst="curved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מחבר: מעוקל 19">
              <a:extLst>
                <a:ext uri="{FF2B5EF4-FFF2-40B4-BE49-F238E27FC236}">
                  <a16:creationId xmlns:a16="http://schemas.microsoft.com/office/drawing/2014/main" id="{49C01C69-C949-47FF-B082-0526B5FF51F9}"/>
                </a:ext>
              </a:extLst>
            </p:cNvPr>
            <p:cNvCxnSpPr>
              <a:cxnSpLocks/>
              <a:stCxn id="9" idx="1"/>
              <a:endCxn id="25" idx="2"/>
            </p:cNvCxnSpPr>
            <p:nvPr/>
          </p:nvCxnSpPr>
          <p:spPr>
            <a:xfrm rot="10800000">
              <a:off x="3195639" y="4421443"/>
              <a:ext cx="2517775" cy="81153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מלבן 24">
              <a:extLst>
                <a:ext uri="{FF2B5EF4-FFF2-40B4-BE49-F238E27FC236}">
                  <a16:creationId xmlns:a16="http://schemas.microsoft.com/office/drawing/2014/main" id="{6A97FDA1-D0B6-4B82-8CE0-B8C4E488D9F8}"/>
                </a:ext>
              </a:extLst>
            </p:cNvPr>
            <p:cNvSpPr/>
            <p:nvPr/>
          </p:nvSpPr>
          <p:spPr>
            <a:xfrm>
              <a:off x="2909888" y="4375724"/>
              <a:ext cx="571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1" name="TextBox 30">
              <a:extLst>
                <a:ext uri="{FF2B5EF4-FFF2-40B4-BE49-F238E27FC236}">
                  <a16:creationId xmlns:a16="http://schemas.microsoft.com/office/drawing/2014/main" id="{49A524B9-9C8B-4FBC-A359-6AA63D80CE74}"/>
                </a:ext>
              </a:extLst>
            </p:cNvPr>
            <p:cNvSpPr txBox="1"/>
            <p:nvPr/>
          </p:nvSpPr>
          <p:spPr>
            <a:xfrm>
              <a:off x="4148138" y="3028950"/>
              <a:ext cx="1181100" cy="584775"/>
            </a:xfrm>
            <a:prstGeom prst="rect">
              <a:avLst/>
            </a:prstGeom>
            <a:noFill/>
          </p:spPr>
          <p:txBody>
            <a:bodyPr wrap="square" rtlCol="0">
              <a:spAutoFit/>
            </a:bodyPr>
            <a:lstStyle/>
            <a:p>
              <a:pPr algn="ctr" rtl="0"/>
              <a:r>
                <a:rPr lang="en-US" sz="1600" dirty="0">
                  <a:latin typeface="+mj-lt"/>
                </a:rPr>
                <a:t>Generate a subset</a:t>
              </a:r>
              <a:endParaRPr lang="en-IL" sz="1600" dirty="0">
                <a:latin typeface="+mj-lt"/>
              </a:endParaRPr>
            </a:p>
          </p:txBody>
        </p:sp>
        <p:sp>
          <p:nvSpPr>
            <p:cNvPr id="32" name="TextBox 31">
              <a:extLst>
                <a:ext uri="{FF2B5EF4-FFF2-40B4-BE49-F238E27FC236}">
                  <a16:creationId xmlns:a16="http://schemas.microsoft.com/office/drawing/2014/main" id="{562FD114-BD93-4A4E-B59D-8D8B470B93BF}"/>
                </a:ext>
              </a:extLst>
            </p:cNvPr>
            <p:cNvSpPr txBox="1"/>
            <p:nvPr/>
          </p:nvSpPr>
          <p:spPr>
            <a:xfrm>
              <a:off x="7345362" y="4083336"/>
              <a:ext cx="1181100" cy="830997"/>
            </a:xfrm>
            <a:prstGeom prst="rect">
              <a:avLst/>
            </a:prstGeom>
            <a:noFill/>
          </p:spPr>
          <p:txBody>
            <a:bodyPr wrap="square" rtlCol="0">
              <a:spAutoFit/>
            </a:bodyPr>
            <a:lstStyle/>
            <a:p>
              <a:pPr algn="ctr" rtl="0"/>
              <a:r>
                <a:rPr lang="en-US" sz="1600" dirty="0">
                  <a:latin typeface="+mj-lt"/>
                </a:rPr>
                <a:t>Train model on the subset</a:t>
              </a:r>
              <a:endParaRPr lang="en-IL" sz="1600" dirty="0">
                <a:latin typeface="+mj-lt"/>
              </a:endParaRPr>
            </a:p>
          </p:txBody>
        </p:sp>
        <p:sp>
          <p:nvSpPr>
            <p:cNvPr id="33" name="TextBox 32">
              <a:extLst>
                <a:ext uri="{FF2B5EF4-FFF2-40B4-BE49-F238E27FC236}">
                  <a16:creationId xmlns:a16="http://schemas.microsoft.com/office/drawing/2014/main" id="{5116E2A0-3B13-4406-9CA7-42D0965A9CC1}"/>
                </a:ext>
              </a:extLst>
            </p:cNvPr>
            <p:cNvSpPr txBox="1"/>
            <p:nvPr/>
          </p:nvSpPr>
          <p:spPr>
            <a:xfrm>
              <a:off x="3863975" y="5108257"/>
              <a:ext cx="1181100" cy="338554"/>
            </a:xfrm>
            <a:prstGeom prst="rect">
              <a:avLst/>
            </a:prstGeom>
            <a:noFill/>
          </p:spPr>
          <p:txBody>
            <a:bodyPr wrap="square" rtlCol="0">
              <a:spAutoFit/>
            </a:bodyPr>
            <a:lstStyle/>
            <a:p>
              <a:pPr algn="ctr" rtl="0"/>
              <a:r>
                <a:rPr lang="en-US" sz="1600" dirty="0">
                  <a:latin typeface="+mj-lt"/>
                </a:rPr>
                <a:t>Evaluate</a:t>
              </a:r>
              <a:endParaRPr lang="en-IL" sz="1600" dirty="0">
                <a:latin typeface="+mj-lt"/>
              </a:endParaRPr>
            </a:p>
          </p:txBody>
        </p:sp>
      </p:grpSp>
    </p:spTree>
    <p:extLst>
      <p:ext uri="{BB962C8B-B14F-4D97-AF65-F5344CB8AC3E}">
        <p14:creationId xmlns:p14="http://schemas.microsoft.com/office/powerpoint/2010/main" val="3085967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Wrapper methods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0" indent="0" algn="l" rtl="0">
              <a:lnSpc>
                <a:spcPct val="100000"/>
              </a:lnSpc>
              <a:buNone/>
            </a:pPr>
            <a:r>
              <a:rPr lang="en-US" dirty="0">
                <a:solidFill>
                  <a:schemeClr val="bg1">
                    <a:lumMod val="50000"/>
                  </a:schemeClr>
                </a:solidFill>
                <a:latin typeface="+mj-lt"/>
              </a:rPr>
              <a:t>In principle, there are 2</a:t>
            </a:r>
            <a:r>
              <a:rPr lang="en-US" baseline="30000" dirty="0">
                <a:solidFill>
                  <a:schemeClr val="bg1">
                    <a:lumMod val="50000"/>
                  </a:schemeClr>
                </a:solidFill>
                <a:latin typeface="+mj-lt"/>
              </a:rPr>
              <a:t>n</a:t>
            </a:r>
            <a:r>
              <a:rPr lang="en-US" dirty="0">
                <a:solidFill>
                  <a:schemeClr val="bg1">
                    <a:lumMod val="50000"/>
                  </a:schemeClr>
                </a:solidFill>
                <a:latin typeface="+mj-lt"/>
              </a:rPr>
              <a:t> combinations of feature subsets:</a:t>
            </a:r>
          </a:p>
          <a:p>
            <a:pPr algn="l" rtl="0">
              <a:lnSpc>
                <a:spcPct val="100000"/>
              </a:lnSpc>
            </a:pPr>
            <a:r>
              <a:rPr lang="en-US" dirty="0">
                <a:solidFill>
                  <a:schemeClr val="bg1">
                    <a:lumMod val="50000"/>
                  </a:schemeClr>
                </a:solidFill>
                <a:latin typeface="+mj-lt"/>
              </a:rPr>
              <a:t>It cannot be managed computationally</a:t>
            </a:r>
          </a:p>
          <a:p>
            <a:pPr algn="l" rtl="0">
              <a:lnSpc>
                <a:spcPct val="100000"/>
              </a:lnSpc>
            </a:pPr>
            <a:r>
              <a:rPr lang="en-US" dirty="0">
                <a:solidFill>
                  <a:schemeClr val="bg1">
                    <a:lumMod val="50000"/>
                  </a:schemeClr>
                </a:solidFill>
                <a:latin typeface="+mj-lt"/>
              </a:rPr>
              <a:t>It is highly prune to overfitting</a:t>
            </a:r>
          </a:p>
          <a:p>
            <a:pPr algn="l" rtl="0">
              <a:lnSpc>
                <a:spcPct val="100000"/>
              </a:lnSpc>
            </a:pPr>
            <a:endParaRPr lang="en-US" dirty="0">
              <a:solidFill>
                <a:schemeClr val="bg1">
                  <a:lumMod val="50000"/>
                </a:schemeClr>
              </a:solidFill>
              <a:latin typeface="+mj-lt"/>
            </a:endParaRPr>
          </a:p>
          <a:p>
            <a:pPr marL="0" indent="0" algn="l" rtl="0">
              <a:lnSpc>
                <a:spcPct val="100000"/>
              </a:lnSpc>
              <a:buNone/>
            </a:pPr>
            <a:r>
              <a:rPr lang="en-US" dirty="0">
                <a:solidFill>
                  <a:schemeClr val="bg1">
                    <a:lumMod val="50000"/>
                  </a:schemeClr>
                </a:solidFill>
                <a:latin typeface="+mj-lt"/>
              </a:rPr>
              <a:t>So one need to apply some search heuristic (e.g., stepwise, forwards or backwards) </a:t>
            </a:r>
          </a:p>
        </p:txBody>
      </p:sp>
    </p:spTree>
    <p:extLst>
      <p:ext uri="{BB962C8B-B14F-4D97-AF65-F5344CB8AC3E}">
        <p14:creationId xmlns:p14="http://schemas.microsoft.com/office/powerpoint/2010/main" val="2437894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lstStyle/>
          <a:p>
            <a:pPr algn="l" rtl="0"/>
            <a:r>
              <a:rPr lang="en-US" dirty="0"/>
              <a:t>Embedded methods</a:t>
            </a:r>
            <a:endParaRPr lang="en-IL"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0" indent="0" algn="l" rtl="0">
              <a:lnSpc>
                <a:spcPct val="100000"/>
              </a:lnSpc>
              <a:buNone/>
            </a:pPr>
            <a:r>
              <a:rPr lang="en-US" dirty="0">
                <a:solidFill>
                  <a:schemeClr val="bg1">
                    <a:lumMod val="50000"/>
                  </a:schemeClr>
                </a:solidFill>
                <a:latin typeface="+mj-lt"/>
              </a:rPr>
              <a:t>Embedded methods are part of some learning algorithms (e.g., the decision-trees family).</a:t>
            </a:r>
          </a:p>
          <a:p>
            <a:pPr marL="0" indent="0" algn="l" rtl="0">
              <a:lnSpc>
                <a:spcPct val="100000"/>
              </a:lnSpc>
              <a:buNone/>
            </a:pPr>
            <a:endParaRPr lang="en-US" dirty="0">
              <a:solidFill>
                <a:schemeClr val="bg1">
                  <a:lumMod val="50000"/>
                </a:schemeClr>
              </a:solidFill>
              <a:latin typeface="+mj-lt"/>
            </a:endParaRPr>
          </a:p>
          <a:p>
            <a:pPr marL="0" indent="0" algn="l" rtl="0">
              <a:lnSpc>
                <a:spcPct val="100000"/>
              </a:lnSpc>
              <a:buNone/>
            </a:pPr>
            <a:r>
              <a:rPr lang="en-US" dirty="0">
                <a:solidFill>
                  <a:schemeClr val="bg1">
                    <a:lumMod val="50000"/>
                  </a:schemeClr>
                </a:solidFill>
                <a:latin typeface="+mj-lt"/>
              </a:rPr>
              <a:t>It is possible to use the internal feature selection mechanism of some algorithms in order to extract a selected subset of features.</a:t>
            </a:r>
          </a:p>
          <a:p>
            <a:pPr marL="0" indent="0" algn="l" rtl="0">
              <a:lnSpc>
                <a:spcPct val="100000"/>
              </a:lnSpc>
              <a:buNone/>
            </a:pPr>
            <a:r>
              <a:rPr lang="en-US" dirty="0">
                <a:solidFill>
                  <a:schemeClr val="bg1">
                    <a:lumMod val="50000"/>
                  </a:schemeClr>
                </a:solidFill>
                <a:latin typeface="+mj-lt"/>
              </a:rPr>
              <a:t>We will see some examples later on. </a:t>
            </a:r>
          </a:p>
        </p:txBody>
      </p:sp>
    </p:spTree>
    <p:extLst>
      <p:ext uri="{BB962C8B-B14F-4D97-AF65-F5344CB8AC3E}">
        <p14:creationId xmlns:p14="http://schemas.microsoft.com/office/powerpoint/2010/main" val="657850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Feature reduction</a:t>
            </a:r>
            <a:endParaRPr lang="en-IL" sz="3600"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0" indent="0" algn="l" rtl="0">
              <a:lnSpc>
                <a:spcPct val="100000"/>
              </a:lnSpc>
              <a:buNone/>
            </a:pPr>
            <a:r>
              <a:rPr lang="en-US" dirty="0">
                <a:solidFill>
                  <a:schemeClr val="bg1">
                    <a:lumMod val="50000"/>
                  </a:schemeClr>
                </a:solidFill>
                <a:latin typeface="+mj-lt"/>
              </a:rPr>
              <a:t>The number of explaining features can be reduced not necessarily through feature selection. </a:t>
            </a:r>
          </a:p>
          <a:p>
            <a:pPr marL="0" indent="0" algn="l" rtl="0">
              <a:lnSpc>
                <a:spcPct val="100000"/>
              </a:lnSpc>
              <a:buNone/>
            </a:pPr>
            <a:r>
              <a:rPr lang="en-US" dirty="0">
                <a:solidFill>
                  <a:schemeClr val="bg1">
                    <a:lumMod val="50000"/>
                  </a:schemeClr>
                </a:solidFill>
                <a:latin typeface="+mj-lt"/>
              </a:rPr>
              <a:t>In some dimensionality reduction methods we are actually projecting the input space into a different space and select features in the projected space.</a:t>
            </a:r>
          </a:p>
        </p:txBody>
      </p:sp>
    </p:spTree>
    <p:extLst>
      <p:ext uri="{BB962C8B-B14F-4D97-AF65-F5344CB8AC3E}">
        <p14:creationId xmlns:p14="http://schemas.microsoft.com/office/powerpoint/2010/main" val="3562826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PCA</a:t>
            </a:r>
            <a:endParaRPr lang="en-IL" sz="3600"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algn="l" rtl="0">
              <a:lnSpc>
                <a:spcPct val="100000"/>
              </a:lnSpc>
            </a:pPr>
            <a:r>
              <a:rPr lang="en-US" dirty="0">
                <a:solidFill>
                  <a:schemeClr val="bg1">
                    <a:lumMod val="50000"/>
                  </a:schemeClr>
                </a:solidFill>
                <a:latin typeface="+mj-lt"/>
              </a:rPr>
              <a:t>Project the data to a set of orthogonal dimensions (which are linear combinations of the original dimensions)</a:t>
            </a:r>
          </a:p>
          <a:p>
            <a:pPr algn="l" rtl="0">
              <a:lnSpc>
                <a:spcPct val="100000"/>
              </a:lnSpc>
            </a:pPr>
            <a:r>
              <a:rPr lang="en-US" dirty="0">
                <a:solidFill>
                  <a:schemeClr val="bg1">
                    <a:lumMod val="50000"/>
                  </a:schemeClr>
                </a:solidFill>
                <a:latin typeface="+mj-lt"/>
              </a:rPr>
              <a:t>Objective: make each new dimension to contain as much variance as possible</a:t>
            </a:r>
          </a:p>
          <a:p>
            <a:pPr algn="l" rtl="0">
              <a:lnSpc>
                <a:spcPct val="100000"/>
              </a:lnSpc>
            </a:pPr>
            <a:r>
              <a:rPr lang="en-US" dirty="0">
                <a:solidFill>
                  <a:schemeClr val="bg1">
                    <a:lumMod val="50000"/>
                  </a:schemeClr>
                </a:solidFill>
                <a:latin typeface="+mj-lt"/>
              </a:rPr>
              <a:t>Typically only the first k &lt; n new dimensions are used</a:t>
            </a:r>
          </a:p>
          <a:p>
            <a:pPr algn="l" rtl="0">
              <a:lnSpc>
                <a:spcPct val="100000"/>
              </a:lnSpc>
            </a:pPr>
            <a:r>
              <a:rPr lang="en-US" dirty="0">
                <a:solidFill>
                  <a:schemeClr val="bg1">
                    <a:lumMod val="50000"/>
                  </a:schemeClr>
                </a:solidFill>
                <a:latin typeface="+mj-lt"/>
              </a:rPr>
              <a:t>It is a filter method (it is independent from any learning algorithm, and actually it is independent from the target).</a:t>
            </a:r>
          </a:p>
        </p:txBody>
      </p:sp>
    </p:spTree>
    <p:extLst>
      <p:ext uri="{BB962C8B-B14F-4D97-AF65-F5344CB8AC3E}">
        <p14:creationId xmlns:p14="http://schemas.microsoft.com/office/powerpoint/2010/main" val="3882965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PCA</a:t>
            </a:r>
            <a:endParaRPr lang="en-IL" sz="3600" dirty="0"/>
          </a:p>
        </p:txBody>
      </p:sp>
      <p:pic>
        <p:nvPicPr>
          <p:cNvPr id="4" name="Picture 1">
            <a:extLst>
              <a:ext uri="{FF2B5EF4-FFF2-40B4-BE49-F238E27FC236}">
                <a16:creationId xmlns:a16="http://schemas.microsoft.com/office/drawing/2014/main" id="{450E3861-06C3-4F33-823C-6D11D8085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701" y="1920082"/>
            <a:ext cx="9514451" cy="4004468"/>
          </a:xfrm>
          <a:prstGeom prst="rect">
            <a:avLst/>
          </a:prstGeom>
        </p:spPr>
      </p:pic>
    </p:spTree>
    <p:extLst>
      <p:ext uri="{BB962C8B-B14F-4D97-AF65-F5344CB8AC3E}">
        <p14:creationId xmlns:p14="http://schemas.microsoft.com/office/powerpoint/2010/main" val="3363951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PCA</a:t>
            </a:r>
            <a:endParaRPr lang="en-IL" sz="3600" dirty="0"/>
          </a:p>
        </p:txBody>
      </p:sp>
      <p:graphicFrame>
        <p:nvGraphicFramePr>
          <p:cNvPr id="6" name="Object 2">
            <a:extLst>
              <a:ext uri="{FF2B5EF4-FFF2-40B4-BE49-F238E27FC236}">
                <a16:creationId xmlns:a16="http://schemas.microsoft.com/office/drawing/2014/main" id="{B2C4EAF2-530E-47C4-9FA8-E5A8FDE39191}"/>
              </a:ext>
            </a:extLst>
          </p:cNvPr>
          <p:cNvGraphicFramePr>
            <a:graphicFrameLocks noGrp="1" noChangeAspect="1"/>
          </p:cNvGraphicFramePr>
          <p:nvPr>
            <p:ph idx="1"/>
            <p:extLst>
              <p:ext uri="{D42A27DB-BD31-4B8C-83A1-F6EECF244321}">
                <p14:modId xmlns:p14="http://schemas.microsoft.com/office/powerpoint/2010/main" val="150681123"/>
              </p:ext>
            </p:extLst>
          </p:nvPr>
        </p:nvGraphicFramePr>
        <p:xfrm>
          <a:off x="2296087" y="1823965"/>
          <a:ext cx="7599826" cy="4110110"/>
        </p:xfrm>
        <a:graphic>
          <a:graphicData uri="http://schemas.openxmlformats.org/presentationml/2006/ole">
            <mc:AlternateContent xmlns:mc="http://schemas.openxmlformats.org/markup-compatibility/2006">
              <mc:Choice xmlns:v="urn:schemas-microsoft-com:vml" Requires="v">
                <p:oleObj spid="_x0000_s1031" name="Chart" r:id="rId3" imgW="4667278" imgH="2524285" progId="Excel.Chart.8">
                  <p:embed/>
                </p:oleObj>
              </mc:Choice>
              <mc:Fallback>
                <p:oleObj name="Chart" r:id="rId3" imgW="4667278" imgH="2524285" progId="Excel.Chart.8">
                  <p:embed/>
                  <p:pic>
                    <p:nvPicPr>
                      <p:cNvPr id="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087" y="1823965"/>
                        <a:ext cx="7599826" cy="41101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75485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Autoencoders</a:t>
            </a:r>
            <a:endParaRPr lang="en-IL" sz="3600"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algn="l" rtl="0">
              <a:lnSpc>
                <a:spcPct val="100000"/>
              </a:lnSpc>
            </a:pPr>
            <a:r>
              <a:rPr lang="en-US" dirty="0">
                <a:solidFill>
                  <a:schemeClr val="bg1">
                    <a:lumMod val="50000"/>
                  </a:schemeClr>
                </a:solidFill>
                <a:latin typeface="+mj-lt"/>
              </a:rPr>
              <a:t>Autoencoders refer to a series of methods that decode the information of the input features, in a significantly lower dimensionality, in a way that will allow reconstructing them</a:t>
            </a:r>
          </a:p>
          <a:p>
            <a:pPr algn="l" rtl="0">
              <a:lnSpc>
                <a:spcPct val="100000"/>
              </a:lnSpc>
            </a:pPr>
            <a:r>
              <a:rPr lang="en-US" dirty="0">
                <a:solidFill>
                  <a:schemeClr val="bg1">
                    <a:lumMod val="50000"/>
                  </a:schemeClr>
                </a:solidFill>
                <a:latin typeface="+mj-lt"/>
              </a:rPr>
              <a:t>A common technique is to use an autoencoder ANN.</a:t>
            </a:r>
          </a:p>
        </p:txBody>
      </p:sp>
    </p:spTree>
    <p:extLst>
      <p:ext uri="{BB962C8B-B14F-4D97-AF65-F5344CB8AC3E}">
        <p14:creationId xmlns:p14="http://schemas.microsoft.com/office/powerpoint/2010/main" val="288043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do we do in this stage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457200" indent="-457200">
              <a:lnSpc>
                <a:spcPct val="150000"/>
              </a:lnSpc>
              <a:spcBef>
                <a:spcPct val="20000"/>
              </a:spcBef>
              <a:buFont typeface="+mj-lt"/>
              <a:buAutoNum type="arabicPeriod"/>
            </a:pPr>
            <a:r>
              <a:rPr lang="en-US" b="1" dirty="0">
                <a:solidFill>
                  <a:schemeClr val="bg1">
                    <a:lumMod val="50000"/>
                  </a:schemeClr>
                </a:solidFill>
                <a:latin typeface="+mj-lt"/>
                <a:ea typeface="Arial" charset="0"/>
                <a:cs typeface="Arial" charset="0"/>
                <a:sym typeface="Open Sans"/>
              </a:rPr>
              <a:t>Data integration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Handling missing values and outliers</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Feature transformation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reduction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Sampling</a:t>
            </a:r>
          </a:p>
          <a:p>
            <a:pPr marL="457200" indent="-457200">
              <a:lnSpc>
                <a:spcPct val="150000"/>
              </a:lnSpc>
              <a:spcBef>
                <a:spcPct val="20000"/>
              </a:spcBef>
              <a:buFont typeface="+mj-lt"/>
              <a:buAutoNum type="arabicPeriod"/>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81926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do we do in this stage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integration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Handling missing values and outliers</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Feature transformation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reduction</a:t>
            </a:r>
          </a:p>
          <a:p>
            <a:pPr marL="457200" indent="-457200">
              <a:lnSpc>
                <a:spcPct val="150000"/>
              </a:lnSpc>
              <a:spcBef>
                <a:spcPct val="20000"/>
              </a:spcBef>
              <a:buFont typeface="+mj-lt"/>
              <a:buAutoNum type="arabicPeriod"/>
            </a:pPr>
            <a:r>
              <a:rPr lang="en-US" b="1" dirty="0">
                <a:solidFill>
                  <a:schemeClr val="bg1">
                    <a:lumMod val="50000"/>
                  </a:schemeClr>
                </a:solidFill>
                <a:latin typeface="+mj-lt"/>
                <a:ea typeface="Arial" charset="0"/>
                <a:cs typeface="Arial" charset="0"/>
                <a:sym typeface="Open Sans"/>
              </a:rPr>
              <a:t>Sampling</a:t>
            </a:r>
          </a:p>
          <a:p>
            <a:pPr marL="457200" indent="-457200">
              <a:lnSpc>
                <a:spcPct val="150000"/>
              </a:lnSpc>
              <a:spcBef>
                <a:spcPct val="20000"/>
              </a:spcBef>
              <a:buFont typeface="+mj-lt"/>
              <a:buAutoNum type="arabicPeriod"/>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733901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Sampling</a:t>
            </a:r>
            <a:endParaRPr lang="en-IL" sz="3600"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lstStyle/>
          <a:p>
            <a:pPr marL="0" indent="0">
              <a:lnSpc>
                <a:spcPct val="150000"/>
              </a:lnSpc>
              <a:spcBef>
                <a:spcPct val="20000"/>
              </a:spcBef>
              <a:buNone/>
            </a:pPr>
            <a:r>
              <a:rPr lang="en-US" dirty="0">
                <a:solidFill>
                  <a:schemeClr val="bg1">
                    <a:lumMod val="50000"/>
                  </a:schemeClr>
                </a:solidFill>
                <a:latin typeface="+mj-lt"/>
                <a:ea typeface="Arial" charset="0"/>
                <a:cs typeface="Arial" charset="0"/>
                <a:sym typeface="Open Sans"/>
              </a:rPr>
              <a:t>Sampling may be helpful in several cases:</a:t>
            </a:r>
          </a:p>
          <a:p>
            <a:pPr>
              <a:lnSpc>
                <a:spcPct val="150000"/>
              </a:lnSpc>
              <a:spcBef>
                <a:spcPct val="20000"/>
              </a:spcBef>
            </a:pPr>
            <a:r>
              <a:rPr lang="en-US" dirty="0">
                <a:solidFill>
                  <a:schemeClr val="bg1">
                    <a:lumMod val="50000"/>
                  </a:schemeClr>
                </a:solidFill>
                <a:latin typeface="+mj-lt"/>
                <a:ea typeface="Arial" charset="0"/>
                <a:cs typeface="Arial" charset="0"/>
                <a:sym typeface="Open Sans"/>
              </a:rPr>
              <a:t>Data is too big: billions of data points with just few explaining features</a:t>
            </a:r>
          </a:p>
          <a:p>
            <a:pPr>
              <a:lnSpc>
                <a:spcPct val="150000"/>
              </a:lnSpc>
              <a:spcBef>
                <a:spcPct val="20000"/>
              </a:spcBef>
            </a:pPr>
            <a:r>
              <a:rPr lang="en-US" dirty="0">
                <a:solidFill>
                  <a:schemeClr val="bg1">
                    <a:lumMod val="50000"/>
                  </a:schemeClr>
                </a:solidFill>
                <a:latin typeface="+mj-lt"/>
                <a:ea typeface="Arial" charset="0"/>
                <a:cs typeface="Arial" charset="0"/>
                <a:sym typeface="Open Sans"/>
              </a:rPr>
              <a:t>Data is unbalanced (usually rare positive cases).</a:t>
            </a:r>
          </a:p>
          <a:p>
            <a:pPr>
              <a:lnSpc>
                <a:spcPct val="150000"/>
              </a:lnSpc>
              <a:spcBef>
                <a:spcPct val="20000"/>
              </a:spcBef>
            </a:pPr>
            <a:r>
              <a:rPr lang="en-US" dirty="0">
                <a:solidFill>
                  <a:schemeClr val="bg1">
                    <a:lumMod val="50000"/>
                  </a:schemeClr>
                </a:solidFill>
                <a:latin typeface="+mj-lt"/>
                <a:ea typeface="Arial" charset="0"/>
                <a:cs typeface="Arial" charset="0"/>
                <a:sym typeface="Open Sans"/>
              </a:rPr>
              <a:t>Focus on specific timeframe which seems to be relevant.</a:t>
            </a:r>
          </a:p>
          <a:p>
            <a:pPr>
              <a:lnSpc>
                <a:spcPct val="150000"/>
              </a:lnSpc>
              <a:spcBef>
                <a:spcPct val="20000"/>
              </a:spcBef>
            </a:pPr>
            <a:endParaRPr lang="en-US" dirty="0">
              <a:solidFill>
                <a:schemeClr val="bg1">
                  <a:lumMod val="50000"/>
                </a:schemeClr>
              </a:solidFill>
              <a:latin typeface="+mj-lt"/>
              <a:ea typeface="Arial" charset="0"/>
              <a:cs typeface="Arial" charset="0"/>
              <a:sym typeface="Open Sans"/>
            </a:endParaRPr>
          </a:p>
          <a:p>
            <a:pPr marL="0" indent="0">
              <a:lnSpc>
                <a:spcPct val="150000"/>
              </a:lnSpc>
              <a:spcBef>
                <a:spcPct val="20000"/>
              </a:spcBef>
              <a:buNone/>
            </a:pPr>
            <a:r>
              <a:rPr lang="en-US" dirty="0">
                <a:solidFill>
                  <a:schemeClr val="bg1">
                    <a:lumMod val="50000"/>
                  </a:schemeClr>
                </a:solidFill>
                <a:latin typeface="+mj-lt"/>
                <a:ea typeface="Arial" charset="0"/>
                <a:cs typeface="Arial" charset="0"/>
                <a:sym typeface="Open Sans"/>
              </a:rPr>
              <a:t>Both under sampling and over sampling might be used.</a:t>
            </a:r>
          </a:p>
        </p:txBody>
      </p:sp>
    </p:spTree>
    <p:extLst>
      <p:ext uri="{BB962C8B-B14F-4D97-AF65-F5344CB8AC3E}">
        <p14:creationId xmlns:p14="http://schemas.microsoft.com/office/powerpoint/2010/main" val="2950785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Sampling</a:t>
            </a:r>
            <a:endParaRPr lang="en-IL" sz="3600"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normAutofit/>
          </a:bodyPr>
          <a:lstStyle/>
          <a:p>
            <a:pPr marL="0" indent="0">
              <a:lnSpc>
                <a:spcPct val="150000"/>
              </a:lnSpc>
              <a:spcBef>
                <a:spcPct val="20000"/>
              </a:spcBef>
              <a:buNone/>
            </a:pPr>
            <a:r>
              <a:rPr lang="en-US" sz="2400" dirty="0">
                <a:solidFill>
                  <a:schemeClr val="bg1">
                    <a:lumMod val="50000"/>
                  </a:schemeClr>
                </a:solidFill>
                <a:latin typeface="+mj-lt"/>
                <a:ea typeface="Arial" charset="0"/>
                <a:cs typeface="Arial" charset="0"/>
                <a:sym typeface="Open Sans"/>
              </a:rPr>
              <a:t>Sampling approaches:</a:t>
            </a:r>
          </a:p>
          <a:p>
            <a:pPr>
              <a:lnSpc>
                <a:spcPct val="150000"/>
              </a:lnSpc>
              <a:spcBef>
                <a:spcPct val="20000"/>
              </a:spcBef>
            </a:pPr>
            <a:r>
              <a:rPr lang="en-US" sz="2400" dirty="0">
                <a:solidFill>
                  <a:schemeClr val="bg1">
                    <a:lumMod val="50000"/>
                  </a:schemeClr>
                </a:solidFill>
                <a:latin typeface="+mj-lt"/>
                <a:ea typeface="Arial" charset="0"/>
                <a:cs typeface="Arial" charset="0"/>
                <a:sym typeface="Open Sans"/>
              </a:rPr>
              <a:t>Simple random sampling – usually this the choice when we want to reduce the number of data points.</a:t>
            </a:r>
          </a:p>
          <a:p>
            <a:pPr>
              <a:lnSpc>
                <a:spcPct val="150000"/>
              </a:lnSpc>
              <a:spcBef>
                <a:spcPct val="20000"/>
              </a:spcBef>
            </a:pPr>
            <a:r>
              <a:rPr lang="en-US" sz="2400" dirty="0">
                <a:solidFill>
                  <a:schemeClr val="bg1">
                    <a:lumMod val="50000"/>
                  </a:schemeClr>
                </a:solidFill>
                <a:latin typeface="+mj-lt"/>
                <a:ea typeface="Arial" charset="0"/>
                <a:cs typeface="Arial" charset="0"/>
                <a:sym typeface="Open Sans"/>
              </a:rPr>
              <a:t>Every X observations</a:t>
            </a:r>
          </a:p>
          <a:p>
            <a:pPr>
              <a:lnSpc>
                <a:spcPct val="150000"/>
              </a:lnSpc>
              <a:spcBef>
                <a:spcPct val="20000"/>
              </a:spcBef>
            </a:pPr>
            <a:r>
              <a:rPr lang="en-US" sz="2400" dirty="0">
                <a:solidFill>
                  <a:schemeClr val="bg1">
                    <a:lumMod val="50000"/>
                  </a:schemeClr>
                </a:solidFill>
                <a:latin typeface="+mj-lt"/>
                <a:ea typeface="Arial" charset="0"/>
                <a:cs typeface="Arial" charset="0"/>
                <a:sym typeface="Open Sans"/>
              </a:rPr>
              <a:t>Stratified sampling: </a:t>
            </a:r>
          </a:p>
          <a:p>
            <a:pPr lvl="1">
              <a:lnSpc>
                <a:spcPct val="150000"/>
              </a:lnSpc>
              <a:spcBef>
                <a:spcPct val="20000"/>
              </a:spcBef>
            </a:pPr>
            <a:r>
              <a:rPr lang="en-US" sz="2000" dirty="0">
                <a:solidFill>
                  <a:schemeClr val="bg1">
                    <a:lumMod val="50000"/>
                  </a:schemeClr>
                </a:solidFill>
                <a:latin typeface="+mj-lt"/>
                <a:ea typeface="Arial" charset="0"/>
                <a:cs typeface="Arial" charset="0"/>
                <a:sym typeface="Open Sans"/>
              </a:rPr>
              <a:t>Partition the dataset into separate groups, and draw the sample with different probabilities from the different groups</a:t>
            </a:r>
          </a:p>
        </p:txBody>
      </p:sp>
    </p:spTree>
    <p:extLst>
      <p:ext uri="{BB962C8B-B14F-4D97-AF65-F5344CB8AC3E}">
        <p14:creationId xmlns:p14="http://schemas.microsoft.com/office/powerpoint/2010/main" val="1655946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79207-2EE7-4F04-AA4C-93E41AA2C155}"/>
              </a:ext>
            </a:extLst>
          </p:cNvPr>
          <p:cNvSpPr>
            <a:spLocks noGrp="1"/>
          </p:cNvSpPr>
          <p:nvPr>
            <p:ph type="ctrTitle"/>
          </p:nvPr>
        </p:nvSpPr>
        <p:spPr/>
        <p:txBody>
          <a:bodyPr>
            <a:normAutofit/>
          </a:bodyPr>
          <a:lstStyle/>
          <a:p>
            <a:r>
              <a:rPr lang="en-US" sz="4800" dirty="0">
                <a:solidFill>
                  <a:schemeClr val="tx1">
                    <a:lumMod val="50000"/>
                    <a:lumOff val="50000"/>
                  </a:schemeClr>
                </a:solidFill>
              </a:rPr>
              <a:t>Data Preparation</a:t>
            </a:r>
            <a:endParaRPr lang="en-IL" sz="4800" dirty="0">
              <a:solidFill>
                <a:schemeClr val="tx1">
                  <a:lumMod val="50000"/>
                  <a:lumOff val="50000"/>
                </a:schemeClr>
              </a:solidFill>
            </a:endParaRPr>
          </a:p>
        </p:txBody>
      </p:sp>
    </p:spTree>
    <p:extLst>
      <p:ext uri="{BB962C8B-B14F-4D97-AF65-F5344CB8AC3E}">
        <p14:creationId xmlns:p14="http://schemas.microsoft.com/office/powerpoint/2010/main" val="3358180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Homework</a:t>
            </a:r>
            <a:endParaRPr lang="en-IL" sz="3600"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normAutofit/>
          </a:bodyPr>
          <a:lstStyle/>
          <a:p>
            <a:pPr marL="520700">
              <a:lnSpc>
                <a:spcPct val="150000"/>
              </a:lnSpc>
              <a:spcBef>
                <a:spcPts val="0"/>
              </a:spcBef>
            </a:pPr>
            <a:r>
              <a:rPr lang="en-GB" dirty="0">
                <a:solidFill>
                  <a:schemeClr val="bg1">
                    <a:lumMod val="50000"/>
                  </a:schemeClr>
                </a:solidFill>
                <a:latin typeface="+mj-lt"/>
                <a:ea typeface="Open Sans" panose="020B0604020202020204" charset="0"/>
                <a:cs typeface="Open Sans" panose="020B0604020202020204" charset="0"/>
                <a:sym typeface="Open Sans"/>
              </a:rPr>
              <a:t>Hands on machine learning requires </a:t>
            </a:r>
            <a:r>
              <a:rPr lang="en-GB" b="1" dirty="0">
                <a:solidFill>
                  <a:schemeClr val="bg1">
                    <a:lumMod val="50000"/>
                  </a:schemeClr>
                </a:solidFill>
                <a:latin typeface="+mj-lt"/>
                <a:ea typeface="Open Sans" panose="020B0604020202020204" charset="0"/>
                <a:cs typeface="Open Sans" panose="020B0604020202020204" charset="0"/>
                <a:sym typeface="Open Sans"/>
              </a:rPr>
              <a:t>a lot of</a:t>
            </a:r>
            <a:r>
              <a:rPr lang="en-GB" dirty="0">
                <a:solidFill>
                  <a:schemeClr val="bg1">
                    <a:lumMod val="50000"/>
                  </a:schemeClr>
                </a:solidFill>
                <a:latin typeface="+mj-lt"/>
                <a:ea typeface="Open Sans" panose="020B0604020202020204" charset="0"/>
                <a:cs typeface="Open Sans" panose="020B0604020202020204" charset="0"/>
                <a:sym typeface="Open Sans"/>
              </a:rPr>
              <a:t> practice!</a:t>
            </a:r>
          </a:p>
          <a:p>
            <a:pPr marL="520700">
              <a:lnSpc>
                <a:spcPct val="150000"/>
              </a:lnSpc>
              <a:spcBef>
                <a:spcPts val="0"/>
              </a:spcBef>
            </a:pPr>
            <a:r>
              <a:rPr lang="en-GB" dirty="0">
                <a:solidFill>
                  <a:schemeClr val="bg1">
                    <a:lumMod val="50000"/>
                  </a:schemeClr>
                </a:solidFill>
                <a:latin typeface="+mj-lt"/>
                <a:ea typeface="Open Sans" panose="020B0604020202020204" charset="0"/>
                <a:cs typeface="Open Sans" panose="020B0604020202020204" charset="0"/>
                <a:sym typeface="Open Sans"/>
              </a:rPr>
              <a:t>It is assumed to be your responsibility.</a:t>
            </a:r>
          </a:p>
          <a:p>
            <a:pPr marL="520700">
              <a:lnSpc>
                <a:spcPct val="150000"/>
              </a:lnSpc>
              <a:spcBef>
                <a:spcPts val="0"/>
              </a:spcBef>
            </a:pPr>
            <a:r>
              <a:rPr lang="en-GB" dirty="0">
                <a:solidFill>
                  <a:schemeClr val="bg1">
                    <a:lumMod val="50000"/>
                  </a:schemeClr>
                </a:solidFill>
                <a:latin typeface="+mj-lt"/>
                <a:ea typeface="Open Sans" panose="020B0604020202020204" charset="0"/>
                <a:cs typeface="Open Sans" panose="020B0604020202020204" charset="0"/>
                <a:sym typeface="Open Sans"/>
              </a:rPr>
              <a:t>In order to practice you need data:</a:t>
            </a:r>
          </a:p>
          <a:p>
            <a:pPr marL="920750" lvl="1">
              <a:lnSpc>
                <a:spcPct val="150000"/>
              </a:lnSpc>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Use data that you know from your work (priority 1)</a:t>
            </a:r>
          </a:p>
          <a:p>
            <a:pPr marL="920750" lvl="1">
              <a:lnSpc>
                <a:spcPct val="150000"/>
              </a:lnSpc>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Search for a data set that you find to be interesting (try Kaggle, UCI machine learning repository and more)</a:t>
            </a:r>
          </a:p>
          <a:p>
            <a:pPr marL="920750" lvl="1">
              <a:lnSpc>
                <a:spcPct val="150000"/>
              </a:lnSpc>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If you can’t find an interesting dataset, use the Adult data set from UCI machine learning repository</a:t>
            </a:r>
          </a:p>
        </p:txBody>
      </p:sp>
    </p:spTree>
    <p:extLst>
      <p:ext uri="{BB962C8B-B14F-4D97-AF65-F5344CB8AC3E}">
        <p14:creationId xmlns:p14="http://schemas.microsoft.com/office/powerpoint/2010/main" val="1462273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Homework</a:t>
            </a:r>
            <a:endParaRPr lang="en-IL" sz="3600"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normAutofit fontScale="92500" lnSpcReduction="10000"/>
          </a:bodyPr>
          <a:lstStyle/>
          <a:p>
            <a:pPr marL="635000" indent="-457200">
              <a:lnSpc>
                <a:spcPct val="150000"/>
              </a:lnSpc>
              <a:spcBef>
                <a:spcPts val="0"/>
              </a:spcBef>
              <a:buFont typeface="+mj-lt"/>
              <a:buAutoNum type="arabicPeriod"/>
            </a:pPr>
            <a:r>
              <a:rPr lang="en-GB" dirty="0">
                <a:solidFill>
                  <a:schemeClr val="bg1">
                    <a:lumMod val="50000"/>
                  </a:schemeClr>
                </a:solidFill>
                <a:latin typeface="+mj-lt"/>
                <a:ea typeface="Open Sans" panose="020B0604020202020204" charset="0"/>
                <a:cs typeface="Open Sans" panose="020B0604020202020204" charset="0"/>
                <a:sym typeface="Open Sans"/>
              </a:rPr>
              <a:t>Get to know the business domain that your data come from (read and explore). What is the machine learning task that you are trying to solve?</a:t>
            </a:r>
          </a:p>
          <a:p>
            <a:pPr marL="635000" indent="-457200">
              <a:lnSpc>
                <a:spcPct val="150000"/>
              </a:lnSpc>
              <a:spcBef>
                <a:spcPts val="0"/>
              </a:spcBef>
              <a:buFont typeface="+mj-lt"/>
              <a:buAutoNum type="arabicPeriod"/>
            </a:pPr>
            <a:r>
              <a:rPr lang="en-GB" dirty="0">
                <a:solidFill>
                  <a:schemeClr val="bg1">
                    <a:lumMod val="50000"/>
                  </a:schemeClr>
                </a:solidFill>
                <a:latin typeface="+mj-lt"/>
                <a:ea typeface="Open Sans" panose="020B0604020202020204" charset="0"/>
                <a:cs typeface="Open Sans" panose="020B0604020202020204" charset="0"/>
                <a:sym typeface="Open Sans"/>
              </a:rPr>
              <a:t>Data understanding:</a:t>
            </a:r>
          </a:p>
          <a:p>
            <a:pPr marL="1035050" lvl="1" indent="-457200">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Write down the number of rows and columns</a:t>
            </a:r>
          </a:p>
          <a:p>
            <a:pPr marL="1035050" lvl="1" indent="-457200">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Manually explore few records</a:t>
            </a:r>
          </a:p>
          <a:p>
            <a:pPr marL="1035050" lvl="1" indent="-457200">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Write down the names of the explaining features. For each feature, write down its data type. Does the data types align with your expectations?</a:t>
            </a:r>
          </a:p>
          <a:p>
            <a:pPr marL="1035050" lvl="1" indent="-457200">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Can you see any redundant or unusable feature?</a:t>
            </a:r>
          </a:p>
          <a:p>
            <a:pPr marL="1035050" lvl="1" indent="-457200">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Extract descriptive statistics for each and every feature. Could you find any missing values? Any outliers?</a:t>
            </a:r>
          </a:p>
          <a:p>
            <a:pPr marL="1035050" lvl="1" indent="-457200">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How would you treat these missing values and outliers</a:t>
            </a:r>
          </a:p>
          <a:p>
            <a:pPr marL="1035050" lvl="1" indent="-457200">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If you are solving supervised learning, what features seem to be explaining?</a:t>
            </a:r>
            <a:endParaRPr lang="en-GB" sz="1600" dirty="0">
              <a:solidFill>
                <a:schemeClr val="bg1">
                  <a:lumMod val="50000"/>
                </a:schemeClr>
              </a:solidFill>
              <a:latin typeface="+mj-lt"/>
              <a:ea typeface="Open Sans" panose="020B0604020202020204" charset="0"/>
              <a:cs typeface="Open Sans" panose="020B0604020202020204" charset="0"/>
              <a:sym typeface="Open Sans"/>
            </a:endParaRPr>
          </a:p>
          <a:p>
            <a:pPr marL="1035050" lvl="1" indent="-457200">
              <a:spcBef>
                <a:spcPts val="0"/>
              </a:spcBef>
            </a:pPr>
            <a:r>
              <a:rPr lang="en-GB" sz="2000" dirty="0">
                <a:solidFill>
                  <a:schemeClr val="bg1">
                    <a:lumMod val="50000"/>
                  </a:schemeClr>
                </a:solidFill>
                <a:latin typeface="+mj-lt"/>
                <a:ea typeface="Open Sans" panose="020B0604020202020204" charset="0"/>
                <a:cs typeface="Open Sans" panose="020B0604020202020204" charset="0"/>
                <a:sym typeface="Open Sans"/>
              </a:rPr>
              <a:t>Do you have any ideas for feature engineering?</a:t>
            </a:r>
            <a:r>
              <a:rPr lang="en-US" sz="2000" dirty="0">
                <a:solidFill>
                  <a:schemeClr val="bg1">
                    <a:lumMod val="50000"/>
                  </a:schemeClr>
                </a:solidFill>
                <a:latin typeface="+mj-lt"/>
                <a:ea typeface="Open Sans" panose="020B0604020202020204" charset="0"/>
                <a:cs typeface="Open Sans" panose="020B0604020202020204" charset="0"/>
              </a:rPr>
              <a:t> </a:t>
            </a:r>
            <a:endParaRPr lang="en-US" sz="2000" dirty="0">
              <a:latin typeface="+mj-lt"/>
              <a:ea typeface="Open Sans" panose="020B0604020202020204" charset="0"/>
              <a:cs typeface="Open Sans" panose="020B0604020202020204" charset="0"/>
            </a:endParaRPr>
          </a:p>
        </p:txBody>
      </p:sp>
    </p:spTree>
    <p:extLst>
      <p:ext uri="{BB962C8B-B14F-4D97-AF65-F5344CB8AC3E}">
        <p14:creationId xmlns:p14="http://schemas.microsoft.com/office/powerpoint/2010/main" val="288009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C47636-D1CE-4437-B2D3-18836719059C}"/>
              </a:ext>
            </a:extLst>
          </p:cNvPr>
          <p:cNvSpPr>
            <a:spLocks noGrp="1"/>
          </p:cNvSpPr>
          <p:nvPr>
            <p:ph type="title"/>
          </p:nvPr>
        </p:nvSpPr>
        <p:spPr/>
        <p:txBody>
          <a:bodyPr>
            <a:normAutofit/>
          </a:bodyPr>
          <a:lstStyle/>
          <a:p>
            <a:pPr algn="l" rtl="0"/>
            <a:r>
              <a:rPr lang="en-US" sz="3600" dirty="0"/>
              <a:t>Homework</a:t>
            </a:r>
            <a:endParaRPr lang="en-IL" sz="3600" dirty="0"/>
          </a:p>
        </p:txBody>
      </p:sp>
      <p:sp>
        <p:nvSpPr>
          <p:cNvPr id="3" name="מציין מיקום תוכן 2">
            <a:extLst>
              <a:ext uri="{FF2B5EF4-FFF2-40B4-BE49-F238E27FC236}">
                <a16:creationId xmlns:a16="http://schemas.microsoft.com/office/drawing/2014/main" id="{1FF16439-A026-4B82-B8C9-F9E487CF96C9}"/>
              </a:ext>
            </a:extLst>
          </p:cNvPr>
          <p:cNvSpPr>
            <a:spLocks noGrp="1"/>
          </p:cNvSpPr>
          <p:nvPr>
            <p:ph idx="1"/>
          </p:nvPr>
        </p:nvSpPr>
        <p:spPr/>
        <p:txBody>
          <a:bodyPr>
            <a:normAutofit fontScale="92500" lnSpcReduction="10000"/>
          </a:bodyPr>
          <a:lstStyle/>
          <a:p>
            <a:pPr marL="635000" indent="-457200">
              <a:lnSpc>
                <a:spcPct val="150000"/>
              </a:lnSpc>
              <a:spcBef>
                <a:spcPts val="0"/>
              </a:spcBef>
              <a:buFont typeface="+mj-lt"/>
              <a:buAutoNum type="arabicPeriod" startAt="3"/>
            </a:pPr>
            <a:r>
              <a:rPr lang="en-GB" dirty="0">
                <a:solidFill>
                  <a:schemeClr val="bg1">
                    <a:lumMod val="50000"/>
                  </a:schemeClr>
                </a:solidFill>
                <a:latin typeface="+mj-lt"/>
                <a:ea typeface="Open Sans" panose="020B0604020202020204" charset="0"/>
                <a:cs typeface="Open Sans" panose="020B0604020202020204" charset="0"/>
                <a:sym typeface="Open Sans"/>
              </a:rPr>
              <a:t>Data preparation:</a:t>
            </a:r>
          </a:p>
          <a:p>
            <a:pPr marL="1035050" lvl="1" indent="-457200">
              <a:lnSpc>
                <a:spcPct val="150000"/>
              </a:lnSpc>
              <a:spcBef>
                <a:spcPts val="0"/>
              </a:spcBef>
            </a:pPr>
            <a:r>
              <a:rPr lang="en-GB" sz="1800" dirty="0">
                <a:solidFill>
                  <a:schemeClr val="bg1">
                    <a:lumMod val="50000"/>
                  </a:schemeClr>
                </a:solidFill>
                <a:latin typeface="+mj-lt"/>
                <a:ea typeface="Open Sans" panose="020B0604020202020204" charset="0"/>
                <a:cs typeface="Open Sans" panose="020B0604020202020204" charset="0"/>
                <a:sym typeface="Open Sans"/>
              </a:rPr>
              <a:t>Missing values: for each feature that contain missing values, decide on the most suitable way to treat these values and implement it.</a:t>
            </a:r>
          </a:p>
          <a:p>
            <a:pPr marL="1035050" lvl="1" indent="-457200">
              <a:lnSpc>
                <a:spcPct val="150000"/>
              </a:lnSpc>
              <a:spcBef>
                <a:spcPts val="0"/>
              </a:spcBef>
            </a:pPr>
            <a:r>
              <a:rPr lang="en-GB" sz="1800" dirty="0">
                <a:solidFill>
                  <a:schemeClr val="bg1">
                    <a:lumMod val="50000"/>
                  </a:schemeClr>
                </a:solidFill>
                <a:latin typeface="+mj-lt"/>
                <a:ea typeface="Open Sans" panose="020B0604020202020204" charset="0"/>
                <a:cs typeface="Open Sans" panose="020B0604020202020204" charset="0"/>
                <a:sym typeface="Open Sans"/>
              </a:rPr>
              <a:t>Outliers: if there are outliers, decide how to handle them, and implement it.</a:t>
            </a:r>
          </a:p>
          <a:p>
            <a:pPr marL="1035050" lvl="1" indent="-457200">
              <a:lnSpc>
                <a:spcPct val="150000"/>
              </a:lnSpc>
              <a:spcBef>
                <a:spcPts val="0"/>
              </a:spcBef>
            </a:pPr>
            <a:r>
              <a:rPr lang="en-GB" sz="1800" dirty="0">
                <a:solidFill>
                  <a:schemeClr val="bg1">
                    <a:lumMod val="50000"/>
                  </a:schemeClr>
                </a:solidFill>
                <a:latin typeface="+mj-lt"/>
                <a:ea typeface="Open Sans" panose="020B0604020202020204" charset="0"/>
                <a:cs typeface="Open Sans" panose="020B0604020202020204" charset="0"/>
                <a:sym typeface="Open Sans"/>
              </a:rPr>
              <a:t>Normalize the numeric features. What is the most appropriate normalization method for each feature?</a:t>
            </a:r>
          </a:p>
          <a:p>
            <a:pPr marL="1035050" lvl="1" indent="-457200">
              <a:lnSpc>
                <a:spcPct val="150000"/>
              </a:lnSpc>
              <a:spcBef>
                <a:spcPts val="0"/>
              </a:spcBef>
            </a:pPr>
            <a:r>
              <a:rPr lang="en-GB" sz="1800" dirty="0">
                <a:solidFill>
                  <a:schemeClr val="bg1">
                    <a:lumMod val="50000"/>
                  </a:schemeClr>
                </a:solidFill>
                <a:latin typeface="+mj-lt"/>
                <a:ea typeface="Open Sans" panose="020B0604020202020204" charset="0"/>
                <a:cs typeface="Open Sans" panose="020B0604020202020204" charset="0"/>
                <a:sym typeface="Open Sans"/>
              </a:rPr>
              <a:t>Discretize all the numeric features (do not override the original numeric values) and calculate the mutual information with the target. Weight the features according to the mutual information measure.</a:t>
            </a:r>
          </a:p>
          <a:p>
            <a:pPr marL="1035050" lvl="1" indent="-457200">
              <a:lnSpc>
                <a:spcPct val="150000"/>
              </a:lnSpc>
              <a:spcBef>
                <a:spcPts val="0"/>
              </a:spcBef>
            </a:pPr>
            <a:r>
              <a:rPr lang="en-GB" sz="1800" dirty="0">
                <a:solidFill>
                  <a:schemeClr val="bg1">
                    <a:lumMod val="50000"/>
                  </a:schemeClr>
                </a:solidFill>
                <a:latin typeface="+mj-lt"/>
                <a:ea typeface="Open Sans" panose="020B0604020202020204" charset="0"/>
                <a:cs typeface="Open Sans" panose="020B0604020202020204" charset="0"/>
                <a:sym typeface="Open Sans"/>
              </a:rPr>
              <a:t>Run PCA and plot the cumulative percent of the explained variance versus the number of principle components. Do you have any idea on how to add the categorical features to that analysis?</a:t>
            </a:r>
          </a:p>
          <a:p>
            <a:pPr marL="1035050" lvl="1" indent="-457200">
              <a:lnSpc>
                <a:spcPct val="150000"/>
              </a:lnSpc>
              <a:spcBef>
                <a:spcPts val="0"/>
              </a:spcBef>
            </a:pPr>
            <a:r>
              <a:rPr lang="en-GB" sz="1800" dirty="0">
                <a:solidFill>
                  <a:schemeClr val="bg1">
                    <a:lumMod val="50000"/>
                  </a:schemeClr>
                </a:solidFill>
                <a:latin typeface="+mj-lt"/>
                <a:ea typeface="Open Sans" panose="020B0604020202020204" charset="0"/>
                <a:cs typeface="Open Sans" panose="020B0604020202020204" charset="0"/>
                <a:sym typeface="Open Sans"/>
              </a:rPr>
              <a:t>Without overriding the original dataset, use sampling in order to generate a new dataset, in which the number of instances for each target value is identical.</a:t>
            </a:r>
          </a:p>
        </p:txBody>
      </p:sp>
    </p:spTree>
    <p:extLst>
      <p:ext uri="{BB962C8B-B14F-4D97-AF65-F5344CB8AC3E}">
        <p14:creationId xmlns:p14="http://schemas.microsoft.com/office/powerpoint/2010/main" val="117517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integration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a:lnSpc>
                <a:spcPct val="150000"/>
              </a:lnSpc>
            </a:pPr>
            <a:r>
              <a:rPr lang="en-US" dirty="0">
                <a:solidFill>
                  <a:schemeClr val="bg1">
                    <a:lumMod val="50000"/>
                  </a:schemeClr>
                </a:solidFill>
                <a:latin typeface="+mj-lt"/>
                <a:ea typeface="Arial" charset="0"/>
                <a:cs typeface="Arial" charset="0"/>
              </a:rPr>
              <a:t>Data integration is a relatively technical task.</a:t>
            </a:r>
          </a:p>
          <a:p>
            <a:pPr>
              <a:lnSpc>
                <a:spcPct val="150000"/>
              </a:lnSpc>
            </a:pPr>
            <a:r>
              <a:rPr lang="en-US" dirty="0">
                <a:solidFill>
                  <a:schemeClr val="bg1">
                    <a:lumMod val="50000"/>
                  </a:schemeClr>
                </a:solidFill>
                <a:latin typeface="+mj-lt"/>
                <a:ea typeface="Arial" charset="0"/>
                <a:cs typeface="Arial" charset="0"/>
              </a:rPr>
              <a:t>It is important to create a one flat file, with all the features contained in it.</a:t>
            </a:r>
          </a:p>
          <a:p>
            <a:pPr>
              <a:lnSpc>
                <a:spcPct val="150000"/>
              </a:lnSpc>
            </a:pPr>
            <a:r>
              <a:rPr lang="en-US" dirty="0">
                <a:solidFill>
                  <a:schemeClr val="bg1">
                    <a:lumMod val="50000"/>
                  </a:schemeClr>
                </a:solidFill>
                <a:latin typeface="+mj-lt"/>
                <a:ea typeface="Arial" charset="0"/>
                <a:cs typeface="Arial" charset="0"/>
              </a:rPr>
              <a:t>Pre-define a single granularity level.</a:t>
            </a:r>
          </a:p>
          <a:p>
            <a:pPr>
              <a:lnSpc>
                <a:spcPct val="150000"/>
              </a:lnSpc>
            </a:pPr>
            <a:r>
              <a:rPr lang="en-US" dirty="0">
                <a:solidFill>
                  <a:schemeClr val="bg1">
                    <a:lumMod val="50000"/>
                  </a:schemeClr>
                </a:solidFill>
                <a:latin typeface="+mj-lt"/>
                <a:ea typeface="Arial" charset="0"/>
                <a:cs typeface="Arial" charset="0"/>
              </a:rPr>
              <a:t>Sometimes the flat file utilizes data from external sources (e.g., weather data, economic data, etc.).</a:t>
            </a:r>
          </a:p>
        </p:txBody>
      </p:sp>
    </p:spTree>
    <p:extLst>
      <p:ext uri="{BB962C8B-B14F-4D97-AF65-F5344CB8AC3E}">
        <p14:creationId xmlns:p14="http://schemas.microsoft.com/office/powerpoint/2010/main" val="371623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integration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a:lnSpc>
                <a:spcPct val="150000"/>
              </a:lnSpc>
            </a:pPr>
            <a:r>
              <a:rPr lang="en-US" dirty="0">
                <a:solidFill>
                  <a:schemeClr val="bg1">
                    <a:lumMod val="50000"/>
                  </a:schemeClr>
                </a:solidFill>
                <a:latin typeface="+mj-lt"/>
                <a:ea typeface="Arial" charset="0"/>
                <a:cs typeface="Arial" charset="0"/>
              </a:rPr>
              <a:t>The prepared data set should be in a form that we expect to obtain later on, in production (if you will not have it in production, there is no reason to prepare it).</a:t>
            </a:r>
          </a:p>
          <a:p>
            <a:pPr>
              <a:lnSpc>
                <a:spcPct val="150000"/>
              </a:lnSpc>
            </a:pPr>
            <a:r>
              <a:rPr lang="en-US" dirty="0">
                <a:solidFill>
                  <a:schemeClr val="bg1">
                    <a:lumMod val="50000"/>
                  </a:schemeClr>
                </a:solidFill>
                <a:latin typeface="+mj-lt"/>
                <a:ea typeface="Arial" charset="0"/>
                <a:cs typeface="Arial" charset="0"/>
              </a:rPr>
              <a:t>QA, QA, QA</a:t>
            </a:r>
          </a:p>
        </p:txBody>
      </p:sp>
    </p:spTree>
    <p:extLst>
      <p:ext uri="{BB962C8B-B14F-4D97-AF65-F5344CB8AC3E}">
        <p14:creationId xmlns:p14="http://schemas.microsoft.com/office/powerpoint/2010/main" val="93884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do we do in this stage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integration</a:t>
            </a:r>
          </a:p>
          <a:p>
            <a:pPr marL="457200" indent="-457200">
              <a:lnSpc>
                <a:spcPct val="150000"/>
              </a:lnSpc>
              <a:spcBef>
                <a:spcPct val="20000"/>
              </a:spcBef>
              <a:buFont typeface="+mj-lt"/>
              <a:buAutoNum type="arabicPeriod"/>
            </a:pPr>
            <a:r>
              <a:rPr lang="en-US" b="1" dirty="0">
                <a:solidFill>
                  <a:schemeClr val="bg1">
                    <a:lumMod val="50000"/>
                  </a:schemeClr>
                </a:solidFill>
                <a:latin typeface="+mj-lt"/>
                <a:ea typeface="Arial" charset="0"/>
                <a:cs typeface="Arial" charset="0"/>
                <a:sym typeface="Open Sans"/>
              </a:rPr>
              <a:t>Handling missing values and outliers</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Feature transformation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Data reduction</a:t>
            </a:r>
          </a:p>
          <a:p>
            <a:pPr marL="457200" indent="-457200">
              <a:lnSpc>
                <a:spcPct val="150000"/>
              </a:lnSpc>
              <a:spcBef>
                <a:spcPct val="20000"/>
              </a:spcBef>
              <a:buFont typeface="+mj-lt"/>
              <a:buAutoNum type="arabicPeriod"/>
            </a:pPr>
            <a:r>
              <a:rPr lang="en-US" dirty="0">
                <a:solidFill>
                  <a:schemeClr val="bg1">
                    <a:lumMod val="50000"/>
                  </a:schemeClr>
                </a:solidFill>
                <a:latin typeface="+mj-lt"/>
                <a:ea typeface="Arial" charset="0"/>
                <a:cs typeface="Arial" charset="0"/>
                <a:sym typeface="Open Sans"/>
              </a:rPr>
              <a:t>Sampling</a:t>
            </a:r>
          </a:p>
          <a:p>
            <a:pPr marL="457200" indent="-457200">
              <a:lnSpc>
                <a:spcPct val="150000"/>
              </a:lnSpc>
              <a:spcBef>
                <a:spcPct val="20000"/>
              </a:spcBef>
              <a:buFont typeface="+mj-lt"/>
              <a:buAutoNum type="arabicPeriod"/>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304040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Handling missing values and outliers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lnSpcReduction="10000"/>
          </a:bodyPr>
          <a:lstStyle/>
          <a:p>
            <a:pPr marL="177800" indent="0">
              <a:lnSpc>
                <a:spcPct val="110000"/>
              </a:lnSpc>
              <a:spcBef>
                <a:spcPts val="0"/>
              </a:spcBef>
              <a:buNone/>
            </a:pPr>
            <a:r>
              <a:rPr lang="en-GB" dirty="0">
                <a:solidFill>
                  <a:schemeClr val="bg1">
                    <a:lumMod val="50000"/>
                  </a:schemeClr>
                </a:solidFill>
                <a:latin typeface="+mj-lt"/>
                <a:ea typeface="Arial" charset="0"/>
                <a:cs typeface="Arial" charset="0"/>
                <a:sym typeface="Open Sans"/>
              </a:rPr>
              <a:t>Consideration:</a:t>
            </a:r>
          </a:p>
          <a:p>
            <a:pPr marL="520700" indent="-342900">
              <a:lnSpc>
                <a:spcPct val="130000"/>
              </a:lnSpc>
              <a:spcBef>
                <a:spcPts val="0"/>
              </a:spcBef>
            </a:pPr>
            <a:r>
              <a:rPr lang="en-GB" sz="2400" dirty="0">
                <a:solidFill>
                  <a:schemeClr val="bg1">
                    <a:lumMod val="50000"/>
                  </a:schemeClr>
                </a:solidFill>
                <a:latin typeface="+mj-lt"/>
                <a:ea typeface="Arial" charset="0"/>
                <a:cs typeface="Arial" charset="0"/>
                <a:sym typeface="Open Sans"/>
              </a:rPr>
              <a:t>What is the reason for the missing values? Does it indicate on an error, or is it a normal business phenomena?</a:t>
            </a:r>
          </a:p>
          <a:p>
            <a:pPr marL="520700" indent="-342900">
              <a:lnSpc>
                <a:spcPct val="130000"/>
              </a:lnSpc>
              <a:spcBef>
                <a:spcPts val="0"/>
              </a:spcBef>
            </a:pPr>
            <a:r>
              <a:rPr lang="en-GB" sz="2400" dirty="0">
                <a:solidFill>
                  <a:schemeClr val="bg1">
                    <a:lumMod val="50000"/>
                  </a:schemeClr>
                </a:solidFill>
                <a:latin typeface="+mj-lt"/>
                <a:ea typeface="Arial" charset="0"/>
                <a:cs typeface="Arial" charset="0"/>
                <a:sym typeface="Open Sans"/>
              </a:rPr>
              <a:t>Does the missing values represent something?</a:t>
            </a:r>
          </a:p>
          <a:p>
            <a:pPr marL="520700" indent="-342900">
              <a:lnSpc>
                <a:spcPct val="130000"/>
              </a:lnSpc>
              <a:spcBef>
                <a:spcPts val="0"/>
              </a:spcBef>
            </a:pPr>
            <a:r>
              <a:rPr lang="en-GB" sz="2400" dirty="0">
                <a:solidFill>
                  <a:schemeClr val="bg1">
                    <a:lumMod val="50000"/>
                  </a:schemeClr>
                </a:solidFill>
                <a:latin typeface="+mj-lt"/>
                <a:ea typeface="Arial" charset="0"/>
                <a:cs typeface="Arial" charset="0"/>
                <a:sym typeface="Open Sans"/>
              </a:rPr>
              <a:t>Per feature: what is the proportion of missing values?</a:t>
            </a:r>
          </a:p>
          <a:p>
            <a:pPr marL="520700" indent="-342900">
              <a:lnSpc>
                <a:spcPct val="130000"/>
              </a:lnSpc>
              <a:spcBef>
                <a:spcPts val="0"/>
              </a:spcBef>
            </a:pPr>
            <a:r>
              <a:rPr lang="en-GB" sz="2400" dirty="0">
                <a:solidFill>
                  <a:schemeClr val="bg1">
                    <a:lumMod val="50000"/>
                  </a:schemeClr>
                </a:solidFill>
                <a:latin typeface="+mj-lt"/>
                <a:ea typeface="Arial" charset="0"/>
                <a:cs typeface="Arial" charset="0"/>
                <a:sym typeface="Open Sans"/>
              </a:rPr>
              <a:t>Correlation between missing values in different features – does it mean anything?</a:t>
            </a:r>
          </a:p>
          <a:p>
            <a:pPr marL="520700" indent="-342900">
              <a:lnSpc>
                <a:spcPct val="130000"/>
              </a:lnSpc>
              <a:spcBef>
                <a:spcPts val="0"/>
              </a:spcBef>
            </a:pPr>
            <a:r>
              <a:rPr lang="en-GB" sz="2400" dirty="0">
                <a:solidFill>
                  <a:schemeClr val="bg1">
                    <a:lumMod val="50000"/>
                  </a:schemeClr>
                </a:solidFill>
                <a:latin typeface="+mj-lt"/>
                <a:ea typeface="Arial" charset="0"/>
                <a:cs typeface="Arial" charset="0"/>
                <a:sym typeface="Open Sans"/>
              </a:rPr>
              <a:t>How important is the feature with the missing values?</a:t>
            </a:r>
          </a:p>
          <a:p>
            <a:pPr marL="520700" indent="-342900">
              <a:lnSpc>
                <a:spcPct val="130000"/>
              </a:lnSpc>
              <a:spcBef>
                <a:spcPts val="0"/>
              </a:spcBef>
            </a:pPr>
            <a:r>
              <a:rPr lang="en-GB" sz="2400" dirty="0">
                <a:solidFill>
                  <a:schemeClr val="bg1">
                    <a:lumMod val="50000"/>
                  </a:schemeClr>
                </a:solidFill>
                <a:latin typeface="+mj-lt"/>
                <a:ea typeface="Arial" charset="0"/>
                <a:cs typeface="Arial" charset="0"/>
                <a:sym typeface="Open Sans"/>
              </a:rPr>
              <a:t>Can the missing values be inferred somehow? </a:t>
            </a:r>
          </a:p>
          <a:p>
            <a:pPr>
              <a:lnSpc>
                <a:spcPct val="150000"/>
              </a:lnSpc>
              <a:spcBef>
                <a:spcPct val="20000"/>
              </a:spcBef>
            </a:pPr>
            <a:endParaRPr lang="en-GB" sz="2400"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169471993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TM02900720[[fn=אינטגרל]]</Template>
  <TotalTime>16364</TotalTime>
  <Words>2518</Words>
  <Application>Microsoft Office PowerPoint</Application>
  <PresentationFormat>מסך רחב</PresentationFormat>
  <Paragraphs>294</Paragraphs>
  <Slides>56</Slides>
  <Notes>0</Notes>
  <HiddenSlides>0</HiddenSlides>
  <MMClips>0</MMClips>
  <ScaleCrop>false</ScaleCrop>
  <HeadingPairs>
    <vt:vector size="8" baseType="variant">
      <vt:variant>
        <vt:lpstr>גופנים בשימוש</vt:lpstr>
      </vt:variant>
      <vt:variant>
        <vt:i4>6</vt:i4>
      </vt:variant>
      <vt:variant>
        <vt:lpstr>ערכת נושא</vt:lpstr>
      </vt:variant>
      <vt:variant>
        <vt:i4>2</vt:i4>
      </vt:variant>
      <vt:variant>
        <vt:lpstr>שרתי OLE מוטבעים</vt:lpstr>
      </vt:variant>
      <vt:variant>
        <vt:i4>1</vt:i4>
      </vt:variant>
      <vt:variant>
        <vt:lpstr>כותרות שקופיות</vt:lpstr>
      </vt:variant>
      <vt:variant>
        <vt:i4>56</vt:i4>
      </vt:variant>
    </vt:vector>
  </HeadingPairs>
  <TitlesOfParts>
    <vt:vector size="65" baseType="lpstr">
      <vt:lpstr>Arial</vt:lpstr>
      <vt:lpstr>Calibri</vt:lpstr>
      <vt:lpstr>Calibri Light</vt:lpstr>
      <vt:lpstr>Cambria Math</vt:lpstr>
      <vt:lpstr>Courier New</vt:lpstr>
      <vt:lpstr>Wingdings 2</vt:lpstr>
      <vt:lpstr>HDOfficeLightV0</vt:lpstr>
      <vt:lpstr>1_HDOfficeLightV0</vt:lpstr>
      <vt:lpstr>Chart</vt:lpstr>
      <vt:lpstr>Data Preparation</vt:lpstr>
      <vt:lpstr>Data Preparation</vt:lpstr>
      <vt:lpstr>The objectives of this stage</vt:lpstr>
      <vt:lpstr>What do we do in this stage</vt:lpstr>
      <vt:lpstr>What do we do in this stage</vt:lpstr>
      <vt:lpstr>Data integration</vt:lpstr>
      <vt:lpstr>Data integration</vt:lpstr>
      <vt:lpstr>What do we do in this stage</vt:lpstr>
      <vt:lpstr>Handling missing values and outliers</vt:lpstr>
      <vt:lpstr>Handling missing values and outliers</vt:lpstr>
      <vt:lpstr>Filling in missing values</vt:lpstr>
      <vt:lpstr>Handling outliers</vt:lpstr>
      <vt:lpstr>Handling outliers</vt:lpstr>
      <vt:lpstr>What do we do in this stage</vt:lpstr>
      <vt:lpstr>Data normalization</vt:lpstr>
      <vt:lpstr>Common normalization methods</vt:lpstr>
      <vt:lpstr>Linear normalization</vt:lpstr>
      <vt:lpstr>Log normalization</vt:lpstr>
      <vt:lpstr>Data discretization</vt:lpstr>
      <vt:lpstr>Data discretization methods</vt:lpstr>
      <vt:lpstr>Equal width vs. equal frequency</vt:lpstr>
      <vt:lpstr>Equal width vs. equal frequency</vt:lpstr>
      <vt:lpstr>Entropy based discretization</vt:lpstr>
      <vt:lpstr>Dummy variables / variables encoding</vt:lpstr>
      <vt:lpstr>Dummy variables / variables encoding</vt:lpstr>
      <vt:lpstr>One-hot encoding</vt:lpstr>
      <vt:lpstr>Target-value based encoding</vt:lpstr>
      <vt:lpstr>Target-value based encoding</vt:lpstr>
      <vt:lpstr>What do we do in this stage</vt:lpstr>
      <vt:lpstr>Data reduction</vt:lpstr>
      <vt:lpstr>Model generalized performance</vt:lpstr>
      <vt:lpstr>The motivation to data reduction:</vt:lpstr>
      <vt:lpstr>Data reduction</vt:lpstr>
      <vt:lpstr>Data reduction</vt:lpstr>
      <vt:lpstr>Feature selection</vt:lpstr>
      <vt:lpstr>Feature selection approaches</vt:lpstr>
      <vt:lpstr>Filter methods</vt:lpstr>
      <vt:lpstr>Filter methods</vt:lpstr>
      <vt:lpstr>Filter methods</vt:lpstr>
      <vt:lpstr>Filter methods</vt:lpstr>
      <vt:lpstr>Filter methods</vt:lpstr>
      <vt:lpstr>Wrapper methods</vt:lpstr>
      <vt:lpstr>Wrapper methods</vt:lpstr>
      <vt:lpstr>Embedded methods</vt:lpstr>
      <vt:lpstr>Feature reduction</vt:lpstr>
      <vt:lpstr>PCA</vt:lpstr>
      <vt:lpstr>PCA</vt:lpstr>
      <vt:lpstr>PCA</vt:lpstr>
      <vt:lpstr>Autoencoders</vt:lpstr>
      <vt:lpstr>What do we do in this stage</vt:lpstr>
      <vt:lpstr>Sampling</vt:lpstr>
      <vt:lpstr>Sampling</vt:lpstr>
      <vt:lpstr>Data Preparation</vt:lpstr>
      <vt:lpstr>Homework</vt:lpstr>
      <vt:lpstr>Homework</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Shahar Cohen</dc:creator>
  <cp:lastModifiedBy>Shahar Cohen</cp:lastModifiedBy>
  <cp:revision>112</cp:revision>
  <dcterms:created xsi:type="dcterms:W3CDTF">2018-12-03T09:27:57Z</dcterms:created>
  <dcterms:modified xsi:type="dcterms:W3CDTF">2019-02-03T19:08:07Z</dcterms:modified>
</cp:coreProperties>
</file>