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1" r:id="rId1"/>
    <p:sldMasterId id="2147483712" r:id="rId2"/>
  </p:sldMasterIdLst>
  <p:notesMasterIdLst>
    <p:notesMasterId r:id="rId33"/>
  </p:notesMasterIdLst>
  <p:sldIdLst>
    <p:sldId id="256" r:id="rId3"/>
    <p:sldId id="293" r:id="rId4"/>
    <p:sldId id="376" r:id="rId5"/>
    <p:sldId id="296" r:id="rId6"/>
    <p:sldId id="294" r:id="rId7"/>
    <p:sldId id="367" r:id="rId8"/>
    <p:sldId id="377" r:id="rId9"/>
    <p:sldId id="378" r:id="rId10"/>
    <p:sldId id="379" r:id="rId11"/>
    <p:sldId id="368" r:id="rId12"/>
    <p:sldId id="369" r:id="rId13"/>
    <p:sldId id="380" r:id="rId14"/>
    <p:sldId id="370" r:id="rId15"/>
    <p:sldId id="371" r:id="rId16"/>
    <p:sldId id="295" r:id="rId17"/>
    <p:sldId id="381" r:id="rId18"/>
    <p:sldId id="299" r:id="rId19"/>
    <p:sldId id="323" r:id="rId20"/>
    <p:sldId id="314" r:id="rId21"/>
    <p:sldId id="332" r:id="rId22"/>
    <p:sldId id="382" r:id="rId23"/>
    <p:sldId id="338" r:id="rId24"/>
    <p:sldId id="349" r:id="rId25"/>
    <p:sldId id="374" r:id="rId26"/>
    <p:sldId id="351" r:id="rId27"/>
    <p:sldId id="384" r:id="rId28"/>
    <p:sldId id="385" r:id="rId29"/>
    <p:sldId id="386" r:id="rId30"/>
    <p:sldId id="387" r:id="rId31"/>
    <p:sldId id="3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78523" autoAdjust="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0EC69923-D795-49CA-8E05-5C373AC8174C}" type="datetimeFigureOut">
              <a:rPr lang="en-IL" smtClean="0"/>
              <a:t>03/02/2019</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0B16C6BF-A54F-404C-83A7-A6706D9CC5BB}" type="slidenum">
              <a:rPr lang="en-IL" smtClean="0"/>
              <a:t>‹#›</a:t>
            </a:fld>
            <a:endParaRPr lang="en-IL"/>
          </a:p>
        </p:txBody>
      </p:sp>
    </p:spTree>
    <p:extLst>
      <p:ext uri="{BB962C8B-B14F-4D97-AF65-F5344CB8AC3E}">
        <p14:creationId xmlns:p14="http://schemas.microsoft.com/office/powerpoint/2010/main" val="267375129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90545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230981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4177715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745682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1343785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473487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691992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BA9EFF8-6D17-4FDF-9D13-D9A336FACD33}" type="datetimeFigureOut">
              <a:rPr lang="en-IL" smtClean="0"/>
              <a:t>03/02/2019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82426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CBA9EFF8-6D17-4FDF-9D13-D9A336FACD33}" type="datetimeFigureOut">
              <a:rPr lang="en-IL" smtClean="0"/>
              <a:t>03/02/2019</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E4DE6994-5D32-4F99-A675-F18AC8D65970}" type="slidenum">
              <a:rPr lang="en-IL" smtClean="0"/>
              <a:t>‹#›</a:t>
            </a:fld>
            <a:endParaRPr lang="en-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935170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A9EFF8-6D17-4FDF-9D13-D9A336FACD33}" type="datetimeFigureOut">
              <a:rPr lang="en-IL" smtClean="0"/>
              <a:t>03/02/2019</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4DE6994-5D32-4F99-A675-F18AC8D65970}" type="slidenum">
              <a:rPr lang="en-IL" smtClean="0"/>
              <a:t>‹#›</a:t>
            </a:fld>
            <a:endParaRPr lang="en-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2396824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9EFF8-6D17-4FDF-9D13-D9A336FACD33}" type="datetimeFigureOut">
              <a:rPr lang="en-IL" smtClean="0"/>
              <a:t>03/02/2019</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169948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41759285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BA9EFF8-6D17-4FDF-9D13-D9A336FACD33}" type="datetimeFigureOut">
              <a:rPr lang="en-IL" smtClean="0"/>
              <a:t>03/02/2019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536080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BA9EFF8-6D17-4FDF-9D13-D9A336FACD33}" type="datetimeFigureOut">
              <a:rPr lang="en-IL" smtClean="0"/>
              <a:t>03/02/2019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3834435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42077747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16166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BA9EFF8-6D17-4FDF-9D13-D9A336FACD33}" type="datetimeFigureOut">
              <a:rPr lang="en-IL" smtClean="0"/>
              <a:t>03/02/2019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12838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BA9EFF8-6D17-4FDF-9D13-D9A336FACD33}" type="datetimeFigureOut">
              <a:rPr lang="en-IL" smtClean="0"/>
              <a:t>03/02/2019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5430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CBA9EFF8-6D17-4FDF-9D13-D9A336FACD33}" type="datetimeFigureOut">
              <a:rPr lang="en-IL" smtClean="0"/>
              <a:t>03/02/2019</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E4DE6994-5D32-4F99-A675-F18AC8D65970}" type="slidenum">
              <a:rPr lang="en-IL" smtClean="0"/>
              <a:t>‹#›</a:t>
            </a:fld>
            <a:endParaRPr lang="en-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63804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A9EFF8-6D17-4FDF-9D13-D9A336FACD33}" type="datetimeFigureOut">
              <a:rPr lang="en-IL" smtClean="0"/>
              <a:t>03/02/2019</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4DE6994-5D32-4F99-A675-F18AC8D65970}" type="slidenum">
              <a:rPr lang="en-IL" smtClean="0"/>
              <a:t>‹#›</a:t>
            </a:fld>
            <a:endParaRPr lang="en-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356175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9EFF8-6D17-4FDF-9D13-D9A336FACD33}" type="datetimeFigureOut">
              <a:rPr lang="en-IL" smtClean="0"/>
              <a:t>03/02/2019</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155554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BA9EFF8-6D17-4FDF-9D13-D9A336FACD33}" type="datetimeFigureOut">
              <a:rPr lang="en-IL" smtClean="0"/>
              <a:t>03/02/2019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244693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BA9EFF8-6D17-4FDF-9D13-D9A336FACD33}" type="datetimeFigureOut">
              <a:rPr lang="en-IL" smtClean="0"/>
              <a:t>03/02/2019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95518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BA9EFF8-6D17-4FDF-9D13-D9A336FACD33}" type="datetimeFigureOut">
              <a:rPr lang="en-IL" smtClean="0"/>
              <a:t>03/02/2019</a:t>
            </a:fld>
            <a:endParaRPr lang="en-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4DE6994-5D32-4F99-A675-F18AC8D65970}" type="slidenum">
              <a:rPr lang="en-IL" smtClean="0"/>
              <a:t>‹#›</a:t>
            </a:fld>
            <a:endParaRPr lang="en-IL"/>
          </a:p>
        </p:txBody>
      </p:sp>
    </p:spTree>
    <p:extLst>
      <p:ext uri="{BB962C8B-B14F-4D97-AF65-F5344CB8AC3E}">
        <p14:creationId xmlns:p14="http://schemas.microsoft.com/office/powerpoint/2010/main" val="21292328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BA9EFF8-6D17-4FDF-9D13-D9A336FACD33}" type="datetimeFigureOut">
              <a:rPr lang="en-IL" smtClean="0"/>
              <a:t>03/02/2019</a:t>
            </a:fld>
            <a:endParaRPr lang="en-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4DE6994-5D32-4F99-A675-F18AC8D65970}" type="slidenum">
              <a:rPr lang="en-IL" smtClean="0"/>
              <a:t>‹#›</a:t>
            </a:fld>
            <a:endParaRPr lang="en-IL"/>
          </a:p>
        </p:txBody>
      </p:sp>
    </p:spTree>
    <p:extLst>
      <p:ext uri="{BB962C8B-B14F-4D97-AF65-F5344CB8AC3E}">
        <p14:creationId xmlns:p14="http://schemas.microsoft.com/office/powerpoint/2010/main" val="210002490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hyperlink" Target="6%20-%20SupervisedLearningDTsLR.pptx"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14.xml"/><Relationship Id="rId6" Type="http://schemas.openxmlformats.org/officeDocument/2006/relationships/image" Target="../media/image13.png"/><Relationship Id="rId5" Type="http://schemas.microsoft.com/office/2007/relationships/hdphoto" Target="../media/hdphoto2.wdp"/><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179207-2EE7-4F04-AA4C-93E41AA2C155}"/>
              </a:ext>
            </a:extLst>
          </p:cNvPr>
          <p:cNvSpPr>
            <a:spLocks noGrp="1"/>
          </p:cNvSpPr>
          <p:nvPr>
            <p:ph type="ctrTitle"/>
          </p:nvPr>
        </p:nvSpPr>
        <p:spPr/>
        <p:txBody>
          <a:bodyPr>
            <a:normAutofit/>
          </a:bodyPr>
          <a:lstStyle/>
          <a:p>
            <a:r>
              <a:rPr lang="en-US" sz="4800" b="1" dirty="0">
                <a:solidFill>
                  <a:schemeClr val="tx1">
                    <a:lumMod val="50000"/>
                    <a:lumOff val="50000"/>
                  </a:schemeClr>
                </a:solidFill>
              </a:rPr>
              <a:t>Supervised learning:</a:t>
            </a:r>
            <a:br>
              <a:rPr lang="en-US" sz="4800" b="1" dirty="0">
                <a:solidFill>
                  <a:schemeClr val="tx1">
                    <a:lumMod val="50000"/>
                    <a:lumOff val="50000"/>
                  </a:schemeClr>
                </a:solidFill>
              </a:rPr>
            </a:br>
            <a:r>
              <a:rPr lang="en-US" sz="4800" dirty="0">
                <a:solidFill>
                  <a:schemeClr val="tx1">
                    <a:lumMod val="50000"/>
                    <a:lumOff val="50000"/>
                  </a:schemeClr>
                </a:solidFill>
              </a:rPr>
              <a:t>Decision trees and linear regression</a:t>
            </a:r>
            <a:endParaRPr lang="en-IL" sz="4800" dirty="0">
              <a:solidFill>
                <a:schemeClr val="tx1">
                  <a:lumMod val="50000"/>
                  <a:lumOff val="50000"/>
                </a:schemeClr>
              </a:solidFill>
            </a:endParaRPr>
          </a:p>
        </p:txBody>
      </p:sp>
    </p:spTree>
    <p:extLst>
      <p:ext uri="{BB962C8B-B14F-4D97-AF65-F5344CB8AC3E}">
        <p14:creationId xmlns:p14="http://schemas.microsoft.com/office/powerpoint/2010/main" val="1219950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How to induce a decision tree from data</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177800" indent="0">
              <a:lnSpc>
                <a:spcPct val="130000"/>
              </a:lnSpc>
              <a:spcBef>
                <a:spcPts val="0"/>
              </a:spcBef>
              <a:buNone/>
            </a:pPr>
            <a:r>
              <a:rPr lang="en-GB" sz="3200" dirty="0">
                <a:solidFill>
                  <a:schemeClr val="bg1">
                    <a:lumMod val="50000"/>
                  </a:schemeClr>
                </a:solidFill>
                <a:latin typeface="+mj-lt"/>
                <a:ea typeface="Arial"/>
                <a:cs typeface="Arial"/>
                <a:sym typeface="Open Sans"/>
              </a:rPr>
              <a:t>Two main questions in order to automatically induce a decision tree from a given data set:</a:t>
            </a:r>
          </a:p>
          <a:p>
            <a:pPr marL="520700" indent="-342900">
              <a:lnSpc>
                <a:spcPct val="130000"/>
              </a:lnSpc>
              <a:spcBef>
                <a:spcPts val="0"/>
              </a:spcBef>
            </a:pPr>
            <a:r>
              <a:rPr lang="en-GB" sz="2400" dirty="0">
                <a:solidFill>
                  <a:schemeClr val="bg1">
                    <a:lumMod val="50000"/>
                  </a:schemeClr>
                </a:solidFill>
                <a:latin typeface="+mj-lt"/>
                <a:ea typeface="Arial"/>
                <a:cs typeface="Arial"/>
                <a:sym typeface="Open Sans"/>
              </a:rPr>
              <a:t>How to select the split in each node?</a:t>
            </a:r>
          </a:p>
          <a:p>
            <a:pPr marL="520700" indent="-342900">
              <a:lnSpc>
                <a:spcPct val="130000"/>
              </a:lnSpc>
              <a:spcBef>
                <a:spcPts val="0"/>
              </a:spcBef>
            </a:pPr>
            <a:r>
              <a:rPr lang="en-GB" sz="2400" dirty="0">
                <a:solidFill>
                  <a:schemeClr val="bg1">
                    <a:lumMod val="50000"/>
                  </a:schemeClr>
                </a:solidFill>
                <a:latin typeface="+mj-lt"/>
                <a:ea typeface="Arial"/>
                <a:cs typeface="Arial"/>
                <a:sym typeface="Open Sans"/>
              </a:rPr>
              <a:t>When to stop splitting</a:t>
            </a:r>
          </a:p>
        </p:txBody>
      </p:sp>
    </p:spTree>
    <p:extLst>
      <p:ext uri="{BB962C8B-B14F-4D97-AF65-F5344CB8AC3E}">
        <p14:creationId xmlns:p14="http://schemas.microsoft.com/office/powerpoint/2010/main" val="2023601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How to select the split in each node</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692150" indent="-514350">
              <a:lnSpc>
                <a:spcPct val="130000"/>
              </a:lnSpc>
              <a:spcBef>
                <a:spcPts val="0"/>
              </a:spcBef>
              <a:buFont typeface="+mj-lt"/>
              <a:buAutoNum type="arabicPeriod"/>
            </a:pPr>
            <a:r>
              <a:rPr lang="en-GB" dirty="0">
                <a:solidFill>
                  <a:schemeClr val="bg1">
                    <a:lumMod val="50000"/>
                  </a:schemeClr>
                </a:solidFill>
                <a:latin typeface="+mj-lt"/>
                <a:ea typeface="Arial"/>
                <a:cs typeface="Arial"/>
                <a:sym typeface="Open Sans"/>
              </a:rPr>
              <a:t>Splitting is made according to values of explaining features</a:t>
            </a:r>
          </a:p>
          <a:p>
            <a:pPr marL="692150" indent="-514350">
              <a:lnSpc>
                <a:spcPct val="130000"/>
              </a:lnSpc>
              <a:spcBef>
                <a:spcPts val="0"/>
              </a:spcBef>
              <a:buFont typeface="+mj-lt"/>
              <a:buAutoNum type="arabicPeriod"/>
            </a:pPr>
            <a:r>
              <a:rPr lang="en-GB" dirty="0">
                <a:solidFill>
                  <a:schemeClr val="bg1">
                    <a:lumMod val="50000"/>
                  </a:schemeClr>
                </a:solidFill>
                <a:latin typeface="+mj-lt"/>
                <a:ea typeface="Arial"/>
                <a:cs typeface="Arial"/>
                <a:sym typeface="Open Sans"/>
              </a:rPr>
              <a:t>Binary splits are more common:</a:t>
            </a:r>
          </a:p>
          <a:p>
            <a:pPr marL="1149350" lvl="1" indent="-514350">
              <a:lnSpc>
                <a:spcPct val="130000"/>
              </a:lnSpc>
              <a:spcBef>
                <a:spcPts val="0"/>
              </a:spcBef>
            </a:pPr>
            <a:r>
              <a:rPr lang="en-GB" sz="2000" dirty="0">
                <a:solidFill>
                  <a:schemeClr val="bg1">
                    <a:lumMod val="50000"/>
                  </a:schemeClr>
                </a:solidFill>
                <a:latin typeface="+mj-lt"/>
                <a:ea typeface="Arial"/>
                <a:cs typeface="Arial"/>
                <a:sym typeface="Open Sans"/>
              </a:rPr>
              <a:t>In binary features – one value to the left and the other to the right</a:t>
            </a:r>
          </a:p>
          <a:p>
            <a:pPr marL="1149350" lvl="1" indent="-514350">
              <a:lnSpc>
                <a:spcPct val="130000"/>
              </a:lnSpc>
              <a:spcBef>
                <a:spcPts val="0"/>
              </a:spcBef>
            </a:pPr>
            <a:r>
              <a:rPr lang="en-GB" sz="2000" dirty="0">
                <a:solidFill>
                  <a:schemeClr val="bg1">
                    <a:lumMod val="50000"/>
                  </a:schemeClr>
                </a:solidFill>
                <a:latin typeface="+mj-lt"/>
                <a:ea typeface="Arial"/>
                <a:cs typeface="Arial"/>
                <a:sym typeface="Open Sans"/>
              </a:rPr>
              <a:t>In numeric features – up to a threshold to the left and from the threshold to the right</a:t>
            </a:r>
            <a:endParaRPr lang="en-GB" dirty="0">
              <a:solidFill>
                <a:schemeClr val="bg1">
                  <a:lumMod val="50000"/>
                </a:schemeClr>
              </a:solidFill>
              <a:latin typeface="+mj-lt"/>
              <a:ea typeface="Arial"/>
              <a:cs typeface="Arial"/>
              <a:sym typeface="Open Sans"/>
            </a:endParaRPr>
          </a:p>
          <a:p>
            <a:pPr marL="1149350" lvl="1" indent="-514350">
              <a:lnSpc>
                <a:spcPct val="130000"/>
              </a:lnSpc>
              <a:spcBef>
                <a:spcPts val="0"/>
              </a:spcBef>
            </a:pPr>
            <a:r>
              <a:rPr lang="en-GB" sz="2000" dirty="0">
                <a:solidFill>
                  <a:schemeClr val="bg1">
                    <a:lumMod val="50000"/>
                  </a:schemeClr>
                </a:solidFill>
                <a:latin typeface="+mj-lt"/>
                <a:ea typeface="Arial"/>
                <a:cs typeface="Arial"/>
                <a:sym typeface="Open Sans"/>
              </a:rPr>
              <a:t>Multi valued categorial features are encode to binary dummy variables</a:t>
            </a:r>
            <a:endParaRPr lang="en-GB" sz="2800" dirty="0">
              <a:solidFill>
                <a:schemeClr val="bg1">
                  <a:lumMod val="50000"/>
                </a:schemeClr>
              </a:solidFill>
              <a:latin typeface="+mj-lt"/>
              <a:ea typeface="Arial"/>
              <a:cs typeface="Arial"/>
              <a:sym typeface="Open Sans"/>
            </a:endParaRPr>
          </a:p>
          <a:p>
            <a:pPr marL="692150" indent="-514350">
              <a:lnSpc>
                <a:spcPct val="130000"/>
              </a:lnSpc>
              <a:spcBef>
                <a:spcPts val="0"/>
              </a:spcBef>
              <a:buFont typeface="+mj-lt"/>
              <a:buAutoNum type="arabicPeriod"/>
            </a:pPr>
            <a:r>
              <a:rPr lang="en-GB" sz="2400" dirty="0">
                <a:solidFill>
                  <a:schemeClr val="bg1">
                    <a:lumMod val="50000"/>
                  </a:schemeClr>
                </a:solidFill>
                <a:latin typeface="+mj-lt"/>
                <a:ea typeface="Arial"/>
                <a:cs typeface="Arial"/>
                <a:sym typeface="Open Sans"/>
              </a:rPr>
              <a:t>That is: search over all the possible binary splits (maybe with some heuristic on potential threshold) and select the split that maximize some optimization criterion</a:t>
            </a:r>
          </a:p>
        </p:txBody>
      </p:sp>
    </p:spTree>
    <p:extLst>
      <p:ext uri="{BB962C8B-B14F-4D97-AF65-F5344CB8AC3E}">
        <p14:creationId xmlns:p14="http://schemas.microsoft.com/office/powerpoint/2010/main" val="80122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Splitting by minimum misclassification</a:t>
            </a:r>
            <a:endParaRPr lang="en-IL" dirty="0"/>
          </a:p>
        </p:txBody>
      </p:sp>
      <p:sp>
        <p:nvSpPr>
          <p:cNvPr id="4" name="מלבן מעוגל 1">
            <a:extLst>
              <a:ext uri="{FF2B5EF4-FFF2-40B4-BE49-F238E27FC236}">
                <a16:creationId xmlns:a16="http://schemas.microsoft.com/office/drawing/2014/main" id="{D16D740D-FC6E-4162-9A5E-EB78442BB99B}"/>
              </a:ext>
            </a:extLst>
          </p:cNvPr>
          <p:cNvSpPr/>
          <p:nvPr/>
        </p:nvSpPr>
        <p:spPr>
          <a:xfrm>
            <a:off x="5416310" y="3413534"/>
            <a:ext cx="1397480" cy="810883"/>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pPr algn="ctr"/>
            <a:r>
              <a:rPr lang="en-US" dirty="0">
                <a:latin typeface="Open Sans" panose="020B0604020202020204" charset="0"/>
                <a:ea typeface="Open Sans" panose="020B0604020202020204" charset="0"/>
                <a:cs typeface="Open Sans" panose="020B0604020202020204" charset="0"/>
              </a:rPr>
              <a:t>100 +</a:t>
            </a:r>
          </a:p>
          <a:p>
            <a:pPr algn="ctr"/>
            <a:r>
              <a:rPr lang="en-US" dirty="0">
                <a:latin typeface="Open Sans" panose="020B0604020202020204" charset="0"/>
                <a:ea typeface="Open Sans" panose="020B0604020202020204" charset="0"/>
                <a:cs typeface="Open Sans" panose="020B0604020202020204" charset="0"/>
              </a:rPr>
              <a:t>90 -</a:t>
            </a:r>
            <a:endParaRPr lang="he-IL" dirty="0">
              <a:latin typeface="Open Sans" panose="020B0604020202020204" charset="0"/>
              <a:ea typeface="Open Sans" panose="020B0604020202020204" charset="0"/>
            </a:endParaRPr>
          </a:p>
        </p:txBody>
      </p:sp>
      <p:sp>
        <p:nvSpPr>
          <p:cNvPr id="5" name="מלבן מעוגל 4">
            <a:extLst>
              <a:ext uri="{FF2B5EF4-FFF2-40B4-BE49-F238E27FC236}">
                <a16:creationId xmlns:a16="http://schemas.microsoft.com/office/drawing/2014/main" id="{6F3EFFF6-8E38-475B-B545-1332B30EF754}"/>
              </a:ext>
            </a:extLst>
          </p:cNvPr>
          <p:cNvSpPr/>
          <p:nvPr/>
        </p:nvSpPr>
        <p:spPr>
          <a:xfrm>
            <a:off x="4018830" y="4634341"/>
            <a:ext cx="1397480" cy="810883"/>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pPr algn="ctr"/>
            <a:r>
              <a:rPr lang="en-US" dirty="0">
                <a:latin typeface="Open Sans" panose="020B0604020202020204" charset="0"/>
                <a:ea typeface="Open Sans" panose="020B0604020202020204" charset="0"/>
                <a:cs typeface="Open Sans" panose="020B0604020202020204" charset="0"/>
              </a:rPr>
              <a:t>80 +</a:t>
            </a:r>
          </a:p>
          <a:p>
            <a:pPr algn="ctr"/>
            <a:r>
              <a:rPr lang="en-US" dirty="0">
                <a:latin typeface="Open Sans" panose="020B0604020202020204" charset="0"/>
                <a:ea typeface="Open Sans" panose="020B0604020202020204" charset="0"/>
                <a:cs typeface="Open Sans" panose="020B0604020202020204" charset="0"/>
              </a:rPr>
              <a:t>15 -</a:t>
            </a:r>
            <a:endParaRPr lang="he-IL" dirty="0">
              <a:latin typeface="Open Sans" panose="020B0604020202020204" charset="0"/>
              <a:ea typeface="Open Sans" panose="020B0604020202020204" charset="0"/>
            </a:endParaRPr>
          </a:p>
        </p:txBody>
      </p:sp>
      <p:sp>
        <p:nvSpPr>
          <p:cNvPr id="6" name="מלבן מעוגל 5">
            <a:extLst>
              <a:ext uri="{FF2B5EF4-FFF2-40B4-BE49-F238E27FC236}">
                <a16:creationId xmlns:a16="http://schemas.microsoft.com/office/drawing/2014/main" id="{BB63B3B5-7DBF-4EB3-9A4B-01AE24B40ED7}"/>
              </a:ext>
            </a:extLst>
          </p:cNvPr>
          <p:cNvSpPr/>
          <p:nvPr/>
        </p:nvSpPr>
        <p:spPr>
          <a:xfrm>
            <a:off x="6813790" y="4634340"/>
            <a:ext cx="1397480" cy="810883"/>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pPr algn="ctr"/>
            <a:r>
              <a:rPr lang="en-US" dirty="0">
                <a:latin typeface="Open Sans" panose="020B0604020202020204" charset="0"/>
                <a:ea typeface="Open Sans" panose="020B0604020202020204" charset="0"/>
                <a:cs typeface="Open Sans" panose="020B0604020202020204" charset="0"/>
              </a:rPr>
              <a:t>20 +</a:t>
            </a:r>
          </a:p>
          <a:p>
            <a:pPr algn="ctr"/>
            <a:r>
              <a:rPr lang="en-US" dirty="0">
                <a:latin typeface="Open Sans" panose="020B0604020202020204" charset="0"/>
                <a:ea typeface="Open Sans" panose="020B0604020202020204" charset="0"/>
                <a:cs typeface="Open Sans" panose="020B0604020202020204" charset="0"/>
              </a:rPr>
              <a:t>75 -</a:t>
            </a:r>
            <a:endParaRPr lang="he-IL" dirty="0">
              <a:latin typeface="Open Sans" panose="020B0604020202020204" charset="0"/>
              <a:ea typeface="Open Sans" panose="020B0604020202020204" charset="0"/>
            </a:endParaRPr>
          </a:p>
        </p:txBody>
      </p:sp>
      <p:cxnSp>
        <p:nvCxnSpPr>
          <p:cNvPr id="7" name="מחבר ישר 6">
            <a:extLst>
              <a:ext uri="{FF2B5EF4-FFF2-40B4-BE49-F238E27FC236}">
                <a16:creationId xmlns:a16="http://schemas.microsoft.com/office/drawing/2014/main" id="{AEE00AE3-59D1-4F29-8B5F-BAA29E544070}"/>
              </a:ext>
            </a:extLst>
          </p:cNvPr>
          <p:cNvCxnSpPr/>
          <p:nvPr/>
        </p:nvCxnSpPr>
        <p:spPr>
          <a:xfrm flipH="1">
            <a:off x="4717570" y="4224417"/>
            <a:ext cx="1397480" cy="409924"/>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מחבר ישר 7">
            <a:extLst>
              <a:ext uri="{FF2B5EF4-FFF2-40B4-BE49-F238E27FC236}">
                <a16:creationId xmlns:a16="http://schemas.microsoft.com/office/drawing/2014/main" id="{BECE704A-E3F8-47AE-8013-1E4286EB54D0}"/>
              </a:ext>
            </a:extLst>
          </p:cNvPr>
          <p:cNvCxnSpPr/>
          <p:nvPr/>
        </p:nvCxnSpPr>
        <p:spPr>
          <a:xfrm>
            <a:off x="6115050" y="4224417"/>
            <a:ext cx="1397480" cy="409923"/>
          </a:xfrm>
          <a:prstGeom prst="line">
            <a:avLst/>
          </a:prstGeom>
        </p:spPr>
        <p:style>
          <a:lnRef idx="1">
            <a:schemeClr val="accent4"/>
          </a:lnRef>
          <a:fillRef idx="0">
            <a:schemeClr val="accent4"/>
          </a:fillRef>
          <a:effectRef idx="0">
            <a:schemeClr val="accent4"/>
          </a:effectRef>
          <a:fontRef idx="minor">
            <a:schemeClr val="tx1"/>
          </a:fontRef>
        </p:style>
      </p:cxnSp>
      <p:sp>
        <p:nvSpPr>
          <p:cNvPr id="9" name="הסבר: קו 8">
            <a:extLst>
              <a:ext uri="{FF2B5EF4-FFF2-40B4-BE49-F238E27FC236}">
                <a16:creationId xmlns:a16="http://schemas.microsoft.com/office/drawing/2014/main" id="{E1CCD911-6D9E-4CC4-A74A-B3BBE9B821B9}"/>
              </a:ext>
            </a:extLst>
          </p:cNvPr>
          <p:cNvSpPr/>
          <p:nvPr/>
        </p:nvSpPr>
        <p:spPr>
          <a:xfrm>
            <a:off x="7411194" y="2520829"/>
            <a:ext cx="2109572" cy="704614"/>
          </a:xfrm>
          <a:prstGeom prst="borderCallout1">
            <a:avLst>
              <a:gd name="adj1" fmla="val 18750"/>
              <a:gd name="adj2" fmla="val -8333"/>
              <a:gd name="adj3" fmla="val 119054"/>
              <a:gd name="adj4" fmla="val -57573"/>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600" dirty="0"/>
              <a:t>Class: +</a:t>
            </a:r>
          </a:p>
          <a:p>
            <a:pPr algn="ctr"/>
            <a:r>
              <a:rPr lang="en-US" sz="1600" dirty="0"/>
              <a:t>Misclassifications: 90</a:t>
            </a:r>
            <a:endParaRPr lang="he-IL" sz="1600" dirty="0"/>
          </a:p>
        </p:txBody>
      </p:sp>
      <p:sp>
        <p:nvSpPr>
          <p:cNvPr id="10" name="הסבר: קו 9">
            <a:extLst>
              <a:ext uri="{FF2B5EF4-FFF2-40B4-BE49-F238E27FC236}">
                <a16:creationId xmlns:a16="http://schemas.microsoft.com/office/drawing/2014/main" id="{35047BFB-D555-48C0-B135-116F014263C9}"/>
              </a:ext>
            </a:extLst>
          </p:cNvPr>
          <p:cNvSpPr/>
          <p:nvPr/>
        </p:nvSpPr>
        <p:spPr>
          <a:xfrm>
            <a:off x="2082602" y="3810343"/>
            <a:ext cx="2109572" cy="704614"/>
          </a:xfrm>
          <a:prstGeom prst="borderCallout1">
            <a:avLst>
              <a:gd name="adj1" fmla="val 14817"/>
              <a:gd name="adj2" fmla="val 106817"/>
              <a:gd name="adj3" fmla="val 116432"/>
              <a:gd name="adj4" fmla="val 125441"/>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600" dirty="0"/>
              <a:t>Class: +</a:t>
            </a:r>
          </a:p>
          <a:p>
            <a:pPr algn="ctr"/>
            <a:r>
              <a:rPr lang="en-US" sz="1600" dirty="0"/>
              <a:t>Misclassifications: 15</a:t>
            </a:r>
            <a:endParaRPr lang="he-IL" sz="1600" dirty="0"/>
          </a:p>
        </p:txBody>
      </p:sp>
    </p:spTree>
    <p:extLst>
      <p:ext uri="{BB962C8B-B14F-4D97-AF65-F5344CB8AC3E}">
        <p14:creationId xmlns:p14="http://schemas.microsoft.com/office/powerpoint/2010/main" val="314110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Few more successful splitting criteria</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00000"/>
              </a:lnSpc>
              <a:buNone/>
            </a:pPr>
            <a:r>
              <a:rPr lang="en-US" dirty="0">
                <a:solidFill>
                  <a:schemeClr val="bg1">
                    <a:lumMod val="50000"/>
                  </a:schemeClr>
                </a:solidFill>
                <a:latin typeface="+mj-lt"/>
                <a:ea typeface="Open Sans" panose="020B0604020202020204" charset="0"/>
                <a:cs typeface="Open Sans" panose="020B0604020202020204" charset="0"/>
              </a:rPr>
              <a:t>Maximum Information Gain (maximum reduction in entropy)</a:t>
            </a:r>
          </a:p>
          <a:p>
            <a:pPr marL="0" indent="0">
              <a:lnSpc>
                <a:spcPct val="100000"/>
              </a:lnSpc>
              <a:buNone/>
            </a:pPr>
            <a:endParaRPr lang="en-US" u="sng" dirty="0">
              <a:solidFill>
                <a:schemeClr val="bg1">
                  <a:lumMod val="50000"/>
                </a:schemeClr>
              </a:solidFill>
              <a:latin typeface="+mj-lt"/>
              <a:ea typeface="Open Sans" panose="020B0604020202020204" charset="0"/>
              <a:cs typeface="Open Sans" panose="020B0604020202020204" charset="0"/>
            </a:endParaRPr>
          </a:p>
          <a:p>
            <a:pPr marL="0" indent="0">
              <a:lnSpc>
                <a:spcPct val="100000"/>
              </a:lnSpc>
              <a:buNone/>
            </a:pPr>
            <a:r>
              <a:rPr lang="en-US" u="sng" dirty="0">
                <a:solidFill>
                  <a:schemeClr val="bg1">
                    <a:lumMod val="50000"/>
                  </a:schemeClr>
                </a:solidFill>
                <a:latin typeface="+mj-lt"/>
                <a:ea typeface="Open Sans" panose="020B0604020202020204" charset="0"/>
                <a:cs typeface="Open Sans" panose="020B0604020202020204" charset="0"/>
              </a:rPr>
              <a:t>Maximum Gain Ratio:</a:t>
            </a:r>
          </a:p>
          <a:p>
            <a:pPr>
              <a:lnSpc>
                <a:spcPct val="100000"/>
              </a:lnSpc>
            </a:pPr>
            <a:r>
              <a:rPr lang="en-US" dirty="0">
                <a:solidFill>
                  <a:schemeClr val="bg1">
                    <a:lumMod val="50000"/>
                  </a:schemeClr>
                </a:solidFill>
                <a:latin typeface="+mj-lt"/>
                <a:ea typeface="Open Sans" panose="020B0604020202020204" charset="0"/>
                <a:cs typeface="Open Sans" panose="020B0604020202020204" charset="0"/>
              </a:rPr>
              <a:t>The more possible values there are the higher is information gain that can be achieved</a:t>
            </a:r>
          </a:p>
          <a:p>
            <a:pPr>
              <a:lnSpc>
                <a:spcPct val="100000"/>
              </a:lnSpc>
            </a:pPr>
            <a:r>
              <a:rPr lang="en-US" dirty="0">
                <a:solidFill>
                  <a:schemeClr val="bg1">
                    <a:lumMod val="50000"/>
                  </a:schemeClr>
                </a:solidFill>
                <a:latin typeface="+mj-lt"/>
                <a:ea typeface="Open Sans" panose="020B0604020202020204" charset="0"/>
                <a:cs typeface="Open Sans" panose="020B0604020202020204" charset="0"/>
              </a:rPr>
              <a:t>Gain ratio normalizes the information gain to compensate on that</a:t>
            </a:r>
          </a:p>
          <a:p>
            <a:pPr marL="0" indent="0">
              <a:lnSpc>
                <a:spcPct val="100000"/>
              </a:lnSpc>
              <a:buNone/>
            </a:pPr>
            <a:endParaRPr lang="en-US" dirty="0">
              <a:solidFill>
                <a:schemeClr val="bg1">
                  <a:lumMod val="50000"/>
                </a:schemeClr>
              </a:solidFill>
              <a:latin typeface="+mj-lt"/>
              <a:ea typeface="Open Sans" panose="020B0604020202020204" charset="0"/>
              <a:cs typeface="Open Sans" panose="020B0604020202020204" charset="0"/>
            </a:endParaRPr>
          </a:p>
          <a:p>
            <a:pPr marL="0" indent="0">
              <a:lnSpc>
                <a:spcPct val="100000"/>
              </a:lnSpc>
              <a:buNone/>
            </a:pPr>
            <a:r>
              <a:rPr lang="en-US" dirty="0">
                <a:solidFill>
                  <a:schemeClr val="bg1">
                    <a:lumMod val="50000"/>
                  </a:schemeClr>
                </a:solidFill>
                <a:latin typeface="+mj-lt"/>
                <a:ea typeface="Open Sans" panose="020B0604020202020204" charset="0"/>
                <a:cs typeface="Open Sans" panose="020B0604020202020204" charset="0"/>
              </a:rPr>
              <a:t>Gini Index</a:t>
            </a:r>
          </a:p>
          <a:p>
            <a:pPr marL="520700" indent="-342900">
              <a:lnSpc>
                <a:spcPct val="130000"/>
              </a:lnSpc>
              <a:spcBef>
                <a:spcPts val="0"/>
              </a:spcBef>
            </a:pPr>
            <a:endParaRPr lang="en-GB" sz="2400"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211160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Decision boundaries</a:t>
            </a:r>
            <a:endParaRPr lang="en-IL" dirty="0"/>
          </a:p>
        </p:txBody>
      </p:sp>
      <p:pic>
        <p:nvPicPr>
          <p:cNvPr id="4" name="Picture 2">
            <a:extLst>
              <a:ext uri="{FF2B5EF4-FFF2-40B4-BE49-F238E27FC236}">
                <a16:creationId xmlns:a16="http://schemas.microsoft.com/office/drawing/2014/main" id="{347E9B5B-9A35-4F2C-BB55-3744745589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928"/>
          <a:stretch/>
        </p:blipFill>
        <p:spPr bwMode="auto">
          <a:xfrm>
            <a:off x="2613442" y="1943100"/>
            <a:ext cx="6965115" cy="3689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5605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Why decision trees are so important</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lnSpcReduction="10000"/>
          </a:bodyPr>
          <a:lstStyle/>
          <a:p>
            <a:pPr marL="692150" indent="-514350">
              <a:lnSpc>
                <a:spcPct val="130000"/>
              </a:lnSpc>
              <a:spcBef>
                <a:spcPts val="0"/>
              </a:spcBef>
              <a:buFont typeface="+mj-lt"/>
              <a:buAutoNum type="arabicPeriod"/>
            </a:pPr>
            <a:r>
              <a:rPr lang="en-US" dirty="0">
                <a:solidFill>
                  <a:schemeClr val="bg1">
                    <a:lumMod val="50000"/>
                  </a:schemeClr>
                </a:solidFill>
                <a:latin typeface="+mj-lt"/>
                <a:ea typeface="Arial"/>
                <a:cs typeface="Arial"/>
                <a:sym typeface="Open Sans"/>
              </a:rPr>
              <a:t>The algorithmic idea is simple and intuitive</a:t>
            </a:r>
          </a:p>
          <a:p>
            <a:pPr marL="692150" indent="-514350">
              <a:lnSpc>
                <a:spcPct val="130000"/>
              </a:lnSpc>
              <a:spcBef>
                <a:spcPts val="0"/>
              </a:spcBef>
              <a:buFont typeface="+mj-lt"/>
              <a:buAutoNum type="arabicPeriod"/>
            </a:pPr>
            <a:r>
              <a:rPr lang="en-US" dirty="0">
                <a:solidFill>
                  <a:schemeClr val="bg1">
                    <a:lumMod val="50000"/>
                  </a:schemeClr>
                </a:solidFill>
                <a:latin typeface="+mj-lt"/>
                <a:ea typeface="Arial"/>
                <a:cs typeface="Arial"/>
                <a:sym typeface="Open Sans"/>
              </a:rPr>
              <a:t>Decision trees can learn relatively complex patterns, although there might be patterns that cannot be represented well with decision trees.</a:t>
            </a:r>
          </a:p>
          <a:p>
            <a:pPr marL="692150" indent="-514350">
              <a:lnSpc>
                <a:spcPct val="130000"/>
              </a:lnSpc>
              <a:spcBef>
                <a:spcPts val="0"/>
              </a:spcBef>
              <a:buFont typeface="+mj-lt"/>
              <a:buAutoNum type="arabicPeriod"/>
            </a:pPr>
            <a:r>
              <a:rPr lang="en-US" dirty="0">
                <a:solidFill>
                  <a:schemeClr val="bg1">
                    <a:lumMod val="50000"/>
                  </a:schemeClr>
                </a:solidFill>
                <a:latin typeface="+mj-lt"/>
                <a:ea typeface="Arial"/>
                <a:cs typeface="Arial"/>
                <a:sym typeface="Open Sans"/>
              </a:rPr>
              <a:t>The model is interpretable to humans (we can understand why each prediction is as it is)</a:t>
            </a:r>
          </a:p>
          <a:p>
            <a:pPr marL="692150" indent="-514350">
              <a:lnSpc>
                <a:spcPct val="130000"/>
              </a:lnSpc>
              <a:spcBef>
                <a:spcPts val="0"/>
              </a:spcBef>
              <a:buFont typeface="+mj-lt"/>
              <a:buAutoNum type="arabicPeriod"/>
            </a:pPr>
            <a:r>
              <a:rPr lang="en-US" dirty="0">
                <a:solidFill>
                  <a:schemeClr val="bg1">
                    <a:lumMod val="50000"/>
                  </a:schemeClr>
                </a:solidFill>
                <a:latin typeface="+mj-lt"/>
                <a:ea typeface="Arial"/>
                <a:cs typeface="Arial"/>
                <a:sym typeface="Open Sans"/>
              </a:rPr>
              <a:t>Decision trees are the basis to few more complex and very powerful methods, like random forests</a:t>
            </a:r>
          </a:p>
          <a:p>
            <a:pPr marL="457200" indent="-457200">
              <a:lnSpc>
                <a:spcPct val="150000"/>
              </a:lnSpc>
              <a:spcBef>
                <a:spcPct val="20000"/>
              </a:spcBef>
              <a:buFont typeface="+mj-lt"/>
              <a:buAutoNum type="arabicPeriod"/>
            </a:pPr>
            <a:endParaRPr lang="en-GB"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2713866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Decision trees are interpretable to humans</a:t>
            </a:r>
            <a:endParaRPr lang="en-IL" dirty="0"/>
          </a:p>
        </p:txBody>
      </p:sp>
      <p:sp>
        <p:nvSpPr>
          <p:cNvPr id="5" name="מציין מיקום תוכן 4">
            <a:extLst>
              <a:ext uri="{FF2B5EF4-FFF2-40B4-BE49-F238E27FC236}">
                <a16:creationId xmlns:a16="http://schemas.microsoft.com/office/drawing/2014/main" id="{7AB5DC29-0CB5-4EE8-86DA-1F3DED852673}"/>
              </a:ext>
            </a:extLst>
          </p:cNvPr>
          <p:cNvSpPr>
            <a:spLocks noGrp="1"/>
          </p:cNvSpPr>
          <p:nvPr>
            <p:ph idx="1"/>
          </p:nvPr>
        </p:nvSpPr>
        <p:spPr/>
        <p:txBody>
          <a:bodyPr>
            <a:normAutofit/>
          </a:bodyPr>
          <a:lstStyle/>
          <a:p>
            <a:pPr marL="0" indent="0">
              <a:lnSpc>
                <a:spcPct val="100000"/>
              </a:lnSpc>
              <a:buNone/>
            </a:pPr>
            <a:r>
              <a:rPr lang="en-US" sz="2400" b="1" dirty="0">
                <a:solidFill>
                  <a:schemeClr val="bg1">
                    <a:lumMod val="50000"/>
                  </a:schemeClr>
                </a:solidFill>
                <a:latin typeface="+mj-lt"/>
                <a:ea typeface="Open Sans" panose="020B0604020202020204" charset="0"/>
                <a:cs typeface="Open Sans" panose="020B0604020202020204" charset="0"/>
              </a:rPr>
              <a:t>Decision Trees and Rules</a:t>
            </a:r>
          </a:p>
          <a:p>
            <a:pPr marL="0" indent="0">
              <a:lnSpc>
                <a:spcPct val="100000"/>
              </a:lnSpc>
              <a:buNone/>
            </a:pPr>
            <a:r>
              <a:rPr lang="en-US" sz="2400" dirty="0">
                <a:solidFill>
                  <a:schemeClr val="bg1">
                    <a:lumMod val="50000"/>
                  </a:schemeClr>
                </a:solidFill>
                <a:latin typeface="+mj-lt"/>
                <a:ea typeface="Open Sans" panose="020B0604020202020204" charset="0"/>
                <a:cs typeface="Open Sans" panose="020B0604020202020204" charset="0"/>
              </a:rPr>
              <a:t>If x2&lt;3 and x1&lt;4 then “blue”</a:t>
            </a:r>
          </a:p>
          <a:p>
            <a:pPr marL="0" indent="0">
              <a:lnSpc>
                <a:spcPct val="100000"/>
              </a:lnSpc>
              <a:buNone/>
            </a:pPr>
            <a:r>
              <a:rPr lang="en-US" sz="2400" dirty="0">
                <a:solidFill>
                  <a:schemeClr val="bg1">
                    <a:lumMod val="50000"/>
                  </a:schemeClr>
                </a:solidFill>
                <a:latin typeface="+mj-lt"/>
                <a:ea typeface="Open Sans" panose="020B0604020202020204" charset="0"/>
                <a:cs typeface="Open Sans" panose="020B0604020202020204" charset="0"/>
              </a:rPr>
              <a:t>If x2&lt;3 and x1&gt;=4 then “red”</a:t>
            </a:r>
          </a:p>
          <a:p>
            <a:pPr marL="0" indent="0">
              <a:lnSpc>
                <a:spcPct val="100000"/>
              </a:lnSpc>
              <a:buNone/>
            </a:pPr>
            <a:r>
              <a:rPr lang="en-US" sz="2400" dirty="0">
                <a:solidFill>
                  <a:schemeClr val="bg1">
                    <a:lumMod val="50000"/>
                  </a:schemeClr>
                </a:solidFill>
                <a:latin typeface="+mj-lt"/>
                <a:ea typeface="Open Sans" panose="020B0604020202020204" charset="0"/>
                <a:cs typeface="Open Sans" panose="020B0604020202020204" charset="0"/>
              </a:rPr>
              <a:t>…</a:t>
            </a:r>
          </a:p>
          <a:p>
            <a:endParaRPr lang="en-IL" sz="2400" dirty="0">
              <a:latin typeface="+mj-lt"/>
            </a:endParaRPr>
          </a:p>
        </p:txBody>
      </p:sp>
      <p:pic>
        <p:nvPicPr>
          <p:cNvPr id="6" name="Picture 2">
            <a:extLst>
              <a:ext uri="{FF2B5EF4-FFF2-40B4-BE49-F238E27FC236}">
                <a16:creationId xmlns:a16="http://schemas.microsoft.com/office/drawing/2014/main" id="{19AD63FA-EC5D-46C5-91C4-4C9BE7DF3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74" y="1691322"/>
            <a:ext cx="4574049" cy="281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8781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Some drawbacks of decision trees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Autofit/>
          </a:bodyPr>
          <a:lstStyle/>
          <a:p>
            <a:pPr marL="520700" indent="-342900">
              <a:lnSpc>
                <a:spcPct val="150000"/>
              </a:lnSpc>
              <a:spcBef>
                <a:spcPts val="0"/>
              </a:spcBef>
            </a:pPr>
            <a:r>
              <a:rPr lang="en-US" sz="2400" dirty="0">
                <a:solidFill>
                  <a:schemeClr val="bg1">
                    <a:lumMod val="50000"/>
                  </a:schemeClr>
                </a:solidFill>
                <a:latin typeface="+mj-lt"/>
              </a:rPr>
              <a:t>Some decision boundaries might not be parallel to axes (decision trees are not the most general classifiers)</a:t>
            </a:r>
          </a:p>
          <a:p>
            <a:pPr marL="520700" indent="-342900">
              <a:lnSpc>
                <a:spcPct val="150000"/>
              </a:lnSpc>
              <a:spcBef>
                <a:spcPts val="0"/>
              </a:spcBef>
            </a:pPr>
            <a:r>
              <a:rPr lang="en-US" sz="2400" dirty="0">
                <a:solidFill>
                  <a:schemeClr val="bg1">
                    <a:lumMod val="50000"/>
                  </a:schemeClr>
                </a:solidFill>
                <a:latin typeface="+mj-lt"/>
              </a:rPr>
              <a:t>Decision trees might be a bit unstable: in a re-training attempt, a different set of splits might be selected. The overall performance might not change significantly, but the tree may still be different.</a:t>
            </a:r>
          </a:p>
        </p:txBody>
      </p:sp>
    </p:spTree>
    <p:extLst>
      <p:ext uri="{BB962C8B-B14F-4D97-AF65-F5344CB8AC3E}">
        <p14:creationId xmlns:p14="http://schemas.microsoft.com/office/powerpoint/2010/main" val="2064573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Linear regression</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50000"/>
              </a:lnSpc>
              <a:buNone/>
            </a:pPr>
            <a:r>
              <a:rPr lang="en-US" sz="2400" dirty="0">
                <a:solidFill>
                  <a:schemeClr val="bg1">
                    <a:lumMod val="50000"/>
                  </a:schemeClr>
                </a:solidFill>
                <a:latin typeface="+mj-lt"/>
              </a:rPr>
              <a:t>Let us assume that we want to assess the market price of some property.</a:t>
            </a:r>
          </a:p>
          <a:p>
            <a:pPr marL="0" indent="0">
              <a:lnSpc>
                <a:spcPct val="150000"/>
              </a:lnSpc>
              <a:buNone/>
            </a:pPr>
            <a:r>
              <a:rPr lang="en-US" sz="2400" dirty="0">
                <a:solidFill>
                  <a:schemeClr val="bg1">
                    <a:lumMod val="50000"/>
                  </a:schemeClr>
                </a:solidFill>
                <a:latin typeface="+mj-lt"/>
              </a:rPr>
              <a:t>We can collect the closing prices of deals in the relevant neighborhood.</a:t>
            </a:r>
          </a:p>
          <a:p>
            <a:pPr marL="0" indent="0">
              <a:lnSpc>
                <a:spcPct val="150000"/>
              </a:lnSpc>
              <a:buNone/>
            </a:pPr>
            <a:r>
              <a:rPr lang="en-US" sz="2400" dirty="0">
                <a:solidFill>
                  <a:schemeClr val="bg1">
                    <a:lumMod val="50000"/>
                  </a:schemeClr>
                </a:solidFill>
                <a:latin typeface="+mj-lt"/>
                <a:hlinkClick r:id="rId2" action="ppaction://hlinkpres?slideindex=1&amp;slidetitle="/>
              </a:rPr>
              <a:t>Example</a:t>
            </a:r>
            <a:endParaRPr lang="en-US" sz="2400" dirty="0">
              <a:solidFill>
                <a:schemeClr val="bg1">
                  <a:lumMod val="50000"/>
                </a:schemeClr>
              </a:solidFill>
              <a:latin typeface="+mj-lt"/>
            </a:endParaRPr>
          </a:p>
        </p:txBody>
      </p:sp>
    </p:spTree>
    <p:extLst>
      <p:ext uri="{BB962C8B-B14F-4D97-AF65-F5344CB8AC3E}">
        <p14:creationId xmlns:p14="http://schemas.microsoft.com/office/powerpoint/2010/main" val="174419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Univariate linear estimator</a:t>
            </a:r>
            <a:endParaRPr lang="en-IL" dirty="0"/>
          </a:p>
        </p:txBody>
      </p:sp>
      <p:graphicFrame>
        <p:nvGraphicFramePr>
          <p:cNvPr id="6" name="Object 16">
            <a:extLst>
              <a:ext uri="{FF2B5EF4-FFF2-40B4-BE49-F238E27FC236}">
                <a16:creationId xmlns:a16="http://schemas.microsoft.com/office/drawing/2014/main" id="{102DDBE7-4F3F-4321-A44B-62EBD83348ED}"/>
              </a:ext>
            </a:extLst>
          </p:cNvPr>
          <p:cNvGraphicFramePr>
            <a:graphicFrameLocks noChangeAspect="1"/>
          </p:cNvGraphicFramePr>
          <p:nvPr>
            <p:extLst>
              <p:ext uri="{D42A27DB-BD31-4B8C-83A1-F6EECF244321}">
                <p14:modId xmlns:p14="http://schemas.microsoft.com/office/powerpoint/2010/main" val="870043564"/>
              </p:ext>
            </p:extLst>
          </p:nvPr>
        </p:nvGraphicFramePr>
        <p:xfrm>
          <a:off x="3184525" y="3790950"/>
          <a:ext cx="3681413" cy="992188"/>
        </p:xfrm>
        <a:graphic>
          <a:graphicData uri="http://schemas.openxmlformats.org/presentationml/2006/ole">
            <mc:AlternateContent xmlns:mc="http://schemas.openxmlformats.org/markup-compatibility/2006">
              <mc:Choice xmlns:v="urn:schemas-microsoft-com:vml" Requires="v">
                <p:oleObj spid="_x0000_s1036" name="Equation" r:id="rId3" imgW="850680" imgH="228600" progId="Equation.3">
                  <p:embed/>
                </p:oleObj>
              </mc:Choice>
              <mc:Fallback>
                <p:oleObj name="Equation" r:id="rId3" imgW="850680" imgH="228600" progId="Equation.3">
                  <p:embed/>
                  <p:pic>
                    <p:nvPicPr>
                      <p:cNvPr id="13" name="Object 16"/>
                      <p:cNvPicPr>
                        <a:picLocks noChangeAspect="1" noChangeArrowheads="1"/>
                      </p:cNvPicPr>
                      <p:nvPr/>
                    </p:nvPicPr>
                    <p:blipFill>
                      <a:blip r:embed="rId4"/>
                      <a:srcRect/>
                      <a:stretch>
                        <a:fillRect/>
                      </a:stretch>
                    </p:blipFill>
                    <p:spPr bwMode="auto">
                      <a:xfrm>
                        <a:off x="3184525" y="3790950"/>
                        <a:ext cx="3681413" cy="992188"/>
                      </a:xfrm>
                      <a:prstGeom prst="rect">
                        <a:avLst/>
                      </a:prstGeom>
                      <a:solidFill>
                        <a:srgbClr val="FFFFCC"/>
                      </a:solidFill>
                      <a:ln w="9525">
                        <a:solidFill>
                          <a:schemeClr val="tx1"/>
                        </a:solidFill>
                        <a:miter lim="800000"/>
                        <a:headEnd/>
                        <a:tailEnd/>
                      </a:ln>
                    </p:spPr>
                  </p:pic>
                </p:oleObj>
              </mc:Fallback>
            </mc:AlternateContent>
          </a:graphicData>
        </a:graphic>
      </p:graphicFrame>
      <p:sp>
        <p:nvSpPr>
          <p:cNvPr id="7" name="Rectangle 4">
            <a:extLst>
              <a:ext uri="{FF2B5EF4-FFF2-40B4-BE49-F238E27FC236}">
                <a16:creationId xmlns:a16="http://schemas.microsoft.com/office/drawing/2014/main" id="{C36BDF5A-C93C-4D20-89C3-5C9AFAA11A69}"/>
              </a:ext>
            </a:extLst>
          </p:cNvPr>
          <p:cNvSpPr>
            <a:spLocks noChangeArrowheads="1"/>
          </p:cNvSpPr>
          <p:nvPr/>
        </p:nvSpPr>
        <p:spPr bwMode="auto">
          <a:xfrm>
            <a:off x="4076700" y="2418810"/>
            <a:ext cx="1828800" cy="1003300"/>
          </a:xfrm>
          <a:prstGeom prst="rect">
            <a:avLst/>
          </a:prstGeom>
          <a:noFill/>
          <a:ln w="12700">
            <a:noFill/>
            <a:miter lim="800000"/>
            <a:headEnd/>
            <a:tailEnd/>
          </a:ln>
        </p:spPr>
        <p:txBody>
          <a:bodyPr lIns="90488" tIns="44450" rIns="90488" bIns="44450">
            <a:spAutoFit/>
          </a:bodyPr>
          <a:lstStyle/>
          <a:p>
            <a:pPr algn="l"/>
            <a:r>
              <a:rPr lang="en-US" sz="2000" dirty="0"/>
              <a:t>Estimate of the regression intercept</a:t>
            </a:r>
            <a:endParaRPr lang="en-US" sz="2000" baseline="-25000" dirty="0"/>
          </a:p>
        </p:txBody>
      </p:sp>
      <p:sp>
        <p:nvSpPr>
          <p:cNvPr id="8" name="Rectangle 5">
            <a:extLst>
              <a:ext uri="{FF2B5EF4-FFF2-40B4-BE49-F238E27FC236}">
                <a16:creationId xmlns:a16="http://schemas.microsoft.com/office/drawing/2014/main" id="{26448BA3-37AB-4018-A7B8-3CBF3B6BCD92}"/>
              </a:ext>
            </a:extLst>
          </p:cNvPr>
          <p:cNvSpPr>
            <a:spLocks noChangeArrowheads="1"/>
          </p:cNvSpPr>
          <p:nvPr/>
        </p:nvSpPr>
        <p:spPr bwMode="auto">
          <a:xfrm>
            <a:off x="6057900" y="2495010"/>
            <a:ext cx="2057400" cy="896938"/>
          </a:xfrm>
          <a:prstGeom prst="rect">
            <a:avLst/>
          </a:prstGeom>
          <a:noFill/>
          <a:ln w="12700">
            <a:noFill/>
            <a:miter lim="800000"/>
            <a:headEnd/>
            <a:tailEnd/>
          </a:ln>
        </p:spPr>
        <p:txBody>
          <a:bodyPr lIns="90488" tIns="44450" rIns="90488" bIns="44450">
            <a:spAutoFit/>
          </a:bodyPr>
          <a:lstStyle/>
          <a:p>
            <a:pPr algn="l"/>
            <a:r>
              <a:rPr lang="en-US" sz="2000"/>
              <a:t>Estimate of the regression slope</a:t>
            </a:r>
            <a:br>
              <a:rPr lang="en-US" sz="2000"/>
            </a:br>
            <a:endParaRPr lang="en-US" sz="2000" baseline="-25000"/>
          </a:p>
        </p:txBody>
      </p:sp>
      <p:sp>
        <p:nvSpPr>
          <p:cNvPr id="9" name="Line 6">
            <a:extLst>
              <a:ext uri="{FF2B5EF4-FFF2-40B4-BE49-F238E27FC236}">
                <a16:creationId xmlns:a16="http://schemas.microsoft.com/office/drawing/2014/main" id="{9F64EE9B-4B28-4E12-BA45-5715AFD5C6A7}"/>
              </a:ext>
            </a:extLst>
          </p:cNvPr>
          <p:cNvSpPr>
            <a:spLocks noChangeShapeType="1"/>
          </p:cNvSpPr>
          <p:nvPr/>
        </p:nvSpPr>
        <p:spPr bwMode="auto">
          <a:xfrm>
            <a:off x="4457700" y="3409410"/>
            <a:ext cx="76200" cy="457200"/>
          </a:xfrm>
          <a:prstGeom prst="line">
            <a:avLst/>
          </a:prstGeom>
          <a:noFill/>
          <a:ln w="12700">
            <a:solidFill>
              <a:schemeClr val="tx1"/>
            </a:solidFill>
            <a:round/>
            <a:headEnd/>
            <a:tailEnd type="triangle" w="med" len="med"/>
          </a:ln>
        </p:spPr>
        <p:txBody>
          <a:bodyPr wrap="none" anchor="ctr"/>
          <a:lstStyle/>
          <a:p>
            <a:endParaRPr lang="en-US"/>
          </a:p>
        </p:txBody>
      </p:sp>
      <p:sp>
        <p:nvSpPr>
          <p:cNvPr id="10" name="Line 7">
            <a:extLst>
              <a:ext uri="{FF2B5EF4-FFF2-40B4-BE49-F238E27FC236}">
                <a16:creationId xmlns:a16="http://schemas.microsoft.com/office/drawing/2014/main" id="{E61DBBD4-3028-4958-BA2E-23602EC2F249}"/>
              </a:ext>
            </a:extLst>
          </p:cNvPr>
          <p:cNvSpPr>
            <a:spLocks noChangeShapeType="1"/>
          </p:cNvSpPr>
          <p:nvPr/>
        </p:nvSpPr>
        <p:spPr bwMode="auto">
          <a:xfrm flipH="1">
            <a:off x="6057900" y="3180810"/>
            <a:ext cx="228600" cy="762000"/>
          </a:xfrm>
          <a:prstGeom prst="line">
            <a:avLst/>
          </a:prstGeom>
          <a:noFill/>
          <a:ln w="12700">
            <a:solidFill>
              <a:schemeClr val="tx1"/>
            </a:solidFill>
            <a:round/>
            <a:headEnd/>
            <a:tailEnd type="triangle" w="med" len="med"/>
          </a:ln>
        </p:spPr>
        <p:txBody>
          <a:bodyPr wrap="none" anchor="ctr"/>
          <a:lstStyle/>
          <a:p>
            <a:endParaRPr lang="en-US"/>
          </a:p>
        </p:txBody>
      </p:sp>
      <p:sp>
        <p:nvSpPr>
          <p:cNvPr id="11" name="Rectangle 17">
            <a:extLst>
              <a:ext uri="{FF2B5EF4-FFF2-40B4-BE49-F238E27FC236}">
                <a16:creationId xmlns:a16="http://schemas.microsoft.com/office/drawing/2014/main" id="{0971D7D6-12DA-4B87-8E78-3A6227BB4842}"/>
              </a:ext>
            </a:extLst>
          </p:cNvPr>
          <p:cNvSpPr>
            <a:spLocks noChangeArrowheads="1"/>
          </p:cNvSpPr>
          <p:nvPr/>
        </p:nvSpPr>
        <p:spPr bwMode="auto">
          <a:xfrm>
            <a:off x="1866900" y="2418810"/>
            <a:ext cx="1752600" cy="1003300"/>
          </a:xfrm>
          <a:prstGeom prst="rect">
            <a:avLst/>
          </a:prstGeom>
          <a:noFill/>
          <a:ln w="12700">
            <a:noFill/>
            <a:miter lim="800000"/>
            <a:headEnd/>
            <a:tailEnd/>
          </a:ln>
        </p:spPr>
        <p:txBody>
          <a:bodyPr lIns="90488" tIns="44450" rIns="90488" bIns="44450">
            <a:spAutoFit/>
          </a:bodyPr>
          <a:lstStyle/>
          <a:p>
            <a:pPr algn="l"/>
            <a:r>
              <a:rPr lang="en-US" sz="2000"/>
              <a:t>Estimated  (or predicted) y value</a:t>
            </a:r>
            <a:endParaRPr lang="en-US" sz="2000" baseline="-25000"/>
          </a:p>
        </p:txBody>
      </p:sp>
      <p:sp>
        <p:nvSpPr>
          <p:cNvPr id="12" name="Line 18">
            <a:extLst>
              <a:ext uri="{FF2B5EF4-FFF2-40B4-BE49-F238E27FC236}">
                <a16:creationId xmlns:a16="http://schemas.microsoft.com/office/drawing/2014/main" id="{1478A079-39AB-4757-BEAD-0910AB69F824}"/>
              </a:ext>
            </a:extLst>
          </p:cNvPr>
          <p:cNvSpPr>
            <a:spLocks noChangeShapeType="1"/>
          </p:cNvSpPr>
          <p:nvPr/>
        </p:nvSpPr>
        <p:spPr bwMode="auto">
          <a:xfrm>
            <a:off x="2781300" y="3409410"/>
            <a:ext cx="533400" cy="533400"/>
          </a:xfrm>
          <a:prstGeom prst="line">
            <a:avLst/>
          </a:prstGeom>
          <a:noFill/>
          <a:ln w="12700">
            <a:solidFill>
              <a:schemeClr val="tx1"/>
            </a:solidFill>
            <a:round/>
            <a:headEnd/>
            <a:tailEnd type="triangle" w="med" len="med"/>
          </a:ln>
        </p:spPr>
        <p:txBody>
          <a:bodyPr wrap="none" anchor="ctr"/>
          <a:lstStyle/>
          <a:p>
            <a:endParaRPr lang="en-US"/>
          </a:p>
        </p:txBody>
      </p:sp>
      <p:sp>
        <p:nvSpPr>
          <p:cNvPr id="13" name="Rectangle 19">
            <a:extLst>
              <a:ext uri="{FF2B5EF4-FFF2-40B4-BE49-F238E27FC236}">
                <a16:creationId xmlns:a16="http://schemas.microsoft.com/office/drawing/2014/main" id="{BB0F8684-7C60-4AD3-BC1E-2BB188EC9D7C}"/>
              </a:ext>
            </a:extLst>
          </p:cNvPr>
          <p:cNvSpPr>
            <a:spLocks noChangeArrowheads="1"/>
          </p:cNvSpPr>
          <p:nvPr/>
        </p:nvSpPr>
        <p:spPr bwMode="auto">
          <a:xfrm>
            <a:off x="7277100" y="3561810"/>
            <a:ext cx="1604963" cy="698500"/>
          </a:xfrm>
          <a:prstGeom prst="rect">
            <a:avLst/>
          </a:prstGeom>
          <a:noFill/>
          <a:ln w="12700">
            <a:noFill/>
            <a:miter lim="800000"/>
            <a:headEnd/>
            <a:tailEnd/>
          </a:ln>
        </p:spPr>
        <p:txBody>
          <a:bodyPr lIns="90488" tIns="44450" rIns="90488" bIns="44450">
            <a:spAutoFit/>
          </a:bodyPr>
          <a:lstStyle/>
          <a:p>
            <a:pPr algn="l"/>
            <a:r>
              <a:rPr lang="en-US" sz="2000"/>
              <a:t>Independent variable</a:t>
            </a:r>
          </a:p>
        </p:txBody>
      </p:sp>
      <p:sp>
        <p:nvSpPr>
          <p:cNvPr id="14" name="Line 20">
            <a:extLst>
              <a:ext uri="{FF2B5EF4-FFF2-40B4-BE49-F238E27FC236}">
                <a16:creationId xmlns:a16="http://schemas.microsoft.com/office/drawing/2014/main" id="{B94F0BB2-4D2A-4374-B296-F3C6D4877A3B}"/>
              </a:ext>
            </a:extLst>
          </p:cNvPr>
          <p:cNvSpPr>
            <a:spLocks noChangeShapeType="1"/>
          </p:cNvSpPr>
          <p:nvPr/>
        </p:nvSpPr>
        <p:spPr bwMode="auto">
          <a:xfrm flipH="1">
            <a:off x="6743700" y="3942810"/>
            <a:ext cx="533400" cy="152400"/>
          </a:xfrm>
          <a:prstGeom prst="line">
            <a:avLst/>
          </a:prstGeom>
          <a:noFill/>
          <a:ln w="12700">
            <a:solidFill>
              <a:schemeClr val="tx1"/>
            </a:solidFill>
            <a:round/>
            <a:headEnd/>
            <a:tailEnd type="triangle" w="med" len="med"/>
          </a:ln>
        </p:spPr>
        <p:txBody>
          <a:bodyPr wrap="none" anchor="ctr"/>
          <a:lstStyle/>
          <a:p>
            <a:endParaRPr lang="en-US"/>
          </a:p>
        </p:txBody>
      </p:sp>
    </p:spTree>
    <p:extLst>
      <p:ext uri="{BB962C8B-B14F-4D97-AF65-F5344CB8AC3E}">
        <p14:creationId xmlns:p14="http://schemas.microsoft.com/office/powerpoint/2010/main" val="337472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Supervised Learning</a:t>
            </a:r>
            <a:endParaRPr lang="en-IL" dirty="0"/>
          </a:p>
        </p:txBody>
      </p:sp>
      <p:graphicFrame>
        <p:nvGraphicFramePr>
          <p:cNvPr id="6" name="Table 2">
            <a:extLst>
              <a:ext uri="{FF2B5EF4-FFF2-40B4-BE49-F238E27FC236}">
                <a16:creationId xmlns:a16="http://schemas.microsoft.com/office/drawing/2014/main" id="{87DF5DA0-7C75-4396-A044-0F70DE376BCF}"/>
              </a:ext>
            </a:extLst>
          </p:cNvPr>
          <p:cNvGraphicFramePr>
            <a:graphicFrameLocks noGrp="1"/>
          </p:cNvGraphicFramePr>
          <p:nvPr>
            <p:extLst/>
          </p:nvPr>
        </p:nvGraphicFramePr>
        <p:xfrm>
          <a:off x="1623260" y="1546616"/>
          <a:ext cx="8945480" cy="4303268"/>
        </p:xfrm>
        <a:graphic>
          <a:graphicData uri="http://schemas.openxmlformats.org/drawingml/2006/table">
            <a:tbl>
              <a:tblPr firstRow="1" bandRow="1">
                <a:tableStyleId>{7E9639D4-E3E2-4D34-9284-5A2195B3D0D7}</a:tableStyleId>
              </a:tblPr>
              <a:tblGrid>
                <a:gridCol w="1118185">
                  <a:extLst>
                    <a:ext uri="{9D8B030D-6E8A-4147-A177-3AD203B41FA5}">
                      <a16:colId xmlns:a16="http://schemas.microsoft.com/office/drawing/2014/main" val="20000"/>
                    </a:ext>
                  </a:extLst>
                </a:gridCol>
                <a:gridCol w="1118185">
                  <a:extLst>
                    <a:ext uri="{9D8B030D-6E8A-4147-A177-3AD203B41FA5}">
                      <a16:colId xmlns:a16="http://schemas.microsoft.com/office/drawing/2014/main" val="20001"/>
                    </a:ext>
                  </a:extLst>
                </a:gridCol>
                <a:gridCol w="1118185">
                  <a:extLst>
                    <a:ext uri="{9D8B030D-6E8A-4147-A177-3AD203B41FA5}">
                      <a16:colId xmlns:a16="http://schemas.microsoft.com/office/drawing/2014/main" val="20002"/>
                    </a:ext>
                  </a:extLst>
                </a:gridCol>
                <a:gridCol w="1118185">
                  <a:extLst>
                    <a:ext uri="{9D8B030D-6E8A-4147-A177-3AD203B41FA5}">
                      <a16:colId xmlns:a16="http://schemas.microsoft.com/office/drawing/2014/main" val="20003"/>
                    </a:ext>
                  </a:extLst>
                </a:gridCol>
                <a:gridCol w="1118185">
                  <a:extLst>
                    <a:ext uri="{9D8B030D-6E8A-4147-A177-3AD203B41FA5}">
                      <a16:colId xmlns:a16="http://schemas.microsoft.com/office/drawing/2014/main" val="20004"/>
                    </a:ext>
                  </a:extLst>
                </a:gridCol>
                <a:gridCol w="1118185">
                  <a:extLst>
                    <a:ext uri="{9D8B030D-6E8A-4147-A177-3AD203B41FA5}">
                      <a16:colId xmlns:a16="http://schemas.microsoft.com/office/drawing/2014/main" val="20005"/>
                    </a:ext>
                  </a:extLst>
                </a:gridCol>
                <a:gridCol w="1118185">
                  <a:extLst>
                    <a:ext uri="{9D8B030D-6E8A-4147-A177-3AD203B41FA5}">
                      <a16:colId xmlns:a16="http://schemas.microsoft.com/office/drawing/2014/main" val="20006"/>
                    </a:ext>
                  </a:extLst>
                </a:gridCol>
                <a:gridCol w="1118185">
                  <a:extLst>
                    <a:ext uri="{9D8B030D-6E8A-4147-A177-3AD203B41FA5}">
                      <a16:colId xmlns:a16="http://schemas.microsoft.com/office/drawing/2014/main" val="20007"/>
                    </a:ext>
                  </a:extLst>
                </a:gridCol>
              </a:tblGrid>
              <a:tr h="576401">
                <a:tc>
                  <a:txBody>
                    <a:bodyPr/>
                    <a:lstStyle/>
                    <a:p>
                      <a:pPr algn="ctr"/>
                      <a:r>
                        <a:rPr lang="en-US" dirty="0"/>
                        <a:t>X</a:t>
                      </a:r>
                      <a:r>
                        <a:rPr lang="en-US" baseline="-25000" dirty="0"/>
                        <a:t>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2</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3</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n-2</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Y</a:t>
                      </a:r>
                      <a:endParaRPr 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76401">
                <a:tc>
                  <a:txBody>
                    <a:bodyPr/>
                    <a:lstStyle/>
                    <a:p>
                      <a:pPr algn="ctr"/>
                      <a:r>
                        <a:rPr lang="en-US" dirty="0"/>
                        <a:t>x</a:t>
                      </a:r>
                      <a:r>
                        <a:rPr lang="en-US" baseline="-25000" dirty="0"/>
                        <a:t>1,1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2,1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3,1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n-2,1</a:t>
                      </a:r>
                      <a:endParaRPr lang="en-US" i="0"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n-1,1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baseline="0" dirty="0"/>
                        <a:t>y</a:t>
                      </a:r>
                      <a:r>
                        <a:rPr lang="en-US" baseline="-25000" dirty="0"/>
                        <a:t>1</a:t>
                      </a:r>
                      <a:endParaRPr 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76401">
                <a:tc>
                  <a:txBody>
                    <a:bodyPr/>
                    <a:lstStyle/>
                    <a:p>
                      <a:pPr algn="ctr"/>
                      <a:r>
                        <a:rPr lang="en-US" dirty="0"/>
                        <a:t>x</a:t>
                      </a:r>
                      <a:r>
                        <a:rPr lang="en-US" baseline="-25000" dirty="0"/>
                        <a:t>1,2</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2,2</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3,2</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n-2,2</a:t>
                      </a:r>
                      <a:endParaRPr lang="en-US" i="0"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n-1,2</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n,2</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baseline="0" dirty="0"/>
                        <a:t>y</a:t>
                      </a:r>
                      <a:r>
                        <a:rPr lang="en-US" baseline="-25000" dirty="0"/>
                        <a:t>2</a:t>
                      </a:r>
                      <a:endParaRPr 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421263">
                <a:tc>
                  <a:txBody>
                    <a:bodyPr/>
                    <a:lstStyle/>
                    <a:p>
                      <a:pPr algn="ctr"/>
                      <a:r>
                        <a:rPr lang="en-US" dirty="0"/>
                        <a:t>.</a:t>
                      </a:r>
                    </a:p>
                    <a:p>
                      <a:pPr algn="ctr"/>
                      <a:r>
                        <a:rPr lang="en-US" dirty="0"/>
                        <a:t>.</a:t>
                      </a:r>
                    </a:p>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p>
                    <a:p>
                      <a:pPr algn="ctr"/>
                      <a:r>
                        <a:rPr lang="en-US" dirty="0"/>
                        <a:t>.</a:t>
                      </a:r>
                    </a:p>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p>
                    <a:p>
                      <a:pPr algn="ctr"/>
                      <a:r>
                        <a:rPr lang="en-US" dirty="0"/>
                        <a:t>.</a:t>
                      </a:r>
                    </a:p>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p>
                    <a:p>
                      <a:pPr algn="ctr"/>
                      <a:r>
                        <a:rPr lang="en-US" dirty="0"/>
                        <a:t>…</a:t>
                      </a:r>
                    </a:p>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p>
                    <a:p>
                      <a:pPr algn="ctr"/>
                      <a:r>
                        <a:rPr lang="en-US" dirty="0"/>
                        <a:t>.</a:t>
                      </a:r>
                    </a:p>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p>
                    <a:p>
                      <a:pPr algn="ctr"/>
                      <a:r>
                        <a:rPr lang="en-US" dirty="0"/>
                        <a:t>.</a:t>
                      </a:r>
                    </a:p>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p>
                    <a:p>
                      <a:pPr algn="ctr"/>
                      <a:r>
                        <a:rPr lang="en-US" dirty="0"/>
                        <a:t>.</a:t>
                      </a:r>
                    </a:p>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endParaRPr 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76401">
                <a:tc>
                  <a:txBody>
                    <a:bodyPr/>
                    <a:lstStyle/>
                    <a:p>
                      <a:pPr algn="ctr"/>
                      <a:r>
                        <a:rPr lang="en-US" dirty="0"/>
                        <a:t>x</a:t>
                      </a:r>
                      <a:r>
                        <a:rPr lang="en-US" baseline="-25000" dirty="0"/>
                        <a:t>1,m-1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2,m-1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3,m-1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n-2,m-1</a:t>
                      </a:r>
                      <a:endParaRPr lang="en-US" i="0"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n-1,m-1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n,m-1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baseline="0" dirty="0"/>
                        <a:t>y</a:t>
                      </a:r>
                      <a:r>
                        <a:rPr lang="en-US" baseline="-25000" dirty="0"/>
                        <a:t>m-1</a:t>
                      </a:r>
                      <a:endParaRPr 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76401">
                <a:tc>
                  <a:txBody>
                    <a:bodyPr/>
                    <a:lstStyle/>
                    <a:p>
                      <a:pPr algn="ctr"/>
                      <a:r>
                        <a:rPr lang="en-US" dirty="0"/>
                        <a:t>x</a:t>
                      </a:r>
                      <a:r>
                        <a:rPr lang="en-US" baseline="-25000" dirty="0"/>
                        <a:t>1,m</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2,m</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3,m</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n-2,m</a:t>
                      </a:r>
                      <a:endParaRPr lang="en-US" i="0"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n-1,m</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n,m</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baseline="0" dirty="0" err="1"/>
                        <a:t>y</a:t>
                      </a:r>
                      <a:r>
                        <a:rPr lang="en-US" baseline="-25000" dirty="0" err="1"/>
                        <a:t>m</a:t>
                      </a:r>
                      <a:endParaRPr 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815037-4637-4C53-A2D5-830D56DADF03}"/>
                  </a:ext>
                </a:extLst>
              </p:cNvPr>
              <p:cNvSpPr txBox="1"/>
              <p:nvPr/>
            </p:nvSpPr>
            <p:spPr>
              <a:xfrm>
                <a:off x="4831742" y="6086856"/>
                <a:ext cx="2542370" cy="316112"/>
              </a:xfrm>
              <a:prstGeom prst="rect">
                <a:avLst/>
              </a:prstGeom>
              <a:noFill/>
            </p:spPr>
            <p:txBody>
              <a:bodyPr wrap="square" lIns="0" tIns="0" rIns="0" bIns="0" rtlCol="1">
                <a:spAutoFit/>
              </a:bodyPr>
              <a:lstStyle/>
              <a:p>
                <a:pPr/>
                <a14:m>
                  <m:oMathPara xmlns:m="http://schemas.openxmlformats.org/officeDocument/2006/math">
                    <m:oMathParaPr>
                      <m:jc m:val="left"/>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𝑌</m:t>
                          </m:r>
                        </m:e>
                      </m:acc>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𝑛</m:t>
                              </m:r>
                            </m:sub>
                          </m:sSub>
                        </m:e>
                      </m:d>
                    </m:oMath>
                  </m:oMathPara>
                </a14:m>
                <a:endParaRPr lang="he-IL" sz="2000" dirty="0"/>
              </a:p>
            </p:txBody>
          </p:sp>
        </mc:Choice>
        <mc:Fallback xmlns="">
          <p:sp>
            <p:nvSpPr>
              <p:cNvPr id="8" name="TextBox 7">
                <a:extLst>
                  <a:ext uri="{FF2B5EF4-FFF2-40B4-BE49-F238E27FC236}">
                    <a16:creationId xmlns:a16="http://schemas.microsoft.com/office/drawing/2014/main" id="{DB815037-4637-4C53-A2D5-830D56DADF03}"/>
                  </a:ext>
                </a:extLst>
              </p:cNvPr>
              <p:cNvSpPr txBox="1">
                <a:spLocks noRot="1" noChangeAspect="1" noMove="1" noResize="1" noEditPoints="1" noAdjustHandles="1" noChangeArrowheads="1" noChangeShapeType="1" noTextEdit="1"/>
              </p:cNvSpPr>
              <p:nvPr/>
            </p:nvSpPr>
            <p:spPr>
              <a:xfrm>
                <a:off x="4831742" y="6086856"/>
                <a:ext cx="2542370" cy="316112"/>
              </a:xfrm>
              <a:prstGeom prst="rect">
                <a:avLst/>
              </a:prstGeom>
              <a:blipFill>
                <a:blip r:embed="rId2"/>
                <a:stretch>
                  <a:fillRect l="-3597" t="-25490" b="-37255"/>
                </a:stretch>
              </a:blipFill>
            </p:spPr>
            <p:txBody>
              <a:bodyPr/>
              <a:lstStyle/>
              <a:p>
                <a:r>
                  <a:rPr lang="en-IL">
                    <a:noFill/>
                  </a:rPr>
                  <a:t> </a:t>
                </a:r>
              </a:p>
            </p:txBody>
          </p:sp>
        </mc:Fallback>
      </mc:AlternateContent>
    </p:spTree>
    <p:extLst>
      <p:ext uri="{BB962C8B-B14F-4D97-AF65-F5344CB8AC3E}">
        <p14:creationId xmlns:p14="http://schemas.microsoft.com/office/powerpoint/2010/main" val="2952545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How should we compute the coefficients?</a:t>
            </a:r>
            <a:endParaRPr lang="en-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50000"/>
                  </a:lnSpc>
                  <a:buNone/>
                </a:pPr>
                <a14:m>
                  <m:oMath xmlns:m="http://schemas.openxmlformats.org/officeDocument/2006/math">
                    <m:sSub>
                      <m:sSubPr>
                        <m:ctrlPr>
                          <a:rPr lang="en-US" sz="2400" i="1" dirty="0" smtClean="0">
                            <a:solidFill>
                              <a:schemeClr val="bg1">
                                <a:lumMod val="50000"/>
                              </a:schemeClr>
                            </a:solidFill>
                            <a:latin typeface="+mj-lt"/>
                          </a:rPr>
                        </m:ctrlPr>
                      </m:sSubPr>
                      <m:e>
                        <m:r>
                          <a:rPr lang="en-US" sz="2400" i="1" dirty="0">
                            <a:solidFill>
                              <a:schemeClr val="bg1">
                                <a:lumMod val="50000"/>
                              </a:schemeClr>
                            </a:solidFill>
                            <a:latin typeface="+mj-lt"/>
                          </a:rPr>
                          <m:t>𝑤</m:t>
                        </m:r>
                      </m:e>
                      <m:sub>
                        <m:r>
                          <a:rPr lang="en-US" sz="2400" i="1" dirty="0">
                            <a:solidFill>
                              <a:schemeClr val="bg1">
                                <a:lumMod val="50000"/>
                              </a:schemeClr>
                            </a:solidFill>
                            <a:latin typeface="+mj-lt"/>
                          </a:rPr>
                          <m:t>0</m:t>
                        </m:r>
                      </m:sub>
                    </m:sSub>
                  </m:oMath>
                </a14:m>
                <a:r>
                  <a:rPr lang="en-US" sz="2400" dirty="0">
                    <a:solidFill>
                      <a:schemeClr val="bg1">
                        <a:lumMod val="50000"/>
                      </a:schemeClr>
                    </a:solidFill>
                    <a:latin typeface="+mj-lt"/>
                  </a:rPr>
                  <a:t> and </a:t>
                </a:r>
                <a14:m>
                  <m:oMath xmlns:m="http://schemas.openxmlformats.org/officeDocument/2006/math">
                    <m:sSub>
                      <m:sSubPr>
                        <m:ctrlPr>
                          <a:rPr lang="en-US" sz="2400" i="1" dirty="0">
                            <a:solidFill>
                              <a:schemeClr val="bg1">
                                <a:lumMod val="50000"/>
                              </a:schemeClr>
                            </a:solidFill>
                            <a:latin typeface="+mj-lt"/>
                          </a:rPr>
                        </m:ctrlPr>
                      </m:sSubPr>
                      <m:e>
                        <m:r>
                          <a:rPr lang="en-US" sz="2400" i="1" dirty="0">
                            <a:solidFill>
                              <a:schemeClr val="bg1">
                                <a:lumMod val="50000"/>
                              </a:schemeClr>
                            </a:solidFill>
                            <a:latin typeface="+mj-lt"/>
                          </a:rPr>
                          <m:t>𝑤</m:t>
                        </m:r>
                      </m:e>
                      <m:sub>
                        <m:r>
                          <a:rPr lang="en-US" sz="2400" i="1" dirty="0">
                            <a:solidFill>
                              <a:schemeClr val="bg1">
                                <a:lumMod val="50000"/>
                              </a:schemeClr>
                            </a:solidFill>
                            <a:latin typeface="+mj-lt"/>
                          </a:rPr>
                          <m:t>1</m:t>
                        </m:r>
                      </m:sub>
                    </m:sSub>
                  </m:oMath>
                </a14:m>
                <a:r>
                  <a:rPr lang="en-US" sz="2400" dirty="0">
                    <a:solidFill>
                      <a:schemeClr val="bg1">
                        <a:lumMod val="50000"/>
                      </a:schemeClr>
                    </a:solidFill>
                    <a:latin typeface="+mj-lt"/>
                  </a:rPr>
                  <a:t> are obtained by minimizing the </a:t>
                </a:r>
                <a:r>
                  <a:rPr lang="en-US" sz="2400" b="1" dirty="0">
                    <a:solidFill>
                      <a:srgbClr val="0070C0"/>
                    </a:solidFill>
                    <a:latin typeface="+mj-lt"/>
                  </a:rPr>
                  <a:t>sum of the squared residuals</a:t>
                </a:r>
              </a:p>
              <a:p>
                <a:pPr>
                  <a:lnSpc>
                    <a:spcPct val="150000"/>
                  </a:lnSpc>
                </a:pPr>
                <a:endParaRPr lang="en-US" sz="2400" dirty="0">
                  <a:solidFill>
                    <a:schemeClr val="bg1">
                      <a:lumMod val="50000"/>
                    </a:schemeClr>
                  </a:solidFill>
                  <a:latin typeface="+mj-lt"/>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sz="2400" i="1">
                          <a:solidFill>
                            <a:schemeClr val="bg1">
                              <a:lumMod val="50000"/>
                            </a:schemeClr>
                          </a:solidFill>
                          <a:latin typeface="+mj-lt"/>
                        </a:rPr>
                        <m:t>∑</m:t>
                      </m:r>
                      <m:sSup>
                        <m:sSupPr>
                          <m:ctrlPr>
                            <a:rPr lang="en-US" sz="2400" i="1">
                              <a:solidFill>
                                <a:schemeClr val="bg1">
                                  <a:lumMod val="50000"/>
                                </a:schemeClr>
                              </a:solidFill>
                              <a:latin typeface="+mj-lt"/>
                            </a:rPr>
                          </m:ctrlPr>
                        </m:sSupPr>
                        <m:e>
                          <m:r>
                            <a:rPr lang="en-US" sz="2400" i="1">
                              <a:solidFill>
                                <a:schemeClr val="bg1">
                                  <a:lumMod val="50000"/>
                                </a:schemeClr>
                              </a:solidFill>
                              <a:latin typeface="+mj-lt"/>
                            </a:rPr>
                            <m:t>𝜖</m:t>
                          </m:r>
                        </m:e>
                        <m:sup>
                          <m:r>
                            <a:rPr lang="en-US" sz="2400" i="1">
                              <a:solidFill>
                                <a:schemeClr val="bg1">
                                  <a:lumMod val="50000"/>
                                </a:schemeClr>
                              </a:solidFill>
                              <a:latin typeface="+mj-lt"/>
                            </a:rPr>
                            <m:t>2</m:t>
                          </m:r>
                        </m:sup>
                      </m:sSup>
                      <m:r>
                        <a:rPr lang="en-US" sz="2400" i="1">
                          <a:solidFill>
                            <a:schemeClr val="bg1">
                              <a:lumMod val="50000"/>
                            </a:schemeClr>
                          </a:solidFill>
                          <a:latin typeface="+mj-lt"/>
                        </a:rPr>
                        <m:t>=∑</m:t>
                      </m:r>
                      <m:sSup>
                        <m:sSupPr>
                          <m:ctrlPr>
                            <a:rPr lang="en-US" sz="2400" i="1">
                              <a:solidFill>
                                <a:schemeClr val="bg1">
                                  <a:lumMod val="50000"/>
                                </a:schemeClr>
                              </a:solidFill>
                              <a:latin typeface="+mj-lt"/>
                            </a:rPr>
                          </m:ctrlPr>
                        </m:sSupPr>
                        <m:e>
                          <m:d>
                            <m:dPr>
                              <m:ctrlPr>
                                <a:rPr lang="en-US" sz="2400" i="1">
                                  <a:solidFill>
                                    <a:schemeClr val="bg1">
                                      <a:lumMod val="50000"/>
                                    </a:schemeClr>
                                  </a:solidFill>
                                  <a:latin typeface="+mj-lt"/>
                                </a:rPr>
                              </m:ctrlPr>
                            </m:dPr>
                            <m:e>
                              <m:r>
                                <a:rPr lang="en-US" sz="2400" i="1">
                                  <a:solidFill>
                                    <a:schemeClr val="bg1">
                                      <a:lumMod val="50000"/>
                                    </a:schemeClr>
                                  </a:solidFill>
                                  <a:latin typeface="+mj-lt"/>
                                </a:rPr>
                                <m:t>𝑦</m:t>
                              </m:r>
                              <m:r>
                                <a:rPr lang="en-US" sz="2400" i="1">
                                  <a:solidFill>
                                    <a:schemeClr val="bg1">
                                      <a:lumMod val="50000"/>
                                    </a:schemeClr>
                                  </a:solidFill>
                                  <a:latin typeface="+mj-lt"/>
                                </a:rPr>
                                <m:t>−</m:t>
                              </m:r>
                              <m:acc>
                                <m:accPr>
                                  <m:chr m:val="̂"/>
                                  <m:ctrlPr>
                                    <a:rPr lang="en-US" sz="2400" i="1">
                                      <a:solidFill>
                                        <a:schemeClr val="bg1">
                                          <a:lumMod val="50000"/>
                                        </a:schemeClr>
                                      </a:solidFill>
                                      <a:latin typeface="+mj-lt"/>
                                    </a:rPr>
                                  </m:ctrlPr>
                                </m:accPr>
                                <m:e>
                                  <m:r>
                                    <a:rPr lang="en-US" sz="2400" i="1">
                                      <a:solidFill>
                                        <a:schemeClr val="bg1">
                                          <a:lumMod val="50000"/>
                                        </a:schemeClr>
                                      </a:solidFill>
                                      <a:latin typeface="+mj-lt"/>
                                    </a:rPr>
                                    <m:t>𝑦</m:t>
                                  </m:r>
                                </m:e>
                              </m:acc>
                            </m:e>
                          </m:d>
                        </m:e>
                        <m:sup>
                          <m:r>
                            <a:rPr lang="en-US" sz="2400" i="1">
                              <a:solidFill>
                                <a:schemeClr val="bg1">
                                  <a:lumMod val="50000"/>
                                </a:schemeClr>
                              </a:solidFill>
                              <a:latin typeface="+mj-lt"/>
                            </a:rPr>
                            <m:t>2</m:t>
                          </m:r>
                        </m:sup>
                      </m:sSup>
                      <m:r>
                        <a:rPr lang="en-US" sz="2400" i="1">
                          <a:solidFill>
                            <a:schemeClr val="bg1">
                              <a:lumMod val="50000"/>
                            </a:schemeClr>
                          </a:solidFill>
                          <a:latin typeface="+mj-lt"/>
                        </a:rPr>
                        <m:t>=∑</m:t>
                      </m:r>
                      <m:sSup>
                        <m:sSupPr>
                          <m:ctrlPr>
                            <a:rPr lang="en-US" sz="2400" i="1">
                              <a:solidFill>
                                <a:schemeClr val="bg1">
                                  <a:lumMod val="50000"/>
                                </a:schemeClr>
                              </a:solidFill>
                              <a:latin typeface="+mj-lt"/>
                            </a:rPr>
                          </m:ctrlPr>
                        </m:sSupPr>
                        <m:e>
                          <m:d>
                            <m:dPr>
                              <m:ctrlPr>
                                <a:rPr lang="en-US" sz="2400" i="1">
                                  <a:solidFill>
                                    <a:schemeClr val="bg1">
                                      <a:lumMod val="50000"/>
                                    </a:schemeClr>
                                  </a:solidFill>
                                  <a:latin typeface="+mj-lt"/>
                                </a:rPr>
                              </m:ctrlPr>
                            </m:dPr>
                            <m:e>
                              <m:r>
                                <a:rPr lang="en-US" sz="2400" i="1">
                                  <a:solidFill>
                                    <a:schemeClr val="bg1">
                                      <a:lumMod val="50000"/>
                                    </a:schemeClr>
                                  </a:solidFill>
                                  <a:latin typeface="+mj-lt"/>
                                </a:rPr>
                                <m:t>𝑦</m:t>
                              </m:r>
                              <m:r>
                                <a:rPr lang="en-US" sz="2400" i="1">
                                  <a:solidFill>
                                    <a:schemeClr val="bg1">
                                      <a:lumMod val="50000"/>
                                    </a:schemeClr>
                                  </a:solidFill>
                                  <a:latin typeface="+mj-lt"/>
                                </a:rPr>
                                <m:t>−</m:t>
                              </m:r>
                              <m:d>
                                <m:dPr>
                                  <m:ctrlPr>
                                    <a:rPr lang="en-US" sz="2400" i="1">
                                      <a:solidFill>
                                        <a:schemeClr val="bg1">
                                          <a:lumMod val="50000"/>
                                        </a:schemeClr>
                                      </a:solidFill>
                                      <a:latin typeface="+mj-lt"/>
                                    </a:rPr>
                                  </m:ctrlPr>
                                </m:dPr>
                                <m:e>
                                  <m:sSub>
                                    <m:sSubPr>
                                      <m:ctrlPr>
                                        <a:rPr lang="en-US" sz="2400" i="1">
                                          <a:solidFill>
                                            <a:schemeClr val="bg1">
                                              <a:lumMod val="50000"/>
                                            </a:schemeClr>
                                          </a:solidFill>
                                          <a:latin typeface="+mj-lt"/>
                                        </a:rPr>
                                      </m:ctrlPr>
                                    </m:sSubPr>
                                    <m:e>
                                      <m:r>
                                        <a:rPr lang="en-US" sz="2400" i="1">
                                          <a:solidFill>
                                            <a:schemeClr val="bg1">
                                              <a:lumMod val="50000"/>
                                            </a:schemeClr>
                                          </a:solidFill>
                                          <a:latin typeface="+mj-lt"/>
                                        </a:rPr>
                                        <m:t>𝑤</m:t>
                                      </m:r>
                                    </m:e>
                                    <m:sub>
                                      <m:r>
                                        <a:rPr lang="en-US" sz="2400" i="1">
                                          <a:solidFill>
                                            <a:schemeClr val="bg1">
                                              <a:lumMod val="50000"/>
                                            </a:schemeClr>
                                          </a:solidFill>
                                          <a:latin typeface="+mj-lt"/>
                                        </a:rPr>
                                        <m:t>0</m:t>
                                      </m:r>
                                    </m:sub>
                                  </m:sSub>
                                  <m:r>
                                    <a:rPr lang="en-US" sz="2400" i="1">
                                      <a:solidFill>
                                        <a:schemeClr val="bg1">
                                          <a:lumMod val="50000"/>
                                        </a:schemeClr>
                                      </a:solidFill>
                                      <a:latin typeface="+mj-lt"/>
                                    </a:rPr>
                                    <m:t>+</m:t>
                                  </m:r>
                                  <m:sSub>
                                    <m:sSubPr>
                                      <m:ctrlPr>
                                        <a:rPr lang="en-US" sz="2400" i="1">
                                          <a:solidFill>
                                            <a:schemeClr val="bg1">
                                              <a:lumMod val="50000"/>
                                            </a:schemeClr>
                                          </a:solidFill>
                                          <a:latin typeface="+mj-lt"/>
                                        </a:rPr>
                                      </m:ctrlPr>
                                    </m:sSubPr>
                                    <m:e>
                                      <m:r>
                                        <a:rPr lang="en-US" sz="2400" i="1">
                                          <a:solidFill>
                                            <a:schemeClr val="bg1">
                                              <a:lumMod val="50000"/>
                                            </a:schemeClr>
                                          </a:solidFill>
                                          <a:latin typeface="+mj-lt"/>
                                        </a:rPr>
                                        <m:t>𝑤</m:t>
                                      </m:r>
                                    </m:e>
                                    <m:sub>
                                      <m:r>
                                        <a:rPr lang="en-US" sz="2400" i="1">
                                          <a:solidFill>
                                            <a:schemeClr val="bg1">
                                              <a:lumMod val="50000"/>
                                            </a:schemeClr>
                                          </a:solidFill>
                                          <a:latin typeface="+mj-lt"/>
                                        </a:rPr>
                                        <m:t>1</m:t>
                                      </m:r>
                                    </m:sub>
                                  </m:sSub>
                                  <m:r>
                                    <a:rPr lang="en-US" sz="2400" i="1">
                                      <a:solidFill>
                                        <a:schemeClr val="bg1">
                                          <a:lumMod val="50000"/>
                                        </a:schemeClr>
                                      </a:solidFill>
                                      <a:latin typeface="+mj-lt"/>
                                    </a:rPr>
                                    <m:t>𝑥</m:t>
                                  </m:r>
                                </m:e>
                              </m:d>
                            </m:e>
                          </m:d>
                        </m:e>
                        <m:sup>
                          <m:r>
                            <a:rPr lang="en-US" sz="2400" i="1">
                              <a:solidFill>
                                <a:schemeClr val="bg1">
                                  <a:lumMod val="50000"/>
                                </a:schemeClr>
                              </a:solidFill>
                              <a:latin typeface="+mj-lt"/>
                            </a:rPr>
                            <m:t>2</m:t>
                          </m:r>
                        </m:sup>
                      </m:sSup>
                    </m:oMath>
                  </m:oMathPara>
                </a14:m>
                <a:endParaRPr lang="en-US" sz="2400" dirty="0">
                  <a:solidFill>
                    <a:schemeClr val="bg1">
                      <a:lumMod val="50000"/>
                    </a:schemeClr>
                  </a:solidFill>
                  <a:latin typeface="+mj-lt"/>
                  <a:ea typeface="Arial"/>
                  <a:cs typeface="Arial"/>
                </a:endParaRPr>
              </a:p>
              <a:p>
                <a:pPr marL="0" indent="0">
                  <a:lnSpc>
                    <a:spcPct val="150000"/>
                  </a:lnSpc>
                  <a:buNone/>
                </a:pPr>
                <a:endParaRPr lang="en-US" sz="2400" dirty="0">
                  <a:solidFill>
                    <a:schemeClr val="bg1">
                      <a:lumMod val="50000"/>
                    </a:schemeClr>
                  </a:solidFill>
                  <a:latin typeface="+mj-lt"/>
                  <a:ea typeface="Arial"/>
                  <a:cs typeface="Arial"/>
                </a:endParaRPr>
              </a:p>
              <a:p>
                <a:pPr marL="0" indent="0">
                  <a:lnSpc>
                    <a:spcPct val="150000"/>
                  </a:lnSpc>
                  <a:buNone/>
                </a:pPr>
                <a:r>
                  <a:rPr lang="en-US" sz="2400" dirty="0">
                    <a:solidFill>
                      <a:schemeClr val="bg1">
                        <a:lumMod val="50000"/>
                      </a:schemeClr>
                    </a:solidFill>
                    <a:latin typeface="+mj-lt"/>
                    <a:ea typeface="Arial"/>
                    <a:cs typeface="Arial"/>
                  </a:rPr>
                  <a:t>Minimization by comparing the first order derivatives to zero (since the function is convex, this is a sufficient condition for global minimum).</a:t>
                </a:r>
              </a:p>
            </p:txBody>
          </p:sp>
        </mc:Choice>
        <mc:Fallback>
          <p:sp>
            <p:nvSpPr>
              <p:cNvPr id="3" name="מציין מיקום תוכן 2">
                <a:extLst>
                  <a:ext uri="{FF2B5EF4-FFF2-40B4-BE49-F238E27FC236}">
                    <a16:creationId xmlns:a16="http://schemas.microsoft.com/office/drawing/2014/main" id="{5981C67B-8D06-4257-A3E6-02582F965887}"/>
                  </a:ext>
                </a:extLst>
              </p:cNvPr>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IL">
                    <a:noFill/>
                  </a:rPr>
                  <a:t> </a:t>
                </a:r>
              </a:p>
            </p:txBody>
          </p:sp>
        </mc:Fallback>
      </mc:AlternateContent>
    </p:spTree>
    <p:extLst>
      <p:ext uri="{BB962C8B-B14F-4D97-AF65-F5344CB8AC3E}">
        <p14:creationId xmlns:p14="http://schemas.microsoft.com/office/powerpoint/2010/main" val="963394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How should we compute the coefficients?</a:t>
            </a:r>
            <a:endParaRPr lang="en-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50000"/>
                  </a:lnSpc>
                  <a:buNone/>
                </a:pPr>
                <a:r>
                  <a:rPr lang="en-US" sz="2400" dirty="0">
                    <a:solidFill>
                      <a:schemeClr val="bg1">
                        <a:lumMod val="50000"/>
                      </a:schemeClr>
                    </a:solidFill>
                    <a:latin typeface="+mj-lt"/>
                    <a:ea typeface="Arial"/>
                    <a:cs typeface="Arial"/>
                  </a:rPr>
                  <a:t>There is a simple closed-form solution to the optimization problem, and we can get a formula to </a:t>
                </a:r>
                <a14:m>
                  <m:oMath xmlns:m="http://schemas.openxmlformats.org/officeDocument/2006/math">
                    <m:sSub>
                      <m:sSubPr>
                        <m:ctrlPr>
                          <a:rPr lang="en-US" sz="2400" i="1" dirty="0">
                            <a:solidFill>
                              <a:schemeClr val="bg1">
                                <a:lumMod val="50000"/>
                              </a:schemeClr>
                            </a:solidFill>
                            <a:latin typeface="Cambria Math" panose="02040503050406030204" pitchFamily="18" charset="0"/>
                          </a:rPr>
                        </m:ctrlPr>
                      </m:sSubPr>
                      <m:e>
                        <m:r>
                          <a:rPr lang="en-US" sz="2400" i="1" dirty="0">
                            <a:solidFill>
                              <a:schemeClr val="bg1">
                                <a:lumMod val="50000"/>
                              </a:schemeClr>
                            </a:solidFill>
                            <a:latin typeface="Cambria Math" panose="02040503050406030204" pitchFamily="18" charset="0"/>
                          </a:rPr>
                          <m:t>𝑤</m:t>
                        </m:r>
                      </m:e>
                      <m:sub>
                        <m:r>
                          <a:rPr lang="en-US" sz="2400" i="1" dirty="0">
                            <a:solidFill>
                              <a:schemeClr val="bg1">
                                <a:lumMod val="50000"/>
                              </a:schemeClr>
                            </a:solidFill>
                            <a:latin typeface="Cambria Math" panose="02040503050406030204" pitchFamily="18" charset="0"/>
                          </a:rPr>
                          <m:t>0</m:t>
                        </m:r>
                      </m:sub>
                    </m:sSub>
                  </m:oMath>
                </a14:m>
                <a:r>
                  <a:rPr lang="en-US" sz="2400" dirty="0">
                    <a:solidFill>
                      <a:schemeClr val="bg1">
                        <a:lumMod val="50000"/>
                      </a:schemeClr>
                    </a:solidFill>
                  </a:rPr>
                  <a:t> and </a:t>
                </a:r>
                <a14:m>
                  <m:oMath xmlns:m="http://schemas.openxmlformats.org/officeDocument/2006/math">
                    <m:sSub>
                      <m:sSubPr>
                        <m:ctrlPr>
                          <a:rPr lang="en-US" sz="2400" i="1" dirty="0">
                            <a:solidFill>
                              <a:schemeClr val="bg1">
                                <a:lumMod val="50000"/>
                              </a:schemeClr>
                            </a:solidFill>
                            <a:latin typeface="Cambria Math" panose="02040503050406030204" pitchFamily="18" charset="0"/>
                          </a:rPr>
                        </m:ctrlPr>
                      </m:sSubPr>
                      <m:e>
                        <m:r>
                          <a:rPr lang="en-US" sz="2400" i="1" dirty="0">
                            <a:solidFill>
                              <a:schemeClr val="bg1">
                                <a:lumMod val="50000"/>
                              </a:schemeClr>
                            </a:solidFill>
                            <a:latin typeface="Cambria Math" panose="02040503050406030204" pitchFamily="18" charset="0"/>
                          </a:rPr>
                          <m:t>𝑤</m:t>
                        </m:r>
                      </m:e>
                      <m:sub>
                        <m:r>
                          <a:rPr lang="en-US" sz="2400" i="1" dirty="0">
                            <a:solidFill>
                              <a:schemeClr val="bg1">
                                <a:lumMod val="50000"/>
                              </a:schemeClr>
                            </a:solidFill>
                            <a:latin typeface="Cambria Math" panose="02040503050406030204" pitchFamily="18" charset="0"/>
                          </a:rPr>
                          <m:t>1</m:t>
                        </m:r>
                      </m:sub>
                    </m:sSub>
                  </m:oMath>
                </a14:m>
                <a:r>
                  <a:rPr lang="en-US" sz="2400" dirty="0">
                    <a:solidFill>
                      <a:schemeClr val="bg1">
                        <a:lumMod val="50000"/>
                      </a:schemeClr>
                    </a:solidFill>
                    <a:latin typeface="+mj-lt"/>
                    <a:ea typeface="Arial"/>
                    <a:cs typeface="Arial"/>
                  </a:rPr>
                  <a:t>.</a:t>
                </a:r>
              </a:p>
              <a:p>
                <a:pPr marL="0" indent="0">
                  <a:lnSpc>
                    <a:spcPct val="150000"/>
                  </a:lnSpc>
                  <a:buNone/>
                </a:pPr>
                <a:r>
                  <a:rPr lang="en-US" sz="2400" dirty="0">
                    <a:solidFill>
                      <a:schemeClr val="bg1">
                        <a:lumMod val="50000"/>
                      </a:schemeClr>
                    </a:solidFill>
                    <a:latin typeface="+mj-lt"/>
                    <a:ea typeface="Arial"/>
                    <a:cs typeface="Arial"/>
                  </a:rPr>
                  <a:t>Moving to the multivariate case is straight forward: </a:t>
                </a:r>
              </a:p>
              <a:p>
                <a:pPr marL="0" indent="0">
                  <a:lnSpc>
                    <a:spcPct val="150000"/>
                  </a:lnSpc>
                  <a:buNone/>
                </a:pPr>
                <a:endParaRPr lang="en-US" sz="2400" dirty="0">
                  <a:solidFill>
                    <a:schemeClr val="bg1">
                      <a:lumMod val="50000"/>
                    </a:schemeClr>
                  </a:solidFill>
                  <a:latin typeface="+mj-lt"/>
                  <a:ea typeface="Arial"/>
                  <a:cs typeface="Arial"/>
                </a:endParaRPr>
              </a:p>
              <a:p>
                <a:pPr marL="0" indent="0">
                  <a:lnSpc>
                    <a:spcPct val="150000"/>
                  </a:lnSpc>
                  <a:buNone/>
                </a:pPr>
                <a:r>
                  <a:rPr lang="en-US" sz="2400" dirty="0">
                    <a:solidFill>
                      <a:schemeClr val="bg1">
                        <a:lumMod val="50000"/>
                      </a:schemeClr>
                    </a:solidFill>
                    <a:latin typeface="+mj-lt"/>
                    <a:ea typeface="Arial"/>
                    <a:cs typeface="Arial"/>
                  </a:rPr>
                  <a:t>and we also have a closed form solution there  </a:t>
                </a:r>
              </a:p>
            </p:txBody>
          </p:sp>
        </mc:Choice>
        <mc:Fallback>
          <p:sp>
            <p:nvSpPr>
              <p:cNvPr id="3" name="מציין מיקום תוכן 2">
                <a:extLst>
                  <a:ext uri="{FF2B5EF4-FFF2-40B4-BE49-F238E27FC236}">
                    <a16:creationId xmlns:a16="http://schemas.microsoft.com/office/drawing/2014/main" id="{5981C67B-8D06-4257-A3E6-02582F965887}"/>
                  </a:ext>
                </a:extLst>
              </p:cNvPr>
              <p:cNvSpPr>
                <a:spLocks noGrp="1" noRot="1" noChangeAspect="1" noMove="1" noResize="1" noEditPoints="1" noAdjustHandles="1" noChangeArrowheads="1" noChangeShapeType="1" noTextEdit="1"/>
              </p:cNvSpPr>
              <p:nvPr>
                <p:ph idx="1"/>
              </p:nvPr>
            </p:nvSpPr>
            <p:spPr>
              <a:blipFill>
                <a:blip r:embed="rId2"/>
                <a:stretch>
                  <a:fillRect l="-928" r="-1507"/>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4" name="Object 23">
                <a:extLst>
                  <a:ext uri="{FF2B5EF4-FFF2-40B4-BE49-F238E27FC236}">
                    <a16:creationId xmlns:a16="http://schemas.microsoft.com/office/drawing/2014/main" id="{FCA564FF-047E-4F80-92FA-924F9EBE7A68}"/>
                  </a:ext>
                </a:extLst>
              </p:cNvPr>
              <p:cNvSpPr txBox="1"/>
              <p:nvPr/>
            </p:nvSpPr>
            <p:spPr bwMode="auto">
              <a:xfrm>
                <a:off x="3186113" y="3871913"/>
                <a:ext cx="5478462" cy="598487"/>
              </a:xfrm>
              <a:prstGeom prst="rect">
                <a:avLst/>
              </a:prstGeom>
              <a:noFill/>
              <a:extLst/>
            </p:spPr>
            <p:txBody>
              <a:bodyPr>
                <a:normAutofit/>
              </a:bodyPr>
              <a:lstStyle/>
              <a:p>
                <a:pPr/>
                <a14:m>
                  <m:oMathPara xmlns:m="http://schemas.openxmlformats.org/officeDocument/2006/math">
                    <m:oMathParaPr>
                      <m:jc m:val="left"/>
                    </m:oMathParaPr>
                    <m:oMath xmlns:m="http://schemas.openxmlformats.org/officeDocument/2006/math">
                      <m:acc>
                        <m:accPr>
                          <m:chr m:val="̂"/>
                          <m:ctrlPr>
                            <a:rPr lang="en-IL" sz="2400" i="1" smtClean="0">
                              <a:solidFill>
                                <a:srgbClr val="000000"/>
                              </a:solidFill>
                              <a:latin typeface="Cambria Math" panose="02040503050406030204" pitchFamily="18" charset="0"/>
                            </a:rPr>
                          </m:ctrlPr>
                        </m:accPr>
                        <m:e>
                          <m:r>
                            <m:rPr>
                              <m:sty m:val="p"/>
                            </m:rPr>
                            <a:rPr lang="en-IL" sz="2400" i="0">
                              <a:solidFill>
                                <a:srgbClr val="000000"/>
                              </a:solidFill>
                              <a:latin typeface="Cambria Math" panose="02040503050406030204" pitchFamily="18" charset="0"/>
                            </a:rPr>
                            <m:t>y</m:t>
                          </m:r>
                        </m:e>
                      </m:acc>
                      <m:r>
                        <a:rPr lang="en-IL" sz="2400" i="1">
                          <a:solidFill>
                            <a:srgbClr val="000000"/>
                          </a:solidFill>
                          <a:latin typeface="Cambria Math" panose="02040503050406030204" pitchFamily="18" charset="0"/>
                        </a:rPr>
                        <m:t>=</m:t>
                      </m:r>
                      <m:sSub>
                        <m:sSubPr>
                          <m:ctrlPr>
                            <a:rPr lang="en-IL" sz="2400" i="1">
                              <a:solidFill>
                                <a:srgbClr val="000000"/>
                              </a:solidFill>
                              <a:latin typeface="Cambria Math" panose="02040503050406030204" pitchFamily="18" charset="0"/>
                            </a:rPr>
                          </m:ctrlPr>
                        </m:sSubPr>
                        <m:e>
                          <m:r>
                            <m:rPr>
                              <m:sty m:val="p"/>
                            </m:rPr>
                            <a:rPr lang="en-IL" sz="2400" i="0">
                              <a:solidFill>
                                <a:srgbClr val="000000"/>
                              </a:solidFill>
                              <a:latin typeface="Cambria Math" panose="02040503050406030204" pitchFamily="18" charset="0"/>
                            </a:rPr>
                            <m:t>w</m:t>
                          </m:r>
                        </m:e>
                        <m:sub>
                          <m:r>
                            <a:rPr lang="en-IL" sz="2400" i="0">
                              <a:solidFill>
                                <a:srgbClr val="000000"/>
                              </a:solidFill>
                              <a:latin typeface="Cambria Math" panose="02040503050406030204" pitchFamily="18" charset="0"/>
                            </a:rPr>
                            <m:t>0</m:t>
                          </m:r>
                        </m:sub>
                      </m:sSub>
                      <m:r>
                        <a:rPr lang="en-IL" sz="2400" i="1">
                          <a:solidFill>
                            <a:srgbClr val="000000"/>
                          </a:solidFill>
                          <a:latin typeface="Cambria Math" panose="02040503050406030204" pitchFamily="18" charset="0"/>
                        </a:rPr>
                        <m:t>+</m:t>
                      </m:r>
                      <m:sSub>
                        <m:sSubPr>
                          <m:ctrlPr>
                            <a:rPr lang="en-IL" sz="2400" i="1">
                              <a:solidFill>
                                <a:srgbClr val="000000"/>
                              </a:solidFill>
                              <a:latin typeface="Cambria Math" panose="02040503050406030204" pitchFamily="18" charset="0"/>
                            </a:rPr>
                          </m:ctrlPr>
                        </m:sSubPr>
                        <m:e>
                          <m:r>
                            <m:rPr>
                              <m:sty m:val="p"/>
                            </m:rPr>
                            <a:rPr lang="en-IL" sz="2400" i="0">
                              <a:solidFill>
                                <a:srgbClr val="000000"/>
                              </a:solidFill>
                              <a:latin typeface="Cambria Math" panose="02040503050406030204" pitchFamily="18" charset="0"/>
                            </a:rPr>
                            <m:t>w</m:t>
                          </m:r>
                        </m:e>
                        <m:sub>
                          <m:r>
                            <a:rPr lang="en-IL" sz="2400" i="0">
                              <a:solidFill>
                                <a:srgbClr val="000000"/>
                              </a:solidFill>
                              <a:latin typeface="Cambria Math" panose="02040503050406030204" pitchFamily="18" charset="0"/>
                            </a:rPr>
                            <m:t>1</m:t>
                          </m:r>
                        </m:sub>
                      </m:sSub>
                      <m:sSub>
                        <m:sSubPr>
                          <m:ctrlPr>
                            <a:rPr lang="en-IL" sz="2400" i="1">
                              <a:solidFill>
                                <a:srgbClr val="000000"/>
                              </a:solidFill>
                              <a:latin typeface="Cambria Math" panose="02040503050406030204" pitchFamily="18" charset="0"/>
                            </a:rPr>
                          </m:ctrlPr>
                        </m:sSubPr>
                        <m:e>
                          <m:r>
                            <m:rPr>
                              <m:sty m:val="p"/>
                            </m:rPr>
                            <a:rPr lang="en-IL" sz="2400" i="0">
                              <a:solidFill>
                                <a:srgbClr val="000000"/>
                              </a:solidFill>
                              <a:latin typeface="Cambria Math" panose="02040503050406030204" pitchFamily="18" charset="0"/>
                            </a:rPr>
                            <m:t>x</m:t>
                          </m:r>
                        </m:e>
                        <m:sub>
                          <m:r>
                            <a:rPr lang="en-IL" sz="2400" i="0">
                              <a:solidFill>
                                <a:srgbClr val="000000"/>
                              </a:solidFill>
                              <a:latin typeface="Cambria Math" panose="02040503050406030204" pitchFamily="18" charset="0"/>
                            </a:rPr>
                            <m:t>1</m:t>
                          </m:r>
                        </m:sub>
                      </m:sSub>
                      <m:r>
                        <a:rPr lang="en-IL" sz="2400" i="1">
                          <a:solidFill>
                            <a:srgbClr val="000000"/>
                          </a:solidFill>
                          <a:latin typeface="Cambria Math" panose="02040503050406030204" pitchFamily="18" charset="0"/>
                        </a:rPr>
                        <m:t>+</m:t>
                      </m:r>
                      <m:sSub>
                        <m:sSubPr>
                          <m:ctrlPr>
                            <a:rPr lang="en-IL" sz="2400" i="1">
                              <a:solidFill>
                                <a:srgbClr val="000000"/>
                              </a:solidFill>
                              <a:latin typeface="Cambria Math" panose="02040503050406030204" pitchFamily="18" charset="0"/>
                            </a:rPr>
                          </m:ctrlPr>
                        </m:sSubPr>
                        <m:e>
                          <m:r>
                            <m:rPr>
                              <m:sty m:val="p"/>
                            </m:rPr>
                            <a:rPr lang="en-IL" sz="2400" i="0">
                              <a:solidFill>
                                <a:srgbClr val="000000"/>
                              </a:solidFill>
                              <a:latin typeface="Cambria Math" panose="02040503050406030204" pitchFamily="18" charset="0"/>
                            </a:rPr>
                            <m:t>w</m:t>
                          </m:r>
                        </m:e>
                        <m:sub>
                          <m:r>
                            <a:rPr lang="en-IL" sz="2400" i="0">
                              <a:solidFill>
                                <a:srgbClr val="000000"/>
                              </a:solidFill>
                              <a:latin typeface="Cambria Math" panose="02040503050406030204" pitchFamily="18" charset="0"/>
                            </a:rPr>
                            <m:t>2</m:t>
                          </m:r>
                        </m:sub>
                      </m:sSub>
                      <m:sSub>
                        <m:sSubPr>
                          <m:ctrlPr>
                            <a:rPr lang="en-IL" sz="2400" i="1">
                              <a:solidFill>
                                <a:srgbClr val="000000"/>
                              </a:solidFill>
                              <a:latin typeface="Cambria Math" panose="02040503050406030204" pitchFamily="18" charset="0"/>
                            </a:rPr>
                          </m:ctrlPr>
                        </m:sSubPr>
                        <m:e>
                          <m:r>
                            <m:rPr>
                              <m:sty m:val="p"/>
                            </m:rPr>
                            <a:rPr lang="en-IL" sz="2400" i="0">
                              <a:solidFill>
                                <a:srgbClr val="000000"/>
                              </a:solidFill>
                              <a:latin typeface="Cambria Math" panose="02040503050406030204" pitchFamily="18" charset="0"/>
                            </a:rPr>
                            <m:t>x</m:t>
                          </m:r>
                        </m:e>
                        <m:sub>
                          <m:r>
                            <a:rPr lang="en-IL" sz="2400" i="0">
                              <a:solidFill>
                                <a:srgbClr val="000000"/>
                              </a:solidFill>
                              <a:latin typeface="Cambria Math" panose="02040503050406030204" pitchFamily="18" charset="0"/>
                            </a:rPr>
                            <m:t>2</m:t>
                          </m:r>
                        </m:sub>
                      </m:sSub>
                      <m:r>
                        <a:rPr lang="en-IL" sz="2400" i="1">
                          <a:solidFill>
                            <a:srgbClr val="000000"/>
                          </a:solidFill>
                          <a:latin typeface="Cambria Math" panose="02040503050406030204" pitchFamily="18" charset="0"/>
                        </a:rPr>
                        <m:t>+…+</m:t>
                      </m:r>
                      <m:sSub>
                        <m:sSubPr>
                          <m:ctrlPr>
                            <a:rPr lang="en-IL" sz="2400" i="1">
                              <a:solidFill>
                                <a:srgbClr val="000000"/>
                              </a:solidFill>
                              <a:latin typeface="Cambria Math" panose="02040503050406030204" pitchFamily="18" charset="0"/>
                            </a:rPr>
                          </m:ctrlPr>
                        </m:sSubPr>
                        <m:e>
                          <m:r>
                            <m:rPr>
                              <m:sty m:val="p"/>
                            </m:rPr>
                            <a:rPr lang="en-IL" sz="2400" i="0">
                              <a:solidFill>
                                <a:srgbClr val="000000"/>
                              </a:solidFill>
                              <a:latin typeface="Cambria Math" panose="02040503050406030204" pitchFamily="18" charset="0"/>
                            </a:rPr>
                            <m:t>w</m:t>
                          </m:r>
                        </m:e>
                        <m:sub>
                          <m:r>
                            <m:rPr>
                              <m:sty m:val="p"/>
                            </m:rPr>
                            <a:rPr lang="en-US" sz="2400" b="0" i="0" smtClean="0">
                              <a:solidFill>
                                <a:srgbClr val="000000"/>
                              </a:solidFill>
                              <a:latin typeface="Cambria Math" panose="02040503050406030204" pitchFamily="18" charset="0"/>
                            </a:rPr>
                            <m:t>n</m:t>
                          </m:r>
                        </m:sub>
                      </m:sSub>
                      <m:sSub>
                        <m:sSubPr>
                          <m:ctrlPr>
                            <a:rPr lang="en-IL" sz="2400" i="1">
                              <a:solidFill>
                                <a:srgbClr val="000000"/>
                              </a:solidFill>
                              <a:latin typeface="Cambria Math" panose="02040503050406030204" pitchFamily="18" charset="0"/>
                            </a:rPr>
                          </m:ctrlPr>
                        </m:sSubPr>
                        <m:e>
                          <m:r>
                            <m:rPr>
                              <m:sty m:val="p"/>
                            </m:rPr>
                            <a:rPr lang="en-IL" sz="2400" i="0">
                              <a:solidFill>
                                <a:srgbClr val="000000"/>
                              </a:solidFill>
                              <a:latin typeface="Cambria Math" panose="02040503050406030204" pitchFamily="18" charset="0"/>
                            </a:rPr>
                            <m:t>x</m:t>
                          </m:r>
                        </m:e>
                        <m:sub>
                          <m:r>
                            <m:rPr>
                              <m:sty m:val="p"/>
                            </m:rPr>
                            <a:rPr lang="en-US" sz="2400" b="0" i="0" smtClean="0">
                              <a:solidFill>
                                <a:srgbClr val="000000"/>
                              </a:solidFill>
                              <a:latin typeface="Cambria Math" panose="02040503050406030204" pitchFamily="18" charset="0"/>
                            </a:rPr>
                            <m:t>n</m:t>
                          </m:r>
                        </m:sub>
                      </m:sSub>
                    </m:oMath>
                  </m:oMathPara>
                </a14:m>
                <a:endParaRPr lang="en-IL" dirty="0"/>
              </a:p>
            </p:txBody>
          </p:sp>
        </mc:Choice>
        <mc:Fallback>
          <p:sp>
            <p:nvSpPr>
              <p:cNvPr id="4" name="Object 23">
                <a:extLst>
                  <a:ext uri="{FF2B5EF4-FFF2-40B4-BE49-F238E27FC236}">
                    <a16:creationId xmlns:a16="http://schemas.microsoft.com/office/drawing/2014/main" id="{FCA564FF-047E-4F80-92FA-924F9EBE7A68}"/>
                  </a:ext>
                </a:extLst>
              </p:cNvPr>
              <p:cNvSpPr txBox="1">
                <a:spLocks noRot="1" noChangeAspect="1" noMove="1" noResize="1" noEditPoints="1" noAdjustHandles="1" noChangeArrowheads="1" noChangeShapeType="1" noTextEdit="1"/>
              </p:cNvSpPr>
              <p:nvPr/>
            </p:nvSpPr>
            <p:spPr bwMode="auto">
              <a:xfrm>
                <a:off x="3186113" y="3871913"/>
                <a:ext cx="5478462" cy="598487"/>
              </a:xfrm>
              <a:prstGeom prst="rect">
                <a:avLst/>
              </a:prstGeom>
              <a:blipFill>
                <a:blip r:embed="rId3"/>
                <a:stretch>
                  <a:fillRect l="-334" t="-3061"/>
                </a:stretch>
              </a:blipFill>
              <a:extLst/>
            </p:spPr>
            <p:txBody>
              <a:bodyPr/>
              <a:lstStyle/>
              <a:p>
                <a:r>
                  <a:rPr lang="en-IL">
                    <a:noFill/>
                  </a:rPr>
                  <a:t> </a:t>
                </a:r>
              </a:p>
            </p:txBody>
          </p:sp>
        </mc:Fallback>
      </mc:AlternateContent>
    </p:spTree>
    <p:extLst>
      <p:ext uri="{BB962C8B-B14F-4D97-AF65-F5344CB8AC3E}">
        <p14:creationId xmlns:p14="http://schemas.microsoft.com/office/powerpoint/2010/main" val="1303800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Linear regression</a:t>
            </a:r>
            <a:endParaRPr lang="en-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177800" indent="0">
                  <a:lnSpc>
                    <a:spcPct val="130000"/>
                  </a:lnSpc>
                  <a:spcBef>
                    <a:spcPts val="0"/>
                  </a:spcBef>
                  <a:buNone/>
                </a:pPr>
                <a:r>
                  <a:rPr lang="en-US" dirty="0">
                    <a:solidFill>
                      <a:schemeClr val="bg1">
                        <a:lumMod val="50000"/>
                      </a:schemeClr>
                    </a:solidFill>
                    <a:latin typeface="+mj-lt"/>
                    <a:ea typeface="Arial" charset="0"/>
                    <a:cs typeface="Arial" charset="0"/>
                    <a:sym typeface="Open Sans"/>
                  </a:rPr>
                  <a:t>So, given a training set, we can compute the coefficients of a linear formula, which gives </a:t>
                </a:r>
                <a14:m>
                  <m:oMath xmlns:m="http://schemas.openxmlformats.org/officeDocument/2006/math">
                    <m:acc>
                      <m:accPr>
                        <m:chr m:val="̂"/>
                        <m:ctrlPr>
                          <a:rPr lang="en-IL" i="1">
                            <a:solidFill>
                              <a:srgbClr val="000000"/>
                            </a:solidFill>
                            <a:latin typeface="Cambria Math" panose="02040503050406030204" pitchFamily="18" charset="0"/>
                          </a:rPr>
                        </m:ctrlPr>
                      </m:accPr>
                      <m:e>
                        <m:r>
                          <m:rPr>
                            <m:sty m:val="p"/>
                          </m:rPr>
                          <a:rPr lang="en-IL">
                            <a:solidFill>
                              <a:srgbClr val="000000"/>
                            </a:solidFill>
                            <a:latin typeface="Cambria Math" panose="02040503050406030204" pitchFamily="18" charset="0"/>
                          </a:rPr>
                          <m:t>y</m:t>
                        </m:r>
                      </m:e>
                    </m:acc>
                  </m:oMath>
                </a14:m>
                <a:r>
                  <a:rPr lang="en-US" dirty="0">
                    <a:solidFill>
                      <a:schemeClr val="bg1">
                        <a:lumMod val="50000"/>
                      </a:schemeClr>
                    </a:solidFill>
                    <a:latin typeface="+mj-lt"/>
                    <a:ea typeface="Arial" charset="0"/>
                    <a:cs typeface="Arial" charset="0"/>
                    <a:sym typeface="Open Sans"/>
                  </a:rPr>
                  <a:t> as a function of the explaining features. The formula describes the linear line, which is the closest to the actual data points.</a:t>
                </a:r>
              </a:p>
              <a:p>
                <a:pPr marL="177800" indent="0">
                  <a:lnSpc>
                    <a:spcPct val="130000"/>
                  </a:lnSpc>
                  <a:spcBef>
                    <a:spcPts val="0"/>
                  </a:spcBef>
                  <a:buNone/>
                </a:pPr>
                <a:r>
                  <a:rPr lang="en-US" dirty="0">
                    <a:solidFill>
                      <a:schemeClr val="bg1">
                        <a:lumMod val="50000"/>
                      </a:schemeClr>
                    </a:solidFill>
                    <a:latin typeface="+mj-lt"/>
                    <a:ea typeface="Arial" charset="0"/>
                    <a:cs typeface="Arial" charset="0"/>
                    <a:sym typeface="Open Sans"/>
                  </a:rPr>
                  <a:t>(Discussion: what  is the main limitation in this flow?) </a:t>
                </a:r>
              </a:p>
              <a:p>
                <a:pPr>
                  <a:lnSpc>
                    <a:spcPct val="100000"/>
                  </a:lnSpc>
                  <a:spcBef>
                    <a:spcPct val="20000"/>
                  </a:spcBef>
                </a:pPr>
                <a:endParaRPr lang="en-GB" dirty="0">
                  <a:solidFill>
                    <a:schemeClr val="bg1">
                      <a:lumMod val="50000"/>
                    </a:schemeClr>
                  </a:solidFill>
                  <a:latin typeface="+mj-lt"/>
                  <a:ea typeface="Arial"/>
                  <a:cs typeface="Arial"/>
                  <a:sym typeface="Open Sans"/>
                </a:endParaRPr>
              </a:p>
            </p:txBody>
          </p:sp>
        </mc:Choice>
        <mc:Fallback>
          <p:sp>
            <p:nvSpPr>
              <p:cNvPr id="3" name="מציין מיקום תוכן 2">
                <a:extLst>
                  <a:ext uri="{FF2B5EF4-FFF2-40B4-BE49-F238E27FC236}">
                    <a16:creationId xmlns:a16="http://schemas.microsoft.com/office/drawing/2014/main" id="{5981C67B-8D06-4257-A3E6-02582F965887}"/>
                  </a:ext>
                </a:extLst>
              </p:cNvPr>
              <p:cNvSpPr>
                <a:spLocks noGrp="1" noRot="1" noChangeAspect="1" noMove="1" noResize="1" noEditPoints="1" noAdjustHandles="1" noChangeArrowheads="1" noChangeShapeType="1" noTextEdit="1"/>
              </p:cNvSpPr>
              <p:nvPr>
                <p:ph idx="1"/>
              </p:nvPr>
            </p:nvSpPr>
            <p:spPr>
              <a:blipFill>
                <a:blip r:embed="rId2"/>
                <a:stretch>
                  <a:fillRect r="-1449"/>
                </a:stretch>
              </a:blipFill>
            </p:spPr>
            <p:txBody>
              <a:bodyPr/>
              <a:lstStyle/>
              <a:p>
                <a:r>
                  <a:rPr lang="en-IL">
                    <a:noFill/>
                  </a:rPr>
                  <a:t> </a:t>
                </a:r>
              </a:p>
            </p:txBody>
          </p:sp>
        </mc:Fallback>
      </mc:AlternateContent>
    </p:spTree>
    <p:extLst>
      <p:ext uri="{BB962C8B-B14F-4D97-AF65-F5344CB8AC3E}">
        <p14:creationId xmlns:p14="http://schemas.microsoft.com/office/powerpoint/2010/main" val="716627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What is the dependency is non-linear</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a:lnSpc>
                <a:spcPct val="150000"/>
              </a:lnSpc>
              <a:spcBef>
                <a:spcPct val="20000"/>
              </a:spcBef>
            </a:pPr>
            <a:r>
              <a:rPr lang="en-GB" dirty="0">
                <a:solidFill>
                  <a:schemeClr val="bg1">
                    <a:lumMod val="50000"/>
                  </a:schemeClr>
                </a:solidFill>
                <a:latin typeface="+mj-lt"/>
                <a:ea typeface="Arial"/>
                <a:cs typeface="Arial"/>
                <a:sym typeface="Open Sans"/>
              </a:rPr>
              <a:t>By pre-calculating non-linear combinations of the explaining features, we can apply linear regression (on higher dimensionality) and obtain non-linear dependencies.</a:t>
            </a:r>
          </a:p>
          <a:p>
            <a:pPr>
              <a:lnSpc>
                <a:spcPct val="150000"/>
              </a:lnSpc>
              <a:spcBef>
                <a:spcPct val="20000"/>
              </a:spcBef>
            </a:pPr>
            <a:r>
              <a:rPr lang="en-GB" dirty="0">
                <a:solidFill>
                  <a:schemeClr val="bg1">
                    <a:lumMod val="50000"/>
                  </a:schemeClr>
                </a:solidFill>
                <a:latin typeface="+mj-lt"/>
                <a:ea typeface="Arial"/>
                <a:cs typeface="Arial"/>
                <a:sym typeface="Open Sans"/>
              </a:rPr>
              <a:t>However, we need to pre-decide on the degree of non-linearity</a:t>
            </a:r>
          </a:p>
          <a:p>
            <a:pPr marL="0" indent="0">
              <a:lnSpc>
                <a:spcPct val="150000"/>
              </a:lnSpc>
              <a:spcBef>
                <a:spcPct val="20000"/>
              </a:spcBef>
              <a:buNone/>
            </a:pPr>
            <a:endParaRPr lang="en-GB"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1966122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Bias and variance in linear regression</a:t>
            </a:r>
            <a:endParaRPr lang="en-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lnSpcReduction="10000"/>
              </a:bodyPr>
              <a:lstStyle/>
              <a:p>
                <a:pPr marL="0" indent="0">
                  <a:lnSpc>
                    <a:spcPct val="110000"/>
                  </a:lnSpc>
                  <a:buNone/>
                </a:pPr>
                <a:r>
                  <a:rPr lang="en-US" dirty="0">
                    <a:solidFill>
                      <a:schemeClr val="bg1">
                        <a:lumMod val="50000"/>
                      </a:schemeClr>
                    </a:solidFill>
                    <a:latin typeface="+mj-lt"/>
                    <a:ea typeface="Arial"/>
                    <a:cs typeface="Arial"/>
                  </a:rPr>
                  <a:t>The variability in the dependent variable, in any supervised learning scenario can be decomposed into two components:</a:t>
                </a:r>
              </a:p>
              <a:p>
                <a:pPr>
                  <a:lnSpc>
                    <a:spcPct val="110000"/>
                  </a:lnSpc>
                </a:pPr>
                <a:r>
                  <a:rPr lang="en-US" dirty="0">
                    <a:solidFill>
                      <a:schemeClr val="bg1">
                        <a:lumMod val="50000"/>
                      </a:schemeClr>
                    </a:solidFill>
                    <a:latin typeface="+mj-lt"/>
                    <a:ea typeface="Arial"/>
                    <a:cs typeface="Arial"/>
                  </a:rPr>
                  <a:t>Bias: bias is a systematic pattern that can be explained by the explaining features</a:t>
                </a:r>
              </a:p>
              <a:p>
                <a:pPr>
                  <a:lnSpc>
                    <a:spcPct val="110000"/>
                  </a:lnSpc>
                </a:pPr>
                <a:r>
                  <a:rPr lang="en-US" dirty="0">
                    <a:solidFill>
                      <a:schemeClr val="bg1">
                        <a:lumMod val="50000"/>
                      </a:schemeClr>
                    </a:solidFill>
                    <a:latin typeface="+mj-lt"/>
                    <a:ea typeface="Arial"/>
                    <a:cs typeface="Arial"/>
                  </a:rPr>
                  <a:t>Variance: variance is a random noise that cannot be explained.</a:t>
                </a:r>
              </a:p>
              <a:p>
                <a:pPr marL="0" indent="0">
                  <a:lnSpc>
                    <a:spcPct val="110000"/>
                  </a:lnSpc>
                  <a:buNone/>
                </a:pPr>
                <a:endParaRPr lang="en-US" dirty="0">
                  <a:solidFill>
                    <a:schemeClr val="bg1">
                      <a:lumMod val="50000"/>
                    </a:schemeClr>
                  </a:solidFill>
                  <a:latin typeface="+mj-lt"/>
                  <a:ea typeface="Arial"/>
                  <a:cs typeface="Arial"/>
                </a:endParaRPr>
              </a:p>
              <a:p>
                <a:pPr marL="0" indent="0">
                  <a:lnSpc>
                    <a:spcPct val="110000"/>
                  </a:lnSpc>
                  <a:buNone/>
                </a:pPr>
                <a:r>
                  <a:rPr lang="en-US" dirty="0">
                    <a:solidFill>
                      <a:schemeClr val="bg1">
                        <a:lumMod val="50000"/>
                      </a:schemeClr>
                    </a:solidFill>
                    <a:latin typeface="+mj-lt"/>
                    <a:ea typeface="Arial"/>
                    <a:cs typeface="Arial"/>
                  </a:rPr>
                  <a:t>By analyzing the residuals (the differences between </a:t>
                </a:r>
                <a14:m>
                  <m:oMath xmlns:m="http://schemas.openxmlformats.org/officeDocument/2006/math">
                    <m:r>
                      <m:rPr>
                        <m:sty m:val="p"/>
                      </m:rPr>
                      <a:rPr lang="en-IL">
                        <a:solidFill>
                          <a:srgbClr val="000000"/>
                        </a:solidFill>
                        <a:latin typeface="Cambria Math" panose="02040503050406030204" pitchFamily="18" charset="0"/>
                      </a:rPr>
                      <m:t>y</m:t>
                    </m:r>
                  </m:oMath>
                </a14:m>
                <a:r>
                  <a:rPr lang="en-US" dirty="0">
                    <a:solidFill>
                      <a:schemeClr val="bg1">
                        <a:lumMod val="50000"/>
                      </a:schemeClr>
                    </a:solidFill>
                    <a:latin typeface="+mj-lt"/>
                    <a:ea typeface="Arial"/>
                    <a:cs typeface="Arial"/>
                  </a:rPr>
                  <a:t> and </a:t>
                </a:r>
                <a14:m>
                  <m:oMath xmlns:m="http://schemas.openxmlformats.org/officeDocument/2006/math">
                    <m:acc>
                      <m:accPr>
                        <m:chr m:val="̂"/>
                        <m:ctrlPr>
                          <a:rPr lang="en-IL" i="1">
                            <a:solidFill>
                              <a:srgbClr val="000000"/>
                            </a:solidFill>
                            <a:latin typeface="Cambria Math" panose="02040503050406030204" pitchFamily="18" charset="0"/>
                          </a:rPr>
                        </m:ctrlPr>
                      </m:accPr>
                      <m:e>
                        <m:r>
                          <m:rPr>
                            <m:sty m:val="p"/>
                          </m:rPr>
                          <a:rPr lang="en-IL">
                            <a:solidFill>
                              <a:srgbClr val="000000"/>
                            </a:solidFill>
                            <a:latin typeface="Cambria Math" panose="02040503050406030204" pitchFamily="18" charset="0"/>
                          </a:rPr>
                          <m:t>y</m:t>
                        </m:r>
                      </m:e>
                    </m:acc>
                  </m:oMath>
                </a14:m>
                <a:r>
                  <a:rPr lang="en-US" dirty="0">
                    <a:solidFill>
                      <a:schemeClr val="bg1">
                        <a:lumMod val="50000"/>
                      </a:schemeClr>
                    </a:solidFill>
                    <a:latin typeface="+mj-lt"/>
                    <a:ea typeface="Arial"/>
                    <a:cs typeface="Arial"/>
                  </a:rPr>
                  <a:t>) we can sometimes spot undetected bias. </a:t>
                </a:r>
              </a:p>
              <a:p>
                <a:pPr>
                  <a:lnSpc>
                    <a:spcPct val="150000"/>
                  </a:lnSpc>
                  <a:spcBef>
                    <a:spcPct val="20000"/>
                  </a:spcBef>
                </a:pPr>
                <a:endParaRPr lang="en-GB" dirty="0">
                  <a:solidFill>
                    <a:schemeClr val="bg1">
                      <a:lumMod val="50000"/>
                    </a:schemeClr>
                  </a:solidFill>
                  <a:latin typeface="+mj-lt"/>
                  <a:ea typeface="Arial"/>
                  <a:cs typeface="Arial"/>
                  <a:sym typeface="Open Sans"/>
                </a:endParaRPr>
              </a:p>
            </p:txBody>
          </p:sp>
        </mc:Choice>
        <mc:Fallback>
          <p:sp>
            <p:nvSpPr>
              <p:cNvPr id="3" name="מציין מיקום תוכן 2">
                <a:extLst>
                  <a:ext uri="{FF2B5EF4-FFF2-40B4-BE49-F238E27FC236}">
                    <a16:creationId xmlns:a16="http://schemas.microsoft.com/office/drawing/2014/main" id="{5981C67B-8D06-4257-A3E6-02582F965887}"/>
                  </a:ext>
                </a:extLst>
              </p:cNvPr>
              <p:cNvSpPr>
                <a:spLocks noGrp="1" noRot="1" noChangeAspect="1" noMove="1" noResize="1" noEditPoints="1" noAdjustHandles="1" noChangeArrowheads="1" noChangeShapeType="1" noTextEdit="1"/>
              </p:cNvSpPr>
              <p:nvPr>
                <p:ph idx="1"/>
              </p:nvPr>
            </p:nvSpPr>
            <p:spPr>
              <a:blipFill>
                <a:blip r:embed="rId2"/>
                <a:stretch>
                  <a:fillRect l="-1217" t="-1261"/>
                </a:stretch>
              </a:blipFill>
            </p:spPr>
            <p:txBody>
              <a:bodyPr/>
              <a:lstStyle/>
              <a:p>
                <a:r>
                  <a:rPr lang="en-IL">
                    <a:noFill/>
                  </a:rPr>
                  <a:t> </a:t>
                </a:r>
              </a:p>
            </p:txBody>
          </p:sp>
        </mc:Fallback>
      </mc:AlternateContent>
    </p:spTree>
    <p:extLst>
      <p:ext uri="{BB962C8B-B14F-4D97-AF65-F5344CB8AC3E}">
        <p14:creationId xmlns:p14="http://schemas.microsoft.com/office/powerpoint/2010/main" val="1000967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R</a:t>
            </a:r>
            <a:r>
              <a:rPr lang="en-US" baseline="30000" dirty="0"/>
              <a:t>2</a:t>
            </a:r>
            <a:endParaRPr lang="en-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buNone/>
                </a:pPr>
                <a:r>
                  <a:rPr lang="en-US" dirty="0">
                    <a:solidFill>
                      <a:schemeClr val="bg1">
                        <a:lumMod val="50000"/>
                      </a:schemeClr>
                    </a:solidFill>
                    <a:latin typeface="+mj-lt"/>
                  </a:rPr>
                  <a:t>The </a:t>
                </a:r>
                <a:r>
                  <a:rPr lang="en-US" i="1" dirty="0">
                    <a:solidFill>
                      <a:schemeClr val="bg1">
                        <a:lumMod val="50000"/>
                      </a:schemeClr>
                    </a:solidFill>
                    <a:latin typeface="+mj-lt"/>
                  </a:rPr>
                  <a:t>Variation</a:t>
                </a:r>
                <a:r>
                  <a:rPr lang="en-US" dirty="0">
                    <a:solidFill>
                      <a:schemeClr val="bg1">
                        <a:lumMod val="50000"/>
                      </a:schemeClr>
                    </a:solidFill>
                    <a:latin typeface="+mj-lt"/>
                  </a:rPr>
                  <a:t> is made up of two parts</a:t>
                </a:r>
              </a:p>
              <a:p>
                <a:pPr marL="0" indent="0">
                  <a:buNone/>
                </a:pPr>
                <a:endParaRPr lang="he-IL" dirty="0">
                  <a:solidFill>
                    <a:schemeClr val="bg1">
                      <a:lumMod val="50000"/>
                    </a:schemeClr>
                  </a:solidFill>
                  <a:latin typeface="+mj-lt"/>
                </a:endParaRPr>
              </a:p>
              <a:p>
                <a:pPr marL="0" indent="0">
                  <a:buNone/>
                </a:pPr>
                <a14:m>
                  <m:oMathPara xmlns:m="http://schemas.openxmlformats.org/officeDocument/2006/math">
                    <m:oMathParaPr>
                      <m:jc m:val="centerGroup"/>
                    </m:oMathParaPr>
                    <m:oMath xmlns:m="http://schemas.openxmlformats.org/officeDocument/2006/math">
                      <m:r>
                        <a:rPr lang="en-US" b="1" i="1">
                          <a:solidFill>
                            <a:schemeClr val="bg1">
                              <a:lumMod val="50000"/>
                            </a:schemeClr>
                          </a:solidFill>
                          <a:latin typeface="+mj-lt"/>
                        </a:rPr>
                        <m:t>∑</m:t>
                      </m:r>
                      <m:sSup>
                        <m:sSupPr>
                          <m:ctrlPr>
                            <a:rPr lang="en-US" b="1" i="1">
                              <a:solidFill>
                                <a:schemeClr val="bg1">
                                  <a:lumMod val="50000"/>
                                </a:schemeClr>
                              </a:solidFill>
                              <a:latin typeface="+mj-lt"/>
                            </a:rPr>
                          </m:ctrlPr>
                        </m:sSupPr>
                        <m:e>
                          <m:d>
                            <m:dPr>
                              <m:ctrlPr>
                                <a:rPr lang="en-US" b="1" i="1">
                                  <a:solidFill>
                                    <a:schemeClr val="bg1">
                                      <a:lumMod val="50000"/>
                                    </a:schemeClr>
                                  </a:solidFill>
                                  <a:latin typeface="+mj-lt"/>
                                </a:rPr>
                              </m:ctrlPr>
                            </m:dPr>
                            <m:e>
                              <m:r>
                                <a:rPr lang="en-US" b="1" i="1">
                                  <a:solidFill>
                                    <a:schemeClr val="bg1">
                                      <a:lumMod val="50000"/>
                                    </a:schemeClr>
                                  </a:solidFill>
                                  <a:latin typeface="+mj-lt"/>
                                </a:rPr>
                                <m:t>𝒚</m:t>
                              </m:r>
                              <m:r>
                                <a:rPr lang="en-US" b="1" i="1">
                                  <a:solidFill>
                                    <a:schemeClr val="bg1">
                                      <a:lumMod val="50000"/>
                                    </a:schemeClr>
                                  </a:solidFill>
                                  <a:latin typeface="+mj-lt"/>
                                </a:rPr>
                                <m:t>−</m:t>
                              </m:r>
                              <m:acc>
                                <m:accPr>
                                  <m:chr m:val="̅"/>
                                  <m:ctrlPr>
                                    <a:rPr lang="en-US" b="1" i="1">
                                      <a:solidFill>
                                        <a:schemeClr val="bg1">
                                          <a:lumMod val="50000"/>
                                        </a:schemeClr>
                                      </a:solidFill>
                                      <a:latin typeface="+mj-lt"/>
                                    </a:rPr>
                                  </m:ctrlPr>
                                </m:accPr>
                                <m:e>
                                  <m:r>
                                    <a:rPr lang="en-US" b="1" i="1">
                                      <a:solidFill>
                                        <a:schemeClr val="bg1">
                                          <a:lumMod val="50000"/>
                                        </a:schemeClr>
                                      </a:solidFill>
                                      <a:latin typeface="+mj-lt"/>
                                    </a:rPr>
                                    <m:t>𝒚</m:t>
                                  </m:r>
                                </m:e>
                              </m:acc>
                            </m:e>
                          </m:d>
                        </m:e>
                        <m:sup>
                          <m:r>
                            <a:rPr lang="en-US" b="1" i="1">
                              <a:solidFill>
                                <a:schemeClr val="bg1">
                                  <a:lumMod val="50000"/>
                                </a:schemeClr>
                              </a:solidFill>
                              <a:latin typeface="+mj-lt"/>
                            </a:rPr>
                            <m:t>𝟐</m:t>
                          </m:r>
                        </m:sup>
                      </m:sSup>
                      <m:r>
                        <a:rPr lang="en-US" b="1" i="1">
                          <a:solidFill>
                            <a:schemeClr val="bg1">
                              <a:lumMod val="50000"/>
                            </a:schemeClr>
                          </a:solidFill>
                          <a:latin typeface="+mj-lt"/>
                        </a:rPr>
                        <m:t>=</m:t>
                      </m:r>
                    </m:oMath>
                    <m:oMath xmlns:m="http://schemas.openxmlformats.org/officeDocument/2006/math">
                      <m:r>
                        <a:rPr lang="en-US" i="1">
                          <a:solidFill>
                            <a:schemeClr val="bg1">
                              <a:lumMod val="50000"/>
                            </a:schemeClr>
                          </a:solidFill>
                          <a:latin typeface="+mj-lt"/>
                        </a:rPr>
                        <m:t>∑</m:t>
                      </m:r>
                      <m:sSup>
                        <m:sSupPr>
                          <m:ctrlPr>
                            <a:rPr lang="en-US" i="1">
                              <a:solidFill>
                                <a:schemeClr val="bg1">
                                  <a:lumMod val="50000"/>
                                </a:schemeClr>
                              </a:solidFill>
                              <a:latin typeface="+mj-lt"/>
                            </a:rPr>
                          </m:ctrlPr>
                        </m:sSupPr>
                        <m:e>
                          <m:d>
                            <m:dPr>
                              <m:ctrlPr>
                                <a:rPr lang="en-US" i="1">
                                  <a:solidFill>
                                    <a:schemeClr val="bg1">
                                      <a:lumMod val="50000"/>
                                    </a:schemeClr>
                                  </a:solidFill>
                                  <a:latin typeface="+mj-lt"/>
                                </a:rPr>
                              </m:ctrlPr>
                            </m:dPr>
                            <m:e>
                              <m:r>
                                <a:rPr lang="en-US" i="1">
                                  <a:solidFill>
                                    <a:schemeClr val="bg1">
                                      <a:lumMod val="50000"/>
                                    </a:schemeClr>
                                  </a:solidFill>
                                  <a:latin typeface="+mj-lt"/>
                                </a:rPr>
                                <m:t>𝑦</m:t>
                              </m:r>
                              <m:r>
                                <a:rPr lang="en-US" i="1">
                                  <a:solidFill>
                                    <a:schemeClr val="bg1">
                                      <a:lumMod val="50000"/>
                                    </a:schemeClr>
                                  </a:solidFill>
                                  <a:latin typeface="+mj-lt"/>
                                </a:rPr>
                                <m:t>−</m:t>
                              </m:r>
                              <m:acc>
                                <m:accPr>
                                  <m:chr m:val="̂"/>
                                  <m:ctrlPr>
                                    <a:rPr lang="en-US" i="1">
                                      <a:solidFill>
                                        <a:schemeClr val="bg1">
                                          <a:lumMod val="50000"/>
                                        </a:schemeClr>
                                      </a:solidFill>
                                      <a:latin typeface="+mj-lt"/>
                                    </a:rPr>
                                  </m:ctrlPr>
                                </m:accPr>
                                <m:e>
                                  <m:r>
                                    <a:rPr lang="en-US" i="1">
                                      <a:solidFill>
                                        <a:schemeClr val="bg1">
                                          <a:lumMod val="50000"/>
                                        </a:schemeClr>
                                      </a:solidFill>
                                      <a:latin typeface="+mj-lt"/>
                                    </a:rPr>
                                    <m:t>𝑦</m:t>
                                  </m:r>
                                </m:e>
                              </m:acc>
                              <m:r>
                                <a:rPr lang="en-US" i="1">
                                  <a:solidFill>
                                    <a:schemeClr val="bg1">
                                      <a:lumMod val="50000"/>
                                    </a:schemeClr>
                                  </a:solidFill>
                                  <a:latin typeface="+mj-lt"/>
                                </a:rPr>
                                <m:t>+</m:t>
                              </m:r>
                              <m:acc>
                                <m:accPr>
                                  <m:chr m:val="̂"/>
                                  <m:ctrlPr>
                                    <a:rPr lang="en-US" i="1">
                                      <a:solidFill>
                                        <a:schemeClr val="bg1">
                                          <a:lumMod val="50000"/>
                                        </a:schemeClr>
                                      </a:solidFill>
                                      <a:latin typeface="+mj-lt"/>
                                    </a:rPr>
                                  </m:ctrlPr>
                                </m:accPr>
                                <m:e>
                                  <m:r>
                                    <a:rPr lang="en-US" i="1">
                                      <a:solidFill>
                                        <a:schemeClr val="bg1">
                                          <a:lumMod val="50000"/>
                                        </a:schemeClr>
                                      </a:solidFill>
                                      <a:latin typeface="+mj-lt"/>
                                    </a:rPr>
                                    <m:t>𝑦</m:t>
                                  </m:r>
                                </m:e>
                              </m:acc>
                              <m:r>
                                <a:rPr lang="en-US" i="1">
                                  <a:solidFill>
                                    <a:schemeClr val="bg1">
                                      <a:lumMod val="50000"/>
                                    </a:schemeClr>
                                  </a:solidFill>
                                  <a:latin typeface="+mj-lt"/>
                                </a:rPr>
                                <m:t>−</m:t>
                              </m:r>
                              <m:acc>
                                <m:accPr>
                                  <m:chr m:val="̅"/>
                                  <m:ctrlPr>
                                    <a:rPr lang="en-US" i="1">
                                      <a:solidFill>
                                        <a:schemeClr val="bg1">
                                          <a:lumMod val="50000"/>
                                        </a:schemeClr>
                                      </a:solidFill>
                                      <a:latin typeface="+mj-lt"/>
                                    </a:rPr>
                                  </m:ctrlPr>
                                </m:accPr>
                                <m:e>
                                  <m:r>
                                    <a:rPr lang="en-US" i="1">
                                      <a:solidFill>
                                        <a:schemeClr val="bg1">
                                          <a:lumMod val="50000"/>
                                        </a:schemeClr>
                                      </a:solidFill>
                                      <a:latin typeface="+mj-lt"/>
                                    </a:rPr>
                                    <m:t>𝑦</m:t>
                                  </m:r>
                                </m:e>
                              </m:acc>
                            </m:e>
                          </m:d>
                        </m:e>
                        <m:sup>
                          <m:r>
                            <a:rPr lang="en-US" i="1">
                              <a:solidFill>
                                <a:schemeClr val="bg1">
                                  <a:lumMod val="50000"/>
                                </a:schemeClr>
                              </a:solidFill>
                              <a:latin typeface="+mj-lt"/>
                            </a:rPr>
                            <m:t>2</m:t>
                          </m:r>
                        </m:sup>
                      </m:sSup>
                      <m:r>
                        <a:rPr lang="en-US" i="1">
                          <a:solidFill>
                            <a:schemeClr val="bg1">
                              <a:lumMod val="50000"/>
                            </a:schemeClr>
                          </a:solidFill>
                          <a:latin typeface="+mj-lt"/>
                        </a:rPr>
                        <m:t>=</m:t>
                      </m:r>
                    </m:oMath>
                    <m:oMath xmlns:m="http://schemas.openxmlformats.org/officeDocument/2006/math">
                      <m:r>
                        <a:rPr lang="en-US" i="1">
                          <a:solidFill>
                            <a:schemeClr val="bg1">
                              <a:lumMod val="50000"/>
                            </a:schemeClr>
                          </a:solidFill>
                          <a:latin typeface="+mj-lt"/>
                        </a:rPr>
                        <m:t>∑</m:t>
                      </m:r>
                      <m:sSup>
                        <m:sSupPr>
                          <m:ctrlPr>
                            <a:rPr lang="en-US" i="1">
                              <a:solidFill>
                                <a:schemeClr val="bg1">
                                  <a:lumMod val="50000"/>
                                </a:schemeClr>
                              </a:solidFill>
                              <a:latin typeface="+mj-lt"/>
                            </a:rPr>
                          </m:ctrlPr>
                        </m:sSupPr>
                        <m:e>
                          <m:d>
                            <m:dPr>
                              <m:ctrlPr>
                                <a:rPr lang="en-US" i="1">
                                  <a:solidFill>
                                    <a:schemeClr val="bg1">
                                      <a:lumMod val="50000"/>
                                    </a:schemeClr>
                                  </a:solidFill>
                                  <a:latin typeface="+mj-lt"/>
                                </a:rPr>
                              </m:ctrlPr>
                            </m:dPr>
                            <m:e>
                              <m:r>
                                <a:rPr lang="en-US" i="1">
                                  <a:solidFill>
                                    <a:schemeClr val="bg1">
                                      <a:lumMod val="50000"/>
                                    </a:schemeClr>
                                  </a:solidFill>
                                  <a:latin typeface="+mj-lt"/>
                                </a:rPr>
                                <m:t>𝑦</m:t>
                              </m:r>
                              <m:r>
                                <a:rPr lang="en-US" i="1">
                                  <a:solidFill>
                                    <a:schemeClr val="bg1">
                                      <a:lumMod val="50000"/>
                                    </a:schemeClr>
                                  </a:solidFill>
                                  <a:latin typeface="+mj-lt"/>
                                </a:rPr>
                                <m:t>−</m:t>
                              </m:r>
                              <m:acc>
                                <m:accPr>
                                  <m:chr m:val="̂"/>
                                  <m:ctrlPr>
                                    <a:rPr lang="en-US" i="1">
                                      <a:solidFill>
                                        <a:schemeClr val="bg1">
                                          <a:lumMod val="50000"/>
                                        </a:schemeClr>
                                      </a:solidFill>
                                      <a:latin typeface="+mj-lt"/>
                                    </a:rPr>
                                  </m:ctrlPr>
                                </m:accPr>
                                <m:e>
                                  <m:r>
                                    <a:rPr lang="en-US" i="1">
                                      <a:solidFill>
                                        <a:schemeClr val="bg1">
                                          <a:lumMod val="50000"/>
                                        </a:schemeClr>
                                      </a:solidFill>
                                      <a:latin typeface="+mj-lt"/>
                                    </a:rPr>
                                    <m:t>𝑦</m:t>
                                  </m:r>
                                </m:e>
                              </m:acc>
                            </m:e>
                          </m:d>
                        </m:e>
                        <m:sup>
                          <m:r>
                            <a:rPr lang="en-US" i="1">
                              <a:solidFill>
                                <a:schemeClr val="bg1">
                                  <a:lumMod val="50000"/>
                                </a:schemeClr>
                              </a:solidFill>
                              <a:latin typeface="+mj-lt"/>
                            </a:rPr>
                            <m:t>2</m:t>
                          </m:r>
                        </m:sup>
                      </m:sSup>
                      <m:r>
                        <a:rPr lang="en-US" i="1">
                          <a:solidFill>
                            <a:schemeClr val="bg1">
                              <a:lumMod val="50000"/>
                            </a:schemeClr>
                          </a:solidFill>
                          <a:latin typeface="+mj-lt"/>
                        </a:rPr>
                        <m:t>+∑</m:t>
                      </m:r>
                      <m:d>
                        <m:dPr>
                          <m:ctrlPr>
                            <a:rPr lang="en-US" i="1">
                              <a:solidFill>
                                <a:schemeClr val="bg1">
                                  <a:lumMod val="50000"/>
                                </a:schemeClr>
                              </a:solidFill>
                              <a:latin typeface="+mj-lt"/>
                            </a:rPr>
                          </m:ctrlPr>
                        </m:dPr>
                        <m:e>
                          <m:r>
                            <a:rPr lang="en-US" i="1">
                              <a:solidFill>
                                <a:schemeClr val="bg1">
                                  <a:lumMod val="50000"/>
                                </a:schemeClr>
                              </a:solidFill>
                              <a:latin typeface="+mj-lt"/>
                            </a:rPr>
                            <m:t>𝑦</m:t>
                          </m:r>
                          <m:r>
                            <a:rPr lang="en-US" i="1">
                              <a:solidFill>
                                <a:schemeClr val="bg1">
                                  <a:lumMod val="50000"/>
                                </a:schemeClr>
                              </a:solidFill>
                              <a:latin typeface="+mj-lt"/>
                            </a:rPr>
                            <m:t>−</m:t>
                          </m:r>
                          <m:acc>
                            <m:accPr>
                              <m:chr m:val="̂"/>
                              <m:ctrlPr>
                                <a:rPr lang="en-US" i="1">
                                  <a:solidFill>
                                    <a:schemeClr val="bg1">
                                      <a:lumMod val="50000"/>
                                    </a:schemeClr>
                                  </a:solidFill>
                                  <a:latin typeface="+mj-lt"/>
                                </a:rPr>
                              </m:ctrlPr>
                            </m:accPr>
                            <m:e>
                              <m:r>
                                <a:rPr lang="en-US" i="1">
                                  <a:solidFill>
                                    <a:schemeClr val="bg1">
                                      <a:lumMod val="50000"/>
                                    </a:schemeClr>
                                  </a:solidFill>
                                  <a:latin typeface="+mj-lt"/>
                                </a:rPr>
                                <m:t>𝑦</m:t>
                              </m:r>
                            </m:e>
                          </m:acc>
                        </m:e>
                      </m:d>
                      <m:d>
                        <m:dPr>
                          <m:ctrlPr>
                            <a:rPr lang="en-US" i="1">
                              <a:solidFill>
                                <a:schemeClr val="bg1">
                                  <a:lumMod val="50000"/>
                                </a:schemeClr>
                              </a:solidFill>
                              <a:latin typeface="+mj-lt"/>
                            </a:rPr>
                          </m:ctrlPr>
                        </m:dPr>
                        <m:e>
                          <m:acc>
                            <m:accPr>
                              <m:chr m:val="̂"/>
                              <m:ctrlPr>
                                <a:rPr lang="en-US" i="1">
                                  <a:solidFill>
                                    <a:schemeClr val="bg1">
                                      <a:lumMod val="50000"/>
                                    </a:schemeClr>
                                  </a:solidFill>
                                  <a:latin typeface="+mj-lt"/>
                                </a:rPr>
                              </m:ctrlPr>
                            </m:accPr>
                            <m:e>
                              <m:r>
                                <a:rPr lang="en-US" i="1">
                                  <a:solidFill>
                                    <a:schemeClr val="bg1">
                                      <a:lumMod val="50000"/>
                                    </a:schemeClr>
                                  </a:solidFill>
                                  <a:latin typeface="+mj-lt"/>
                                </a:rPr>
                                <m:t>𝑦</m:t>
                              </m:r>
                            </m:e>
                          </m:acc>
                          <m:r>
                            <a:rPr lang="en-US" i="1">
                              <a:solidFill>
                                <a:schemeClr val="bg1">
                                  <a:lumMod val="50000"/>
                                </a:schemeClr>
                              </a:solidFill>
                              <a:latin typeface="+mj-lt"/>
                            </a:rPr>
                            <m:t>−</m:t>
                          </m:r>
                          <m:acc>
                            <m:accPr>
                              <m:chr m:val="̅"/>
                              <m:ctrlPr>
                                <a:rPr lang="en-US" i="1">
                                  <a:solidFill>
                                    <a:schemeClr val="bg1">
                                      <a:lumMod val="50000"/>
                                    </a:schemeClr>
                                  </a:solidFill>
                                  <a:latin typeface="+mj-lt"/>
                                </a:rPr>
                              </m:ctrlPr>
                            </m:accPr>
                            <m:e>
                              <m:r>
                                <a:rPr lang="en-US" i="1">
                                  <a:solidFill>
                                    <a:schemeClr val="bg1">
                                      <a:lumMod val="50000"/>
                                    </a:schemeClr>
                                  </a:solidFill>
                                  <a:latin typeface="+mj-lt"/>
                                </a:rPr>
                                <m:t>𝑦</m:t>
                              </m:r>
                            </m:e>
                          </m:acc>
                        </m:e>
                      </m:d>
                      <m:r>
                        <a:rPr lang="en-US" i="1">
                          <a:solidFill>
                            <a:schemeClr val="bg1">
                              <a:lumMod val="50000"/>
                            </a:schemeClr>
                          </a:solidFill>
                          <a:latin typeface="+mj-lt"/>
                        </a:rPr>
                        <m:t>+∑</m:t>
                      </m:r>
                      <m:sSup>
                        <m:sSupPr>
                          <m:ctrlPr>
                            <a:rPr lang="en-US" i="1">
                              <a:solidFill>
                                <a:schemeClr val="bg1">
                                  <a:lumMod val="50000"/>
                                </a:schemeClr>
                              </a:solidFill>
                              <a:latin typeface="+mj-lt"/>
                            </a:rPr>
                          </m:ctrlPr>
                        </m:sSupPr>
                        <m:e>
                          <m:d>
                            <m:dPr>
                              <m:ctrlPr>
                                <a:rPr lang="en-US" i="1">
                                  <a:solidFill>
                                    <a:schemeClr val="bg1">
                                      <a:lumMod val="50000"/>
                                    </a:schemeClr>
                                  </a:solidFill>
                                  <a:latin typeface="+mj-lt"/>
                                </a:rPr>
                              </m:ctrlPr>
                            </m:dPr>
                            <m:e>
                              <m:acc>
                                <m:accPr>
                                  <m:chr m:val="̂"/>
                                  <m:ctrlPr>
                                    <a:rPr lang="en-US" i="1">
                                      <a:solidFill>
                                        <a:schemeClr val="bg1">
                                          <a:lumMod val="50000"/>
                                        </a:schemeClr>
                                      </a:solidFill>
                                      <a:latin typeface="+mj-lt"/>
                                    </a:rPr>
                                  </m:ctrlPr>
                                </m:accPr>
                                <m:e>
                                  <m:r>
                                    <a:rPr lang="en-US" i="1">
                                      <a:solidFill>
                                        <a:schemeClr val="bg1">
                                          <a:lumMod val="50000"/>
                                        </a:schemeClr>
                                      </a:solidFill>
                                      <a:latin typeface="+mj-lt"/>
                                    </a:rPr>
                                    <m:t>𝑦</m:t>
                                  </m:r>
                                </m:e>
                              </m:acc>
                              <m:r>
                                <a:rPr lang="en-US" i="1">
                                  <a:solidFill>
                                    <a:schemeClr val="bg1">
                                      <a:lumMod val="50000"/>
                                    </a:schemeClr>
                                  </a:solidFill>
                                  <a:latin typeface="+mj-lt"/>
                                </a:rPr>
                                <m:t>−</m:t>
                              </m:r>
                              <m:acc>
                                <m:accPr>
                                  <m:chr m:val="̅"/>
                                  <m:ctrlPr>
                                    <a:rPr lang="en-US" i="1">
                                      <a:solidFill>
                                        <a:schemeClr val="bg1">
                                          <a:lumMod val="50000"/>
                                        </a:schemeClr>
                                      </a:solidFill>
                                      <a:latin typeface="+mj-lt"/>
                                    </a:rPr>
                                  </m:ctrlPr>
                                </m:accPr>
                                <m:e>
                                  <m:r>
                                    <a:rPr lang="en-US" i="1">
                                      <a:solidFill>
                                        <a:schemeClr val="bg1">
                                          <a:lumMod val="50000"/>
                                        </a:schemeClr>
                                      </a:solidFill>
                                      <a:latin typeface="+mj-lt"/>
                                    </a:rPr>
                                    <m:t>𝑦</m:t>
                                  </m:r>
                                </m:e>
                              </m:acc>
                            </m:e>
                          </m:d>
                        </m:e>
                        <m:sup>
                          <m:r>
                            <a:rPr lang="en-US" i="1">
                              <a:solidFill>
                                <a:schemeClr val="bg1">
                                  <a:lumMod val="50000"/>
                                </a:schemeClr>
                              </a:solidFill>
                              <a:latin typeface="+mj-lt"/>
                            </a:rPr>
                            <m:t>2</m:t>
                          </m:r>
                        </m:sup>
                      </m:sSup>
                      <m:r>
                        <a:rPr lang="en-US" i="1">
                          <a:solidFill>
                            <a:schemeClr val="bg1">
                              <a:lumMod val="50000"/>
                            </a:schemeClr>
                          </a:solidFill>
                          <a:latin typeface="+mj-lt"/>
                        </a:rPr>
                        <m:t>=</m:t>
                      </m:r>
                    </m:oMath>
                    <m:oMath xmlns:m="http://schemas.openxmlformats.org/officeDocument/2006/math">
                      <m:r>
                        <a:rPr lang="en-US" i="1">
                          <a:solidFill>
                            <a:schemeClr val="bg1">
                              <a:lumMod val="50000"/>
                            </a:schemeClr>
                          </a:solidFill>
                          <a:latin typeface="+mj-lt"/>
                        </a:rPr>
                        <m:t>∑</m:t>
                      </m:r>
                      <m:sSup>
                        <m:sSupPr>
                          <m:ctrlPr>
                            <a:rPr lang="en-US" i="1">
                              <a:solidFill>
                                <a:schemeClr val="bg1">
                                  <a:lumMod val="50000"/>
                                </a:schemeClr>
                              </a:solidFill>
                              <a:latin typeface="+mj-lt"/>
                            </a:rPr>
                          </m:ctrlPr>
                        </m:sSupPr>
                        <m:e>
                          <m:d>
                            <m:dPr>
                              <m:ctrlPr>
                                <a:rPr lang="en-US" i="1">
                                  <a:solidFill>
                                    <a:schemeClr val="bg1">
                                      <a:lumMod val="50000"/>
                                    </a:schemeClr>
                                  </a:solidFill>
                                  <a:latin typeface="+mj-lt"/>
                                </a:rPr>
                              </m:ctrlPr>
                            </m:dPr>
                            <m:e>
                              <m:r>
                                <a:rPr lang="en-US" i="1">
                                  <a:solidFill>
                                    <a:schemeClr val="bg1">
                                      <a:lumMod val="50000"/>
                                    </a:schemeClr>
                                  </a:solidFill>
                                  <a:latin typeface="+mj-lt"/>
                                </a:rPr>
                                <m:t>𝑦</m:t>
                              </m:r>
                              <m:r>
                                <a:rPr lang="en-US" i="1">
                                  <a:solidFill>
                                    <a:schemeClr val="bg1">
                                      <a:lumMod val="50000"/>
                                    </a:schemeClr>
                                  </a:solidFill>
                                  <a:latin typeface="+mj-lt"/>
                                </a:rPr>
                                <m:t>−</m:t>
                              </m:r>
                              <m:acc>
                                <m:accPr>
                                  <m:chr m:val="̂"/>
                                  <m:ctrlPr>
                                    <a:rPr lang="en-US" i="1">
                                      <a:solidFill>
                                        <a:schemeClr val="bg1">
                                          <a:lumMod val="50000"/>
                                        </a:schemeClr>
                                      </a:solidFill>
                                      <a:latin typeface="+mj-lt"/>
                                    </a:rPr>
                                  </m:ctrlPr>
                                </m:accPr>
                                <m:e>
                                  <m:r>
                                    <a:rPr lang="en-US" i="1">
                                      <a:solidFill>
                                        <a:schemeClr val="bg1">
                                          <a:lumMod val="50000"/>
                                        </a:schemeClr>
                                      </a:solidFill>
                                      <a:latin typeface="+mj-lt"/>
                                    </a:rPr>
                                    <m:t>𝑦</m:t>
                                  </m:r>
                                </m:e>
                              </m:acc>
                            </m:e>
                          </m:d>
                        </m:e>
                        <m:sup>
                          <m:r>
                            <a:rPr lang="en-US" i="1">
                              <a:solidFill>
                                <a:schemeClr val="bg1">
                                  <a:lumMod val="50000"/>
                                </a:schemeClr>
                              </a:solidFill>
                              <a:latin typeface="+mj-lt"/>
                            </a:rPr>
                            <m:t>2</m:t>
                          </m:r>
                        </m:sup>
                      </m:sSup>
                      <m:r>
                        <a:rPr lang="en-US" i="1">
                          <a:solidFill>
                            <a:schemeClr val="bg1">
                              <a:lumMod val="50000"/>
                            </a:schemeClr>
                          </a:solidFill>
                          <a:latin typeface="+mj-lt"/>
                        </a:rPr>
                        <m:t>+∑</m:t>
                      </m:r>
                      <m:r>
                        <a:rPr lang="en-US" i="1">
                          <a:solidFill>
                            <a:schemeClr val="bg1">
                              <a:lumMod val="50000"/>
                            </a:schemeClr>
                          </a:solidFill>
                          <a:latin typeface="+mj-lt"/>
                        </a:rPr>
                        <m:t>𝜖</m:t>
                      </m:r>
                      <m:acc>
                        <m:accPr>
                          <m:chr m:val="̂"/>
                          <m:ctrlPr>
                            <a:rPr lang="en-US" i="1">
                              <a:solidFill>
                                <a:schemeClr val="bg1">
                                  <a:lumMod val="50000"/>
                                </a:schemeClr>
                              </a:solidFill>
                              <a:latin typeface="+mj-lt"/>
                            </a:rPr>
                          </m:ctrlPr>
                        </m:accPr>
                        <m:e>
                          <m:r>
                            <a:rPr lang="en-US" i="1">
                              <a:solidFill>
                                <a:schemeClr val="bg1">
                                  <a:lumMod val="50000"/>
                                </a:schemeClr>
                              </a:solidFill>
                              <a:latin typeface="+mj-lt"/>
                            </a:rPr>
                            <m:t>𝑦</m:t>
                          </m:r>
                        </m:e>
                      </m:acc>
                      <m:r>
                        <a:rPr lang="en-US" i="1">
                          <a:solidFill>
                            <a:schemeClr val="bg1">
                              <a:lumMod val="50000"/>
                            </a:schemeClr>
                          </a:solidFill>
                          <a:latin typeface="+mj-lt"/>
                        </a:rPr>
                        <m:t>−</m:t>
                      </m:r>
                      <m:acc>
                        <m:accPr>
                          <m:chr m:val="̅"/>
                          <m:ctrlPr>
                            <a:rPr lang="en-US" i="1">
                              <a:solidFill>
                                <a:schemeClr val="bg1">
                                  <a:lumMod val="50000"/>
                                </a:schemeClr>
                              </a:solidFill>
                              <a:latin typeface="+mj-lt"/>
                            </a:rPr>
                          </m:ctrlPr>
                        </m:accPr>
                        <m:e>
                          <m:r>
                            <a:rPr lang="en-US" i="1">
                              <a:solidFill>
                                <a:schemeClr val="bg1">
                                  <a:lumMod val="50000"/>
                                </a:schemeClr>
                              </a:solidFill>
                              <a:latin typeface="+mj-lt"/>
                            </a:rPr>
                            <m:t>𝑦</m:t>
                          </m:r>
                        </m:e>
                      </m:acc>
                      <m:r>
                        <a:rPr lang="en-US" i="1">
                          <a:solidFill>
                            <a:schemeClr val="bg1">
                              <a:lumMod val="50000"/>
                            </a:schemeClr>
                          </a:solidFill>
                          <a:latin typeface="+mj-lt"/>
                        </a:rPr>
                        <m:t>∑</m:t>
                      </m:r>
                      <m:r>
                        <a:rPr lang="en-US" i="1">
                          <a:solidFill>
                            <a:schemeClr val="bg1">
                              <a:lumMod val="50000"/>
                            </a:schemeClr>
                          </a:solidFill>
                          <a:latin typeface="+mj-lt"/>
                        </a:rPr>
                        <m:t>𝜖</m:t>
                      </m:r>
                      <m:r>
                        <a:rPr lang="en-US" i="1">
                          <a:solidFill>
                            <a:schemeClr val="bg1">
                              <a:lumMod val="50000"/>
                            </a:schemeClr>
                          </a:solidFill>
                          <a:latin typeface="+mj-lt"/>
                        </a:rPr>
                        <m:t>+∑</m:t>
                      </m:r>
                      <m:sSup>
                        <m:sSupPr>
                          <m:ctrlPr>
                            <a:rPr lang="en-US" i="1">
                              <a:solidFill>
                                <a:schemeClr val="bg1">
                                  <a:lumMod val="50000"/>
                                </a:schemeClr>
                              </a:solidFill>
                              <a:latin typeface="+mj-lt"/>
                            </a:rPr>
                          </m:ctrlPr>
                        </m:sSupPr>
                        <m:e>
                          <m:d>
                            <m:dPr>
                              <m:ctrlPr>
                                <a:rPr lang="en-US" i="1">
                                  <a:solidFill>
                                    <a:schemeClr val="bg1">
                                      <a:lumMod val="50000"/>
                                    </a:schemeClr>
                                  </a:solidFill>
                                  <a:latin typeface="+mj-lt"/>
                                </a:rPr>
                              </m:ctrlPr>
                            </m:dPr>
                            <m:e>
                              <m:acc>
                                <m:accPr>
                                  <m:chr m:val="̂"/>
                                  <m:ctrlPr>
                                    <a:rPr lang="en-US" i="1">
                                      <a:solidFill>
                                        <a:schemeClr val="bg1">
                                          <a:lumMod val="50000"/>
                                        </a:schemeClr>
                                      </a:solidFill>
                                      <a:latin typeface="+mj-lt"/>
                                    </a:rPr>
                                  </m:ctrlPr>
                                </m:accPr>
                                <m:e>
                                  <m:r>
                                    <a:rPr lang="en-US" i="1">
                                      <a:solidFill>
                                        <a:schemeClr val="bg1">
                                          <a:lumMod val="50000"/>
                                        </a:schemeClr>
                                      </a:solidFill>
                                      <a:latin typeface="+mj-lt"/>
                                    </a:rPr>
                                    <m:t>𝑦</m:t>
                                  </m:r>
                                </m:e>
                              </m:acc>
                              <m:r>
                                <a:rPr lang="en-US" i="1">
                                  <a:solidFill>
                                    <a:schemeClr val="bg1">
                                      <a:lumMod val="50000"/>
                                    </a:schemeClr>
                                  </a:solidFill>
                                  <a:latin typeface="+mj-lt"/>
                                </a:rPr>
                                <m:t>−</m:t>
                              </m:r>
                              <m:acc>
                                <m:accPr>
                                  <m:chr m:val="̅"/>
                                  <m:ctrlPr>
                                    <a:rPr lang="en-US" i="1">
                                      <a:solidFill>
                                        <a:schemeClr val="bg1">
                                          <a:lumMod val="50000"/>
                                        </a:schemeClr>
                                      </a:solidFill>
                                      <a:latin typeface="+mj-lt"/>
                                    </a:rPr>
                                  </m:ctrlPr>
                                </m:accPr>
                                <m:e>
                                  <m:r>
                                    <a:rPr lang="en-US" i="1">
                                      <a:solidFill>
                                        <a:schemeClr val="bg1">
                                          <a:lumMod val="50000"/>
                                        </a:schemeClr>
                                      </a:solidFill>
                                      <a:latin typeface="+mj-lt"/>
                                    </a:rPr>
                                    <m:t>𝑦</m:t>
                                  </m:r>
                                </m:e>
                              </m:acc>
                            </m:e>
                          </m:d>
                        </m:e>
                        <m:sup>
                          <m:r>
                            <a:rPr lang="en-US" i="1">
                              <a:solidFill>
                                <a:schemeClr val="bg1">
                                  <a:lumMod val="50000"/>
                                </a:schemeClr>
                              </a:solidFill>
                              <a:latin typeface="+mj-lt"/>
                            </a:rPr>
                            <m:t>2</m:t>
                          </m:r>
                        </m:sup>
                      </m:sSup>
                      <m:r>
                        <a:rPr lang="en-US" i="1">
                          <a:solidFill>
                            <a:schemeClr val="bg1">
                              <a:lumMod val="50000"/>
                            </a:schemeClr>
                          </a:solidFill>
                          <a:latin typeface="+mj-lt"/>
                        </a:rPr>
                        <m:t>=</m:t>
                      </m:r>
                    </m:oMath>
                    <m:oMath xmlns:m="http://schemas.openxmlformats.org/officeDocument/2006/math">
                      <m:r>
                        <a:rPr lang="en-US" b="1" i="1">
                          <a:solidFill>
                            <a:schemeClr val="bg1">
                              <a:lumMod val="50000"/>
                            </a:schemeClr>
                          </a:solidFill>
                          <a:latin typeface="+mj-lt"/>
                        </a:rPr>
                        <m:t>∑</m:t>
                      </m:r>
                      <m:sSup>
                        <m:sSupPr>
                          <m:ctrlPr>
                            <a:rPr lang="en-US" b="1" i="1">
                              <a:solidFill>
                                <a:schemeClr val="bg1">
                                  <a:lumMod val="50000"/>
                                </a:schemeClr>
                              </a:solidFill>
                              <a:latin typeface="+mj-lt"/>
                            </a:rPr>
                          </m:ctrlPr>
                        </m:sSupPr>
                        <m:e>
                          <m:d>
                            <m:dPr>
                              <m:ctrlPr>
                                <a:rPr lang="en-US" b="1" i="1">
                                  <a:solidFill>
                                    <a:schemeClr val="bg1">
                                      <a:lumMod val="50000"/>
                                    </a:schemeClr>
                                  </a:solidFill>
                                  <a:latin typeface="+mj-lt"/>
                                </a:rPr>
                              </m:ctrlPr>
                            </m:dPr>
                            <m:e>
                              <m:r>
                                <a:rPr lang="en-US" b="1" i="1">
                                  <a:solidFill>
                                    <a:schemeClr val="bg1">
                                      <a:lumMod val="50000"/>
                                    </a:schemeClr>
                                  </a:solidFill>
                                  <a:latin typeface="+mj-lt"/>
                                </a:rPr>
                                <m:t>𝒚</m:t>
                              </m:r>
                              <m:r>
                                <a:rPr lang="en-US" b="1" i="1">
                                  <a:solidFill>
                                    <a:schemeClr val="bg1">
                                      <a:lumMod val="50000"/>
                                    </a:schemeClr>
                                  </a:solidFill>
                                  <a:latin typeface="+mj-lt"/>
                                </a:rPr>
                                <m:t>−</m:t>
                              </m:r>
                              <m:acc>
                                <m:accPr>
                                  <m:chr m:val="̂"/>
                                  <m:ctrlPr>
                                    <a:rPr lang="en-US" b="1" i="1">
                                      <a:solidFill>
                                        <a:schemeClr val="bg1">
                                          <a:lumMod val="50000"/>
                                        </a:schemeClr>
                                      </a:solidFill>
                                      <a:latin typeface="+mj-lt"/>
                                    </a:rPr>
                                  </m:ctrlPr>
                                </m:accPr>
                                <m:e>
                                  <m:r>
                                    <a:rPr lang="en-US" b="1" i="1">
                                      <a:solidFill>
                                        <a:schemeClr val="bg1">
                                          <a:lumMod val="50000"/>
                                        </a:schemeClr>
                                      </a:solidFill>
                                      <a:latin typeface="+mj-lt"/>
                                    </a:rPr>
                                    <m:t>𝒚</m:t>
                                  </m:r>
                                </m:e>
                              </m:acc>
                            </m:e>
                          </m:d>
                        </m:e>
                        <m:sup>
                          <m:r>
                            <a:rPr lang="en-US" b="1" i="1">
                              <a:solidFill>
                                <a:schemeClr val="bg1">
                                  <a:lumMod val="50000"/>
                                </a:schemeClr>
                              </a:solidFill>
                              <a:latin typeface="+mj-lt"/>
                            </a:rPr>
                            <m:t>𝟐</m:t>
                          </m:r>
                        </m:sup>
                      </m:sSup>
                      <m:r>
                        <a:rPr lang="en-US" b="1" i="1">
                          <a:solidFill>
                            <a:schemeClr val="bg1">
                              <a:lumMod val="50000"/>
                            </a:schemeClr>
                          </a:solidFill>
                          <a:latin typeface="+mj-lt"/>
                        </a:rPr>
                        <m:t>+∑</m:t>
                      </m:r>
                      <m:sSup>
                        <m:sSupPr>
                          <m:ctrlPr>
                            <a:rPr lang="en-US" b="1" i="1">
                              <a:solidFill>
                                <a:schemeClr val="bg1">
                                  <a:lumMod val="50000"/>
                                </a:schemeClr>
                              </a:solidFill>
                              <a:latin typeface="+mj-lt"/>
                            </a:rPr>
                          </m:ctrlPr>
                        </m:sSupPr>
                        <m:e>
                          <m:d>
                            <m:dPr>
                              <m:ctrlPr>
                                <a:rPr lang="en-US" b="1" i="1">
                                  <a:solidFill>
                                    <a:schemeClr val="bg1">
                                      <a:lumMod val="50000"/>
                                    </a:schemeClr>
                                  </a:solidFill>
                                  <a:latin typeface="+mj-lt"/>
                                </a:rPr>
                              </m:ctrlPr>
                            </m:dPr>
                            <m:e>
                              <m:acc>
                                <m:accPr>
                                  <m:chr m:val="̂"/>
                                  <m:ctrlPr>
                                    <a:rPr lang="en-US" b="1" i="1">
                                      <a:solidFill>
                                        <a:schemeClr val="bg1">
                                          <a:lumMod val="50000"/>
                                        </a:schemeClr>
                                      </a:solidFill>
                                      <a:latin typeface="+mj-lt"/>
                                    </a:rPr>
                                  </m:ctrlPr>
                                </m:accPr>
                                <m:e>
                                  <m:r>
                                    <a:rPr lang="en-US" b="1" i="1">
                                      <a:solidFill>
                                        <a:schemeClr val="bg1">
                                          <a:lumMod val="50000"/>
                                        </a:schemeClr>
                                      </a:solidFill>
                                      <a:latin typeface="+mj-lt"/>
                                    </a:rPr>
                                    <m:t>𝒚</m:t>
                                  </m:r>
                                </m:e>
                              </m:acc>
                              <m:r>
                                <a:rPr lang="en-US" b="1" i="1">
                                  <a:solidFill>
                                    <a:schemeClr val="bg1">
                                      <a:lumMod val="50000"/>
                                    </a:schemeClr>
                                  </a:solidFill>
                                  <a:latin typeface="+mj-lt"/>
                                </a:rPr>
                                <m:t>−</m:t>
                              </m:r>
                              <m:acc>
                                <m:accPr>
                                  <m:chr m:val="̅"/>
                                  <m:ctrlPr>
                                    <a:rPr lang="en-US" b="1" i="1">
                                      <a:solidFill>
                                        <a:schemeClr val="bg1">
                                          <a:lumMod val="50000"/>
                                        </a:schemeClr>
                                      </a:solidFill>
                                      <a:latin typeface="+mj-lt"/>
                                    </a:rPr>
                                  </m:ctrlPr>
                                </m:accPr>
                                <m:e>
                                  <m:r>
                                    <a:rPr lang="en-US" b="1" i="1">
                                      <a:solidFill>
                                        <a:schemeClr val="bg1">
                                          <a:lumMod val="50000"/>
                                        </a:schemeClr>
                                      </a:solidFill>
                                      <a:latin typeface="+mj-lt"/>
                                    </a:rPr>
                                    <m:t>𝒚</m:t>
                                  </m:r>
                                </m:e>
                              </m:acc>
                            </m:e>
                          </m:d>
                        </m:e>
                        <m:sup>
                          <m:r>
                            <a:rPr lang="en-US" b="1" i="1">
                              <a:solidFill>
                                <a:schemeClr val="bg1">
                                  <a:lumMod val="50000"/>
                                </a:schemeClr>
                              </a:solidFill>
                              <a:latin typeface="+mj-lt"/>
                            </a:rPr>
                            <m:t>𝟐</m:t>
                          </m:r>
                        </m:sup>
                      </m:sSup>
                    </m:oMath>
                  </m:oMathPara>
                </a14:m>
                <a:endParaRPr lang="en-US" b="1" dirty="0">
                  <a:solidFill>
                    <a:schemeClr val="bg1">
                      <a:lumMod val="50000"/>
                    </a:schemeClr>
                  </a:solidFill>
                  <a:latin typeface="+mj-lt"/>
                </a:endParaRPr>
              </a:p>
              <a:p>
                <a:pPr marL="0" indent="0">
                  <a:buNone/>
                </a:pPr>
                <a:endParaRPr lang="en-US" b="1" dirty="0">
                  <a:solidFill>
                    <a:schemeClr val="bg1">
                      <a:lumMod val="50000"/>
                    </a:schemeClr>
                  </a:solidFill>
                  <a:latin typeface="+mj-lt"/>
                </a:endParaRPr>
              </a:p>
              <a:p>
                <a:pPr marL="0" indent="0">
                  <a:buNone/>
                </a:pPr>
                <a:r>
                  <a:rPr lang="en-US" b="1" dirty="0">
                    <a:solidFill>
                      <a:schemeClr val="bg1">
                        <a:lumMod val="50000"/>
                      </a:schemeClr>
                    </a:solidFill>
                    <a:latin typeface="+mj-lt"/>
                  </a:rPr>
                  <a:t>SST = SSR + SSE</a:t>
                </a:r>
              </a:p>
              <a:p>
                <a:pPr marL="0" indent="0">
                  <a:lnSpc>
                    <a:spcPct val="150000"/>
                  </a:lnSpc>
                  <a:spcBef>
                    <a:spcPct val="20000"/>
                  </a:spcBef>
                  <a:buNone/>
                </a:pPr>
                <a:endParaRPr lang="en-GB" dirty="0">
                  <a:solidFill>
                    <a:schemeClr val="bg1">
                      <a:lumMod val="50000"/>
                    </a:schemeClr>
                  </a:solidFill>
                  <a:latin typeface="+mj-lt"/>
                  <a:ea typeface="Arial"/>
                  <a:cs typeface="Arial"/>
                  <a:sym typeface="Open Sans"/>
                </a:endParaRPr>
              </a:p>
            </p:txBody>
          </p:sp>
        </mc:Choice>
        <mc:Fallback>
          <p:sp>
            <p:nvSpPr>
              <p:cNvPr id="3" name="מציין מיקום תוכן 2">
                <a:extLst>
                  <a:ext uri="{FF2B5EF4-FFF2-40B4-BE49-F238E27FC236}">
                    <a16:creationId xmlns:a16="http://schemas.microsoft.com/office/drawing/2014/main" id="{5981C67B-8D06-4257-A3E6-02582F96588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L">
                    <a:noFill/>
                  </a:rPr>
                  <a:t> </a:t>
                </a:r>
              </a:p>
            </p:txBody>
          </p:sp>
        </mc:Fallback>
      </mc:AlternateContent>
    </p:spTree>
    <p:extLst>
      <p:ext uri="{BB962C8B-B14F-4D97-AF65-F5344CB8AC3E}">
        <p14:creationId xmlns:p14="http://schemas.microsoft.com/office/powerpoint/2010/main" val="1250134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R</a:t>
            </a:r>
            <a:r>
              <a:rPr lang="en-US" baseline="30000" dirty="0"/>
              <a:t>2</a:t>
            </a:r>
            <a:endParaRPr lang="en-IL" dirty="0"/>
          </a:p>
        </p:txBody>
      </p:sp>
      <p:sp>
        <p:nvSpPr>
          <p:cNvPr id="6" name="Line 37">
            <a:extLst>
              <a:ext uri="{FF2B5EF4-FFF2-40B4-BE49-F238E27FC236}">
                <a16:creationId xmlns:a16="http://schemas.microsoft.com/office/drawing/2014/main" id="{56F20AA8-2D25-473C-9106-95D044098521}"/>
              </a:ext>
            </a:extLst>
          </p:cNvPr>
          <p:cNvSpPr>
            <a:spLocks noChangeShapeType="1"/>
          </p:cNvSpPr>
          <p:nvPr/>
        </p:nvSpPr>
        <p:spPr bwMode="auto">
          <a:xfrm flipH="1">
            <a:off x="1846196" y="4724400"/>
            <a:ext cx="304800" cy="0"/>
          </a:xfrm>
          <a:prstGeom prst="line">
            <a:avLst/>
          </a:prstGeom>
          <a:noFill/>
          <a:ln w="12700">
            <a:solidFill>
              <a:schemeClr val="tx1"/>
            </a:solidFill>
            <a:prstDash val="sysDot"/>
            <a:round/>
            <a:headEnd/>
            <a:tailEnd/>
          </a:ln>
        </p:spPr>
        <p:txBody>
          <a:bodyPr wrap="none" anchor="ctr"/>
          <a:lstStyle/>
          <a:p>
            <a:endParaRPr lang="en-US"/>
          </a:p>
        </p:txBody>
      </p:sp>
      <p:sp>
        <p:nvSpPr>
          <p:cNvPr id="7" name="Line 34">
            <a:extLst>
              <a:ext uri="{FF2B5EF4-FFF2-40B4-BE49-F238E27FC236}">
                <a16:creationId xmlns:a16="http://schemas.microsoft.com/office/drawing/2014/main" id="{2DA761F9-82AC-4E85-8E66-425FB9C0D5D9}"/>
              </a:ext>
            </a:extLst>
          </p:cNvPr>
          <p:cNvSpPr>
            <a:spLocks noChangeShapeType="1"/>
          </p:cNvSpPr>
          <p:nvPr/>
        </p:nvSpPr>
        <p:spPr bwMode="auto">
          <a:xfrm flipH="1">
            <a:off x="1846196" y="2209800"/>
            <a:ext cx="3200400" cy="0"/>
          </a:xfrm>
          <a:prstGeom prst="line">
            <a:avLst/>
          </a:prstGeom>
          <a:noFill/>
          <a:ln w="12700">
            <a:solidFill>
              <a:schemeClr val="tx1"/>
            </a:solidFill>
            <a:prstDash val="sysDot"/>
            <a:round/>
            <a:headEnd/>
            <a:tailEnd/>
          </a:ln>
        </p:spPr>
        <p:txBody>
          <a:bodyPr wrap="none" anchor="ctr"/>
          <a:lstStyle/>
          <a:p>
            <a:endParaRPr lang="en-US"/>
          </a:p>
        </p:txBody>
      </p:sp>
      <p:sp>
        <p:nvSpPr>
          <p:cNvPr id="8" name="Rectangle 31">
            <a:extLst>
              <a:ext uri="{FF2B5EF4-FFF2-40B4-BE49-F238E27FC236}">
                <a16:creationId xmlns:a16="http://schemas.microsoft.com/office/drawing/2014/main" id="{2ECABCA5-7DF3-472F-B973-6202EAA77133}"/>
              </a:ext>
            </a:extLst>
          </p:cNvPr>
          <p:cNvSpPr>
            <a:spLocks noChangeArrowheads="1"/>
          </p:cNvSpPr>
          <p:nvPr/>
        </p:nvSpPr>
        <p:spPr bwMode="auto">
          <a:xfrm>
            <a:off x="5730809" y="4037013"/>
            <a:ext cx="685800" cy="457200"/>
          </a:xfrm>
          <a:prstGeom prst="rect">
            <a:avLst/>
          </a:prstGeom>
          <a:solidFill>
            <a:srgbClr val="C4E6C9"/>
          </a:solidFill>
          <a:ln w="19050" algn="ctr">
            <a:solidFill>
              <a:schemeClr val="tx1"/>
            </a:solidFill>
            <a:miter lim="800000"/>
            <a:headEnd/>
            <a:tailEnd/>
          </a:ln>
        </p:spPr>
        <p:txBody>
          <a:bodyPr wrap="none" anchor="ctr">
            <a:spAutoFit/>
          </a:bodyPr>
          <a:lstStyle/>
          <a:p>
            <a:endParaRPr lang="he-IL"/>
          </a:p>
        </p:txBody>
      </p:sp>
      <p:sp>
        <p:nvSpPr>
          <p:cNvPr id="9" name="Rectangle 30">
            <a:extLst>
              <a:ext uri="{FF2B5EF4-FFF2-40B4-BE49-F238E27FC236}">
                <a16:creationId xmlns:a16="http://schemas.microsoft.com/office/drawing/2014/main" id="{4FE44831-D899-4C85-A9A0-73A2A5EE666E}"/>
              </a:ext>
            </a:extLst>
          </p:cNvPr>
          <p:cNvSpPr>
            <a:spLocks noChangeArrowheads="1"/>
          </p:cNvSpPr>
          <p:nvPr/>
        </p:nvSpPr>
        <p:spPr bwMode="auto">
          <a:xfrm>
            <a:off x="5732396" y="2362200"/>
            <a:ext cx="685800" cy="457200"/>
          </a:xfrm>
          <a:prstGeom prst="rect">
            <a:avLst/>
          </a:prstGeom>
          <a:solidFill>
            <a:srgbClr val="FFE9FF"/>
          </a:solidFill>
          <a:ln w="19050" algn="ctr">
            <a:solidFill>
              <a:schemeClr val="tx1"/>
            </a:solidFill>
            <a:miter lim="800000"/>
            <a:headEnd/>
            <a:tailEnd/>
          </a:ln>
        </p:spPr>
        <p:txBody>
          <a:bodyPr wrap="none" anchor="ctr">
            <a:spAutoFit/>
          </a:bodyPr>
          <a:lstStyle/>
          <a:p>
            <a:endParaRPr lang="he-IL"/>
          </a:p>
        </p:txBody>
      </p:sp>
      <p:sp>
        <p:nvSpPr>
          <p:cNvPr id="10" name="Rectangle 29">
            <a:extLst>
              <a:ext uri="{FF2B5EF4-FFF2-40B4-BE49-F238E27FC236}">
                <a16:creationId xmlns:a16="http://schemas.microsoft.com/office/drawing/2014/main" id="{47AAD51C-90A1-4A84-8D42-1631FB1BDE63}"/>
              </a:ext>
            </a:extLst>
          </p:cNvPr>
          <p:cNvSpPr>
            <a:spLocks noChangeArrowheads="1"/>
          </p:cNvSpPr>
          <p:nvPr/>
        </p:nvSpPr>
        <p:spPr bwMode="auto">
          <a:xfrm>
            <a:off x="1998596" y="3124200"/>
            <a:ext cx="685800" cy="457200"/>
          </a:xfrm>
          <a:prstGeom prst="rect">
            <a:avLst/>
          </a:prstGeom>
          <a:solidFill>
            <a:srgbClr val="FDE0BD"/>
          </a:solidFill>
          <a:ln w="19050" algn="ctr">
            <a:solidFill>
              <a:schemeClr val="tx1"/>
            </a:solidFill>
            <a:miter lim="800000"/>
            <a:headEnd/>
            <a:tailEnd/>
          </a:ln>
        </p:spPr>
        <p:txBody>
          <a:bodyPr wrap="none" anchor="ctr">
            <a:spAutoFit/>
          </a:bodyPr>
          <a:lstStyle/>
          <a:p>
            <a:endParaRPr lang="he-IL"/>
          </a:p>
        </p:txBody>
      </p:sp>
      <p:sp>
        <p:nvSpPr>
          <p:cNvPr id="11" name="Line 4">
            <a:extLst>
              <a:ext uri="{FF2B5EF4-FFF2-40B4-BE49-F238E27FC236}">
                <a16:creationId xmlns:a16="http://schemas.microsoft.com/office/drawing/2014/main" id="{E04BCA0D-C624-4139-82F6-8F6CF85F8FEA}"/>
              </a:ext>
            </a:extLst>
          </p:cNvPr>
          <p:cNvSpPr>
            <a:spLocks noChangeShapeType="1"/>
          </p:cNvSpPr>
          <p:nvPr/>
        </p:nvSpPr>
        <p:spPr bwMode="auto">
          <a:xfrm>
            <a:off x="1846196" y="1828800"/>
            <a:ext cx="0" cy="4159250"/>
          </a:xfrm>
          <a:prstGeom prst="line">
            <a:avLst/>
          </a:prstGeom>
          <a:noFill/>
          <a:ln w="25400">
            <a:solidFill>
              <a:schemeClr val="tx1"/>
            </a:solidFill>
            <a:round/>
            <a:headEnd/>
            <a:tailEnd/>
          </a:ln>
        </p:spPr>
        <p:txBody>
          <a:bodyPr wrap="none" anchor="ctr"/>
          <a:lstStyle/>
          <a:p>
            <a:endParaRPr lang="en-US"/>
          </a:p>
        </p:txBody>
      </p:sp>
      <p:sp>
        <p:nvSpPr>
          <p:cNvPr id="12" name="Line 5">
            <a:extLst>
              <a:ext uri="{FF2B5EF4-FFF2-40B4-BE49-F238E27FC236}">
                <a16:creationId xmlns:a16="http://schemas.microsoft.com/office/drawing/2014/main" id="{F6519D0F-1F4D-429B-AE4D-6795CDB84294}"/>
              </a:ext>
            </a:extLst>
          </p:cNvPr>
          <p:cNvSpPr>
            <a:spLocks noChangeShapeType="1"/>
          </p:cNvSpPr>
          <p:nvPr/>
        </p:nvSpPr>
        <p:spPr bwMode="auto">
          <a:xfrm>
            <a:off x="1846196" y="6019800"/>
            <a:ext cx="7639050" cy="0"/>
          </a:xfrm>
          <a:prstGeom prst="line">
            <a:avLst/>
          </a:prstGeom>
          <a:noFill/>
          <a:ln w="50800">
            <a:solidFill>
              <a:schemeClr val="tx1"/>
            </a:solidFill>
            <a:round/>
            <a:headEnd/>
            <a:tailEnd/>
          </a:ln>
        </p:spPr>
        <p:txBody>
          <a:bodyPr wrap="none" anchor="ctr"/>
          <a:lstStyle/>
          <a:p>
            <a:endParaRPr lang="en-US"/>
          </a:p>
        </p:txBody>
      </p:sp>
      <p:sp>
        <p:nvSpPr>
          <p:cNvPr id="13" name="Line 6">
            <a:extLst>
              <a:ext uri="{FF2B5EF4-FFF2-40B4-BE49-F238E27FC236}">
                <a16:creationId xmlns:a16="http://schemas.microsoft.com/office/drawing/2014/main" id="{899553DB-6917-48EE-8168-4FB3DEA09687}"/>
              </a:ext>
            </a:extLst>
          </p:cNvPr>
          <p:cNvSpPr>
            <a:spLocks noChangeShapeType="1"/>
          </p:cNvSpPr>
          <p:nvPr/>
        </p:nvSpPr>
        <p:spPr bwMode="auto">
          <a:xfrm flipV="1">
            <a:off x="2370071" y="2454275"/>
            <a:ext cx="6269038" cy="2713038"/>
          </a:xfrm>
          <a:prstGeom prst="line">
            <a:avLst/>
          </a:prstGeom>
          <a:noFill/>
          <a:ln w="50800">
            <a:solidFill>
              <a:schemeClr val="hlink"/>
            </a:solidFill>
            <a:round/>
            <a:headEnd/>
            <a:tailEnd/>
          </a:ln>
        </p:spPr>
        <p:txBody>
          <a:bodyPr wrap="none" anchor="ctr"/>
          <a:lstStyle/>
          <a:p>
            <a:endParaRPr lang="en-US"/>
          </a:p>
        </p:txBody>
      </p:sp>
      <p:sp>
        <p:nvSpPr>
          <p:cNvPr id="14" name="Oval 7">
            <a:extLst>
              <a:ext uri="{FF2B5EF4-FFF2-40B4-BE49-F238E27FC236}">
                <a16:creationId xmlns:a16="http://schemas.microsoft.com/office/drawing/2014/main" id="{4BBE872D-87DD-4F6A-95E4-AB157CE06560}"/>
              </a:ext>
            </a:extLst>
          </p:cNvPr>
          <p:cNvSpPr>
            <a:spLocks noChangeArrowheads="1"/>
          </p:cNvSpPr>
          <p:nvPr/>
        </p:nvSpPr>
        <p:spPr bwMode="auto">
          <a:xfrm>
            <a:off x="4970396" y="2057400"/>
            <a:ext cx="304800" cy="304800"/>
          </a:xfrm>
          <a:prstGeom prst="ellipse">
            <a:avLst/>
          </a:prstGeom>
          <a:solidFill>
            <a:srgbClr val="FF0000"/>
          </a:solidFill>
          <a:ln w="12700">
            <a:solidFill>
              <a:schemeClr val="tx1"/>
            </a:solidFill>
            <a:round/>
            <a:headEnd/>
            <a:tailEnd/>
          </a:ln>
        </p:spPr>
        <p:txBody>
          <a:bodyPr wrap="none" anchor="ctr"/>
          <a:lstStyle/>
          <a:p>
            <a:endParaRPr lang="he-IL"/>
          </a:p>
        </p:txBody>
      </p:sp>
      <p:sp>
        <p:nvSpPr>
          <p:cNvPr id="15" name="Line 8">
            <a:extLst>
              <a:ext uri="{FF2B5EF4-FFF2-40B4-BE49-F238E27FC236}">
                <a16:creationId xmlns:a16="http://schemas.microsoft.com/office/drawing/2014/main" id="{B7B0A422-C931-4622-8046-ED11E51D2AE9}"/>
              </a:ext>
            </a:extLst>
          </p:cNvPr>
          <p:cNvSpPr>
            <a:spLocks noChangeShapeType="1"/>
          </p:cNvSpPr>
          <p:nvPr/>
        </p:nvSpPr>
        <p:spPr bwMode="auto">
          <a:xfrm>
            <a:off x="5122796" y="2386013"/>
            <a:ext cx="0" cy="2319337"/>
          </a:xfrm>
          <a:prstGeom prst="line">
            <a:avLst/>
          </a:prstGeom>
          <a:noFill/>
          <a:ln w="12700">
            <a:solidFill>
              <a:schemeClr val="tx1"/>
            </a:solidFill>
            <a:round/>
            <a:headEnd/>
            <a:tailEnd/>
          </a:ln>
        </p:spPr>
        <p:txBody>
          <a:bodyPr wrap="none" anchor="ctr"/>
          <a:lstStyle/>
          <a:p>
            <a:endParaRPr lang="en-US"/>
          </a:p>
        </p:txBody>
      </p:sp>
      <p:sp>
        <p:nvSpPr>
          <p:cNvPr id="16" name="Rectangle 9">
            <a:extLst>
              <a:ext uri="{FF2B5EF4-FFF2-40B4-BE49-F238E27FC236}">
                <a16:creationId xmlns:a16="http://schemas.microsoft.com/office/drawing/2014/main" id="{9F0B5C8D-7E14-4A3C-B5F0-153D5C806E22}"/>
              </a:ext>
            </a:extLst>
          </p:cNvPr>
          <p:cNvSpPr>
            <a:spLocks noChangeArrowheads="1"/>
          </p:cNvSpPr>
          <p:nvPr/>
        </p:nvSpPr>
        <p:spPr bwMode="auto">
          <a:xfrm>
            <a:off x="4838700" y="6029625"/>
            <a:ext cx="835025" cy="454025"/>
          </a:xfrm>
          <a:prstGeom prst="rect">
            <a:avLst/>
          </a:prstGeom>
          <a:noFill/>
          <a:ln w="12700">
            <a:noFill/>
            <a:miter lim="800000"/>
            <a:headEnd/>
            <a:tailEnd/>
          </a:ln>
        </p:spPr>
        <p:txBody>
          <a:bodyPr lIns="90488" tIns="44450" rIns="90488" bIns="44450">
            <a:spAutoFit/>
          </a:bodyPr>
          <a:lstStyle/>
          <a:p>
            <a:pPr algn="l"/>
            <a:r>
              <a:rPr lang="en-US" sz="2400" b="1" dirty="0"/>
              <a:t>X</a:t>
            </a:r>
            <a:r>
              <a:rPr lang="en-US" sz="2400" b="1" baseline="-25000" dirty="0"/>
              <a:t>i</a:t>
            </a:r>
          </a:p>
        </p:txBody>
      </p:sp>
      <p:sp>
        <p:nvSpPr>
          <p:cNvPr id="17" name="Line 10">
            <a:extLst>
              <a:ext uri="{FF2B5EF4-FFF2-40B4-BE49-F238E27FC236}">
                <a16:creationId xmlns:a16="http://schemas.microsoft.com/office/drawing/2014/main" id="{27007529-40DF-4667-BB4C-E7D4990790A0}"/>
              </a:ext>
            </a:extLst>
          </p:cNvPr>
          <p:cNvSpPr>
            <a:spLocks noChangeShapeType="1"/>
          </p:cNvSpPr>
          <p:nvPr/>
        </p:nvSpPr>
        <p:spPr bwMode="auto">
          <a:xfrm>
            <a:off x="2111309" y="4724400"/>
            <a:ext cx="7170737" cy="0"/>
          </a:xfrm>
          <a:prstGeom prst="line">
            <a:avLst/>
          </a:prstGeom>
          <a:noFill/>
          <a:ln w="25400">
            <a:solidFill>
              <a:srgbClr val="800000"/>
            </a:solidFill>
            <a:round/>
            <a:headEnd/>
            <a:tailEnd/>
          </a:ln>
        </p:spPr>
        <p:txBody>
          <a:bodyPr wrap="none" anchor="ctr"/>
          <a:lstStyle/>
          <a:p>
            <a:endParaRPr lang="en-US"/>
          </a:p>
        </p:txBody>
      </p:sp>
      <p:sp>
        <p:nvSpPr>
          <p:cNvPr id="18" name="Rectangle 11">
            <a:extLst>
              <a:ext uri="{FF2B5EF4-FFF2-40B4-BE49-F238E27FC236}">
                <a16:creationId xmlns:a16="http://schemas.microsoft.com/office/drawing/2014/main" id="{A39897A4-4BFF-403A-AF32-D20A05D20399}"/>
              </a:ext>
            </a:extLst>
          </p:cNvPr>
          <p:cNvSpPr>
            <a:spLocks noChangeArrowheads="1"/>
          </p:cNvSpPr>
          <p:nvPr/>
        </p:nvSpPr>
        <p:spPr bwMode="auto">
          <a:xfrm>
            <a:off x="9466196" y="4495800"/>
            <a:ext cx="466725" cy="515938"/>
          </a:xfrm>
          <a:prstGeom prst="rect">
            <a:avLst/>
          </a:prstGeom>
          <a:noFill/>
          <a:ln w="12700">
            <a:noFill/>
            <a:miter lim="800000"/>
            <a:headEnd/>
            <a:tailEnd/>
          </a:ln>
        </p:spPr>
        <p:txBody>
          <a:bodyPr lIns="90488" tIns="44450" rIns="90488" bIns="44450">
            <a:spAutoFit/>
          </a:bodyPr>
          <a:lstStyle/>
          <a:p>
            <a:pPr algn="l"/>
            <a:r>
              <a:rPr lang="en-US" sz="2800" b="1" i="1" dirty="0">
                <a:solidFill>
                  <a:srgbClr val="800000"/>
                </a:solidFill>
              </a:rPr>
              <a:t>y</a:t>
            </a:r>
          </a:p>
        </p:txBody>
      </p:sp>
      <p:sp>
        <p:nvSpPr>
          <p:cNvPr id="19" name="Rectangle 12">
            <a:extLst>
              <a:ext uri="{FF2B5EF4-FFF2-40B4-BE49-F238E27FC236}">
                <a16:creationId xmlns:a16="http://schemas.microsoft.com/office/drawing/2014/main" id="{39D53BA8-1E66-44CB-B600-F156E28AE60A}"/>
              </a:ext>
            </a:extLst>
          </p:cNvPr>
          <p:cNvSpPr>
            <a:spLocks noChangeArrowheads="1"/>
          </p:cNvSpPr>
          <p:nvPr/>
        </p:nvSpPr>
        <p:spPr bwMode="auto">
          <a:xfrm>
            <a:off x="9518079" y="5577358"/>
            <a:ext cx="466725" cy="515938"/>
          </a:xfrm>
          <a:prstGeom prst="rect">
            <a:avLst/>
          </a:prstGeom>
          <a:noFill/>
          <a:ln w="12700">
            <a:noFill/>
            <a:miter lim="800000"/>
            <a:headEnd/>
            <a:tailEnd/>
          </a:ln>
        </p:spPr>
        <p:txBody>
          <a:bodyPr lIns="90488" tIns="44450" rIns="90488" bIns="44450">
            <a:spAutoFit/>
          </a:bodyPr>
          <a:lstStyle/>
          <a:p>
            <a:pPr algn="l"/>
            <a:r>
              <a:rPr lang="en-US" sz="2800" b="1" dirty="0"/>
              <a:t>x</a:t>
            </a:r>
          </a:p>
        </p:txBody>
      </p:sp>
      <p:sp>
        <p:nvSpPr>
          <p:cNvPr id="20" name="Rectangle 13">
            <a:extLst>
              <a:ext uri="{FF2B5EF4-FFF2-40B4-BE49-F238E27FC236}">
                <a16:creationId xmlns:a16="http://schemas.microsoft.com/office/drawing/2014/main" id="{730507D9-0BFF-4C06-A347-408E1FAD710C}"/>
              </a:ext>
            </a:extLst>
          </p:cNvPr>
          <p:cNvSpPr>
            <a:spLocks noChangeArrowheads="1"/>
          </p:cNvSpPr>
          <p:nvPr/>
        </p:nvSpPr>
        <p:spPr bwMode="auto">
          <a:xfrm>
            <a:off x="1388996" y="1905000"/>
            <a:ext cx="771525" cy="515938"/>
          </a:xfrm>
          <a:prstGeom prst="rect">
            <a:avLst/>
          </a:prstGeom>
          <a:noFill/>
          <a:ln w="12700">
            <a:noFill/>
            <a:miter lim="800000"/>
            <a:headEnd/>
            <a:tailEnd/>
          </a:ln>
        </p:spPr>
        <p:txBody>
          <a:bodyPr lIns="90488" tIns="44450" rIns="90488" bIns="44450">
            <a:spAutoFit/>
          </a:bodyPr>
          <a:lstStyle/>
          <a:p>
            <a:pPr algn="l"/>
            <a:r>
              <a:rPr lang="en-US" sz="2800" b="1">
                <a:solidFill>
                  <a:schemeClr val="folHlink"/>
                </a:solidFill>
              </a:rPr>
              <a:t>y</a:t>
            </a:r>
            <a:r>
              <a:rPr lang="en-US" sz="2800" b="1" baseline="-25000">
                <a:solidFill>
                  <a:schemeClr val="folHlink"/>
                </a:solidFill>
              </a:rPr>
              <a:t>i</a:t>
            </a:r>
          </a:p>
        </p:txBody>
      </p:sp>
      <p:sp>
        <p:nvSpPr>
          <p:cNvPr id="21" name="Freeform 14">
            <a:extLst>
              <a:ext uri="{FF2B5EF4-FFF2-40B4-BE49-F238E27FC236}">
                <a16:creationId xmlns:a16="http://schemas.microsoft.com/office/drawing/2014/main" id="{4598E75A-1D08-4DB3-9C59-59135DE8EC5E}"/>
              </a:ext>
            </a:extLst>
          </p:cNvPr>
          <p:cNvSpPr>
            <a:spLocks/>
          </p:cNvSpPr>
          <p:nvPr/>
        </p:nvSpPr>
        <p:spPr bwMode="auto">
          <a:xfrm>
            <a:off x="4286184" y="2208213"/>
            <a:ext cx="534987" cy="2519362"/>
          </a:xfrm>
          <a:custGeom>
            <a:avLst/>
            <a:gdLst>
              <a:gd name="T0" fmla="*/ 846771799 w 337"/>
              <a:gd name="T1" fmla="*/ 0 h 1587"/>
              <a:gd name="T2" fmla="*/ 763605758 w 337"/>
              <a:gd name="T3" fmla="*/ 12599984 h 1587"/>
              <a:gd name="T4" fmla="*/ 680441504 w 337"/>
              <a:gd name="T5" fmla="*/ 25201556 h 1587"/>
              <a:gd name="T6" fmla="*/ 604836914 w 337"/>
              <a:gd name="T7" fmla="*/ 57962795 h 1587"/>
              <a:gd name="T8" fmla="*/ 549393548 w 337"/>
              <a:gd name="T9" fmla="*/ 105846559 h 1587"/>
              <a:gd name="T10" fmla="*/ 493950183 w 337"/>
              <a:gd name="T11" fmla="*/ 151209348 h 1587"/>
              <a:gd name="T12" fmla="*/ 456147094 w 337"/>
              <a:gd name="T13" fmla="*/ 209172168 h 1587"/>
              <a:gd name="T14" fmla="*/ 428426205 w 337"/>
              <a:gd name="T15" fmla="*/ 267136527 h 1587"/>
              <a:gd name="T16" fmla="*/ 418345593 w 337"/>
              <a:gd name="T17" fmla="*/ 337700866 h 1587"/>
              <a:gd name="T18" fmla="*/ 418345593 w 337"/>
              <a:gd name="T19" fmla="*/ 1660781731 h 1587"/>
              <a:gd name="T20" fmla="*/ 410784242 w 337"/>
              <a:gd name="T21" fmla="*/ 1731346467 h 1587"/>
              <a:gd name="T22" fmla="*/ 390623018 w 337"/>
              <a:gd name="T23" fmla="*/ 1789310826 h 1587"/>
              <a:gd name="T24" fmla="*/ 345260264 w 337"/>
              <a:gd name="T25" fmla="*/ 1847273596 h 1587"/>
              <a:gd name="T26" fmla="*/ 297378151 w 337"/>
              <a:gd name="T27" fmla="*/ 1905237954 h 1587"/>
              <a:gd name="T28" fmla="*/ 234373533 w 337"/>
              <a:gd name="T29" fmla="*/ 1940520124 h 1587"/>
              <a:gd name="T30" fmla="*/ 168849506 w 337"/>
              <a:gd name="T31" fmla="*/ 1975802294 h 1587"/>
              <a:gd name="T32" fmla="*/ 85685226 w 337"/>
              <a:gd name="T33" fmla="*/ 1988402275 h 1587"/>
              <a:gd name="T34" fmla="*/ 0 w 337"/>
              <a:gd name="T35" fmla="*/ 1998482895 h 1587"/>
              <a:gd name="T36" fmla="*/ 85685226 w 337"/>
              <a:gd name="T37" fmla="*/ 2011084463 h 1587"/>
              <a:gd name="T38" fmla="*/ 168849506 w 337"/>
              <a:gd name="T39" fmla="*/ 2021165083 h 1587"/>
              <a:gd name="T40" fmla="*/ 234373533 w 337"/>
              <a:gd name="T41" fmla="*/ 2056447253 h 1587"/>
              <a:gd name="T42" fmla="*/ 297378151 w 337"/>
              <a:gd name="T43" fmla="*/ 2104329404 h 1587"/>
              <a:gd name="T44" fmla="*/ 345260264 w 337"/>
              <a:gd name="T45" fmla="*/ 2147483647 h 1587"/>
              <a:gd name="T46" fmla="*/ 390623018 w 337"/>
              <a:gd name="T47" fmla="*/ 2147483647 h 1587"/>
              <a:gd name="T48" fmla="*/ 410784242 w 337"/>
              <a:gd name="T49" fmla="*/ 2147483647 h 1587"/>
              <a:gd name="T50" fmla="*/ 418345593 w 337"/>
              <a:gd name="T51" fmla="*/ 2147483647 h 1587"/>
              <a:gd name="T52" fmla="*/ 418345593 w 337"/>
              <a:gd name="T53" fmla="*/ 2147483647 h 1587"/>
              <a:gd name="T54" fmla="*/ 428426205 w 337"/>
              <a:gd name="T55" fmla="*/ 2147483647 h 1587"/>
              <a:gd name="T56" fmla="*/ 456147094 w 337"/>
              <a:gd name="T57" fmla="*/ 2147483647 h 1587"/>
              <a:gd name="T58" fmla="*/ 493950183 w 337"/>
              <a:gd name="T59" fmla="*/ 2147483647 h 1587"/>
              <a:gd name="T60" fmla="*/ 549393548 w 337"/>
              <a:gd name="T61" fmla="*/ 2147483647 h 1587"/>
              <a:gd name="T62" fmla="*/ 604836914 w 337"/>
              <a:gd name="T63" fmla="*/ 2147483647 h 1587"/>
              <a:gd name="T64" fmla="*/ 680441504 w 337"/>
              <a:gd name="T65" fmla="*/ 2147483647 h 1587"/>
              <a:gd name="T66" fmla="*/ 763605758 w 337"/>
              <a:gd name="T67" fmla="*/ 2147483647 h 1587"/>
              <a:gd name="T68" fmla="*/ 846771799 w 337"/>
              <a:gd name="T69" fmla="*/ 2147483647 h 15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7"/>
              <a:gd name="T106" fmla="*/ 0 h 1587"/>
              <a:gd name="T107" fmla="*/ 337 w 337"/>
              <a:gd name="T108" fmla="*/ 1587 h 15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7" h="1587">
                <a:moveTo>
                  <a:pt x="336" y="0"/>
                </a:moveTo>
                <a:lnTo>
                  <a:pt x="303" y="5"/>
                </a:lnTo>
                <a:lnTo>
                  <a:pt x="270" y="10"/>
                </a:lnTo>
                <a:lnTo>
                  <a:pt x="240" y="23"/>
                </a:lnTo>
                <a:lnTo>
                  <a:pt x="218" y="42"/>
                </a:lnTo>
                <a:lnTo>
                  <a:pt x="196" y="60"/>
                </a:lnTo>
                <a:lnTo>
                  <a:pt x="181" y="83"/>
                </a:lnTo>
                <a:lnTo>
                  <a:pt x="170" y="106"/>
                </a:lnTo>
                <a:lnTo>
                  <a:pt x="166" y="134"/>
                </a:lnTo>
                <a:lnTo>
                  <a:pt x="166" y="659"/>
                </a:lnTo>
                <a:lnTo>
                  <a:pt x="163" y="687"/>
                </a:lnTo>
                <a:lnTo>
                  <a:pt x="155" y="710"/>
                </a:lnTo>
                <a:lnTo>
                  <a:pt x="137" y="733"/>
                </a:lnTo>
                <a:lnTo>
                  <a:pt x="118" y="756"/>
                </a:lnTo>
                <a:lnTo>
                  <a:pt x="93" y="770"/>
                </a:lnTo>
                <a:lnTo>
                  <a:pt x="67" y="784"/>
                </a:lnTo>
                <a:lnTo>
                  <a:pt x="34" y="789"/>
                </a:lnTo>
                <a:lnTo>
                  <a:pt x="0" y="793"/>
                </a:lnTo>
                <a:lnTo>
                  <a:pt x="34" y="798"/>
                </a:lnTo>
                <a:lnTo>
                  <a:pt x="67" y="802"/>
                </a:lnTo>
                <a:lnTo>
                  <a:pt x="93" y="816"/>
                </a:lnTo>
                <a:lnTo>
                  <a:pt x="118" y="835"/>
                </a:lnTo>
                <a:lnTo>
                  <a:pt x="137" y="853"/>
                </a:lnTo>
                <a:lnTo>
                  <a:pt x="155" y="876"/>
                </a:lnTo>
                <a:lnTo>
                  <a:pt x="163" y="899"/>
                </a:lnTo>
                <a:lnTo>
                  <a:pt x="166" y="927"/>
                </a:lnTo>
                <a:lnTo>
                  <a:pt x="166" y="1452"/>
                </a:lnTo>
                <a:lnTo>
                  <a:pt x="170" y="1480"/>
                </a:lnTo>
                <a:lnTo>
                  <a:pt x="181" y="1503"/>
                </a:lnTo>
                <a:lnTo>
                  <a:pt x="196" y="1526"/>
                </a:lnTo>
                <a:lnTo>
                  <a:pt x="218" y="1549"/>
                </a:lnTo>
                <a:lnTo>
                  <a:pt x="240" y="1563"/>
                </a:lnTo>
                <a:lnTo>
                  <a:pt x="270" y="1577"/>
                </a:lnTo>
                <a:lnTo>
                  <a:pt x="303" y="1581"/>
                </a:lnTo>
                <a:lnTo>
                  <a:pt x="336" y="1586"/>
                </a:lnTo>
              </a:path>
            </a:pathLst>
          </a:custGeom>
          <a:noFill/>
          <a:ln w="25400" cap="rnd">
            <a:solidFill>
              <a:schemeClr val="tx2"/>
            </a:solidFill>
            <a:round/>
            <a:headEnd/>
            <a:tailEnd/>
          </a:ln>
        </p:spPr>
        <p:txBody>
          <a:bodyPr/>
          <a:lstStyle/>
          <a:p>
            <a:endParaRPr lang="en-US"/>
          </a:p>
        </p:txBody>
      </p:sp>
      <p:sp>
        <p:nvSpPr>
          <p:cNvPr id="22" name="Rectangle 15">
            <a:extLst>
              <a:ext uri="{FF2B5EF4-FFF2-40B4-BE49-F238E27FC236}">
                <a16:creationId xmlns:a16="http://schemas.microsoft.com/office/drawing/2014/main" id="{AEB67963-C9B2-4690-9F15-895D4F1D9450}"/>
              </a:ext>
            </a:extLst>
          </p:cNvPr>
          <p:cNvSpPr>
            <a:spLocks noChangeArrowheads="1"/>
          </p:cNvSpPr>
          <p:nvPr/>
        </p:nvSpPr>
        <p:spPr bwMode="auto">
          <a:xfrm>
            <a:off x="1923984" y="3125788"/>
            <a:ext cx="2587625" cy="459100"/>
          </a:xfrm>
          <a:prstGeom prst="rect">
            <a:avLst/>
          </a:prstGeom>
          <a:noFill/>
          <a:ln w="12700">
            <a:noFill/>
            <a:miter lim="800000"/>
            <a:headEnd/>
            <a:tailEnd/>
          </a:ln>
        </p:spPr>
        <p:txBody>
          <a:bodyPr lIns="90488" tIns="44450" rIns="90488" bIns="44450">
            <a:spAutoFit/>
          </a:bodyPr>
          <a:lstStyle/>
          <a:p>
            <a:pPr algn="l"/>
            <a:r>
              <a:rPr lang="en-US" sz="2400" b="1" dirty="0"/>
              <a:t>SST</a:t>
            </a:r>
            <a:r>
              <a:rPr lang="en-US" sz="2400" b="1" dirty="0">
                <a:solidFill>
                  <a:schemeClr val="tx2"/>
                </a:solidFill>
              </a:rPr>
              <a:t> </a:t>
            </a:r>
            <a:r>
              <a:rPr lang="en-US" sz="2400" b="1" dirty="0"/>
              <a:t>=</a:t>
            </a:r>
            <a:r>
              <a:rPr lang="en-US" sz="2400" b="1" dirty="0">
                <a:solidFill>
                  <a:schemeClr val="tx2"/>
                </a:solidFill>
              </a:rPr>
              <a:t> </a:t>
            </a:r>
            <a:r>
              <a:rPr lang="en-US" sz="2400" b="1" dirty="0">
                <a:latin typeface="Symbol" pitchFamily="18" charset="2"/>
              </a:rPr>
              <a:t></a:t>
            </a:r>
            <a:r>
              <a:rPr lang="en-US" sz="2400" b="1" dirty="0"/>
              <a:t>(</a:t>
            </a:r>
            <a:r>
              <a:rPr lang="en-US" sz="2400" b="1" dirty="0" err="1">
                <a:solidFill>
                  <a:schemeClr val="folHlink"/>
                </a:solidFill>
              </a:rPr>
              <a:t>y</a:t>
            </a:r>
            <a:r>
              <a:rPr lang="en-US" sz="2400" b="1" baseline="-25000" dirty="0" err="1">
                <a:solidFill>
                  <a:schemeClr val="folHlink"/>
                </a:solidFill>
              </a:rPr>
              <a:t>i</a:t>
            </a:r>
            <a:r>
              <a:rPr lang="en-US" sz="2400" b="1" baseline="-25000" dirty="0">
                <a:solidFill>
                  <a:schemeClr val="tx2"/>
                </a:solidFill>
              </a:rPr>
              <a:t> </a:t>
            </a:r>
            <a:r>
              <a:rPr lang="en-US" sz="2400" b="1" dirty="0"/>
              <a:t>-</a:t>
            </a:r>
            <a:r>
              <a:rPr lang="en-US" sz="2400" b="1" dirty="0">
                <a:solidFill>
                  <a:schemeClr val="tx2"/>
                </a:solidFill>
              </a:rPr>
              <a:t> </a:t>
            </a:r>
            <a:r>
              <a:rPr lang="en-US" sz="2400" b="1" dirty="0">
                <a:solidFill>
                  <a:srgbClr val="800000"/>
                </a:solidFill>
              </a:rPr>
              <a:t>y</a:t>
            </a:r>
            <a:r>
              <a:rPr lang="en-US" sz="2400" b="1" dirty="0"/>
              <a:t>)</a:t>
            </a:r>
            <a:r>
              <a:rPr lang="en-US" sz="2400" b="1" baseline="30000" dirty="0"/>
              <a:t>2</a:t>
            </a:r>
          </a:p>
        </p:txBody>
      </p:sp>
      <p:sp>
        <p:nvSpPr>
          <p:cNvPr id="23" name="Freeform 16">
            <a:extLst>
              <a:ext uri="{FF2B5EF4-FFF2-40B4-BE49-F238E27FC236}">
                <a16:creationId xmlns:a16="http://schemas.microsoft.com/office/drawing/2014/main" id="{F018DEDB-EFC0-4F97-8239-54F8DF5DE115}"/>
              </a:ext>
            </a:extLst>
          </p:cNvPr>
          <p:cNvSpPr>
            <a:spLocks/>
          </p:cNvSpPr>
          <p:nvPr/>
        </p:nvSpPr>
        <p:spPr bwMode="auto">
          <a:xfrm>
            <a:off x="5275196" y="2209800"/>
            <a:ext cx="311150" cy="1606550"/>
          </a:xfrm>
          <a:custGeom>
            <a:avLst/>
            <a:gdLst>
              <a:gd name="T0" fmla="*/ 0 w 196"/>
              <a:gd name="T1" fmla="*/ 0 h 1012"/>
              <a:gd name="T2" fmla="*/ 45362811 w 196"/>
              <a:gd name="T3" fmla="*/ 10080626 h 1012"/>
              <a:gd name="T4" fmla="*/ 103327193 w 196"/>
              <a:gd name="T5" fmla="*/ 20161251 h 1012"/>
              <a:gd name="T6" fmla="*/ 183972192 w 196"/>
              <a:gd name="T7" fmla="*/ 65524071 h 1012"/>
              <a:gd name="T8" fmla="*/ 229335040 w 196"/>
              <a:gd name="T9" fmla="*/ 131048143 h 1012"/>
              <a:gd name="T10" fmla="*/ 252015646 w 196"/>
              <a:gd name="T11" fmla="*/ 214214123 h 1012"/>
              <a:gd name="T12" fmla="*/ 252015646 w 196"/>
              <a:gd name="T13" fmla="*/ 1060986716 h 1012"/>
              <a:gd name="T14" fmla="*/ 274696251 w 196"/>
              <a:gd name="T15" fmla="*/ 1144151058 h 1012"/>
              <a:gd name="T16" fmla="*/ 320059050 w 196"/>
              <a:gd name="T17" fmla="*/ 1209675105 h 1012"/>
              <a:gd name="T18" fmla="*/ 400705612 w 196"/>
              <a:gd name="T19" fmla="*/ 1255037907 h 1012"/>
              <a:gd name="T20" fmla="*/ 491431308 w 196"/>
              <a:gd name="T21" fmla="*/ 1275199152 h 1012"/>
              <a:gd name="T22" fmla="*/ 400705612 w 196"/>
              <a:gd name="T23" fmla="*/ 1292841035 h 1012"/>
              <a:gd name="T24" fmla="*/ 320059050 w 196"/>
              <a:gd name="T25" fmla="*/ 1340723198 h 1012"/>
              <a:gd name="T26" fmla="*/ 274696251 w 196"/>
              <a:gd name="T27" fmla="*/ 1403727883 h 1012"/>
              <a:gd name="T28" fmla="*/ 252015646 w 196"/>
              <a:gd name="T29" fmla="*/ 1489413175 h 1012"/>
              <a:gd name="T30" fmla="*/ 252015646 w 196"/>
              <a:gd name="T31" fmla="*/ 2147483647 h 1012"/>
              <a:gd name="T32" fmla="*/ 229335040 w 196"/>
              <a:gd name="T33" fmla="*/ 2147483647 h 1012"/>
              <a:gd name="T34" fmla="*/ 183972192 w 196"/>
              <a:gd name="T35" fmla="*/ 2147483647 h 1012"/>
              <a:gd name="T36" fmla="*/ 103327193 w 196"/>
              <a:gd name="T37" fmla="*/ 2147483647 h 1012"/>
              <a:gd name="T38" fmla="*/ 45362811 w 196"/>
              <a:gd name="T39" fmla="*/ 2147483647 h 1012"/>
              <a:gd name="T40" fmla="*/ 0 w 196"/>
              <a:gd name="T41" fmla="*/ 2147483647 h 10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6"/>
              <a:gd name="T64" fmla="*/ 0 h 1012"/>
              <a:gd name="T65" fmla="*/ 196 w 196"/>
              <a:gd name="T66" fmla="*/ 1012 h 10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6" h="1012">
                <a:moveTo>
                  <a:pt x="0" y="0"/>
                </a:moveTo>
                <a:lnTo>
                  <a:pt x="18" y="4"/>
                </a:lnTo>
                <a:lnTo>
                  <a:pt x="41" y="8"/>
                </a:lnTo>
                <a:lnTo>
                  <a:pt x="73" y="26"/>
                </a:lnTo>
                <a:lnTo>
                  <a:pt x="91" y="52"/>
                </a:lnTo>
                <a:lnTo>
                  <a:pt x="100" y="85"/>
                </a:lnTo>
                <a:lnTo>
                  <a:pt x="100" y="421"/>
                </a:lnTo>
                <a:lnTo>
                  <a:pt x="109" y="454"/>
                </a:lnTo>
                <a:lnTo>
                  <a:pt x="127" y="480"/>
                </a:lnTo>
                <a:lnTo>
                  <a:pt x="159" y="498"/>
                </a:lnTo>
                <a:lnTo>
                  <a:pt x="195" y="506"/>
                </a:lnTo>
                <a:lnTo>
                  <a:pt x="159" y="513"/>
                </a:lnTo>
                <a:lnTo>
                  <a:pt x="127" y="532"/>
                </a:lnTo>
                <a:lnTo>
                  <a:pt x="109" y="557"/>
                </a:lnTo>
                <a:lnTo>
                  <a:pt x="100" y="591"/>
                </a:lnTo>
                <a:lnTo>
                  <a:pt x="100" y="926"/>
                </a:lnTo>
                <a:lnTo>
                  <a:pt x="91" y="959"/>
                </a:lnTo>
                <a:lnTo>
                  <a:pt x="73" y="985"/>
                </a:lnTo>
                <a:lnTo>
                  <a:pt x="41" y="1004"/>
                </a:lnTo>
                <a:lnTo>
                  <a:pt x="18" y="1011"/>
                </a:lnTo>
                <a:lnTo>
                  <a:pt x="0" y="1011"/>
                </a:lnTo>
              </a:path>
            </a:pathLst>
          </a:custGeom>
          <a:noFill/>
          <a:ln w="25400" cap="rnd">
            <a:solidFill>
              <a:srgbClr val="FF9900"/>
            </a:solidFill>
            <a:round/>
            <a:headEnd/>
            <a:tailEnd/>
          </a:ln>
        </p:spPr>
        <p:txBody>
          <a:bodyPr/>
          <a:lstStyle/>
          <a:p>
            <a:endParaRPr lang="en-US"/>
          </a:p>
        </p:txBody>
      </p:sp>
      <p:sp>
        <p:nvSpPr>
          <p:cNvPr id="24" name="Rectangle 17">
            <a:extLst>
              <a:ext uri="{FF2B5EF4-FFF2-40B4-BE49-F238E27FC236}">
                <a16:creationId xmlns:a16="http://schemas.microsoft.com/office/drawing/2014/main" id="{2FD4FDD0-C10F-4A04-B4C6-AC8F8C99E522}"/>
              </a:ext>
            </a:extLst>
          </p:cNvPr>
          <p:cNvSpPr>
            <a:spLocks noChangeArrowheads="1"/>
          </p:cNvSpPr>
          <p:nvPr/>
        </p:nvSpPr>
        <p:spPr bwMode="auto">
          <a:xfrm>
            <a:off x="5657784" y="2363788"/>
            <a:ext cx="2511425" cy="454025"/>
          </a:xfrm>
          <a:prstGeom prst="rect">
            <a:avLst/>
          </a:prstGeom>
          <a:noFill/>
          <a:ln w="12700">
            <a:noFill/>
            <a:miter lim="800000"/>
            <a:headEnd/>
            <a:tailEnd/>
          </a:ln>
        </p:spPr>
        <p:txBody>
          <a:bodyPr lIns="90488" tIns="44450" rIns="90488" bIns="44450">
            <a:spAutoFit/>
          </a:bodyPr>
          <a:lstStyle/>
          <a:p>
            <a:pPr algn="l"/>
            <a:r>
              <a:rPr lang="en-US" sz="2400" b="1"/>
              <a:t>SSE</a:t>
            </a:r>
            <a:r>
              <a:rPr lang="en-US" sz="2400" b="1">
                <a:solidFill>
                  <a:srgbClr val="FF9900"/>
                </a:solidFill>
              </a:rPr>
              <a:t> </a:t>
            </a:r>
            <a:r>
              <a:rPr lang="en-US" sz="2400" b="1"/>
              <a:t>= </a:t>
            </a:r>
            <a:r>
              <a:rPr lang="en-US" sz="2400" b="1">
                <a:latin typeface="Symbol" pitchFamily="18" charset="2"/>
              </a:rPr>
              <a:t></a:t>
            </a:r>
            <a:r>
              <a:rPr lang="en-US" sz="2400" b="1"/>
              <a:t>(</a:t>
            </a:r>
            <a:r>
              <a:rPr lang="en-US" sz="2400" b="1">
                <a:solidFill>
                  <a:schemeClr val="folHlink"/>
                </a:solidFill>
              </a:rPr>
              <a:t>y</a:t>
            </a:r>
            <a:r>
              <a:rPr lang="en-US" sz="2400" b="1" baseline="-25000">
                <a:solidFill>
                  <a:schemeClr val="folHlink"/>
                </a:solidFill>
              </a:rPr>
              <a:t>i</a:t>
            </a:r>
            <a:r>
              <a:rPr lang="en-US" sz="2400" b="1" baseline="-25000">
                <a:solidFill>
                  <a:schemeClr val="tx2"/>
                </a:solidFill>
              </a:rPr>
              <a:t> </a:t>
            </a:r>
            <a:r>
              <a:rPr lang="en-US" sz="2400" b="1"/>
              <a:t>-</a:t>
            </a:r>
            <a:r>
              <a:rPr lang="en-US" sz="2400" b="1">
                <a:solidFill>
                  <a:schemeClr val="tx2"/>
                </a:solidFill>
              </a:rPr>
              <a:t> </a:t>
            </a:r>
            <a:r>
              <a:rPr lang="en-US" sz="2400" b="1">
                <a:solidFill>
                  <a:schemeClr val="hlink"/>
                </a:solidFill>
              </a:rPr>
              <a:t>y</a:t>
            </a:r>
            <a:r>
              <a:rPr lang="en-US" sz="2400" b="1" baseline="-25000">
                <a:solidFill>
                  <a:schemeClr val="hlink"/>
                </a:solidFill>
              </a:rPr>
              <a:t>i </a:t>
            </a:r>
            <a:r>
              <a:rPr lang="en-US" sz="2400" b="1"/>
              <a:t>)</a:t>
            </a:r>
            <a:r>
              <a:rPr lang="en-US" sz="2400" b="1" baseline="30000"/>
              <a:t>2</a:t>
            </a:r>
            <a:r>
              <a:rPr lang="en-US" sz="2400" b="1"/>
              <a:t> </a:t>
            </a:r>
          </a:p>
        </p:txBody>
      </p:sp>
      <p:sp>
        <p:nvSpPr>
          <p:cNvPr id="25" name="Rectangle 18">
            <a:extLst>
              <a:ext uri="{FF2B5EF4-FFF2-40B4-BE49-F238E27FC236}">
                <a16:creationId xmlns:a16="http://schemas.microsoft.com/office/drawing/2014/main" id="{233A1BE1-56B7-4F50-B3E3-206988193BAF}"/>
              </a:ext>
            </a:extLst>
          </p:cNvPr>
          <p:cNvSpPr>
            <a:spLocks noChangeArrowheads="1"/>
          </p:cNvSpPr>
          <p:nvPr/>
        </p:nvSpPr>
        <p:spPr bwMode="auto">
          <a:xfrm>
            <a:off x="7408796" y="2133600"/>
            <a:ext cx="1076325" cy="454025"/>
          </a:xfrm>
          <a:prstGeom prst="rect">
            <a:avLst/>
          </a:prstGeom>
          <a:noFill/>
          <a:ln w="12700">
            <a:noFill/>
            <a:miter lim="800000"/>
            <a:headEnd/>
            <a:tailEnd/>
          </a:ln>
        </p:spPr>
        <p:txBody>
          <a:bodyPr lIns="90488" tIns="44450" rIns="90488" bIns="44450">
            <a:spAutoFit/>
          </a:bodyPr>
          <a:lstStyle/>
          <a:p>
            <a:pPr algn="l"/>
            <a:r>
              <a:rPr lang="en-US" sz="2400" b="1">
                <a:solidFill>
                  <a:schemeClr val="hlink"/>
                </a:solidFill>
                <a:latin typeface="Symbol" pitchFamily="18" charset="2"/>
              </a:rPr>
              <a:t></a:t>
            </a:r>
          </a:p>
        </p:txBody>
      </p:sp>
      <p:sp>
        <p:nvSpPr>
          <p:cNvPr id="26" name="Freeform 19">
            <a:extLst>
              <a:ext uri="{FF2B5EF4-FFF2-40B4-BE49-F238E27FC236}">
                <a16:creationId xmlns:a16="http://schemas.microsoft.com/office/drawing/2014/main" id="{DD25C5A5-F45A-4697-B0F1-1CA27BF1B5EE}"/>
              </a:ext>
            </a:extLst>
          </p:cNvPr>
          <p:cNvSpPr>
            <a:spLocks/>
          </p:cNvSpPr>
          <p:nvPr/>
        </p:nvSpPr>
        <p:spPr bwMode="auto">
          <a:xfrm>
            <a:off x="5275196" y="3962400"/>
            <a:ext cx="228600" cy="765175"/>
          </a:xfrm>
          <a:custGeom>
            <a:avLst/>
            <a:gdLst>
              <a:gd name="T0" fmla="*/ 0 w 144"/>
              <a:gd name="T1" fmla="*/ 0 h 577"/>
              <a:gd name="T2" fmla="*/ 70564370 w 144"/>
              <a:gd name="T3" fmla="*/ 7035101 h 577"/>
              <a:gd name="T4" fmla="*/ 128527170 w 144"/>
              <a:gd name="T5" fmla="*/ 24620865 h 577"/>
              <a:gd name="T6" fmla="*/ 163810930 w 144"/>
              <a:gd name="T7" fmla="*/ 47481961 h 577"/>
              <a:gd name="T8" fmla="*/ 173891551 w 144"/>
              <a:gd name="T9" fmla="*/ 80896356 h 577"/>
              <a:gd name="T10" fmla="*/ 173891551 w 144"/>
              <a:gd name="T11" fmla="*/ 420307831 h 577"/>
              <a:gd name="T12" fmla="*/ 186491533 w 144"/>
              <a:gd name="T13" fmla="*/ 453722226 h 577"/>
              <a:gd name="T14" fmla="*/ 231854376 w 144"/>
              <a:gd name="T15" fmla="*/ 478341755 h 577"/>
              <a:gd name="T16" fmla="*/ 289817151 w 144"/>
              <a:gd name="T17" fmla="*/ 494170394 h 577"/>
              <a:gd name="T18" fmla="*/ 360383084 w 144"/>
              <a:gd name="T19" fmla="*/ 502962609 h 577"/>
              <a:gd name="T20" fmla="*/ 289817151 w 144"/>
              <a:gd name="T21" fmla="*/ 509997707 h 577"/>
              <a:gd name="T22" fmla="*/ 231854376 w 144"/>
              <a:gd name="T23" fmla="*/ 525825021 h 577"/>
              <a:gd name="T24" fmla="*/ 186491533 w 144"/>
              <a:gd name="T25" fmla="*/ 559238090 h 577"/>
              <a:gd name="T26" fmla="*/ 173891551 w 144"/>
              <a:gd name="T27" fmla="*/ 590892717 h 577"/>
              <a:gd name="T28" fmla="*/ 173891551 w 144"/>
              <a:gd name="T29" fmla="*/ 923270440 h 577"/>
              <a:gd name="T30" fmla="*/ 163810930 w 144"/>
              <a:gd name="T31" fmla="*/ 956684835 h 577"/>
              <a:gd name="T32" fmla="*/ 128527170 w 144"/>
              <a:gd name="T33" fmla="*/ 988339462 h 577"/>
              <a:gd name="T34" fmla="*/ 70564370 w 144"/>
              <a:gd name="T35" fmla="*/ 1004166775 h 577"/>
              <a:gd name="T36" fmla="*/ 0 w 144"/>
              <a:gd name="T37" fmla="*/ 1012960316 h 5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4"/>
              <a:gd name="T58" fmla="*/ 0 h 577"/>
              <a:gd name="T59" fmla="*/ 144 w 144"/>
              <a:gd name="T60" fmla="*/ 577 h 57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4" h="577">
                <a:moveTo>
                  <a:pt x="0" y="0"/>
                </a:moveTo>
                <a:lnTo>
                  <a:pt x="28" y="4"/>
                </a:lnTo>
                <a:lnTo>
                  <a:pt x="51" y="14"/>
                </a:lnTo>
                <a:lnTo>
                  <a:pt x="65" y="27"/>
                </a:lnTo>
                <a:lnTo>
                  <a:pt x="69" y="46"/>
                </a:lnTo>
                <a:lnTo>
                  <a:pt x="69" y="239"/>
                </a:lnTo>
                <a:lnTo>
                  <a:pt x="74" y="258"/>
                </a:lnTo>
                <a:lnTo>
                  <a:pt x="92" y="272"/>
                </a:lnTo>
                <a:lnTo>
                  <a:pt x="115" y="281"/>
                </a:lnTo>
                <a:lnTo>
                  <a:pt x="143" y="286"/>
                </a:lnTo>
                <a:lnTo>
                  <a:pt x="115" y="290"/>
                </a:lnTo>
                <a:lnTo>
                  <a:pt x="92" y="299"/>
                </a:lnTo>
                <a:lnTo>
                  <a:pt x="74" y="318"/>
                </a:lnTo>
                <a:lnTo>
                  <a:pt x="69" y="336"/>
                </a:lnTo>
                <a:lnTo>
                  <a:pt x="69" y="525"/>
                </a:lnTo>
                <a:lnTo>
                  <a:pt x="65" y="544"/>
                </a:lnTo>
                <a:lnTo>
                  <a:pt x="51" y="562"/>
                </a:lnTo>
                <a:lnTo>
                  <a:pt x="28" y="571"/>
                </a:lnTo>
                <a:lnTo>
                  <a:pt x="0" y="576"/>
                </a:lnTo>
              </a:path>
            </a:pathLst>
          </a:custGeom>
          <a:noFill/>
          <a:ln w="25400" cap="rnd">
            <a:solidFill>
              <a:schemeClr val="folHlink"/>
            </a:solidFill>
            <a:round/>
            <a:headEnd/>
            <a:tailEnd/>
          </a:ln>
        </p:spPr>
        <p:txBody>
          <a:bodyPr/>
          <a:lstStyle/>
          <a:p>
            <a:endParaRPr lang="en-US"/>
          </a:p>
        </p:txBody>
      </p:sp>
      <p:sp>
        <p:nvSpPr>
          <p:cNvPr id="27" name="Rectangle 20">
            <a:extLst>
              <a:ext uri="{FF2B5EF4-FFF2-40B4-BE49-F238E27FC236}">
                <a16:creationId xmlns:a16="http://schemas.microsoft.com/office/drawing/2014/main" id="{A38862E7-DEF3-4E93-BF9B-BBC8CCDB1F52}"/>
              </a:ext>
            </a:extLst>
          </p:cNvPr>
          <p:cNvSpPr>
            <a:spLocks noChangeArrowheads="1"/>
          </p:cNvSpPr>
          <p:nvPr/>
        </p:nvSpPr>
        <p:spPr bwMode="auto">
          <a:xfrm>
            <a:off x="5656196" y="4038600"/>
            <a:ext cx="3349625" cy="828432"/>
          </a:xfrm>
          <a:prstGeom prst="rect">
            <a:avLst/>
          </a:prstGeom>
          <a:noFill/>
          <a:ln w="12700">
            <a:noFill/>
            <a:miter lim="800000"/>
            <a:headEnd/>
            <a:tailEnd/>
          </a:ln>
        </p:spPr>
        <p:txBody>
          <a:bodyPr lIns="90488" tIns="44450" rIns="90488" bIns="44450">
            <a:spAutoFit/>
          </a:bodyPr>
          <a:lstStyle/>
          <a:p>
            <a:pPr algn="l"/>
            <a:r>
              <a:rPr lang="en-US" sz="2400" b="1" dirty="0"/>
              <a:t>SSR = </a:t>
            </a:r>
            <a:r>
              <a:rPr lang="en-US" sz="2400" b="1" dirty="0">
                <a:latin typeface="Symbol" pitchFamily="18" charset="2"/>
              </a:rPr>
              <a:t></a:t>
            </a:r>
            <a:r>
              <a:rPr lang="en-US" sz="2400" b="1" dirty="0"/>
              <a:t>(</a:t>
            </a:r>
            <a:r>
              <a:rPr lang="en-US" sz="2400" b="1" dirty="0" err="1">
                <a:solidFill>
                  <a:schemeClr val="hlink"/>
                </a:solidFill>
              </a:rPr>
              <a:t>y</a:t>
            </a:r>
            <a:r>
              <a:rPr lang="en-US" sz="2400" b="1" baseline="-25000" dirty="0" err="1">
                <a:solidFill>
                  <a:schemeClr val="hlink"/>
                </a:solidFill>
              </a:rPr>
              <a:t>i</a:t>
            </a:r>
            <a:r>
              <a:rPr lang="en-US" sz="2400" b="1" baseline="-25000" dirty="0">
                <a:solidFill>
                  <a:schemeClr val="hlink"/>
                </a:solidFill>
              </a:rPr>
              <a:t> </a:t>
            </a:r>
            <a:r>
              <a:rPr lang="en-US" sz="2400" b="1" dirty="0"/>
              <a:t>-</a:t>
            </a:r>
            <a:r>
              <a:rPr lang="en-US" sz="2400" b="1" dirty="0">
                <a:solidFill>
                  <a:schemeClr val="tx2"/>
                </a:solidFill>
              </a:rPr>
              <a:t> </a:t>
            </a:r>
            <a:r>
              <a:rPr lang="en-US" sz="2400" b="1" dirty="0">
                <a:solidFill>
                  <a:srgbClr val="800000"/>
                </a:solidFill>
              </a:rPr>
              <a:t>y</a:t>
            </a:r>
            <a:r>
              <a:rPr lang="en-US" sz="2400" b="1" dirty="0"/>
              <a:t>)</a:t>
            </a:r>
            <a:r>
              <a:rPr lang="en-US" sz="2400" b="1" baseline="30000" dirty="0"/>
              <a:t>2</a:t>
            </a:r>
            <a:r>
              <a:rPr lang="en-US" sz="2400" b="1" dirty="0"/>
              <a:t> </a:t>
            </a:r>
          </a:p>
          <a:p>
            <a:pPr algn="l"/>
            <a:r>
              <a:rPr lang="en-US" sz="2400" b="1" dirty="0"/>
              <a:t> </a:t>
            </a:r>
          </a:p>
        </p:txBody>
      </p:sp>
      <p:sp>
        <p:nvSpPr>
          <p:cNvPr id="28" name="Rectangle 21">
            <a:extLst>
              <a:ext uri="{FF2B5EF4-FFF2-40B4-BE49-F238E27FC236}">
                <a16:creationId xmlns:a16="http://schemas.microsoft.com/office/drawing/2014/main" id="{35A5A809-6059-4318-88C5-BAF754B31707}"/>
              </a:ext>
            </a:extLst>
          </p:cNvPr>
          <p:cNvSpPr>
            <a:spLocks noChangeArrowheads="1"/>
          </p:cNvSpPr>
          <p:nvPr/>
        </p:nvSpPr>
        <p:spPr bwMode="auto">
          <a:xfrm>
            <a:off x="6951596" y="3810000"/>
            <a:ext cx="1076325" cy="454025"/>
          </a:xfrm>
          <a:prstGeom prst="rect">
            <a:avLst/>
          </a:prstGeom>
          <a:noFill/>
          <a:ln w="12700">
            <a:noFill/>
            <a:miter lim="800000"/>
            <a:headEnd/>
            <a:tailEnd/>
          </a:ln>
        </p:spPr>
        <p:txBody>
          <a:bodyPr lIns="90488" tIns="44450" rIns="90488" bIns="44450">
            <a:spAutoFit/>
          </a:bodyPr>
          <a:lstStyle/>
          <a:p>
            <a:pPr algn="l"/>
            <a:r>
              <a:rPr lang="en-US" sz="2400" b="1">
                <a:solidFill>
                  <a:schemeClr val="hlink"/>
                </a:solidFill>
                <a:latin typeface="Symbol" pitchFamily="18" charset="2"/>
              </a:rPr>
              <a:t></a:t>
            </a:r>
          </a:p>
        </p:txBody>
      </p:sp>
      <p:sp>
        <p:nvSpPr>
          <p:cNvPr id="29" name="Line 22">
            <a:extLst>
              <a:ext uri="{FF2B5EF4-FFF2-40B4-BE49-F238E27FC236}">
                <a16:creationId xmlns:a16="http://schemas.microsoft.com/office/drawing/2014/main" id="{886A6C6D-263D-4A04-8FF7-C77519F5B27D}"/>
              </a:ext>
            </a:extLst>
          </p:cNvPr>
          <p:cNvSpPr>
            <a:spLocks noChangeShapeType="1"/>
          </p:cNvSpPr>
          <p:nvPr/>
        </p:nvSpPr>
        <p:spPr bwMode="auto">
          <a:xfrm>
            <a:off x="5122796" y="4748213"/>
            <a:ext cx="0" cy="1252537"/>
          </a:xfrm>
          <a:prstGeom prst="line">
            <a:avLst/>
          </a:prstGeom>
          <a:noFill/>
          <a:ln w="12700">
            <a:solidFill>
              <a:schemeClr val="tx1"/>
            </a:solidFill>
            <a:prstDash val="sysDot"/>
            <a:round/>
            <a:headEnd/>
            <a:tailEnd/>
          </a:ln>
        </p:spPr>
        <p:txBody>
          <a:bodyPr wrap="none" anchor="ctr"/>
          <a:lstStyle/>
          <a:p>
            <a:endParaRPr lang="en-US"/>
          </a:p>
        </p:txBody>
      </p:sp>
      <p:sp>
        <p:nvSpPr>
          <p:cNvPr id="30" name="Rectangle 25">
            <a:extLst>
              <a:ext uri="{FF2B5EF4-FFF2-40B4-BE49-F238E27FC236}">
                <a16:creationId xmlns:a16="http://schemas.microsoft.com/office/drawing/2014/main" id="{B78CC8FB-5387-4127-9280-67CBBB9123F3}"/>
              </a:ext>
            </a:extLst>
          </p:cNvPr>
          <p:cNvSpPr>
            <a:spLocks noChangeArrowheads="1"/>
          </p:cNvSpPr>
          <p:nvPr/>
        </p:nvSpPr>
        <p:spPr bwMode="auto">
          <a:xfrm>
            <a:off x="7408796" y="3657600"/>
            <a:ext cx="606425" cy="515938"/>
          </a:xfrm>
          <a:prstGeom prst="rect">
            <a:avLst/>
          </a:prstGeom>
          <a:noFill/>
          <a:ln w="12700">
            <a:noFill/>
            <a:miter lim="800000"/>
            <a:headEnd/>
            <a:tailEnd/>
          </a:ln>
        </p:spPr>
        <p:txBody>
          <a:bodyPr lIns="90488" tIns="44450" rIns="90488" bIns="44450">
            <a:spAutoFit/>
          </a:bodyPr>
          <a:lstStyle/>
          <a:p>
            <a:pPr algn="l"/>
            <a:r>
              <a:rPr lang="en-US" sz="2800" b="1" dirty="0">
                <a:solidFill>
                  <a:srgbClr val="800000"/>
                </a:solidFill>
                <a:latin typeface="Times New Roman" pitchFamily="18" charset="0"/>
              </a:rPr>
              <a:t>_</a:t>
            </a:r>
          </a:p>
        </p:txBody>
      </p:sp>
      <p:sp>
        <p:nvSpPr>
          <p:cNvPr id="31" name="Rectangle 26">
            <a:extLst>
              <a:ext uri="{FF2B5EF4-FFF2-40B4-BE49-F238E27FC236}">
                <a16:creationId xmlns:a16="http://schemas.microsoft.com/office/drawing/2014/main" id="{0EC8CF21-6F80-4176-9E6E-1240A18C9311}"/>
              </a:ext>
            </a:extLst>
          </p:cNvPr>
          <p:cNvSpPr>
            <a:spLocks noChangeArrowheads="1"/>
          </p:cNvSpPr>
          <p:nvPr/>
        </p:nvSpPr>
        <p:spPr bwMode="auto">
          <a:xfrm>
            <a:off x="3674996" y="2743200"/>
            <a:ext cx="606425" cy="515938"/>
          </a:xfrm>
          <a:prstGeom prst="rect">
            <a:avLst/>
          </a:prstGeom>
          <a:noFill/>
          <a:ln w="12700">
            <a:noFill/>
            <a:miter lim="800000"/>
            <a:headEnd/>
            <a:tailEnd/>
          </a:ln>
        </p:spPr>
        <p:txBody>
          <a:bodyPr lIns="90488" tIns="44450" rIns="90488" bIns="44450">
            <a:spAutoFit/>
          </a:bodyPr>
          <a:lstStyle/>
          <a:p>
            <a:pPr algn="l"/>
            <a:r>
              <a:rPr lang="en-US" sz="2800" b="1" dirty="0">
                <a:solidFill>
                  <a:srgbClr val="800000"/>
                </a:solidFill>
                <a:latin typeface="Times New Roman" pitchFamily="18" charset="0"/>
              </a:rPr>
              <a:t>_</a:t>
            </a:r>
          </a:p>
        </p:txBody>
      </p:sp>
      <p:sp>
        <p:nvSpPr>
          <p:cNvPr id="32" name="Rectangle 32">
            <a:extLst>
              <a:ext uri="{FF2B5EF4-FFF2-40B4-BE49-F238E27FC236}">
                <a16:creationId xmlns:a16="http://schemas.microsoft.com/office/drawing/2014/main" id="{61722862-8BC3-47D6-8DF7-52AD5DD1206B}"/>
              </a:ext>
            </a:extLst>
          </p:cNvPr>
          <p:cNvSpPr>
            <a:spLocks noChangeArrowheads="1"/>
          </p:cNvSpPr>
          <p:nvPr/>
        </p:nvSpPr>
        <p:spPr bwMode="auto">
          <a:xfrm>
            <a:off x="8704196" y="2286000"/>
            <a:ext cx="354013" cy="457200"/>
          </a:xfrm>
          <a:prstGeom prst="rect">
            <a:avLst/>
          </a:prstGeom>
          <a:noFill/>
          <a:ln w="19050" algn="ctr">
            <a:noFill/>
            <a:miter lim="800000"/>
            <a:headEnd/>
            <a:tailEnd/>
          </a:ln>
        </p:spPr>
        <p:txBody>
          <a:bodyPr wrap="none">
            <a:spAutoFit/>
          </a:bodyPr>
          <a:lstStyle/>
          <a:p>
            <a:pPr>
              <a:spcBef>
                <a:spcPct val="0"/>
              </a:spcBef>
            </a:pPr>
            <a:r>
              <a:rPr lang="en-US" sz="2400" b="1">
                <a:solidFill>
                  <a:schemeClr val="hlink"/>
                </a:solidFill>
              </a:rPr>
              <a:t>y</a:t>
            </a:r>
          </a:p>
        </p:txBody>
      </p:sp>
      <p:sp>
        <p:nvSpPr>
          <p:cNvPr id="33" name="Rectangle 33">
            <a:extLst>
              <a:ext uri="{FF2B5EF4-FFF2-40B4-BE49-F238E27FC236}">
                <a16:creationId xmlns:a16="http://schemas.microsoft.com/office/drawing/2014/main" id="{43BFD2DC-95E7-489A-B985-6661AC2F595A}"/>
              </a:ext>
            </a:extLst>
          </p:cNvPr>
          <p:cNvSpPr>
            <a:spLocks noChangeArrowheads="1"/>
          </p:cNvSpPr>
          <p:nvPr/>
        </p:nvSpPr>
        <p:spPr bwMode="auto">
          <a:xfrm>
            <a:off x="8704196" y="2057400"/>
            <a:ext cx="1076325" cy="454025"/>
          </a:xfrm>
          <a:prstGeom prst="rect">
            <a:avLst/>
          </a:prstGeom>
          <a:noFill/>
          <a:ln w="12700">
            <a:noFill/>
            <a:miter lim="800000"/>
            <a:headEnd/>
            <a:tailEnd/>
          </a:ln>
        </p:spPr>
        <p:txBody>
          <a:bodyPr lIns="90488" tIns="44450" rIns="90488" bIns="44450">
            <a:spAutoFit/>
          </a:bodyPr>
          <a:lstStyle/>
          <a:p>
            <a:pPr algn="l"/>
            <a:r>
              <a:rPr lang="en-US" sz="2400" b="1">
                <a:solidFill>
                  <a:schemeClr val="hlink"/>
                </a:solidFill>
                <a:latin typeface="Symbol" pitchFamily="18" charset="2"/>
              </a:rPr>
              <a:t></a:t>
            </a:r>
          </a:p>
        </p:txBody>
      </p:sp>
      <p:sp>
        <p:nvSpPr>
          <p:cNvPr id="34" name="Rectangle 35">
            <a:extLst>
              <a:ext uri="{FF2B5EF4-FFF2-40B4-BE49-F238E27FC236}">
                <a16:creationId xmlns:a16="http://schemas.microsoft.com/office/drawing/2014/main" id="{1AE4FB88-1C85-421C-9DCD-B836E0AAC4EF}"/>
              </a:ext>
            </a:extLst>
          </p:cNvPr>
          <p:cNvSpPr>
            <a:spLocks noChangeArrowheads="1"/>
          </p:cNvSpPr>
          <p:nvPr/>
        </p:nvSpPr>
        <p:spPr bwMode="auto">
          <a:xfrm>
            <a:off x="1541396" y="1524000"/>
            <a:ext cx="466725" cy="515938"/>
          </a:xfrm>
          <a:prstGeom prst="rect">
            <a:avLst/>
          </a:prstGeom>
          <a:noFill/>
          <a:ln w="12700">
            <a:noFill/>
            <a:miter lim="800000"/>
            <a:headEnd/>
            <a:tailEnd/>
          </a:ln>
        </p:spPr>
        <p:txBody>
          <a:bodyPr lIns="90488" tIns="44450" rIns="90488" bIns="44450">
            <a:spAutoFit/>
          </a:bodyPr>
          <a:lstStyle/>
          <a:p>
            <a:pPr algn="l"/>
            <a:r>
              <a:rPr lang="en-US" sz="2800" b="1"/>
              <a:t>y</a:t>
            </a:r>
          </a:p>
        </p:txBody>
      </p:sp>
      <p:sp>
        <p:nvSpPr>
          <p:cNvPr id="35" name="Line 36">
            <a:extLst>
              <a:ext uri="{FF2B5EF4-FFF2-40B4-BE49-F238E27FC236}">
                <a16:creationId xmlns:a16="http://schemas.microsoft.com/office/drawing/2014/main" id="{EFEEFB54-5375-44FF-845A-CDCD742EA6F5}"/>
              </a:ext>
            </a:extLst>
          </p:cNvPr>
          <p:cNvSpPr>
            <a:spLocks noChangeShapeType="1"/>
          </p:cNvSpPr>
          <p:nvPr/>
        </p:nvSpPr>
        <p:spPr bwMode="auto">
          <a:xfrm flipH="1">
            <a:off x="1846196" y="3962400"/>
            <a:ext cx="3276600" cy="0"/>
          </a:xfrm>
          <a:prstGeom prst="line">
            <a:avLst/>
          </a:prstGeom>
          <a:noFill/>
          <a:ln w="12700">
            <a:solidFill>
              <a:schemeClr val="tx1"/>
            </a:solidFill>
            <a:prstDash val="sysDot"/>
            <a:round/>
            <a:headEnd/>
            <a:tailEnd/>
          </a:ln>
        </p:spPr>
        <p:txBody>
          <a:bodyPr wrap="none" anchor="ctr"/>
          <a:lstStyle/>
          <a:p>
            <a:endParaRPr lang="en-US"/>
          </a:p>
        </p:txBody>
      </p:sp>
      <p:sp>
        <p:nvSpPr>
          <p:cNvPr id="36" name="Rectangle 38">
            <a:extLst>
              <a:ext uri="{FF2B5EF4-FFF2-40B4-BE49-F238E27FC236}">
                <a16:creationId xmlns:a16="http://schemas.microsoft.com/office/drawing/2014/main" id="{50796AE3-F26D-4053-BF23-F170363962BB}"/>
              </a:ext>
            </a:extLst>
          </p:cNvPr>
          <p:cNvSpPr>
            <a:spLocks noChangeArrowheads="1"/>
          </p:cNvSpPr>
          <p:nvPr/>
        </p:nvSpPr>
        <p:spPr bwMode="auto">
          <a:xfrm>
            <a:off x="1388996" y="4495800"/>
            <a:ext cx="457200" cy="515938"/>
          </a:xfrm>
          <a:prstGeom prst="rect">
            <a:avLst/>
          </a:prstGeom>
          <a:noFill/>
          <a:ln w="12700">
            <a:noFill/>
            <a:miter lim="800000"/>
            <a:headEnd/>
            <a:tailEnd/>
          </a:ln>
        </p:spPr>
        <p:txBody>
          <a:bodyPr lIns="90488" tIns="44450" rIns="90488" bIns="44450">
            <a:spAutoFit/>
          </a:bodyPr>
          <a:lstStyle/>
          <a:p>
            <a:pPr algn="l"/>
            <a:r>
              <a:rPr lang="en-US" sz="2800" b="1" dirty="0">
                <a:solidFill>
                  <a:srgbClr val="800000"/>
                </a:solidFill>
              </a:rPr>
              <a:t>y</a:t>
            </a:r>
          </a:p>
        </p:txBody>
      </p:sp>
      <p:sp>
        <p:nvSpPr>
          <p:cNvPr id="37" name="Rectangle 39">
            <a:extLst>
              <a:ext uri="{FF2B5EF4-FFF2-40B4-BE49-F238E27FC236}">
                <a16:creationId xmlns:a16="http://schemas.microsoft.com/office/drawing/2014/main" id="{8F2B9357-B8C3-41CB-A4C6-FF8511EF7901}"/>
              </a:ext>
            </a:extLst>
          </p:cNvPr>
          <p:cNvSpPr>
            <a:spLocks noChangeArrowheads="1"/>
          </p:cNvSpPr>
          <p:nvPr/>
        </p:nvSpPr>
        <p:spPr bwMode="auto">
          <a:xfrm>
            <a:off x="1388996" y="4114800"/>
            <a:ext cx="606425" cy="515938"/>
          </a:xfrm>
          <a:prstGeom prst="rect">
            <a:avLst/>
          </a:prstGeom>
          <a:noFill/>
          <a:ln w="12700">
            <a:noFill/>
            <a:miter lim="800000"/>
            <a:headEnd/>
            <a:tailEnd/>
          </a:ln>
        </p:spPr>
        <p:txBody>
          <a:bodyPr lIns="90488" tIns="44450" rIns="90488" bIns="44450">
            <a:spAutoFit/>
          </a:bodyPr>
          <a:lstStyle/>
          <a:p>
            <a:pPr algn="l"/>
            <a:r>
              <a:rPr lang="en-US" sz="2800" b="1" dirty="0">
                <a:solidFill>
                  <a:srgbClr val="800000"/>
                </a:solidFill>
                <a:latin typeface="Times New Roman" pitchFamily="18" charset="0"/>
              </a:rPr>
              <a:t>_</a:t>
            </a:r>
          </a:p>
        </p:txBody>
      </p:sp>
      <p:sp>
        <p:nvSpPr>
          <p:cNvPr id="38" name="Rectangle 40">
            <a:extLst>
              <a:ext uri="{FF2B5EF4-FFF2-40B4-BE49-F238E27FC236}">
                <a16:creationId xmlns:a16="http://schemas.microsoft.com/office/drawing/2014/main" id="{AFD4AF49-B8B9-4A27-87ED-3BBC13041BA9}"/>
              </a:ext>
            </a:extLst>
          </p:cNvPr>
          <p:cNvSpPr>
            <a:spLocks noChangeArrowheads="1"/>
          </p:cNvSpPr>
          <p:nvPr/>
        </p:nvSpPr>
        <p:spPr bwMode="auto">
          <a:xfrm>
            <a:off x="1465196" y="3733800"/>
            <a:ext cx="354013" cy="457200"/>
          </a:xfrm>
          <a:prstGeom prst="rect">
            <a:avLst/>
          </a:prstGeom>
          <a:noFill/>
          <a:ln w="19050" algn="ctr">
            <a:noFill/>
            <a:miter lim="800000"/>
            <a:headEnd/>
            <a:tailEnd/>
          </a:ln>
        </p:spPr>
        <p:txBody>
          <a:bodyPr wrap="none">
            <a:spAutoFit/>
          </a:bodyPr>
          <a:lstStyle/>
          <a:p>
            <a:pPr>
              <a:spcBef>
                <a:spcPct val="0"/>
              </a:spcBef>
            </a:pPr>
            <a:r>
              <a:rPr lang="en-US" sz="2400" b="1">
                <a:solidFill>
                  <a:schemeClr val="hlink"/>
                </a:solidFill>
              </a:rPr>
              <a:t>y</a:t>
            </a:r>
          </a:p>
        </p:txBody>
      </p:sp>
      <p:sp>
        <p:nvSpPr>
          <p:cNvPr id="39" name="Rectangle 41">
            <a:extLst>
              <a:ext uri="{FF2B5EF4-FFF2-40B4-BE49-F238E27FC236}">
                <a16:creationId xmlns:a16="http://schemas.microsoft.com/office/drawing/2014/main" id="{F43F1E0D-4F5B-43F3-A1EE-4D33DEAF7DE6}"/>
              </a:ext>
            </a:extLst>
          </p:cNvPr>
          <p:cNvSpPr>
            <a:spLocks noChangeArrowheads="1"/>
          </p:cNvSpPr>
          <p:nvPr/>
        </p:nvSpPr>
        <p:spPr bwMode="auto">
          <a:xfrm>
            <a:off x="1465196" y="3505200"/>
            <a:ext cx="1076325" cy="454025"/>
          </a:xfrm>
          <a:prstGeom prst="rect">
            <a:avLst/>
          </a:prstGeom>
          <a:noFill/>
          <a:ln w="12700">
            <a:noFill/>
            <a:miter lim="800000"/>
            <a:headEnd/>
            <a:tailEnd/>
          </a:ln>
        </p:spPr>
        <p:txBody>
          <a:bodyPr lIns="90488" tIns="44450" rIns="90488" bIns="44450">
            <a:spAutoFit/>
          </a:bodyPr>
          <a:lstStyle/>
          <a:p>
            <a:pPr algn="l"/>
            <a:r>
              <a:rPr lang="en-US" sz="2400" b="1">
                <a:solidFill>
                  <a:schemeClr val="hlink"/>
                </a:solidFill>
                <a:latin typeface="Symbol" pitchFamily="18" charset="2"/>
              </a:rPr>
              <a:t></a:t>
            </a:r>
          </a:p>
        </p:txBody>
      </p:sp>
    </p:spTree>
    <p:extLst>
      <p:ext uri="{BB962C8B-B14F-4D97-AF65-F5344CB8AC3E}">
        <p14:creationId xmlns:p14="http://schemas.microsoft.com/office/powerpoint/2010/main" val="253830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R</a:t>
            </a:r>
            <a:r>
              <a:rPr lang="en-US" baseline="30000" dirty="0"/>
              <a:t>2</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buNone/>
            </a:pPr>
            <a:r>
              <a:rPr lang="en-US" dirty="0">
                <a:solidFill>
                  <a:schemeClr val="bg1">
                    <a:lumMod val="50000"/>
                  </a:schemeClr>
                </a:solidFill>
                <a:latin typeface="+mj-lt"/>
              </a:rPr>
              <a:t>R</a:t>
            </a:r>
            <a:r>
              <a:rPr lang="en-US" baseline="30000" dirty="0">
                <a:solidFill>
                  <a:schemeClr val="bg1">
                    <a:lumMod val="50000"/>
                  </a:schemeClr>
                </a:solidFill>
                <a:latin typeface="+mj-lt"/>
              </a:rPr>
              <a:t>2</a:t>
            </a:r>
            <a:r>
              <a:rPr lang="en-US" dirty="0">
                <a:solidFill>
                  <a:schemeClr val="bg1">
                    <a:lumMod val="50000"/>
                  </a:schemeClr>
                </a:solidFill>
                <a:latin typeface="+mj-lt"/>
              </a:rPr>
              <a:t> is defined as R</a:t>
            </a:r>
            <a:r>
              <a:rPr lang="en-US" baseline="30000" dirty="0">
                <a:solidFill>
                  <a:schemeClr val="bg1">
                    <a:lumMod val="50000"/>
                  </a:schemeClr>
                </a:solidFill>
                <a:latin typeface="+mj-lt"/>
              </a:rPr>
              <a:t>2 </a:t>
            </a:r>
            <a:r>
              <a:rPr lang="en-US" dirty="0">
                <a:solidFill>
                  <a:schemeClr val="bg1">
                    <a:lumMod val="50000"/>
                  </a:schemeClr>
                </a:solidFill>
                <a:latin typeface="+mj-lt"/>
              </a:rPr>
              <a:t>=SSR/SST</a:t>
            </a:r>
            <a:endParaRPr lang="en-US" b="1" dirty="0">
              <a:solidFill>
                <a:schemeClr val="bg1">
                  <a:lumMod val="50000"/>
                </a:schemeClr>
              </a:solidFill>
              <a:latin typeface="+mj-lt"/>
            </a:endParaRPr>
          </a:p>
        </p:txBody>
      </p:sp>
      <p:pic>
        <p:nvPicPr>
          <p:cNvPr id="4" name="Picture 10" descr="regression_r0">
            <a:extLst>
              <a:ext uri="{FF2B5EF4-FFF2-40B4-BE49-F238E27FC236}">
                <a16:creationId xmlns:a16="http://schemas.microsoft.com/office/drawing/2014/main" id="{E7A9B003-F4D8-4E6E-9916-15091B3B6EAF}"/>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1000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266950" y="2701305"/>
            <a:ext cx="2438400" cy="16364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regression_r05">
            <a:extLst>
              <a:ext uri="{FF2B5EF4-FFF2-40B4-BE49-F238E27FC236}">
                <a16:creationId xmlns:a16="http://schemas.microsoft.com/office/drawing/2014/main" id="{B9A667EF-CB19-4416-9E61-8AA131548C5B}"/>
              </a:ext>
            </a:extLst>
          </p:cNvPr>
          <p:cNvPicPr>
            <a:picLocks noChangeArrowheads="1"/>
          </p:cNvPicPr>
          <p:nvPr/>
        </p:nvPicPr>
        <p:blipFill>
          <a:blip r:embed="rId4" cstate="print">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016560" y="2701306"/>
            <a:ext cx="2437200" cy="163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regression_r1">
            <a:extLst>
              <a:ext uri="{FF2B5EF4-FFF2-40B4-BE49-F238E27FC236}">
                <a16:creationId xmlns:a16="http://schemas.microsoft.com/office/drawing/2014/main" id="{B73053B9-7D84-44E3-9297-1E6DC4054AC3}"/>
              </a:ext>
            </a:extLst>
          </p:cNvPr>
          <p:cNvPicPr>
            <a:picLocks noChangeArrowheads="1"/>
          </p:cNvPicPr>
          <p:nvPr/>
        </p:nvPicPr>
        <p:blipFill>
          <a:blip r:embed="rId6" cstate="print">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830750" y="2701305"/>
            <a:ext cx="2437200" cy="163647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440DF02-74C7-436B-8943-BCB019859B8A}"/>
                  </a:ext>
                </a:extLst>
              </p:cNvPr>
              <p:cNvSpPr txBox="1"/>
              <p:nvPr/>
            </p:nvSpPr>
            <p:spPr>
              <a:xfrm>
                <a:off x="5695950" y="4160774"/>
                <a:ext cx="11162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a:rPr>
                            <m:t>𝑅</m:t>
                          </m:r>
                        </m:e>
                        <m:sup>
                          <m:r>
                            <a:rPr lang="en-US" b="0" i="1" smtClean="0">
                              <a:solidFill>
                                <a:srgbClr val="7030A0"/>
                              </a:solidFill>
                              <a:latin typeface="Cambria Math"/>
                            </a:rPr>
                            <m:t>2</m:t>
                          </m:r>
                        </m:sup>
                      </m:sSup>
                      <m:r>
                        <a:rPr lang="en-US" b="0" i="1" smtClean="0">
                          <a:solidFill>
                            <a:srgbClr val="7030A0"/>
                          </a:solidFill>
                          <a:latin typeface="Cambria Math"/>
                        </a:rPr>
                        <m:t>=0.5</m:t>
                      </m:r>
                    </m:oMath>
                  </m:oMathPara>
                </a14:m>
                <a:endParaRPr lang="en-US" dirty="0">
                  <a:solidFill>
                    <a:srgbClr val="7030A0"/>
                  </a:solidFill>
                </a:endParaRPr>
              </a:p>
            </p:txBody>
          </p:sp>
        </mc:Choice>
        <mc:Fallback>
          <p:sp>
            <p:nvSpPr>
              <p:cNvPr id="7" name="TextBox 6">
                <a:extLst>
                  <a:ext uri="{FF2B5EF4-FFF2-40B4-BE49-F238E27FC236}">
                    <a16:creationId xmlns:a16="http://schemas.microsoft.com/office/drawing/2014/main" id="{F440DF02-74C7-436B-8943-BCB019859B8A}"/>
                  </a:ext>
                </a:extLst>
              </p:cNvPr>
              <p:cNvSpPr txBox="1">
                <a:spLocks noRot="1" noChangeAspect="1" noMove="1" noResize="1" noEditPoints="1" noAdjustHandles="1" noChangeArrowheads="1" noChangeShapeType="1" noTextEdit="1"/>
              </p:cNvSpPr>
              <p:nvPr/>
            </p:nvSpPr>
            <p:spPr>
              <a:xfrm>
                <a:off x="5695950" y="4160774"/>
                <a:ext cx="1116268" cy="369332"/>
              </a:xfrm>
              <a:prstGeom prst="rect">
                <a:avLst/>
              </a:prstGeom>
              <a:blipFill>
                <a:blip r:embed="rId8"/>
                <a:stretch>
                  <a:fillRect/>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9E31557-4C28-4E6E-BF96-2FBEFD549A53}"/>
                  </a:ext>
                </a:extLst>
              </p:cNvPr>
              <p:cNvSpPr txBox="1"/>
              <p:nvPr/>
            </p:nvSpPr>
            <p:spPr>
              <a:xfrm>
                <a:off x="8642213" y="4157797"/>
                <a:ext cx="9399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a:rPr>
                            <m:t>𝑅</m:t>
                          </m:r>
                        </m:e>
                        <m:sup>
                          <m:r>
                            <a:rPr lang="en-US" b="0" i="1" smtClean="0">
                              <a:solidFill>
                                <a:srgbClr val="7030A0"/>
                              </a:solidFill>
                              <a:latin typeface="Cambria Math"/>
                            </a:rPr>
                            <m:t>2</m:t>
                          </m:r>
                        </m:sup>
                      </m:sSup>
                      <m:r>
                        <a:rPr lang="en-US" b="0" i="1" smtClean="0">
                          <a:solidFill>
                            <a:srgbClr val="7030A0"/>
                          </a:solidFill>
                          <a:latin typeface="Cambria Math"/>
                        </a:rPr>
                        <m:t>=1</m:t>
                      </m:r>
                    </m:oMath>
                  </m:oMathPara>
                </a14:m>
                <a:endParaRPr lang="en-US" dirty="0">
                  <a:solidFill>
                    <a:srgbClr val="7030A0"/>
                  </a:solidFill>
                </a:endParaRPr>
              </a:p>
            </p:txBody>
          </p:sp>
        </mc:Choice>
        <mc:Fallback>
          <p:sp>
            <p:nvSpPr>
              <p:cNvPr id="8" name="TextBox 7">
                <a:extLst>
                  <a:ext uri="{FF2B5EF4-FFF2-40B4-BE49-F238E27FC236}">
                    <a16:creationId xmlns:a16="http://schemas.microsoft.com/office/drawing/2014/main" id="{29E31557-4C28-4E6E-BF96-2FBEFD549A53}"/>
                  </a:ext>
                </a:extLst>
              </p:cNvPr>
              <p:cNvSpPr txBox="1">
                <a:spLocks noRot="1" noChangeAspect="1" noMove="1" noResize="1" noEditPoints="1" noAdjustHandles="1" noChangeArrowheads="1" noChangeShapeType="1" noTextEdit="1"/>
              </p:cNvSpPr>
              <p:nvPr/>
            </p:nvSpPr>
            <p:spPr>
              <a:xfrm>
                <a:off x="8642213" y="4157797"/>
                <a:ext cx="939937" cy="369332"/>
              </a:xfrm>
              <a:prstGeom prst="rect">
                <a:avLst/>
              </a:prstGeom>
              <a:blipFill>
                <a:blip r:embed="rId9"/>
                <a:stretch>
                  <a:fillRect/>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A2A73C9-91C7-4439-B6F0-B9773D00C8BE}"/>
                  </a:ext>
                </a:extLst>
              </p:cNvPr>
              <p:cNvSpPr txBox="1"/>
              <p:nvPr/>
            </p:nvSpPr>
            <p:spPr>
              <a:xfrm>
                <a:off x="3003413" y="4157797"/>
                <a:ext cx="9399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a:rPr>
                            <m:t>𝑅</m:t>
                          </m:r>
                        </m:e>
                        <m:sup>
                          <m:r>
                            <a:rPr lang="en-US" b="0" i="1" smtClean="0">
                              <a:solidFill>
                                <a:srgbClr val="7030A0"/>
                              </a:solidFill>
                              <a:latin typeface="Cambria Math"/>
                            </a:rPr>
                            <m:t>2</m:t>
                          </m:r>
                        </m:sup>
                      </m:sSup>
                      <m:r>
                        <a:rPr lang="en-US" b="0" i="1" smtClean="0">
                          <a:solidFill>
                            <a:srgbClr val="7030A0"/>
                          </a:solidFill>
                          <a:latin typeface="Cambria Math"/>
                        </a:rPr>
                        <m:t>=0</m:t>
                      </m:r>
                    </m:oMath>
                  </m:oMathPara>
                </a14:m>
                <a:endParaRPr lang="en-US" dirty="0">
                  <a:solidFill>
                    <a:srgbClr val="7030A0"/>
                  </a:solidFill>
                </a:endParaRPr>
              </a:p>
            </p:txBody>
          </p:sp>
        </mc:Choice>
        <mc:Fallback>
          <p:sp>
            <p:nvSpPr>
              <p:cNvPr id="9" name="TextBox 8">
                <a:extLst>
                  <a:ext uri="{FF2B5EF4-FFF2-40B4-BE49-F238E27FC236}">
                    <a16:creationId xmlns:a16="http://schemas.microsoft.com/office/drawing/2014/main" id="{6A2A73C9-91C7-4439-B6F0-B9773D00C8BE}"/>
                  </a:ext>
                </a:extLst>
              </p:cNvPr>
              <p:cNvSpPr txBox="1">
                <a:spLocks noRot="1" noChangeAspect="1" noMove="1" noResize="1" noEditPoints="1" noAdjustHandles="1" noChangeArrowheads="1" noChangeShapeType="1" noTextEdit="1"/>
              </p:cNvSpPr>
              <p:nvPr/>
            </p:nvSpPr>
            <p:spPr>
              <a:xfrm>
                <a:off x="3003413" y="4157797"/>
                <a:ext cx="939937" cy="369332"/>
              </a:xfrm>
              <a:prstGeom prst="rect">
                <a:avLst/>
              </a:prstGeom>
              <a:blipFill>
                <a:blip r:embed="rId10"/>
                <a:stretch>
                  <a:fillRect/>
                </a:stretch>
              </a:blipFill>
            </p:spPr>
            <p:txBody>
              <a:bodyPr/>
              <a:lstStyle/>
              <a:p>
                <a:r>
                  <a:rPr lang="en-IL">
                    <a:noFill/>
                  </a:rPr>
                  <a:t> </a:t>
                </a:r>
              </a:p>
            </p:txBody>
          </p:sp>
        </mc:Fallback>
      </mc:AlternateContent>
    </p:spTree>
    <p:extLst>
      <p:ext uri="{BB962C8B-B14F-4D97-AF65-F5344CB8AC3E}">
        <p14:creationId xmlns:p14="http://schemas.microsoft.com/office/powerpoint/2010/main" val="1409248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R</a:t>
            </a:r>
            <a:r>
              <a:rPr lang="en-US" baseline="30000" dirty="0"/>
              <a:t>2</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50000"/>
              </a:lnSpc>
              <a:spcBef>
                <a:spcPct val="20000"/>
              </a:spcBef>
              <a:buNone/>
            </a:pPr>
            <a:r>
              <a:rPr lang="en-US" dirty="0">
                <a:solidFill>
                  <a:schemeClr val="bg1">
                    <a:lumMod val="50000"/>
                  </a:schemeClr>
                </a:solidFill>
                <a:latin typeface="+mj-lt"/>
              </a:rPr>
              <a:t>R</a:t>
            </a:r>
            <a:r>
              <a:rPr lang="en-US" baseline="30000" dirty="0">
                <a:solidFill>
                  <a:schemeClr val="bg1">
                    <a:lumMod val="50000"/>
                  </a:schemeClr>
                </a:solidFill>
                <a:latin typeface="+mj-lt"/>
              </a:rPr>
              <a:t>2</a:t>
            </a:r>
            <a:r>
              <a:rPr lang="en-US" dirty="0">
                <a:solidFill>
                  <a:schemeClr val="bg1">
                    <a:lumMod val="50000"/>
                  </a:schemeClr>
                </a:solidFill>
                <a:latin typeface="+mj-lt"/>
              </a:rPr>
              <a:t> actually tests the goodness of fit: how close the data are to the fitted regression line.</a:t>
            </a:r>
          </a:p>
          <a:p>
            <a:pPr marL="0" indent="0">
              <a:lnSpc>
                <a:spcPct val="150000"/>
              </a:lnSpc>
              <a:spcBef>
                <a:spcPct val="20000"/>
              </a:spcBef>
              <a:buNone/>
            </a:pPr>
            <a:r>
              <a:rPr lang="en-US" dirty="0">
                <a:solidFill>
                  <a:schemeClr val="bg1">
                    <a:lumMod val="50000"/>
                  </a:schemeClr>
                </a:solidFill>
                <a:latin typeface="+mj-lt"/>
                <a:sym typeface="Open Sans"/>
              </a:rPr>
              <a:t>It is does not come instead of the train-validation-test methodology.</a:t>
            </a:r>
            <a:endParaRPr lang="en-GB" dirty="0">
              <a:solidFill>
                <a:schemeClr val="bg1">
                  <a:lumMod val="50000"/>
                </a:schemeClr>
              </a:solidFill>
              <a:latin typeface="+mj-lt"/>
              <a:sym typeface="Open Sans"/>
            </a:endParaRPr>
          </a:p>
        </p:txBody>
      </p:sp>
    </p:spTree>
    <p:extLst>
      <p:ext uri="{BB962C8B-B14F-4D97-AF65-F5344CB8AC3E}">
        <p14:creationId xmlns:p14="http://schemas.microsoft.com/office/powerpoint/2010/main" val="2038082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Linear regression - summary</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a:lnSpc>
                <a:spcPct val="110000"/>
              </a:lnSpc>
            </a:pPr>
            <a:r>
              <a:rPr lang="en-US" dirty="0">
                <a:solidFill>
                  <a:schemeClr val="bg1">
                    <a:lumMod val="50000"/>
                  </a:schemeClr>
                </a:solidFill>
                <a:latin typeface="+mj-lt"/>
                <a:ea typeface="Open Sans" panose="020B0604020202020204" charset="0"/>
                <a:cs typeface="Open Sans" panose="020B0604020202020204" charset="0"/>
              </a:rPr>
              <a:t>Model the outcome as a linear function of the independent variable</a:t>
            </a:r>
          </a:p>
          <a:p>
            <a:pPr>
              <a:lnSpc>
                <a:spcPct val="110000"/>
              </a:lnSpc>
            </a:pPr>
            <a:r>
              <a:rPr lang="en-US" dirty="0">
                <a:solidFill>
                  <a:schemeClr val="bg1">
                    <a:lumMod val="50000"/>
                  </a:schemeClr>
                </a:solidFill>
                <a:latin typeface="+mj-lt"/>
                <a:ea typeface="Open Sans" panose="020B0604020202020204" charset="0"/>
                <a:cs typeface="Open Sans" panose="020B0604020202020204" charset="0"/>
              </a:rPr>
              <a:t>Have a closed-form solution for minimizing SSE</a:t>
            </a:r>
          </a:p>
          <a:p>
            <a:pPr>
              <a:lnSpc>
                <a:spcPct val="110000"/>
              </a:lnSpc>
            </a:pPr>
            <a:r>
              <a:rPr lang="en-US" dirty="0">
                <a:solidFill>
                  <a:schemeClr val="bg1">
                    <a:lumMod val="50000"/>
                  </a:schemeClr>
                </a:solidFill>
                <a:latin typeface="+mj-lt"/>
                <a:ea typeface="Open Sans" panose="020B0604020202020204" charset="0"/>
                <a:cs typeface="Open Sans" panose="020B0604020202020204" charset="0"/>
              </a:rPr>
              <a:t>What if the functional relation is not linear?</a:t>
            </a:r>
          </a:p>
          <a:p>
            <a:pPr>
              <a:lnSpc>
                <a:spcPct val="110000"/>
              </a:lnSpc>
            </a:pPr>
            <a:r>
              <a:rPr lang="en-US" dirty="0">
                <a:solidFill>
                  <a:schemeClr val="bg1">
                    <a:lumMod val="50000"/>
                  </a:schemeClr>
                </a:solidFill>
                <a:latin typeface="+mj-lt"/>
                <a:ea typeface="Open Sans" panose="020B0604020202020204" charset="0"/>
                <a:cs typeface="Open Sans" panose="020B0604020202020204" charset="0"/>
              </a:rPr>
              <a:t>What can be done of there are non-numeric explaining features? </a:t>
            </a:r>
            <a:endParaRPr lang="en-US" dirty="0">
              <a:latin typeface="+mj-lt"/>
              <a:ea typeface="Open Sans" panose="020B0604020202020204" charset="0"/>
              <a:cs typeface="Open Sans" panose="020B0604020202020204" charset="0"/>
            </a:endParaRPr>
          </a:p>
        </p:txBody>
      </p:sp>
    </p:spTree>
    <p:extLst>
      <p:ext uri="{BB962C8B-B14F-4D97-AF65-F5344CB8AC3E}">
        <p14:creationId xmlns:p14="http://schemas.microsoft.com/office/powerpoint/2010/main" val="37452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The look alike idea</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lstStyle/>
          <a:p>
            <a:pPr marL="0" indent="0">
              <a:lnSpc>
                <a:spcPct val="150000"/>
              </a:lnSpc>
              <a:buNone/>
            </a:pPr>
            <a:r>
              <a:rPr lang="en-US" dirty="0">
                <a:solidFill>
                  <a:schemeClr val="bg1">
                    <a:lumMod val="50000"/>
                  </a:schemeClr>
                </a:solidFill>
                <a:latin typeface="+mj-lt"/>
              </a:rPr>
              <a:t>Observations that have “similar” values of explaining features tend to have similar values of outcome.</a:t>
            </a:r>
          </a:p>
        </p:txBody>
      </p:sp>
    </p:spTree>
    <p:extLst>
      <p:ext uri="{BB962C8B-B14F-4D97-AF65-F5344CB8AC3E}">
        <p14:creationId xmlns:p14="http://schemas.microsoft.com/office/powerpoint/2010/main" val="3760858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179207-2EE7-4F04-AA4C-93E41AA2C155}"/>
              </a:ext>
            </a:extLst>
          </p:cNvPr>
          <p:cNvSpPr>
            <a:spLocks noGrp="1"/>
          </p:cNvSpPr>
          <p:nvPr>
            <p:ph type="ctrTitle"/>
          </p:nvPr>
        </p:nvSpPr>
        <p:spPr/>
        <p:txBody>
          <a:bodyPr>
            <a:normAutofit/>
          </a:bodyPr>
          <a:lstStyle/>
          <a:p>
            <a:r>
              <a:rPr lang="en-US" sz="4800" b="1" dirty="0">
                <a:solidFill>
                  <a:schemeClr val="tx1">
                    <a:lumMod val="50000"/>
                    <a:lumOff val="50000"/>
                  </a:schemeClr>
                </a:solidFill>
              </a:rPr>
              <a:t>Supervised learning:</a:t>
            </a:r>
            <a:br>
              <a:rPr lang="en-US" sz="4800" b="1" dirty="0">
                <a:solidFill>
                  <a:schemeClr val="tx1">
                    <a:lumMod val="50000"/>
                    <a:lumOff val="50000"/>
                  </a:schemeClr>
                </a:solidFill>
              </a:rPr>
            </a:br>
            <a:r>
              <a:rPr lang="en-US" sz="4800" dirty="0">
                <a:solidFill>
                  <a:schemeClr val="tx1">
                    <a:lumMod val="50000"/>
                    <a:lumOff val="50000"/>
                  </a:schemeClr>
                </a:solidFill>
              </a:rPr>
              <a:t>Decision trees and linear regression</a:t>
            </a:r>
            <a:endParaRPr lang="en-IL" sz="4800" dirty="0">
              <a:solidFill>
                <a:schemeClr val="tx1">
                  <a:lumMod val="50000"/>
                  <a:lumOff val="50000"/>
                </a:schemeClr>
              </a:solidFill>
            </a:endParaRPr>
          </a:p>
        </p:txBody>
      </p:sp>
    </p:spTree>
    <p:extLst>
      <p:ext uri="{BB962C8B-B14F-4D97-AF65-F5344CB8AC3E}">
        <p14:creationId xmlns:p14="http://schemas.microsoft.com/office/powerpoint/2010/main" val="1650445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Decision trees and linear regression</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lstStyle/>
          <a:p>
            <a:pPr marL="0" indent="0">
              <a:lnSpc>
                <a:spcPct val="150000"/>
              </a:lnSpc>
              <a:buNone/>
            </a:pPr>
            <a:r>
              <a:rPr lang="en-US" dirty="0">
                <a:solidFill>
                  <a:schemeClr val="bg1">
                    <a:lumMod val="50000"/>
                  </a:schemeClr>
                </a:solidFill>
                <a:latin typeface="+mj-lt"/>
                <a:ea typeface="Open Sans" panose="020B0604020202020204" charset="0"/>
                <a:cs typeface="Open Sans" panose="020B0604020202020204" charset="0"/>
                <a:sym typeface="Open Sans"/>
              </a:rPr>
              <a:t>In this session we will describe two simple yet practical and powerful methods:</a:t>
            </a:r>
          </a:p>
          <a:p>
            <a:pPr>
              <a:lnSpc>
                <a:spcPct val="150000"/>
              </a:lnSpc>
            </a:pPr>
            <a:r>
              <a:rPr lang="en-US" dirty="0">
                <a:solidFill>
                  <a:schemeClr val="bg1">
                    <a:lumMod val="50000"/>
                  </a:schemeClr>
                </a:solidFill>
                <a:latin typeface="+mj-lt"/>
                <a:ea typeface="Open Sans" panose="020B0604020202020204" charset="0"/>
                <a:cs typeface="Open Sans" panose="020B0604020202020204" charset="0"/>
                <a:sym typeface="Open Sans"/>
              </a:rPr>
              <a:t>Decision trees, which can be used for both classification and regression</a:t>
            </a:r>
          </a:p>
          <a:p>
            <a:pPr>
              <a:lnSpc>
                <a:spcPct val="150000"/>
              </a:lnSpc>
            </a:pPr>
            <a:r>
              <a:rPr lang="en-US" dirty="0">
                <a:solidFill>
                  <a:schemeClr val="bg1">
                    <a:lumMod val="50000"/>
                  </a:schemeClr>
                </a:solidFill>
                <a:latin typeface="+mj-lt"/>
                <a:ea typeface="Open Sans" panose="020B0604020202020204" charset="0"/>
                <a:cs typeface="Open Sans" panose="020B0604020202020204" charset="0"/>
                <a:sym typeface="Open Sans"/>
              </a:rPr>
              <a:t>Linear regression, which is a regression method</a:t>
            </a:r>
          </a:p>
          <a:p>
            <a:pPr marL="0" indent="0">
              <a:lnSpc>
                <a:spcPct val="150000"/>
              </a:lnSpc>
              <a:buNone/>
            </a:pPr>
            <a:endParaRPr lang="en-US" dirty="0">
              <a:solidFill>
                <a:schemeClr val="bg1">
                  <a:lumMod val="50000"/>
                </a:schemeClr>
              </a:solidFill>
              <a:latin typeface="+mj-lt"/>
              <a:ea typeface="Open Sans" panose="020B0604020202020204" charset="0"/>
              <a:cs typeface="Open Sans" panose="020B0604020202020204" charset="0"/>
            </a:endParaRPr>
          </a:p>
          <a:p>
            <a:pPr marL="0" indent="0">
              <a:lnSpc>
                <a:spcPct val="150000"/>
              </a:lnSpc>
              <a:buNone/>
            </a:pPr>
            <a:endParaRPr lang="en-US" b="1" dirty="0">
              <a:solidFill>
                <a:srgbClr val="0070C0"/>
              </a:solidFill>
              <a:latin typeface="+mj-lt"/>
            </a:endParaRPr>
          </a:p>
        </p:txBody>
      </p:sp>
    </p:spTree>
    <p:extLst>
      <p:ext uri="{BB962C8B-B14F-4D97-AF65-F5344CB8AC3E}">
        <p14:creationId xmlns:p14="http://schemas.microsoft.com/office/powerpoint/2010/main" val="345880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Decision trees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lstStyle/>
          <a:p>
            <a:pPr marL="0" indent="0">
              <a:lnSpc>
                <a:spcPct val="150000"/>
              </a:lnSpc>
              <a:spcBef>
                <a:spcPct val="20000"/>
              </a:spcBef>
              <a:buNone/>
            </a:pPr>
            <a:r>
              <a:rPr lang="en-US" dirty="0">
                <a:solidFill>
                  <a:schemeClr val="bg1">
                    <a:lumMod val="50000"/>
                  </a:schemeClr>
                </a:solidFill>
                <a:latin typeface="+mj-lt"/>
                <a:ea typeface="Arial"/>
                <a:cs typeface="Arial"/>
              </a:rPr>
              <a:t>Decision trees are highly natural models for inference:</a:t>
            </a:r>
          </a:p>
          <a:p>
            <a:pPr marL="0" indent="0">
              <a:lnSpc>
                <a:spcPct val="150000"/>
              </a:lnSpc>
              <a:spcBef>
                <a:spcPct val="20000"/>
              </a:spcBef>
              <a:buNone/>
            </a:pPr>
            <a:endParaRPr lang="en-US" dirty="0">
              <a:solidFill>
                <a:schemeClr val="bg1">
                  <a:lumMod val="50000"/>
                </a:schemeClr>
              </a:solidFill>
              <a:latin typeface="+mj-lt"/>
              <a:ea typeface="Arial"/>
              <a:cs typeface="Arial"/>
            </a:endParaRPr>
          </a:p>
        </p:txBody>
      </p:sp>
      <p:pic>
        <p:nvPicPr>
          <p:cNvPr id="4" name="תמונה 3">
            <a:extLst>
              <a:ext uri="{FF2B5EF4-FFF2-40B4-BE49-F238E27FC236}">
                <a16:creationId xmlns:a16="http://schemas.microsoft.com/office/drawing/2014/main" id="{A5136A77-EB2E-4D57-9D64-FE5378EE265B}"/>
              </a:ext>
            </a:extLst>
          </p:cNvPr>
          <p:cNvPicPr>
            <a:picLocks noChangeAspect="1"/>
          </p:cNvPicPr>
          <p:nvPr/>
        </p:nvPicPr>
        <p:blipFill>
          <a:blip r:embed="rId2"/>
          <a:stretch>
            <a:fillRect/>
          </a:stretch>
        </p:blipFill>
        <p:spPr>
          <a:xfrm>
            <a:off x="1621414" y="2862262"/>
            <a:ext cx="8963025" cy="2867025"/>
          </a:xfrm>
          <a:prstGeom prst="rect">
            <a:avLst/>
          </a:prstGeom>
        </p:spPr>
      </p:pic>
    </p:spTree>
    <p:extLst>
      <p:ext uri="{BB962C8B-B14F-4D97-AF65-F5344CB8AC3E}">
        <p14:creationId xmlns:p14="http://schemas.microsoft.com/office/powerpoint/2010/main" val="295494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Decision trees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fontScale="77500" lnSpcReduction="20000"/>
          </a:bodyPr>
          <a:lstStyle/>
          <a:p>
            <a:pPr marL="0" indent="0">
              <a:lnSpc>
                <a:spcPct val="150000"/>
              </a:lnSpc>
              <a:spcBef>
                <a:spcPct val="20000"/>
              </a:spcBef>
              <a:buNone/>
            </a:pPr>
            <a:r>
              <a:rPr lang="en-US" dirty="0">
                <a:solidFill>
                  <a:schemeClr val="bg1">
                    <a:lumMod val="50000"/>
                  </a:schemeClr>
                </a:solidFill>
                <a:latin typeface="+mj-lt"/>
                <a:ea typeface="Arial"/>
                <a:cs typeface="Arial"/>
              </a:rPr>
              <a:t>Decision trees can be induced from data.</a:t>
            </a:r>
          </a:p>
          <a:p>
            <a:pPr marL="0" indent="0">
              <a:lnSpc>
                <a:spcPct val="150000"/>
              </a:lnSpc>
              <a:spcBef>
                <a:spcPct val="20000"/>
              </a:spcBef>
              <a:buNone/>
            </a:pPr>
            <a:r>
              <a:rPr lang="en-US" u="sng" dirty="0">
                <a:solidFill>
                  <a:schemeClr val="bg1">
                    <a:lumMod val="50000"/>
                  </a:schemeClr>
                </a:solidFill>
                <a:latin typeface="+mj-lt"/>
                <a:ea typeface="Arial"/>
                <a:cs typeface="Arial"/>
              </a:rPr>
              <a:t>Example:</a:t>
            </a:r>
          </a:p>
          <a:p>
            <a:pPr marL="0" indent="0">
              <a:lnSpc>
                <a:spcPct val="150000"/>
              </a:lnSpc>
              <a:spcBef>
                <a:spcPct val="20000"/>
              </a:spcBef>
              <a:buNone/>
            </a:pPr>
            <a:r>
              <a:rPr lang="en-US" dirty="0">
                <a:solidFill>
                  <a:schemeClr val="bg1">
                    <a:lumMod val="50000"/>
                  </a:schemeClr>
                </a:solidFill>
                <a:latin typeface="+mj-lt"/>
                <a:ea typeface="Arial"/>
                <a:cs typeface="Arial"/>
              </a:rPr>
              <a:t>We collected 5K results of some test.</a:t>
            </a:r>
          </a:p>
          <a:p>
            <a:pPr marL="0" indent="0">
              <a:lnSpc>
                <a:spcPct val="150000"/>
              </a:lnSpc>
              <a:spcBef>
                <a:spcPct val="20000"/>
              </a:spcBef>
              <a:buNone/>
            </a:pPr>
            <a:r>
              <a:rPr lang="en-US" dirty="0">
                <a:solidFill>
                  <a:schemeClr val="bg1">
                    <a:lumMod val="50000"/>
                  </a:schemeClr>
                </a:solidFill>
                <a:latin typeface="+mj-lt"/>
                <a:ea typeface="Arial"/>
                <a:cs typeface="Arial"/>
              </a:rPr>
              <a:t>Each result is described by many features, like features that describe the tested unit, results of previous tests, that the unit went through, the specific tester that run the test, etc.</a:t>
            </a:r>
          </a:p>
          <a:p>
            <a:pPr marL="0" indent="0">
              <a:lnSpc>
                <a:spcPct val="150000"/>
              </a:lnSpc>
              <a:spcBef>
                <a:spcPct val="20000"/>
              </a:spcBef>
              <a:buNone/>
            </a:pPr>
            <a:r>
              <a:rPr lang="en-US" dirty="0">
                <a:solidFill>
                  <a:schemeClr val="bg1">
                    <a:lumMod val="50000"/>
                  </a:schemeClr>
                </a:solidFill>
                <a:latin typeface="+mj-lt"/>
                <a:ea typeface="Arial"/>
                <a:cs typeface="Arial"/>
              </a:rPr>
              <a:t>4K tests were passed successfully, and 1K tests were failed.</a:t>
            </a:r>
          </a:p>
          <a:p>
            <a:pPr marL="0" indent="0">
              <a:lnSpc>
                <a:spcPct val="150000"/>
              </a:lnSpc>
              <a:spcBef>
                <a:spcPct val="20000"/>
              </a:spcBef>
              <a:buNone/>
            </a:pPr>
            <a:r>
              <a:rPr lang="en-US" dirty="0">
                <a:solidFill>
                  <a:schemeClr val="bg1">
                    <a:lumMod val="50000"/>
                  </a:schemeClr>
                </a:solidFill>
                <a:latin typeface="+mj-lt"/>
                <a:ea typeface="Arial"/>
                <a:cs typeface="Arial"/>
              </a:rPr>
              <a:t>The objective: predict the result of the test (success / fail) without actually running it. </a:t>
            </a:r>
          </a:p>
          <a:p>
            <a:pPr marL="0" indent="0">
              <a:lnSpc>
                <a:spcPct val="150000"/>
              </a:lnSpc>
              <a:spcBef>
                <a:spcPct val="20000"/>
              </a:spcBef>
              <a:buNone/>
            </a:pPr>
            <a:endParaRPr lang="en-US" dirty="0">
              <a:solidFill>
                <a:schemeClr val="bg1">
                  <a:lumMod val="50000"/>
                </a:schemeClr>
              </a:solidFill>
              <a:latin typeface="+mj-lt"/>
              <a:ea typeface="Arial"/>
              <a:cs typeface="Arial"/>
            </a:endParaRPr>
          </a:p>
        </p:txBody>
      </p:sp>
    </p:spTree>
    <p:extLst>
      <p:ext uri="{BB962C8B-B14F-4D97-AF65-F5344CB8AC3E}">
        <p14:creationId xmlns:p14="http://schemas.microsoft.com/office/powerpoint/2010/main" val="203375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Decision trees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00000"/>
              </a:lnSpc>
              <a:buNone/>
            </a:pPr>
            <a:r>
              <a:rPr lang="en-US" dirty="0">
                <a:solidFill>
                  <a:schemeClr val="bg1">
                    <a:lumMod val="50000"/>
                  </a:schemeClr>
                </a:solidFill>
                <a:latin typeface="+mj-lt"/>
                <a:ea typeface="Open Sans" panose="020B0604020202020204" charset="0"/>
                <a:cs typeface="Open Sans" panose="020B0604020202020204" charset="0"/>
              </a:rPr>
              <a:t>The population is a mix of different types. What if we could find splitting criterion that will create two (or more), more pure sub populations</a:t>
            </a:r>
          </a:p>
          <a:p>
            <a:pPr marL="0" indent="0">
              <a:lnSpc>
                <a:spcPct val="150000"/>
              </a:lnSpc>
              <a:spcBef>
                <a:spcPct val="20000"/>
              </a:spcBef>
              <a:buNone/>
            </a:pPr>
            <a:endParaRPr lang="en-US" dirty="0">
              <a:solidFill>
                <a:schemeClr val="bg1">
                  <a:lumMod val="50000"/>
                </a:schemeClr>
              </a:solidFill>
              <a:latin typeface="+mj-lt"/>
              <a:ea typeface="Arial"/>
              <a:cs typeface="Arial"/>
            </a:endParaRPr>
          </a:p>
        </p:txBody>
      </p:sp>
      <p:sp>
        <p:nvSpPr>
          <p:cNvPr id="4" name="מלבן מעוגל 1">
            <a:extLst>
              <a:ext uri="{FF2B5EF4-FFF2-40B4-BE49-F238E27FC236}">
                <a16:creationId xmlns:a16="http://schemas.microsoft.com/office/drawing/2014/main" id="{98A38D2C-0155-4A76-9E92-7CA89DBC42BD}"/>
              </a:ext>
            </a:extLst>
          </p:cNvPr>
          <p:cNvSpPr/>
          <p:nvPr/>
        </p:nvSpPr>
        <p:spPr>
          <a:xfrm>
            <a:off x="5359160" y="3423059"/>
            <a:ext cx="1397480" cy="810883"/>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pPr algn="ctr"/>
            <a:r>
              <a:rPr lang="en-US" dirty="0">
                <a:latin typeface="Open Sans" panose="020B0604020202020204" charset="0"/>
                <a:ea typeface="Open Sans" panose="020B0604020202020204" charset="0"/>
                <a:cs typeface="Open Sans" panose="020B0604020202020204" charset="0"/>
              </a:rPr>
              <a:t>1,000 F</a:t>
            </a:r>
          </a:p>
          <a:p>
            <a:pPr algn="ctr"/>
            <a:r>
              <a:rPr lang="en-US" dirty="0">
                <a:latin typeface="Open Sans" panose="020B0604020202020204" charset="0"/>
                <a:ea typeface="Open Sans" panose="020B0604020202020204" charset="0"/>
                <a:cs typeface="Open Sans" panose="020B0604020202020204" charset="0"/>
              </a:rPr>
              <a:t>4,000 S</a:t>
            </a:r>
            <a:endParaRPr lang="he-IL" dirty="0">
              <a:latin typeface="Open Sans" panose="020B0604020202020204" charset="0"/>
              <a:ea typeface="Open Sans" panose="020B0604020202020204" charset="0"/>
            </a:endParaRPr>
          </a:p>
        </p:txBody>
      </p:sp>
      <p:sp>
        <p:nvSpPr>
          <p:cNvPr id="5" name="מלבן מעוגל 4">
            <a:extLst>
              <a:ext uri="{FF2B5EF4-FFF2-40B4-BE49-F238E27FC236}">
                <a16:creationId xmlns:a16="http://schemas.microsoft.com/office/drawing/2014/main" id="{7D09AD8E-D383-433B-A18D-4B6A867A1C4A}"/>
              </a:ext>
            </a:extLst>
          </p:cNvPr>
          <p:cNvSpPr/>
          <p:nvPr/>
        </p:nvSpPr>
        <p:spPr>
          <a:xfrm>
            <a:off x="3961680" y="4643866"/>
            <a:ext cx="1397480" cy="810883"/>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pPr algn="ctr"/>
            <a:r>
              <a:rPr lang="en-US" sz="1400" u="sng" dirty="0">
                <a:latin typeface="Open Sans" panose="020B0604020202020204" charset="0"/>
                <a:ea typeface="Open Sans" panose="020B0604020202020204" charset="0"/>
                <a:cs typeface="Open Sans" panose="020B0604020202020204" charset="0"/>
              </a:rPr>
              <a:t>Tester 1</a:t>
            </a:r>
          </a:p>
          <a:p>
            <a:pPr algn="ctr"/>
            <a:r>
              <a:rPr lang="en-US" sz="1400" dirty="0">
                <a:latin typeface="Open Sans" panose="020B0604020202020204" charset="0"/>
                <a:ea typeface="Open Sans" panose="020B0604020202020204" charset="0"/>
                <a:cs typeface="Open Sans" panose="020B0604020202020204" charset="0"/>
              </a:rPr>
              <a:t>600 F</a:t>
            </a:r>
          </a:p>
          <a:p>
            <a:pPr algn="ctr"/>
            <a:r>
              <a:rPr lang="en-US" sz="1400" dirty="0">
                <a:latin typeface="Open Sans" panose="020B0604020202020204" charset="0"/>
                <a:ea typeface="Open Sans" panose="020B0604020202020204" charset="0"/>
                <a:cs typeface="Open Sans" panose="020B0604020202020204" charset="0"/>
              </a:rPr>
              <a:t>800 S</a:t>
            </a:r>
            <a:endParaRPr lang="he-IL" sz="1400" dirty="0">
              <a:latin typeface="Open Sans" panose="020B0604020202020204" charset="0"/>
              <a:ea typeface="Open Sans" panose="020B0604020202020204" charset="0"/>
            </a:endParaRPr>
          </a:p>
        </p:txBody>
      </p:sp>
      <p:sp>
        <p:nvSpPr>
          <p:cNvPr id="6" name="מלבן מעוגל 5">
            <a:extLst>
              <a:ext uri="{FF2B5EF4-FFF2-40B4-BE49-F238E27FC236}">
                <a16:creationId xmlns:a16="http://schemas.microsoft.com/office/drawing/2014/main" id="{25DC0952-9CF9-47B5-AC3E-A1EBD8C219CC}"/>
              </a:ext>
            </a:extLst>
          </p:cNvPr>
          <p:cNvSpPr/>
          <p:nvPr/>
        </p:nvSpPr>
        <p:spPr>
          <a:xfrm>
            <a:off x="6756639" y="4643865"/>
            <a:ext cx="1501535" cy="810883"/>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pPr algn="ctr"/>
            <a:r>
              <a:rPr lang="en-US" sz="1400" u="sng" dirty="0">
                <a:latin typeface="Open Sans" panose="020B0604020202020204" charset="0"/>
                <a:ea typeface="Open Sans" panose="020B0604020202020204" charset="0"/>
                <a:cs typeface="Open Sans" panose="020B0604020202020204" charset="0"/>
              </a:rPr>
              <a:t>Testers 2, 3 &amp; 4</a:t>
            </a:r>
          </a:p>
          <a:p>
            <a:pPr algn="ctr"/>
            <a:r>
              <a:rPr lang="en-US" sz="1400" dirty="0">
                <a:latin typeface="Open Sans" panose="020B0604020202020204" charset="0"/>
                <a:ea typeface="Open Sans" panose="020B0604020202020204" charset="0"/>
                <a:cs typeface="Open Sans" panose="020B0604020202020204" charset="0"/>
              </a:rPr>
              <a:t>400 F</a:t>
            </a:r>
          </a:p>
          <a:p>
            <a:pPr algn="ctr"/>
            <a:r>
              <a:rPr lang="en-US" sz="1400" dirty="0">
                <a:latin typeface="Open Sans" panose="020B0604020202020204" charset="0"/>
                <a:ea typeface="Open Sans" panose="020B0604020202020204" charset="0"/>
                <a:cs typeface="Open Sans" panose="020B0604020202020204" charset="0"/>
              </a:rPr>
              <a:t>3,200 S</a:t>
            </a:r>
            <a:endParaRPr lang="he-IL" sz="1400" dirty="0">
              <a:latin typeface="Open Sans" panose="020B0604020202020204" charset="0"/>
              <a:ea typeface="Open Sans" panose="020B0604020202020204" charset="0"/>
            </a:endParaRPr>
          </a:p>
        </p:txBody>
      </p:sp>
      <p:cxnSp>
        <p:nvCxnSpPr>
          <p:cNvPr id="7" name="מחבר ישר 6">
            <a:extLst>
              <a:ext uri="{FF2B5EF4-FFF2-40B4-BE49-F238E27FC236}">
                <a16:creationId xmlns:a16="http://schemas.microsoft.com/office/drawing/2014/main" id="{76EDF708-94DC-4AC4-A444-F147804925F6}"/>
              </a:ext>
            </a:extLst>
          </p:cNvPr>
          <p:cNvCxnSpPr>
            <a:stCxn id="4" idx="2"/>
            <a:endCxn id="5" idx="0"/>
          </p:cNvCxnSpPr>
          <p:nvPr/>
        </p:nvCxnSpPr>
        <p:spPr>
          <a:xfrm flipH="1">
            <a:off x="4660420" y="4233942"/>
            <a:ext cx="1397480" cy="409924"/>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מחבר ישר 7">
            <a:extLst>
              <a:ext uri="{FF2B5EF4-FFF2-40B4-BE49-F238E27FC236}">
                <a16:creationId xmlns:a16="http://schemas.microsoft.com/office/drawing/2014/main" id="{E4322FBE-2CD7-495B-AA29-0B8A16173E2B}"/>
              </a:ext>
            </a:extLst>
          </p:cNvPr>
          <p:cNvCxnSpPr>
            <a:cxnSpLocks/>
            <a:stCxn id="4" idx="2"/>
            <a:endCxn id="6" idx="0"/>
          </p:cNvCxnSpPr>
          <p:nvPr/>
        </p:nvCxnSpPr>
        <p:spPr>
          <a:xfrm>
            <a:off x="6057900" y="4233942"/>
            <a:ext cx="1449507" cy="409923"/>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883855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Decision trees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00000"/>
              </a:lnSpc>
              <a:buNone/>
            </a:pPr>
            <a:r>
              <a:rPr lang="en-US" dirty="0">
                <a:solidFill>
                  <a:schemeClr val="bg1">
                    <a:lumMod val="50000"/>
                  </a:schemeClr>
                </a:solidFill>
                <a:latin typeface="+mj-lt"/>
                <a:ea typeface="Open Sans" panose="020B0604020202020204" charset="0"/>
                <a:cs typeface="Open Sans" panose="020B0604020202020204" charset="0"/>
              </a:rPr>
              <a:t>Now, we can take each sub-population and split it recursively, until some stopping criteria are met.</a:t>
            </a:r>
          </a:p>
          <a:p>
            <a:pPr marL="0" indent="0">
              <a:lnSpc>
                <a:spcPct val="150000"/>
              </a:lnSpc>
              <a:spcBef>
                <a:spcPct val="20000"/>
              </a:spcBef>
              <a:buNone/>
            </a:pPr>
            <a:endParaRPr lang="en-US" dirty="0">
              <a:solidFill>
                <a:schemeClr val="bg1">
                  <a:lumMod val="50000"/>
                </a:schemeClr>
              </a:solidFill>
              <a:latin typeface="+mj-lt"/>
              <a:ea typeface="Arial"/>
              <a:cs typeface="Arial"/>
            </a:endParaRPr>
          </a:p>
        </p:txBody>
      </p:sp>
      <p:sp>
        <p:nvSpPr>
          <p:cNvPr id="4" name="מלבן מעוגל 1">
            <a:extLst>
              <a:ext uri="{FF2B5EF4-FFF2-40B4-BE49-F238E27FC236}">
                <a16:creationId xmlns:a16="http://schemas.microsoft.com/office/drawing/2014/main" id="{98A38D2C-0155-4A76-9E92-7CA89DBC42BD}"/>
              </a:ext>
            </a:extLst>
          </p:cNvPr>
          <p:cNvSpPr/>
          <p:nvPr/>
        </p:nvSpPr>
        <p:spPr>
          <a:xfrm>
            <a:off x="5359160" y="3423059"/>
            <a:ext cx="1397480" cy="810883"/>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pPr algn="ctr"/>
            <a:r>
              <a:rPr lang="en-US" dirty="0">
                <a:latin typeface="Open Sans" panose="020B0604020202020204" charset="0"/>
                <a:ea typeface="Open Sans" panose="020B0604020202020204" charset="0"/>
                <a:cs typeface="Open Sans" panose="020B0604020202020204" charset="0"/>
              </a:rPr>
              <a:t>1,000 F</a:t>
            </a:r>
          </a:p>
          <a:p>
            <a:pPr algn="ctr"/>
            <a:r>
              <a:rPr lang="en-US" dirty="0">
                <a:latin typeface="Open Sans" panose="020B0604020202020204" charset="0"/>
                <a:ea typeface="Open Sans" panose="020B0604020202020204" charset="0"/>
                <a:cs typeface="Open Sans" panose="020B0604020202020204" charset="0"/>
              </a:rPr>
              <a:t>4,000 S</a:t>
            </a:r>
            <a:endParaRPr lang="he-IL" dirty="0">
              <a:latin typeface="Open Sans" panose="020B0604020202020204" charset="0"/>
              <a:ea typeface="Open Sans" panose="020B0604020202020204" charset="0"/>
            </a:endParaRPr>
          </a:p>
        </p:txBody>
      </p:sp>
      <p:sp>
        <p:nvSpPr>
          <p:cNvPr id="5" name="מלבן מעוגל 4">
            <a:extLst>
              <a:ext uri="{FF2B5EF4-FFF2-40B4-BE49-F238E27FC236}">
                <a16:creationId xmlns:a16="http://schemas.microsoft.com/office/drawing/2014/main" id="{7D09AD8E-D383-433B-A18D-4B6A867A1C4A}"/>
              </a:ext>
            </a:extLst>
          </p:cNvPr>
          <p:cNvSpPr/>
          <p:nvPr/>
        </p:nvSpPr>
        <p:spPr>
          <a:xfrm>
            <a:off x="3961680" y="4643866"/>
            <a:ext cx="1397480" cy="810883"/>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pPr algn="ctr"/>
            <a:r>
              <a:rPr lang="en-US" sz="1400" u="sng" dirty="0">
                <a:latin typeface="Open Sans" panose="020B0604020202020204" charset="0"/>
                <a:ea typeface="Open Sans" panose="020B0604020202020204" charset="0"/>
                <a:cs typeface="Open Sans" panose="020B0604020202020204" charset="0"/>
              </a:rPr>
              <a:t>Tester 1</a:t>
            </a:r>
          </a:p>
          <a:p>
            <a:pPr algn="ctr"/>
            <a:r>
              <a:rPr lang="en-US" sz="1400" dirty="0">
                <a:latin typeface="Open Sans" panose="020B0604020202020204" charset="0"/>
                <a:ea typeface="Open Sans" panose="020B0604020202020204" charset="0"/>
                <a:cs typeface="Open Sans" panose="020B0604020202020204" charset="0"/>
              </a:rPr>
              <a:t>600 F</a:t>
            </a:r>
          </a:p>
          <a:p>
            <a:pPr algn="ctr"/>
            <a:r>
              <a:rPr lang="en-US" sz="1400" dirty="0">
                <a:latin typeface="Open Sans" panose="020B0604020202020204" charset="0"/>
                <a:ea typeface="Open Sans" panose="020B0604020202020204" charset="0"/>
                <a:cs typeface="Open Sans" panose="020B0604020202020204" charset="0"/>
              </a:rPr>
              <a:t>800 S</a:t>
            </a:r>
            <a:endParaRPr lang="he-IL" sz="1400" dirty="0">
              <a:latin typeface="Open Sans" panose="020B0604020202020204" charset="0"/>
              <a:ea typeface="Open Sans" panose="020B0604020202020204" charset="0"/>
            </a:endParaRPr>
          </a:p>
        </p:txBody>
      </p:sp>
      <p:sp>
        <p:nvSpPr>
          <p:cNvPr id="6" name="מלבן מעוגל 5">
            <a:extLst>
              <a:ext uri="{FF2B5EF4-FFF2-40B4-BE49-F238E27FC236}">
                <a16:creationId xmlns:a16="http://schemas.microsoft.com/office/drawing/2014/main" id="{25DC0952-9CF9-47B5-AC3E-A1EBD8C219CC}"/>
              </a:ext>
            </a:extLst>
          </p:cNvPr>
          <p:cNvSpPr/>
          <p:nvPr/>
        </p:nvSpPr>
        <p:spPr>
          <a:xfrm>
            <a:off x="6756639" y="4643865"/>
            <a:ext cx="1501535" cy="810883"/>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pPr algn="ctr"/>
            <a:r>
              <a:rPr lang="en-US" sz="1400" u="sng" dirty="0">
                <a:latin typeface="Open Sans" panose="020B0604020202020204" charset="0"/>
                <a:ea typeface="Open Sans" panose="020B0604020202020204" charset="0"/>
                <a:cs typeface="Open Sans" panose="020B0604020202020204" charset="0"/>
              </a:rPr>
              <a:t>Testers 2, 3 &amp; 4</a:t>
            </a:r>
          </a:p>
          <a:p>
            <a:pPr algn="ctr"/>
            <a:r>
              <a:rPr lang="en-US" sz="1400" dirty="0">
                <a:latin typeface="Open Sans" panose="020B0604020202020204" charset="0"/>
                <a:ea typeface="Open Sans" panose="020B0604020202020204" charset="0"/>
                <a:cs typeface="Open Sans" panose="020B0604020202020204" charset="0"/>
              </a:rPr>
              <a:t>400 F</a:t>
            </a:r>
          </a:p>
          <a:p>
            <a:pPr algn="ctr"/>
            <a:r>
              <a:rPr lang="en-US" sz="1400" dirty="0">
                <a:latin typeface="Open Sans" panose="020B0604020202020204" charset="0"/>
                <a:ea typeface="Open Sans" panose="020B0604020202020204" charset="0"/>
                <a:cs typeface="Open Sans" panose="020B0604020202020204" charset="0"/>
              </a:rPr>
              <a:t>3,200 S</a:t>
            </a:r>
            <a:endParaRPr lang="he-IL" sz="1400" dirty="0">
              <a:latin typeface="Open Sans" panose="020B0604020202020204" charset="0"/>
              <a:ea typeface="Open Sans" panose="020B0604020202020204" charset="0"/>
            </a:endParaRPr>
          </a:p>
        </p:txBody>
      </p:sp>
      <p:cxnSp>
        <p:nvCxnSpPr>
          <p:cNvPr id="7" name="מחבר ישר 6">
            <a:extLst>
              <a:ext uri="{FF2B5EF4-FFF2-40B4-BE49-F238E27FC236}">
                <a16:creationId xmlns:a16="http://schemas.microsoft.com/office/drawing/2014/main" id="{76EDF708-94DC-4AC4-A444-F147804925F6}"/>
              </a:ext>
            </a:extLst>
          </p:cNvPr>
          <p:cNvCxnSpPr>
            <a:stCxn id="4" idx="2"/>
            <a:endCxn id="5" idx="0"/>
          </p:cNvCxnSpPr>
          <p:nvPr/>
        </p:nvCxnSpPr>
        <p:spPr>
          <a:xfrm flipH="1">
            <a:off x="4660420" y="4233942"/>
            <a:ext cx="1397480" cy="409924"/>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מחבר ישר 7">
            <a:extLst>
              <a:ext uri="{FF2B5EF4-FFF2-40B4-BE49-F238E27FC236}">
                <a16:creationId xmlns:a16="http://schemas.microsoft.com/office/drawing/2014/main" id="{E4322FBE-2CD7-495B-AA29-0B8A16173E2B}"/>
              </a:ext>
            </a:extLst>
          </p:cNvPr>
          <p:cNvCxnSpPr>
            <a:cxnSpLocks/>
            <a:stCxn id="4" idx="2"/>
            <a:endCxn id="6" idx="0"/>
          </p:cNvCxnSpPr>
          <p:nvPr/>
        </p:nvCxnSpPr>
        <p:spPr>
          <a:xfrm>
            <a:off x="6057900" y="4233942"/>
            <a:ext cx="1449507" cy="409923"/>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795358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Decision trees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00000"/>
              </a:lnSpc>
              <a:buNone/>
            </a:pPr>
            <a:r>
              <a:rPr lang="en-US" b="1" dirty="0">
                <a:solidFill>
                  <a:schemeClr val="bg1">
                    <a:lumMod val="50000"/>
                  </a:schemeClr>
                </a:solidFill>
                <a:latin typeface="+mj-lt"/>
                <a:ea typeface="Open Sans" panose="020B0604020202020204" charset="0"/>
                <a:cs typeface="Open Sans" panose="020B0604020202020204" charset="0"/>
              </a:rPr>
              <a:t>Estimation / Prediction</a:t>
            </a:r>
          </a:p>
          <a:p>
            <a:pPr marL="0" indent="0">
              <a:lnSpc>
                <a:spcPct val="100000"/>
              </a:lnSpc>
              <a:buNone/>
            </a:pPr>
            <a:r>
              <a:rPr lang="en-US" dirty="0">
                <a:solidFill>
                  <a:schemeClr val="bg1">
                    <a:lumMod val="50000"/>
                  </a:schemeClr>
                </a:solidFill>
                <a:latin typeface="+mj-lt"/>
                <a:ea typeface="Open Sans" panose="020B0604020202020204" charset="0"/>
                <a:cs typeface="Open Sans" panose="020B0604020202020204" charset="0"/>
              </a:rPr>
              <a:t>Given a new observation, we can sort id down the tree, according to the value of its features, until it reaches a leaf node.</a:t>
            </a:r>
          </a:p>
          <a:p>
            <a:pPr marL="0" indent="0">
              <a:lnSpc>
                <a:spcPct val="100000"/>
              </a:lnSpc>
              <a:buNone/>
            </a:pPr>
            <a:r>
              <a:rPr lang="en-US" dirty="0">
                <a:solidFill>
                  <a:schemeClr val="bg1">
                    <a:lumMod val="50000"/>
                  </a:schemeClr>
                </a:solidFill>
                <a:latin typeface="+mj-lt"/>
                <a:ea typeface="Open Sans" panose="020B0604020202020204" charset="0"/>
                <a:cs typeface="Open Sans" panose="020B0604020202020204" charset="0"/>
              </a:rPr>
              <a:t>In classification tasks, the tree returns a probability distribution over the possible outcomes (and it is our role to infer on a specific crisp classification, if such classification is needed).</a:t>
            </a:r>
          </a:p>
          <a:p>
            <a:pPr marL="0" indent="0">
              <a:lnSpc>
                <a:spcPct val="100000"/>
              </a:lnSpc>
              <a:buNone/>
            </a:pPr>
            <a:r>
              <a:rPr lang="en-US" dirty="0">
                <a:solidFill>
                  <a:schemeClr val="bg1">
                    <a:lumMod val="50000"/>
                  </a:schemeClr>
                </a:solidFill>
                <a:latin typeface="+mj-lt"/>
                <a:ea typeface="Open Sans" panose="020B0604020202020204" charset="0"/>
                <a:cs typeface="Open Sans" panose="020B0604020202020204" charset="0"/>
              </a:rPr>
              <a:t>In regression tasks, the tree typically returns the average outcome value. </a:t>
            </a:r>
          </a:p>
        </p:txBody>
      </p:sp>
    </p:spTree>
    <p:extLst>
      <p:ext uri="{BB962C8B-B14F-4D97-AF65-F5344CB8AC3E}">
        <p14:creationId xmlns:p14="http://schemas.microsoft.com/office/powerpoint/2010/main" val="228566614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TM02900720[[fn=אינטגרל]]</Template>
  <TotalTime>19702</TotalTime>
  <Words>1284</Words>
  <Application>Microsoft Office PowerPoint</Application>
  <PresentationFormat>מסך רחב</PresentationFormat>
  <Paragraphs>221</Paragraphs>
  <Slides>30</Slides>
  <Notes>0</Notes>
  <HiddenSlides>0</HiddenSlides>
  <MMClips>0</MMClips>
  <ScaleCrop>false</ScaleCrop>
  <HeadingPairs>
    <vt:vector size="8" baseType="variant">
      <vt:variant>
        <vt:lpstr>גופנים בשימוש</vt:lpstr>
      </vt:variant>
      <vt:variant>
        <vt:i4>7</vt:i4>
      </vt:variant>
      <vt:variant>
        <vt:lpstr>ערכת נושא</vt:lpstr>
      </vt:variant>
      <vt:variant>
        <vt:i4>2</vt:i4>
      </vt:variant>
      <vt:variant>
        <vt:lpstr>שרתי OLE מוטבעים</vt:lpstr>
      </vt:variant>
      <vt:variant>
        <vt:i4>1</vt:i4>
      </vt:variant>
      <vt:variant>
        <vt:lpstr>כותרות שקופיות</vt:lpstr>
      </vt:variant>
      <vt:variant>
        <vt:i4>30</vt:i4>
      </vt:variant>
    </vt:vector>
  </HeadingPairs>
  <TitlesOfParts>
    <vt:vector size="40" baseType="lpstr">
      <vt:lpstr>Calibri</vt:lpstr>
      <vt:lpstr>Calibri Light</vt:lpstr>
      <vt:lpstr>Cambria Math</vt:lpstr>
      <vt:lpstr>Open Sans</vt:lpstr>
      <vt:lpstr>Symbol</vt:lpstr>
      <vt:lpstr>Times New Roman</vt:lpstr>
      <vt:lpstr>Wingdings 2</vt:lpstr>
      <vt:lpstr>HDOfficeLightV0</vt:lpstr>
      <vt:lpstr>1_HDOfficeLightV0</vt:lpstr>
      <vt:lpstr>Equation</vt:lpstr>
      <vt:lpstr>Supervised learning: Decision trees and linear regression</vt:lpstr>
      <vt:lpstr>Supervised Learning</vt:lpstr>
      <vt:lpstr>The look alike idea</vt:lpstr>
      <vt:lpstr>Decision trees and linear regression</vt:lpstr>
      <vt:lpstr>Decision trees</vt:lpstr>
      <vt:lpstr>Decision trees</vt:lpstr>
      <vt:lpstr>Decision trees</vt:lpstr>
      <vt:lpstr>Decision trees</vt:lpstr>
      <vt:lpstr>Decision trees</vt:lpstr>
      <vt:lpstr>How to induce a decision tree from data</vt:lpstr>
      <vt:lpstr>How to select the split in each node</vt:lpstr>
      <vt:lpstr>Splitting by minimum misclassification</vt:lpstr>
      <vt:lpstr>Few more successful splitting criteria</vt:lpstr>
      <vt:lpstr>Decision boundaries</vt:lpstr>
      <vt:lpstr>Why decision trees are so important</vt:lpstr>
      <vt:lpstr>Decision trees are interpretable to humans</vt:lpstr>
      <vt:lpstr>Some drawbacks of decision trees</vt:lpstr>
      <vt:lpstr>Linear regression</vt:lpstr>
      <vt:lpstr>Univariate linear estimator</vt:lpstr>
      <vt:lpstr>How should we compute the coefficients?</vt:lpstr>
      <vt:lpstr>How should we compute the coefficients?</vt:lpstr>
      <vt:lpstr>Linear regression</vt:lpstr>
      <vt:lpstr>What is the dependency is non-linear</vt:lpstr>
      <vt:lpstr>Bias and variance in linear regression</vt:lpstr>
      <vt:lpstr>R2</vt:lpstr>
      <vt:lpstr>R2</vt:lpstr>
      <vt:lpstr>R2</vt:lpstr>
      <vt:lpstr>R2</vt:lpstr>
      <vt:lpstr>Linear regression - summary</vt:lpstr>
      <vt:lpstr>Supervised learning: Decision trees and 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Shahar Cohen</dc:creator>
  <cp:lastModifiedBy>Shahar Cohen</cp:lastModifiedBy>
  <cp:revision>152</cp:revision>
  <dcterms:created xsi:type="dcterms:W3CDTF">2018-12-03T09:27:57Z</dcterms:created>
  <dcterms:modified xsi:type="dcterms:W3CDTF">2019-02-03T19:08:19Z</dcterms:modified>
</cp:coreProperties>
</file>