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1" r:id="rId1"/>
    <p:sldMasterId id="2147483712" r:id="rId2"/>
  </p:sldMasterIdLst>
  <p:notesMasterIdLst>
    <p:notesMasterId r:id="rId38"/>
  </p:notesMasterIdLst>
  <p:sldIdLst>
    <p:sldId id="256" r:id="rId3"/>
    <p:sldId id="305" r:id="rId4"/>
    <p:sldId id="376" r:id="rId5"/>
    <p:sldId id="457" r:id="rId6"/>
    <p:sldId id="296" r:id="rId7"/>
    <p:sldId id="441" r:id="rId8"/>
    <p:sldId id="388" r:id="rId9"/>
    <p:sldId id="607" r:id="rId10"/>
    <p:sldId id="608" r:id="rId11"/>
    <p:sldId id="609" r:id="rId12"/>
    <p:sldId id="610" r:id="rId13"/>
    <p:sldId id="611" r:id="rId14"/>
    <p:sldId id="449" r:id="rId15"/>
    <p:sldId id="405" r:id="rId16"/>
    <p:sldId id="612" r:id="rId17"/>
    <p:sldId id="613" r:id="rId18"/>
    <p:sldId id="614" r:id="rId19"/>
    <p:sldId id="386" r:id="rId20"/>
    <p:sldId id="450" r:id="rId21"/>
    <p:sldId id="406" r:id="rId22"/>
    <p:sldId id="615" r:id="rId23"/>
    <p:sldId id="452" r:id="rId24"/>
    <p:sldId id="453" r:id="rId25"/>
    <p:sldId id="616" r:id="rId26"/>
    <p:sldId id="454" r:id="rId27"/>
    <p:sldId id="455" r:id="rId28"/>
    <p:sldId id="617" r:id="rId29"/>
    <p:sldId id="618" r:id="rId30"/>
    <p:sldId id="619" r:id="rId31"/>
    <p:sldId id="620" r:id="rId32"/>
    <p:sldId id="621" r:id="rId33"/>
    <p:sldId id="622" r:id="rId34"/>
    <p:sldId id="623" r:id="rId35"/>
    <p:sldId id="624" r:id="rId36"/>
    <p:sldId id="62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78523" autoAdjust="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0EC69923-D795-49CA-8E05-5C373AC8174C}" type="datetimeFigureOut">
              <a:rPr lang="en-IL" smtClean="0"/>
              <a:t>16/02/2019</a:t>
            </a:fld>
            <a:endParaRPr lang="en-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IL"/>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0B16C6BF-A54F-404C-83A7-A6706D9CC5BB}" type="slidenum">
              <a:rPr lang="en-IL" smtClean="0"/>
              <a:t>‹#›</a:t>
            </a:fld>
            <a:endParaRPr lang="en-IL"/>
          </a:p>
        </p:txBody>
      </p:sp>
    </p:spTree>
    <p:extLst>
      <p:ext uri="{BB962C8B-B14F-4D97-AF65-F5344CB8AC3E}">
        <p14:creationId xmlns:p14="http://schemas.microsoft.com/office/powerpoint/2010/main" val="267375129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CBA9EFF8-6D17-4FDF-9D13-D9A336FACD33}" type="datetimeFigureOut">
              <a:rPr lang="en-IL" smtClean="0"/>
              <a:t>16/02/2019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905454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BA9EFF8-6D17-4FDF-9D13-D9A336FACD33}" type="datetimeFigureOut">
              <a:rPr lang="en-IL" smtClean="0"/>
              <a:t>16/02/2019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2309812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CBA9EFF8-6D17-4FDF-9D13-D9A336FACD33}" type="datetimeFigureOut">
              <a:rPr lang="en-IL" smtClean="0"/>
              <a:t>16/02/2019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4177715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Shape 1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3745682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CBA9EFF8-6D17-4FDF-9D13-D9A336FACD33}" type="datetimeFigureOut">
              <a:rPr lang="en-IL" smtClean="0"/>
              <a:t>16/02/2019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1343785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BA9EFF8-6D17-4FDF-9D13-D9A336FACD33}" type="datetimeFigureOut">
              <a:rPr lang="en-IL" smtClean="0"/>
              <a:t>16/02/2019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473487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BA9EFF8-6D17-4FDF-9D13-D9A336FACD33}" type="datetimeFigureOut">
              <a:rPr lang="en-IL" smtClean="0"/>
              <a:t>16/02/2019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691992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CBA9EFF8-6D17-4FDF-9D13-D9A336FACD33}" type="datetimeFigureOut">
              <a:rPr lang="en-IL" smtClean="0"/>
              <a:t>16/02/2019</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824260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845127" y="2507550"/>
            <a:ext cx="5156200" cy="3680525"/>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172200" y="2507550"/>
            <a:ext cx="5181601" cy="3680525"/>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CBA9EFF8-6D17-4FDF-9D13-D9A336FACD33}" type="datetimeFigureOut">
              <a:rPr lang="en-IL" smtClean="0"/>
              <a:t>16/02/2019</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E4DE6994-5D32-4F99-A675-F18AC8D65970}" type="slidenum">
              <a:rPr lang="en-IL" smtClean="0"/>
              <a:t>‹#›</a:t>
            </a:fld>
            <a:endParaRPr lang="en-IL"/>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29351700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כותרת בלבד">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BA9EFF8-6D17-4FDF-9D13-D9A336FACD33}" type="datetimeFigureOut">
              <a:rPr lang="en-IL" smtClean="0"/>
              <a:t>16/02/2019</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E4DE6994-5D32-4F99-A675-F18AC8D65970}" type="slidenum">
              <a:rPr lang="en-IL" smtClean="0"/>
              <a:t>‹#›</a:t>
            </a:fld>
            <a:endParaRPr lang="en-IL"/>
          </a:p>
        </p:txBody>
      </p:sp>
      <p:sp>
        <p:nvSpPr>
          <p:cNvPr id="6" name="Title 5"/>
          <p:cNvSpPr>
            <a:spLocks noGrp="1"/>
          </p:cNvSpPr>
          <p:nvPr>
            <p:ph type="title"/>
          </p:nvPr>
        </p:nvSpPr>
        <p:spPr/>
        <p:txBody>
          <a:bodyPr/>
          <a:lstStyle/>
          <a:p>
            <a:r>
              <a:rPr lang="he-IL"/>
              <a:t>לחץ כדי לערוך סגנון כותרת של תבנית בסיס</a:t>
            </a:r>
            <a:endParaRPr lang="en-US"/>
          </a:p>
        </p:txBody>
      </p:sp>
    </p:spTree>
    <p:extLst>
      <p:ext uri="{BB962C8B-B14F-4D97-AF65-F5344CB8AC3E}">
        <p14:creationId xmlns:p14="http://schemas.microsoft.com/office/powerpoint/2010/main" val="2396824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A9EFF8-6D17-4FDF-9D13-D9A336FACD33}" type="datetimeFigureOut">
              <a:rPr lang="en-IL" smtClean="0"/>
              <a:t>16/02/2019</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1699484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BA9EFF8-6D17-4FDF-9D13-D9A336FACD33}" type="datetimeFigureOut">
              <a:rPr lang="en-IL" smtClean="0"/>
              <a:t>16/02/2019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41759285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BA9EFF8-6D17-4FDF-9D13-D9A336FACD33}" type="datetimeFigureOut">
              <a:rPr lang="en-IL" smtClean="0"/>
              <a:t>16/02/2019</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35360803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BA9EFF8-6D17-4FDF-9D13-D9A336FACD33}" type="datetimeFigureOut">
              <a:rPr lang="en-IL" smtClean="0"/>
              <a:t>16/02/2019</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33834435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BA9EFF8-6D17-4FDF-9D13-D9A336FACD33}" type="datetimeFigureOut">
              <a:rPr lang="en-IL" smtClean="0"/>
              <a:t>16/02/2019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42077747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CBA9EFF8-6D17-4FDF-9D13-D9A336FACD33}" type="datetimeFigureOut">
              <a:rPr lang="en-IL" smtClean="0"/>
              <a:t>16/02/2019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3161665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BA9EFF8-6D17-4FDF-9D13-D9A336FACD33}" type="datetimeFigureOut">
              <a:rPr lang="en-IL" smtClean="0"/>
              <a:t>16/02/2019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128382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CBA9EFF8-6D17-4FDF-9D13-D9A336FACD33}" type="datetimeFigureOut">
              <a:rPr lang="en-IL" smtClean="0"/>
              <a:t>16/02/2019</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354309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845127" y="2507550"/>
            <a:ext cx="5156200" cy="3680525"/>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172200" y="2507550"/>
            <a:ext cx="5181601" cy="3680525"/>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CBA9EFF8-6D17-4FDF-9D13-D9A336FACD33}" type="datetimeFigureOut">
              <a:rPr lang="en-IL" smtClean="0"/>
              <a:t>16/02/2019</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E4DE6994-5D32-4F99-A675-F18AC8D65970}" type="slidenum">
              <a:rPr lang="en-IL" smtClean="0"/>
              <a:t>‹#›</a:t>
            </a:fld>
            <a:endParaRPr lang="en-IL"/>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2638044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כותרת בלבד">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BA9EFF8-6D17-4FDF-9D13-D9A336FACD33}" type="datetimeFigureOut">
              <a:rPr lang="en-IL" smtClean="0"/>
              <a:t>16/02/2019</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E4DE6994-5D32-4F99-A675-F18AC8D65970}" type="slidenum">
              <a:rPr lang="en-IL" smtClean="0"/>
              <a:t>‹#›</a:t>
            </a:fld>
            <a:endParaRPr lang="en-IL"/>
          </a:p>
        </p:txBody>
      </p:sp>
      <p:sp>
        <p:nvSpPr>
          <p:cNvPr id="6" name="Title 5"/>
          <p:cNvSpPr>
            <a:spLocks noGrp="1"/>
          </p:cNvSpPr>
          <p:nvPr>
            <p:ph type="title"/>
          </p:nvPr>
        </p:nvSpPr>
        <p:spPr/>
        <p:txBody>
          <a:bodyPr/>
          <a:lstStyle/>
          <a:p>
            <a:r>
              <a:rPr lang="he-IL"/>
              <a:t>לחץ כדי לערוך סגנון כותרת של תבנית בסיס</a:t>
            </a:r>
            <a:endParaRPr lang="en-US"/>
          </a:p>
        </p:txBody>
      </p:sp>
    </p:spTree>
    <p:extLst>
      <p:ext uri="{BB962C8B-B14F-4D97-AF65-F5344CB8AC3E}">
        <p14:creationId xmlns:p14="http://schemas.microsoft.com/office/powerpoint/2010/main" val="3561752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A9EFF8-6D17-4FDF-9D13-D9A336FACD33}" type="datetimeFigureOut">
              <a:rPr lang="en-IL" smtClean="0"/>
              <a:t>16/02/2019</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3155554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BA9EFF8-6D17-4FDF-9D13-D9A336FACD33}" type="datetimeFigureOut">
              <a:rPr lang="en-IL" smtClean="0"/>
              <a:t>16/02/2019</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244693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BA9EFF8-6D17-4FDF-9D13-D9A336FACD33}" type="datetimeFigureOut">
              <a:rPr lang="en-IL" smtClean="0"/>
              <a:t>16/02/2019</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3955189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CBA9EFF8-6D17-4FDF-9D13-D9A336FACD33}" type="datetimeFigureOut">
              <a:rPr lang="en-IL" smtClean="0"/>
              <a:t>16/02/2019</a:t>
            </a:fld>
            <a:endParaRPr lang="en-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IL"/>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E4DE6994-5D32-4F99-A675-F18AC8D65970}" type="slidenum">
              <a:rPr lang="en-IL" smtClean="0"/>
              <a:t>‹#›</a:t>
            </a:fld>
            <a:endParaRPr lang="en-IL"/>
          </a:p>
        </p:txBody>
      </p:sp>
    </p:spTree>
    <p:extLst>
      <p:ext uri="{BB962C8B-B14F-4D97-AF65-F5344CB8AC3E}">
        <p14:creationId xmlns:p14="http://schemas.microsoft.com/office/powerpoint/2010/main" val="212923281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CBA9EFF8-6D17-4FDF-9D13-D9A336FACD33}" type="datetimeFigureOut">
              <a:rPr lang="en-IL" smtClean="0"/>
              <a:t>16/02/2019</a:t>
            </a:fld>
            <a:endParaRPr lang="en-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IL"/>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E4DE6994-5D32-4F99-A675-F18AC8D65970}" type="slidenum">
              <a:rPr lang="en-IL" smtClean="0"/>
              <a:t>‹#›</a:t>
            </a:fld>
            <a:endParaRPr lang="en-IL"/>
          </a:p>
        </p:txBody>
      </p:sp>
    </p:spTree>
    <p:extLst>
      <p:ext uri="{BB962C8B-B14F-4D97-AF65-F5344CB8AC3E}">
        <p14:creationId xmlns:p14="http://schemas.microsoft.com/office/powerpoint/2010/main" val="210002490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6179207-2EE7-4F04-AA4C-93E41AA2C155}"/>
              </a:ext>
            </a:extLst>
          </p:cNvPr>
          <p:cNvSpPr>
            <a:spLocks noGrp="1"/>
          </p:cNvSpPr>
          <p:nvPr>
            <p:ph type="ctrTitle"/>
          </p:nvPr>
        </p:nvSpPr>
        <p:spPr/>
        <p:txBody>
          <a:bodyPr>
            <a:normAutofit/>
          </a:bodyPr>
          <a:lstStyle/>
          <a:p>
            <a:r>
              <a:rPr lang="en-US" sz="4800" b="1" dirty="0">
                <a:solidFill>
                  <a:schemeClr val="tx1">
                    <a:lumMod val="50000"/>
                    <a:lumOff val="50000"/>
                  </a:schemeClr>
                </a:solidFill>
              </a:rPr>
              <a:t>Deployment of machine learning software</a:t>
            </a:r>
            <a:endParaRPr lang="en-IL" sz="4800" dirty="0">
              <a:solidFill>
                <a:schemeClr val="tx1">
                  <a:lumMod val="50000"/>
                  <a:lumOff val="50000"/>
                </a:schemeClr>
              </a:solidFill>
            </a:endParaRPr>
          </a:p>
        </p:txBody>
      </p:sp>
    </p:spTree>
    <p:extLst>
      <p:ext uri="{BB962C8B-B14F-4D97-AF65-F5344CB8AC3E}">
        <p14:creationId xmlns:p14="http://schemas.microsoft.com/office/powerpoint/2010/main" val="1219950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K-Means </a:t>
            </a:r>
            <a:r>
              <a:rPr lang="mr-IN" dirty="0"/>
              <a:t>–</a:t>
            </a:r>
            <a:r>
              <a:rPr lang="en-US" dirty="0"/>
              <a:t> Learning Phase</a:t>
            </a:r>
          </a:p>
        </p:txBody>
      </p:sp>
      <p:sp>
        <p:nvSpPr>
          <p:cNvPr id="29" name="Oval 28"/>
          <p:cNvSpPr/>
          <p:nvPr/>
        </p:nvSpPr>
        <p:spPr>
          <a:xfrm>
            <a:off x="3931920" y="2757488"/>
            <a:ext cx="264160" cy="264160"/>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7335520" y="4460240"/>
            <a:ext cx="264160" cy="26416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470400" y="4394200"/>
            <a:ext cx="264160" cy="264160"/>
          </a:xfrm>
          <a:prstGeom prst="ellips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659880" y="1889760"/>
            <a:ext cx="2194560" cy="492443"/>
          </a:xfrm>
          <a:prstGeom prst="rect">
            <a:avLst/>
          </a:prstGeom>
          <a:noFill/>
          <a:ln>
            <a:solidFill>
              <a:schemeClr val="tx1"/>
            </a:solidFill>
          </a:ln>
        </p:spPr>
        <p:txBody>
          <a:bodyPr wrap="square" rtlCol="0">
            <a:spAutoFit/>
          </a:bodyPr>
          <a:lstStyle/>
          <a:p>
            <a:pPr marL="0" algn="ctr" defTabSz="914400" rtl="0" eaLnBrk="1" latinLnBrk="0" hangingPunct="1"/>
            <a:r>
              <a:rPr lang="en-US" sz="2600"/>
              <a:t>The model</a:t>
            </a:r>
          </a:p>
        </p:txBody>
      </p:sp>
      <p:sp>
        <p:nvSpPr>
          <p:cNvPr id="16" name="Can 15"/>
          <p:cNvSpPr/>
          <p:nvPr/>
        </p:nvSpPr>
        <p:spPr>
          <a:xfrm>
            <a:off x="1036320" y="5201920"/>
            <a:ext cx="1381760" cy="12598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7570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K-Means </a:t>
            </a:r>
            <a:r>
              <a:rPr lang="mr-IN" dirty="0"/>
              <a:t>–</a:t>
            </a:r>
            <a:r>
              <a:rPr lang="en-US" dirty="0"/>
              <a:t> Prediction Phase</a:t>
            </a:r>
          </a:p>
        </p:txBody>
      </p:sp>
      <p:sp>
        <p:nvSpPr>
          <p:cNvPr id="29" name="Oval 28"/>
          <p:cNvSpPr/>
          <p:nvPr/>
        </p:nvSpPr>
        <p:spPr>
          <a:xfrm>
            <a:off x="3931920" y="2757488"/>
            <a:ext cx="264160" cy="264160"/>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7335520" y="4460240"/>
            <a:ext cx="264160" cy="26416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470400" y="4394200"/>
            <a:ext cx="264160" cy="264160"/>
          </a:xfrm>
          <a:prstGeom prst="ellips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323840" y="3763328"/>
            <a:ext cx="264160" cy="264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p:cNvCxnSpPr/>
          <p:nvPr/>
        </p:nvCxnSpPr>
        <p:spPr>
          <a:xfrm flipH="1">
            <a:off x="4734560" y="4027488"/>
            <a:ext cx="589280" cy="3667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196080" y="3021648"/>
            <a:ext cx="1127760" cy="7416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588000" y="4027488"/>
            <a:ext cx="1747520" cy="5191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Can 14"/>
          <p:cNvSpPr/>
          <p:nvPr/>
        </p:nvSpPr>
        <p:spPr>
          <a:xfrm>
            <a:off x="1036320" y="5201920"/>
            <a:ext cx="1381760" cy="12598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flipV="1">
            <a:off x="5821680" y="2757488"/>
            <a:ext cx="670560" cy="7629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96000" y="2377440"/>
            <a:ext cx="1381760" cy="369332"/>
          </a:xfrm>
          <a:prstGeom prst="rect">
            <a:avLst/>
          </a:prstGeom>
          <a:noFill/>
        </p:spPr>
        <p:txBody>
          <a:bodyPr wrap="square" rtlCol="0">
            <a:spAutoFit/>
          </a:bodyPr>
          <a:lstStyle/>
          <a:p>
            <a:r>
              <a:rPr lang="en-US"/>
              <a:t>New sample</a:t>
            </a:r>
          </a:p>
        </p:txBody>
      </p:sp>
    </p:spTree>
    <p:extLst>
      <p:ext uri="{BB962C8B-B14F-4D97-AF65-F5344CB8AC3E}">
        <p14:creationId xmlns:p14="http://schemas.microsoft.com/office/powerpoint/2010/main" val="1685339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K-Means </a:t>
            </a:r>
            <a:r>
              <a:rPr lang="mr-IN" dirty="0"/>
              <a:t>–</a:t>
            </a:r>
            <a:r>
              <a:rPr lang="en-US" dirty="0"/>
              <a:t> Prediction Phase</a:t>
            </a:r>
          </a:p>
        </p:txBody>
      </p:sp>
      <p:sp>
        <p:nvSpPr>
          <p:cNvPr id="29" name="Oval 28"/>
          <p:cNvSpPr/>
          <p:nvPr/>
        </p:nvSpPr>
        <p:spPr>
          <a:xfrm>
            <a:off x="3931920" y="2757488"/>
            <a:ext cx="264160" cy="264160"/>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7335520" y="4460240"/>
            <a:ext cx="264160" cy="26416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470400" y="4394200"/>
            <a:ext cx="264160" cy="264160"/>
          </a:xfrm>
          <a:prstGeom prst="ellips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323840" y="3763328"/>
            <a:ext cx="264160" cy="26416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n 6"/>
          <p:cNvSpPr/>
          <p:nvPr/>
        </p:nvSpPr>
        <p:spPr>
          <a:xfrm>
            <a:off x="1036320" y="5201920"/>
            <a:ext cx="1381760" cy="12598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5821680" y="2757488"/>
            <a:ext cx="670560" cy="7629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96000" y="2377440"/>
            <a:ext cx="1381760" cy="369332"/>
          </a:xfrm>
          <a:prstGeom prst="rect">
            <a:avLst/>
          </a:prstGeom>
          <a:noFill/>
        </p:spPr>
        <p:txBody>
          <a:bodyPr wrap="square" rtlCol="0">
            <a:spAutoFit/>
          </a:bodyPr>
          <a:lstStyle/>
          <a:p>
            <a:r>
              <a:rPr lang="en-US" dirty="0"/>
              <a:t>Prediction</a:t>
            </a:r>
          </a:p>
        </p:txBody>
      </p:sp>
    </p:spTree>
    <p:extLst>
      <p:ext uri="{BB962C8B-B14F-4D97-AF65-F5344CB8AC3E}">
        <p14:creationId xmlns:p14="http://schemas.microsoft.com/office/powerpoint/2010/main" val="191521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Pipelines to deploy</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marL="0" indent="0">
              <a:lnSpc>
                <a:spcPct val="150000"/>
              </a:lnSpc>
              <a:buNone/>
            </a:pPr>
            <a:r>
              <a:rPr lang="en-US" sz="2400" dirty="0">
                <a:solidFill>
                  <a:schemeClr val="bg1">
                    <a:lumMod val="50000"/>
                  </a:schemeClr>
                </a:solidFill>
                <a:latin typeface="+mj-lt"/>
                <a:sym typeface="Open Sans"/>
              </a:rPr>
              <a:t>Different solutions require different automation. These are the common processes that you need to automate:</a:t>
            </a:r>
          </a:p>
          <a:p>
            <a:pPr>
              <a:lnSpc>
                <a:spcPct val="150000"/>
              </a:lnSpc>
            </a:pPr>
            <a:r>
              <a:rPr lang="en-US" sz="2400" dirty="0">
                <a:solidFill>
                  <a:schemeClr val="bg1">
                    <a:lumMod val="50000"/>
                  </a:schemeClr>
                </a:solidFill>
                <a:latin typeface="+mj-lt"/>
                <a:sym typeface="Open Sans"/>
              </a:rPr>
              <a:t>Data preparation + auditing</a:t>
            </a:r>
          </a:p>
          <a:p>
            <a:pPr>
              <a:lnSpc>
                <a:spcPct val="150000"/>
              </a:lnSpc>
            </a:pPr>
            <a:r>
              <a:rPr lang="en-US" sz="2400" dirty="0">
                <a:solidFill>
                  <a:schemeClr val="bg1">
                    <a:lumMod val="50000"/>
                  </a:schemeClr>
                </a:solidFill>
                <a:latin typeface="+mj-lt"/>
                <a:sym typeface="Open Sans"/>
              </a:rPr>
              <a:t>Model re-training</a:t>
            </a:r>
          </a:p>
          <a:p>
            <a:pPr>
              <a:lnSpc>
                <a:spcPct val="150000"/>
              </a:lnSpc>
            </a:pPr>
            <a:r>
              <a:rPr lang="en-US" sz="2400" dirty="0">
                <a:solidFill>
                  <a:schemeClr val="bg1">
                    <a:lumMod val="50000"/>
                  </a:schemeClr>
                </a:solidFill>
                <a:latin typeface="+mj-lt"/>
                <a:sym typeface="Open Sans"/>
              </a:rPr>
              <a:t>Inference</a:t>
            </a:r>
          </a:p>
          <a:p>
            <a:pPr>
              <a:lnSpc>
                <a:spcPct val="150000"/>
              </a:lnSpc>
            </a:pPr>
            <a:r>
              <a:rPr lang="en-US" sz="2400" dirty="0">
                <a:solidFill>
                  <a:schemeClr val="bg1">
                    <a:lumMod val="50000"/>
                  </a:schemeClr>
                </a:solidFill>
                <a:latin typeface="+mj-lt"/>
                <a:sym typeface="Open Sans"/>
              </a:rPr>
              <a:t>Performance monitoring</a:t>
            </a:r>
          </a:p>
        </p:txBody>
      </p:sp>
    </p:spTree>
    <p:extLst>
      <p:ext uri="{BB962C8B-B14F-4D97-AF65-F5344CB8AC3E}">
        <p14:creationId xmlns:p14="http://schemas.microsoft.com/office/powerpoint/2010/main" val="2612302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Data preparation and auditing</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marL="0" indent="0">
              <a:lnSpc>
                <a:spcPct val="150000"/>
              </a:lnSpc>
              <a:spcBef>
                <a:spcPct val="20000"/>
              </a:spcBef>
              <a:buNone/>
            </a:pPr>
            <a:r>
              <a:rPr lang="en-GB" dirty="0">
                <a:solidFill>
                  <a:schemeClr val="bg1">
                    <a:lumMod val="50000"/>
                  </a:schemeClr>
                </a:solidFill>
                <a:latin typeface="+mj-lt"/>
                <a:ea typeface="Arial"/>
                <a:cs typeface="Arial"/>
                <a:sym typeface="Open Sans"/>
              </a:rPr>
              <a:t>In production, the machine learning model will have to serve new data </a:t>
            </a:r>
            <a:r>
              <a:rPr lang="en-US" dirty="0">
                <a:solidFill>
                  <a:schemeClr val="bg1">
                    <a:lumMod val="50000"/>
                  </a:schemeClr>
                </a:solidFill>
                <a:latin typeface="+mj-lt"/>
                <a:ea typeface="Arial"/>
                <a:cs typeface="Arial"/>
                <a:sym typeface="Open Sans"/>
              </a:rPr>
              <a:t>samples.</a:t>
            </a:r>
            <a:endParaRPr lang="en-GB" dirty="0">
              <a:solidFill>
                <a:schemeClr val="bg1">
                  <a:lumMod val="50000"/>
                </a:schemeClr>
              </a:solidFill>
              <a:latin typeface="+mj-lt"/>
              <a:ea typeface="Arial"/>
              <a:cs typeface="Arial"/>
              <a:sym typeface="Open Sans"/>
            </a:endParaRPr>
          </a:p>
          <a:p>
            <a:pPr marL="0" indent="0">
              <a:lnSpc>
                <a:spcPct val="150000"/>
              </a:lnSpc>
              <a:spcBef>
                <a:spcPct val="20000"/>
              </a:spcBef>
              <a:buNone/>
            </a:pPr>
            <a:r>
              <a:rPr lang="en-GB" dirty="0">
                <a:solidFill>
                  <a:schemeClr val="bg1">
                    <a:lumMod val="50000"/>
                  </a:schemeClr>
                </a:solidFill>
                <a:latin typeface="+mj-lt"/>
                <a:ea typeface="Arial"/>
                <a:cs typeface="Arial"/>
                <a:sym typeface="Open Sans"/>
              </a:rPr>
              <a:t>We should deploy all the ETL processes that we built during research.</a:t>
            </a:r>
            <a:endParaRPr lang="en-US" dirty="0">
              <a:solidFill>
                <a:schemeClr val="bg1">
                  <a:lumMod val="50000"/>
                </a:schemeClr>
              </a:solidFill>
              <a:latin typeface="+mj-lt"/>
              <a:ea typeface="Arial"/>
              <a:cs typeface="Arial"/>
              <a:sym typeface="Open Sans"/>
            </a:endParaRPr>
          </a:p>
        </p:txBody>
      </p:sp>
    </p:spTree>
    <p:extLst>
      <p:ext uri="{BB962C8B-B14F-4D97-AF65-F5344CB8AC3E}">
        <p14:creationId xmlns:p14="http://schemas.microsoft.com/office/powerpoint/2010/main" val="225663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Data preparation and auditing</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marL="0" indent="0">
              <a:lnSpc>
                <a:spcPct val="150000"/>
              </a:lnSpc>
              <a:spcBef>
                <a:spcPct val="20000"/>
              </a:spcBef>
              <a:buNone/>
            </a:pPr>
            <a:r>
              <a:rPr lang="en-US" dirty="0">
                <a:solidFill>
                  <a:schemeClr val="bg1">
                    <a:lumMod val="50000"/>
                  </a:schemeClr>
                </a:solidFill>
                <a:latin typeface="+mj-lt"/>
                <a:ea typeface="Arial"/>
                <a:cs typeface="Arial"/>
                <a:sym typeface="Open Sans"/>
              </a:rPr>
              <a:t>Data auditing:</a:t>
            </a:r>
          </a:p>
          <a:p>
            <a:pPr marL="0" indent="0">
              <a:lnSpc>
                <a:spcPct val="150000"/>
              </a:lnSpc>
              <a:spcBef>
                <a:spcPct val="20000"/>
              </a:spcBef>
              <a:buNone/>
            </a:pPr>
            <a:r>
              <a:rPr lang="en-US" dirty="0">
                <a:solidFill>
                  <a:schemeClr val="bg1">
                    <a:lumMod val="50000"/>
                  </a:schemeClr>
                </a:solidFill>
                <a:latin typeface="+mj-lt"/>
                <a:ea typeface="Arial"/>
                <a:cs typeface="Arial"/>
                <a:sym typeface="Open Sans"/>
              </a:rPr>
              <a:t>The performance of the model is data dependent. If the data change, the previously measured performance might be invalid. After data preparation and prior to inference, we should audit the new data points in order to detect changes.</a:t>
            </a:r>
          </a:p>
        </p:txBody>
      </p:sp>
    </p:spTree>
    <p:extLst>
      <p:ext uri="{BB962C8B-B14F-4D97-AF65-F5344CB8AC3E}">
        <p14:creationId xmlns:p14="http://schemas.microsoft.com/office/powerpoint/2010/main" val="3913210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Data preparation and auditing</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marL="0" indent="0">
              <a:lnSpc>
                <a:spcPct val="150000"/>
              </a:lnSpc>
              <a:spcBef>
                <a:spcPct val="20000"/>
              </a:spcBef>
              <a:buNone/>
            </a:pPr>
            <a:r>
              <a:rPr lang="en-US" dirty="0">
                <a:solidFill>
                  <a:schemeClr val="bg1">
                    <a:lumMod val="50000"/>
                  </a:schemeClr>
                </a:solidFill>
                <a:latin typeface="+mj-lt"/>
                <a:ea typeface="Arial"/>
                <a:cs typeface="Arial"/>
                <a:sym typeface="Open Sans"/>
              </a:rPr>
              <a:t>Three types of changes:</a:t>
            </a:r>
          </a:p>
          <a:p>
            <a:pPr>
              <a:lnSpc>
                <a:spcPct val="150000"/>
              </a:lnSpc>
              <a:spcBef>
                <a:spcPct val="20000"/>
              </a:spcBef>
            </a:pPr>
            <a:r>
              <a:rPr lang="en-US" dirty="0">
                <a:solidFill>
                  <a:schemeClr val="bg1">
                    <a:lumMod val="50000"/>
                  </a:schemeClr>
                </a:solidFill>
                <a:latin typeface="+mj-lt"/>
                <a:ea typeface="Arial"/>
                <a:cs typeface="Arial"/>
                <a:sym typeface="Open Sans"/>
              </a:rPr>
              <a:t>A single anomaly</a:t>
            </a:r>
          </a:p>
          <a:p>
            <a:pPr>
              <a:lnSpc>
                <a:spcPct val="150000"/>
              </a:lnSpc>
              <a:spcBef>
                <a:spcPct val="20000"/>
              </a:spcBef>
            </a:pPr>
            <a:r>
              <a:rPr lang="en-US" dirty="0">
                <a:solidFill>
                  <a:schemeClr val="bg1">
                    <a:lumMod val="50000"/>
                  </a:schemeClr>
                </a:solidFill>
                <a:latin typeface="+mj-lt"/>
                <a:ea typeface="Arial"/>
                <a:cs typeface="Arial"/>
                <a:sym typeface="Open Sans"/>
              </a:rPr>
              <a:t>A sudden irreversible change</a:t>
            </a:r>
          </a:p>
          <a:p>
            <a:pPr>
              <a:lnSpc>
                <a:spcPct val="150000"/>
              </a:lnSpc>
              <a:spcBef>
                <a:spcPct val="20000"/>
              </a:spcBef>
            </a:pPr>
            <a:r>
              <a:rPr lang="en-US" dirty="0">
                <a:solidFill>
                  <a:schemeClr val="bg1">
                    <a:lumMod val="50000"/>
                  </a:schemeClr>
                </a:solidFill>
                <a:latin typeface="+mj-lt"/>
                <a:ea typeface="Arial"/>
                <a:cs typeface="Arial"/>
                <a:sym typeface="Open Sans"/>
              </a:rPr>
              <a:t>A continuous drift</a:t>
            </a:r>
          </a:p>
          <a:p>
            <a:pPr marL="0" indent="0">
              <a:lnSpc>
                <a:spcPct val="150000"/>
              </a:lnSpc>
              <a:spcBef>
                <a:spcPct val="20000"/>
              </a:spcBef>
              <a:buNone/>
            </a:pPr>
            <a:endParaRPr lang="en-US" dirty="0">
              <a:solidFill>
                <a:schemeClr val="bg1">
                  <a:lumMod val="50000"/>
                </a:schemeClr>
              </a:solidFill>
              <a:latin typeface="+mj-lt"/>
              <a:ea typeface="Arial"/>
              <a:cs typeface="Arial"/>
              <a:sym typeface="Open Sans"/>
            </a:endParaRPr>
          </a:p>
        </p:txBody>
      </p:sp>
    </p:spTree>
    <p:extLst>
      <p:ext uri="{BB962C8B-B14F-4D97-AF65-F5344CB8AC3E}">
        <p14:creationId xmlns:p14="http://schemas.microsoft.com/office/powerpoint/2010/main" val="1573821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Data preparation and auditing</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marL="0" indent="0">
              <a:lnSpc>
                <a:spcPct val="150000"/>
              </a:lnSpc>
              <a:spcBef>
                <a:spcPct val="20000"/>
              </a:spcBef>
              <a:buNone/>
            </a:pPr>
            <a:r>
              <a:rPr lang="en-US" dirty="0">
                <a:solidFill>
                  <a:schemeClr val="bg1">
                    <a:lumMod val="50000"/>
                  </a:schemeClr>
                </a:solidFill>
                <a:latin typeface="+mj-lt"/>
                <a:ea typeface="Arial"/>
                <a:cs typeface="Arial"/>
                <a:sym typeface="Open Sans"/>
              </a:rPr>
              <a:t>We often design distribution examinations on a sliding window:</a:t>
            </a:r>
          </a:p>
          <a:p>
            <a:pPr>
              <a:lnSpc>
                <a:spcPct val="150000"/>
              </a:lnSpc>
              <a:spcBef>
                <a:spcPct val="20000"/>
              </a:spcBef>
            </a:pPr>
            <a:r>
              <a:rPr lang="en-US" dirty="0">
                <a:solidFill>
                  <a:schemeClr val="bg1">
                    <a:lumMod val="50000"/>
                  </a:schemeClr>
                </a:solidFill>
                <a:latin typeface="+mj-lt"/>
                <a:ea typeface="Arial"/>
                <a:cs typeface="Arial"/>
                <a:sym typeface="Open Sans"/>
              </a:rPr>
              <a:t>Percentiles, means, mode, etc.</a:t>
            </a:r>
          </a:p>
          <a:p>
            <a:pPr>
              <a:lnSpc>
                <a:spcPct val="150000"/>
              </a:lnSpc>
              <a:spcBef>
                <a:spcPct val="20000"/>
              </a:spcBef>
            </a:pPr>
            <a:r>
              <a:rPr lang="en-US" dirty="0">
                <a:solidFill>
                  <a:schemeClr val="bg1">
                    <a:lumMod val="50000"/>
                  </a:schemeClr>
                </a:solidFill>
                <a:latin typeface="+mj-lt"/>
                <a:ea typeface="Arial"/>
                <a:cs typeface="Arial"/>
                <a:sym typeface="Open Sans"/>
              </a:rPr>
              <a:t>Statistical univariate tests (t-test, non-parametric tests).</a:t>
            </a:r>
          </a:p>
          <a:p>
            <a:pPr>
              <a:lnSpc>
                <a:spcPct val="150000"/>
              </a:lnSpc>
              <a:spcBef>
                <a:spcPct val="20000"/>
              </a:spcBef>
            </a:pPr>
            <a:r>
              <a:rPr lang="en-US" dirty="0">
                <a:solidFill>
                  <a:schemeClr val="bg1">
                    <a:lumMod val="50000"/>
                  </a:schemeClr>
                </a:solidFill>
                <a:latin typeface="+mj-lt"/>
                <a:ea typeface="Arial"/>
                <a:cs typeface="Arial"/>
                <a:sym typeface="Open Sans"/>
              </a:rPr>
              <a:t>Density-based clustering anomaly detection. </a:t>
            </a:r>
          </a:p>
          <a:p>
            <a:pPr marL="0" indent="0">
              <a:lnSpc>
                <a:spcPct val="150000"/>
              </a:lnSpc>
              <a:spcBef>
                <a:spcPct val="20000"/>
              </a:spcBef>
              <a:buNone/>
            </a:pPr>
            <a:endParaRPr lang="en-US" dirty="0">
              <a:solidFill>
                <a:schemeClr val="bg1">
                  <a:lumMod val="50000"/>
                </a:schemeClr>
              </a:solidFill>
              <a:latin typeface="+mj-lt"/>
              <a:ea typeface="Arial"/>
              <a:cs typeface="Arial"/>
              <a:sym typeface="Open Sans"/>
            </a:endParaRPr>
          </a:p>
          <a:p>
            <a:pPr marL="0" indent="0">
              <a:lnSpc>
                <a:spcPct val="150000"/>
              </a:lnSpc>
              <a:spcBef>
                <a:spcPct val="20000"/>
              </a:spcBef>
              <a:buNone/>
            </a:pPr>
            <a:endParaRPr lang="en-US" dirty="0">
              <a:solidFill>
                <a:schemeClr val="bg1">
                  <a:lumMod val="50000"/>
                </a:schemeClr>
              </a:solidFill>
              <a:latin typeface="+mj-lt"/>
              <a:ea typeface="Arial"/>
              <a:cs typeface="Arial"/>
              <a:sym typeface="Open Sans"/>
            </a:endParaRPr>
          </a:p>
        </p:txBody>
      </p:sp>
    </p:spTree>
    <p:extLst>
      <p:ext uri="{BB962C8B-B14F-4D97-AF65-F5344CB8AC3E}">
        <p14:creationId xmlns:p14="http://schemas.microsoft.com/office/powerpoint/2010/main" val="866542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Correcting actions</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a:lnSpc>
                <a:spcPct val="150000"/>
              </a:lnSpc>
              <a:spcBef>
                <a:spcPct val="20000"/>
              </a:spcBef>
            </a:pPr>
            <a:r>
              <a:rPr lang="en-GB" dirty="0">
                <a:solidFill>
                  <a:schemeClr val="bg1">
                    <a:lumMod val="50000"/>
                  </a:schemeClr>
                </a:solidFill>
                <a:latin typeface="+mj-lt"/>
                <a:sym typeface="Open Sans"/>
              </a:rPr>
              <a:t>Per sample flag (with / without prediction)</a:t>
            </a:r>
          </a:p>
          <a:p>
            <a:pPr>
              <a:lnSpc>
                <a:spcPct val="150000"/>
              </a:lnSpc>
              <a:spcBef>
                <a:spcPct val="20000"/>
              </a:spcBef>
            </a:pPr>
            <a:r>
              <a:rPr lang="en-GB" dirty="0">
                <a:solidFill>
                  <a:schemeClr val="bg1">
                    <a:lumMod val="50000"/>
                  </a:schemeClr>
                </a:solidFill>
                <a:latin typeface="+mj-lt"/>
                <a:sym typeface="Open Sans"/>
              </a:rPr>
              <a:t>General alert</a:t>
            </a:r>
          </a:p>
          <a:p>
            <a:pPr>
              <a:lnSpc>
                <a:spcPct val="150000"/>
              </a:lnSpc>
              <a:spcBef>
                <a:spcPct val="20000"/>
              </a:spcBef>
            </a:pPr>
            <a:r>
              <a:rPr lang="en-GB" dirty="0">
                <a:solidFill>
                  <a:schemeClr val="bg1">
                    <a:lumMod val="50000"/>
                  </a:schemeClr>
                </a:solidFill>
                <a:latin typeface="+mj-lt"/>
                <a:sym typeface="Open Sans"/>
              </a:rPr>
              <a:t>Re-training trigger</a:t>
            </a:r>
          </a:p>
        </p:txBody>
      </p:sp>
    </p:spTree>
    <p:extLst>
      <p:ext uri="{BB962C8B-B14F-4D97-AF65-F5344CB8AC3E}">
        <p14:creationId xmlns:p14="http://schemas.microsoft.com/office/powerpoint/2010/main" val="2038082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Re-training</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lnSpcReduction="10000"/>
          </a:bodyPr>
          <a:lstStyle/>
          <a:p>
            <a:pPr marL="0" indent="0">
              <a:lnSpc>
                <a:spcPct val="120000"/>
              </a:lnSpc>
              <a:spcBef>
                <a:spcPts val="0"/>
              </a:spcBef>
              <a:buNone/>
            </a:pPr>
            <a:r>
              <a:rPr lang="en-US" dirty="0">
                <a:solidFill>
                  <a:schemeClr val="bg1">
                    <a:lumMod val="50000"/>
                  </a:schemeClr>
                </a:solidFill>
                <a:latin typeface="+mj-lt"/>
              </a:rPr>
              <a:t>Re-training should occur when we:</a:t>
            </a:r>
          </a:p>
          <a:p>
            <a:pPr marL="514350" indent="-514350">
              <a:lnSpc>
                <a:spcPct val="120000"/>
              </a:lnSpc>
              <a:spcBef>
                <a:spcPts val="0"/>
              </a:spcBef>
              <a:buFont typeface="+mj-lt"/>
              <a:buAutoNum type="arabicPeriod"/>
            </a:pPr>
            <a:r>
              <a:rPr lang="en-US" dirty="0">
                <a:solidFill>
                  <a:schemeClr val="bg1">
                    <a:lumMod val="50000"/>
                  </a:schemeClr>
                </a:solidFill>
                <a:latin typeface="+mj-lt"/>
              </a:rPr>
              <a:t> We want to leverage more data</a:t>
            </a:r>
          </a:p>
          <a:p>
            <a:pPr marL="514350" indent="-514350">
              <a:lnSpc>
                <a:spcPct val="120000"/>
              </a:lnSpc>
              <a:spcBef>
                <a:spcPts val="0"/>
              </a:spcBef>
              <a:buFont typeface="+mj-lt"/>
              <a:buAutoNum type="arabicPeriod"/>
            </a:pPr>
            <a:r>
              <a:rPr lang="en-US" dirty="0">
                <a:solidFill>
                  <a:schemeClr val="bg1">
                    <a:lumMod val="50000"/>
                  </a:schemeClr>
                </a:solidFill>
                <a:latin typeface="+mj-lt"/>
              </a:rPr>
              <a:t>The nature of our patterns change over time (how frequent we expect these changes to be)</a:t>
            </a:r>
          </a:p>
          <a:p>
            <a:pPr marL="0" indent="0">
              <a:lnSpc>
                <a:spcPct val="120000"/>
              </a:lnSpc>
              <a:spcBef>
                <a:spcPts val="0"/>
              </a:spcBef>
              <a:buNone/>
            </a:pPr>
            <a:endParaRPr lang="en-US" dirty="0">
              <a:solidFill>
                <a:schemeClr val="bg1">
                  <a:lumMod val="50000"/>
                </a:schemeClr>
              </a:solidFill>
              <a:latin typeface="+mj-lt"/>
            </a:endParaRPr>
          </a:p>
          <a:p>
            <a:pPr marL="0" indent="0">
              <a:lnSpc>
                <a:spcPct val="120000"/>
              </a:lnSpc>
              <a:spcBef>
                <a:spcPts val="0"/>
              </a:spcBef>
              <a:buNone/>
            </a:pPr>
            <a:r>
              <a:rPr lang="en-US" dirty="0">
                <a:solidFill>
                  <a:schemeClr val="bg1">
                    <a:lumMod val="50000"/>
                  </a:schemeClr>
                </a:solidFill>
                <a:latin typeface="+mj-lt"/>
              </a:rPr>
              <a:t>When data patterns are static and shouldn’t change over time and our model performance is already “good enough”, we might not need an ongoing learning.</a:t>
            </a:r>
          </a:p>
          <a:p>
            <a:pPr lvl="1">
              <a:lnSpc>
                <a:spcPct val="120000"/>
              </a:lnSpc>
              <a:spcBef>
                <a:spcPts val="0"/>
              </a:spcBef>
            </a:pPr>
            <a:r>
              <a:rPr lang="en-US" dirty="0">
                <a:solidFill>
                  <a:schemeClr val="bg1">
                    <a:lumMod val="50000"/>
                  </a:schemeClr>
                </a:solidFill>
                <a:latin typeface="+mj-lt"/>
              </a:rPr>
              <a:t>E.g. Detecting physical activity from accelerometer.</a:t>
            </a:r>
          </a:p>
          <a:p>
            <a:pPr marL="0" indent="0">
              <a:lnSpc>
                <a:spcPct val="150000"/>
              </a:lnSpc>
              <a:spcBef>
                <a:spcPct val="20000"/>
              </a:spcBef>
              <a:buNone/>
            </a:pPr>
            <a:endParaRPr lang="en-GB" dirty="0">
              <a:solidFill>
                <a:schemeClr val="bg1">
                  <a:lumMod val="50000"/>
                </a:schemeClr>
              </a:solidFill>
              <a:latin typeface="+mj-lt"/>
              <a:sym typeface="Open Sans"/>
            </a:endParaRPr>
          </a:p>
        </p:txBody>
      </p:sp>
    </p:spTree>
    <p:extLst>
      <p:ext uri="{BB962C8B-B14F-4D97-AF65-F5344CB8AC3E}">
        <p14:creationId xmlns:p14="http://schemas.microsoft.com/office/powerpoint/2010/main" val="2471080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Machine learning in production</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marL="0" indent="0">
              <a:lnSpc>
                <a:spcPct val="150000"/>
              </a:lnSpc>
              <a:buNone/>
            </a:pPr>
            <a:r>
              <a:rPr lang="en-US" dirty="0">
                <a:solidFill>
                  <a:schemeClr val="bg1">
                    <a:lumMod val="50000"/>
                  </a:schemeClr>
                </a:solidFill>
                <a:latin typeface="+mj-lt"/>
              </a:rPr>
              <a:t>Machine learning in production is different from:</a:t>
            </a:r>
          </a:p>
          <a:p>
            <a:pPr>
              <a:lnSpc>
                <a:spcPct val="150000"/>
              </a:lnSpc>
            </a:pPr>
            <a:r>
              <a:rPr lang="en-US" dirty="0">
                <a:solidFill>
                  <a:schemeClr val="bg1">
                    <a:lumMod val="50000"/>
                  </a:schemeClr>
                </a:solidFill>
                <a:latin typeface="+mj-lt"/>
                <a:sym typeface="Open Sans"/>
              </a:rPr>
              <a:t>Machine learning in one-time research effort (it should be robust, totally automatic, monitored, easy for new deployments and integrations)</a:t>
            </a:r>
          </a:p>
          <a:p>
            <a:pPr>
              <a:lnSpc>
                <a:spcPct val="150000"/>
              </a:lnSpc>
            </a:pPr>
            <a:r>
              <a:rPr lang="en-US" dirty="0">
                <a:solidFill>
                  <a:schemeClr val="bg1">
                    <a:lumMod val="50000"/>
                  </a:schemeClr>
                </a:solidFill>
                <a:latin typeface="+mj-lt"/>
                <a:sym typeface="Open Sans"/>
              </a:rPr>
              <a:t>Traditional software in production (its correctness is data dependent – when data change it might become incorrect)</a:t>
            </a:r>
            <a:endParaRPr lang="en-US" dirty="0">
              <a:solidFill>
                <a:srgbClr val="0070C0"/>
              </a:solidFill>
              <a:latin typeface="+mj-lt"/>
              <a:sym typeface="Open Sans"/>
            </a:endParaRPr>
          </a:p>
          <a:p>
            <a:pPr marL="0" indent="0">
              <a:lnSpc>
                <a:spcPct val="150000"/>
              </a:lnSpc>
              <a:buNone/>
            </a:pPr>
            <a:endParaRPr lang="en-US" b="1" dirty="0">
              <a:solidFill>
                <a:srgbClr val="0070C0"/>
              </a:solidFill>
              <a:latin typeface="+mj-lt"/>
            </a:endParaRPr>
          </a:p>
        </p:txBody>
      </p:sp>
    </p:spTree>
    <p:extLst>
      <p:ext uri="{BB962C8B-B14F-4D97-AF65-F5344CB8AC3E}">
        <p14:creationId xmlns:p14="http://schemas.microsoft.com/office/powerpoint/2010/main" val="3378238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Batch learning vs. incremental learning</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Autofit/>
          </a:bodyPr>
          <a:lstStyle/>
          <a:p>
            <a:pPr marL="0" indent="0">
              <a:lnSpc>
                <a:spcPct val="120000"/>
              </a:lnSpc>
              <a:buNone/>
            </a:pPr>
            <a:r>
              <a:rPr lang="en-US" sz="2400" dirty="0">
                <a:solidFill>
                  <a:schemeClr val="bg1">
                    <a:lumMod val="50000"/>
                  </a:schemeClr>
                </a:solidFill>
                <a:latin typeface="+mj-lt"/>
              </a:rPr>
              <a:t>Learning could occur in batches or sometimes can be an incremental update of the latest model:</a:t>
            </a:r>
          </a:p>
          <a:p>
            <a:pPr>
              <a:lnSpc>
                <a:spcPct val="120000"/>
              </a:lnSpc>
              <a:buFont typeface="Arial" charset="0"/>
              <a:buChar char="•"/>
            </a:pPr>
            <a:r>
              <a:rPr lang="en-US" sz="2400" dirty="0">
                <a:solidFill>
                  <a:schemeClr val="bg1">
                    <a:lumMod val="50000"/>
                  </a:schemeClr>
                </a:solidFill>
                <a:latin typeface="+mj-lt"/>
              </a:rPr>
              <a:t>Why Batch?</a:t>
            </a:r>
          </a:p>
          <a:p>
            <a:pPr lvl="1">
              <a:lnSpc>
                <a:spcPct val="120000"/>
              </a:lnSpc>
              <a:buFont typeface="Courier New" charset="0"/>
              <a:buChar char="o"/>
            </a:pPr>
            <a:r>
              <a:rPr lang="en-US" sz="2000" dirty="0">
                <a:solidFill>
                  <a:schemeClr val="bg1">
                    <a:lumMod val="50000"/>
                  </a:schemeClr>
                </a:solidFill>
                <a:latin typeface="+mj-lt"/>
              </a:rPr>
              <a:t>More stable.</a:t>
            </a:r>
          </a:p>
          <a:p>
            <a:pPr lvl="1">
              <a:lnSpc>
                <a:spcPct val="120000"/>
              </a:lnSpc>
              <a:buFont typeface="Courier New" charset="0"/>
              <a:buChar char="o"/>
            </a:pPr>
            <a:r>
              <a:rPr lang="en-US" sz="2000" dirty="0">
                <a:solidFill>
                  <a:schemeClr val="bg1">
                    <a:lumMod val="50000"/>
                  </a:schemeClr>
                </a:solidFill>
                <a:latin typeface="+mj-lt"/>
              </a:rPr>
              <a:t>Most algorithm are batch by definition. E.g. compute percentile.</a:t>
            </a:r>
          </a:p>
          <a:p>
            <a:pPr lvl="1">
              <a:lnSpc>
                <a:spcPct val="120000"/>
              </a:lnSpc>
              <a:buFont typeface="Courier New" charset="0"/>
              <a:buChar char="o"/>
            </a:pPr>
            <a:r>
              <a:rPr lang="en-US" sz="2000" dirty="0">
                <a:solidFill>
                  <a:schemeClr val="bg1">
                    <a:lumMod val="50000"/>
                  </a:schemeClr>
                </a:solidFill>
                <a:latin typeface="+mj-lt"/>
              </a:rPr>
              <a:t>Leverage your data history.</a:t>
            </a:r>
          </a:p>
          <a:p>
            <a:pPr>
              <a:lnSpc>
                <a:spcPct val="170000"/>
              </a:lnSpc>
              <a:buFont typeface="Arial" charset="0"/>
              <a:buChar char="•"/>
            </a:pPr>
            <a:r>
              <a:rPr lang="en-US" sz="2400" dirty="0">
                <a:solidFill>
                  <a:schemeClr val="bg1">
                    <a:lumMod val="50000"/>
                  </a:schemeClr>
                </a:solidFill>
                <a:latin typeface="+mj-lt"/>
              </a:rPr>
              <a:t>Why incremental updates?</a:t>
            </a:r>
          </a:p>
          <a:p>
            <a:pPr lvl="1">
              <a:lnSpc>
                <a:spcPct val="120000"/>
              </a:lnSpc>
              <a:buFont typeface="Courier New" charset="0"/>
              <a:buChar char="o"/>
            </a:pPr>
            <a:r>
              <a:rPr lang="en-US" sz="2000" dirty="0">
                <a:solidFill>
                  <a:schemeClr val="bg1">
                    <a:lumMod val="50000"/>
                  </a:schemeClr>
                </a:solidFill>
                <a:latin typeface="+mj-lt"/>
              </a:rPr>
              <a:t>React fast to changes.</a:t>
            </a:r>
          </a:p>
          <a:p>
            <a:pPr lvl="1">
              <a:lnSpc>
                <a:spcPct val="120000"/>
              </a:lnSpc>
              <a:buFont typeface="Courier New" charset="0"/>
              <a:buChar char="o"/>
            </a:pPr>
            <a:r>
              <a:rPr lang="en-US" sz="2000" dirty="0">
                <a:solidFill>
                  <a:schemeClr val="bg1">
                    <a:lumMod val="50000"/>
                  </a:schemeClr>
                </a:solidFill>
                <a:latin typeface="+mj-lt"/>
              </a:rPr>
              <a:t>Easier to deploy and maintain.</a:t>
            </a:r>
          </a:p>
          <a:p>
            <a:pPr lvl="1">
              <a:lnSpc>
                <a:spcPct val="120000"/>
              </a:lnSpc>
              <a:buFont typeface="Courier New" charset="0"/>
              <a:buChar char="o"/>
            </a:pPr>
            <a:r>
              <a:rPr lang="en-US" sz="2000" dirty="0">
                <a:solidFill>
                  <a:schemeClr val="bg1">
                    <a:lumMod val="50000"/>
                  </a:schemeClr>
                </a:solidFill>
                <a:latin typeface="+mj-lt"/>
              </a:rPr>
              <a:t>There isn’t (or not enough) any data history.</a:t>
            </a:r>
          </a:p>
        </p:txBody>
      </p:sp>
    </p:spTree>
    <p:extLst>
      <p:ext uri="{BB962C8B-B14F-4D97-AF65-F5344CB8AC3E}">
        <p14:creationId xmlns:p14="http://schemas.microsoft.com/office/powerpoint/2010/main" val="1124444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Batch learning vs. incremental learning</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Autofit/>
          </a:bodyPr>
          <a:lstStyle/>
          <a:p>
            <a:pPr marL="0" indent="0">
              <a:lnSpc>
                <a:spcPct val="120000"/>
              </a:lnSpc>
              <a:buNone/>
            </a:pPr>
            <a:r>
              <a:rPr lang="en-US" sz="2400" dirty="0">
                <a:solidFill>
                  <a:schemeClr val="bg1">
                    <a:lumMod val="50000"/>
                  </a:schemeClr>
                </a:solidFill>
                <a:latin typeface="+mj-lt"/>
              </a:rPr>
              <a:t>Incremental methods might seem superior.</a:t>
            </a:r>
          </a:p>
          <a:p>
            <a:pPr marL="0" indent="0">
              <a:lnSpc>
                <a:spcPct val="120000"/>
              </a:lnSpc>
              <a:buNone/>
            </a:pPr>
            <a:r>
              <a:rPr lang="en-US" sz="2400" dirty="0">
                <a:solidFill>
                  <a:schemeClr val="bg1">
                    <a:lumMod val="50000"/>
                  </a:schemeClr>
                </a:solidFill>
                <a:latin typeface="+mj-lt"/>
              </a:rPr>
              <a:t>But…</a:t>
            </a:r>
          </a:p>
          <a:p>
            <a:pPr marL="0" indent="0">
              <a:lnSpc>
                <a:spcPct val="120000"/>
              </a:lnSpc>
              <a:buNone/>
            </a:pPr>
            <a:r>
              <a:rPr lang="en-US" sz="2400" dirty="0">
                <a:solidFill>
                  <a:schemeClr val="bg1">
                    <a:lumMod val="50000"/>
                  </a:schemeClr>
                </a:solidFill>
                <a:latin typeface="+mj-lt"/>
              </a:rPr>
              <a:t>Incremental methods are less expected and harder to tune.</a:t>
            </a:r>
          </a:p>
        </p:txBody>
      </p:sp>
    </p:spTree>
    <p:extLst>
      <p:ext uri="{BB962C8B-B14F-4D97-AF65-F5344CB8AC3E}">
        <p14:creationId xmlns:p14="http://schemas.microsoft.com/office/powerpoint/2010/main" val="4046197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Possible re-training triggers</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lstStyle/>
          <a:p>
            <a:pPr>
              <a:lnSpc>
                <a:spcPct val="120000"/>
              </a:lnSpc>
              <a:buFont typeface="Arial" charset="0"/>
              <a:buChar char="•"/>
            </a:pPr>
            <a:r>
              <a:rPr lang="en-US" dirty="0">
                <a:solidFill>
                  <a:schemeClr val="bg1">
                    <a:lumMod val="50000"/>
                  </a:schemeClr>
                </a:solidFill>
                <a:latin typeface="+mj-lt"/>
              </a:rPr>
              <a:t>Time </a:t>
            </a:r>
            <a:r>
              <a:rPr lang="mr-IN" dirty="0">
                <a:solidFill>
                  <a:schemeClr val="bg1">
                    <a:lumMod val="50000"/>
                  </a:schemeClr>
                </a:solidFill>
                <a:latin typeface="+mj-lt"/>
              </a:rPr>
              <a:t>–</a:t>
            </a:r>
            <a:r>
              <a:rPr lang="en-US" dirty="0">
                <a:solidFill>
                  <a:schemeClr val="bg1">
                    <a:lumMod val="50000"/>
                  </a:schemeClr>
                </a:solidFill>
                <a:latin typeface="+mj-lt"/>
              </a:rPr>
              <a:t> “every 1 week”</a:t>
            </a:r>
          </a:p>
          <a:p>
            <a:pPr>
              <a:lnSpc>
                <a:spcPct val="120000"/>
              </a:lnSpc>
              <a:buFont typeface="Arial" charset="0"/>
              <a:buChar char="•"/>
            </a:pPr>
            <a:r>
              <a:rPr lang="en-US" dirty="0">
                <a:solidFill>
                  <a:schemeClr val="bg1">
                    <a:lumMod val="50000"/>
                  </a:schemeClr>
                </a:solidFill>
                <a:latin typeface="+mj-lt"/>
              </a:rPr>
              <a:t>Number of events \ feedbacks (labels) </a:t>
            </a:r>
            <a:r>
              <a:rPr lang="mr-IN" dirty="0">
                <a:solidFill>
                  <a:schemeClr val="bg1">
                    <a:lumMod val="50000"/>
                  </a:schemeClr>
                </a:solidFill>
                <a:latin typeface="+mj-lt"/>
              </a:rPr>
              <a:t>–</a:t>
            </a:r>
            <a:r>
              <a:rPr lang="en-US" dirty="0">
                <a:solidFill>
                  <a:schemeClr val="bg1">
                    <a:lumMod val="50000"/>
                  </a:schemeClr>
                </a:solidFill>
                <a:latin typeface="+mj-lt"/>
              </a:rPr>
              <a:t> “every 500 new samples”</a:t>
            </a:r>
          </a:p>
          <a:p>
            <a:pPr>
              <a:lnSpc>
                <a:spcPct val="120000"/>
              </a:lnSpc>
              <a:buFont typeface="Arial" charset="0"/>
              <a:buChar char="•"/>
            </a:pPr>
            <a:r>
              <a:rPr lang="en-US" dirty="0">
                <a:solidFill>
                  <a:schemeClr val="bg1">
                    <a:lumMod val="50000"/>
                  </a:schemeClr>
                </a:solidFill>
                <a:latin typeface="+mj-lt"/>
              </a:rPr>
              <a:t>Based on performance </a:t>
            </a:r>
            <a:r>
              <a:rPr lang="mr-IN" dirty="0">
                <a:solidFill>
                  <a:schemeClr val="bg1">
                    <a:lumMod val="50000"/>
                  </a:schemeClr>
                </a:solidFill>
                <a:latin typeface="+mj-lt"/>
              </a:rPr>
              <a:t>–</a:t>
            </a:r>
            <a:r>
              <a:rPr lang="en-US" dirty="0">
                <a:solidFill>
                  <a:schemeClr val="bg1">
                    <a:lumMod val="50000"/>
                  </a:schemeClr>
                </a:solidFill>
                <a:latin typeface="+mj-lt"/>
              </a:rPr>
              <a:t> “Performance decreased from 0.78 accuracy over the last hour”</a:t>
            </a:r>
          </a:p>
          <a:p>
            <a:pPr>
              <a:lnSpc>
                <a:spcPct val="120000"/>
              </a:lnSpc>
              <a:buFont typeface="Arial" charset="0"/>
              <a:buChar char="•"/>
            </a:pPr>
            <a:r>
              <a:rPr lang="en-US" dirty="0">
                <a:solidFill>
                  <a:schemeClr val="bg1">
                    <a:lumMod val="50000"/>
                  </a:schemeClr>
                </a:solidFill>
                <a:latin typeface="+mj-lt"/>
              </a:rPr>
              <a:t>Ad-hoc </a:t>
            </a:r>
            <a:r>
              <a:rPr lang="mr-IN" dirty="0">
                <a:solidFill>
                  <a:schemeClr val="bg1">
                    <a:lumMod val="50000"/>
                  </a:schemeClr>
                </a:solidFill>
                <a:latin typeface="+mj-lt"/>
              </a:rPr>
              <a:t>–</a:t>
            </a:r>
            <a:r>
              <a:rPr lang="en-US" dirty="0">
                <a:solidFill>
                  <a:schemeClr val="bg1">
                    <a:lumMod val="50000"/>
                  </a:schemeClr>
                </a:solidFill>
                <a:latin typeface="+mj-lt"/>
              </a:rPr>
              <a:t> We know that something happened</a:t>
            </a:r>
          </a:p>
        </p:txBody>
      </p:sp>
    </p:spTree>
    <p:extLst>
      <p:ext uri="{BB962C8B-B14F-4D97-AF65-F5344CB8AC3E}">
        <p14:creationId xmlns:p14="http://schemas.microsoft.com/office/powerpoint/2010/main" val="346904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The relevant history for re-training</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Autofit/>
          </a:bodyPr>
          <a:lstStyle/>
          <a:p>
            <a:pPr marL="0" indent="0">
              <a:lnSpc>
                <a:spcPct val="120000"/>
              </a:lnSpc>
              <a:buNone/>
            </a:pPr>
            <a:r>
              <a:rPr lang="en-US" dirty="0">
                <a:solidFill>
                  <a:schemeClr val="bg1">
                    <a:lumMod val="50000"/>
                  </a:schemeClr>
                </a:solidFill>
                <a:latin typeface="+mj-lt"/>
              </a:rPr>
              <a:t>Not an easy question.</a:t>
            </a:r>
          </a:p>
          <a:p>
            <a:pPr>
              <a:lnSpc>
                <a:spcPct val="120000"/>
              </a:lnSpc>
              <a:buFont typeface="Arial" charset="0"/>
              <a:buChar char="•"/>
            </a:pPr>
            <a:r>
              <a:rPr lang="en-US" dirty="0">
                <a:solidFill>
                  <a:schemeClr val="bg1">
                    <a:lumMod val="50000"/>
                  </a:schemeClr>
                </a:solidFill>
                <a:latin typeface="+mj-lt"/>
              </a:rPr>
              <a:t>During research, understand what is a relevant history of your data.</a:t>
            </a:r>
          </a:p>
          <a:p>
            <a:pPr>
              <a:lnSpc>
                <a:spcPct val="120000"/>
              </a:lnSpc>
              <a:buFont typeface="Arial" charset="0"/>
              <a:buChar char="•"/>
            </a:pPr>
            <a:r>
              <a:rPr lang="en-US" dirty="0">
                <a:solidFill>
                  <a:schemeClr val="bg1">
                    <a:lumMod val="50000"/>
                  </a:schemeClr>
                </a:solidFill>
                <a:latin typeface="+mj-lt"/>
              </a:rPr>
              <a:t>Use external business decision</a:t>
            </a:r>
          </a:p>
          <a:p>
            <a:pPr>
              <a:lnSpc>
                <a:spcPct val="120000"/>
              </a:lnSpc>
              <a:buFont typeface="Arial" charset="0"/>
              <a:buChar char="•"/>
            </a:pPr>
            <a:r>
              <a:rPr lang="en-US" dirty="0">
                <a:solidFill>
                  <a:schemeClr val="bg1">
                    <a:lumMod val="50000"/>
                  </a:schemeClr>
                </a:solidFill>
                <a:latin typeface="+mj-lt"/>
              </a:rPr>
              <a:t>Trades off with the model complexity and the required amount of data</a:t>
            </a:r>
          </a:p>
        </p:txBody>
      </p:sp>
    </p:spTree>
    <p:extLst>
      <p:ext uri="{BB962C8B-B14F-4D97-AF65-F5344CB8AC3E}">
        <p14:creationId xmlns:p14="http://schemas.microsoft.com/office/powerpoint/2010/main" val="3454585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normAutofit/>
          </a:bodyPr>
          <a:lstStyle/>
          <a:p>
            <a:r>
              <a:rPr lang="en-US" sz="4000" dirty="0"/>
              <a:t>What parts of the research should be automated?</a:t>
            </a:r>
            <a:endParaRPr lang="en-IL" sz="4000"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Autofit/>
          </a:bodyPr>
          <a:lstStyle/>
          <a:p>
            <a:pPr marL="0" lvl="1" indent="0">
              <a:lnSpc>
                <a:spcPct val="170000"/>
              </a:lnSpc>
              <a:spcBef>
                <a:spcPts val="400"/>
              </a:spcBef>
              <a:buNone/>
              <a:defRPr/>
            </a:pPr>
            <a:r>
              <a:rPr lang="en-US" sz="2000" dirty="0">
                <a:solidFill>
                  <a:schemeClr val="bg1">
                    <a:lumMod val="50000"/>
                  </a:schemeClr>
                </a:solidFill>
                <a:latin typeface="+mj-lt"/>
              </a:rPr>
              <a:t>The Basics:</a:t>
            </a:r>
          </a:p>
          <a:p>
            <a:pPr marL="342900" lvl="1" indent="-342900">
              <a:lnSpc>
                <a:spcPct val="110000"/>
              </a:lnSpc>
              <a:spcBef>
                <a:spcPts val="400"/>
              </a:spcBef>
            </a:pPr>
            <a:r>
              <a:rPr lang="en-US" sz="2000" dirty="0">
                <a:solidFill>
                  <a:schemeClr val="bg1">
                    <a:lumMod val="50000"/>
                  </a:schemeClr>
                </a:solidFill>
                <a:latin typeface="+mj-lt"/>
              </a:rPr>
              <a:t>The selected model</a:t>
            </a:r>
          </a:p>
          <a:p>
            <a:pPr marL="342900" lvl="1" indent="-342900">
              <a:lnSpc>
                <a:spcPct val="110000"/>
              </a:lnSpc>
              <a:spcBef>
                <a:spcPts val="400"/>
              </a:spcBef>
            </a:pPr>
            <a:r>
              <a:rPr lang="en-US" sz="2000" dirty="0">
                <a:solidFill>
                  <a:schemeClr val="bg1">
                    <a:lumMod val="50000"/>
                  </a:schemeClr>
                </a:solidFill>
                <a:latin typeface="+mj-lt"/>
              </a:rPr>
              <a:t>Data transformation parameters</a:t>
            </a:r>
          </a:p>
          <a:p>
            <a:pPr marL="800100" lvl="2" indent="-342900">
              <a:lnSpc>
                <a:spcPct val="110000"/>
              </a:lnSpc>
              <a:spcBef>
                <a:spcPts val="400"/>
              </a:spcBef>
              <a:buFont typeface="Courier New" charset="0"/>
              <a:buChar char="o"/>
            </a:pPr>
            <a:r>
              <a:rPr lang="en-US" sz="1800" dirty="0">
                <a:solidFill>
                  <a:schemeClr val="bg1">
                    <a:lumMod val="50000"/>
                  </a:schemeClr>
                </a:solidFill>
                <a:latin typeface="+mj-lt"/>
              </a:rPr>
              <a:t>E.g.: PCA coefficients, Z-transformation parameters, etc.</a:t>
            </a:r>
          </a:p>
          <a:p>
            <a:pPr marL="0" lvl="1" indent="0">
              <a:lnSpc>
                <a:spcPct val="170000"/>
              </a:lnSpc>
              <a:spcBef>
                <a:spcPts val="400"/>
              </a:spcBef>
              <a:buNone/>
              <a:defRPr/>
            </a:pPr>
            <a:r>
              <a:rPr lang="en-US" sz="2000" dirty="0">
                <a:solidFill>
                  <a:schemeClr val="bg1">
                    <a:lumMod val="50000"/>
                  </a:schemeClr>
                </a:solidFill>
                <a:latin typeface="+mj-lt"/>
              </a:rPr>
              <a:t>Less basic:</a:t>
            </a:r>
          </a:p>
          <a:p>
            <a:pPr marL="342900" lvl="1" indent="-342900">
              <a:lnSpc>
                <a:spcPct val="110000"/>
              </a:lnSpc>
              <a:spcBef>
                <a:spcPts val="400"/>
              </a:spcBef>
            </a:pPr>
            <a:r>
              <a:rPr lang="en-US" sz="2000" dirty="0">
                <a:solidFill>
                  <a:schemeClr val="bg1">
                    <a:lumMod val="50000"/>
                  </a:schemeClr>
                </a:solidFill>
                <a:latin typeface="+mj-lt"/>
              </a:rPr>
              <a:t>Feature Selection</a:t>
            </a:r>
          </a:p>
          <a:p>
            <a:pPr marL="342900" lvl="1" indent="-342900">
              <a:lnSpc>
                <a:spcPct val="110000"/>
              </a:lnSpc>
              <a:spcBef>
                <a:spcPts val="400"/>
              </a:spcBef>
            </a:pPr>
            <a:r>
              <a:rPr lang="en-US" sz="2000" dirty="0">
                <a:solidFill>
                  <a:schemeClr val="bg1">
                    <a:lumMod val="50000"/>
                  </a:schemeClr>
                </a:solidFill>
                <a:latin typeface="+mj-lt"/>
              </a:rPr>
              <a:t>Model selection</a:t>
            </a:r>
          </a:p>
          <a:p>
            <a:pPr marL="342900" lvl="1" indent="-342900">
              <a:lnSpc>
                <a:spcPct val="110000"/>
              </a:lnSpc>
              <a:spcBef>
                <a:spcPts val="400"/>
              </a:spcBef>
            </a:pPr>
            <a:r>
              <a:rPr lang="en-US" sz="2000" dirty="0">
                <a:solidFill>
                  <a:schemeClr val="bg1">
                    <a:lumMod val="50000"/>
                  </a:schemeClr>
                </a:solidFill>
                <a:latin typeface="+mj-lt"/>
              </a:rPr>
              <a:t>Anything that we did manually during research</a:t>
            </a:r>
          </a:p>
          <a:p>
            <a:pPr marL="0" lvl="1" indent="0">
              <a:lnSpc>
                <a:spcPct val="110000"/>
              </a:lnSpc>
              <a:spcBef>
                <a:spcPts val="400"/>
              </a:spcBef>
              <a:buNone/>
            </a:pPr>
            <a:r>
              <a:rPr lang="en-US" sz="2000" dirty="0">
                <a:solidFill>
                  <a:schemeClr val="bg1">
                    <a:lumMod val="50000"/>
                  </a:schemeClr>
                </a:solidFill>
                <a:latin typeface="+mj-lt"/>
              </a:rPr>
              <a:t>The more chaotic the patterns are more automation is required!</a:t>
            </a:r>
          </a:p>
          <a:p>
            <a:pPr marL="0" lvl="1" indent="0">
              <a:lnSpc>
                <a:spcPct val="110000"/>
              </a:lnSpc>
              <a:spcBef>
                <a:spcPts val="400"/>
              </a:spcBef>
              <a:buNone/>
            </a:pPr>
            <a:r>
              <a:rPr lang="en-US" sz="2000" dirty="0">
                <a:solidFill>
                  <a:schemeClr val="bg1">
                    <a:lumMod val="50000"/>
                  </a:schemeClr>
                </a:solidFill>
                <a:latin typeface="+mj-lt"/>
              </a:rPr>
              <a:t>The more automation is added, the more tests should be applied before deployment</a:t>
            </a:r>
          </a:p>
          <a:p>
            <a:pPr marL="0" indent="0">
              <a:lnSpc>
                <a:spcPct val="120000"/>
              </a:lnSpc>
              <a:buNone/>
            </a:pPr>
            <a:endParaRPr lang="en-US" sz="2400" dirty="0">
              <a:solidFill>
                <a:schemeClr val="bg1">
                  <a:lumMod val="50000"/>
                </a:schemeClr>
              </a:solidFill>
              <a:latin typeface="+mj-lt"/>
            </a:endParaRPr>
          </a:p>
        </p:txBody>
      </p:sp>
    </p:spTree>
    <p:extLst>
      <p:ext uri="{BB962C8B-B14F-4D97-AF65-F5344CB8AC3E}">
        <p14:creationId xmlns:p14="http://schemas.microsoft.com/office/powerpoint/2010/main" val="2301886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How to deliver the model?</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Autofit/>
          </a:bodyPr>
          <a:lstStyle/>
          <a:p>
            <a:pPr marL="0" indent="0">
              <a:lnSpc>
                <a:spcPct val="100000"/>
              </a:lnSpc>
              <a:spcBef>
                <a:spcPts val="400"/>
              </a:spcBef>
              <a:buNone/>
            </a:pPr>
            <a:r>
              <a:rPr lang="en-US" dirty="0">
                <a:solidFill>
                  <a:schemeClr val="bg1">
                    <a:lumMod val="50000"/>
                  </a:schemeClr>
                </a:solidFill>
                <a:latin typeface="+mj-lt"/>
              </a:rPr>
              <a:t>Few major options:</a:t>
            </a:r>
          </a:p>
          <a:p>
            <a:pPr marL="914400" lvl="1" indent="-457200">
              <a:lnSpc>
                <a:spcPct val="100000"/>
              </a:lnSpc>
              <a:spcBef>
                <a:spcPts val="400"/>
              </a:spcBef>
              <a:buFont typeface="+mj-lt"/>
              <a:buAutoNum type="arabicPeriod"/>
            </a:pPr>
            <a:r>
              <a:rPr lang="en-US" dirty="0">
                <a:solidFill>
                  <a:schemeClr val="bg1">
                    <a:lumMod val="50000"/>
                  </a:schemeClr>
                </a:solidFill>
                <a:latin typeface="+mj-lt"/>
              </a:rPr>
              <a:t>If the learning and prediction services are both built use the same technology, you can just serialize the model object.</a:t>
            </a:r>
          </a:p>
          <a:p>
            <a:pPr lvl="2">
              <a:lnSpc>
                <a:spcPct val="100000"/>
              </a:lnSpc>
              <a:spcBef>
                <a:spcPts val="400"/>
              </a:spcBef>
              <a:buFont typeface="Courier New" charset="0"/>
              <a:buChar char="o"/>
            </a:pPr>
            <a:r>
              <a:rPr lang="en-US" dirty="0" err="1">
                <a:solidFill>
                  <a:schemeClr val="bg1">
                    <a:lumMod val="50000"/>
                  </a:schemeClr>
                </a:solidFill>
                <a:latin typeface="+mj-lt"/>
              </a:rPr>
              <a:t>e.g</a:t>
            </a:r>
            <a:r>
              <a:rPr lang="en-US" dirty="0">
                <a:solidFill>
                  <a:schemeClr val="bg1">
                    <a:lumMod val="50000"/>
                  </a:schemeClr>
                </a:solidFill>
                <a:latin typeface="+mj-lt"/>
              </a:rPr>
              <a:t>: In Python it’s called “Pickle”.</a:t>
            </a:r>
          </a:p>
          <a:p>
            <a:pPr marL="914400" lvl="1" indent="-457200">
              <a:lnSpc>
                <a:spcPct val="100000"/>
              </a:lnSpc>
              <a:spcBef>
                <a:spcPts val="400"/>
              </a:spcBef>
              <a:buFont typeface="+mj-lt"/>
              <a:buAutoNum type="arabicPeriod"/>
            </a:pPr>
            <a:r>
              <a:rPr lang="en-US" dirty="0">
                <a:solidFill>
                  <a:schemeClr val="bg1">
                    <a:lumMod val="50000"/>
                  </a:schemeClr>
                </a:solidFill>
                <a:latin typeface="+mj-lt"/>
              </a:rPr>
              <a:t>Decompose your model.</a:t>
            </a:r>
          </a:p>
          <a:p>
            <a:pPr lvl="2">
              <a:lnSpc>
                <a:spcPct val="100000"/>
              </a:lnSpc>
              <a:spcBef>
                <a:spcPts val="400"/>
              </a:spcBef>
              <a:buFont typeface="Courier New" charset="0"/>
              <a:buChar char="o"/>
            </a:pPr>
            <a:r>
              <a:rPr lang="en-US" dirty="0" err="1">
                <a:solidFill>
                  <a:schemeClr val="bg1">
                    <a:lumMod val="50000"/>
                  </a:schemeClr>
                </a:solidFill>
                <a:latin typeface="+mj-lt"/>
              </a:rPr>
              <a:t>e.g</a:t>
            </a:r>
            <a:r>
              <a:rPr lang="en-US" dirty="0">
                <a:solidFill>
                  <a:schemeClr val="bg1">
                    <a:lumMod val="50000"/>
                  </a:schemeClr>
                </a:solidFill>
                <a:latin typeface="+mj-lt"/>
              </a:rPr>
              <a:t> for a logistic regression model you can just save your features coefficients in the db.</a:t>
            </a:r>
          </a:p>
          <a:p>
            <a:pPr marL="914400" lvl="1" indent="-457200">
              <a:lnSpc>
                <a:spcPct val="100000"/>
              </a:lnSpc>
              <a:spcBef>
                <a:spcPts val="400"/>
              </a:spcBef>
              <a:buFont typeface="+mj-lt"/>
              <a:buAutoNum type="arabicPeriod"/>
            </a:pPr>
            <a:r>
              <a:rPr lang="en-US" dirty="0">
                <a:solidFill>
                  <a:schemeClr val="bg1">
                    <a:lumMod val="50000"/>
                  </a:schemeClr>
                </a:solidFill>
                <a:latin typeface="+mj-lt"/>
              </a:rPr>
              <a:t>Cross technology serialization.</a:t>
            </a:r>
          </a:p>
          <a:p>
            <a:pPr lvl="2">
              <a:lnSpc>
                <a:spcPct val="100000"/>
              </a:lnSpc>
              <a:spcBef>
                <a:spcPts val="400"/>
              </a:spcBef>
              <a:buFont typeface="Courier New" charset="0"/>
              <a:buChar char="o"/>
            </a:pPr>
            <a:r>
              <a:rPr lang="en-US" dirty="0">
                <a:solidFill>
                  <a:schemeClr val="bg1">
                    <a:lumMod val="50000"/>
                  </a:schemeClr>
                </a:solidFill>
                <a:latin typeface="+mj-lt"/>
              </a:rPr>
              <a:t>Use PMML or PFA standards to transform the model between the services.</a:t>
            </a:r>
          </a:p>
          <a:p>
            <a:pPr marL="914400" lvl="1" indent="-457200">
              <a:lnSpc>
                <a:spcPct val="100000"/>
              </a:lnSpc>
              <a:spcBef>
                <a:spcPts val="400"/>
              </a:spcBef>
              <a:buFont typeface="+mj-lt"/>
              <a:buAutoNum type="arabicPeriod"/>
            </a:pPr>
            <a:r>
              <a:rPr lang="en-US" sz="2800" dirty="0">
                <a:solidFill>
                  <a:schemeClr val="bg1">
                    <a:lumMod val="50000"/>
                  </a:schemeClr>
                </a:solidFill>
                <a:latin typeface="+mj-lt"/>
              </a:rPr>
              <a:t>Some sort of caching</a:t>
            </a:r>
          </a:p>
          <a:p>
            <a:pPr>
              <a:lnSpc>
                <a:spcPct val="100000"/>
              </a:lnSpc>
            </a:pPr>
            <a:endParaRPr lang="en-US" sz="2400" dirty="0">
              <a:solidFill>
                <a:schemeClr val="bg1">
                  <a:lumMod val="50000"/>
                </a:schemeClr>
              </a:solidFill>
              <a:latin typeface="+mj-lt"/>
              <a:sym typeface="Open Sans"/>
            </a:endParaRPr>
          </a:p>
        </p:txBody>
      </p:sp>
    </p:spTree>
    <p:extLst>
      <p:ext uri="{BB962C8B-B14F-4D97-AF65-F5344CB8AC3E}">
        <p14:creationId xmlns:p14="http://schemas.microsoft.com/office/powerpoint/2010/main" val="1204017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Re-training overview</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Autofit/>
          </a:bodyPr>
          <a:lstStyle/>
          <a:p>
            <a:pPr>
              <a:lnSpc>
                <a:spcPct val="100000"/>
              </a:lnSpc>
              <a:spcBef>
                <a:spcPts val="400"/>
              </a:spcBef>
            </a:pPr>
            <a:r>
              <a:rPr lang="en-US" dirty="0">
                <a:solidFill>
                  <a:schemeClr val="bg1">
                    <a:lumMod val="50000"/>
                  </a:schemeClr>
                </a:solidFill>
                <a:latin typeface="+mj-lt"/>
              </a:rPr>
              <a:t>The learning phase is an analytical process that requires:</a:t>
            </a:r>
          </a:p>
          <a:p>
            <a:pPr lvl="1">
              <a:lnSpc>
                <a:spcPct val="100000"/>
              </a:lnSpc>
              <a:spcBef>
                <a:spcPts val="400"/>
              </a:spcBef>
              <a:buFont typeface="Courier New" charset="0"/>
              <a:buChar char="o"/>
            </a:pPr>
            <a:r>
              <a:rPr lang="en-US" dirty="0">
                <a:solidFill>
                  <a:schemeClr val="bg1">
                    <a:lumMod val="50000"/>
                  </a:schemeClr>
                </a:solidFill>
                <a:latin typeface="+mj-lt"/>
              </a:rPr>
              <a:t>Heavy data crunching</a:t>
            </a:r>
          </a:p>
          <a:p>
            <a:pPr lvl="1">
              <a:lnSpc>
                <a:spcPct val="100000"/>
              </a:lnSpc>
              <a:spcBef>
                <a:spcPts val="400"/>
              </a:spcBef>
              <a:buFont typeface="Courier New" charset="0"/>
              <a:buChar char="o"/>
            </a:pPr>
            <a:r>
              <a:rPr lang="en-US" dirty="0">
                <a:solidFill>
                  <a:schemeClr val="bg1">
                    <a:lumMod val="50000"/>
                  </a:schemeClr>
                </a:solidFill>
                <a:latin typeface="+mj-lt"/>
              </a:rPr>
              <a:t>Single or only few processes</a:t>
            </a:r>
          </a:p>
          <a:p>
            <a:pPr lvl="1">
              <a:lnSpc>
                <a:spcPct val="100000"/>
              </a:lnSpc>
              <a:spcBef>
                <a:spcPts val="400"/>
              </a:spcBef>
              <a:buFont typeface="Courier New" charset="0"/>
              <a:buChar char="o"/>
            </a:pPr>
            <a:r>
              <a:rPr lang="en-US" dirty="0">
                <a:solidFill>
                  <a:schemeClr val="bg1">
                    <a:lumMod val="50000"/>
                  </a:schemeClr>
                </a:solidFill>
                <a:latin typeface="+mj-lt"/>
              </a:rPr>
              <a:t>Each process require high memory and </a:t>
            </a:r>
            <a:r>
              <a:rPr lang="en-US" dirty="0" err="1">
                <a:solidFill>
                  <a:schemeClr val="bg1">
                    <a:lumMod val="50000"/>
                  </a:schemeClr>
                </a:solidFill>
                <a:latin typeface="+mj-lt"/>
              </a:rPr>
              <a:t>cpu</a:t>
            </a:r>
            <a:endParaRPr lang="en-US" dirty="0">
              <a:solidFill>
                <a:schemeClr val="bg1">
                  <a:lumMod val="50000"/>
                </a:schemeClr>
              </a:solidFill>
              <a:latin typeface="+mj-lt"/>
            </a:endParaRPr>
          </a:p>
          <a:p>
            <a:pPr>
              <a:lnSpc>
                <a:spcPct val="100000"/>
              </a:lnSpc>
              <a:spcBef>
                <a:spcPts val="400"/>
              </a:spcBef>
            </a:pPr>
            <a:r>
              <a:rPr lang="en-US" dirty="0">
                <a:solidFill>
                  <a:schemeClr val="bg1">
                    <a:lumMod val="50000"/>
                  </a:schemeClr>
                </a:solidFill>
                <a:latin typeface="+mj-lt"/>
              </a:rPr>
              <a:t>Avoid moving big data</a:t>
            </a:r>
          </a:p>
          <a:p>
            <a:pPr>
              <a:lnSpc>
                <a:spcPct val="100000"/>
              </a:lnSpc>
              <a:spcBef>
                <a:spcPts val="400"/>
              </a:spcBef>
            </a:pPr>
            <a:r>
              <a:rPr lang="en-US" dirty="0">
                <a:solidFill>
                  <a:schemeClr val="bg1">
                    <a:lumMod val="50000"/>
                  </a:schemeClr>
                </a:solidFill>
                <a:latin typeface="+mj-lt"/>
              </a:rPr>
              <a:t>Try to push as much of the computation the DB</a:t>
            </a:r>
          </a:p>
          <a:p>
            <a:pPr>
              <a:lnSpc>
                <a:spcPct val="100000"/>
              </a:lnSpc>
              <a:spcBef>
                <a:spcPts val="400"/>
              </a:spcBef>
            </a:pPr>
            <a:r>
              <a:rPr lang="en-US" dirty="0">
                <a:solidFill>
                  <a:schemeClr val="bg1">
                    <a:lumMod val="50000"/>
                  </a:schemeClr>
                </a:solidFill>
                <a:latin typeface="+mj-lt"/>
              </a:rPr>
              <a:t>If the data is really big, use some scaling out (many times, the row input data is really big, but the training data is not that big)</a:t>
            </a:r>
          </a:p>
        </p:txBody>
      </p:sp>
    </p:spTree>
    <p:extLst>
      <p:ext uri="{BB962C8B-B14F-4D97-AF65-F5344CB8AC3E}">
        <p14:creationId xmlns:p14="http://schemas.microsoft.com/office/powerpoint/2010/main" val="411677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Inference</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Autofit/>
          </a:bodyPr>
          <a:lstStyle/>
          <a:p>
            <a:pPr marL="0" indent="0">
              <a:lnSpc>
                <a:spcPct val="100000"/>
              </a:lnSpc>
              <a:buNone/>
            </a:pPr>
            <a:r>
              <a:rPr lang="en-US" dirty="0">
                <a:solidFill>
                  <a:schemeClr val="bg1">
                    <a:lumMod val="50000"/>
                  </a:schemeClr>
                </a:solidFill>
                <a:latin typeface="+mj-lt"/>
              </a:rPr>
              <a:t>Inference come in two main forms:</a:t>
            </a:r>
          </a:p>
          <a:p>
            <a:pPr>
              <a:lnSpc>
                <a:spcPct val="100000"/>
              </a:lnSpc>
            </a:pPr>
            <a:r>
              <a:rPr lang="en-US" dirty="0">
                <a:solidFill>
                  <a:schemeClr val="bg1">
                    <a:lumMod val="50000"/>
                  </a:schemeClr>
                </a:solidFill>
                <a:latin typeface="+mj-lt"/>
              </a:rPr>
              <a:t>Batch</a:t>
            </a:r>
          </a:p>
          <a:p>
            <a:pPr lvl="1">
              <a:lnSpc>
                <a:spcPct val="100000"/>
              </a:lnSpc>
              <a:buFont typeface="Courier New" charset="0"/>
              <a:buChar char="o"/>
            </a:pPr>
            <a:r>
              <a:rPr lang="en-US" dirty="0">
                <a:solidFill>
                  <a:schemeClr val="bg1">
                    <a:lumMod val="50000"/>
                  </a:schemeClr>
                </a:solidFill>
                <a:latin typeface="+mj-lt"/>
              </a:rPr>
              <a:t>Non real time (and even not near real time) use cases. e.g., user segmentation</a:t>
            </a:r>
          </a:p>
          <a:p>
            <a:pPr>
              <a:lnSpc>
                <a:spcPct val="100000"/>
              </a:lnSpc>
            </a:pPr>
            <a:r>
              <a:rPr lang="en-US" dirty="0">
                <a:solidFill>
                  <a:schemeClr val="bg1">
                    <a:lumMod val="50000"/>
                  </a:schemeClr>
                </a:solidFill>
                <a:latin typeface="+mj-lt"/>
              </a:rPr>
              <a:t>Online </a:t>
            </a:r>
            <a:r>
              <a:rPr lang="mr-IN" dirty="0">
                <a:solidFill>
                  <a:schemeClr val="bg1">
                    <a:lumMod val="50000"/>
                  </a:schemeClr>
                </a:solidFill>
                <a:latin typeface="+mj-lt"/>
              </a:rPr>
              <a:t>–</a:t>
            </a:r>
            <a:r>
              <a:rPr lang="en-US" dirty="0">
                <a:solidFill>
                  <a:schemeClr val="bg1">
                    <a:lumMod val="50000"/>
                  </a:schemeClr>
                </a:solidFill>
                <a:latin typeface="+mj-lt"/>
              </a:rPr>
              <a:t> Part of some operative flow</a:t>
            </a:r>
          </a:p>
          <a:p>
            <a:pPr lvl="1">
              <a:lnSpc>
                <a:spcPct val="100000"/>
              </a:lnSpc>
              <a:buFont typeface="Courier New" charset="0"/>
              <a:buChar char="o"/>
            </a:pPr>
            <a:r>
              <a:rPr lang="en-US" dirty="0">
                <a:solidFill>
                  <a:schemeClr val="bg1">
                    <a:lumMod val="50000"/>
                  </a:schemeClr>
                </a:solidFill>
                <a:latin typeface="+mj-lt"/>
              </a:rPr>
              <a:t>Required real time indication. E.g. detecting issue during an operative \ manufacturing flow.</a:t>
            </a:r>
          </a:p>
          <a:p>
            <a:pPr marL="0" indent="0">
              <a:lnSpc>
                <a:spcPct val="100000"/>
              </a:lnSpc>
              <a:spcBef>
                <a:spcPts val="400"/>
              </a:spcBef>
              <a:buNone/>
            </a:pPr>
            <a:endParaRPr lang="en-US" dirty="0">
              <a:solidFill>
                <a:schemeClr val="bg1">
                  <a:lumMod val="50000"/>
                </a:schemeClr>
              </a:solidFill>
              <a:latin typeface="+mj-lt"/>
            </a:endParaRPr>
          </a:p>
        </p:txBody>
      </p:sp>
    </p:spTree>
    <p:extLst>
      <p:ext uri="{BB962C8B-B14F-4D97-AF65-F5344CB8AC3E}">
        <p14:creationId xmlns:p14="http://schemas.microsoft.com/office/powerpoint/2010/main" val="1454992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Inference requirements</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Autofit/>
          </a:bodyPr>
          <a:lstStyle/>
          <a:p>
            <a:pPr marL="0" indent="0">
              <a:lnSpc>
                <a:spcPct val="100000"/>
              </a:lnSpc>
              <a:buNone/>
            </a:pPr>
            <a:r>
              <a:rPr lang="en-US" dirty="0">
                <a:solidFill>
                  <a:schemeClr val="bg1">
                    <a:lumMod val="50000"/>
                  </a:schemeClr>
                </a:solidFill>
                <a:latin typeface="+mj-lt"/>
              </a:rPr>
              <a:t>Depend on the scenario, there could be several requirements on the inference process. For example:</a:t>
            </a:r>
          </a:p>
          <a:p>
            <a:pPr>
              <a:lnSpc>
                <a:spcPct val="100000"/>
              </a:lnSpc>
            </a:pPr>
            <a:r>
              <a:rPr lang="en-US" dirty="0">
                <a:solidFill>
                  <a:schemeClr val="bg1">
                    <a:lumMod val="50000"/>
                  </a:schemeClr>
                </a:solidFill>
                <a:latin typeface="+mj-lt"/>
              </a:rPr>
              <a:t>Response time </a:t>
            </a:r>
            <a:r>
              <a:rPr lang="mr-IN" dirty="0">
                <a:solidFill>
                  <a:schemeClr val="bg1">
                    <a:lumMod val="50000"/>
                  </a:schemeClr>
                </a:solidFill>
                <a:latin typeface="+mj-lt"/>
              </a:rPr>
              <a:t>–</a:t>
            </a:r>
            <a:r>
              <a:rPr lang="en-US" dirty="0">
                <a:solidFill>
                  <a:schemeClr val="bg1">
                    <a:lumMod val="50000"/>
                  </a:schemeClr>
                </a:solidFill>
                <a:latin typeface="+mj-lt"/>
              </a:rPr>
              <a:t> Need to respond under XX time. </a:t>
            </a:r>
          </a:p>
          <a:p>
            <a:pPr lvl="1">
              <a:lnSpc>
                <a:spcPct val="100000"/>
              </a:lnSpc>
              <a:buFont typeface="Courier New" charset="0"/>
              <a:buChar char="o"/>
            </a:pPr>
            <a:r>
              <a:rPr lang="en-US" dirty="0">
                <a:solidFill>
                  <a:schemeClr val="bg1">
                    <a:lumMod val="50000"/>
                  </a:schemeClr>
                </a:solidFill>
                <a:latin typeface="+mj-lt"/>
              </a:rPr>
              <a:t>Can prepare prediction in advance, do caching, or keeping the model simple.</a:t>
            </a:r>
          </a:p>
          <a:p>
            <a:pPr>
              <a:lnSpc>
                <a:spcPct val="100000"/>
              </a:lnSpc>
            </a:pPr>
            <a:r>
              <a:rPr lang="en-US" dirty="0">
                <a:solidFill>
                  <a:schemeClr val="bg1">
                    <a:lumMod val="50000"/>
                  </a:schemeClr>
                </a:solidFill>
                <a:latin typeface="+mj-lt"/>
              </a:rPr>
              <a:t>Physical limitation </a:t>
            </a:r>
            <a:r>
              <a:rPr lang="mr-IN" dirty="0">
                <a:solidFill>
                  <a:schemeClr val="bg1">
                    <a:lumMod val="50000"/>
                  </a:schemeClr>
                </a:solidFill>
                <a:latin typeface="+mj-lt"/>
              </a:rPr>
              <a:t>–</a:t>
            </a:r>
            <a:r>
              <a:rPr lang="en-US" dirty="0">
                <a:solidFill>
                  <a:schemeClr val="bg1">
                    <a:lumMod val="50000"/>
                  </a:schemeClr>
                </a:solidFill>
                <a:latin typeface="+mj-lt"/>
              </a:rPr>
              <a:t> The prediction process should be executed on an edge device.</a:t>
            </a:r>
          </a:p>
          <a:p>
            <a:pPr lvl="1">
              <a:lnSpc>
                <a:spcPct val="100000"/>
              </a:lnSpc>
              <a:buFont typeface="Courier New" charset="0"/>
              <a:buChar char="o"/>
            </a:pPr>
            <a:r>
              <a:rPr lang="en-US" dirty="0">
                <a:solidFill>
                  <a:schemeClr val="bg1">
                    <a:lumMod val="50000"/>
                  </a:schemeClr>
                </a:solidFill>
                <a:latin typeface="+mj-lt"/>
              </a:rPr>
              <a:t>Should be sure that all data that the model use is available at prediction time. Might have limited resources.</a:t>
            </a:r>
          </a:p>
          <a:p>
            <a:pPr marL="0" indent="0">
              <a:lnSpc>
                <a:spcPct val="100000"/>
              </a:lnSpc>
              <a:spcBef>
                <a:spcPts val="400"/>
              </a:spcBef>
              <a:buNone/>
            </a:pPr>
            <a:endParaRPr lang="en-US" dirty="0">
              <a:solidFill>
                <a:schemeClr val="bg1">
                  <a:lumMod val="50000"/>
                </a:schemeClr>
              </a:solidFill>
              <a:latin typeface="+mj-lt"/>
            </a:endParaRPr>
          </a:p>
        </p:txBody>
      </p:sp>
    </p:spTree>
    <p:extLst>
      <p:ext uri="{BB962C8B-B14F-4D97-AF65-F5344CB8AC3E}">
        <p14:creationId xmlns:p14="http://schemas.microsoft.com/office/powerpoint/2010/main" val="554016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Inference overview</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Autofit/>
          </a:bodyPr>
          <a:lstStyle/>
          <a:p>
            <a:pPr>
              <a:lnSpc>
                <a:spcPct val="170000"/>
              </a:lnSpc>
              <a:spcBef>
                <a:spcPts val="400"/>
              </a:spcBef>
            </a:pPr>
            <a:r>
              <a:rPr lang="en-US" dirty="0">
                <a:solidFill>
                  <a:schemeClr val="bg1">
                    <a:lumMod val="50000"/>
                  </a:schemeClr>
                </a:solidFill>
                <a:latin typeface="+mj-lt"/>
              </a:rPr>
              <a:t>A single prediction is usually a very lean process that should be:</a:t>
            </a:r>
          </a:p>
          <a:p>
            <a:pPr lvl="1">
              <a:lnSpc>
                <a:spcPct val="170000"/>
              </a:lnSpc>
              <a:spcBef>
                <a:spcPts val="400"/>
              </a:spcBef>
              <a:buFont typeface="Courier New" charset="0"/>
              <a:buChar char="o"/>
            </a:pPr>
            <a:r>
              <a:rPr lang="en-US" dirty="0">
                <a:solidFill>
                  <a:schemeClr val="bg1">
                    <a:lumMod val="50000"/>
                  </a:schemeClr>
                </a:solidFill>
                <a:latin typeface="+mj-lt"/>
              </a:rPr>
              <a:t>Fast enough</a:t>
            </a:r>
          </a:p>
          <a:p>
            <a:pPr lvl="1">
              <a:lnSpc>
                <a:spcPct val="170000"/>
              </a:lnSpc>
              <a:spcBef>
                <a:spcPts val="400"/>
              </a:spcBef>
              <a:buFont typeface="Courier New" charset="0"/>
              <a:buChar char="o"/>
            </a:pPr>
            <a:r>
              <a:rPr lang="en-US" dirty="0">
                <a:solidFill>
                  <a:schemeClr val="bg1">
                    <a:lumMod val="50000"/>
                  </a:schemeClr>
                </a:solidFill>
                <a:latin typeface="+mj-lt"/>
              </a:rPr>
              <a:t>Enable parallelism</a:t>
            </a:r>
          </a:p>
          <a:p>
            <a:pPr lvl="1">
              <a:lnSpc>
                <a:spcPct val="170000"/>
              </a:lnSpc>
              <a:spcBef>
                <a:spcPts val="400"/>
              </a:spcBef>
              <a:buFont typeface="Courier New" charset="0"/>
              <a:buChar char="o"/>
            </a:pPr>
            <a:r>
              <a:rPr lang="en-US" dirty="0">
                <a:solidFill>
                  <a:schemeClr val="bg1">
                    <a:lumMod val="50000"/>
                  </a:schemeClr>
                </a:solidFill>
                <a:latin typeface="+mj-lt"/>
              </a:rPr>
              <a:t>Integrated to other flows</a:t>
            </a:r>
          </a:p>
        </p:txBody>
      </p:sp>
    </p:spTree>
    <p:extLst>
      <p:ext uri="{BB962C8B-B14F-4D97-AF65-F5344CB8AC3E}">
        <p14:creationId xmlns:p14="http://schemas.microsoft.com/office/powerpoint/2010/main" val="3307592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Production != research</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lstStyle/>
          <a:p>
            <a:pPr marL="0" indent="0">
              <a:lnSpc>
                <a:spcPct val="150000"/>
              </a:lnSpc>
              <a:buNone/>
            </a:pPr>
            <a:r>
              <a:rPr lang="en-US" dirty="0">
                <a:solidFill>
                  <a:schemeClr val="bg1">
                    <a:lumMod val="50000"/>
                  </a:schemeClr>
                </a:solidFill>
                <a:latin typeface="+mj-lt"/>
              </a:rPr>
              <a:t>At the end of the research project we should have a working proof of concept, which is trained and evaluated on real data, which represent reality in a reasonable way. </a:t>
            </a:r>
          </a:p>
          <a:p>
            <a:pPr marL="0" indent="0">
              <a:lnSpc>
                <a:spcPct val="150000"/>
              </a:lnSpc>
              <a:buNone/>
            </a:pPr>
            <a:r>
              <a:rPr lang="en-US" dirty="0">
                <a:solidFill>
                  <a:schemeClr val="bg1">
                    <a:lumMod val="50000"/>
                  </a:schemeClr>
                </a:solidFill>
                <a:latin typeface="+mj-lt"/>
              </a:rPr>
              <a:t>In production, the solution should also be:</a:t>
            </a:r>
          </a:p>
          <a:p>
            <a:pPr>
              <a:lnSpc>
                <a:spcPct val="150000"/>
              </a:lnSpc>
            </a:pPr>
            <a:r>
              <a:rPr lang="en-US" dirty="0">
                <a:solidFill>
                  <a:schemeClr val="bg1">
                    <a:lumMod val="50000"/>
                  </a:schemeClr>
                </a:solidFill>
                <a:latin typeface="+mj-lt"/>
              </a:rPr>
              <a:t>Scalable, under non-functional requirements (mainly scale, response time and data preparation)</a:t>
            </a:r>
          </a:p>
        </p:txBody>
      </p:sp>
    </p:spTree>
    <p:extLst>
      <p:ext uri="{BB962C8B-B14F-4D97-AF65-F5344CB8AC3E}">
        <p14:creationId xmlns:p14="http://schemas.microsoft.com/office/powerpoint/2010/main" val="3760858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Model performance monitoring</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Autofit/>
          </a:bodyPr>
          <a:lstStyle/>
          <a:p>
            <a:pPr marL="0" indent="0">
              <a:buNone/>
            </a:pPr>
            <a:r>
              <a:rPr lang="en-US" sz="2400" dirty="0">
                <a:solidFill>
                  <a:schemeClr val="bg1">
                    <a:lumMod val="50000"/>
                  </a:schemeClr>
                </a:solidFill>
                <a:latin typeface="+mj-lt"/>
              </a:rPr>
              <a:t>Machine Learning models are Data Dependent! </a:t>
            </a:r>
          </a:p>
          <a:p>
            <a:pPr marL="0" indent="0">
              <a:buNone/>
            </a:pPr>
            <a:r>
              <a:rPr lang="en-US" sz="2400" dirty="0">
                <a:solidFill>
                  <a:schemeClr val="bg1">
                    <a:lumMod val="50000"/>
                  </a:schemeClr>
                </a:solidFill>
                <a:latin typeface="+mj-lt"/>
              </a:rPr>
              <a:t>When the data change, the performance typically drops.</a:t>
            </a:r>
          </a:p>
          <a:p>
            <a:r>
              <a:rPr lang="en-US" sz="2400" dirty="0">
                <a:solidFill>
                  <a:schemeClr val="bg1">
                    <a:lumMod val="50000"/>
                  </a:schemeClr>
                </a:solidFill>
                <a:latin typeface="+mj-lt"/>
              </a:rPr>
              <a:t>Performance monitoring is possible when we have a quick feedback from the real world. This is not always the case:</a:t>
            </a:r>
          </a:p>
          <a:p>
            <a:pPr lvl="1"/>
            <a:r>
              <a:rPr lang="en-US" sz="2000" dirty="0">
                <a:solidFill>
                  <a:schemeClr val="bg1">
                    <a:lumMod val="50000"/>
                  </a:schemeClr>
                </a:solidFill>
                <a:latin typeface="+mj-lt"/>
              </a:rPr>
              <a:t>Estimation tasks</a:t>
            </a:r>
          </a:p>
          <a:p>
            <a:pPr lvl="1"/>
            <a:r>
              <a:rPr lang="en-US" sz="2000" dirty="0">
                <a:solidFill>
                  <a:schemeClr val="bg1">
                    <a:lumMod val="50000"/>
                  </a:schemeClr>
                </a:solidFill>
                <a:latin typeface="+mj-lt"/>
              </a:rPr>
              <a:t>High latency</a:t>
            </a:r>
          </a:p>
          <a:p>
            <a:r>
              <a:rPr lang="en-US" sz="2400" dirty="0">
                <a:solidFill>
                  <a:schemeClr val="bg1">
                    <a:lumMod val="50000"/>
                  </a:schemeClr>
                </a:solidFill>
                <a:latin typeface="+mj-lt"/>
              </a:rPr>
              <a:t>Even if we cannot directly monitor performance, define some correlated business KPI to monitor:</a:t>
            </a:r>
          </a:p>
          <a:p>
            <a:pPr lvl="1"/>
            <a:r>
              <a:rPr lang="en-US" sz="2000" dirty="0">
                <a:solidFill>
                  <a:schemeClr val="bg1">
                    <a:lumMod val="50000"/>
                  </a:schemeClr>
                </a:solidFill>
                <a:latin typeface="+mj-lt"/>
              </a:rPr>
              <a:t>Distribution of the predicted value</a:t>
            </a:r>
          </a:p>
          <a:p>
            <a:r>
              <a:rPr lang="en-US" sz="2400" dirty="0">
                <a:solidFill>
                  <a:schemeClr val="bg1">
                    <a:lumMod val="50000"/>
                  </a:schemeClr>
                </a:solidFill>
                <a:latin typeface="+mj-lt"/>
              </a:rPr>
              <a:t>You should be able to map between the feedback and the prediction that you had, and what model was predicting it (model versioning).</a:t>
            </a:r>
          </a:p>
          <a:p>
            <a:pPr lvl="1">
              <a:lnSpc>
                <a:spcPct val="170000"/>
              </a:lnSpc>
              <a:spcBef>
                <a:spcPts val="400"/>
              </a:spcBef>
              <a:buFont typeface="Courier New" charset="0"/>
              <a:buChar char="o"/>
            </a:pPr>
            <a:endParaRPr lang="en-US" sz="2000" dirty="0">
              <a:solidFill>
                <a:schemeClr val="bg1">
                  <a:lumMod val="50000"/>
                </a:schemeClr>
              </a:solidFill>
              <a:latin typeface="+mj-lt"/>
            </a:endParaRPr>
          </a:p>
        </p:txBody>
      </p:sp>
    </p:spTree>
    <p:extLst>
      <p:ext uri="{BB962C8B-B14F-4D97-AF65-F5344CB8AC3E}">
        <p14:creationId xmlns:p14="http://schemas.microsoft.com/office/powerpoint/2010/main" val="3905102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Machine technology selection</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Autofit/>
          </a:bodyPr>
          <a:lstStyle/>
          <a:p>
            <a:pPr marL="0" indent="0">
              <a:lnSpc>
                <a:spcPct val="150000"/>
              </a:lnSpc>
              <a:buNone/>
            </a:pPr>
            <a:r>
              <a:rPr lang="en-US" sz="2400" dirty="0">
                <a:solidFill>
                  <a:schemeClr val="bg1">
                    <a:lumMod val="50000"/>
                  </a:schemeClr>
                </a:solidFill>
                <a:latin typeface="+mj-lt"/>
              </a:rPr>
              <a:t>Two main considerations:</a:t>
            </a:r>
          </a:p>
          <a:p>
            <a:pPr>
              <a:lnSpc>
                <a:spcPct val="150000"/>
              </a:lnSpc>
            </a:pPr>
            <a:r>
              <a:rPr lang="en-US" sz="2400" dirty="0">
                <a:solidFill>
                  <a:schemeClr val="bg1">
                    <a:lumMod val="50000"/>
                  </a:schemeClr>
                </a:solidFill>
                <a:latin typeface="+mj-lt"/>
              </a:rPr>
              <a:t>Should we develop out own solution, or is it better to consume out of the box solution? For example:</a:t>
            </a:r>
          </a:p>
          <a:p>
            <a:pPr lvl="1">
              <a:lnSpc>
                <a:spcPct val="150000"/>
              </a:lnSpc>
            </a:pPr>
            <a:r>
              <a:rPr lang="en-US" sz="2000" dirty="0">
                <a:solidFill>
                  <a:schemeClr val="bg1">
                    <a:lumMod val="50000"/>
                  </a:schemeClr>
                </a:solidFill>
                <a:latin typeface="+mj-lt"/>
              </a:rPr>
              <a:t>NLP platforms (e.g., conversational bots)</a:t>
            </a:r>
          </a:p>
          <a:p>
            <a:pPr lvl="1">
              <a:lnSpc>
                <a:spcPct val="150000"/>
              </a:lnSpc>
            </a:pPr>
            <a:r>
              <a:rPr lang="en-US" sz="2000" dirty="0">
                <a:solidFill>
                  <a:schemeClr val="bg1">
                    <a:lumMod val="50000"/>
                  </a:schemeClr>
                </a:solidFill>
                <a:latin typeface="+mj-lt"/>
              </a:rPr>
              <a:t>Marketing platforms</a:t>
            </a:r>
          </a:p>
          <a:p>
            <a:pPr>
              <a:lnSpc>
                <a:spcPct val="150000"/>
              </a:lnSpc>
            </a:pPr>
            <a:r>
              <a:rPr lang="en-US" sz="2400" dirty="0">
                <a:solidFill>
                  <a:schemeClr val="bg1">
                    <a:lumMod val="50000"/>
                  </a:schemeClr>
                </a:solidFill>
                <a:latin typeface="+mj-lt"/>
              </a:rPr>
              <a:t>What platforms do we need for developing machine learning solutions? </a:t>
            </a:r>
          </a:p>
          <a:p>
            <a:pPr lvl="1">
              <a:lnSpc>
                <a:spcPct val="150000"/>
              </a:lnSpc>
            </a:pPr>
            <a:endParaRPr lang="en-US" sz="2000" dirty="0">
              <a:solidFill>
                <a:schemeClr val="bg1">
                  <a:lumMod val="50000"/>
                </a:schemeClr>
              </a:solidFill>
              <a:latin typeface="+mj-lt"/>
            </a:endParaRPr>
          </a:p>
          <a:p>
            <a:pPr lvl="1">
              <a:lnSpc>
                <a:spcPct val="150000"/>
              </a:lnSpc>
              <a:spcBef>
                <a:spcPts val="400"/>
              </a:spcBef>
              <a:buFont typeface="Courier New" charset="0"/>
              <a:buChar char="o"/>
            </a:pPr>
            <a:endParaRPr lang="en-US" sz="2000" dirty="0">
              <a:solidFill>
                <a:schemeClr val="bg1">
                  <a:lumMod val="50000"/>
                </a:schemeClr>
              </a:solidFill>
              <a:latin typeface="+mj-lt"/>
            </a:endParaRPr>
          </a:p>
        </p:txBody>
      </p:sp>
    </p:spTree>
    <p:extLst>
      <p:ext uri="{BB962C8B-B14F-4D97-AF65-F5344CB8AC3E}">
        <p14:creationId xmlns:p14="http://schemas.microsoft.com/office/powerpoint/2010/main" val="1864221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Out of the box vs. custom solution</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Autofit/>
          </a:bodyPr>
          <a:lstStyle/>
          <a:p>
            <a:pPr marL="0" indent="0">
              <a:lnSpc>
                <a:spcPct val="100000"/>
              </a:lnSpc>
              <a:buNone/>
            </a:pPr>
            <a:r>
              <a:rPr lang="en-US" sz="2400" dirty="0">
                <a:solidFill>
                  <a:schemeClr val="bg1">
                    <a:lumMod val="50000"/>
                  </a:schemeClr>
                </a:solidFill>
                <a:latin typeface="+mj-lt"/>
              </a:rPr>
              <a:t>Sometimes it is a real dilemma:</a:t>
            </a:r>
          </a:p>
          <a:p>
            <a:pPr>
              <a:lnSpc>
                <a:spcPct val="100000"/>
              </a:lnSpc>
            </a:pPr>
            <a:r>
              <a:rPr lang="en-US" sz="2400" dirty="0">
                <a:solidFill>
                  <a:schemeClr val="bg1">
                    <a:lumMod val="50000"/>
                  </a:schemeClr>
                </a:solidFill>
                <a:latin typeface="+mj-lt"/>
              </a:rPr>
              <a:t>Are you developing a core capability? If you do, maybe you prefer to be independent.</a:t>
            </a:r>
          </a:p>
          <a:p>
            <a:pPr>
              <a:lnSpc>
                <a:spcPct val="100000"/>
              </a:lnSpc>
            </a:pPr>
            <a:r>
              <a:rPr lang="en-US" sz="2400" dirty="0">
                <a:solidFill>
                  <a:schemeClr val="bg1">
                    <a:lumMod val="50000"/>
                  </a:schemeClr>
                </a:solidFill>
                <a:latin typeface="+mj-lt"/>
              </a:rPr>
              <a:t>How generic is the task? For example, NLP solutions that were developed on a generic set of documents might not work well on specific dialect or slang</a:t>
            </a:r>
          </a:p>
          <a:p>
            <a:pPr>
              <a:lnSpc>
                <a:spcPct val="100000"/>
              </a:lnSpc>
            </a:pPr>
            <a:r>
              <a:rPr lang="en-US" sz="2400" dirty="0">
                <a:solidFill>
                  <a:schemeClr val="bg1">
                    <a:lumMod val="50000"/>
                  </a:schemeClr>
                </a:solidFill>
                <a:latin typeface="+mj-lt"/>
              </a:rPr>
              <a:t>In general, custom solution will always fit better to your data</a:t>
            </a:r>
          </a:p>
          <a:p>
            <a:pPr>
              <a:lnSpc>
                <a:spcPct val="100000"/>
              </a:lnSpc>
            </a:pPr>
            <a:r>
              <a:rPr lang="en-US" sz="2400" dirty="0">
                <a:solidFill>
                  <a:schemeClr val="bg1">
                    <a:lumMod val="50000"/>
                  </a:schemeClr>
                </a:solidFill>
                <a:latin typeface="+mj-lt"/>
              </a:rPr>
              <a:t>But, out of the box solutions may provide benchmark and proven workflows (do you want to use the workflows of your competitors?)</a:t>
            </a:r>
          </a:p>
          <a:p>
            <a:pPr>
              <a:lnSpc>
                <a:spcPct val="100000"/>
              </a:lnSpc>
            </a:pPr>
            <a:r>
              <a:rPr lang="en-US" sz="2400" dirty="0">
                <a:solidFill>
                  <a:schemeClr val="bg1">
                    <a:lumMod val="50000"/>
                  </a:schemeClr>
                </a:solidFill>
                <a:latin typeface="+mj-lt"/>
              </a:rPr>
              <a:t>Do you have the required skills to develop a custom solution?</a:t>
            </a:r>
          </a:p>
          <a:p>
            <a:pPr>
              <a:lnSpc>
                <a:spcPct val="100000"/>
              </a:lnSpc>
            </a:pPr>
            <a:r>
              <a:rPr lang="en-US" sz="2400" dirty="0">
                <a:solidFill>
                  <a:schemeClr val="bg1">
                    <a:lumMod val="50000"/>
                  </a:schemeClr>
                </a:solidFill>
                <a:latin typeface="+mj-lt"/>
              </a:rPr>
              <a:t>Is it justifiable in terms of costs?</a:t>
            </a:r>
          </a:p>
          <a:p>
            <a:pPr>
              <a:lnSpc>
                <a:spcPct val="100000"/>
              </a:lnSpc>
            </a:pPr>
            <a:endParaRPr lang="en-US" sz="2000" dirty="0">
              <a:solidFill>
                <a:schemeClr val="bg1">
                  <a:lumMod val="50000"/>
                </a:schemeClr>
              </a:solidFill>
              <a:latin typeface="+mj-lt"/>
            </a:endParaRPr>
          </a:p>
          <a:p>
            <a:pPr lvl="1">
              <a:lnSpc>
                <a:spcPct val="100000"/>
              </a:lnSpc>
              <a:spcBef>
                <a:spcPts val="400"/>
              </a:spcBef>
              <a:buFont typeface="Courier New" charset="0"/>
              <a:buChar char="o"/>
            </a:pPr>
            <a:endParaRPr lang="en-US" sz="2000" dirty="0">
              <a:solidFill>
                <a:schemeClr val="bg1">
                  <a:lumMod val="50000"/>
                </a:schemeClr>
              </a:solidFill>
              <a:latin typeface="+mj-lt"/>
            </a:endParaRPr>
          </a:p>
        </p:txBody>
      </p:sp>
    </p:spTree>
    <p:extLst>
      <p:ext uri="{BB962C8B-B14F-4D97-AF65-F5344CB8AC3E}">
        <p14:creationId xmlns:p14="http://schemas.microsoft.com/office/powerpoint/2010/main" val="42784705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Machine learning research platforms</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Autofit/>
          </a:bodyPr>
          <a:lstStyle/>
          <a:p>
            <a:pPr marL="0" indent="0">
              <a:lnSpc>
                <a:spcPct val="100000"/>
              </a:lnSpc>
              <a:buNone/>
            </a:pPr>
            <a:r>
              <a:rPr lang="en-US" sz="2400" dirty="0">
                <a:solidFill>
                  <a:schemeClr val="bg1">
                    <a:lumMod val="50000"/>
                  </a:schemeClr>
                </a:solidFill>
                <a:latin typeface="+mj-lt"/>
              </a:rPr>
              <a:t>Research platforms refer to platforms that make the research work easier:</a:t>
            </a:r>
          </a:p>
          <a:p>
            <a:pPr>
              <a:lnSpc>
                <a:spcPct val="100000"/>
              </a:lnSpc>
            </a:pPr>
            <a:r>
              <a:rPr lang="en-US" sz="2400" dirty="0">
                <a:solidFill>
                  <a:schemeClr val="bg1">
                    <a:lumMod val="50000"/>
                  </a:schemeClr>
                </a:solidFill>
                <a:latin typeface="+mj-lt"/>
              </a:rPr>
              <a:t>Automation of feature selection and model hyper-parameter tuning</a:t>
            </a:r>
          </a:p>
          <a:p>
            <a:pPr>
              <a:lnSpc>
                <a:spcPct val="100000"/>
              </a:lnSpc>
            </a:pPr>
            <a:r>
              <a:rPr lang="en-US" sz="2400" dirty="0">
                <a:solidFill>
                  <a:schemeClr val="bg1">
                    <a:lumMod val="50000"/>
                  </a:schemeClr>
                </a:solidFill>
                <a:latin typeface="+mj-lt"/>
              </a:rPr>
              <a:t>Reuse and collaboration in large teams</a:t>
            </a:r>
          </a:p>
          <a:p>
            <a:pPr>
              <a:lnSpc>
                <a:spcPct val="100000"/>
              </a:lnSpc>
            </a:pPr>
            <a:r>
              <a:rPr lang="en-US" sz="2400" dirty="0">
                <a:solidFill>
                  <a:schemeClr val="bg1">
                    <a:lumMod val="50000"/>
                  </a:schemeClr>
                </a:solidFill>
                <a:latin typeface="+mj-lt"/>
              </a:rPr>
              <a:t>Citizen data scientist</a:t>
            </a:r>
          </a:p>
          <a:p>
            <a:pPr>
              <a:lnSpc>
                <a:spcPct val="100000"/>
              </a:lnSpc>
            </a:pPr>
            <a:r>
              <a:rPr lang="en-US" sz="2400" dirty="0">
                <a:solidFill>
                  <a:schemeClr val="bg1">
                    <a:lumMod val="50000"/>
                  </a:schemeClr>
                </a:solidFill>
                <a:latin typeface="+mj-lt"/>
              </a:rPr>
              <a:t>Automatic deployment (automatic model delivery)</a:t>
            </a:r>
          </a:p>
          <a:p>
            <a:pPr>
              <a:lnSpc>
                <a:spcPct val="100000"/>
              </a:lnSpc>
            </a:pPr>
            <a:endParaRPr lang="en-US" sz="2000" dirty="0">
              <a:solidFill>
                <a:schemeClr val="bg1">
                  <a:lumMod val="50000"/>
                </a:schemeClr>
              </a:solidFill>
              <a:latin typeface="+mj-lt"/>
            </a:endParaRPr>
          </a:p>
          <a:p>
            <a:pPr lvl="1">
              <a:lnSpc>
                <a:spcPct val="100000"/>
              </a:lnSpc>
              <a:spcBef>
                <a:spcPts val="400"/>
              </a:spcBef>
              <a:buFont typeface="Courier New" charset="0"/>
              <a:buChar char="o"/>
            </a:pPr>
            <a:endParaRPr lang="en-US" sz="2000" dirty="0">
              <a:solidFill>
                <a:schemeClr val="bg1">
                  <a:lumMod val="50000"/>
                </a:schemeClr>
              </a:solidFill>
              <a:latin typeface="+mj-lt"/>
            </a:endParaRPr>
          </a:p>
        </p:txBody>
      </p:sp>
    </p:spTree>
    <p:extLst>
      <p:ext uri="{BB962C8B-B14F-4D97-AF65-F5344CB8AC3E}">
        <p14:creationId xmlns:p14="http://schemas.microsoft.com/office/powerpoint/2010/main" val="26846217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Machine learning deployment platforms</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Autofit/>
          </a:bodyPr>
          <a:lstStyle/>
          <a:p>
            <a:pPr marL="0" indent="0">
              <a:lnSpc>
                <a:spcPct val="100000"/>
              </a:lnSpc>
              <a:buNone/>
            </a:pPr>
            <a:r>
              <a:rPr lang="en-US" sz="2400" dirty="0">
                <a:solidFill>
                  <a:schemeClr val="bg1">
                    <a:lumMod val="50000"/>
                  </a:schemeClr>
                </a:solidFill>
                <a:latin typeface="+mj-lt"/>
              </a:rPr>
              <a:t>Help you deliver and seamlessly scale machine learning in production.</a:t>
            </a:r>
          </a:p>
          <a:p>
            <a:pPr marL="0" indent="0">
              <a:lnSpc>
                <a:spcPct val="100000"/>
              </a:lnSpc>
              <a:buNone/>
            </a:pPr>
            <a:r>
              <a:rPr lang="en-US" sz="2400" dirty="0">
                <a:solidFill>
                  <a:schemeClr val="bg1">
                    <a:lumMod val="50000"/>
                  </a:schemeClr>
                </a:solidFill>
                <a:latin typeface="+mj-lt"/>
              </a:rPr>
              <a:t>Examples: AWS </a:t>
            </a:r>
            <a:r>
              <a:rPr lang="en-US" sz="2400" dirty="0" err="1">
                <a:solidFill>
                  <a:schemeClr val="bg1">
                    <a:lumMod val="50000"/>
                  </a:schemeClr>
                </a:solidFill>
                <a:latin typeface="+mj-lt"/>
              </a:rPr>
              <a:t>SageMaker</a:t>
            </a:r>
            <a:r>
              <a:rPr lang="en-US" sz="2400" dirty="0">
                <a:solidFill>
                  <a:schemeClr val="bg1">
                    <a:lumMod val="50000"/>
                  </a:schemeClr>
                </a:solidFill>
                <a:latin typeface="+mj-lt"/>
              </a:rPr>
              <a:t>, Google Cloud ML, Azure ML Service</a:t>
            </a:r>
          </a:p>
          <a:p>
            <a:pPr marL="0" indent="0">
              <a:lnSpc>
                <a:spcPct val="100000"/>
              </a:lnSpc>
              <a:buNone/>
            </a:pPr>
            <a:endParaRPr lang="en-US" sz="2400" dirty="0">
              <a:solidFill>
                <a:schemeClr val="bg1">
                  <a:lumMod val="50000"/>
                </a:schemeClr>
              </a:solidFill>
              <a:latin typeface="+mj-lt"/>
            </a:endParaRPr>
          </a:p>
          <a:p>
            <a:pPr lvl="1">
              <a:lnSpc>
                <a:spcPct val="100000"/>
              </a:lnSpc>
              <a:spcBef>
                <a:spcPts val="400"/>
              </a:spcBef>
              <a:buFont typeface="Courier New" charset="0"/>
              <a:buChar char="o"/>
            </a:pPr>
            <a:endParaRPr lang="en-US" sz="2000" dirty="0">
              <a:solidFill>
                <a:schemeClr val="bg1">
                  <a:lumMod val="50000"/>
                </a:schemeClr>
              </a:solidFill>
              <a:latin typeface="+mj-lt"/>
            </a:endParaRPr>
          </a:p>
        </p:txBody>
      </p:sp>
    </p:spTree>
    <p:extLst>
      <p:ext uri="{BB962C8B-B14F-4D97-AF65-F5344CB8AC3E}">
        <p14:creationId xmlns:p14="http://schemas.microsoft.com/office/powerpoint/2010/main" val="32415241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6179207-2EE7-4F04-AA4C-93E41AA2C155}"/>
              </a:ext>
            </a:extLst>
          </p:cNvPr>
          <p:cNvSpPr>
            <a:spLocks noGrp="1"/>
          </p:cNvSpPr>
          <p:nvPr>
            <p:ph type="ctrTitle"/>
          </p:nvPr>
        </p:nvSpPr>
        <p:spPr/>
        <p:txBody>
          <a:bodyPr>
            <a:normAutofit/>
          </a:bodyPr>
          <a:lstStyle/>
          <a:p>
            <a:r>
              <a:rPr lang="en-US" sz="4800" b="1" dirty="0">
                <a:solidFill>
                  <a:schemeClr val="tx1">
                    <a:lumMod val="50000"/>
                    <a:lumOff val="50000"/>
                  </a:schemeClr>
                </a:solidFill>
              </a:rPr>
              <a:t>Deployment of machine learning software</a:t>
            </a:r>
            <a:endParaRPr lang="en-IL" sz="4800" dirty="0">
              <a:solidFill>
                <a:schemeClr val="tx1">
                  <a:lumMod val="50000"/>
                  <a:lumOff val="50000"/>
                </a:schemeClr>
              </a:solidFill>
            </a:endParaRPr>
          </a:p>
        </p:txBody>
      </p:sp>
    </p:spTree>
    <p:extLst>
      <p:ext uri="{BB962C8B-B14F-4D97-AF65-F5344CB8AC3E}">
        <p14:creationId xmlns:p14="http://schemas.microsoft.com/office/powerpoint/2010/main" val="4008724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Production != research</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lstStyle/>
          <a:p>
            <a:pPr marL="0" indent="0">
              <a:lnSpc>
                <a:spcPct val="150000"/>
              </a:lnSpc>
              <a:buNone/>
            </a:pPr>
            <a:r>
              <a:rPr lang="en-US" dirty="0">
                <a:solidFill>
                  <a:schemeClr val="bg1">
                    <a:lumMod val="50000"/>
                  </a:schemeClr>
                </a:solidFill>
                <a:latin typeface="+mj-lt"/>
              </a:rPr>
              <a:t>In many cases, Python is a production friend, but:</a:t>
            </a:r>
          </a:p>
          <a:p>
            <a:pPr marL="0" indent="0">
              <a:lnSpc>
                <a:spcPct val="150000"/>
              </a:lnSpc>
              <a:buNone/>
            </a:pPr>
            <a:r>
              <a:rPr lang="en-US" dirty="0">
                <a:solidFill>
                  <a:schemeClr val="bg1">
                    <a:lumMod val="50000"/>
                  </a:schemeClr>
                </a:solidFill>
                <a:latin typeface="+mj-lt"/>
              </a:rPr>
              <a:t>Don’t chain yourself to the research technological stack. </a:t>
            </a:r>
          </a:p>
          <a:p>
            <a:pPr marL="0" indent="0">
              <a:lnSpc>
                <a:spcPct val="150000"/>
              </a:lnSpc>
              <a:buNone/>
            </a:pPr>
            <a:r>
              <a:rPr lang="en-US" dirty="0">
                <a:solidFill>
                  <a:schemeClr val="bg1">
                    <a:lumMod val="50000"/>
                  </a:schemeClr>
                </a:solidFill>
                <a:latin typeface="+mj-lt"/>
              </a:rPr>
              <a:t>There are many other possible solutions, including platforms from Google, Microsoft and AWS and Spark, and even hand coded model and inference.</a:t>
            </a:r>
          </a:p>
        </p:txBody>
      </p:sp>
    </p:spTree>
    <p:extLst>
      <p:ext uri="{BB962C8B-B14F-4D97-AF65-F5344CB8AC3E}">
        <p14:creationId xmlns:p14="http://schemas.microsoft.com/office/powerpoint/2010/main" val="4211255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The flow from research to production</a:t>
            </a:r>
            <a:endParaRPr lang="en-IL" dirty="0"/>
          </a:p>
        </p:txBody>
      </p:sp>
      <p:grpSp>
        <p:nvGrpSpPr>
          <p:cNvPr id="6" name="Group 3">
            <a:extLst>
              <a:ext uri="{FF2B5EF4-FFF2-40B4-BE49-F238E27FC236}">
                <a16:creationId xmlns:a16="http://schemas.microsoft.com/office/drawing/2014/main" id="{5FC0A260-2790-4601-91CC-FB5FFA0FB5F0}"/>
              </a:ext>
            </a:extLst>
          </p:cNvPr>
          <p:cNvGrpSpPr/>
          <p:nvPr/>
        </p:nvGrpSpPr>
        <p:grpSpPr>
          <a:xfrm>
            <a:off x="1193903" y="1626630"/>
            <a:ext cx="9804194" cy="4823940"/>
            <a:chOff x="587851" y="1769363"/>
            <a:chExt cx="9804194" cy="4823940"/>
          </a:xfrm>
        </p:grpSpPr>
        <p:grpSp>
          <p:nvGrpSpPr>
            <p:cNvPr id="7" name="Group 4">
              <a:extLst>
                <a:ext uri="{FF2B5EF4-FFF2-40B4-BE49-F238E27FC236}">
                  <a16:creationId xmlns:a16="http://schemas.microsoft.com/office/drawing/2014/main" id="{14475540-61ED-48E3-AEF7-3C906B1D777D}"/>
                </a:ext>
              </a:extLst>
            </p:cNvPr>
            <p:cNvGrpSpPr/>
            <p:nvPr/>
          </p:nvGrpSpPr>
          <p:grpSpPr>
            <a:xfrm>
              <a:off x="1615459" y="4888299"/>
              <a:ext cx="8776586" cy="1705004"/>
              <a:chOff x="2308281" y="4888299"/>
              <a:chExt cx="8776586" cy="1705004"/>
            </a:xfrm>
          </p:grpSpPr>
          <p:sp>
            <p:nvSpPr>
              <p:cNvPr id="19" name="Rounded Rectangle 5">
                <a:extLst>
                  <a:ext uri="{FF2B5EF4-FFF2-40B4-BE49-F238E27FC236}">
                    <a16:creationId xmlns:a16="http://schemas.microsoft.com/office/drawing/2014/main" id="{4B28A27D-FCE5-4F2D-83A0-0036DB2EF3D4}"/>
                  </a:ext>
                </a:extLst>
              </p:cNvPr>
              <p:cNvSpPr/>
              <p:nvPr/>
            </p:nvSpPr>
            <p:spPr>
              <a:xfrm>
                <a:off x="2308281" y="4978401"/>
                <a:ext cx="1925053" cy="1431758"/>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New Samples</a:t>
                </a:r>
              </a:p>
            </p:txBody>
          </p:sp>
          <p:sp>
            <p:nvSpPr>
              <p:cNvPr id="20" name="Diamond 6">
                <a:extLst>
                  <a:ext uri="{FF2B5EF4-FFF2-40B4-BE49-F238E27FC236}">
                    <a16:creationId xmlns:a16="http://schemas.microsoft.com/office/drawing/2014/main" id="{10110889-7587-4B25-9280-2CE17D1A36FB}"/>
                  </a:ext>
                </a:extLst>
              </p:cNvPr>
              <p:cNvSpPr/>
              <p:nvPr/>
            </p:nvSpPr>
            <p:spPr>
              <a:xfrm>
                <a:off x="7886364" y="4978401"/>
                <a:ext cx="1819662" cy="1614902"/>
              </a:xfrm>
              <a:prstGeom prst="diamond">
                <a:avLst/>
              </a:prstGeom>
              <a:ln w="28575"/>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t>Models</a:t>
                </a:r>
                <a:endParaRPr lang="en-US" dirty="0"/>
              </a:p>
            </p:txBody>
          </p:sp>
          <p:sp>
            <p:nvSpPr>
              <p:cNvPr id="21" name="Right Arrow 7">
                <a:extLst>
                  <a:ext uri="{FF2B5EF4-FFF2-40B4-BE49-F238E27FC236}">
                    <a16:creationId xmlns:a16="http://schemas.microsoft.com/office/drawing/2014/main" id="{F6454808-0977-43E3-B9F9-9264752134FF}"/>
                  </a:ext>
                </a:extLst>
              </p:cNvPr>
              <p:cNvSpPr/>
              <p:nvPr/>
            </p:nvSpPr>
            <p:spPr>
              <a:xfrm>
                <a:off x="4847612" y="5533253"/>
                <a:ext cx="703911" cy="314611"/>
              </a:xfrm>
              <a:prstGeom prst="rightArrow">
                <a:avLst/>
              </a:prstGeom>
              <a:ln w="28575"/>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22" name="Rounded Rectangle 8">
                <a:extLst>
                  <a:ext uri="{FF2B5EF4-FFF2-40B4-BE49-F238E27FC236}">
                    <a16:creationId xmlns:a16="http://schemas.microsoft.com/office/drawing/2014/main" id="{C35ED566-22E5-47EF-8816-10769B4C1635}"/>
                  </a:ext>
                </a:extLst>
              </p:cNvPr>
              <p:cNvSpPr/>
              <p:nvPr/>
            </p:nvSpPr>
            <p:spPr>
              <a:xfrm>
                <a:off x="5945193" y="4888299"/>
                <a:ext cx="613129" cy="1604519"/>
              </a:xfrm>
              <a:prstGeom prst="roundRect">
                <a:avLst/>
              </a:prstGeom>
              <a:ln w="28575"/>
            </p:spPr>
            <p:style>
              <a:lnRef idx="2">
                <a:schemeClr val="accent6"/>
              </a:lnRef>
              <a:fillRef idx="1">
                <a:schemeClr val="lt1"/>
              </a:fillRef>
              <a:effectRef idx="0">
                <a:schemeClr val="accent6"/>
              </a:effectRef>
              <a:fontRef idx="minor">
                <a:schemeClr val="dk1"/>
              </a:fontRef>
            </p:style>
            <p:txBody>
              <a:bodyPr vert="vert"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Vector Representation</a:t>
                </a:r>
              </a:p>
            </p:txBody>
          </p:sp>
          <p:sp>
            <p:nvSpPr>
              <p:cNvPr id="23" name="TextBox 9">
                <a:extLst>
                  <a:ext uri="{FF2B5EF4-FFF2-40B4-BE49-F238E27FC236}">
                    <a16:creationId xmlns:a16="http://schemas.microsoft.com/office/drawing/2014/main" id="{83A0B40B-E821-4EFF-A9AE-F64AC5251E9C}"/>
                  </a:ext>
                </a:extLst>
              </p:cNvPr>
              <p:cNvSpPr txBox="1"/>
              <p:nvPr/>
            </p:nvSpPr>
            <p:spPr>
              <a:xfrm>
                <a:off x="4627004" y="4997299"/>
                <a:ext cx="1138865" cy="523220"/>
              </a:xfrm>
              <a:prstGeom prst="rect">
                <a:avLst/>
              </a:prstGeom>
              <a:ln w="28575">
                <a:noFill/>
              </a:ln>
            </p:spPr>
            <p:style>
              <a:lnRef idx="2">
                <a:schemeClr val="accent6"/>
              </a:lnRef>
              <a:fillRef idx="1">
                <a:schemeClr val="lt1"/>
              </a:fillRef>
              <a:effectRef idx="0">
                <a:schemeClr val="accent6"/>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a:t>Features Extraction</a:t>
                </a:r>
                <a:endParaRPr lang="en-US" sz="1400" dirty="0"/>
              </a:p>
            </p:txBody>
          </p:sp>
          <p:sp>
            <p:nvSpPr>
              <p:cNvPr id="24" name="Right Arrow 10">
                <a:extLst>
                  <a:ext uri="{FF2B5EF4-FFF2-40B4-BE49-F238E27FC236}">
                    <a16:creationId xmlns:a16="http://schemas.microsoft.com/office/drawing/2014/main" id="{C1419F35-4636-4527-89B8-12AA9E79D4B2}"/>
                  </a:ext>
                </a:extLst>
              </p:cNvPr>
              <p:cNvSpPr/>
              <p:nvPr/>
            </p:nvSpPr>
            <p:spPr>
              <a:xfrm>
                <a:off x="6864612" y="5533253"/>
                <a:ext cx="703911" cy="314611"/>
              </a:xfrm>
              <a:prstGeom prst="rightArrow">
                <a:avLst/>
              </a:prstGeom>
              <a:ln w="28575"/>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25" name="Right Arrow 11">
                <a:extLst>
                  <a:ext uri="{FF2B5EF4-FFF2-40B4-BE49-F238E27FC236}">
                    <a16:creationId xmlns:a16="http://schemas.microsoft.com/office/drawing/2014/main" id="{2AC68314-AAA2-4C81-84D9-8B9F61A902EE}"/>
                  </a:ext>
                </a:extLst>
              </p:cNvPr>
              <p:cNvSpPr/>
              <p:nvPr/>
            </p:nvSpPr>
            <p:spPr>
              <a:xfrm>
                <a:off x="10023867" y="5533252"/>
                <a:ext cx="703911" cy="314611"/>
              </a:xfrm>
              <a:prstGeom prst="rightArrow">
                <a:avLst/>
              </a:prstGeom>
              <a:ln w="28575"/>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26" name="TextBox 12">
                <a:extLst>
                  <a:ext uri="{FF2B5EF4-FFF2-40B4-BE49-F238E27FC236}">
                    <a16:creationId xmlns:a16="http://schemas.microsoft.com/office/drawing/2014/main" id="{FC72AFB4-185E-4D4C-BC68-0F89D15BE62F}"/>
                  </a:ext>
                </a:extLst>
              </p:cNvPr>
              <p:cNvSpPr txBox="1"/>
              <p:nvPr/>
            </p:nvSpPr>
            <p:spPr>
              <a:xfrm>
                <a:off x="9809521" y="5164664"/>
                <a:ext cx="1275346" cy="369332"/>
              </a:xfrm>
              <a:prstGeom prst="rect">
                <a:avLst/>
              </a:prstGeom>
              <a:ln w="28575">
                <a:noFill/>
              </a:ln>
            </p:spPr>
            <p:style>
              <a:lnRef idx="2">
                <a:schemeClr val="accent6"/>
              </a:lnRef>
              <a:fillRef idx="1">
                <a:schemeClr val="lt1"/>
              </a:fillRef>
              <a:effectRef idx="0">
                <a:schemeClr val="accent6"/>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b="1"/>
                  <a:t>Prediction</a:t>
                </a:r>
              </a:p>
            </p:txBody>
          </p:sp>
        </p:grpSp>
        <p:sp>
          <p:nvSpPr>
            <p:cNvPr id="8" name="Rounded Rectangle 13">
              <a:extLst>
                <a:ext uri="{FF2B5EF4-FFF2-40B4-BE49-F238E27FC236}">
                  <a16:creationId xmlns:a16="http://schemas.microsoft.com/office/drawing/2014/main" id="{C5B95EFE-ED97-4325-952F-3F6C4529D951}"/>
                </a:ext>
              </a:extLst>
            </p:cNvPr>
            <p:cNvSpPr/>
            <p:nvPr/>
          </p:nvSpPr>
          <p:spPr>
            <a:xfrm>
              <a:off x="2577985" y="3861049"/>
              <a:ext cx="1257300" cy="758659"/>
            </a:xfrm>
            <a:prstGeom prst="roundRect">
              <a:avLst/>
            </a:prstGeom>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a:t>What </a:t>
              </a:r>
              <a:r>
                <a:rPr lang="en-US" sz="1400"/>
                <a:t>really happened</a:t>
              </a:r>
              <a:endParaRPr lang="en-US" sz="1400" dirty="0"/>
            </a:p>
          </p:txBody>
        </p:sp>
        <p:sp>
          <p:nvSpPr>
            <p:cNvPr id="9" name="Right Arrow 14">
              <a:extLst>
                <a:ext uri="{FF2B5EF4-FFF2-40B4-BE49-F238E27FC236}">
                  <a16:creationId xmlns:a16="http://schemas.microsoft.com/office/drawing/2014/main" id="{14A2B970-07F0-42F5-BE6C-797C7C24C71F}"/>
                </a:ext>
              </a:extLst>
            </p:cNvPr>
            <p:cNvSpPr/>
            <p:nvPr/>
          </p:nvSpPr>
          <p:spPr>
            <a:xfrm rot="16200000">
              <a:off x="3046249" y="3386722"/>
              <a:ext cx="382285" cy="278334"/>
            </a:xfrm>
            <a:prstGeom prst="rightArrow">
              <a:avLst/>
            </a:prstGeom>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0" name="Can 15">
              <a:extLst>
                <a:ext uri="{FF2B5EF4-FFF2-40B4-BE49-F238E27FC236}">
                  <a16:creationId xmlns:a16="http://schemas.microsoft.com/office/drawing/2014/main" id="{8774F7C3-E932-4961-96EF-6AB0A5DCD1C5}"/>
                </a:ext>
              </a:extLst>
            </p:cNvPr>
            <p:cNvSpPr/>
            <p:nvPr/>
          </p:nvSpPr>
          <p:spPr>
            <a:xfrm>
              <a:off x="2670117" y="2106974"/>
              <a:ext cx="1306562" cy="1130301"/>
            </a:xfrm>
            <a:prstGeom prst="can">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a:t>Historical data and predictions</a:t>
              </a:r>
            </a:p>
          </p:txBody>
        </p:sp>
        <p:sp>
          <p:nvSpPr>
            <p:cNvPr id="11" name="Right Arrow 18">
              <a:extLst>
                <a:ext uri="{FF2B5EF4-FFF2-40B4-BE49-F238E27FC236}">
                  <a16:creationId xmlns:a16="http://schemas.microsoft.com/office/drawing/2014/main" id="{48DB611B-3320-4E51-A2EA-9AF6E5D4ADF3}"/>
                </a:ext>
              </a:extLst>
            </p:cNvPr>
            <p:cNvSpPr/>
            <p:nvPr/>
          </p:nvSpPr>
          <p:spPr>
            <a:xfrm>
              <a:off x="4430383" y="2440669"/>
              <a:ext cx="730678" cy="327465"/>
            </a:xfrm>
            <a:prstGeom prst="rightArrow">
              <a:avLst/>
            </a:prstGeom>
            <a:ln w="28575"/>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2" name="Rounded Rectangle 19">
              <a:extLst>
                <a:ext uri="{FF2B5EF4-FFF2-40B4-BE49-F238E27FC236}">
                  <a16:creationId xmlns:a16="http://schemas.microsoft.com/office/drawing/2014/main" id="{819124F3-4E89-48B6-B393-113AB5DE987C}"/>
                </a:ext>
              </a:extLst>
            </p:cNvPr>
            <p:cNvSpPr/>
            <p:nvPr/>
          </p:nvSpPr>
          <p:spPr>
            <a:xfrm>
              <a:off x="5649862" y="1769363"/>
              <a:ext cx="636444" cy="1670074"/>
            </a:xfrm>
            <a:prstGeom prst="roundRect">
              <a:avLst/>
            </a:prstGeom>
            <a:ln w="28575"/>
          </p:spPr>
          <p:style>
            <a:lnRef idx="2">
              <a:schemeClr val="accent1"/>
            </a:lnRef>
            <a:fillRef idx="1">
              <a:schemeClr val="lt1"/>
            </a:fillRef>
            <a:effectRef idx="0">
              <a:schemeClr val="accent1"/>
            </a:effectRef>
            <a:fontRef idx="minor">
              <a:schemeClr val="dk1"/>
            </a:fontRef>
          </p:style>
          <p:txBody>
            <a:bodyPr vert="vert"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Vector Representation</a:t>
              </a:r>
            </a:p>
          </p:txBody>
        </p:sp>
        <p:sp>
          <p:nvSpPr>
            <p:cNvPr id="13" name="TextBox 20">
              <a:extLst>
                <a:ext uri="{FF2B5EF4-FFF2-40B4-BE49-F238E27FC236}">
                  <a16:creationId xmlns:a16="http://schemas.microsoft.com/office/drawing/2014/main" id="{87835F49-D07E-47BE-8725-0270AA59EDAF}"/>
                </a:ext>
              </a:extLst>
            </p:cNvPr>
            <p:cNvSpPr txBox="1"/>
            <p:nvPr/>
          </p:nvSpPr>
          <p:spPr>
            <a:xfrm>
              <a:off x="4060377" y="1874168"/>
              <a:ext cx="1546890"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t>Extract, Transform and Load (ETL)</a:t>
              </a:r>
            </a:p>
          </p:txBody>
        </p:sp>
        <p:sp>
          <p:nvSpPr>
            <p:cNvPr id="14" name="Right Arrow 21">
              <a:extLst>
                <a:ext uri="{FF2B5EF4-FFF2-40B4-BE49-F238E27FC236}">
                  <a16:creationId xmlns:a16="http://schemas.microsoft.com/office/drawing/2014/main" id="{6C91AB82-A45B-424B-B3F7-6BD55A1BDE70}"/>
                </a:ext>
              </a:extLst>
            </p:cNvPr>
            <p:cNvSpPr/>
            <p:nvPr/>
          </p:nvSpPr>
          <p:spPr>
            <a:xfrm>
              <a:off x="6558511" y="2440668"/>
              <a:ext cx="730678" cy="327465"/>
            </a:xfrm>
            <a:prstGeom prst="rightArrow">
              <a:avLst/>
            </a:prstGeom>
            <a:ln w="28575"/>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5" name="Down Arrow 23">
              <a:extLst>
                <a:ext uri="{FF2B5EF4-FFF2-40B4-BE49-F238E27FC236}">
                  <a16:creationId xmlns:a16="http://schemas.microsoft.com/office/drawing/2014/main" id="{D72B8950-F09D-4648-A244-8DE3FBD24150}"/>
                </a:ext>
              </a:extLst>
            </p:cNvPr>
            <p:cNvSpPr/>
            <p:nvPr/>
          </p:nvSpPr>
          <p:spPr>
            <a:xfrm>
              <a:off x="7895253" y="3627907"/>
              <a:ext cx="416241" cy="761384"/>
            </a:xfrm>
            <a:prstGeom prst="downArrow">
              <a:avLst/>
            </a:prstGeom>
            <a:ln w="28575"/>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6" name="Rounded Rectangle 25">
              <a:extLst>
                <a:ext uri="{FF2B5EF4-FFF2-40B4-BE49-F238E27FC236}">
                  <a16:creationId xmlns:a16="http://schemas.microsoft.com/office/drawing/2014/main" id="{CDE44CCA-64C3-4DD2-B994-AE5760F7D568}"/>
                </a:ext>
              </a:extLst>
            </p:cNvPr>
            <p:cNvSpPr/>
            <p:nvPr/>
          </p:nvSpPr>
          <p:spPr>
            <a:xfrm>
              <a:off x="7561395" y="2132866"/>
              <a:ext cx="1391767" cy="974210"/>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Machine Learning Algorithm</a:t>
              </a:r>
            </a:p>
          </p:txBody>
        </p:sp>
        <p:sp>
          <p:nvSpPr>
            <p:cNvPr id="17" name="Left Arrow 2">
              <a:extLst>
                <a:ext uri="{FF2B5EF4-FFF2-40B4-BE49-F238E27FC236}">
                  <a16:creationId xmlns:a16="http://schemas.microsoft.com/office/drawing/2014/main" id="{D05C45A9-466E-4515-A364-BA598DF38CD4}"/>
                </a:ext>
              </a:extLst>
            </p:cNvPr>
            <p:cNvSpPr/>
            <p:nvPr/>
          </p:nvSpPr>
          <p:spPr>
            <a:xfrm>
              <a:off x="2096533" y="2672124"/>
              <a:ext cx="329184" cy="253956"/>
            </a:xfrm>
            <a:prstGeom prst="leftArrow">
              <a:avLst/>
            </a:prstGeom>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solidFill>
                  <a:schemeClr val="dk1"/>
                </a:solidFill>
              </a:endParaRPr>
            </a:p>
          </p:txBody>
        </p:sp>
        <p:sp>
          <p:nvSpPr>
            <p:cNvPr id="18" name="Rounded Rectangle 24">
              <a:extLst>
                <a:ext uri="{FF2B5EF4-FFF2-40B4-BE49-F238E27FC236}">
                  <a16:creationId xmlns:a16="http://schemas.microsoft.com/office/drawing/2014/main" id="{F123EA2C-E37B-4E8A-9DAA-0691A86B3B2B}"/>
                </a:ext>
              </a:extLst>
            </p:cNvPr>
            <p:cNvSpPr/>
            <p:nvPr/>
          </p:nvSpPr>
          <p:spPr>
            <a:xfrm>
              <a:off x="587851" y="2440668"/>
              <a:ext cx="1257300" cy="758659"/>
            </a:xfrm>
            <a:prstGeom prst="roundRect">
              <a:avLst/>
            </a:prstGeom>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a:t>Monitoring</a:t>
              </a:r>
            </a:p>
          </p:txBody>
        </p:sp>
      </p:grpSp>
    </p:spTree>
    <p:extLst>
      <p:ext uri="{BB962C8B-B14F-4D97-AF65-F5344CB8AC3E}">
        <p14:creationId xmlns:p14="http://schemas.microsoft.com/office/powerpoint/2010/main" val="3458809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What is a machine learning model</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lnSpcReduction="10000"/>
          </a:bodyPr>
          <a:lstStyle/>
          <a:p>
            <a:pPr marL="0" indent="0">
              <a:lnSpc>
                <a:spcPct val="150000"/>
              </a:lnSpc>
              <a:buNone/>
            </a:pPr>
            <a:r>
              <a:rPr lang="en-US" dirty="0">
                <a:solidFill>
                  <a:schemeClr val="bg1">
                    <a:lumMod val="50000"/>
                  </a:schemeClr>
                </a:solidFill>
                <a:latin typeface="+mj-lt"/>
                <a:ea typeface="Open Sans" panose="020B0604020202020204" charset="0"/>
                <a:cs typeface="Open Sans" panose="020B0604020202020204" charset="0"/>
                <a:sym typeface="Open Sans"/>
              </a:rPr>
              <a:t>Different machine learning models are data structures of different nature:</a:t>
            </a:r>
          </a:p>
          <a:p>
            <a:pPr>
              <a:lnSpc>
                <a:spcPct val="150000"/>
              </a:lnSpc>
            </a:pPr>
            <a:r>
              <a:rPr lang="en-US" dirty="0">
                <a:solidFill>
                  <a:schemeClr val="bg1">
                    <a:lumMod val="50000"/>
                  </a:schemeClr>
                </a:solidFill>
                <a:latin typeface="+mj-lt"/>
                <a:ea typeface="Open Sans" panose="020B0604020202020204" charset="0"/>
                <a:cs typeface="Open Sans" panose="020B0604020202020204" charset="0"/>
                <a:sym typeface="Open Sans"/>
              </a:rPr>
              <a:t>Linear / logistic regression are actually a set of coefficients</a:t>
            </a:r>
          </a:p>
          <a:p>
            <a:pPr>
              <a:lnSpc>
                <a:spcPct val="150000"/>
              </a:lnSpc>
            </a:pPr>
            <a:r>
              <a:rPr lang="en-US" dirty="0">
                <a:solidFill>
                  <a:schemeClr val="bg1">
                    <a:lumMod val="50000"/>
                  </a:schemeClr>
                </a:solidFill>
                <a:latin typeface="+mj-lt"/>
                <a:ea typeface="Open Sans" panose="020B0604020202020204" charset="0"/>
                <a:cs typeface="Open Sans" panose="020B0604020202020204" charset="0"/>
                <a:sym typeface="Open Sans"/>
              </a:rPr>
              <a:t>Naïve Bayes is a set of counters</a:t>
            </a:r>
          </a:p>
          <a:p>
            <a:pPr>
              <a:lnSpc>
                <a:spcPct val="150000"/>
              </a:lnSpc>
            </a:pPr>
            <a:r>
              <a:rPr lang="en-US" dirty="0">
                <a:solidFill>
                  <a:schemeClr val="bg1">
                    <a:lumMod val="50000"/>
                  </a:schemeClr>
                </a:solidFill>
                <a:latin typeface="+mj-lt"/>
                <a:ea typeface="Open Sans" panose="020B0604020202020204" charset="0"/>
                <a:cs typeface="Open Sans" panose="020B0604020202020204" charset="0"/>
                <a:sym typeface="Open Sans"/>
              </a:rPr>
              <a:t>Decision trees are if-then rules</a:t>
            </a:r>
          </a:p>
          <a:p>
            <a:pPr marL="0" indent="0">
              <a:lnSpc>
                <a:spcPct val="150000"/>
              </a:lnSpc>
              <a:buNone/>
            </a:pPr>
            <a:r>
              <a:rPr lang="en-US" dirty="0">
                <a:solidFill>
                  <a:schemeClr val="bg1">
                    <a:lumMod val="50000"/>
                  </a:schemeClr>
                </a:solidFill>
                <a:latin typeface="+mj-lt"/>
                <a:ea typeface="Open Sans" panose="020B0604020202020204" charset="0"/>
                <a:cs typeface="Open Sans" panose="020B0604020202020204" charset="0"/>
                <a:sym typeface="Open Sans"/>
              </a:rPr>
              <a:t>…</a:t>
            </a:r>
          </a:p>
          <a:p>
            <a:pPr>
              <a:lnSpc>
                <a:spcPct val="150000"/>
              </a:lnSpc>
            </a:pPr>
            <a:endParaRPr lang="en-US" dirty="0">
              <a:solidFill>
                <a:schemeClr val="bg1">
                  <a:lumMod val="50000"/>
                </a:schemeClr>
              </a:solidFill>
              <a:latin typeface="+mj-lt"/>
              <a:ea typeface="Open Sans" panose="020B0604020202020204" charset="0"/>
              <a:cs typeface="Open Sans" panose="020B0604020202020204" charset="0"/>
              <a:sym typeface="Open Sans"/>
            </a:endParaRPr>
          </a:p>
          <a:p>
            <a:pPr>
              <a:lnSpc>
                <a:spcPct val="150000"/>
              </a:lnSpc>
            </a:pPr>
            <a:endParaRPr lang="en-US" dirty="0">
              <a:solidFill>
                <a:schemeClr val="bg1">
                  <a:lumMod val="50000"/>
                </a:schemeClr>
              </a:solidFill>
              <a:latin typeface="+mj-lt"/>
              <a:ea typeface="Open Sans" panose="020B0604020202020204" charset="0"/>
              <a:cs typeface="Open Sans" panose="020B0604020202020204" charset="0"/>
              <a:sym typeface="Open Sans"/>
            </a:endParaRPr>
          </a:p>
          <a:p>
            <a:pPr>
              <a:lnSpc>
                <a:spcPct val="150000"/>
              </a:lnSpc>
            </a:pPr>
            <a:endParaRPr lang="en-US" dirty="0">
              <a:solidFill>
                <a:schemeClr val="bg1">
                  <a:lumMod val="50000"/>
                </a:schemeClr>
              </a:solidFill>
              <a:latin typeface="+mj-lt"/>
              <a:ea typeface="Open Sans" panose="020B0604020202020204" charset="0"/>
              <a:cs typeface="Open Sans" panose="020B0604020202020204" charset="0"/>
            </a:endParaRPr>
          </a:p>
          <a:p>
            <a:pPr marL="0" indent="0">
              <a:lnSpc>
                <a:spcPct val="150000"/>
              </a:lnSpc>
              <a:buNone/>
            </a:pPr>
            <a:endParaRPr lang="en-US" b="1" dirty="0">
              <a:solidFill>
                <a:srgbClr val="0070C0"/>
              </a:solidFill>
              <a:latin typeface="+mj-lt"/>
            </a:endParaRPr>
          </a:p>
        </p:txBody>
      </p:sp>
    </p:spTree>
    <p:extLst>
      <p:ext uri="{BB962C8B-B14F-4D97-AF65-F5344CB8AC3E}">
        <p14:creationId xmlns:p14="http://schemas.microsoft.com/office/powerpoint/2010/main" val="2632427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Clustering – potential use cases</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fontScale="85000" lnSpcReduction="20000"/>
          </a:bodyPr>
          <a:lstStyle/>
          <a:p>
            <a:pPr>
              <a:lnSpc>
                <a:spcPct val="150000"/>
              </a:lnSpc>
            </a:pPr>
            <a:r>
              <a:rPr lang="en-US" dirty="0">
                <a:solidFill>
                  <a:schemeClr val="bg1">
                    <a:lumMod val="50000"/>
                  </a:schemeClr>
                </a:solidFill>
                <a:latin typeface="+mj-lt"/>
                <a:ea typeface="Open Sans" panose="020B0604020202020204" charset="0"/>
                <a:cs typeface="Open Sans" panose="020B0604020202020204" charset="0"/>
                <a:sym typeface="Open Sans"/>
              </a:rPr>
              <a:t>Segmentation (in marketing)</a:t>
            </a:r>
          </a:p>
          <a:p>
            <a:pPr>
              <a:lnSpc>
                <a:spcPct val="150000"/>
              </a:lnSpc>
            </a:pPr>
            <a:r>
              <a:rPr lang="en-US" dirty="0">
                <a:solidFill>
                  <a:schemeClr val="bg1">
                    <a:lumMod val="50000"/>
                  </a:schemeClr>
                </a:solidFill>
                <a:latin typeface="+mj-lt"/>
                <a:ea typeface="Open Sans" panose="020B0604020202020204" charset="0"/>
                <a:cs typeface="Open Sans" panose="020B0604020202020204" charset="0"/>
                <a:sym typeface="Open Sans"/>
              </a:rPr>
              <a:t>Building a product catalog</a:t>
            </a:r>
          </a:p>
          <a:p>
            <a:pPr>
              <a:lnSpc>
                <a:spcPct val="150000"/>
              </a:lnSpc>
            </a:pPr>
            <a:r>
              <a:rPr lang="en-US" dirty="0">
                <a:solidFill>
                  <a:schemeClr val="bg1">
                    <a:lumMod val="50000"/>
                  </a:schemeClr>
                </a:solidFill>
                <a:latin typeface="+mj-lt"/>
                <a:ea typeface="Open Sans" panose="020B0604020202020204" charset="0"/>
                <a:cs typeface="Open Sans" panose="020B0604020202020204" charset="0"/>
                <a:sym typeface="Open Sans"/>
              </a:rPr>
              <a:t>Social networks analysis</a:t>
            </a:r>
          </a:p>
          <a:p>
            <a:pPr>
              <a:lnSpc>
                <a:spcPct val="150000"/>
              </a:lnSpc>
            </a:pPr>
            <a:r>
              <a:rPr lang="en-US" dirty="0">
                <a:solidFill>
                  <a:schemeClr val="bg1">
                    <a:lumMod val="50000"/>
                  </a:schemeClr>
                </a:solidFill>
                <a:latin typeface="+mj-lt"/>
                <a:ea typeface="Open Sans" panose="020B0604020202020204" charset="0"/>
                <a:cs typeface="Open Sans" panose="020B0604020202020204" charset="0"/>
                <a:sym typeface="Open Sans"/>
              </a:rPr>
              <a:t>Data reduction / simplicity</a:t>
            </a:r>
          </a:p>
          <a:p>
            <a:pPr>
              <a:lnSpc>
                <a:spcPct val="150000"/>
              </a:lnSpc>
            </a:pPr>
            <a:r>
              <a:rPr lang="en-US" dirty="0">
                <a:solidFill>
                  <a:schemeClr val="bg1">
                    <a:lumMod val="50000"/>
                  </a:schemeClr>
                </a:solidFill>
                <a:latin typeface="+mj-lt"/>
                <a:ea typeface="Open Sans" panose="020B0604020202020204" charset="0"/>
                <a:cs typeface="Open Sans" panose="020B0604020202020204" charset="0"/>
                <a:sym typeface="Open Sans"/>
              </a:rPr>
              <a:t>Anomaly / outlier detection</a:t>
            </a:r>
          </a:p>
          <a:p>
            <a:pPr>
              <a:lnSpc>
                <a:spcPct val="150000"/>
              </a:lnSpc>
            </a:pPr>
            <a:r>
              <a:rPr lang="en-US" dirty="0">
                <a:solidFill>
                  <a:schemeClr val="bg1">
                    <a:lumMod val="50000"/>
                  </a:schemeClr>
                </a:solidFill>
                <a:latin typeface="+mj-lt"/>
                <a:ea typeface="Open Sans" panose="020B0604020202020204" charset="0"/>
                <a:cs typeface="Open Sans" panose="020B0604020202020204" charset="0"/>
                <a:sym typeface="Open Sans"/>
              </a:rPr>
              <a:t>Data exploration</a:t>
            </a:r>
          </a:p>
          <a:p>
            <a:pPr>
              <a:lnSpc>
                <a:spcPct val="150000"/>
              </a:lnSpc>
            </a:pPr>
            <a:r>
              <a:rPr lang="en-US" dirty="0">
                <a:solidFill>
                  <a:schemeClr val="bg1">
                    <a:lumMod val="50000"/>
                  </a:schemeClr>
                </a:solidFill>
                <a:latin typeface="+mj-lt"/>
                <a:ea typeface="Open Sans" panose="020B0604020202020204" charset="0"/>
                <a:cs typeface="Open Sans" panose="020B0604020202020204" charset="0"/>
                <a:sym typeface="Open Sans"/>
              </a:rPr>
              <a:t>Topic modeling</a:t>
            </a:r>
            <a:endParaRPr lang="en-US" dirty="0">
              <a:solidFill>
                <a:schemeClr val="bg1">
                  <a:lumMod val="50000"/>
                </a:schemeClr>
              </a:solidFill>
              <a:latin typeface="+mj-lt"/>
              <a:ea typeface="Open Sans" panose="020B0604020202020204" charset="0"/>
              <a:cs typeface="Open Sans" panose="020B0604020202020204" charset="0"/>
            </a:endParaRPr>
          </a:p>
          <a:p>
            <a:pPr marL="0" indent="0">
              <a:lnSpc>
                <a:spcPct val="150000"/>
              </a:lnSpc>
              <a:buNone/>
            </a:pPr>
            <a:endParaRPr lang="en-US" b="1" dirty="0">
              <a:solidFill>
                <a:srgbClr val="0070C0"/>
              </a:solidFill>
              <a:latin typeface="+mj-lt"/>
            </a:endParaRPr>
          </a:p>
        </p:txBody>
      </p:sp>
    </p:spTree>
    <p:extLst>
      <p:ext uri="{BB962C8B-B14F-4D97-AF65-F5344CB8AC3E}">
        <p14:creationId xmlns:p14="http://schemas.microsoft.com/office/powerpoint/2010/main" val="960031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K-Means </a:t>
            </a:r>
            <a:r>
              <a:rPr lang="mr-IN" dirty="0"/>
              <a:t>–</a:t>
            </a:r>
            <a:r>
              <a:rPr lang="en-US" dirty="0"/>
              <a:t> Learning Phase</a:t>
            </a:r>
          </a:p>
        </p:txBody>
      </p:sp>
      <p:sp>
        <p:nvSpPr>
          <p:cNvPr id="3" name="Oval 2"/>
          <p:cNvSpPr/>
          <p:nvPr/>
        </p:nvSpPr>
        <p:spPr>
          <a:xfrm>
            <a:off x="3312160" y="2517696"/>
            <a:ext cx="264160" cy="264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470400" y="2857024"/>
            <a:ext cx="264160" cy="264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750560" y="3187224"/>
            <a:ext cx="264160" cy="26416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277360" y="4460240"/>
            <a:ext cx="264160" cy="264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206240" y="4856480"/>
            <a:ext cx="264160" cy="264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846320" y="4196080"/>
            <a:ext cx="264160" cy="264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7315200" y="3547904"/>
            <a:ext cx="264160" cy="264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934960" y="4856480"/>
            <a:ext cx="264160" cy="264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644640" y="5181600"/>
            <a:ext cx="264160" cy="264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428240" y="3679984"/>
            <a:ext cx="264160" cy="26416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196080" y="2367360"/>
            <a:ext cx="264160" cy="264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7477760" y="5679520"/>
            <a:ext cx="264160" cy="2641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7989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K-Means </a:t>
            </a:r>
            <a:r>
              <a:rPr lang="mr-IN" dirty="0"/>
              <a:t>–</a:t>
            </a:r>
            <a:r>
              <a:rPr lang="en-US" dirty="0"/>
              <a:t> Learning Phase</a:t>
            </a:r>
          </a:p>
        </p:txBody>
      </p:sp>
      <p:sp>
        <p:nvSpPr>
          <p:cNvPr id="3" name="Oval 2"/>
          <p:cNvSpPr/>
          <p:nvPr/>
        </p:nvSpPr>
        <p:spPr>
          <a:xfrm>
            <a:off x="3312160" y="2517696"/>
            <a:ext cx="264160" cy="26416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470400" y="2857024"/>
            <a:ext cx="264160" cy="26416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277360" y="4460240"/>
            <a:ext cx="264160" cy="26416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206240" y="4856480"/>
            <a:ext cx="264160" cy="26416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846320" y="4196080"/>
            <a:ext cx="264160" cy="26416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7315200" y="3547904"/>
            <a:ext cx="264160" cy="2641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934960" y="4856480"/>
            <a:ext cx="264160" cy="2641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644640" y="5181600"/>
            <a:ext cx="264160" cy="2641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931920" y="2757488"/>
            <a:ext cx="264160" cy="264160"/>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196080" y="2367360"/>
            <a:ext cx="264160" cy="26416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7335520" y="4460240"/>
            <a:ext cx="264160" cy="26416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470400" y="4394200"/>
            <a:ext cx="264160" cy="264160"/>
          </a:xfrm>
          <a:prstGeom prst="ellips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8976728"/>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TM02900720[[fn=אינטגרל]]</Template>
  <TotalTime>24363</TotalTime>
  <Words>1466</Words>
  <Application>Microsoft Office PowerPoint</Application>
  <PresentationFormat>מסך רחב</PresentationFormat>
  <Paragraphs>184</Paragraphs>
  <Slides>35</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2</vt:i4>
      </vt:variant>
      <vt:variant>
        <vt:lpstr>כותרות שקופיות</vt:lpstr>
      </vt:variant>
      <vt:variant>
        <vt:i4>35</vt:i4>
      </vt:variant>
    </vt:vector>
  </HeadingPairs>
  <TitlesOfParts>
    <vt:vector size="42" baseType="lpstr">
      <vt:lpstr>Arial</vt:lpstr>
      <vt:lpstr>Calibri</vt:lpstr>
      <vt:lpstr>Calibri Light</vt:lpstr>
      <vt:lpstr>Courier New</vt:lpstr>
      <vt:lpstr>Wingdings 2</vt:lpstr>
      <vt:lpstr>HDOfficeLightV0</vt:lpstr>
      <vt:lpstr>1_HDOfficeLightV0</vt:lpstr>
      <vt:lpstr>Deployment of machine learning software</vt:lpstr>
      <vt:lpstr>Machine learning in production</vt:lpstr>
      <vt:lpstr>Production != research</vt:lpstr>
      <vt:lpstr>Production != research</vt:lpstr>
      <vt:lpstr>The flow from research to production</vt:lpstr>
      <vt:lpstr>What is a machine learning model</vt:lpstr>
      <vt:lpstr>Clustering – potential use cases</vt:lpstr>
      <vt:lpstr>Example – K-Means – Learning Phase</vt:lpstr>
      <vt:lpstr>Example – K-Means – Learning Phase</vt:lpstr>
      <vt:lpstr>Example – K-Means – Learning Phase</vt:lpstr>
      <vt:lpstr>Example – K-Means – Prediction Phase</vt:lpstr>
      <vt:lpstr>Example – K-Means – Prediction Phase</vt:lpstr>
      <vt:lpstr>Pipelines to deploy</vt:lpstr>
      <vt:lpstr>Data preparation and auditing</vt:lpstr>
      <vt:lpstr>Data preparation and auditing</vt:lpstr>
      <vt:lpstr>Data preparation and auditing</vt:lpstr>
      <vt:lpstr>Data preparation and auditing</vt:lpstr>
      <vt:lpstr>Correcting actions</vt:lpstr>
      <vt:lpstr>Re-training</vt:lpstr>
      <vt:lpstr>Batch learning vs. incremental learning</vt:lpstr>
      <vt:lpstr>Batch learning vs. incremental learning</vt:lpstr>
      <vt:lpstr>Possible re-training triggers</vt:lpstr>
      <vt:lpstr>The relevant history for re-training</vt:lpstr>
      <vt:lpstr>What parts of the research should be automated?</vt:lpstr>
      <vt:lpstr>How to deliver the model?</vt:lpstr>
      <vt:lpstr>Re-training overview</vt:lpstr>
      <vt:lpstr>Inference</vt:lpstr>
      <vt:lpstr>Inference requirements</vt:lpstr>
      <vt:lpstr>Inference overview</vt:lpstr>
      <vt:lpstr>Model performance monitoring</vt:lpstr>
      <vt:lpstr>Machine technology selection</vt:lpstr>
      <vt:lpstr>Out of the box vs. custom solution</vt:lpstr>
      <vt:lpstr>Machine learning research platforms</vt:lpstr>
      <vt:lpstr>Machine learning deployment platforms</vt:lpstr>
      <vt:lpstr>Deployment of machine learning software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Shahar Cohen</dc:creator>
  <cp:lastModifiedBy>Shahar Cohen</cp:lastModifiedBy>
  <cp:revision>270</cp:revision>
  <dcterms:created xsi:type="dcterms:W3CDTF">2018-12-03T09:27:57Z</dcterms:created>
  <dcterms:modified xsi:type="dcterms:W3CDTF">2019-02-16T17:21:11Z</dcterms:modified>
</cp:coreProperties>
</file>