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notesMasterIdLst>
    <p:notesMasterId r:id="rId13"/>
  </p:notesMasterIdLst>
  <p:sldIdLst>
    <p:sldId id="256" r:id="rId2"/>
    <p:sldId id="257" r:id="rId3"/>
    <p:sldId id="266" r:id="rId4"/>
    <p:sldId id="267" r:id="rId5"/>
    <p:sldId id="268" r:id="rId6"/>
    <p:sldId id="269" r:id="rId7"/>
    <p:sldId id="264" r:id="rId8"/>
    <p:sldId id="270" r:id="rId9"/>
    <p:sldId id="273" r:id="rId10"/>
    <p:sldId id="272" r:id="rId11"/>
    <p:sldId id="27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3" autoAdjust="0"/>
    <p:restoredTop sz="95770" autoAdjust="0"/>
  </p:normalViewPr>
  <p:slideViewPr>
    <p:cSldViewPr snapToGrid="0">
      <p:cViewPr varScale="1">
        <p:scale>
          <a:sx n="109" d="100"/>
          <a:sy n="109" d="100"/>
        </p:scale>
        <p:origin x="6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fld id="{686738FE-E199-4FC7-8456-43209801A542}" type="datetimeFigureOut">
              <a:rPr lang="en-IL" smtClean="0"/>
              <a:t>05/10/2019</a:t>
            </a:fld>
            <a:endParaRPr lang="en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en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fld id="{E6CFA915-932C-4CEE-BCBE-CC528ACE8ED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86377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CFA915-932C-4CEE-BCBE-CC528ACE8EDD}" type="slidenum">
              <a:rPr lang="en-IL" smtClean="0"/>
              <a:t>1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286314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CFA915-932C-4CEE-BCBE-CC528ACE8EDD}" type="slidenum">
              <a:rPr lang="en-IL" smtClean="0"/>
              <a:t>10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941742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CFA915-932C-4CEE-BCBE-CC528ACE8EDD}" type="slidenum">
              <a:rPr lang="en-IL" smtClean="0"/>
              <a:t>11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064997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CFA915-932C-4CEE-BCBE-CC528ACE8EDD}" type="slidenum">
              <a:rPr lang="en-IL" smtClean="0"/>
              <a:t>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977949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CFA915-932C-4CEE-BCBE-CC528ACE8EDD}" type="slidenum">
              <a:rPr lang="en-IL" smtClean="0"/>
              <a:t>3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37639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CFA915-932C-4CEE-BCBE-CC528ACE8EDD}" type="slidenum">
              <a:rPr lang="en-IL" smtClean="0"/>
              <a:t>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968219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CFA915-932C-4CEE-BCBE-CC528ACE8EDD}" type="slidenum">
              <a:rPr lang="en-IL" smtClean="0"/>
              <a:t>5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125691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CFA915-932C-4CEE-BCBE-CC528ACE8EDD}" type="slidenum">
              <a:rPr lang="en-IL" smtClean="0"/>
              <a:t>6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599122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CFA915-932C-4CEE-BCBE-CC528ACE8EDD}" type="slidenum">
              <a:rPr lang="en-IL" smtClean="0"/>
              <a:t>7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830170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CFA915-932C-4CEE-BCBE-CC528ACE8EDD}" type="slidenum">
              <a:rPr lang="en-IL" smtClean="0"/>
              <a:t>8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492636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CFA915-932C-4CEE-BCBE-CC528ACE8EDD}" type="slidenum">
              <a:rPr lang="en-IL" smtClean="0"/>
              <a:t>9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01433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96982E5E-CA94-4055-A2A5-673C549615C8}" type="datetimeFigureOut">
              <a:rPr lang="en-US" smtClean="0"/>
              <a:t>10-May-19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8353CDD9-E443-48FE-A7CC-3210EAEE3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240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82E5E-CA94-4055-A2A5-673C549615C8}" type="datetimeFigureOut">
              <a:rPr lang="en-US" smtClean="0"/>
              <a:t>10-May-19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3CDD9-E443-48FE-A7CC-3210EAEE3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910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82E5E-CA94-4055-A2A5-673C549615C8}" type="datetimeFigureOut">
              <a:rPr lang="en-US" smtClean="0"/>
              <a:t>10-May-19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3CDD9-E443-48FE-A7CC-3210EAEE3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0887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82E5E-CA94-4055-A2A5-673C549615C8}" type="datetimeFigureOut">
              <a:rPr lang="en-US" smtClean="0"/>
              <a:t>10-May-19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3CDD9-E443-48FE-A7CC-3210EAEE3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3745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82E5E-CA94-4055-A2A5-673C549615C8}" type="datetimeFigureOut">
              <a:rPr lang="en-US" smtClean="0"/>
              <a:t>10-May-19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3CDD9-E443-48FE-A7CC-3210EAEE3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7311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עמוד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82E5E-CA94-4055-A2A5-673C549615C8}" type="datetimeFigureOut">
              <a:rPr lang="en-US" smtClean="0"/>
              <a:t>10-May-19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3CDD9-E443-48FE-A7CC-3210EAEE3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2958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עמודת 3 תמונ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82E5E-CA94-4055-A2A5-673C549615C8}" type="datetimeFigureOut">
              <a:rPr lang="en-US" smtClean="0"/>
              <a:t>10-May-19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3CDD9-E443-48FE-A7CC-3210EAEE3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5508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96982E5E-CA94-4055-A2A5-673C549615C8}" type="datetimeFigureOut">
              <a:rPr lang="en-US" smtClean="0"/>
              <a:t>10-May-19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3CDD9-E443-48FE-A7CC-3210EAEE3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7647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96982E5E-CA94-4055-A2A5-673C549615C8}" type="datetimeFigureOut">
              <a:rPr lang="en-US" smtClean="0"/>
              <a:t>10-May-19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3CDD9-E443-48FE-A7CC-3210EAEE3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852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82E5E-CA94-4055-A2A5-673C549615C8}" type="datetimeFigureOut">
              <a:rPr lang="en-US" smtClean="0"/>
              <a:t>10-May-19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3CDD9-E443-48FE-A7CC-3210EAEE3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211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82E5E-CA94-4055-A2A5-673C549615C8}" type="datetimeFigureOut">
              <a:rPr lang="en-US" smtClean="0"/>
              <a:t>10-May-19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3CDD9-E443-48FE-A7CC-3210EAEE3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738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82E5E-CA94-4055-A2A5-673C549615C8}" type="datetimeFigureOut">
              <a:rPr lang="en-US" smtClean="0"/>
              <a:t>10-May-19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3CDD9-E443-48FE-A7CC-3210EAEE3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301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82E5E-CA94-4055-A2A5-673C549615C8}" type="datetimeFigureOut">
              <a:rPr lang="en-US" smtClean="0"/>
              <a:t>10-May-19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3CDD9-E443-48FE-A7CC-3210EAEE3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301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82E5E-CA94-4055-A2A5-673C549615C8}" type="datetimeFigureOut">
              <a:rPr lang="en-US" smtClean="0"/>
              <a:t>10-May-19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3CDD9-E443-48FE-A7CC-3210EAEE3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633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82E5E-CA94-4055-A2A5-673C549615C8}" type="datetimeFigureOut">
              <a:rPr lang="en-US" smtClean="0"/>
              <a:t>10-May-19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3CDD9-E443-48FE-A7CC-3210EAEE3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421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82E5E-CA94-4055-A2A5-673C549615C8}" type="datetimeFigureOut">
              <a:rPr lang="en-US" smtClean="0"/>
              <a:t>10-May-19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3CDD9-E443-48FE-A7CC-3210EAEE3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255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82E5E-CA94-4055-A2A5-673C549615C8}" type="datetimeFigureOut">
              <a:rPr lang="en-US" smtClean="0"/>
              <a:t>10-May-19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3CDD9-E443-48FE-A7CC-3210EAEE3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33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6982E5E-CA94-4055-A2A5-673C549615C8}" type="datetimeFigureOut">
              <a:rPr lang="en-US" smtClean="0"/>
              <a:t>10-May-19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8353CDD9-E443-48FE-A7CC-3210EAEE3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714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fd.io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mellanox.com/page/products_dyn?product_family=256&amp;mtag=soc_overview" TargetMode="External"/><Relationship Id="rId4" Type="http://schemas.openxmlformats.org/officeDocument/2006/relationships/hyperlink" Target="https://wiki.fd.io/view/VPP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F1ECA4FE-7D2F-4576-B767-3A5F5ABFE9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5969441E-5462-4859-86CD-1737FDE360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596BD4B5-6833-40CC-96FE-EDC6756342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B1542E6-B3D0-49C0-80AF-97421799D9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793221"/>
            <a:ext cx="8825658" cy="3246714"/>
          </a:xfrm>
        </p:spPr>
        <p:txBody>
          <a:bodyPr anchor="b">
            <a:normAutofit fontScale="90000"/>
          </a:bodyPr>
          <a:lstStyle/>
          <a:p>
            <a:pPr algn="ctr">
              <a:lnSpc>
                <a:spcPct val="90000"/>
              </a:lnSpc>
            </a:pPr>
            <a:r>
              <a:rPr lang="en-US" sz="5000" dirty="0">
                <a:solidFill>
                  <a:schemeClr val="tx1"/>
                </a:solidFill>
              </a:rPr>
              <a:t>Project A</a:t>
            </a:r>
            <a:br>
              <a:rPr lang="en-US" sz="5000" dirty="0">
                <a:solidFill>
                  <a:schemeClr val="tx1"/>
                </a:solidFill>
              </a:rPr>
            </a:br>
            <a:r>
              <a:rPr lang="en-US" sz="5000" dirty="0">
                <a:solidFill>
                  <a:schemeClr val="tx1"/>
                </a:solidFill>
              </a:rPr>
              <a:t>044167</a:t>
            </a:r>
            <a:br>
              <a:rPr lang="en-US" sz="5000" dirty="0">
                <a:solidFill>
                  <a:schemeClr val="tx1"/>
                </a:solidFill>
              </a:rPr>
            </a:br>
            <a:br>
              <a:rPr lang="en-US" sz="5000" dirty="0">
                <a:solidFill>
                  <a:schemeClr val="tx1"/>
                </a:solidFill>
              </a:rPr>
            </a:br>
            <a:r>
              <a:rPr lang="en-US" sz="5000" b="1" dirty="0">
                <a:solidFill>
                  <a:schemeClr val="tx1"/>
                </a:solidFill>
              </a:rPr>
              <a:t>Offloading TCP/IP to Smart-NIC Using VPP Host Stack</a:t>
            </a:r>
            <a:endParaRPr lang="en-US" sz="50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261482-26FF-462C-B494-AFC5672D1E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3171" y="4293440"/>
            <a:ext cx="8825658" cy="1391263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endParaRPr lang="en-US" sz="1300" dirty="0"/>
          </a:p>
          <a:p>
            <a:pPr algn="ctr">
              <a:lnSpc>
                <a:spcPct val="90000"/>
              </a:lnSpc>
            </a:pPr>
            <a:r>
              <a:rPr lang="en-US" sz="1600" dirty="0"/>
              <a:t>MIDWAY Presentation</a:t>
            </a:r>
          </a:p>
          <a:p>
            <a:pPr algn="ctr">
              <a:lnSpc>
                <a:spcPct val="90000"/>
              </a:lnSpc>
            </a:pPr>
            <a:r>
              <a:rPr lang="en-US" sz="1600" dirty="0"/>
              <a:t>Students: Ido Yehezkel &amp; Uri kirstein</a:t>
            </a:r>
          </a:p>
          <a:p>
            <a:pPr algn="ctr">
              <a:lnSpc>
                <a:spcPct val="90000"/>
              </a:lnSpc>
            </a:pPr>
            <a:r>
              <a:rPr lang="en-US" sz="1600" dirty="0"/>
              <a:t>Supervisor: Haggai Eran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81F53E2-F556-42FA-8D24-113839EE1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58249" y="4166888"/>
            <a:ext cx="675502" cy="0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52776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9DD61-487A-4F64-813E-469D11C09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Immediate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E62DD-B7E5-41B7-BCC3-B3DD12779D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975" y="2455333"/>
            <a:ext cx="9639299" cy="251671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Finish to understanding existing shared memory protocol</a:t>
            </a:r>
          </a:p>
          <a:p>
            <a:pPr>
              <a:lnSpc>
                <a:spcPct val="150000"/>
              </a:lnSpc>
            </a:pPr>
            <a:r>
              <a:rPr lang="en-US" dirty="0"/>
              <a:t>Learn about RDMA.</a:t>
            </a:r>
          </a:p>
          <a:p>
            <a:pPr>
              <a:lnSpc>
                <a:spcPct val="150000"/>
              </a:lnSpc>
            </a:pPr>
            <a:r>
              <a:rPr lang="en-US" dirty="0"/>
              <a:t>Design new protocol using RDMA.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687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405FA-66A9-48FA-B2AF-CF925D026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D7C497-D2D6-4685-A6ED-A4FBEDD9CB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70" y="2562015"/>
            <a:ext cx="11710930" cy="2183214"/>
          </a:xfrm>
        </p:spPr>
        <p:txBody>
          <a:bodyPr>
            <a:normAutofit/>
          </a:bodyPr>
          <a:lstStyle/>
          <a:p>
            <a:r>
              <a:rPr lang="en-US" dirty="0">
                <a:hlinkClick r:id="rId3"/>
              </a:rPr>
              <a:t>https://fd.io/</a:t>
            </a:r>
            <a:endParaRPr lang="en-US" dirty="0"/>
          </a:p>
          <a:p>
            <a:r>
              <a:rPr lang="en-US" dirty="0">
                <a:hlinkClick r:id="rId4"/>
              </a:rPr>
              <a:t>https://wiki.fd.io/view/VPP</a:t>
            </a:r>
            <a:endParaRPr lang="en-US" dirty="0"/>
          </a:p>
          <a:p>
            <a:r>
              <a:rPr lang="en-US" dirty="0">
                <a:hlinkClick r:id="rId5"/>
              </a:rPr>
              <a:t>http://www.mellanox.com/page/products_dyn?product_family=256&amp;mtag=soc_overview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7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405FA-66A9-48FA-B2AF-CF925D026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0541" y="849843"/>
            <a:ext cx="9011492" cy="706964"/>
          </a:xfrm>
        </p:spPr>
        <p:txBody>
          <a:bodyPr/>
          <a:lstStyle/>
          <a:p>
            <a:r>
              <a:rPr lang="en-US" dirty="0"/>
              <a:t>Introduction - Vector Packet Processing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05AFE4-CE31-46D4-B3ED-7F9AA28DF2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648" y="2593806"/>
            <a:ext cx="8128593" cy="4016314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VPP's host stack is a user space implementation of a number of transport, session and application layer protocols that leverages VPP's existing protocol stack. It roughly consists of four major components: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Session Layer that accepts pluggable transport protocols</a:t>
            </a:r>
          </a:p>
          <a:p>
            <a:pPr lvl="1">
              <a:lnSpc>
                <a:spcPct val="150000"/>
              </a:lnSpc>
            </a:pPr>
            <a:r>
              <a:rPr lang="en-US" b="1" dirty="0"/>
              <a:t>Shared memory mechanisms for pushing data between VPP and applications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Transport protocol implementations (e.g. TCP, SCTP, UDP)</a:t>
            </a:r>
          </a:p>
          <a:p>
            <a:pPr lvl="1">
              <a:lnSpc>
                <a:spcPct val="150000"/>
              </a:lnSpc>
            </a:pPr>
            <a:r>
              <a:rPr lang="en-US" b="1" dirty="0"/>
              <a:t>Comms Library (VCL) and LD_PRELOAD Library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97B2DA-8F77-47CC-B437-C11BBA1897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1715" y="2786423"/>
            <a:ext cx="3500637" cy="3097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124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B8435-95F7-984A-AA94-768160163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Goal and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9958D-8604-0C42-93CA-7B850CA7C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556" y="2655319"/>
            <a:ext cx="11150887" cy="362429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Main Goal: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Offloading packet processing job ,TCP/IP, from host CPU to smart NIC.</a:t>
            </a:r>
            <a:endParaRPr lang="en-US" b="1" dirty="0"/>
          </a:p>
          <a:p>
            <a:pPr>
              <a:lnSpc>
                <a:spcPct val="150000"/>
              </a:lnSpc>
            </a:pPr>
            <a:r>
              <a:rPr lang="en-US" b="1" dirty="0"/>
              <a:t>Motivation</a:t>
            </a:r>
            <a:r>
              <a:rPr lang="en-US" dirty="0"/>
              <a:t>: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Adapt heterogenic system concepts – using accelerators.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Freeing a CPU core from networking tasks to other jobs.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Increase CPU utilization for user.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Might increase performance.</a:t>
            </a:r>
          </a:p>
          <a:p>
            <a:pPr lvl="1"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3141615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2D6E3-5689-2D4A-BFAE-46F868AE7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2554" y="827619"/>
            <a:ext cx="8761413" cy="706964"/>
          </a:xfrm>
        </p:spPr>
        <p:txBody>
          <a:bodyPr/>
          <a:lstStyle/>
          <a:p>
            <a:r>
              <a:rPr lang="en-US" dirty="0"/>
              <a:t>How To Do That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A8928-D80C-F34C-A6A0-21E9E4051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988" y="2362312"/>
            <a:ext cx="11208989" cy="4346219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US" dirty="0"/>
              <a:t>Take advantage of an existing implementation of TCP stack in user space (VPP project) – avoiding memory copy and context switch overhead to kernel. </a:t>
            </a:r>
          </a:p>
          <a:p>
            <a:pPr>
              <a:lnSpc>
                <a:spcPct val="150000"/>
              </a:lnSpc>
            </a:pPr>
            <a:r>
              <a:rPr lang="en-US" dirty="0"/>
              <a:t>Using Mellanox </a:t>
            </a:r>
            <a:r>
              <a:rPr lang="en-US" dirty="0" err="1"/>
              <a:t>BlueField</a:t>
            </a:r>
            <a:r>
              <a:rPr lang="en-US" dirty="0"/>
              <a:t>™ smart NIC for housing VPP process.</a:t>
            </a:r>
          </a:p>
          <a:p>
            <a:pPr>
              <a:lnSpc>
                <a:spcPct val="150000"/>
              </a:lnSpc>
            </a:pPr>
            <a:r>
              <a:rPr lang="en-US" dirty="0"/>
              <a:t>Integrate Remote direct memory access (RDMA) between client (VCL) and packet processing tasks (VPP) – replacing existing shared memory protocol.</a:t>
            </a:r>
          </a:p>
        </p:txBody>
      </p:sp>
    </p:spTree>
    <p:extLst>
      <p:ext uri="{BB962C8B-B14F-4D97-AF65-F5344CB8AC3E}">
        <p14:creationId xmlns:p14="http://schemas.microsoft.com/office/powerpoint/2010/main" val="127548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9DD61-487A-4F64-813E-469D11C09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- Timeline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E62DD-B7E5-41B7-BCC3-B3DD12779D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975" y="2455332"/>
            <a:ext cx="9639299" cy="353589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Understating existing shared memory protocol between packet processing – VPP and the client – VCL.</a:t>
            </a:r>
          </a:p>
          <a:p>
            <a:r>
              <a:rPr lang="en-US" dirty="0"/>
              <a:t>Learning about RDMA technology:</a:t>
            </a:r>
          </a:p>
          <a:p>
            <a:pPr lvl="1"/>
            <a:r>
              <a:rPr lang="en-US" sz="1700" dirty="0"/>
              <a:t>How it works.</a:t>
            </a:r>
          </a:p>
          <a:p>
            <a:pPr lvl="1"/>
            <a:r>
              <a:rPr lang="en-US" sz="1700" dirty="0"/>
              <a:t>API.</a:t>
            </a:r>
          </a:p>
          <a:p>
            <a:pPr lvl="1"/>
            <a:r>
              <a:rPr lang="en-US" sz="1700" dirty="0"/>
              <a:t>How it is integrated in Mellanox smart NIC, </a:t>
            </a:r>
            <a:r>
              <a:rPr lang="en-US" sz="1800" dirty="0" err="1"/>
              <a:t>BlueField</a:t>
            </a:r>
            <a:r>
              <a:rPr lang="en-US" sz="1800" dirty="0"/>
              <a:t>™.</a:t>
            </a:r>
            <a:endParaRPr lang="en-US" sz="1700" dirty="0"/>
          </a:p>
          <a:p>
            <a:r>
              <a:rPr lang="en-US" dirty="0"/>
              <a:t>Design and develop a new data transfer protocol between VPP and VCL via RDMA.</a:t>
            </a:r>
          </a:p>
          <a:p>
            <a:r>
              <a:rPr lang="en-US" dirty="0"/>
              <a:t>Implementing the protocol – write code.</a:t>
            </a:r>
          </a:p>
          <a:p>
            <a:r>
              <a:rPr lang="en-US" dirty="0"/>
              <a:t>Testing and benchmarks.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860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9DD61-487A-4F64-813E-469D11C09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E62DD-B7E5-41B7-BCC3-B3DD12779D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975" y="2455332"/>
            <a:ext cx="9639299" cy="353589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Weekly meeting with all participating  personnel - supervisor and students.</a:t>
            </a:r>
          </a:p>
          <a:p>
            <a:pPr>
              <a:lnSpc>
                <a:spcPct val="150000"/>
              </a:lnSpc>
            </a:pPr>
            <a:r>
              <a:rPr lang="en-US" dirty="0"/>
              <a:t>Students (us) dedicate a whole workday for the project every week.</a:t>
            </a:r>
          </a:p>
          <a:p>
            <a:pPr>
              <a:lnSpc>
                <a:spcPct val="150000"/>
              </a:lnSpc>
            </a:pPr>
            <a:r>
              <a:rPr lang="en-US" dirty="0"/>
              <a:t>Open against Git Hub repository.</a:t>
            </a:r>
          </a:p>
          <a:p>
            <a:pPr>
              <a:lnSpc>
                <a:spcPct val="150000"/>
              </a:lnSpc>
            </a:pPr>
            <a:r>
              <a:rPr lang="en-US" dirty="0"/>
              <a:t>Asking related questions about the project in VPP mailing list.</a:t>
            </a:r>
          </a:p>
        </p:txBody>
      </p:sp>
    </p:spTree>
    <p:extLst>
      <p:ext uri="{BB962C8B-B14F-4D97-AF65-F5344CB8AC3E}">
        <p14:creationId xmlns:p14="http://schemas.microsoft.com/office/powerpoint/2010/main" val="1982934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405FA-66A9-48FA-B2AF-CF925D026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D7C497-D2D6-4685-A6ED-A4FBEDD9CB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70" y="2562015"/>
            <a:ext cx="11710930" cy="2183214"/>
          </a:xfrm>
        </p:spPr>
        <p:txBody>
          <a:bodyPr>
            <a:normAutofit/>
          </a:bodyPr>
          <a:lstStyle/>
          <a:p>
            <a:pPr algn="l" rtl="0">
              <a:lnSpc>
                <a:spcPct val="150000"/>
              </a:lnSpc>
            </a:pPr>
            <a:r>
              <a:rPr lang="en-US" dirty="0"/>
              <a:t>Open source project VPP</a:t>
            </a:r>
          </a:p>
          <a:p>
            <a:pPr algn="l" rtl="0">
              <a:lnSpc>
                <a:spcPct val="150000"/>
              </a:lnSpc>
            </a:pPr>
            <a:r>
              <a:rPr lang="en-US" dirty="0"/>
              <a:t>C and C++ programming languages.</a:t>
            </a:r>
          </a:p>
          <a:p>
            <a:pPr algn="l" rtl="0">
              <a:lnSpc>
                <a:spcPct val="150000"/>
              </a:lnSpc>
            </a:pPr>
            <a:r>
              <a:rPr lang="en-US" dirty="0"/>
              <a:t>Linux.</a:t>
            </a:r>
          </a:p>
          <a:p>
            <a:pPr>
              <a:lnSpc>
                <a:spcPct val="150000"/>
              </a:lnSpc>
            </a:pPr>
            <a:r>
              <a:rPr lang="en-US" dirty="0"/>
              <a:t>Mellanox </a:t>
            </a:r>
            <a:r>
              <a:rPr lang="en-US" dirty="0" err="1"/>
              <a:t>BlueField</a:t>
            </a:r>
            <a:r>
              <a:rPr lang="en-US" dirty="0"/>
              <a:t>™ smart NIC – RDMA.</a:t>
            </a:r>
          </a:p>
          <a:p>
            <a:pPr algn="l" rtl="0"/>
            <a:endParaRPr lang="en-US" dirty="0"/>
          </a:p>
        </p:txBody>
      </p:sp>
      <p:pic>
        <p:nvPicPr>
          <p:cNvPr id="1026" name="Picture 2" descr="×ª××¦××ª ×ª××× × ×¢×××¨ âªmellanox bluefieldâ¬â">
            <a:extLst>
              <a:ext uri="{FF2B5EF4-FFF2-40B4-BE49-F238E27FC236}">
                <a16:creationId xmlns:a16="http://schemas.microsoft.com/office/drawing/2014/main" id="{F9DB526E-095A-4384-99F1-2171B5B52C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1538" y="3933824"/>
            <a:ext cx="2740219" cy="1290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58FF1D6-B53C-45EE-9C29-9A98B86249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58709" y="5655157"/>
            <a:ext cx="1285875" cy="518862"/>
          </a:xfrm>
          <a:prstGeom prst="rect">
            <a:avLst/>
          </a:prstGeom>
        </p:spPr>
      </p:pic>
      <p:pic>
        <p:nvPicPr>
          <p:cNvPr id="1032" name="Picture 8" descr="Building FD.io VPP 18.10 on Ubuntu 18.04 LTS with Mellanox DPDK PMD without OFED">
            <a:extLst>
              <a:ext uri="{FF2B5EF4-FFF2-40B4-BE49-F238E27FC236}">
                <a16:creationId xmlns:a16="http://schemas.microsoft.com/office/drawing/2014/main" id="{1E22B221-0CA9-4074-9E6F-367B5A2726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3661" y="2362774"/>
            <a:ext cx="2295974" cy="1290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497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9DD61-487A-4F64-813E-469D11C09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So Far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E62DD-B7E5-41B7-BCC3-B3DD12779D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975" y="2455333"/>
            <a:ext cx="9639299" cy="2516718"/>
          </a:xfrm>
        </p:spPr>
        <p:txBody>
          <a:bodyPr>
            <a:normAutofit/>
          </a:bodyPr>
          <a:lstStyle/>
          <a:p>
            <a:r>
              <a:rPr lang="en-US" dirty="0"/>
              <a:t>Installing and get basic knowledge about open source project VPP.</a:t>
            </a:r>
          </a:p>
          <a:p>
            <a:r>
              <a:rPr lang="en-US" dirty="0"/>
              <a:t>Starting to understand existing shared memory protocol:</a:t>
            </a:r>
          </a:p>
          <a:p>
            <a:pPr lvl="1"/>
            <a:r>
              <a:rPr lang="en-US" sz="1700" dirty="0"/>
              <a:t>VCL and VPP communicate using Linux Sockets.</a:t>
            </a:r>
          </a:p>
          <a:p>
            <a:pPr lvl="1"/>
            <a:r>
              <a:rPr lang="en-US" sz="1700" dirty="0"/>
              <a:t>VPP process is in charge to allocate the shared memory region.</a:t>
            </a:r>
          </a:p>
          <a:p>
            <a:pPr lvl="1"/>
            <a:r>
              <a:rPr lang="en-US" sz="1700" dirty="0"/>
              <a:t>Shared memory is allocated using the system call </a:t>
            </a:r>
            <a:r>
              <a:rPr lang="en-US" sz="1700" i="1" dirty="0"/>
              <a:t> “</a:t>
            </a:r>
            <a:r>
              <a:rPr lang="en-US" sz="1700" i="1" dirty="0" err="1"/>
              <a:t>shm_open</a:t>
            </a:r>
            <a:r>
              <a:rPr lang="en-US" sz="1700" i="1" dirty="0"/>
              <a:t>”.</a:t>
            </a:r>
          </a:p>
          <a:p>
            <a:pPr lvl="1"/>
            <a:r>
              <a:rPr lang="en-US" sz="1700" dirty="0"/>
              <a:t>Tracing </a:t>
            </a:r>
            <a:r>
              <a:rPr lang="en-US" sz="1700"/>
              <a:t>data transfer.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080755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ession API Diagram">
            <a:extLst>
              <a:ext uri="{FF2B5EF4-FFF2-40B4-BE49-F238E27FC236}">
                <a16:creationId xmlns:a16="http://schemas.microsoft.com/office/drawing/2014/main" id="{4E998946-E4E8-42BC-958B-3E0DBB769C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30"/>
            <a:ext cx="12192000" cy="6853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786BB7D-139F-4378-ABDC-53CBBF9B427D}"/>
              </a:ext>
            </a:extLst>
          </p:cNvPr>
          <p:cNvSpPr/>
          <p:nvPr/>
        </p:nvSpPr>
        <p:spPr>
          <a:xfrm>
            <a:off x="76199" y="1247775"/>
            <a:ext cx="1762125" cy="3981450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3193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יונים - חדר ישיבות">
  <a:themeElements>
    <a:clrScheme name="יונים - חדר ישיבות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יונים - חדר ישיבות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יונים - חדר ישיבות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1917</TotalTime>
  <Words>485</Words>
  <Application>Microsoft Office PowerPoint</Application>
  <PresentationFormat>Widescreen</PresentationFormat>
  <Paragraphs>69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Century Gothic</vt:lpstr>
      <vt:lpstr>Wingdings 3</vt:lpstr>
      <vt:lpstr>יונים - חדר ישיבות</vt:lpstr>
      <vt:lpstr>Project A 044167  Offloading TCP/IP to Smart-NIC Using VPP Host Stack</vt:lpstr>
      <vt:lpstr>Introduction - Vector Packet Processing</vt:lpstr>
      <vt:lpstr>Main Goal and Motivation</vt:lpstr>
      <vt:lpstr>How To Do That ?</vt:lpstr>
      <vt:lpstr>Project - Timeline</vt:lpstr>
      <vt:lpstr>Methodology</vt:lpstr>
      <vt:lpstr>Framework</vt:lpstr>
      <vt:lpstr>Progress So Far</vt:lpstr>
      <vt:lpstr>PowerPoint Presentation</vt:lpstr>
      <vt:lpstr>Next Immediate Steps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Industrial project 234313  Serverless for Big Data processing in the cloud</dc:title>
  <dc:creator>Ido Yehezkel</dc:creator>
  <cp:lastModifiedBy>Ido Yehezkel</cp:lastModifiedBy>
  <cp:revision>87</cp:revision>
  <dcterms:created xsi:type="dcterms:W3CDTF">2018-11-03T13:39:50Z</dcterms:created>
  <dcterms:modified xsi:type="dcterms:W3CDTF">2019-05-10T07:22:58Z</dcterms:modified>
</cp:coreProperties>
</file>