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83">
          <p15:clr>
            <a:srgbClr val="A4A3A4"/>
          </p15:clr>
        </p15:guide>
        <p15:guide id="2" pos="642">
          <p15:clr>
            <a:srgbClr val="A4A3A4"/>
          </p15:clr>
        </p15:guide>
      </p15:sldGuideLst>
    </p:ext>
    <p:ext uri="GoogleSlidesCustomDataVersion2">
      <go:slidesCustomData xmlns:go="http://customooxmlschemas.google.com/" r:id="rId45" roundtripDataSignature="AMtx7mi+nBtKW49Pjg7c0bAUSYnE7/eZ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4100C5C-EB8C-409D-AC8C-9B1A2AF9339F}">
  <a:tblStyle styleId="{54100C5C-EB8C-409D-AC8C-9B1A2AF9339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b="off" i="off"/>
      <a:tcStyle>
        <a:fill>
          <a:solidFill>
            <a:srgbClr val="E0E0E0"/>
          </a:solidFill>
        </a:fill>
      </a:tcStyle>
    </a:band1H>
    <a:band2H>
      <a:tcTxStyle b="off" i="off"/>
    </a:band2H>
    <a:band1V>
      <a:tcTxStyle b="off" i="off"/>
      <a:tcStyle>
        <a:fill>
          <a:solidFill>
            <a:srgbClr val="E0E0E0"/>
          </a:solidFill>
        </a:fill>
      </a:tcStyle>
    </a:band1V>
    <a:band2V>
      <a:tcTxStyle b="off" i="off"/>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83" orient="horz"/>
        <p:guide pos="64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7" name="Google Shape;33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0" name="Google Shape;35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2" name="Google Shape;41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8" name="Google Shape;4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8" name="Google Shape;48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4" name="Google Shape;5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1" name="Google Shape;51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2" name="Google Shape;56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2" name="Google Shape;57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5" name="Google Shape;61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3" name="Google Shape;63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4" name="Google Shape;64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4" name="Google Shape;65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4" name="Google Shape;66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5" name="Google Shape;67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6" name="Google Shape;68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5" name="Shape 15"/>
        <p:cNvGrpSpPr/>
        <p:nvPr/>
      </p:nvGrpSpPr>
      <p:grpSpPr>
        <a:xfrm>
          <a:off x="0" y="0"/>
          <a:ext cx="0" cy="0"/>
          <a:chOff x="0" y="0"/>
          <a:chExt cx="0" cy="0"/>
        </a:xfrm>
      </p:grpSpPr>
      <p:sp>
        <p:nvSpPr>
          <p:cNvPr id="16" name="Google Shape;1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9" name="Shape 69"/>
        <p:cNvGrpSpPr/>
        <p:nvPr/>
      </p:nvGrpSpPr>
      <p:grpSpPr>
        <a:xfrm>
          <a:off x="0" y="0"/>
          <a:ext cx="0" cy="0"/>
          <a:chOff x="0" y="0"/>
          <a:chExt cx="0" cy="0"/>
        </a:xfrm>
      </p:grpSpPr>
      <p:sp>
        <p:nvSpPr>
          <p:cNvPr id="70" name="Google Shape;70;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p:nvPr>
            <p:ph idx="2" type="pic"/>
          </p:nvPr>
        </p:nvSpPr>
        <p:spPr>
          <a:xfrm>
            <a:off x="5183188" y="987425"/>
            <a:ext cx="6172200" cy="4873625"/>
          </a:xfrm>
          <a:prstGeom prst="rect">
            <a:avLst/>
          </a:prstGeom>
          <a:noFill/>
          <a:ln>
            <a:noFill/>
          </a:ln>
        </p:spPr>
      </p:sp>
      <p:sp>
        <p:nvSpPr>
          <p:cNvPr id="72" name="Google Shape;72;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6" name="Shape 76"/>
        <p:cNvGrpSpPr/>
        <p:nvPr/>
      </p:nvGrpSpPr>
      <p:grpSpPr>
        <a:xfrm>
          <a:off x="0" y="0"/>
          <a:ext cx="0" cy="0"/>
          <a:chOff x="0" y="0"/>
          <a:chExt cx="0" cy="0"/>
        </a:xfrm>
      </p:grpSpPr>
      <p:sp>
        <p:nvSpPr>
          <p:cNvPr id="77" name="Google Shape;77;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2" name="Shape 82"/>
        <p:cNvGrpSpPr/>
        <p:nvPr/>
      </p:nvGrpSpPr>
      <p:grpSpPr>
        <a:xfrm>
          <a:off x="0" y="0"/>
          <a:ext cx="0" cy="0"/>
          <a:chOff x="0" y="0"/>
          <a:chExt cx="0" cy="0"/>
        </a:xfrm>
      </p:grpSpPr>
      <p:sp>
        <p:nvSpPr>
          <p:cNvPr id="83" name="Google Shape;83;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1" name="Shape 21"/>
        <p:cNvGrpSpPr/>
        <p:nvPr/>
      </p:nvGrpSpPr>
      <p:grpSpPr>
        <a:xfrm>
          <a:off x="0" y="0"/>
          <a:ext cx="0" cy="0"/>
          <a:chOff x="0" y="0"/>
          <a:chExt cx="0" cy="0"/>
        </a:xfrm>
      </p:grpSpPr>
      <p:sp>
        <p:nvSpPr>
          <p:cNvPr id="22" name="Google Shape;22;p4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side photo" showMasterSp="0">
  <p:cSld name="Left side photo">
    <p:spTree>
      <p:nvGrpSpPr>
        <p:cNvPr id="27" name="Shape 27"/>
        <p:cNvGrpSpPr/>
        <p:nvPr/>
      </p:nvGrpSpPr>
      <p:grpSpPr>
        <a:xfrm>
          <a:off x="0" y="0"/>
          <a:ext cx="0" cy="0"/>
          <a:chOff x="0" y="0"/>
          <a:chExt cx="0" cy="0"/>
        </a:xfrm>
      </p:grpSpPr>
      <p:sp>
        <p:nvSpPr>
          <p:cNvPr id="28" name="Google Shape;28;p42"/>
          <p:cNvSpPr/>
          <p:nvPr>
            <p:ph idx="2" type="pic"/>
          </p:nvPr>
        </p:nvSpPr>
        <p:spPr>
          <a:xfrm>
            <a:off x="0" y="0"/>
            <a:ext cx="4773386" cy="6858000"/>
          </a:xfrm>
          <a:prstGeom prst="rect">
            <a:avLst/>
          </a:prstGeom>
          <a:solidFill>
            <a:schemeClr val="lt1"/>
          </a:solidFill>
          <a:ln>
            <a:noFill/>
          </a:ln>
        </p:spPr>
      </p:sp>
      <p:sp>
        <p:nvSpPr>
          <p:cNvPr id="29" name="Google Shape;29;p42"/>
          <p:cNvSpPr txBox="1"/>
          <p:nvPr>
            <p:ph idx="12" type="sldNum"/>
          </p:nvPr>
        </p:nvSpPr>
        <p:spPr>
          <a:xfrm>
            <a:off x="11533122" y="6382206"/>
            <a:ext cx="358840" cy="215444"/>
          </a:xfrm>
          <a:prstGeom prst="rect">
            <a:avLst/>
          </a:prstGeom>
          <a:noFill/>
          <a:ln>
            <a:noFill/>
          </a:ln>
        </p:spPr>
        <p:txBody>
          <a:bodyPr anchorCtr="0" anchor="ctr" bIns="0" lIns="0" spcFirstLastPara="1" rIns="0" wrap="square" tIns="0">
            <a:sp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42"/>
          <p:cNvSpPr/>
          <p:nvPr/>
        </p:nvSpPr>
        <p:spPr>
          <a:xfrm>
            <a:off x="10946383" y="6382206"/>
            <a:ext cx="556243" cy="215444"/>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BFBFBF"/>
                </a:solidFill>
                <a:latin typeface="Calibri"/>
                <a:ea typeface="Calibri"/>
                <a:cs typeface="Calibri"/>
                <a:sym typeface="Calibri"/>
              </a:rPr>
              <a:t>SLIDE </a:t>
            </a:r>
            <a:r>
              <a:rPr b="1" i="0" lang="en-US" sz="1400" u="none" cap="none" strike="noStrike">
                <a:solidFill>
                  <a:schemeClr val="accen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1" name="Shape 31"/>
        <p:cNvGrpSpPr/>
        <p:nvPr/>
      </p:nvGrpSpPr>
      <p:grpSpPr>
        <a:xfrm>
          <a:off x="0" y="0"/>
          <a:ext cx="0" cy="0"/>
          <a:chOff x="0" y="0"/>
          <a:chExt cx="0" cy="0"/>
        </a:xfrm>
      </p:grpSpPr>
      <p:sp>
        <p:nvSpPr>
          <p:cNvPr id="32" name="Google Shape;32;p4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4" name="Google Shape;3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7" name="Shape 37"/>
        <p:cNvGrpSpPr/>
        <p:nvPr/>
      </p:nvGrpSpPr>
      <p:grpSpPr>
        <a:xfrm>
          <a:off x="0" y="0"/>
          <a:ext cx="0" cy="0"/>
          <a:chOff x="0" y="0"/>
          <a:chExt cx="0" cy="0"/>
        </a:xfrm>
      </p:grpSpPr>
      <p:sp>
        <p:nvSpPr>
          <p:cNvPr id="38" name="Google Shape;38;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8" name="Shape 58"/>
        <p:cNvGrpSpPr/>
        <p:nvPr/>
      </p:nvGrpSpPr>
      <p:grpSpPr>
        <a:xfrm>
          <a:off x="0" y="0"/>
          <a:ext cx="0" cy="0"/>
          <a:chOff x="0" y="0"/>
          <a:chExt cx="0" cy="0"/>
        </a:xfrm>
      </p:grpSpPr>
      <p:sp>
        <p:nvSpPr>
          <p:cNvPr id="59" name="Google Shape;59;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62" name="Shape 62"/>
        <p:cNvGrpSpPr/>
        <p:nvPr/>
      </p:nvGrpSpPr>
      <p:grpSpPr>
        <a:xfrm>
          <a:off x="0" y="0"/>
          <a:ext cx="0" cy="0"/>
          <a:chOff x="0" y="0"/>
          <a:chExt cx="0" cy="0"/>
        </a:xfrm>
      </p:grpSpPr>
      <p:sp>
        <p:nvSpPr>
          <p:cNvPr id="63" name="Google Shape;63;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dsa.az/" TargetMode="External"/><Relationship Id="rId4" Type="http://schemas.openxmlformats.org/officeDocument/2006/relationships/image" Target="../media/image13.png"/><Relationship Id="rId5"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hyperlink" Target="http://www.dsa.az/" TargetMode="External"/><Relationship Id="rId5" Type="http://schemas.openxmlformats.org/officeDocument/2006/relationships/image" Target="../media/image43.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dsa.az/" TargetMode="External"/><Relationship Id="rId4" Type="http://schemas.openxmlformats.org/officeDocument/2006/relationships/image" Target="../media/image24.png"/><Relationship Id="rId5" Type="http://schemas.openxmlformats.org/officeDocument/2006/relationships/image" Target="../media/image51.png"/><Relationship Id="rId6" Type="http://schemas.openxmlformats.org/officeDocument/2006/relationships/image" Target="../media/image3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dsa.az/" TargetMode="External"/><Relationship Id="rId4" Type="http://schemas.openxmlformats.org/officeDocument/2006/relationships/image" Target="../media/image13.png"/><Relationship Id="rId5" Type="http://schemas.openxmlformats.org/officeDocument/2006/relationships/image" Target="../media/image4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dsa.az/" TargetMode="External"/><Relationship Id="rId4" Type="http://schemas.openxmlformats.org/officeDocument/2006/relationships/image" Target="../media/image20.png"/><Relationship Id="rId5"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dsa.az/" TargetMode="External"/><Relationship Id="rId4" Type="http://schemas.openxmlformats.org/officeDocument/2006/relationships/image" Target="../media/image24.png"/><Relationship Id="rId5"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www.dsa.az/" TargetMode="External"/><Relationship Id="rId4" Type="http://schemas.openxmlformats.org/officeDocument/2006/relationships/image" Target="../media/image13.png"/><Relationship Id="rId5" Type="http://schemas.openxmlformats.org/officeDocument/2006/relationships/image" Target="../media/image40.png"/><Relationship Id="rId6"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hyperlink" Target="http://www.dsa.az/" TargetMode="External"/><Relationship Id="rId5" Type="http://schemas.openxmlformats.org/officeDocument/2006/relationships/image" Target="../media/image39.png"/><Relationship Id="rId6" Type="http://schemas.openxmlformats.org/officeDocument/2006/relationships/image" Target="../media/image4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dsa.az/" TargetMode="External"/><Relationship Id="rId4" Type="http://schemas.openxmlformats.org/officeDocument/2006/relationships/image" Target="../media/image13.png"/><Relationship Id="rId5" Type="http://schemas.openxmlformats.org/officeDocument/2006/relationships/image" Target="../media/image49.png"/><Relationship Id="rId6" Type="http://schemas.openxmlformats.org/officeDocument/2006/relationships/image" Target="../media/image32.png"/><Relationship Id="rId7" Type="http://schemas.openxmlformats.org/officeDocument/2006/relationships/image" Target="../media/image35.png"/></Relationships>
</file>

<file path=ppt/slides/_rels/slide2.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14.png"/><Relationship Id="rId13" Type="http://schemas.openxmlformats.org/officeDocument/2006/relationships/image" Target="../media/image17.png"/><Relationship Id="rId12"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www.dsa.az/" TargetMode="External"/><Relationship Id="rId4" Type="http://schemas.openxmlformats.org/officeDocument/2006/relationships/image" Target="../media/image6.png"/><Relationship Id="rId9" Type="http://schemas.openxmlformats.org/officeDocument/2006/relationships/image" Target="../media/image8.png"/><Relationship Id="rId14" Type="http://schemas.openxmlformats.org/officeDocument/2006/relationships/image" Target="../media/image26.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3.png"/><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dsa.az/" TargetMode="External"/><Relationship Id="rId4" Type="http://schemas.openxmlformats.org/officeDocument/2006/relationships/image" Target="../media/image20.png"/><Relationship Id="rId5" Type="http://schemas.openxmlformats.org/officeDocument/2006/relationships/image" Target="../media/image36.png"/><Relationship Id="rId6" Type="http://schemas.openxmlformats.org/officeDocument/2006/relationships/image" Target="../media/image5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www.dsa.az/" TargetMode="External"/><Relationship Id="rId4" Type="http://schemas.openxmlformats.org/officeDocument/2006/relationships/image" Target="../media/image24.png"/><Relationship Id="rId5" Type="http://schemas.openxmlformats.org/officeDocument/2006/relationships/image" Target="../media/image4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www.dsa.az/" TargetMode="External"/><Relationship Id="rId4" Type="http://schemas.openxmlformats.org/officeDocument/2006/relationships/image" Target="../media/image41.png"/><Relationship Id="rId5" Type="http://schemas.openxmlformats.org/officeDocument/2006/relationships/image" Target="../media/image48.png"/><Relationship Id="rId6" Type="http://schemas.openxmlformats.org/officeDocument/2006/relationships/image" Target="../media/image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www.dsa.az/" TargetMode="External"/><Relationship Id="rId4" Type="http://schemas.openxmlformats.org/officeDocument/2006/relationships/image" Target="../media/image52.png"/><Relationship Id="rId5" Type="http://schemas.openxmlformats.org/officeDocument/2006/relationships/image" Target="../media/image68.png"/><Relationship Id="rId6" Type="http://schemas.openxmlformats.org/officeDocument/2006/relationships/image" Target="../media/image64.png"/><Relationship Id="rId7" Type="http://schemas.openxmlformats.org/officeDocument/2006/relationships/image" Target="../media/image5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www.dsa.az/"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www.dsa.az/"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dsa.az/" TargetMode="External"/><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www.dsa.az/" TargetMode="External"/><Relationship Id="rId4" Type="http://schemas.openxmlformats.org/officeDocument/2006/relationships/image" Target="../media/image58.png"/><Relationship Id="rId5" Type="http://schemas.openxmlformats.org/officeDocument/2006/relationships/image" Target="../media/image7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dsa.az/" TargetMode="External"/><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www.dsa.az/"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dsa.az/" TargetMode="External"/><Relationship Id="rId4" Type="http://schemas.openxmlformats.org/officeDocument/2006/relationships/image" Target="../media/image54.png"/><Relationship Id="rId5" Type="http://schemas.openxmlformats.org/officeDocument/2006/relationships/image" Target="../media/image56.png"/><Relationship Id="rId6" Type="http://schemas.openxmlformats.org/officeDocument/2006/relationships/image" Target="../media/image5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www.dsa.az/" TargetMode="External"/><Relationship Id="rId4" Type="http://schemas.openxmlformats.org/officeDocument/2006/relationships/image" Target="../media/image61.png"/><Relationship Id="rId5" Type="http://schemas.openxmlformats.org/officeDocument/2006/relationships/image" Target="../media/image69.png"/><Relationship Id="rId6" Type="http://schemas.openxmlformats.org/officeDocument/2006/relationships/image" Target="../media/image66.png"/><Relationship Id="rId7"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www.dsa.az/" TargetMode="External"/><Relationship Id="rId4" Type="http://schemas.openxmlformats.org/officeDocument/2006/relationships/image" Target="../media/image70.png"/><Relationship Id="rId5" Type="http://schemas.openxmlformats.org/officeDocument/2006/relationships/image" Target="../media/image67.png"/><Relationship Id="rId6"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dsa.az/"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www.dsa.az/"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www.dsa.az/"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www.dsa.az/"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www.dsa.az/"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dsa.az/" TargetMode="External"/><Relationship Id="rId4" Type="http://schemas.openxmlformats.org/officeDocument/2006/relationships/image" Target="../media/image20.png"/><Relationship Id="rId5" Type="http://schemas.openxmlformats.org/officeDocument/2006/relationships/image" Target="../media/image11.jpg"/><Relationship Id="rId6" Type="http://schemas.openxmlformats.org/officeDocument/2006/relationships/image" Target="../media/image12.png"/><Relationship Id="rId7"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dsa.az/" TargetMode="Externa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www.dsa.az/" TargetMode="External"/><Relationship Id="rId4" Type="http://schemas.openxmlformats.org/officeDocument/2006/relationships/image" Target="../media/image13.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hyperlink" Target="http://www.dsa.az/" TargetMode="External"/><Relationship Id="rId5" Type="http://schemas.openxmlformats.org/officeDocument/2006/relationships/image" Target="../media/image15.png"/><Relationship Id="rId6"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dsa.az/" TargetMode="Externa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3" name="Google Shape;93;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94" name="Google Shape;94;p1"/>
          <p:cNvPicPr preferRelativeResize="0"/>
          <p:nvPr/>
        </p:nvPicPr>
        <p:blipFill rotWithShape="1">
          <a:blip r:embed="rId3">
            <a:alphaModFix/>
          </a:blip>
          <a:srcRect b="0" l="0" r="0" t="0"/>
          <a:stretch/>
        </p:blipFill>
        <p:spPr>
          <a:xfrm>
            <a:off x="0" y="-6349"/>
            <a:ext cx="12191998" cy="6864349"/>
          </a:xfrm>
          <a:prstGeom prst="rect">
            <a:avLst/>
          </a:prstGeom>
          <a:noFill/>
          <a:ln>
            <a:noFill/>
          </a:ln>
        </p:spPr>
      </p:pic>
      <p:pic>
        <p:nvPicPr>
          <p:cNvPr id="95" name="Google Shape;95;p1"/>
          <p:cNvPicPr preferRelativeResize="0"/>
          <p:nvPr/>
        </p:nvPicPr>
        <p:blipFill rotWithShape="1">
          <a:blip r:embed="rId3">
            <a:alphaModFix/>
          </a:blip>
          <a:srcRect b="0" l="0" r="0" t="0"/>
          <a:stretch/>
        </p:blipFill>
        <p:spPr>
          <a:xfrm>
            <a:off x="0" y="-6349"/>
            <a:ext cx="12191998" cy="6864349"/>
          </a:xfrm>
          <a:prstGeom prst="rect">
            <a:avLst/>
          </a:prstGeom>
          <a:noFill/>
          <a:ln>
            <a:noFill/>
          </a:ln>
        </p:spPr>
      </p:pic>
      <p:sp>
        <p:nvSpPr>
          <p:cNvPr id="96" name="Google Shape;96;p1"/>
          <p:cNvSpPr txBox="1"/>
          <p:nvPr/>
        </p:nvSpPr>
        <p:spPr>
          <a:xfrm>
            <a:off x="1618268" y="2237776"/>
            <a:ext cx="8955462" cy="1763518"/>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1" i="0" lang="en-US" sz="5400" u="none" cap="none" strike="noStrike">
                <a:solidFill>
                  <a:schemeClr val="lt1"/>
                </a:solidFill>
                <a:latin typeface="Arial"/>
                <a:ea typeface="Arial"/>
                <a:cs typeface="Arial"/>
                <a:sym typeface="Arial"/>
              </a:rPr>
              <a:t>Data Analysis with </a:t>
            </a:r>
            <a:r>
              <a:rPr b="1" i="0" lang="en-US" sz="5400" u="none" cap="none" strike="noStrike">
                <a:solidFill>
                  <a:srgbClr val="FFC000"/>
                </a:solidFill>
                <a:latin typeface="Arial"/>
                <a:ea typeface="Arial"/>
                <a:cs typeface="Arial"/>
                <a:sym typeface="Arial"/>
              </a:rPr>
              <a:t>Microsoft Excel</a:t>
            </a:r>
            <a:endParaRPr b="1" i="0" sz="5400" u="none" cap="none" strike="noStrike">
              <a:solidFill>
                <a:srgbClr val="FFC000"/>
              </a:solidFill>
              <a:latin typeface="Arial"/>
              <a:ea typeface="Arial"/>
              <a:cs typeface="Arial"/>
              <a:sym typeface="Arial"/>
            </a:endParaRPr>
          </a:p>
        </p:txBody>
      </p:sp>
      <p:pic>
        <p:nvPicPr>
          <p:cNvPr id="97" name="Google Shape;97;p1"/>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0"/>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11</a:t>
            </a:r>
            <a:endParaRPr b="0" i="0" sz="1400" u="none" cap="none" strike="noStrike">
              <a:solidFill>
                <a:srgbClr val="7F7F7F"/>
              </a:solidFill>
              <a:latin typeface="Arial"/>
              <a:ea typeface="Arial"/>
              <a:cs typeface="Arial"/>
              <a:sym typeface="Arial"/>
            </a:endParaRPr>
          </a:p>
        </p:txBody>
      </p:sp>
      <p:sp>
        <p:nvSpPr>
          <p:cNvPr id="280" name="Google Shape;280;p10"/>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81" name="Google Shape;281;p10"/>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282" name="Google Shape;282;p10"/>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Sorting</a:t>
            </a:r>
            <a:endParaRPr b="1" i="0" sz="4000" u="none" cap="none" strike="noStrike">
              <a:solidFill>
                <a:srgbClr val="E11A5B"/>
              </a:solidFill>
              <a:latin typeface="Arial"/>
              <a:ea typeface="Arial"/>
              <a:cs typeface="Arial"/>
              <a:sym typeface="Arial"/>
            </a:endParaRPr>
          </a:p>
        </p:txBody>
      </p:sp>
      <p:pic>
        <p:nvPicPr>
          <p:cNvPr id="283" name="Google Shape;283;p10"/>
          <p:cNvPicPr preferRelativeResize="0"/>
          <p:nvPr/>
        </p:nvPicPr>
        <p:blipFill rotWithShape="1">
          <a:blip r:embed="rId4">
            <a:alphaModFix/>
          </a:blip>
          <a:srcRect b="0" l="0" r="0" t="0"/>
          <a:stretch/>
        </p:blipFill>
        <p:spPr>
          <a:xfrm>
            <a:off x="11013950" y="6134605"/>
            <a:ext cx="959111" cy="539999"/>
          </a:xfrm>
          <a:prstGeom prst="rect">
            <a:avLst/>
          </a:prstGeom>
          <a:noFill/>
          <a:ln>
            <a:noFill/>
          </a:ln>
        </p:spPr>
      </p:pic>
      <p:sp>
        <p:nvSpPr>
          <p:cNvPr id="284" name="Google Shape;284;p10"/>
          <p:cNvSpPr txBox="1"/>
          <p:nvPr/>
        </p:nvSpPr>
        <p:spPr>
          <a:xfrm>
            <a:off x="493706" y="2628087"/>
            <a:ext cx="4945500" cy="163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Open </a:t>
            </a:r>
            <a:r>
              <a:rPr b="1" i="0" lang="en-US" sz="2000" u="none" cap="none" strike="noStrike">
                <a:solidFill>
                  <a:srgbClr val="595959"/>
                </a:solidFill>
                <a:latin typeface="Arial"/>
                <a:ea typeface="Arial"/>
                <a:cs typeface="Arial"/>
                <a:sym typeface="Arial"/>
              </a:rPr>
              <a:t>“Filtering-Sorting, Custom list.xlsx”</a:t>
            </a:r>
            <a:r>
              <a:rPr b="0" i="0" lang="en-US" sz="2000" u="none" cap="none" strike="noStrike">
                <a:solidFill>
                  <a:srgbClr val="59595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Task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 Sort Sales Order by Smallest to largest.</a:t>
            </a:r>
            <a:endParaRPr b="0" i="0" sz="1400" u="none" cap="none" strike="noStrike">
              <a:solidFill>
                <a:srgbClr val="000000"/>
              </a:solidFill>
              <a:latin typeface="Arial"/>
              <a:ea typeface="Arial"/>
              <a:cs typeface="Arial"/>
              <a:sym typeface="Arial"/>
            </a:endParaRPr>
          </a:p>
        </p:txBody>
      </p:sp>
      <p:pic>
        <p:nvPicPr>
          <p:cNvPr id="285" name="Google Shape;285;p10"/>
          <p:cNvPicPr preferRelativeResize="0"/>
          <p:nvPr/>
        </p:nvPicPr>
        <p:blipFill rotWithShape="1">
          <a:blip r:embed="rId5">
            <a:alphaModFix/>
          </a:blip>
          <a:srcRect b="0" l="0" r="0" t="0"/>
          <a:stretch/>
        </p:blipFill>
        <p:spPr>
          <a:xfrm>
            <a:off x="5590095" y="2121552"/>
            <a:ext cx="6211229" cy="1896803"/>
          </a:xfrm>
          <a:prstGeom prst="rect">
            <a:avLst/>
          </a:prstGeom>
          <a:noFill/>
          <a:ln>
            <a:noFill/>
          </a:ln>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11"/>
          <p:cNvPicPr preferRelativeResize="0"/>
          <p:nvPr/>
        </p:nvPicPr>
        <p:blipFill rotWithShape="1">
          <a:blip r:embed="rId3">
            <a:alphaModFix/>
          </a:blip>
          <a:srcRect b="0" l="0" r="0" t="0"/>
          <a:stretch/>
        </p:blipFill>
        <p:spPr>
          <a:xfrm>
            <a:off x="11013950" y="6134605"/>
            <a:ext cx="959111" cy="539999"/>
          </a:xfrm>
          <a:prstGeom prst="rect">
            <a:avLst/>
          </a:prstGeom>
          <a:noFill/>
          <a:ln>
            <a:noFill/>
          </a:ln>
        </p:spPr>
      </p:pic>
      <p:sp>
        <p:nvSpPr>
          <p:cNvPr id="291" name="Google Shape;291;p11"/>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12</a:t>
            </a:r>
            <a:endParaRPr b="0" i="0" sz="1400" u="none" cap="none" strike="noStrike">
              <a:solidFill>
                <a:srgbClr val="7F7F7F"/>
              </a:solidFill>
              <a:latin typeface="Arial"/>
              <a:ea typeface="Arial"/>
              <a:cs typeface="Arial"/>
              <a:sym typeface="Arial"/>
            </a:endParaRPr>
          </a:p>
        </p:txBody>
      </p:sp>
      <p:sp>
        <p:nvSpPr>
          <p:cNvPr id="292" name="Google Shape;292;p11"/>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4">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93" name="Google Shape;293;p11"/>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294" name="Google Shape;294;p11"/>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Sorting by value</a:t>
            </a:r>
            <a:endParaRPr b="1" i="0" sz="4000" u="none" cap="none" strike="noStrike">
              <a:solidFill>
                <a:srgbClr val="E11A5B"/>
              </a:solidFill>
              <a:latin typeface="Arial"/>
              <a:ea typeface="Arial"/>
              <a:cs typeface="Arial"/>
              <a:sym typeface="Arial"/>
            </a:endParaRPr>
          </a:p>
        </p:txBody>
      </p:sp>
      <p:sp>
        <p:nvSpPr>
          <p:cNvPr id="295" name="Google Shape;295;p11"/>
          <p:cNvSpPr txBox="1"/>
          <p:nvPr/>
        </p:nvSpPr>
        <p:spPr>
          <a:xfrm>
            <a:off x="493706" y="1950542"/>
            <a:ext cx="4419600" cy="2247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Sort &amp; Filter </a:t>
            </a:r>
            <a:r>
              <a:rPr b="0" i="0" lang="en-US" sz="2000" u="none" cap="none" strike="noStrike">
                <a:solidFill>
                  <a:srgbClr val="595959"/>
                </a:solidFill>
                <a:latin typeface="Arial"/>
                <a:ea typeface="Arial"/>
                <a:cs typeface="Arial"/>
                <a:sym typeface="Arial"/>
              </a:rPr>
              <a:t>in Home Tab.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Choose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E11A5B"/>
              </a:buClr>
              <a:buSzPts val="2000"/>
              <a:buFont typeface="Arial"/>
              <a:buChar char="•"/>
            </a:pPr>
            <a:r>
              <a:rPr b="1" i="0" lang="en-US" sz="2000" u="none" cap="none" strike="noStrike">
                <a:solidFill>
                  <a:srgbClr val="595959"/>
                </a:solidFill>
                <a:latin typeface="Arial"/>
                <a:ea typeface="Arial"/>
                <a:cs typeface="Arial"/>
                <a:sym typeface="Arial"/>
              </a:rPr>
              <a:t>Sort by:</a:t>
            </a:r>
            <a:r>
              <a:rPr b="0" i="0" lang="en-US" sz="2000" u="none" cap="none" strike="noStrike">
                <a:solidFill>
                  <a:srgbClr val="595959"/>
                </a:solidFill>
                <a:latin typeface="Arial"/>
                <a:ea typeface="Arial"/>
                <a:cs typeface="Arial"/>
                <a:sym typeface="Arial"/>
              </a:rPr>
              <a:t> Sales </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E11A5B"/>
              </a:buClr>
              <a:buSzPts val="2000"/>
              <a:buFont typeface="Arial"/>
              <a:buChar char="•"/>
            </a:pPr>
            <a:r>
              <a:rPr b="1" i="0" lang="en-US" sz="2000" u="none" cap="none" strike="noStrike">
                <a:solidFill>
                  <a:srgbClr val="595959"/>
                </a:solidFill>
                <a:latin typeface="Arial"/>
                <a:ea typeface="Arial"/>
                <a:cs typeface="Arial"/>
                <a:sym typeface="Arial"/>
              </a:rPr>
              <a:t>Sort on</a:t>
            </a:r>
            <a:r>
              <a:rPr b="0" i="0" lang="en-US" sz="2000" u="none" cap="none" strike="noStrike">
                <a:solidFill>
                  <a:srgbClr val="595959"/>
                </a:solidFill>
                <a:latin typeface="Arial"/>
                <a:ea typeface="Arial"/>
                <a:cs typeface="Arial"/>
                <a:sym typeface="Arial"/>
              </a:rPr>
              <a:t>: Cell Values</a:t>
            </a:r>
            <a:endParaRPr b="0" i="0" sz="1400" u="none" cap="none" strike="noStrike">
              <a:solidFill>
                <a:srgbClr val="000000"/>
              </a:solidFill>
              <a:latin typeface="Arial"/>
              <a:ea typeface="Arial"/>
              <a:cs typeface="Arial"/>
              <a:sym typeface="Arial"/>
            </a:endParaRPr>
          </a:p>
          <a:p>
            <a:pPr indent="-342900" lvl="1" marL="800100" marR="0" rtl="0" algn="l">
              <a:lnSpc>
                <a:spcPct val="100000"/>
              </a:lnSpc>
              <a:spcBef>
                <a:spcPts val="0"/>
              </a:spcBef>
              <a:spcAft>
                <a:spcPts val="0"/>
              </a:spcAft>
              <a:buClr>
                <a:srgbClr val="E11A5B"/>
              </a:buClr>
              <a:buSzPts val="2000"/>
              <a:buFont typeface="Arial"/>
              <a:buChar char="•"/>
            </a:pPr>
            <a:r>
              <a:rPr b="1" i="0" lang="en-US" sz="2000" u="none" cap="none" strike="noStrike">
                <a:solidFill>
                  <a:srgbClr val="595959"/>
                </a:solidFill>
                <a:latin typeface="Arial"/>
                <a:ea typeface="Arial"/>
                <a:cs typeface="Arial"/>
                <a:sym typeface="Arial"/>
              </a:rPr>
              <a:t>Order</a:t>
            </a:r>
            <a:r>
              <a:rPr b="0" i="0" lang="en-US" sz="2000" u="none" cap="none" strike="noStrike">
                <a:solidFill>
                  <a:srgbClr val="595959"/>
                </a:solidFill>
                <a:latin typeface="Arial"/>
                <a:ea typeface="Arial"/>
                <a:cs typeface="Arial"/>
                <a:sym typeface="Arial"/>
              </a:rPr>
              <a:t>: Smallest to largest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158750" lvl="0" marL="285750" marR="0" rtl="0" algn="l">
              <a:lnSpc>
                <a:spcPct val="100000"/>
              </a:lnSpc>
              <a:spcBef>
                <a:spcPts val="0"/>
              </a:spcBef>
              <a:spcAft>
                <a:spcPts val="0"/>
              </a:spcAft>
              <a:buClr>
                <a:schemeClr val="dk1"/>
              </a:buClr>
              <a:buSzPts val="2000"/>
              <a:buFont typeface="Courier New"/>
              <a:buNone/>
            </a:pPr>
            <a:r>
              <a:t/>
            </a:r>
            <a:endParaRPr b="0" i="0" sz="2000" u="none" cap="none" strike="noStrike">
              <a:solidFill>
                <a:srgbClr val="595959"/>
              </a:solidFill>
              <a:latin typeface="Arial"/>
              <a:ea typeface="Arial"/>
              <a:cs typeface="Arial"/>
              <a:sym typeface="Arial"/>
            </a:endParaRPr>
          </a:p>
        </p:txBody>
      </p:sp>
      <p:grpSp>
        <p:nvGrpSpPr>
          <p:cNvPr id="296" name="Google Shape;296;p11"/>
          <p:cNvGrpSpPr/>
          <p:nvPr/>
        </p:nvGrpSpPr>
        <p:grpSpPr>
          <a:xfrm>
            <a:off x="6388993" y="3627188"/>
            <a:ext cx="4579047" cy="2065061"/>
            <a:chOff x="4419600" y="2133600"/>
            <a:chExt cx="7096267" cy="3200278"/>
          </a:xfrm>
        </p:grpSpPr>
        <p:pic>
          <p:nvPicPr>
            <p:cNvPr id="297" name="Google Shape;297;p11"/>
            <p:cNvPicPr preferRelativeResize="0"/>
            <p:nvPr/>
          </p:nvPicPr>
          <p:blipFill rotWithShape="1">
            <a:blip r:embed="rId5">
              <a:alphaModFix/>
            </a:blip>
            <a:srcRect b="0" l="0" r="0" t="0"/>
            <a:stretch/>
          </p:blipFill>
          <p:spPr>
            <a:xfrm>
              <a:off x="4419600" y="2133600"/>
              <a:ext cx="7096267" cy="3200278"/>
            </a:xfrm>
            <a:prstGeom prst="rect">
              <a:avLst/>
            </a:prstGeom>
            <a:noFill/>
            <a:ln>
              <a:noFill/>
            </a:ln>
          </p:spPr>
        </p:pic>
        <p:sp>
          <p:nvSpPr>
            <p:cNvPr id="298" name="Google Shape;298;p11"/>
            <p:cNvSpPr/>
            <p:nvPr/>
          </p:nvSpPr>
          <p:spPr>
            <a:xfrm>
              <a:off x="5105400" y="3200400"/>
              <a:ext cx="1371600" cy="2286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p11"/>
            <p:cNvSpPr/>
            <p:nvPr/>
          </p:nvSpPr>
          <p:spPr>
            <a:xfrm>
              <a:off x="6786632" y="3200400"/>
              <a:ext cx="2281167" cy="2286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0" name="Google Shape;300;p11"/>
            <p:cNvSpPr/>
            <p:nvPr/>
          </p:nvSpPr>
          <p:spPr>
            <a:xfrm>
              <a:off x="9168970" y="3168755"/>
              <a:ext cx="2281167" cy="2286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01" name="Google Shape;301;p11"/>
          <p:cNvGrpSpPr/>
          <p:nvPr/>
        </p:nvGrpSpPr>
        <p:grpSpPr>
          <a:xfrm>
            <a:off x="6711884" y="1668915"/>
            <a:ext cx="3578527" cy="1040270"/>
            <a:chOff x="6096000" y="5250712"/>
            <a:chExt cx="4194412" cy="1219306"/>
          </a:xfrm>
        </p:grpSpPr>
        <p:pic>
          <p:nvPicPr>
            <p:cNvPr id="302" name="Google Shape;302;p11"/>
            <p:cNvPicPr preferRelativeResize="0"/>
            <p:nvPr/>
          </p:nvPicPr>
          <p:blipFill rotWithShape="1">
            <a:blip r:embed="rId6">
              <a:alphaModFix/>
            </a:blip>
            <a:srcRect b="0" l="0" r="0" t="0"/>
            <a:stretch/>
          </p:blipFill>
          <p:spPr>
            <a:xfrm>
              <a:off x="6096000" y="5250712"/>
              <a:ext cx="4194412" cy="1219306"/>
            </a:xfrm>
            <a:prstGeom prst="rect">
              <a:avLst/>
            </a:prstGeom>
            <a:noFill/>
            <a:ln>
              <a:noFill/>
            </a:ln>
          </p:spPr>
        </p:pic>
        <p:sp>
          <p:nvSpPr>
            <p:cNvPr id="303" name="Google Shape;303;p11"/>
            <p:cNvSpPr/>
            <p:nvPr/>
          </p:nvSpPr>
          <p:spPr>
            <a:xfrm>
              <a:off x="6629400" y="5257800"/>
              <a:ext cx="609600" cy="3048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11"/>
            <p:cNvSpPr/>
            <p:nvPr/>
          </p:nvSpPr>
          <p:spPr>
            <a:xfrm>
              <a:off x="9083558" y="5562600"/>
              <a:ext cx="1146762" cy="850344"/>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05" name="Google Shape;305;p11"/>
          <p:cNvGrpSpPr/>
          <p:nvPr/>
        </p:nvGrpSpPr>
        <p:grpSpPr>
          <a:xfrm>
            <a:off x="8027224" y="1055729"/>
            <a:ext cx="959111" cy="539999"/>
            <a:chOff x="8102638" y="949880"/>
            <a:chExt cx="959111" cy="539999"/>
          </a:xfrm>
        </p:grpSpPr>
        <p:pic>
          <p:nvPicPr>
            <p:cNvPr id="306" name="Google Shape;306;p11"/>
            <p:cNvPicPr preferRelativeResize="0"/>
            <p:nvPr/>
          </p:nvPicPr>
          <p:blipFill rotWithShape="1">
            <a:blip r:embed="rId3">
              <a:alphaModFix/>
            </a:blip>
            <a:srcRect b="0" l="0" r="0" t="0"/>
            <a:stretch/>
          </p:blipFill>
          <p:spPr>
            <a:xfrm>
              <a:off x="8102638" y="949880"/>
              <a:ext cx="959111" cy="539999"/>
            </a:xfrm>
            <a:prstGeom prst="rect">
              <a:avLst/>
            </a:prstGeom>
            <a:noFill/>
            <a:ln>
              <a:noFill/>
            </a:ln>
          </p:spPr>
        </p:pic>
        <p:sp>
          <p:nvSpPr>
            <p:cNvPr id="307" name="Google Shape;307;p11"/>
            <p:cNvSpPr txBox="1"/>
            <p:nvPr/>
          </p:nvSpPr>
          <p:spPr>
            <a:xfrm>
              <a:off x="8274376" y="1070257"/>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a:t>
              </a:r>
              <a:endParaRPr b="0" i="0" sz="1400" u="none" cap="none" strike="noStrike">
                <a:solidFill>
                  <a:srgbClr val="7F7F7F"/>
                </a:solidFill>
                <a:latin typeface="Arial"/>
                <a:ea typeface="Arial"/>
                <a:cs typeface="Arial"/>
                <a:sym typeface="Arial"/>
              </a:endParaRPr>
            </a:p>
          </p:txBody>
        </p:sp>
      </p:grpSp>
      <p:grpSp>
        <p:nvGrpSpPr>
          <p:cNvPr id="308" name="Google Shape;308;p11"/>
          <p:cNvGrpSpPr/>
          <p:nvPr/>
        </p:nvGrpSpPr>
        <p:grpSpPr>
          <a:xfrm>
            <a:off x="8198962" y="3085025"/>
            <a:ext cx="959111" cy="539999"/>
            <a:chOff x="8198962" y="3085025"/>
            <a:chExt cx="959111" cy="539999"/>
          </a:xfrm>
        </p:grpSpPr>
        <p:pic>
          <p:nvPicPr>
            <p:cNvPr id="309" name="Google Shape;309;p11"/>
            <p:cNvPicPr preferRelativeResize="0"/>
            <p:nvPr/>
          </p:nvPicPr>
          <p:blipFill rotWithShape="1">
            <a:blip r:embed="rId3">
              <a:alphaModFix/>
            </a:blip>
            <a:srcRect b="0" l="0" r="0" t="0"/>
            <a:stretch/>
          </p:blipFill>
          <p:spPr>
            <a:xfrm>
              <a:off x="8198962" y="3085025"/>
              <a:ext cx="959111" cy="539999"/>
            </a:xfrm>
            <a:prstGeom prst="rect">
              <a:avLst/>
            </a:prstGeom>
            <a:noFill/>
            <a:ln>
              <a:noFill/>
            </a:ln>
          </p:spPr>
        </p:pic>
        <p:sp>
          <p:nvSpPr>
            <p:cNvPr id="310" name="Google Shape;310;p11"/>
            <p:cNvSpPr txBox="1"/>
            <p:nvPr/>
          </p:nvSpPr>
          <p:spPr>
            <a:xfrm>
              <a:off x="8371235" y="3197871"/>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a:t>
              </a:r>
              <a:endParaRPr b="0" i="0" sz="1400" u="none" cap="none" strike="noStrike">
                <a:solidFill>
                  <a:srgbClr val="7F7F7F"/>
                </a:solidFill>
                <a:latin typeface="Arial"/>
                <a:ea typeface="Arial"/>
                <a:cs typeface="Arial"/>
                <a:sym typeface="Arial"/>
              </a:endParaRPr>
            </a:p>
          </p:txBody>
        </p:sp>
      </p:gr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2"/>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13</a:t>
            </a:r>
            <a:endParaRPr b="0" i="0" sz="1400" u="none" cap="none" strike="noStrike">
              <a:solidFill>
                <a:srgbClr val="7F7F7F"/>
              </a:solidFill>
              <a:latin typeface="Arial"/>
              <a:ea typeface="Arial"/>
              <a:cs typeface="Arial"/>
              <a:sym typeface="Arial"/>
            </a:endParaRPr>
          </a:p>
        </p:txBody>
      </p:sp>
      <p:sp>
        <p:nvSpPr>
          <p:cNvPr id="316" name="Google Shape;316;p12"/>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17" name="Google Shape;317;p12"/>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318" name="Google Shape;318;p12"/>
          <p:cNvSpPr txBox="1"/>
          <p:nvPr/>
        </p:nvSpPr>
        <p:spPr>
          <a:xfrm>
            <a:off x="309093" y="175805"/>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Sorting by Value - OUTPUT</a:t>
            </a:r>
            <a:endParaRPr b="1" i="0" sz="4000" u="none" cap="none" strike="noStrike">
              <a:solidFill>
                <a:srgbClr val="E11A5B"/>
              </a:solidFill>
              <a:latin typeface="Arial"/>
              <a:ea typeface="Arial"/>
              <a:cs typeface="Arial"/>
              <a:sym typeface="Arial"/>
            </a:endParaRPr>
          </a:p>
        </p:txBody>
      </p:sp>
      <p:pic>
        <p:nvPicPr>
          <p:cNvPr id="319" name="Google Shape;319;p12"/>
          <p:cNvPicPr preferRelativeResize="0"/>
          <p:nvPr/>
        </p:nvPicPr>
        <p:blipFill rotWithShape="1">
          <a:blip r:embed="rId4">
            <a:alphaModFix/>
          </a:blip>
          <a:srcRect b="0" l="0" r="0" t="0"/>
          <a:stretch/>
        </p:blipFill>
        <p:spPr>
          <a:xfrm>
            <a:off x="11013950" y="6134605"/>
            <a:ext cx="959111" cy="539999"/>
          </a:xfrm>
          <a:prstGeom prst="rect">
            <a:avLst/>
          </a:prstGeom>
          <a:noFill/>
          <a:ln>
            <a:noFill/>
          </a:ln>
        </p:spPr>
      </p:pic>
      <p:pic>
        <p:nvPicPr>
          <p:cNvPr id="320" name="Google Shape;320;p12"/>
          <p:cNvPicPr preferRelativeResize="0"/>
          <p:nvPr/>
        </p:nvPicPr>
        <p:blipFill rotWithShape="1">
          <a:blip r:embed="rId5">
            <a:alphaModFix/>
          </a:blip>
          <a:srcRect b="0" l="0" r="0" t="0"/>
          <a:stretch/>
        </p:blipFill>
        <p:spPr>
          <a:xfrm>
            <a:off x="5755813" y="3644396"/>
            <a:ext cx="6045511" cy="2216264"/>
          </a:xfrm>
          <a:prstGeom prst="rect">
            <a:avLst/>
          </a:prstGeom>
          <a:noFill/>
          <a:ln>
            <a:noFill/>
          </a:ln>
        </p:spPr>
      </p:pic>
      <p:pic>
        <p:nvPicPr>
          <p:cNvPr id="321" name="Google Shape;321;p12"/>
          <p:cNvPicPr preferRelativeResize="0"/>
          <p:nvPr/>
        </p:nvPicPr>
        <p:blipFill rotWithShape="1">
          <a:blip r:embed="rId6">
            <a:alphaModFix/>
          </a:blip>
          <a:srcRect b="0" l="0" r="0" t="0"/>
          <a:stretch/>
        </p:blipFill>
        <p:spPr>
          <a:xfrm>
            <a:off x="309093" y="1497618"/>
            <a:ext cx="6487591" cy="1981200"/>
          </a:xfrm>
          <a:prstGeom prst="rect">
            <a:avLst/>
          </a:prstGeom>
          <a:noFill/>
          <a:ln>
            <a:noFill/>
          </a:ln>
        </p:spPr>
      </p:pic>
      <p:sp>
        <p:nvSpPr>
          <p:cNvPr id="322" name="Google Shape;322;p12"/>
          <p:cNvSpPr txBox="1"/>
          <p:nvPr/>
        </p:nvSpPr>
        <p:spPr>
          <a:xfrm>
            <a:off x="309093" y="1097508"/>
            <a:ext cx="648759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Before sorting</a:t>
            </a:r>
            <a:endParaRPr b="0" i="0" sz="1400" u="none" cap="none" strike="noStrike">
              <a:solidFill>
                <a:srgbClr val="000000"/>
              </a:solidFill>
              <a:latin typeface="Arial"/>
              <a:ea typeface="Arial"/>
              <a:cs typeface="Arial"/>
              <a:sym typeface="Arial"/>
            </a:endParaRPr>
          </a:p>
        </p:txBody>
      </p:sp>
      <p:sp>
        <p:nvSpPr>
          <p:cNvPr id="323" name="Google Shape;323;p12"/>
          <p:cNvSpPr txBox="1"/>
          <p:nvPr/>
        </p:nvSpPr>
        <p:spPr>
          <a:xfrm>
            <a:off x="5755813" y="3244286"/>
            <a:ext cx="604551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After Sorting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3"/>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14</a:t>
            </a:r>
            <a:endParaRPr b="0" i="0" sz="1400" u="none" cap="none" strike="noStrike">
              <a:solidFill>
                <a:srgbClr val="7F7F7F"/>
              </a:solidFill>
              <a:latin typeface="Arial"/>
              <a:ea typeface="Arial"/>
              <a:cs typeface="Arial"/>
              <a:sym typeface="Arial"/>
            </a:endParaRPr>
          </a:p>
        </p:txBody>
      </p:sp>
      <p:sp>
        <p:nvSpPr>
          <p:cNvPr id="329" name="Google Shape;329;p13"/>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30" name="Google Shape;330;p13"/>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331" name="Google Shape;331;p13"/>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Format Sorting</a:t>
            </a:r>
            <a:endParaRPr b="1" i="0" sz="4000" u="none" cap="none" strike="noStrike">
              <a:solidFill>
                <a:srgbClr val="E11A5B"/>
              </a:solidFill>
              <a:latin typeface="Arial"/>
              <a:ea typeface="Arial"/>
              <a:cs typeface="Arial"/>
              <a:sym typeface="Arial"/>
            </a:endParaRPr>
          </a:p>
        </p:txBody>
      </p:sp>
      <p:pic>
        <p:nvPicPr>
          <p:cNvPr id="332" name="Google Shape;332;p13"/>
          <p:cNvPicPr preferRelativeResize="0"/>
          <p:nvPr/>
        </p:nvPicPr>
        <p:blipFill rotWithShape="1">
          <a:blip r:embed="rId4">
            <a:alphaModFix/>
          </a:blip>
          <a:srcRect b="0" l="0" r="0" t="0"/>
          <a:stretch/>
        </p:blipFill>
        <p:spPr>
          <a:xfrm>
            <a:off x="11013950" y="6112677"/>
            <a:ext cx="959111" cy="539999"/>
          </a:xfrm>
          <a:prstGeom prst="rect">
            <a:avLst/>
          </a:prstGeom>
          <a:noFill/>
          <a:ln>
            <a:noFill/>
          </a:ln>
        </p:spPr>
      </p:pic>
      <p:sp>
        <p:nvSpPr>
          <p:cNvPr id="333" name="Google Shape;333;p13"/>
          <p:cNvSpPr txBox="1"/>
          <p:nvPr/>
        </p:nvSpPr>
        <p:spPr>
          <a:xfrm>
            <a:off x="493706" y="1294255"/>
            <a:ext cx="5999139" cy="3989554"/>
          </a:xfrm>
          <a:prstGeom prst="rect">
            <a:avLst/>
          </a:prstGeom>
          <a:noFill/>
          <a:ln>
            <a:noFill/>
          </a:ln>
        </p:spPr>
        <p:txBody>
          <a:bodyPr anchorCtr="0" anchor="t" bIns="0" lIns="0" spcFirstLastPara="1" rIns="0" wrap="square" tIns="9015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Instructions:</a:t>
            </a:r>
            <a:br>
              <a:rPr b="0" i="0" lang="en-US" sz="2000" u="none" cap="none" strike="noStrike">
                <a:solidFill>
                  <a:srgbClr val="595959"/>
                </a:solidFill>
                <a:latin typeface="Arial"/>
                <a:ea typeface="Arial"/>
                <a:cs typeface="Arial"/>
                <a:sym typeface="Arial"/>
              </a:rPr>
            </a:br>
            <a:endParaRPr b="0" i="0" sz="2000" u="none" cap="none" strike="noStrike">
              <a:solidFill>
                <a:srgbClr val="595959"/>
              </a:solidFill>
              <a:latin typeface="Arial"/>
              <a:ea typeface="Arial"/>
              <a:cs typeface="Arial"/>
              <a:sym typeface="Arial"/>
            </a:endParaRPr>
          </a:p>
          <a:p>
            <a:pPr indent="-457200" lvl="0" marL="469265" marR="0" rtl="0" algn="l">
              <a:lnSpc>
                <a:spcPct val="100000"/>
              </a:lnSpc>
              <a:spcBef>
                <a:spcPts val="8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Home </a:t>
            </a:r>
            <a:r>
              <a:rPr b="0" i="0" lang="en-US" sz="2000" u="none" cap="none" strike="noStrike">
                <a:solidFill>
                  <a:srgbClr val="595959"/>
                </a:solidFill>
                <a:latin typeface="Arial"/>
                <a:ea typeface="Arial"/>
                <a:cs typeface="Arial"/>
                <a:sym typeface="Arial"/>
              </a:rPr>
              <a:t>tab</a:t>
            </a:r>
            <a:endParaRPr b="0" i="0" sz="1400" u="none" cap="none" strike="noStrike">
              <a:solidFill>
                <a:srgbClr val="000000"/>
              </a:solidFill>
              <a:latin typeface="Arial"/>
              <a:ea typeface="Arial"/>
              <a:cs typeface="Arial"/>
              <a:sym typeface="Arial"/>
            </a:endParaRPr>
          </a:p>
          <a:p>
            <a:pPr indent="-457200" lvl="0" marL="469265" marR="0" rtl="0" algn="l">
              <a:lnSpc>
                <a:spcPct val="100000"/>
              </a:lnSpc>
              <a:spcBef>
                <a:spcPts val="8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In the </a:t>
            </a:r>
            <a:r>
              <a:rPr b="1" i="0" lang="en-US" sz="2000" u="none" cap="none" strike="noStrike">
                <a:solidFill>
                  <a:srgbClr val="595959"/>
                </a:solidFill>
                <a:latin typeface="Arial"/>
                <a:ea typeface="Arial"/>
                <a:cs typeface="Arial"/>
                <a:sym typeface="Arial"/>
              </a:rPr>
              <a:t>Editing </a:t>
            </a:r>
            <a:r>
              <a:rPr b="0" i="0" lang="en-US" sz="2000" u="none" cap="none" strike="noStrike">
                <a:solidFill>
                  <a:srgbClr val="595959"/>
                </a:solidFill>
                <a:latin typeface="Arial"/>
                <a:ea typeface="Arial"/>
                <a:cs typeface="Arial"/>
                <a:sym typeface="Arial"/>
              </a:rPr>
              <a:t>group,</a:t>
            </a:r>
            <a:endParaRPr b="0" i="0" sz="1400" u="none" cap="none" strike="noStrike">
              <a:solidFill>
                <a:srgbClr val="000000"/>
              </a:solidFill>
              <a:latin typeface="Arial"/>
              <a:ea typeface="Arial"/>
              <a:cs typeface="Arial"/>
              <a:sym typeface="Arial"/>
            </a:endParaRPr>
          </a:p>
          <a:p>
            <a:pPr indent="-457200" lvl="0" marL="469265" marR="0" rtl="0" algn="l">
              <a:lnSpc>
                <a:spcPct val="100000"/>
              </a:lnSpc>
              <a:spcBef>
                <a:spcPts val="79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on </a:t>
            </a:r>
            <a:r>
              <a:rPr b="1" i="0" lang="en-US" sz="2000" u="none" cap="none" strike="noStrike">
                <a:solidFill>
                  <a:srgbClr val="595959"/>
                </a:solidFill>
                <a:latin typeface="Arial"/>
                <a:ea typeface="Arial"/>
                <a:cs typeface="Arial"/>
                <a:sym typeface="Arial"/>
              </a:rPr>
              <a:t>Sort &amp; filter </a:t>
            </a:r>
            <a:r>
              <a:rPr b="0" i="0" lang="en-US" sz="2000" u="none" cap="none" strike="noStrike">
                <a:solidFill>
                  <a:srgbClr val="595959"/>
                </a:solidFill>
                <a:latin typeface="Arial"/>
                <a:ea typeface="Arial"/>
                <a:cs typeface="Arial"/>
                <a:sym typeface="Arial"/>
              </a:rPr>
              <a:t>icon</a:t>
            </a:r>
            <a:endParaRPr b="0" i="0" sz="1400" u="none" cap="none" strike="noStrike">
              <a:solidFill>
                <a:srgbClr val="000000"/>
              </a:solidFill>
              <a:latin typeface="Arial"/>
              <a:ea typeface="Arial"/>
              <a:cs typeface="Arial"/>
              <a:sym typeface="Arial"/>
            </a:endParaRPr>
          </a:p>
          <a:p>
            <a:pPr indent="-457200" lvl="0" marL="469265" marR="0" rtl="0" algn="l">
              <a:lnSpc>
                <a:spcPct val="100000"/>
              </a:lnSpc>
              <a:spcBef>
                <a:spcPts val="8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on </a:t>
            </a:r>
            <a:r>
              <a:rPr b="1" i="0" lang="en-US" sz="2000" u="none" cap="none" strike="noStrike">
                <a:solidFill>
                  <a:srgbClr val="595959"/>
                </a:solidFill>
                <a:latin typeface="Arial"/>
                <a:ea typeface="Arial"/>
                <a:cs typeface="Arial"/>
                <a:sym typeface="Arial"/>
              </a:rPr>
              <a:t>Custom Sort</a:t>
            </a:r>
            <a:endParaRPr b="0" i="0" sz="2000" u="none" cap="none" strike="noStrike">
              <a:solidFill>
                <a:srgbClr val="595959"/>
              </a:solidFill>
              <a:latin typeface="Arial"/>
              <a:ea typeface="Arial"/>
              <a:cs typeface="Arial"/>
              <a:sym typeface="Arial"/>
            </a:endParaRPr>
          </a:p>
          <a:p>
            <a:pPr indent="-457200" lvl="0" marL="469265" marR="0" rtl="0" algn="l">
              <a:lnSpc>
                <a:spcPct val="100000"/>
              </a:lnSpc>
              <a:spcBef>
                <a:spcPts val="805"/>
              </a:spcBef>
              <a:spcAft>
                <a:spcPts val="0"/>
              </a:spcAft>
              <a:buClr>
                <a:srgbClr val="FFCC06"/>
              </a:buClr>
              <a:buSzPts val="2000"/>
              <a:buFont typeface="Courier New"/>
              <a:buChar char="o"/>
            </a:pPr>
            <a:r>
              <a:rPr b="1" i="0" lang="en-US" sz="2000" u="none" cap="none" strike="noStrike">
                <a:solidFill>
                  <a:srgbClr val="595959"/>
                </a:solidFill>
                <a:latin typeface="Arial"/>
                <a:ea typeface="Arial"/>
                <a:cs typeface="Arial"/>
                <a:sym typeface="Arial"/>
              </a:rPr>
              <a:t>Sort by </a:t>
            </a:r>
            <a:r>
              <a:rPr b="0" i="0" lang="en-US" sz="2000" u="none" cap="none" strike="noStrike">
                <a:solidFill>
                  <a:srgbClr val="595959"/>
                </a:solidFill>
                <a:latin typeface="Arial"/>
                <a:ea typeface="Arial"/>
                <a:cs typeface="Arial"/>
                <a:sym typeface="Arial"/>
              </a:rPr>
              <a:t>(choose variable/column)</a:t>
            </a:r>
            <a:endParaRPr b="0" i="0" sz="1400" u="none" cap="none" strike="noStrike">
              <a:solidFill>
                <a:srgbClr val="000000"/>
              </a:solidFill>
              <a:latin typeface="Arial"/>
              <a:ea typeface="Arial"/>
              <a:cs typeface="Arial"/>
              <a:sym typeface="Arial"/>
            </a:endParaRPr>
          </a:p>
          <a:p>
            <a:pPr indent="-457200" lvl="0" marL="469265" marR="0" rtl="0" algn="l">
              <a:lnSpc>
                <a:spcPct val="100000"/>
              </a:lnSpc>
              <a:spcBef>
                <a:spcPts val="79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Choose </a:t>
            </a:r>
            <a:r>
              <a:rPr b="1" i="0" lang="en-US" sz="2000" u="none" cap="none" strike="noStrike">
                <a:solidFill>
                  <a:srgbClr val="595959"/>
                </a:solidFill>
                <a:latin typeface="Arial"/>
                <a:ea typeface="Arial"/>
                <a:cs typeface="Arial"/>
                <a:sym typeface="Arial"/>
              </a:rPr>
              <a:t>Sort on Cell Color/Font Color/Cell icon</a:t>
            </a:r>
            <a:endParaRPr b="0" i="0" sz="2000" u="none" cap="none" strike="noStrike">
              <a:solidFill>
                <a:srgbClr val="595959"/>
              </a:solidFill>
              <a:latin typeface="Arial"/>
              <a:ea typeface="Arial"/>
              <a:cs typeface="Arial"/>
              <a:sym typeface="Arial"/>
            </a:endParaRPr>
          </a:p>
          <a:p>
            <a:pPr indent="-457200" lvl="0" marL="469265" marR="0" rtl="0" algn="l">
              <a:lnSpc>
                <a:spcPct val="100000"/>
              </a:lnSpc>
              <a:spcBef>
                <a:spcPts val="800"/>
              </a:spcBef>
              <a:spcAft>
                <a:spcPts val="0"/>
              </a:spcAft>
              <a:buClr>
                <a:srgbClr val="FFCC06"/>
              </a:buClr>
              <a:buSzPts val="2000"/>
              <a:buFont typeface="Courier New"/>
              <a:buChar char="o"/>
            </a:pPr>
            <a:r>
              <a:rPr b="1" i="0" lang="en-US" sz="2000" u="none" cap="none" strike="noStrike">
                <a:solidFill>
                  <a:srgbClr val="595959"/>
                </a:solidFill>
                <a:latin typeface="Arial"/>
                <a:ea typeface="Arial"/>
                <a:cs typeface="Arial"/>
                <a:sym typeface="Arial"/>
              </a:rPr>
              <a:t>Choose color format </a:t>
            </a:r>
            <a:r>
              <a:rPr b="0" i="0" lang="en-US" sz="2000" u="none" cap="none" strike="noStrike">
                <a:solidFill>
                  <a:srgbClr val="595959"/>
                </a:solidFill>
                <a:latin typeface="Arial"/>
                <a:ea typeface="Arial"/>
                <a:cs typeface="Arial"/>
                <a:sym typeface="Arial"/>
              </a:rPr>
              <a:t>from the list</a:t>
            </a:r>
            <a:endParaRPr b="0" i="0" sz="2000" u="none" cap="none" strike="noStrike">
              <a:solidFill>
                <a:srgbClr val="595959"/>
              </a:solidFill>
              <a:latin typeface="Arial"/>
              <a:ea typeface="Arial"/>
              <a:cs typeface="Arial"/>
              <a:sym typeface="Arial"/>
            </a:endParaRPr>
          </a:p>
          <a:p>
            <a:pPr indent="-457200" lvl="0" marL="469265" marR="0" rtl="0" algn="l">
              <a:lnSpc>
                <a:spcPct val="100000"/>
              </a:lnSpc>
              <a:spcBef>
                <a:spcPts val="8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OK</a:t>
            </a:r>
            <a:endParaRPr b="0" i="0" sz="2000" u="none" cap="none" strike="noStrike">
              <a:solidFill>
                <a:srgbClr val="595959"/>
              </a:solidFill>
              <a:latin typeface="Arial"/>
              <a:ea typeface="Arial"/>
              <a:cs typeface="Arial"/>
              <a:sym typeface="Arial"/>
            </a:endParaRPr>
          </a:p>
        </p:txBody>
      </p:sp>
      <p:sp>
        <p:nvSpPr>
          <p:cNvPr id="334" name="Google Shape;334;p13"/>
          <p:cNvSpPr/>
          <p:nvPr/>
        </p:nvSpPr>
        <p:spPr>
          <a:xfrm>
            <a:off x="6492845" y="1612325"/>
            <a:ext cx="5151632" cy="2791907"/>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4"/>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15</a:t>
            </a:r>
            <a:endParaRPr b="0" i="0" sz="1400" u="none" cap="none" strike="noStrike">
              <a:solidFill>
                <a:srgbClr val="000000"/>
              </a:solidFill>
              <a:latin typeface="Arial"/>
              <a:ea typeface="Arial"/>
              <a:cs typeface="Arial"/>
              <a:sym typeface="Arial"/>
            </a:endParaRPr>
          </a:p>
        </p:txBody>
      </p:sp>
      <p:sp>
        <p:nvSpPr>
          <p:cNvPr id="340" name="Google Shape;340;p14"/>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41" name="Google Shape;341;p14"/>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342" name="Google Shape;342;p14"/>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Sorting by Row</a:t>
            </a:r>
            <a:endParaRPr b="0" i="0" sz="1400" u="none" cap="none" strike="noStrike">
              <a:solidFill>
                <a:srgbClr val="000000"/>
              </a:solidFill>
              <a:latin typeface="Arial"/>
              <a:ea typeface="Arial"/>
              <a:cs typeface="Arial"/>
              <a:sym typeface="Arial"/>
            </a:endParaRPr>
          </a:p>
        </p:txBody>
      </p:sp>
      <p:pic>
        <p:nvPicPr>
          <p:cNvPr id="343" name="Google Shape;343;p14"/>
          <p:cNvPicPr preferRelativeResize="0"/>
          <p:nvPr/>
        </p:nvPicPr>
        <p:blipFill rotWithShape="1">
          <a:blip r:embed="rId4">
            <a:alphaModFix/>
          </a:blip>
          <a:srcRect b="0" l="0" r="0" t="0"/>
          <a:stretch/>
        </p:blipFill>
        <p:spPr>
          <a:xfrm>
            <a:off x="11013950" y="6134605"/>
            <a:ext cx="959111" cy="539999"/>
          </a:xfrm>
          <a:prstGeom prst="rect">
            <a:avLst/>
          </a:prstGeom>
          <a:noFill/>
          <a:ln>
            <a:noFill/>
          </a:ln>
        </p:spPr>
      </p:pic>
      <p:sp>
        <p:nvSpPr>
          <p:cNvPr id="344" name="Google Shape;344;p14"/>
          <p:cNvSpPr txBox="1"/>
          <p:nvPr/>
        </p:nvSpPr>
        <p:spPr>
          <a:xfrm>
            <a:off x="493706" y="1275643"/>
            <a:ext cx="5871400" cy="3989554"/>
          </a:xfrm>
          <a:prstGeom prst="rect">
            <a:avLst/>
          </a:prstGeom>
          <a:noFill/>
          <a:ln>
            <a:noFill/>
          </a:ln>
        </p:spPr>
        <p:txBody>
          <a:bodyPr anchorCtr="0" anchor="t" bIns="0" lIns="0" spcFirstLastPara="1" rIns="0" wrap="square" tIns="9015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Instructions:</a:t>
            </a:r>
            <a:br>
              <a:rPr b="0" i="0" lang="en-US" sz="2000" u="none" cap="none" strike="noStrike">
                <a:solidFill>
                  <a:srgbClr val="595959"/>
                </a:solidFill>
                <a:latin typeface="Arial"/>
                <a:ea typeface="Arial"/>
                <a:cs typeface="Arial"/>
                <a:sym typeface="Arial"/>
              </a:rPr>
            </a:b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805"/>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Home </a:t>
            </a:r>
            <a:r>
              <a:rPr b="0" i="0" lang="en-US" sz="2000" u="none" cap="none" strike="noStrike">
                <a:solidFill>
                  <a:srgbClr val="595959"/>
                </a:solidFill>
                <a:latin typeface="Arial"/>
                <a:ea typeface="Arial"/>
                <a:cs typeface="Arial"/>
                <a:sym typeface="Arial"/>
              </a:rPr>
              <a:t>tab</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In the </a:t>
            </a:r>
            <a:r>
              <a:rPr b="1" i="0" lang="en-US" sz="2000" u="none" cap="none" strike="noStrike">
                <a:solidFill>
                  <a:srgbClr val="595959"/>
                </a:solidFill>
                <a:latin typeface="Arial"/>
                <a:ea typeface="Arial"/>
                <a:cs typeface="Arial"/>
                <a:sym typeface="Arial"/>
              </a:rPr>
              <a:t>Editing </a:t>
            </a:r>
            <a:r>
              <a:rPr b="0" i="0" lang="en-US" sz="2000" u="none" cap="none" strike="noStrike">
                <a:solidFill>
                  <a:srgbClr val="595959"/>
                </a:solidFill>
                <a:latin typeface="Arial"/>
                <a:ea typeface="Arial"/>
                <a:cs typeface="Arial"/>
                <a:sym typeface="Arial"/>
              </a:rPr>
              <a:t>group,</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79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Click on </a:t>
            </a:r>
            <a:r>
              <a:rPr b="1" i="0" lang="en-US" sz="2000" u="none" cap="none" strike="noStrike">
                <a:solidFill>
                  <a:srgbClr val="595959"/>
                </a:solidFill>
                <a:latin typeface="Arial"/>
                <a:ea typeface="Arial"/>
                <a:cs typeface="Arial"/>
                <a:sym typeface="Arial"/>
              </a:rPr>
              <a:t>Sort &amp; filter </a:t>
            </a:r>
            <a:r>
              <a:rPr b="0" i="0" lang="en-US" sz="2000" u="none" cap="none" strike="noStrike">
                <a:solidFill>
                  <a:srgbClr val="595959"/>
                </a:solidFill>
                <a:latin typeface="Arial"/>
                <a:ea typeface="Arial"/>
                <a:cs typeface="Arial"/>
                <a:sym typeface="Arial"/>
              </a:rPr>
              <a:t>icon</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Click on </a:t>
            </a:r>
            <a:r>
              <a:rPr b="1" i="0" lang="en-US" sz="2000" u="none" cap="none" strike="noStrike">
                <a:solidFill>
                  <a:srgbClr val="595959"/>
                </a:solidFill>
                <a:latin typeface="Arial"/>
                <a:ea typeface="Arial"/>
                <a:cs typeface="Arial"/>
                <a:sym typeface="Arial"/>
              </a:rPr>
              <a:t>Custom Sort</a:t>
            </a: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805"/>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Sort by </a:t>
            </a:r>
            <a:r>
              <a:rPr b="0" i="0" lang="en-US" sz="2000" u="none" cap="none" strike="noStrike">
                <a:solidFill>
                  <a:srgbClr val="595959"/>
                </a:solidFill>
                <a:latin typeface="Arial"/>
                <a:ea typeface="Arial"/>
                <a:cs typeface="Arial"/>
                <a:sym typeface="Arial"/>
              </a:rPr>
              <a:t>(choose variable/column)</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795"/>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Choose </a:t>
            </a:r>
            <a:r>
              <a:rPr b="1" i="0" lang="en-US" sz="2000" u="none" cap="none" strike="noStrike">
                <a:solidFill>
                  <a:srgbClr val="595959"/>
                </a:solidFill>
                <a:latin typeface="Arial"/>
                <a:ea typeface="Arial"/>
                <a:cs typeface="Arial"/>
                <a:sym typeface="Arial"/>
              </a:rPr>
              <a:t>Sort on Cell Color/Font Color/Cell icon</a:t>
            </a: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800"/>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Choose color format </a:t>
            </a:r>
            <a:r>
              <a:rPr b="0" i="0" lang="en-US" sz="2000" u="none" cap="none" strike="noStrike">
                <a:solidFill>
                  <a:srgbClr val="595959"/>
                </a:solidFill>
                <a:latin typeface="Arial"/>
                <a:ea typeface="Arial"/>
                <a:cs typeface="Arial"/>
                <a:sym typeface="Arial"/>
              </a:rPr>
              <a:t>from the list</a:t>
            </a: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805"/>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OK</a:t>
            </a:r>
            <a:endParaRPr b="0" i="0" sz="2000" u="none" cap="none" strike="noStrike">
              <a:solidFill>
                <a:srgbClr val="595959"/>
              </a:solidFill>
              <a:latin typeface="Arial"/>
              <a:ea typeface="Arial"/>
              <a:cs typeface="Arial"/>
              <a:sym typeface="Arial"/>
            </a:endParaRPr>
          </a:p>
        </p:txBody>
      </p:sp>
      <p:grpSp>
        <p:nvGrpSpPr>
          <p:cNvPr id="345" name="Google Shape;345;p14"/>
          <p:cNvGrpSpPr/>
          <p:nvPr/>
        </p:nvGrpSpPr>
        <p:grpSpPr>
          <a:xfrm>
            <a:off x="7428854" y="2131881"/>
            <a:ext cx="4201672" cy="2277257"/>
            <a:chOff x="4847082" y="1091946"/>
            <a:chExt cx="7200900" cy="3267710"/>
          </a:xfrm>
        </p:grpSpPr>
        <p:sp>
          <p:nvSpPr>
            <p:cNvPr id="346" name="Google Shape;346;p14"/>
            <p:cNvSpPr/>
            <p:nvPr/>
          </p:nvSpPr>
          <p:spPr>
            <a:xfrm>
              <a:off x="4847082" y="1091946"/>
              <a:ext cx="7200900" cy="326745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14"/>
            <p:cNvSpPr/>
            <p:nvPr/>
          </p:nvSpPr>
          <p:spPr>
            <a:xfrm>
              <a:off x="4847082" y="1091946"/>
              <a:ext cx="7200900" cy="3267710"/>
            </a:xfrm>
            <a:custGeom>
              <a:rect b="b" l="l" r="r" t="t"/>
              <a:pathLst>
                <a:path extrusionOk="0" h="3267710" w="7200900">
                  <a:moveTo>
                    <a:pt x="0" y="3267455"/>
                  </a:moveTo>
                  <a:lnTo>
                    <a:pt x="7200900" y="3267455"/>
                  </a:lnTo>
                  <a:lnTo>
                    <a:pt x="7200900" y="0"/>
                  </a:lnTo>
                  <a:lnTo>
                    <a:pt x="0" y="0"/>
                  </a:lnTo>
                  <a:lnTo>
                    <a:pt x="0" y="3267455"/>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15"/>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16</a:t>
            </a:r>
            <a:endParaRPr b="0" i="0" sz="1400" u="none" cap="none" strike="noStrike">
              <a:solidFill>
                <a:srgbClr val="7F7F7F"/>
              </a:solidFill>
              <a:latin typeface="Arial"/>
              <a:ea typeface="Arial"/>
              <a:cs typeface="Arial"/>
              <a:sym typeface="Arial"/>
            </a:endParaRPr>
          </a:p>
        </p:txBody>
      </p:sp>
      <p:sp>
        <p:nvSpPr>
          <p:cNvPr id="353" name="Google Shape;353;p15"/>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54" name="Google Shape;354;p15"/>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355" name="Google Shape;355;p15"/>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Multiple Sorting</a:t>
            </a:r>
            <a:endParaRPr b="0" i="0" sz="1400" u="none" cap="none" strike="noStrike">
              <a:solidFill>
                <a:srgbClr val="000000"/>
              </a:solidFill>
              <a:latin typeface="Arial"/>
              <a:ea typeface="Arial"/>
              <a:cs typeface="Arial"/>
              <a:sym typeface="Arial"/>
            </a:endParaRPr>
          </a:p>
        </p:txBody>
      </p:sp>
      <p:pic>
        <p:nvPicPr>
          <p:cNvPr id="356" name="Google Shape;356;p15"/>
          <p:cNvPicPr preferRelativeResize="0"/>
          <p:nvPr/>
        </p:nvPicPr>
        <p:blipFill rotWithShape="1">
          <a:blip r:embed="rId4">
            <a:alphaModFix/>
          </a:blip>
          <a:srcRect b="0" l="0" r="0" t="0"/>
          <a:stretch/>
        </p:blipFill>
        <p:spPr>
          <a:xfrm>
            <a:off x="11013950" y="6134605"/>
            <a:ext cx="959111" cy="539999"/>
          </a:xfrm>
          <a:prstGeom prst="rect">
            <a:avLst/>
          </a:prstGeom>
          <a:noFill/>
          <a:ln>
            <a:noFill/>
          </a:ln>
        </p:spPr>
      </p:pic>
      <p:sp>
        <p:nvSpPr>
          <p:cNvPr id="357" name="Google Shape;357;p15"/>
          <p:cNvSpPr txBox="1"/>
          <p:nvPr/>
        </p:nvSpPr>
        <p:spPr>
          <a:xfrm>
            <a:off x="493706" y="1530166"/>
            <a:ext cx="4763135" cy="3193823"/>
          </a:xfrm>
          <a:prstGeom prst="rect">
            <a:avLst/>
          </a:prstGeom>
          <a:noFill/>
          <a:ln>
            <a:noFill/>
          </a:ln>
        </p:spPr>
        <p:txBody>
          <a:bodyPr anchorCtr="0" anchor="t" bIns="0" lIns="0" spcFirstLastPara="1" rIns="0" wrap="square" tIns="13325">
            <a:spAutoFit/>
          </a:bodyPr>
          <a:lstStyle/>
          <a:p>
            <a:pPr indent="-372110" lvl="0" marL="384175" marR="0" rtl="0" algn="l">
              <a:lnSpc>
                <a:spcPct val="100000"/>
              </a:lnSpc>
              <a:spcBef>
                <a:spcPts val="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Home </a:t>
            </a:r>
            <a:r>
              <a:rPr b="0" i="0" lang="en-US" sz="2000" u="none" cap="none" strike="noStrike">
                <a:solidFill>
                  <a:srgbClr val="595959"/>
                </a:solidFill>
                <a:latin typeface="Arial"/>
                <a:ea typeface="Arial"/>
                <a:cs typeface="Arial"/>
                <a:sym typeface="Arial"/>
              </a:rPr>
              <a:t>tab</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In the </a:t>
            </a:r>
            <a:r>
              <a:rPr b="1" i="0" lang="en-US" sz="2000" u="none" cap="none" strike="noStrike">
                <a:solidFill>
                  <a:srgbClr val="595959"/>
                </a:solidFill>
                <a:latin typeface="Arial"/>
                <a:ea typeface="Arial"/>
                <a:cs typeface="Arial"/>
                <a:sym typeface="Arial"/>
              </a:rPr>
              <a:t>Editing </a:t>
            </a:r>
            <a:r>
              <a:rPr b="0" i="0" lang="en-US" sz="2000" u="none" cap="none" strike="noStrike">
                <a:solidFill>
                  <a:srgbClr val="595959"/>
                </a:solidFill>
                <a:latin typeface="Arial"/>
                <a:ea typeface="Arial"/>
                <a:cs typeface="Arial"/>
                <a:sym typeface="Arial"/>
              </a:rPr>
              <a:t>group,</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click on </a:t>
            </a:r>
            <a:r>
              <a:rPr b="1" i="0" lang="en-US" sz="2000" u="none" cap="none" strike="noStrike">
                <a:solidFill>
                  <a:srgbClr val="595959"/>
                </a:solidFill>
                <a:latin typeface="Arial"/>
                <a:ea typeface="Arial"/>
                <a:cs typeface="Arial"/>
                <a:sym typeface="Arial"/>
              </a:rPr>
              <a:t>Sort &amp; filter </a:t>
            </a:r>
            <a:r>
              <a:rPr b="0" i="0" lang="en-US" sz="2000" u="none" cap="none" strike="noStrike">
                <a:solidFill>
                  <a:srgbClr val="595959"/>
                </a:solidFill>
                <a:latin typeface="Arial"/>
                <a:ea typeface="Arial"/>
                <a:cs typeface="Arial"/>
                <a:sym typeface="Arial"/>
              </a:rPr>
              <a:t>icon</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79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Click on </a:t>
            </a:r>
            <a:r>
              <a:rPr b="1" i="0" lang="en-US" sz="2000" u="none" cap="none" strike="noStrike">
                <a:solidFill>
                  <a:srgbClr val="595959"/>
                </a:solidFill>
                <a:latin typeface="Arial"/>
                <a:ea typeface="Arial"/>
                <a:cs typeface="Arial"/>
                <a:sym typeface="Arial"/>
              </a:rPr>
              <a:t>Custom Sort</a:t>
            </a: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8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Click on </a:t>
            </a:r>
            <a:r>
              <a:rPr b="1" i="0" lang="en-US" sz="2000" u="none" cap="none" strike="noStrike">
                <a:solidFill>
                  <a:srgbClr val="595959"/>
                </a:solidFill>
                <a:latin typeface="Arial"/>
                <a:ea typeface="Arial"/>
                <a:cs typeface="Arial"/>
                <a:sym typeface="Arial"/>
              </a:rPr>
              <a:t>Add level</a:t>
            </a: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8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Choose </a:t>
            </a:r>
            <a:r>
              <a:rPr b="1" i="0" lang="en-US" sz="2000" u="none" cap="none" strike="noStrike">
                <a:solidFill>
                  <a:srgbClr val="595959"/>
                </a:solidFill>
                <a:latin typeface="Arial"/>
                <a:ea typeface="Arial"/>
                <a:cs typeface="Arial"/>
                <a:sym typeface="Arial"/>
              </a:rPr>
              <a:t>Another Column</a:t>
            </a: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79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Choose </a:t>
            </a:r>
            <a:r>
              <a:rPr b="1" i="0" lang="en-US" sz="2000" u="none" cap="none" strike="noStrike">
                <a:solidFill>
                  <a:srgbClr val="595959"/>
                </a:solidFill>
                <a:latin typeface="Arial"/>
                <a:ea typeface="Arial"/>
                <a:cs typeface="Arial"/>
                <a:sym typeface="Arial"/>
              </a:rPr>
              <a:t>Sort on values/format &amp; Order</a:t>
            </a: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8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OK</a:t>
            </a:r>
            <a:endParaRPr b="0" i="0" sz="2000" u="none" cap="none" strike="noStrike">
              <a:solidFill>
                <a:srgbClr val="595959"/>
              </a:solidFill>
              <a:latin typeface="Arial"/>
              <a:ea typeface="Arial"/>
              <a:cs typeface="Arial"/>
              <a:sym typeface="Arial"/>
            </a:endParaRPr>
          </a:p>
        </p:txBody>
      </p:sp>
      <p:grpSp>
        <p:nvGrpSpPr>
          <p:cNvPr id="358" name="Google Shape;358;p15"/>
          <p:cNvGrpSpPr/>
          <p:nvPr/>
        </p:nvGrpSpPr>
        <p:grpSpPr>
          <a:xfrm>
            <a:off x="6609436" y="2009882"/>
            <a:ext cx="5078849" cy="2385034"/>
            <a:chOff x="4845558" y="1091946"/>
            <a:chExt cx="7249795" cy="3282950"/>
          </a:xfrm>
        </p:grpSpPr>
        <p:sp>
          <p:nvSpPr>
            <p:cNvPr id="359" name="Google Shape;359;p15"/>
            <p:cNvSpPr/>
            <p:nvPr/>
          </p:nvSpPr>
          <p:spPr>
            <a:xfrm>
              <a:off x="4845558" y="1091946"/>
              <a:ext cx="7249668" cy="3282696"/>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60" name="Google Shape;360;p15"/>
            <p:cNvSpPr/>
            <p:nvPr/>
          </p:nvSpPr>
          <p:spPr>
            <a:xfrm>
              <a:off x="4845558" y="1091946"/>
              <a:ext cx="7249795" cy="3282950"/>
            </a:xfrm>
            <a:custGeom>
              <a:rect b="b" l="l" r="r" t="t"/>
              <a:pathLst>
                <a:path extrusionOk="0" h="3282950" w="7249795">
                  <a:moveTo>
                    <a:pt x="0" y="3282696"/>
                  </a:moveTo>
                  <a:lnTo>
                    <a:pt x="7249668" y="3282696"/>
                  </a:lnTo>
                  <a:lnTo>
                    <a:pt x="7249668" y="0"/>
                  </a:lnTo>
                  <a:lnTo>
                    <a:pt x="0" y="0"/>
                  </a:lnTo>
                  <a:lnTo>
                    <a:pt x="0" y="3282696"/>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361" name="Google Shape;361;p15"/>
          <p:cNvSpPr txBox="1"/>
          <p:nvPr/>
        </p:nvSpPr>
        <p:spPr>
          <a:xfrm>
            <a:off x="589091" y="5005236"/>
            <a:ext cx="7701915" cy="317395"/>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a:t>
            </a:r>
            <a:r>
              <a:rPr b="0" i="1" lang="en-US" sz="2000" u="none" cap="none" strike="noStrike">
                <a:solidFill>
                  <a:srgbClr val="595959"/>
                </a:solidFill>
                <a:latin typeface="Arial"/>
                <a:ea typeface="Arial"/>
                <a:cs typeface="Arial"/>
                <a:sym typeface="Arial"/>
              </a:rPr>
              <a:t>You can do the multiple sorting process for </a:t>
            </a:r>
            <a:r>
              <a:rPr b="1" i="1" lang="en-US" sz="2000" u="none" cap="none" strike="noStrike">
                <a:solidFill>
                  <a:srgbClr val="595959"/>
                </a:solidFill>
                <a:latin typeface="Arial"/>
                <a:ea typeface="Arial"/>
                <a:cs typeface="Arial"/>
                <a:sym typeface="Arial"/>
              </a:rPr>
              <a:t>Sorting by Rows</a:t>
            </a:r>
            <a:endParaRPr b="0" i="1" sz="2000" u="none" cap="none" strike="noStrike">
              <a:solidFill>
                <a:srgbClr val="595959"/>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6"/>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17</a:t>
            </a:r>
            <a:endParaRPr b="0" i="0" sz="1400" u="none" cap="none" strike="noStrike">
              <a:solidFill>
                <a:srgbClr val="7F7F7F"/>
              </a:solidFill>
              <a:latin typeface="Arial"/>
              <a:ea typeface="Arial"/>
              <a:cs typeface="Arial"/>
              <a:sym typeface="Arial"/>
            </a:endParaRPr>
          </a:p>
        </p:txBody>
      </p:sp>
      <p:sp>
        <p:nvSpPr>
          <p:cNvPr id="367" name="Google Shape;367;p16"/>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68" name="Google Shape;368;p16"/>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369" name="Google Shape;369;p16"/>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Filtering</a:t>
            </a:r>
            <a:endParaRPr b="0" i="0" sz="1400" u="none" cap="none" strike="noStrike">
              <a:solidFill>
                <a:srgbClr val="000000"/>
              </a:solidFill>
              <a:latin typeface="Arial"/>
              <a:ea typeface="Arial"/>
              <a:cs typeface="Arial"/>
              <a:sym typeface="Arial"/>
            </a:endParaRPr>
          </a:p>
        </p:txBody>
      </p:sp>
      <p:pic>
        <p:nvPicPr>
          <p:cNvPr id="370" name="Google Shape;370;p16"/>
          <p:cNvPicPr preferRelativeResize="0"/>
          <p:nvPr/>
        </p:nvPicPr>
        <p:blipFill rotWithShape="1">
          <a:blip r:embed="rId4">
            <a:alphaModFix/>
          </a:blip>
          <a:srcRect b="0" l="0" r="0" t="0"/>
          <a:stretch/>
        </p:blipFill>
        <p:spPr>
          <a:xfrm>
            <a:off x="11013949" y="6134604"/>
            <a:ext cx="959111" cy="539999"/>
          </a:xfrm>
          <a:prstGeom prst="rect">
            <a:avLst/>
          </a:prstGeom>
          <a:noFill/>
          <a:ln>
            <a:noFill/>
          </a:ln>
        </p:spPr>
      </p:pic>
      <p:sp>
        <p:nvSpPr>
          <p:cNvPr id="371" name="Google Shape;371;p16"/>
          <p:cNvSpPr txBox="1"/>
          <p:nvPr/>
        </p:nvSpPr>
        <p:spPr>
          <a:xfrm>
            <a:off x="493706" y="1101760"/>
            <a:ext cx="5617845" cy="4654479"/>
          </a:xfrm>
          <a:prstGeom prst="rect">
            <a:avLst/>
          </a:prstGeom>
          <a:noFill/>
          <a:ln>
            <a:noFill/>
          </a:ln>
        </p:spPr>
        <p:txBody>
          <a:bodyPr anchorCtr="0" anchor="t" bIns="0" lIns="0" spcFirstLastPara="1" rIns="0" wrap="square" tIns="13905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Data Filtering :Text /Number filtering</a:t>
            </a:r>
            <a:br>
              <a:rPr b="0" i="0" lang="en-US" sz="2000" u="none" cap="none" strike="noStrike">
                <a:solidFill>
                  <a:srgbClr val="595959"/>
                </a:solidFill>
                <a:latin typeface="Arial"/>
                <a:ea typeface="Arial"/>
                <a:cs typeface="Arial"/>
                <a:sym typeface="Arial"/>
              </a:rPr>
            </a:br>
            <a:endParaRPr b="0" i="0" sz="2000" u="none" cap="none" strike="noStrike">
              <a:solidFill>
                <a:srgbClr val="595959"/>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Instructions:</a:t>
            </a:r>
            <a:br>
              <a:rPr b="0" i="0" lang="en-US" sz="2000" u="none" cap="none" strike="noStrike">
                <a:solidFill>
                  <a:srgbClr val="595959"/>
                </a:solidFill>
                <a:latin typeface="Arial"/>
                <a:ea typeface="Arial"/>
                <a:cs typeface="Arial"/>
                <a:sym typeface="Arial"/>
              </a:rPr>
            </a:b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82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Home </a:t>
            </a:r>
            <a:r>
              <a:rPr b="0" i="0" lang="en-US" sz="2000" u="none" cap="none" strike="noStrike">
                <a:solidFill>
                  <a:srgbClr val="595959"/>
                </a:solidFill>
                <a:latin typeface="Arial"/>
                <a:ea typeface="Arial"/>
                <a:cs typeface="Arial"/>
                <a:sym typeface="Arial"/>
              </a:rPr>
              <a:t>tab</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79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In the </a:t>
            </a:r>
            <a:r>
              <a:rPr b="1" i="0" lang="en-US" sz="2000" u="none" cap="none" strike="noStrike">
                <a:solidFill>
                  <a:srgbClr val="595959"/>
                </a:solidFill>
                <a:latin typeface="Arial"/>
                <a:ea typeface="Arial"/>
                <a:cs typeface="Arial"/>
                <a:sym typeface="Arial"/>
              </a:rPr>
              <a:t>Editing </a:t>
            </a:r>
            <a:r>
              <a:rPr b="0" i="0" lang="en-US" sz="2000" u="none" cap="none" strike="noStrike">
                <a:solidFill>
                  <a:srgbClr val="595959"/>
                </a:solidFill>
                <a:latin typeface="Arial"/>
                <a:ea typeface="Arial"/>
                <a:cs typeface="Arial"/>
                <a:sym typeface="Arial"/>
              </a:rPr>
              <a:t>group,</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on </a:t>
            </a:r>
            <a:r>
              <a:rPr b="1" i="0" lang="en-US" sz="2000" u="none" cap="none" strike="noStrike">
                <a:solidFill>
                  <a:srgbClr val="595959"/>
                </a:solidFill>
                <a:latin typeface="Arial"/>
                <a:ea typeface="Arial"/>
                <a:cs typeface="Arial"/>
                <a:sym typeface="Arial"/>
              </a:rPr>
              <a:t>Sort &amp; filter </a:t>
            </a:r>
            <a:r>
              <a:rPr b="0" i="0" lang="en-US" sz="2000" u="none" cap="none" strike="noStrike">
                <a:solidFill>
                  <a:srgbClr val="595959"/>
                </a:solidFill>
                <a:latin typeface="Arial"/>
                <a:ea typeface="Arial"/>
                <a:cs typeface="Arial"/>
                <a:sym typeface="Arial"/>
              </a:rPr>
              <a:t>icon</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on </a:t>
            </a:r>
            <a:r>
              <a:rPr b="1" i="0" lang="en-US" sz="2000" u="none" cap="none" strike="noStrike">
                <a:solidFill>
                  <a:srgbClr val="595959"/>
                </a:solidFill>
                <a:latin typeface="Arial"/>
                <a:ea typeface="Arial"/>
                <a:cs typeface="Arial"/>
                <a:sym typeface="Arial"/>
              </a:rPr>
              <a:t>Filter</a:t>
            </a: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79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On your data click on </a:t>
            </a:r>
            <a:r>
              <a:rPr b="1" i="0" lang="en-US" sz="2000" u="none" cap="none" strike="noStrike">
                <a:solidFill>
                  <a:srgbClr val="595959"/>
                </a:solidFill>
                <a:latin typeface="Arial"/>
                <a:ea typeface="Arial"/>
                <a:cs typeface="Arial"/>
                <a:sym typeface="Arial"/>
              </a:rPr>
              <a:t>funnel </a:t>
            </a:r>
            <a:r>
              <a:rPr b="0" i="0" lang="en-US" sz="2000" u="none" cap="none" strike="noStrike">
                <a:solidFill>
                  <a:srgbClr val="595959"/>
                </a:solidFill>
                <a:latin typeface="Arial"/>
                <a:ea typeface="Arial"/>
                <a:cs typeface="Arial"/>
                <a:sym typeface="Arial"/>
              </a:rPr>
              <a:t>on top of column</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Filter your data</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1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Choose one of options for </a:t>
            </a:r>
            <a:r>
              <a:rPr b="1" i="0" lang="en-US" sz="2000" u="none" cap="none" strike="noStrike">
                <a:solidFill>
                  <a:srgbClr val="595959"/>
                </a:solidFill>
                <a:latin typeface="Arial"/>
                <a:ea typeface="Arial"/>
                <a:cs typeface="Arial"/>
                <a:sym typeface="Arial"/>
              </a:rPr>
              <a:t>Text/Number filters</a:t>
            </a:r>
            <a:endParaRPr b="0" i="0" sz="2000" u="none" cap="none" strike="noStrike">
              <a:solidFill>
                <a:srgbClr val="595959"/>
              </a:solidFill>
              <a:latin typeface="Arial"/>
              <a:ea typeface="Arial"/>
              <a:cs typeface="Arial"/>
              <a:sym typeface="Arial"/>
            </a:endParaRPr>
          </a:p>
          <a:p>
            <a:pPr indent="-372110" lvl="0" marL="384175" marR="0" rtl="0" algn="l">
              <a:lnSpc>
                <a:spcPct val="100000"/>
              </a:lnSpc>
              <a:spcBef>
                <a:spcPts val="79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OK</a:t>
            </a:r>
            <a:endParaRPr b="0" i="0" sz="2000" u="none" cap="none" strike="noStrike">
              <a:solidFill>
                <a:srgbClr val="595959"/>
              </a:solidFill>
              <a:latin typeface="Arial"/>
              <a:ea typeface="Arial"/>
              <a:cs typeface="Arial"/>
              <a:sym typeface="Arial"/>
            </a:endParaRPr>
          </a:p>
        </p:txBody>
      </p:sp>
      <p:grpSp>
        <p:nvGrpSpPr>
          <p:cNvPr id="372" name="Google Shape;372;p16"/>
          <p:cNvGrpSpPr/>
          <p:nvPr/>
        </p:nvGrpSpPr>
        <p:grpSpPr>
          <a:xfrm>
            <a:off x="8601227" y="2828041"/>
            <a:ext cx="3200097" cy="2811344"/>
            <a:chOff x="6582918" y="1381124"/>
            <a:chExt cx="5257800" cy="4604385"/>
          </a:xfrm>
        </p:grpSpPr>
        <p:sp>
          <p:nvSpPr>
            <p:cNvPr id="373" name="Google Shape;373;p16"/>
            <p:cNvSpPr/>
            <p:nvPr/>
          </p:nvSpPr>
          <p:spPr>
            <a:xfrm>
              <a:off x="6582918" y="1381505"/>
              <a:ext cx="5257800" cy="460400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4" name="Google Shape;374;p16"/>
            <p:cNvSpPr/>
            <p:nvPr/>
          </p:nvSpPr>
          <p:spPr>
            <a:xfrm>
              <a:off x="7010400" y="2819400"/>
              <a:ext cx="2590800" cy="3048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5" name="Google Shape;375;p16"/>
            <p:cNvSpPr/>
            <p:nvPr/>
          </p:nvSpPr>
          <p:spPr>
            <a:xfrm>
              <a:off x="9448800" y="1381124"/>
              <a:ext cx="228600" cy="187325"/>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76" name="Google Shape;376;p16"/>
          <p:cNvGrpSpPr/>
          <p:nvPr/>
        </p:nvGrpSpPr>
        <p:grpSpPr>
          <a:xfrm>
            <a:off x="6718697" y="1488025"/>
            <a:ext cx="1669180" cy="2074879"/>
            <a:chOff x="5410200" y="2374434"/>
            <a:chExt cx="1752600" cy="2178574"/>
          </a:xfrm>
        </p:grpSpPr>
        <p:pic>
          <p:nvPicPr>
            <p:cNvPr id="377" name="Google Shape;377;p16"/>
            <p:cNvPicPr preferRelativeResize="0"/>
            <p:nvPr/>
          </p:nvPicPr>
          <p:blipFill rotWithShape="1">
            <a:blip r:embed="rId6">
              <a:alphaModFix/>
            </a:blip>
            <a:srcRect b="0" l="17569" r="0" t="3089"/>
            <a:stretch/>
          </p:blipFill>
          <p:spPr>
            <a:xfrm>
              <a:off x="5410200" y="2374434"/>
              <a:ext cx="1743129" cy="2178574"/>
            </a:xfrm>
            <a:prstGeom prst="rect">
              <a:avLst/>
            </a:prstGeom>
            <a:noFill/>
            <a:ln>
              <a:noFill/>
            </a:ln>
          </p:spPr>
        </p:pic>
        <p:sp>
          <p:nvSpPr>
            <p:cNvPr id="378" name="Google Shape;378;p16"/>
            <p:cNvSpPr/>
            <p:nvPr/>
          </p:nvSpPr>
          <p:spPr>
            <a:xfrm>
              <a:off x="5410200" y="3810000"/>
              <a:ext cx="1752600" cy="3048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1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84" name="Google Shape;384;p17"/>
          <p:cNvSpPr/>
          <p:nvPr/>
        </p:nvSpPr>
        <p:spPr>
          <a:xfrm>
            <a:off x="1190184" y="2063512"/>
            <a:ext cx="9811631"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FFCC06"/>
                </a:solidFill>
                <a:latin typeface="Arial"/>
                <a:ea typeface="Arial"/>
                <a:cs typeface="Arial"/>
                <a:sym typeface="Arial"/>
              </a:rPr>
              <a:t>II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lt1"/>
                </a:solidFill>
                <a:latin typeface="Arial"/>
                <a:ea typeface="Arial"/>
                <a:cs typeface="Arial"/>
                <a:sym typeface="Arial"/>
              </a:rPr>
              <a:t>Data</a:t>
            </a:r>
            <a:r>
              <a:rPr b="1" i="0" lang="en-US" sz="5400" u="none" cap="none" strike="noStrike">
                <a:solidFill>
                  <a:srgbClr val="FFCC06"/>
                </a:solidFill>
                <a:latin typeface="Arial"/>
                <a:ea typeface="Arial"/>
                <a:cs typeface="Arial"/>
                <a:sym typeface="Arial"/>
              </a:rPr>
              <a:t> Manipulation</a:t>
            </a:r>
            <a:endParaRPr b="0" i="0" sz="1400" u="none" cap="none" strike="noStrike">
              <a:solidFill>
                <a:srgbClr val="000000"/>
              </a:solidFill>
              <a:latin typeface="Arial"/>
              <a:ea typeface="Arial"/>
              <a:cs typeface="Arial"/>
              <a:sym typeface="Arial"/>
            </a:endParaRPr>
          </a:p>
        </p:txBody>
      </p:sp>
      <p:pic>
        <p:nvPicPr>
          <p:cNvPr id="385" name="Google Shape;385;p17"/>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grpSp>
        <p:nvGrpSpPr>
          <p:cNvPr id="390" name="Google Shape;390;p18"/>
          <p:cNvGrpSpPr/>
          <p:nvPr/>
        </p:nvGrpSpPr>
        <p:grpSpPr>
          <a:xfrm>
            <a:off x="5363395" y="1738232"/>
            <a:ext cx="959111" cy="539999"/>
            <a:chOff x="11013949" y="6137955"/>
            <a:chExt cx="959111" cy="539999"/>
          </a:xfrm>
        </p:grpSpPr>
        <p:pic>
          <p:nvPicPr>
            <p:cNvPr id="391" name="Google Shape;391;p18"/>
            <p:cNvPicPr preferRelativeResize="0"/>
            <p:nvPr/>
          </p:nvPicPr>
          <p:blipFill rotWithShape="1">
            <a:blip r:embed="rId3">
              <a:alphaModFix/>
            </a:blip>
            <a:srcRect b="0" l="0" r="0" t="0"/>
            <a:stretch/>
          </p:blipFill>
          <p:spPr>
            <a:xfrm>
              <a:off x="11013949" y="6137955"/>
              <a:ext cx="959111" cy="539999"/>
            </a:xfrm>
            <a:prstGeom prst="rect">
              <a:avLst/>
            </a:prstGeom>
            <a:noFill/>
            <a:ln>
              <a:noFill/>
            </a:ln>
          </p:spPr>
        </p:pic>
        <p:sp>
          <p:nvSpPr>
            <p:cNvPr id="392" name="Google Shape;392;p18"/>
            <p:cNvSpPr txBox="1"/>
            <p:nvPr/>
          </p:nvSpPr>
          <p:spPr>
            <a:xfrm>
              <a:off x="11185687" y="6267808"/>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a:t>
              </a:r>
              <a:endParaRPr b="0" i="0" sz="1400" u="none" cap="none" strike="noStrike">
                <a:solidFill>
                  <a:srgbClr val="7F7F7F"/>
                </a:solidFill>
                <a:latin typeface="Arial"/>
                <a:ea typeface="Arial"/>
                <a:cs typeface="Arial"/>
                <a:sym typeface="Arial"/>
              </a:endParaRPr>
            </a:p>
          </p:txBody>
        </p:sp>
      </p:grpSp>
      <p:sp>
        <p:nvSpPr>
          <p:cNvPr id="393" name="Google Shape;393;p18"/>
          <p:cNvSpPr/>
          <p:nvPr/>
        </p:nvSpPr>
        <p:spPr>
          <a:xfrm>
            <a:off x="493706" y="6172622"/>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4">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94" name="Google Shape;394;p18"/>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395" name="Google Shape;395;p18"/>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Custom list</a:t>
            </a:r>
            <a:endParaRPr b="0" i="0" sz="1400" u="none" cap="none" strike="noStrike">
              <a:solidFill>
                <a:srgbClr val="000000"/>
              </a:solidFill>
              <a:latin typeface="Arial"/>
              <a:ea typeface="Arial"/>
              <a:cs typeface="Arial"/>
              <a:sym typeface="Arial"/>
            </a:endParaRPr>
          </a:p>
        </p:txBody>
      </p:sp>
      <p:grpSp>
        <p:nvGrpSpPr>
          <p:cNvPr id="396" name="Google Shape;396;p18"/>
          <p:cNvGrpSpPr/>
          <p:nvPr/>
        </p:nvGrpSpPr>
        <p:grpSpPr>
          <a:xfrm>
            <a:off x="3827456" y="2259702"/>
            <a:ext cx="4033461" cy="2375591"/>
            <a:chOff x="4261845" y="1021950"/>
            <a:chExt cx="7668895" cy="4516755"/>
          </a:xfrm>
        </p:grpSpPr>
        <p:sp>
          <p:nvSpPr>
            <p:cNvPr id="397" name="Google Shape;397;p18"/>
            <p:cNvSpPr/>
            <p:nvPr/>
          </p:nvSpPr>
          <p:spPr>
            <a:xfrm>
              <a:off x="4273275" y="1169016"/>
              <a:ext cx="7641336" cy="435254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8" name="Google Shape;398;p18"/>
            <p:cNvSpPr/>
            <p:nvPr/>
          </p:nvSpPr>
          <p:spPr>
            <a:xfrm>
              <a:off x="4261845" y="1021950"/>
              <a:ext cx="7668895" cy="4516755"/>
            </a:xfrm>
            <a:custGeom>
              <a:rect b="b" l="l" r="r" t="t"/>
              <a:pathLst>
                <a:path extrusionOk="0" h="4516755" w="7668895">
                  <a:moveTo>
                    <a:pt x="0" y="4516628"/>
                  </a:moveTo>
                  <a:lnTo>
                    <a:pt x="7668386" y="4516628"/>
                  </a:lnTo>
                  <a:lnTo>
                    <a:pt x="7668386" y="0"/>
                  </a:lnTo>
                  <a:lnTo>
                    <a:pt x="0" y="0"/>
                  </a:lnTo>
                  <a:lnTo>
                    <a:pt x="0" y="4516628"/>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9" name="Google Shape;399;p18"/>
            <p:cNvSpPr/>
            <p:nvPr/>
          </p:nvSpPr>
          <p:spPr>
            <a:xfrm>
              <a:off x="4404276" y="1510610"/>
              <a:ext cx="7379334" cy="3320415"/>
            </a:xfrm>
            <a:custGeom>
              <a:rect b="b" l="l" r="r" t="t"/>
              <a:pathLst>
                <a:path extrusionOk="0" h="3320415" w="7379334">
                  <a:moveTo>
                    <a:pt x="0" y="1940687"/>
                  </a:moveTo>
                  <a:lnTo>
                    <a:pt x="4445" y="1918462"/>
                  </a:lnTo>
                  <a:lnTo>
                    <a:pt x="16764" y="1900301"/>
                  </a:lnTo>
                  <a:lnTo>
                    <a:pt x="34925" y="1887982"/>
                  </a:lnTo>
                  <a:lnTo>
                    <a:pt x="57150" y="1883537"/>
                  </a:lnTo>
                  <a:lnTo>
                    <a:pt x="1122172" y="1883537"/>
                  </a:lnTo>
                  <a:lnTo>
                    <a:pt x="1144397" y="1887982"/>
                  </a:lnTo>
                  <a:lnTo>
                    <a:pt x="1162558" y="1900301"/>
                  </a:lnTo>
                  <a:lnTo>
                    <a:pt x="1174877" y="1918462"/>
                  </a:lnTo>
                  <a:lnTo>
                    <a:pt x="1179322" y="1940687"/>
                  </a:lnTo>
                  <a:lnTo>
                    <a:pt x="1179322" y="2169287"/>
                  </a:lnTo>
                  <a:lnTo>
                    <a:pt x="1174877" y="2191512"/>
                  </a:lnTo>
                  <a:lnTo>
                    <a:pt x="1162558" y="2209673"/>
                  </a:lnTo>
                  <a:lnTo>
                    <a:pt x="1144397" y="2221992"/>
                  </a:lnTo>
                  <a:lnTo>
                    <a:pt x="1122172" y="2226437"/>
                  </a:lnTo>
                  <a:lnTo>
                    <a:pt x="57150" y="2226437"/>
                  </a:lnTo>
                  <a:lnTo>
                    <a:pt x="34925" y="2221992"/>
                  </a:lnTo>
                  <a:lnTo>
                    <a:pt x="16764" y="2209673"/>
                  </a:lnTo>
                  <a:lnTo>
                    <a:pt x="4445" y="2191512"/>
                  </a:lnTo>
                  <a:lnTo>
                    <a:pt x="0" y="2169287"/>
                  </a:lnTo>
                  <a:lnTo>
                    <a:pt x="0" y="1940687"/>
                  </a:lnTo>
                  <a:close/>
                </a:path>
                <a:path extrusionOk="0" h="3320415" w="7379334">
                  <a:moveTo>
                    <a:pt x="2138172" y="54101"/>
                  </a:moveTo>
                  <a:lnTo>
                    <a:pt x="2142363" y="33020"/>
                  </a:lnTo>
                  <a:lnTo>
                    <a:pt x="2153920" y="15875"/>
                  </a:lnTo>
                  <a:lnTo>
                    <a:pt x="2171065" y="4191"/>
                  </a:lnTo>
                  <a:lnTo>
                    <a:pt x="2192020" y="0"/>
                  </a:lnTo>
                  <a:lnTo>
                    <a:pt x="3124708" y="0"/>
                  </a:lnTo>
                  <a:lnTo>
                    <a:pt x="3145663" y="4191"/>
                  </a:lnTo>
                  <a:lnTo>
                    <a:pt x="3162808" y="15875"/>
                  </a:lnTo>
                  <a:lnTo>
                    <a:pt x="3174365" y="33020"/>
                  </a:lnTo>
                  <a:lnTo>
                    <a:pt x="3178555" y="54101"/>
                  </a:lnTo>
                  <a:lnTo>
                    <a:pt x="3178555" y="270383"/>
                  </a:lnTo>
                  <a:lnTo>
                    <a:pt x="3174365" y="291465"/>
                  </a:lnTo>
                  <a:lnTo>
                    <a:pt x="3162808" y="308610"/>
                  </a:lnTo>
                  <a:lnTo>
                    <a:pt x="3145663" y="320294"/>
                  </a:lnTo>
                  <a:lnTo>
                    <a:pt x="3124708" y="324485"/>
                  </a:lnTo>
                  <a:lnTo>
                    <a:pt x="2192020" y="324485"/>
                  </a:lnTo>
                  <a:lnTo>
                    <a:pt x="2171065" y="320294"/>
                  </a:lnTo>
                  <a:lnTo>
                    <a:pt x="2153920" y="308610"/>
                  </a:lnTo>
                  <a:lnTo>
                    <a:pt x="2142363" y="291465"/>
                  </a:lnTo>
                  <a:lnTo>
                    <a:pt x="2138172" y="270383"/>
                  </a:lnTo>
                  <a:lnTo>
                    <a:pt x="2138172" y="54101"/>
                  </a:lnTo>
                  <a:close/>
                </a:path>
                <a:path extrusionOk="0" h="3320415" w="7379334">
                  <a:moveTo>
                    <a:pt x="5763641" y="3062732"/>
                  </a:moveTo>
                  <a:lnTo>
                    <a:pt x="5767705" y="3042666"/>
                  </a:lnTo>
                  <a:lnTo>
                    <a:pt x="5778627" y="3026283"/>
                  </a:lnTo>
                  <a:lnTo>
                    <a:pt x="5795010" y="3015234"/>
                  </a:lnTo>
                  <a:lnTo>
                    <a:pt x="5814949" y="3011170"/>
                  </a:lnTo>
                  <a:lnTo>
                    <a:pt x="7327773" y="3011170"/>
                  </a:lnTo>
                  <a:lnTo>
                    <a:pt x="7347712" y="3015234"/>
                  </a:lnTo>
                  <a:lnTo>
                    <a:pt x="7364095" y="3026283"/>
                  </a:lnTo>
                  <a:lnTo>
                    <a:pt x="7375017" y="3042666"/>
                  </a:lnTo>
                  <a:lnTo>
                    <a:pt x="7379081" y="3062732"/>
                  </a:lnTo>
                  <a:lnTo>
                    <a:pt x="7379081" y="3268853"/>
                  </a:lnTo>
                  <a:lnTo>
                    <a:pt x="7375017" y="3288919"/>
                  </a:lnTo>
                  <a:lnTo>
                    <a:pt x="7364095" y="3305302"/>
                  </a:lnTo>
                  <a:lnTo>
                    <a:pt x="7347712" y="3316351"/>
                  </a:lnTo>
                  <a:lnTo>
                    <a:pt x="7327773" y="3320415"/>
                  </a:lnTo>
                  <a:lnTo>
                    <a:pt x="5814949" y="3320415"/>
                  </a:lnTo>
                  <a:lnTo>
                    <a:pt x="5795010" y="3316351"/>
                  </a:lnTo>
                  <a:lnTo>
                    <a:pt x="5778627" y="3305302"/>
                  </a:lnTo>
                  <a:lnTo>
                    <a:pt x="5767705" y="3288919"/>
                  </a:lnTo>
                  <a:lnTo>
                    <a:pt x="5763641" y="3268853"/>
                  </a:lnTo>
                  <a:lnTo>
                    <a:pt x="5763641" y="3062732"/>
                  </a:lnTo>
                  <a:close/>
                </a:path>
              </a:pathLst>
            </a:custGeom>
            <a:noFill/>
            <a:ln cap="flat" cmpd="sng" w="28950">
              <a:solidFill>
                <a:srgbClr val="E11A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00" name="Google Shape;400;p18"/>
          <p:cNvSpPr txBox="1"/>
          <p:nvPr/>
        </p:nvSpPr>
        <p:spPr>
          <a:xfrm>
            <a:off x="496213" y="1576486"/>
            <a:ext cx="4763135" cy="2783454"/>
          </a:xfrm>
          <a:prstGeom prst="rect">
            <a:avLst/>
          </a:prstGeom>
          <a:noFill/>
          <a:ln>
            <a:noFill/>
          </a:ln>
        </p:spPr>
        <p:txBody>
          <a:bodyPr anchorCtr="0" anchor="t" bIns="0" lIns="0" spcFirstLastPara="1" rIns="0" wrap="square" tIns="13325">
            <a:spAutoFit/>
          </a:bodyPr>
          <a:lstStyle/>
          <a:p>
            <a:pPr indent="-372110" lvl="0" marL="384175" marR="0" rtl="0" algn="l">
              <a:lnSpc>
                <a:spcPct val="100000"/>
              </a:lnSpc>
              <a:spcBef>
                <a:spcPts val="0"/>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File &gt; Options &gt; Advanced</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Edit Custom Lists</a:t>
            </a:r>
            <a:endParaRPr b="0" i="0" sz="1400" u="none" cap="none" strike="noStrike">
              <a:solidFill>
                <a:srgbClr val="000000"/>
              </a:solidFill>
              <a:latin typeface="Arial"/>
              <a:ea typeface="Arial"/>
              <a:cs typeface="Arial"/>
              <a:sym typeface="Arial"/>
            </a:endParaRPr>
          </a:p>
          <a:p>
            <a:pPr indent="-245109" lvl="0" marL="384175" marR="0" rtl="0" algn="l">
              <a:lnSpc>
                <a:spcPct val="100000"/>
              </a:lnSpc>
              <a:spcBef>
                <a:spcPts val="805"/>
              </a:spcBef>
              <a:spcAft>
                <a:spcPts val="0"/>
              </a:spcAft>
              <a:buClr>
                <a:srgbClr val="E11A5B"/>
              </a:buClr>
              <a:buSzPts val="2000"/>
              <a:buFont typeface="Courier New"/>
              <a:buNone/>
            </a:pPr>
            <a:r>
              <a:t/>
            </a:r>
            <a:endParaRPr b="1" i="0" sz="2000" u="none" cap="none" strike="noStrike">
              <a:solidFill>
                <a:srgbClr val="595959"/>
              </a:solidFill>
              <a:latin typeface="Arial"/>
              <a:ea typeface="Arial"/>
              <a:cs typeface="Arial"/>
              <a:sym typeface="Arial"/>
            </a:endParaRPr>
          </a:p>
          <a:p>
            <a:pPr indent="-245109" lvl="0" marL="384175" marR="0" rtl="0" algn="l">
              <a:lnSpc>
                <a:spcPct val="100000"/>
              </a:lnSpc>
              <a:spcBef>
                <a:spcPts val="805"/>
              </a:spcBef>
              <a:spcAft>
                <a:spcPts val="0"/>
              </a:spcAft>
              <a:buClr>
                <a:srgbClr val="E11A5B"/>
              </a:buClr>
              <a:buSzPts val="2000"/>
              <a:buFont typeface="Courier New"/>
              <a:buNone/>
            </a:pPr>
            <a:r>
              <a:t/>
            </a:r>
            <a:endParaRPr b="1" i="0" sz="2000" u="none" cap="none" strike="noStrike">
              <a:solidFill>
                <a:srgbClr val="595959"/>
              </a:solidFill>
              <a:latin typeface="Arial"/>
              <a:ea typeface="Arial"/>
              <a:cs typeface="Arial"/>
              <a:sym typeface="Arial"/>
            </a:endParaRPr>
          </a:p>
          <a:p>
            <a:pPr indent="-372110" lvl="0" marL="384175" marR="0" rtl="0" algn="l">
              <a:lnSpc>
                <a:spcPct val="100000"/>
              </a:lnSpc>
              <a:spcBef>
                <a:spcPts val="805"/>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Add </a:t>
            </a:r>
            <a:r>
              <a:rPr b="1" i="0" lang="en-US" sz="2000" u="none" cap="none" strike="noStrike">
                <a:solidFill>
                  <a:srgbClr val="595959"/>
                </a:solidFill>
                <a:latin typeface="Arial"/>
                <a:ea typeface="Arial"/>
                <a:cs typeface="Arial"/>
                <a:sym typeface="Arial"/>
              </a:rPr>
              <a:t>new list </a:t>
            </a:r>
            <a:endParaRPr b="0" i="0" sz="1400" u="none" cap="none" strike="noStrike">
              <a:solidFill>
                <a:srgbClr val="000000"/>
              </a:solidFill>
              <a:latin typeface="Arial"/>
              <a:ea typeface="Arial"/>
              <a:cs typeface="Arial"/>
              <a:sym typeface="Arial"/>
            </a:endParaRPr>
          </a:p>
          <a:p>
            <a:pPr indent="0" lvl="0" marL="12065" marR="0" rtl="0" algn="l">
              <a:lnSpc>
                <a:spcPct val="100000"/>
              </a:lnSpc>
              <a:spcBef>
                <a:spcPts val="805"/>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	or</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Import</a:t>
            </a:r>
            <a:r>
              <a:rPr b="0" i="0" lang="en-US" sz="2000" u="none" cap="none" strike="noStrike">
                <a:solidFill>
                  <a:srgbClr val="595959"/>
                </a:solidFill>
                <a:latin typeface="Arial"/>
                <a:ea typeface="Arial"/>
                <a:cs typeface="Arial"/>
                <a:sym typeface="Arial"/>
              </a:rPr>
              <a:t> from range</a:t>
            </a:r>
            <a:endParaRPr b="0" i="0" sz="1400" u="none" cap="none" strike="noStrike">
              <a:solidFill>
                <a:srgbClr val="000000"/>
              </a:solidFill>
              <a:latin typeface="Arial"/>
              <a:ea typeface="Arial"/>
              <a:cs typeface="Arial"/>
              <a:sym typeface="Arial"/>
            </a:endParaRPr>
          </a:p>
        </p:txBody>
      </p:sp>
      <p:grpSp>
        <p:nvGrpSpPr>
          <p:cNvPr id="401" name="Google Shape;401;p18"/>
          <p:cNvGrpSpPr/>
          <p:nvPr/>
        </p:nvGrpSpPr>
        <p:grpSpPr>
          <a:xfrm>
            <a:off x="8364544" y="3348458"/>
            <a:ext cx="3439872" cy="2573534"/>
            <a:chOff x="5567933" y="1203197"/>
            <a:chExt cx="6410960" cy="4892040"/>
          </a:xfrm>
        </p:grpSpPr>
        <p:sp>
          <p:nvSpPr>
            <p:cNvPr id="402" name="Google Shape;402;p18"/>
            <p:cNvSpPr/>
            <p:nvPr/>
          </p:nvSpPr>
          <p:spPr>
            <a:xfrm>
              <a:off x="5580887" y="1306067"/>
              <a:ext cx="6380988" cy="477316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03" name="Google Shape;403;p18"/>
            <p:cNvSpPr/>
            <p:nvPr/>
          </p:nvSpPr>
          <p:spPr>
            <a:xfrm>
              <a:off x="5567933" y="1203197"/>
              <a:ext cx="6410960" cy="4892040"/>
            </a:xfrm>
            <a:custGeom>
              <a:rect b="b" l="l" r="r" t="t"/>
              <a:pathLst>
                <a:path extrusionOk="0" h="4892040" w="6410959">
                  <a:moveTo>
                    <a:pt x="0" y="4891913"/>
                  </a:moveTo>
                  <a:lnTo>
                    <a:pt x="6410960" y="4891913"/>
                  </a:lnTo>
                  <a:lnTo>
                    <a:pt x="6410960" y="0"/>
                  </a:lnTo>
                  <a:lnTo>
                    <a:pt x="0" y="0"/>
                  </a:lnTo>
                  <a:lnTo>
                    <a:pt x="0" y="4891913"/>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04" name="Google Shape;404;p18"/>
          <p:cNvGrpSpPr/>
          <p:nvPr/>
        </p:nvGrpSpPr>
        <p:grpSpPr>
          <a:xfrm>
            <a:off x="11166349" y="6290355"/>
            <a:ext cx="959111" cy="539999"/>
            <a:chOff x="11013949" y="6137955"/>
            <a:chExt cx="959111" cy="539999"/>
          </a:xfrm>
        </p:grpSpPr>
        <p:pic>
          <p:nvPicPr>
            <p:cNvPr id="405" name="Google Shape;405;p18"/>
            <p:cNvPicPr preferRelativeResize="0"/>
            <p:nvPr/>
          </p:nvPicPr>
          <p:blipFill rotWithShape="1">
            <a:blip r:embed="rId3">
              <a:alphaModFix/>
            </a:blip>
            <a:srcRect b="0" l="0" r="0" t="0"/>
            <a:stretch/>
          </p:blipFill>
          <p:spPr>
            <a:xfrm>
              <a:off x="11013949" y="6137955"/>
              <a:ext cx="959111" cy="539999"/>
            </a:xfrm>
            <a:prstGeom prst="rect">
              <a:avLst/>
            </a:prstGeom>
            <a:noFill/>
            <a:ln>
              <a:noFill/>
            </a:ln>
          </p:spPr>
        </p:pic>
        <p:sp>
          <p:nvSpPr>
            <p:cNvPr id="406" name="Google Shape;406;p18"/>
            <p:cNvSpPr txBox="1"/>
            <p:nvPr/>
          </p:nvSpPr>
          <p:spPr>
            <a:xfrm>
              <a:off x="11185687" y="6267808"/>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19</a:t>
              </a:r>
              <a:endParaRPr b="0" i="0" sz="1400" u="none" cap="none" strike="noStrike">
                <a:solidFill>
                  <a:srgbClr val="7F7F7F"/>
                </a:solidFill>
                <a:latin typeface="Arial"/>
                <a:ea typeface="Arial"/>
                <a:cs typeface="Arial"/>
                <a:sym typeface="Arial"/>
              </a:endParaRPr>
            </a:p>
          </p:txBody>
        </p:sp>
      </p:grpSp>
      <p:grpSp>
        <p:nvGrpSpPr>
          <p:cNvPr id="407" name="Google Shape;407;p18"/>
          <p:cNvGrpSpPr/>
          <p:nvPr/>
        </p:nvGrpSpPr>
        <p:grpSpPr>
          <a:xfrm>
            <a:off x="9603834" y="2698214"/>
            <a:ext cx="959111" cy="539999"/>
            <a:chOff x="11013949" y="6137955"/>
            <a:chExt cx="959111" cy="539999"/>
          </a:xfrm>
        </p:grpSpPr>
        <p:pic>
          <p:nvPicPr>
            <p:cNvPr id="408" name="Google Shape;408;p18"/>
            <p:cNvPicPr preferRelativeResize="0"/>
            <p:nvPr/>
          </p:nvPicPr>
          <p:blipFill rotWithShape="1">
            <a:blip r:embed="rId3">
              <a:alphaModFix/>
            </a:blip>
            <a:srcRect b="0" l="0" r="0" t="0"/>
            <a:stretch/>
          </p:blipFill>
          <p:spPr>
            <a:xfrm>
              <a:off x="11013949" y="6137955"/>
              <a:ext cx="959111" cy="539999"/>
            </a:xfrm>
            <a:prstGeom prst="rect">
              <a:avLst/>
            </a:prstGeom>
            <a:noFill/>
            <a:ln>
              <a:noFill/>
            </a:ln>
          </p:spPr>
        </p:pic>
        <p:sp>
          <p:nvSpPr>
            <p:cNvPr id="409" name="Google Shape;409;p18"/>
            <p:cNvSpPr txBox="1"/>
            <p:nvPr/>
          </p:nvSpPr>
          <p:spPr>
            <a:xfrm>
              <a:off x="11185687" y="6267808"/>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a:t>
              </a:r>
              <a:endParaRPr b="0" i="0" sz="1400" u="none" cap="none" strike="noStrike">
                <a:solidFill>
                  <a:srgbClr val="7F7F7F"/>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9"/>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21</a:t>
            </a:r>
            <a:endParaRPr b="0" i="0" sz="1400" u="none" cap="none" strike="noStrike">
              <a:solidFill>
                <a:srgbClr val="7F7F7F"/>
              </a:solidFill>
              <a:latin typeface="Arial"/>
              <a:ea typeface="Arial"/>
              <a:cs typeface="Arial"/>
              <a:sym typeface="Arial"/>
            </a:endParaRPr>
          </a:p>
        </p:txBody>
      </p:sp>
      <p:sp>
        <p:nvSpPr>
          <p:cNvPr id="415" name="Google Shape;415;p19"/>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416" name="Google Shape;416;p19"/>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417" name="Google Shape;417;p19"/>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Named Ranges</a:t>
            </a:r>
            <a:endParaRPr b="0" i="0" sz="1400" u="none" cap="none" strike="noStrike">
              <a:solidFill>
                <a:srgbClr val="000000"/>
              </a:solidFill>
              <a:latin typeface="Arial"/>
              <a:ea typeface="Arial"/>
              <a:cs typeface="Arial"/>
              <a:sym typeface="Arial"/>
            </a:endParaRPr>
          </a:p>
        </p:txBody>
      </p:sp>
      <p:pic>
        <p:nvPicPr>
          <p:cNvPr id="418" name="Google Shape;418;p19"/>
          <p:cNvPicPr preferRelativeResize="0"/>
          <p:nvPr/>
        </p:nvPicPr>
        <p:blipFill rotWithShape="1">
          <a:blip r:embed="rId4">
            <a:alphaModFix/>
          </a:blip>
          <a:srcRect b="0" l="0" r="0" t="0"/>
          <a:stretch/>
        </p:blipFill>
        <p:spPr>
          <a:xfrm>
            <a:off x="10996669" y="6133803"/>
            <a:ext cx="959111" cy="539999"/>
          </a:xfrm>
          <a:prstGeom prst="rect">
            <a:avLst/>
          </a:prstGeom>
          <a:noFill/>
          <a:ln>
            <a:noFill/>
          </a:ln>
        </p:spPr>
      </p:pic>
      <p:grpSp>
        <p:nvGrpSpPr>
          <p:cNvPr id="419" name="Google Shape;419;p19"/>
          <p:cNvGrpSpPr/>
          <p:nvPr/>
        </p:nvGrpSpPr>
        <p:grpSpPr>
          <a:xfrm>
            <a:off x="5500901" y="1641434"/>
            <a:ext cx="6197393" cy="3842853"/>
            <a:chOff x="3909060" y="1190243"/>
            <a:chExt cx="8046720" cy="4989576"/>
          </a:xfrm>
        </p:grpSpPr>
        <p:sp>
          <p:nvSpPr>
            <p:cNvPr id="420" name="Google Shape;420;p19"/>
            <p:cNvSpPr/>
            <p:nvPr/>
          </p:nvSpPr>
          <p:spPr>
            <a:xfrm>
              <a:off x="4315968" y="1190243"/>
              <a:ext cx="3851147" cy="106070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1" name="Google Shape;421;p19"/>
            <p:cNvSpPr/>
            <p:nvPr/>
          </p:nvSpPr>
          <p:spPr>
            <a:xfrm>
              <a:off x="6363462" y="1457705"/>
              <a:ext cx="1161415" cy="996315"/>
            </a:xfrm>
            <a:custGeom>
              <a:rect b="b" l="l" r="r" t="t"/>
              <a:pathLst>
                <a:path extrusionOk="0" h="996314" w="1161415">
                  <a:moveTo>
                    <a:pt x="0" y="78867"/>
                  </a:moveTo>
                  <a:lnTo>
                    <a:pt x="6223" y="48133"/>
                  </a:lnTo>
                  <a:lnTo>
                    <a:pt x="23113" y="23114"/>
                  </a:lnTo>
                  <a:lnTo>
                    <a:pt x="48133" y="6223"/>
                  </a:lnTo>
                  <a:lnTo>
                    <a:pt x="78739" y="0"/>
                  </a:lnTo>
                  <a:lnTo>
                    <a:pt x="393699" y="0"/>
                  </a:lnTo>
                  <a:lnTo>
                    <a:pt x="424307" y="6223"/>
                  </a:lnTo>
                  <a:lnTo>
                    <a:pt x="449326" y="23114"/>
                  </a:lnTo>
                  <a:lnTo>
                    <a:pt x="466216" y="48133"/>
                  </a:lnTo>
                  <a:lnTo>
                    <a:pt x="472439" y="78867"/>
                  </a:lnTo>
                  <a:lnTo>
                    <a:pt x="472439" y="584835"/>
                  </a:lnTo>
                  <a:lnTo>
                    <a:pt x="466216" y="615442"/>
                  </a:lnTo>
                  <a:lnTo>
                    <a:pt x="449326" y="640461"/>
                  </a:lnTo>
                  <a:lnTo>
                    <a:pt x="424307" y="657352"/>
                  </a:lnTo>
                  <a:lnTo>
                    <a:pt x="393699" y="663575"/>
                  </a:lnTo>
                  <a:lnTo>
                    <a:pt x="78739" y="663575"/>
                  </a:lnTo>
                  <a:lnTo>
                    <a:pt x="48133" y="657352"/>
                  </a:lnTo>
                  <a:lnTo>
                    <a:pt x="23113" y="640461"/>
                  </a:lnTo>
                  <a:lnTo>
                    <a:pt x="6223" y="615442"/>
                  </a:lnTo>
                  <a:lnTo>
                    <a:pt x="0" y="584835"/>
                  </a:lnTo>
                  <a:lnTo>
                    <a:pt x="0" y="78867"/>
                  </a:lnTo>
                  <a:close/>
                </a:path>
                <a:path extrusionOk="0" h="996314" w="1161415">
                  <a:moveTo>
                    <a:pt x="234695" y="663575"/>
                  </a:moveTo>
                  <a:lnTo>
                    <a:pt x="1160907" y="996188"/>
                  </a:lnTo>
                </a:path>
              </a:pathLst>
            </a:custGeom>
            <a:noFill/>
            <a:ln cap="flat" cmpd="sng" w="28950">
              <a:solidFill>
                <a:srgbClr val="E11A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2" name="Google Shape;422;p19"/>
            <p:cNvSpPr/>
            <p:nvPr/>
          </p:nvSpPr>
          <p:spPr>
            <a:xfrm>
              <a:off x="7522464" y="2450591"/>
              <a:ext cx="4433316" cy="345947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3" name="Google Shape;423;p19"/>
            <p:cNvSpPr/>
            <p:nvPr/>
          </p:nvSpPr>
          <p:spPr>
            <a:xfrm>
              <a:off x="3909060" y="4026407"/>
              <a:ext cx="2923032" cy="215341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24" name="Google Shape;424;p19"/>
            <p:cNvSpPr/>
            <p:nvPr/>
          </p:nvSpPr>
          <p:spPr>
            <a:xfrm>
              <a:off x="6858762" y="2696717"/>
              <a:ext cx="1348740" cy="1264920"/>
            </a:xfrm>
            <a:custGeom>
              <a:rect b="b" l="l" r="r" t="t"/>
              <a:pathLst>
                <a:path extrusionOk="0" h="1264920" w="1348740">
                  <a:moveTo>
                    <a:pt x="656844" y="42545"/>
                  </a:moveTo>
                  <a:lnTo>
                    <a:pt x="660146" y="26035"/>
                  </a:lnTo>
                  <a:lnTo>
                    <a:pt x="669290" y="12446"/>
                  </a:lnTo>
                  <a:lnTo>
                    <a:pt x="682879" y="3302"/>
                  </a:lnTo>
                  <a:lnTo>
                    <a:pt x="699516" y="0"/>
                  </a:lnTo>
                  <a:lnTo>
                    <a:pt x="1305560" y="0"/>
                  </a:lnTo>
                  <a:lnTo>
                    <a:pt x="1322197" y="3302"/>
                  </a:lnTo>
                  <a:lnTo>
                    <a:pt x="1335786" y="12446"/>
                  </a:lnTo>
                  <a:lnTo>
                    <a:pt x="1344930" y="26035"/>
                  </a:lnTo>
                  <a:lnTo>
                    <a:pt x="1348232" y="42545"/>
                  </a:lnTo>
                  <a:lnTo>
                    <a:pt x="1348232" y="213233"/>
                  </a:lnTo>
                  <a:lnTo>
                    <a:pt x="1344930" y="229743"/>
                  </a:lnTo>
                  <a:lnTo>
                    <a:pt x="1335786" y="243332"/>
                  </a:lnTo>
                  <a:lnTo>
                    <a:pt x="1322197" y="252476"/>
                  </a:lnTo>
                  <a:lnTo>
                    <a:pt x="1305560" y="255778"/>
                  </a:lnTo>
                  <a:lnTo>
                    <a:pt x="699516" y="255778"/>
                  </a:lnTo>
                  <a:lnTo>
                    <a:pt x="682879" y="252476"/>
                  </a:lnTo>
                  <a:lnTo>
                    <a:pt x="669290" y="243332"/>
                  </a:lnTo>
                  <a:lnTo>
                    <a:pt x="660146" y="229743"/>
                  </a:lnTo>
                  <a:lnTo>
                    <a:pt x="656844" y="213233"/>
                  </a:lnTo>
                  <a:lnTo>
                    <a:pt x="656844" y="42545"/>
                  </a:lnTo>
                  <a:close/>
                </a:path>
                <a:path extrusionOk="0" h="1264920" w="1348740">
                  <a:moveTo>
                    <a:pt x="0" y="1264666"/>
                  </a:moveTo>
                  <a:lnTo>
                    <a:pt x="658241" y="236474"/>
                  </a:lnTo>
                </a:path>
              </a:pathLst>
            </a:custGeom>
            <a:noFill/>
            <a:ln cap="flat" cmpd="sng" w="28950">
              <a:solidFill>
                <a:srgbClr val="E11A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425" name="Google Shape;425;p19"/>
          <p:cNvSpPr txBox="1"/>
          <p:nvPr/>
        </p:nvSpPr>
        <p:spPr>
          <a:xfrm>
            <a:off x="493706" y="2613677"/>
            <a:ext cx="5320586" cy="1141979"/>
          </a:xfrm>
          <a:prstGeom prst="rect">
            <a:avLst/>
          </a:prstGeom>
          <a:noFill/>
          <a:ln>
            <a:noFill/>
          </a:ln>
        </p:spPr>
        <p:txBody>
          <a:bodyPr anchorCtr="0" anchor="t" bIns="0" lIns="0" spcFirstLastPara="1" rIns="0" wrap="square" tIns="13325">
            <a:spAutoFit/>
          </a:bodyPr>
          <a:lstStyle/>
          <a:p>
            <a:pPr indent="-372110" lvl="0" marL="384175"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a:t>
            </a:r>
            <a:r>
              <a:rPr b="1" i="0" lang="en-US" sz="2000" u="none" cap="none" strike="noStrike">
                <a:solidFill>
                  <a:srgbClr val="595959"/>
                </a:solidFill>
                <a:latin typeface="Arial"/>
                <a:ea typeface="Arial"/>
                <a:cs typeface="Arial"/>
                <a:sym typeface="Arial"/>
              </a:rPr>
              <a:t> Name Manager </a:t>
            </a:r>
            <a:r>
              <a:rPr b="0" i="0" lang="en-US" sz="2000" u="none" cap="none" strike="noStrike">
                <a:solidFill>
                  <a:srgbClr val="595959"/>
                </a:solidFill>
                <a:latin typeface="Arial"/>
                <a:ea typeface="Arial"/>
                <a:cs typeface="Arial"/>
                <a:sym typeface="Arial"/>
              </a:rPr>
              <a:t>from </a:t>
            </a:r>
            <a:r>
              <a:rPr b="1" i="0" lang="en-US" sz="2000" u="none" cap="none" strike="noStrike">
                <a:solidFill>
                  <a:srgbClr val="595959"/>
                </a:solidFill>
                <a:latin typeface="Arial"/>
                <a:ea typeface="Arial"/>
                <a:cs typeface="Arial"/>
                <a:sym typeface="Arial"/>
              </a:rPr>
              <a:t>Formulas </a:t>
            </a:r>
            <a:r>
              <a:rPr b="0" i="0" lang="en-US" sz="2000" u="none" cap="none" strike="noStrike">
                <a:solidFill>
                  <a:srgbClr val="595959"/>
                </a:solidFill>
                <a:latin typeface="Arial"/>
                <a:ea typeface="Arial"/>
                <a:cs typeface="Arial"/>
                <a:sym typeface="Arial"/>
              </a:rPr>
              <a:t>tab</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Select </a:t>
            </a:r>
            <a:r>
              <a:rPr b="1" i="0" lang="en-US" sz="2000" u="none" cap="none" strike="noStrike">
                <a:solidFill>
                  <a:srgbClr val="595959"/>
                </a:solidFill>
                <a:latin typeface="Arial"/>
                <a:ea typeface="Arial"/>
                <a:cs typeface="Arial"/>
                <a:sym typeface="Arial"/>
              </a:rPr>
              <a:t>New… </a:t>
            </a:r>
            <a:endParaRPr b="0" i="0" sz="1400" u="none" cap="none" strike="noStrike">
              <a:solidFill>
                <a:srgbClr val="000000"/>
              </a:solidFill>
              <a:latin typeface="Arial"/>
              <a:ea typeface="Arial"/>
              <a:cs typeface="Arial"/>
              <a:sym typeface="Arial"/>
            </a:endParaRPr>
          </a:p>
          <a:p>
            <a:pPr indent="-372110" lvl="0" marL="384175" marR="0" rtl="0" algn="l">
              <a:lnSpc>
                <a:spcPct val="100000"/>
              </a:lnSpc>
              <a:spcBef>
                <a:spcPts val="8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Select</a:t>
            </a:r>
            <a:r>
              <a:rPr b="1" i="0" lang="en-US" sz="2000" u="none" cap="none" strike="noStrike">
                <a:solidFill>
                  <a:srgbClr val="595959"/>
                </a:solidFill>
                <a:latin typeface="Arial"/>
                <a:ea typeface="Arial"/>
                <a:cs typeface="Arial"/>
                <a:sym typeface="Arial"/>
              </a:rPr>
              <a:t> range </a:t>
            </a:r>
            <a:r>
              <a:rPr b="0" i="0" lang="en-US" sz="2000" u="none" cap="none" strike="noStrike">
                <a:solidFill>
                  <a:srgbClr val="595959"/>
                </a:solidFill>
                <a:latin typeface="Arial"/>
                <a:ea typeface="Arial"/>
                <a:cs typeface="Arial"/>
                <a:sym typeface="Arial"/>
              </a:rPr>
              <a:t>and give a </a:t>
            </a:r>
            <a:r>
              <a:rPr b="1" i="0" lang="en-US" sz="2000" u="none" cap="none" strike="noStrike">
                <a:solidFill>
                  <a:srgbClr val="595959"/>
                </a:solidFill>
                <a:latin typeface="Arial"/>
                <a:ea typeface="Arial"/>
                <a:cs typeface="Arial"/>
                <a:sym typeface="Arial"/>
              </a:rPr>
              <a:t>name </a:t>
            </a:r>
            <a:r>
              <a:rPr b="0" i="0" lang="en-US" sz="2000" u="none" cap="none" strike="noStrike">
                <a:solidFill>
                  <a:srgbClr val="595959"/>
                </a:solidFill>
                <a:latin typeface="Arial"/>
                <a:ea typeface="Arial"/>
                <a:cs typeface="Arial"/>
                <a:sym typeface="Arial"/>
              </a:rPr>
              <a:t>to it</a:t>
            </a:r>
            <a:endParaRPr b="1" i="0" sz="2000" u="none" cap="none" strike="noStrike">
              <a:solidFill>
                <a:srgbClr val="595959"/>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2095453" y="66289"/>
            <a:ext cx="7861697" cy="1008267"/>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i="0" lang="en-US" sz="4000" u="none" cap="none" strike="noStrike">
                <a:solidFill>
                  <a:srgbClr val="DD0551"/>
                </a:solidFill>
                <a:latin typeface="Arial"/>
                <a:ea typeface="Arial"/>
                <a:cs typeface="Arial"/>
                <a:sym typeface="Arial"/>
              </a:rPr>
              <a:t>Week 1: Agenda</a:t>
            </a:r>
            <a:endParaRPr b="0" i="0" sz="1400" u="none" cap="none" strike="noStrike">
              <a:solidFill>
                <a:srgbClr val="000000"/>
              </a:solidFill>
              <a:latin typeface="Arial"/>
              <a:ea typeface="Arial"/>
              <a:cs typeface="Arial"/>
              <a:sym typeface="Arial"/>
            </a:endParaRPr>
          </a:p>
        </p:txBody>
      </p:sp>
      <p:sp>
        <p:nvSpPr>
          <p:cNvPr id="103" name="Google Shape;103;p2"/>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a:t>
            </a:r>
            <a:endParaRPr b="0" i="0" sz="1400" u="none" cap="none" strike="noStrike">
              <a:solidFill>
                <a:srgbClr val="7F7F7F"/>
              </a:solidFill>
              <a:latin typeface="Arial"/>
              <a:ea typeface="Arial"/>
              <a:cs typeface="Arial"/>
              <a:sym typeface="Arial"/>
            </a:endParaRPr>
          </a:p>
        </p:txBody>
      </p:sp>
      <p:sp>
        <p:nvSpPr>
          <p:cNvPr id="104" name="Google Shape;104;p2"/>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105" name="Google Shape;105;p2"/>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106" name="Google Shape;106;p2"/>
          <p:cNvGrpSpPr/>
          <p:nvPr/>
        </p:nvGrpSpPr>
        <p:grpSpPr>
          <a:xfrm>
            <a:off x="929593" y="1337337"/>
            <a:ext cx="3842131" cy="4280916"/>
            <a:chOff x="477105" y="1167651"/>
            <a:chExt cx="3842131" cy="4280916"/>
          </a:xfrm>
        </p:grpSpPr>
        <p:sp>
          <p:nvSpPr>
            <p:cNvPr id="107" name="Google Shape;107;p2"/>
            <p:cNvSpPr/>
            <p:nvPr/>
          </p:nvSpPr>
          <p:spPr>
            <a:xfrm>
              <a:off x="958689" y="4677423"/>
              <a:ext cx="226060" cy="303530"/>
            </a:xfrm>
            <a:custGeom>
              <a:rect b="b" l="l" r="r" t="t"/>
              <a:pathLst>
                <a:path extrusionOk="0" h="303529" w="226060">
                  <a:moveTo>
                    <a:pt x="211581" y="0"/>
                  </a:moveTo>
                  <a:lnTo>
                    <a:pt x="0" y="294767"/>
                  </a:lnTo>
                  <a:lnTo>
                    <a:pt x="5587" y="294767"/>
                  </a:lnTo>
                  <a:lnTo>
                    <a:pt x="5587" y="297561"/>
                  </a:lnTo>
                  <a:lnTo>
                    <a:pt x="8381" y="297561"/>
                  </a:lnTo>
                  <a:lnTo>
                    <a:pt x="16763" y="303149"/>
                  </a:lnTo>
                  <a:lnTo>
                    <a:pt x="225551" y="11175"/>
                  </a:lnTo>
                  <a:lnTo>
                    <a:pt x="211581" y="0"/>
                  </a:lnTo>
                  <a:close/>
                </a:path>
              </a:pathLst>
            </a:custGeom>
            <a:solidFill>
              <a:srgbClr val="F9B4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2"/>
            <p:cNvSpPr/>
            <p:nvPr/>
          </p:nvSpPr>
          <p:spPr>
            <a:xfrm>
              <a:off x="870296" y="3177807"/>
              <a:ext cx="539115" cy="570230"/>
            </a:xfrm>
            <a:custGeom>
              <a:rect b="b" l="l" r="r" t="t"/>
              <a:pathLst>
                <a:path extrusionOk="0" h="570229" w="539114">
                  <a:moveTo>
                    <a:pt x="255524" y="0"/>
                  </a:moveTo>
                  <a:lnTo>
                    <a:pt x="0" y="192150"/>
                  </a:lnTo>
                  <a:lnTo>
                    <a:pt x="283590" y="569976"/>
                  </a:lnTo>
                  <a:lnTo>
                    <a:pt x="539114" y="377824"/>
                  </a:lnTo>
                  <a:lnTo>
                    <a:pt x="25552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2"/>
            <p:cNvSpPr/>
            <p:nvPr/>
          </p:nvSpPr>
          <p:spPr>
            <a:xfrm>
              <a:off x="1371693" y="1568463"/>
              <a:ext cx="94615" cy="36195"/>
            </a:xfrm>
            <a:custGeom>
              <a:rect b="b" l="l" r="r" t="t"/>
              <a:pathLst>
                <a:path extrusionOk="0" h="36194" w="94614">
                  <a:moveTo>
                    <a:pt x="12573" y="0"/>
                  </a:moveTo>
                  <a:lnTo>
                    <a:pt x="4699" y="3175"/>
                  </a:lnTo>
                  <a:lnTo>
                    <a:pt x="3175" y="9525"/>
                  </a:lnTo>
                  <a:lnTo>
                    <a:pt x="0" y="15875"/>
                  </a:lnTo>
                  <a:lnTo>
                    <a:pt x="3175" y="24002"/>
                  </a:lnTo>
                  <a:lnTo>
                    <a:pt x="9398" y="25526"/>
                  </a:lnTo>
                  <a:lnTo>
                    <a:pt x="27305" y="31369"/>
                  </a:lnTo>
                  <a:lnTo>
                    <a:pt x="45847" y="35051"/>
                  </a:lnTo>
                  <a:lnTo>
                    <a:pt x="64389" y="36195"/>
                  </a:lnTo>
                  <a:lnTo>
                    <a:pt x="83185" y="35051"/>
                  </a:lnTo>
                  <a:lnTo>
                    <a:pt x="86360" y="35051"/>
                  </a:lnTo>
                  <a:lnTo>
                    <a:pt x="89535" y="33527"/>
                  </a:lnTo>
                  <a:lnTo>
                    <a:pt x="91059" y="31876"/>
                  </a:lnTo>
                  <a:lnTo>
                    <a:pt x="94234" y="25526"/>
                  </a:lnTo>
                  <a:lnTo>
                    <a:pt x="94234" y="14350"/>
                  </a:lnTo>
                  <a:lnTo>
                    <a:pt x="87884" y="9525"/>
                  </a:lnTo>
                  <a:lnTo>
                    <a:pt x="80010" y="9525"/>
                  </a:lnTo>
                  <a:lnTo>
                    <a:pt x="64516" y="10668"/>
                  </a:lnTo>
                  <a:lnTo>
                    <a:pt x="48768" y="9651"/>
                  </a:lnTo>
                  <a:lnTo>
                    <a:pt x="33528" y="6731"/>
                  </a:lnTo>
                  <a:lnTo>
                    <a:pt x="18923" y="1650"/>
                  </a:lnTo>
                  <a:lnTo>
                    <a:pt x="1257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0" name="Google Shape;110;p2"/>
            <p:cNvPicPr preferRelativeResize="0"/>
            <p:nvPr/>
          </p:nvPicPr>
          <p:blipFill rotWithShape="1">
            <a:blip r:embed="rId4">
              <a:alphaModFix/>
            </a:blip>
            <a:srcRect b="0" l="0" r="0" t="0"/>
            <a:stretch/>
          </p:blipFill>
          <p:spPr>
            <a:xfrm>
              <a:off x="3994497" y="5351031"/>
              <a:ext cx="202691" cy="97536"/>
            </a:xfrm>
            <a:prstGeom prst="rect">
              <a:avLst/>
            </a:prstGeom>
            <a:noFill/>
            <a:ln>
              <a:noFill/>
            </a:ln>
          </p:spPr>
        </p:pic>
        <p:sp>
          <p:nvSpPr>
            <p:cNvPr id="111" name="Google Shape;111;p2"/>
            <p:cNvSpPr/>
            <p:nvPr/>
          </p:nvSpPr>
          <p:spPr>
            <a:xfrm>
              <a:off x="1571337" y="2063763"/>
              <a:ext cx="2534285" cy="3227705"/>
            </a:xfrm>
            <a:custGeom>
              <a:rect b="b" l="l" r="r" t="t"/>
              <a:pathLst>
                <a:path extrusionOk="0" h="3227704" w="2534285">
                  <a:moveTo>
                    <a:pt x="2534031" y="0"/>
                  </a:moveTo>
                  <a:lnTo>
                    <a:pt x="2520950" y="0"/>
                  </a:lnTo>
                  <a:lnTo>
                    <a:pt x="2520950" y="3207766"/>
                  </a:lnTo>
                  <a:lnTo>
                    <a:pt x="580771" y="3207766"/>
                  </a:lnTo>
                  <a:lnTo>
                    <a:pt x="0" y="2647061"/>
                  </a:lnTo>
                  <a:lnTo>
                    <a:pt x="593851" y="3227451"/>
                  </a:lnTo>
                  <a:lnTo>
                    <a:pt x="2534031" y="3227451"/>
                  </a:lnTo>
                  <a:lnTo>
                    <a:pt x="2534031" y="3207766"/>
                  </a:lnTo>
                  <a:lnTo>
                    <a:pt x="2534031" y="0"/>
                  </a:lnTo>
                  <a:close/>
                </a:path>
              </a:pathLst>
            </a:custGeom>
            <a:solidFill>
              <a:srgbClr val="1C1C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2"/>
            <p:cNvSpPr/>
            <p:nvPr/>
          </p:nvSpPr>
          <p:spPr>
            <a:xfrm>
              <a:off x="1553048" y="2050048"/>
              <a:ext cx="2539365" cy="3221355"/>
            </a:xfrm>
            <a:custGeom>
              <a:rect b="b" l="l" r="r" t="t"/>
              <a:pathLst>
                <a:path extrusionOk="0" h="3221354" w="2539365">
                  <a:moveTo>
                    <a:pt x="2538857" y="0"/>
                  </a:moveTo>
                  <a:lnTo>
                    <a:pt x="0" y="0"/>
                  </a:lnTo>
                  <a:lnTo>
                    <a:pt x="0" y="2647188"/>
                  </a:lnTo>
                  <a:lnTo>
                    <a:pt x="599821" y="3221228"/>
                  </a:lnTo>
                  <a:lnTo>
                    <a:pt x="2538857" y="3221228"/>
                  </a:lnTo>
                  <a:lnTo>
                    <a:pt x="2538857" y="0"/>
                  </a:lnTo>
                  <a:close/>
                </a:path>
              </a:pathLst>
            </a:custGeom>
            <a:solidFill>
              <a:srgbClr val="FFF9F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2"/>
            <p:cNvSpPr/>
            <p:nvPr/>
          </p:nvSpPr>
          <p:spPr>
            <a:xfrm>
              <a:off x="2904837" y="4848111"/>
              <a:ext cx="894715" cy="111125"/>
            </a:xfrm>
            <a:custGeom>
              <a:rect b="b" l="l" r="r" t="t"/>
              <a:pathLst>
                <a:path extrusionOk="0" h="111125" w="894714">
                  <a:moveTo>
                    <a:pt x="894334" y="0"/>
                  </a:moveTo>
                  <a:lnTo>
                    <a:pt x="0" y="0"/>
                  </a:lnTo>
                  <a:lnTo>
                    <a:pt x="0" y="110870"/>
                  </a:lnTo>
                  <a:lnTo>
                    <a:pt x="894334" y="110870"/>
                  </a:lnTo>
                  <a:lnTo>
                    <a:pt x="894334" y="0"/>
                  </a:lnTo>
                  <a:close/>
                </a:path>
              </a:pathLst>
            </a:custGeom>
            <a:solidFill>
              <a:srgbClr val="EB50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2"/>
            <p:cNvSpPr/>
            <p:nvPr/>
          </p:nvSpPr>
          <p:spPr>
            <a:xfrm>
              <a:off x="1859373" y="2879103"/>
              <a:ext cx="1939925" cy="0"/>
            </a:xfrm>
            <a:custGeom>
              <a:rect b="b" l="l" r="r" t="t"/>
              <a:pathLst>
                <a:path extrusionOk="0" h="120000" w="1939925">
                  <a:moveTo>
                    <a:pt x="0" y="0"/>
                  </a:moveTo>
                  <a:lnTo>
                    <a:pt x="1939671"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2"/>
            <p:cNvSpPr/>
            <p:nvPr/>
          </p:nvSpPr>
          <p:spPr>
            <a:xfrm>
              <a:off x="1861659" y="3087129"/>
              <a:ext cx="1938655" cy="0"/>
            </a:xfrm>
            <a:custGeom>
              <a:rect b="b" l="l" r="r" t="t"/>
              <a:pathLst>
                <a:path extrusionOk="0" h="120000" w="1938654">
                  <a:moveTo>
                    <a:pt x="0" y="0"/>
                  </a:moveTo>
                  <a:lnTo>
                    <a:pt x="1938147" y="0"/>
                  </a:lnTo>
                </a:path>
              </a:pathLst>
            </a:custGeom>
            <a:noFill/>
            <a:ln cap="flat" cmpd="sng" w="594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2"/>
            <p:cNvSpPr/>
            <p:nvPr/>
          </p:nvSpPr>
          <p:spPr>
            <a:xfrm>
              <a:off x="1861659" y="3291345"/>
              <a:ext cx="1938655" cy="0"/>
            </a:xfrm>
            <a:custGeom>
              <a:rect b="b" l="l" r="r" t="t"/>
              <a:pathLst>
                <a:path extrusionOk="0" h="120000" w="1938654">
                  <a:moveTo>
                    <a:pt x="0" y="0"/>
                  </a:moveTo>
                  <a:lnTo>
                    <a:pt x="1938147" y="0"/>
                  </a:lnTo>
                </a:path>
              </a:pathLst>
            </a:custGeom>
            <a:noFill/>
            <a:ln cap="flat" cmpd="sng" w="533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2"/>
            <p:cNvSpPr/>
            <p:nvPr/>
          </p:nvSpPr>
          <p:spPr>
            <a:xfrm>
              <a:off x="1861659" y="3497085"/>
              <a:ext cx="1938655" cy="0"/>
            </a:xfrm>
            <a:custGeom>
              <a:rect b="b" l="l" r="r" t="t"/>
              <a:pathLst>
                <a:path extrusionOk="0" h="120000" w="1938654">
                  <a:moveTo>
                    <a:pt x="0" y="0"/>
                  </a:moveTo>
                  <a:lnTo>
                    <a:pt x="1938147" y="0"/>
                  </a:lnTo>
                </a:path>
              </a:pathLst>
            </a:custGeom>
            <a:noFill/>
            <a:ln cap="flat" cmpd="sng" w="594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2"/>
            <p:cNvSpPr/>
            <p:nvPr/>
          </p:nvSpPr>
          <p:spPr>
            <a:xfrm>
              <a:off x="1859373" y="3703587"/>
              <a:ext cx="1939925" cy="0"/>
            </a:xfrm>
            <a:custGeom>
              <a:rect b="b" l="l" r="r" t="t"/>
              <a:pathLst>
                <a:path extrusionOk="0" h="120000" w="1939925">
                  <a:moveTo>
                    <a:pt x="0" y="0"/>
                  </a:moveTo>
                  <a:lnTo>
                    <a:pt x="1939671" y="0"/>
                  </a:lnTo>
                </a:path>
              </a:pathLst>
            </a:custGeom>
            <a:noFill/>
            <a:ln cap="flat" cmpd="sng" w="579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2"/>
            <p:cNvSpPr/>
            <p:nvPr/>
          </p:nvSpPr>
          <p:spPr>
            <a:xfrm>
              <a:off x="1861659" y="3911613"/>
              <a:ext cx="1938655" cy="0"/>
            </a:xfrm>
            <a:custGeom>
              <a:rect b="b" l="l" r="r" t="t"/>
              <a:pathLst>
                <a:path extrusionOk="0" h="120000" w="1938654">
                  <a:moveTo>
                    <a:pt x="0" y="0"/>
                  </a:moveTo>
                  <a:lnTo>
                    <a:pt x="1938147" y="0"/>
                  </a:lnTo>
                </a:path>
              </a:pathLst>
            </a:custGeom>
            <a:noFill/>
            <a:ln cap="flat" cmpd="sng" w="533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2"/>
            <p:cNvSpPr/>
            <p:nvPr/>
          </p:nvSpPr>
          <p:spPr>
            <a:xfrm>
              <a:off x="1861659" y="4115829"/>
              <a:ext cx="1938655" cy="0"/>
            </a:xfrm>
            <a:custGeom>
              <a:rect b="b" l="l" r="r" t="t"/>
              <a:pathLst>
                <a:path extrusionOk="0" h="120000" w="1938654">
                  <a:moveTo>
                    <a:pt x="0" y="0"/>
                  </a:moveTo>
                  <a:lnTo>
                    <a:pt x="1938147" y="0"/>
                  </a:lnTo>
                </a:path>
              </a:pathLst>
            </a:custGeom>
            <a:noFill/>
            <a:ln cap="flat" cmpd="sng" w="594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2"/>
            <p:cNvSpPr/>
            <p:nvPr/>
          </p:nvSpPr>
          <p:spPr>
            <a:xfrm>
              <a:off x="1859373" y="4320807"/>
              <a:ext cx="1939925" cy="208915"/>
            </a:xfrm>
            <a:custGeom>
              <a:rect b="b" l="l" r="r" t="t"/>
              <a:pathLst>
                <a:path extrusionOk="0" h="208914" w="1939925">
                  <a:moveTo>
                    <a:pt x="0" y="0"/>
                  </a:moveTo>
                  <a:lnTo>
                    <a:pt x="1939671" y="0"/>
                  </a:lnTo>
                </a:path>
                <a:path extrusionOk="0" h="208914" w="1939925">
                  <a:moveTo>
                    <a:pt x="0" y="208660"/>
                  </a:moveTo>
                  <a:lnTo>
                    <a:pt x="1939671" y="20866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2"/>
            <p:cNvSpPr/>
            <p:nvPr/>
          </p:nvSpPr>
          <p:spPr>
            <a:xfrm>
              <a:off x="2165697" y="2423429"/>
              <a:ext cx="1365885" cy="109855"/>
            </a:xfrm>
            <a:custGeom>
              <a:rect b="b" l="l" r="r" t="t"/>
              <a:pathLst>
                <a:path extrusionOk="0" h="109855" w="1365885">
                  <a:moveTo>
                    <a:pt x="1365377" y="0"/>
                  </a:moveTo>
                  <a:lnTo>
                    <a:pt x="0" y="0"/>
                  </a:lnTo>
                  <a:lnTo>
                    <a:pt x="0" y="109472"/>
                  </a:lnTo>
                  <a:lnTo>
                    <a:pt x="1365377" y="109472"/>
                  </a:lnTo>
                  <a:lnTo>
                    <a:pt x="1365377" y="0"/>
                  </a:lnTo>
                  <a:close/>
                </a:path>
              </a:pathLst>
            </a:custGeom>
            <a:solidFill>
              <a:srgbClr val="A7A9A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2"/>
            <p:cNvSpPr/>
            <p:nvPr/>
          </p:nvSpPr>
          <p:spPr>
            <a:xfrm>
              <a:off x="1553048" y="4698760"/>
              <a:ext cx="612775" cy="573405"/>
            </a:xfrm>
            <a:custGeom>
              <a:rect b="b" l="l" r="r" t="t"/>
              <a:pathLst>
                <a:path extrusionOk="0" h="573404" w="612775">
                  <a:moveTo>
                    <a:pt x="612394" y="0"/>
                  </a:moveTo>
                  <a:lnTo>
                    <a:pt x="0" y="0"/>
                  </a:lnTo>
                  <a:lnTo>
                    <a:pt x="599313" y="572896"/>
                  </a:lnTo>
                  <a:lnTo>
                    <a:pt x="612394" y="0"/>
                  </a:lnTo>
                  <a:close/>
                </a:path>
              </a:pathLst>
            </a:custGeom>
            <a:solidFill>
              <a:srgbClr val="B9B9B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2"/>
            <p:cNvSpPr/>
            <p:nvPr/>
          </p:nvSpPr>
          <p:spPr>
            <a:xfrm>
              <a:off x="1553048" y="4698760"/>
              <a:ext cx="598805" cy="573405"/>
            </a:xfrm>
            <a:custGeom>
              <a:rect b="b" l="l" r="r" t="t"/>
              <a:pathLst>
                <a:path extrusionOk="0" h="573404" w="598804">
                  <a:moveTo>
                    <a:pt x="0" y="0"/>
                  </a:moveTo>
                  <a:lnTo>
                    <a:pt x="598551" y="572896"/>
                  </a:lnTo>
                  <a:lnTo>
                    <a:pt x="572388" y="32638"/>
                  </a:lnTo>
                  <a:lnTo>
                    <a:pt x="0" y="0"/>
                  </a:lnTo>
                  <a:close/>
                </a:path>
              </a:pathLst>
            </a:custGeom>
            <a:solidFill>
              <a:srgbClr val="EFECE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2"/>
            <p:cNvSpPr/>
            <p:nvPr/>
          </p:nvSpPr>
          <p:spPr>
            <a:xfrm>
              <a:off x="2342481" y="2039377"/>
              <a:ext cx="972185" cy="24765"/>
            </a:xfrm>
            <a:custGeom>
              <a:rect b="b" l="l" r="r" t="t"/>
              <a:pathLst>
                <a:path extrusionOk="0" h="24764" w="972185">
                  <a:moveTo>
                    <a:pt x="971930" y="0"/>
                  </a:moveTo>
                  <a:lnTo>
                    <a:pt x="0" y="0"/>
                  </a:lnTo>
                  <a:lnTo>
                    <a:pt x="0" y="24259"/>
                  </a:lnTo>
                  <a:lnTo>
                    <a:pt x="971930" y="24259"/>
                  </a:lnTo>
                  <a:lnTo>
                    <a:pt x="971930" y="0"/>
                  </a:lnTo>
                  <a:close/>
                </a:path>
              </a:pathLst>
            </a:custGeom>
            <a:solidFill>
              <a:srgbClr val="1E1E1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6" name="Google Shape;126;p2"/>
            <p:cNvPicPr preferRelativeResize="0"/>
            <p:nvPr/>
          </p:nvPicPr>
          <p:blipFill rotWithShape="1">
            <a:blip r:embed="rId5">
              <a:alphaModFix/>
            </a:blip>
            <a:srcRect b="0" l="0" r="0" t="0"/>
            <a:stretch/>
          </p:blipFill>
          <p:spPr>
            <a:xfrm>
              <a:off x="2706716" y="1588275"/>
              <a:ext cx="237743" cy="239267"/>
            </a:xfrm>
            <a:prstGeom prst="rect">
              <a:avLst/>
            </a:prstGeom>
            <a:noFill/>
            <a:ln>
              <a:noFill/>
            </a:ln>
          </p:spPr>
        </p:pic>
        <p:sp>
          <p:nvSpPr>
            <p:cNvPr id="127" name="Google Shape;127;p2"/>
            <p:cNvSpPr/>
            <p:nvPr/>
          </p:nvSpPr>
          <p:spPr>
            <a:xfrm>
              <a:off x="2220560" y="3255531"/>
              <a:ext cx="539115" cy="411480"/>
            </a:xfrm>
            <a:custGeom>
              <a:rect b="b" l="l" r="r" t="t"/>
              <a:pathLst>
                <a:path extrusionOk="0" h="411479" w="539114">
                  <a:moveTo>
                    <a:pt x="143510" y="0"/>
                  </a:moveTo>
                  <a:lnTo>
                    <a:pt x="0" y="252602"/>
                  </a:lnTo>
                  <a:lnTo>
                    <a:pt x="271399" y="407796"/>
                  </a:lnTo>
                  <a:lnTo>
                    <a:pt x="312674" y="390397"/>
                  </a:lnTo>
                  <a:lnTo>
                    <a:pt x="356235" y="379602"/>
                  </a:lnTo>
                  <a:lnTo>
                    <a:pt x="401193" y="375792"/>
                  </a:lnTo>
                  <a:lnTo>
                    <a:pt x="446659" y="379602"/>
                  </a:lnTo>
                  <a:lnTo>
                    <a:pt x="491871" y="391159"/>
                  </a:lnTo>
                  <a:lnTo>
                    <a:pt x="535939" y="411225"/>
                  </a:lnTo>
                  <a:lnTo>
                    <a:pt x="538988" y="401954"/>
                  </a:lnTo>
                  <a:lnTo>
                    <a:pt x="351916" y="293242"/>
                  </a:lnTo>
                  <a:lnTo>
                    <a:pt x="311912" y="293242"/>
                  </a:lnTo>
                  <a:lnTo>
                    <a:pt x="304673" y="289686"/>
                  </a:lnTo>
                  <a:lnTo>
                    <a:pt x="296925" y="281558"/>
                  </a:lnTo>
                  <a:lnTo>
                    <a:pt x="292100" y="271398"/>
                  </a:lnTo>
                  <a:lnTo>
                    <a:pt x="290449" y="260476"/>
                  </a:lnTo>
                  <a:lnTo>
                    <a:pt x="292226" y="249554"/>
                  </a:lnTo>
                  <a:lnTo>
                    <a:pt x="300354" y="241680"/>
                  </a:lnTo>
                  <a:lnTo>
                    <a:pt x="310261" y="237362"/>
                  </a:lnTo>
                  <a:lnTo>
                    <a:pt x="320801" y="236981"/>
                  </a:lnTo>
                  <a:lnTo>
                    <a:pt x="433197" y="236981"/>
                  </a:lnTo>
                  <a:lnTo>
                    <a:pt x="421639" y="199770"/>
                  </a:lnTo>
                  <a:lnTo>
                    <a:pt x="414909" y="155193"/>
                  </a:lnTo>
                  <a:lnTo>
                    <a:pt x="143510" y="0"/>
                  </a:lnTo>
                  <a:close/>
                </a:path>
              </a:pathLst>
            </a:custGeom>
            <a:solidFill>
              <a:srgbClr val="1D89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8" name="Google Shape;128;p2"/>
            <p:cNvPicPr preferRelativeResize="0"/>
            <p:nvPr/>
          </p:nvPicPr>
          <p:blipFill rotWithShape="1">
            <a:blip r:embed="rId6">
              <a:alphaModFix/>
            </a:blip>
            <a:srcRect b="0" l="0" r="0" t="0"/>
            <a:stretch/>
          </p:blipFill>
          <p:spPr>
            <a:xfrm>
              <a:off x="2532981" y="3491751"/>
              <a:ext cx="243839" cy="152400"/>
            </a:xfrm>
            <a:prstGeom prst="rect">
              <a:avLst/>
            </a:prstGeom>
            <a:noFill/>
            <a:ln>
              <a:noFill/>
            </a:ln>
          </p:spPr>
        </p:pic>
        <p:sp>
          <p:nvSpPr>
            <p:cNvPr id="129" name="Google Shape;129;p2"/>
            <p:cNvSpPr/>
            <p:nvPr/>
          </p:nvSpPr>
          <p:spPr>
            <a:xfrm>
              <a:off x="943449" y="4587507"/>
              <a:ext cx="280670" cy="413384"/>
            </a:xfrm>
            <a:custGeom>
              <a:rect b="b" l="l" r="r" t="t"/>
              <a:pathLst>
                <a:path extrusionOk="0" h="413385" w="280669">
                  <a:moveTo>
                    <a:pt x="22479" y="400570"/>
                  </a:moveTo>
                  <a:lnTo>
                    <a:pt x="19558" y="394462"/>
                  </a:lnTo>
                  <a:lnTo>
                    <a:pt x="10922" y="387350"/>
                  </a:lnTo>
                  <a:lnTo>
                    <a:pt x="1270" y="387350"/>
                  </a:lnTo>
                  <a:lnTo>
                    <a:pt x="127" y="400431"/>
                  </a:lnTo>
                  <a:lnTo>
                    <a:pt x="0" y="408178"/>
                  </a:lnTo>
                  <a:lnTo>
                    <a:pt x="1270" y="412889"/>
                  </a:lnTo>
                  <a:lnTo>
                    <a:pt x="4064" y="412242"/>
                  </a:lnTo>
                  <a:lnTo>
                    <a:pt x="17907" y="402844"/>
                  </a:lnTo>
                  <a:lnTo>
                    <a:pt x="22479" y="400570"/>
                  </a:lnTo>
                  <a:close/>
                </a:path>
                <a:path extrusionOk="0" h="413385" w="280669">
                  <a:moveTo>
                    <a:pt x="240411" y="13970"/>
                  </a:moveTo>
                  <a:lnTo>
                    <a:pt x="223647" y="0"/>
                  </a:lnTo>
                  <a:lnTo>
                    <a:pt x="15240" y="295275"/>
                  </a:lnTo>
                  <a:lnTo>
                    <a:pt x="23622" y="300863"/>
                  </a:lnTo>
                  <a:lnTo>
                    <a:pt x="26416" y="306578"/>
                  </a:lnTo>
                  <a:lnTo>
                    <a:pt x="29210" y="306578"/>
                  </a:lnTo>
                  <a:lnTo>
                    <a:pt x="29210" y="309372"/>
                  </a:lnTo>
                  <a:lnTo>
                    <a:pt x="32004" y="309372"/>
                  </a:lnTo>
                  <a:lnTo>
                    <a:pt x="240411" y="13970"/>
                  </a:lnTo>
                  <a:close/>
                </a:path>
                <a:path extrusionOk="0" h="413385" w="280669">
                  <a:moveTo>
                    <a:pt x="280162" y="40132"/>
                  </a:moveTo>
                  <a:lnTo>
                    <a:pt x="260477" y="28956"/>
                  </a:lnTo>
                  <a:lnTo>
                    <a:pt x="51816" y="322707"/>
                  </a:lnTo>
                  <a:lnTo>
                    <a:pt x="54610" y="322707"/>
                  </a:lnTo>
                  <a:lnTo>
                    <a:pt x="57404" y="325501"/>
                  </a:lnTo>
                  <a:lnTo>
                    <a:pt x="68707" y="333883"/>
                  </a:lnTo>
                  <a:lnTo>
                    <a:pt x="71374" y="336677"/>
                  </a:lnTo>
                  <a:lnTo>
                    <a:pt x="280162" y="40132"/>
                  </a:lnTo>
                  <a:close/>
                </a:path>
              </a:pathLst>
            </a:custGeom>
            <a:solidFill>
              <a:srgbClr val="F9B4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0" name="Google Shape;130;p2"/>
            <p:cNvPicPr preferRelativeResize="0"/>
            <p:nvPr/>
          </p:nvPicPr>
          <p:blipFill rotWithShape="1">
            <a:blip r:embed="rId7">
              <a:alphaModFix/>
            </a:blip>
            <a:srcRect b="0" l="0" r="0" t="0"/>
            <a:stretch/>
          </p:blipFill>
          <p:spPr>
            <a:xfrm>
              <a:off x="1188812" y="4553980"/>
              <a:ext cx="89916" cy="77724"/>
            </a:xfrm>
            <a:prstGeom prst="rect">
              <a:avLst/>
            </a:prstGeom>
            <a:noFill/>
            <a:ln>
              <a:noFill/>
            </a:ln>
          </p:spPr>
        </p:pic>
        <p:sp>
          <p:nvSpPr>
            <p:cNvPr id="131" name="Google Shape;131;p2"/>
            <p:cNvSpPr/>
            <p:nvPr/>
          </p:nvSpPr>
          <p:spPr>
            <a:xfrm>
              <a:off x="1028793" y="4640848"/>
              <a:ext cx="224154" cy="304800"/>
            </a:xfrm>
            <a:custGeom>
              <a:rect b="b" l="l" r="r" t="t"/>
              <a:pathLst>
                <a:path extrusionOk="0" h="304800" w="224155">
                  <a:moveTo>
                    <a:pt x="209804" y="0"/>
                  </a:moveTo>
                  <a:lnTo>
                    <a:pt x="0" y="296037"/>
                  </a:lnTo>
                  <a:lnTo>
                    <a:pt x="5587" y="296037"/>
                  </a:lnTo>
                  <a:lnTo>
                    <a:pt x="5587" y="298831"/>
                  </a:lnTo>
                  <a:lnTo>
                    <a:pt x="8381" y="298831"/>
                  </a:lnTo>
                  <a:lnTo>
                    <a:pt x="16764" y="304545"/>
                  </a:lnTo>
                  <a:lnTo>
                    <a:pt x="223774" y="11302"/>
                  </a:lnTo>
                  <a:lnTo>
                    <a:pt x="209804" y="0"/>
                  </a:lnTo>
                  <a:close/>
                </a:path>
              </a:pathLst>
            </a:custGeom>
            <a:solidFill>
              <a:srgbClr val="F9B4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2" name="Google Shape;132;p2"/>
            <p:cNvPicPr preferRelativeResize="0"/>
            <p:nvPr/>
          </p:nvPicPr>
          <p:blipFill rotWithShape="1">
            <a:blip r:embed="rId8">
              <a:alphaModFix/>
            </a:blip>
            <a:srcRect b="0" l="0" r="0" t="0"/>
            <a:stretch/>
          </p:blipFill>
          <p:spPr>
            <a:xfrm>
              <a:off x="951068" y="4904499"/>
              <a:ext cx="76200" cy="76200"/>
            </a:xfrm>
            <a:prstGeom prst="rect">
              <a:avLst/>
            </a:prstGeom>
            <a:noFill/>
            <a:ln>
              <a:noFill/>
            </a:ln>
          </p:spPr>
        </p:pic>
        <p:sp>
          <p:nvSpPr>
            <p:cNvPr id="133" name="Google Shape;133;p2"/>
            <p:cNvSpPr/>
            <p:nvPr/>
          </p:nvSpPr>
          <p:spPr>
            <a:xfrm>
              <a:off x="917540" y="3119895"/>
              <a:ext cx="594360" cy="626110"/>
            </a:xfrm>
            <a:custGeom>
              <a:rect b="b" l="l" r="r" t="t"/>
              <a:pathLst>
                <a:path extrusionOk="0" h="626110" w="594360">
                  <a:moveTo>
                    <a:pt x="283210" y="0"/>
                  </a:moveTo>
                  <a:lnTo>
                    <a:pt x="13716" y="189737"/>
                  </a:lnTo>
                  <a:lnTo>
                    <a:pt x="0" y="212598"/>
                  </a:lnTo>
                  <a:lnTo>
                    <a:pt x="762" y="225805"/>
                  </a:lnTo>
                  <a:lnTo>
                    <a:pt x="6731" y="238251"/>
                  </a:lnTo>
                  <a:lnTo>
                    <a:pt x="288544" y="612901"/>
                  </a:lnTo>
                  <a:lnTo>
                    <a:pt x="298450" y="621791"/>
                  </a:lnTo>
                  <a:lnTo>
                    <a:pt x="310895" y="625855"/>
                  </a:lnTo>
                  <a:lnTo>
                    <a:pt x="324104" y="624966"/>
                  </a:lnTo>
                  <a:lnTo>
                    <a:pt x="336550" y="618870"/>
                  </a:lnTo>
                  <a:lnTo>
                    <a:pt x="581025" y="435609"/>
                  </a:lnTo>
                  <a:lnTo>
                    <a:pt x="589914" y="425576"/>
                  </a:lnTo>
                  <a:lnTo>
                    <a:pt x="594106" y="413257"/>
                  </a:lnTo>
                  <a:lnTo>
                    <a:pt x="593470" y="400303"/>
                  </a:lnTo>
                  <a:lnTo>
                    <a:pt x="587756" y="388365"/>
                  </a:lnTo>
                  <a:lnTo>
                    <a:pt x="306069" y="13715"/>
                  </a:lnTo>
                  <a:lnTo>
                    <a:pt x="295656" y="4444"/>
                  </a:lnTo>
                  <a:lnTo>
                    <a:pt x="283210" y="0"/>
                  </a:lnTo>
                  <a:close/>
                </a:path>
              </a:pathLst>
            </a:custGeom>
            <a:solidFill>
              <a:srgbClr val="2C35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2"/>
            <p:cNvSpPr/>
            <p:nvPr/>
          </p:nvSpPr>
          <p:spPr>
            <a:xfrm>
              <a:off x="940400" y="3142756"/>
              <a:ext cx="539115" cy="570230"/>
            </a:xfrm>
            <a:custGeom>
              <a:rect b="b" l="l" r="r" t="t"/>
              <a:pathLst>
                <a:path extrusionOk="0" h="570229" w="539114">
                  <a:moveTo>
                    <a:pt x="255523" y="0"/>
                  </a:moveTo>
                  <a:lnTo>
                    <a:pt x="0" y="192150"/>
                  </a:lnTo>
                  <a:lnTo>
                    <a:pt x="283590" y="569975"/>
                  </a:lnTo>
                  <a:lnTo>
                    <a:pt x="539114" y="377824"/>
                  </a:lnTo>
                  <a:lnTo>
                    <a:pt x="25552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5" name="Google Shape;135;p2"/>
            <p:cNvPicPr preferRelativeResize="0"/>
            <p:nvPr/>
          </p:nvPicPr>
          <p:blipFill rotWithShape="1">
            <a:blip r:embed="rId9">
              <a:alphaModFix/>
            </a:blip>
            <a:srcRect b="0" l="0" r="0" t="0"/>
            <a:stretch/>
          </p:blipFill>
          <p:spPr>
            <a:xfrm>
              <a:off x="990693" y="3212859"/>
              <a:ext cx="469392" cy="477012"/>
            </a:xfrm>
            <a:prstGeom prst="rect">
              <a:avLst/>
            </a:prstGeom>
            <a:noFill/>
            <a:ln>
              <a:noFill/>
            </a:ln>
          </p:spPr>
        </p:pic>
        <p:pic>
          <p:nvPicPr>
            <p:cNvPr id="136" name="Google Shape;136;p2"/>
            <p:cNvPicPr preferRelativeResize="0"/>
            <p:nvPr/>
          </p:nvPicPr>
          <p:blipFill rotWithShape="1">
            <a:blip r:embed="rId10">
              <a:alphaModFix/>
            </a:blip>
            <a:srcRect b="0" l="0" r="0" t="0"/>
            <a:stretch/>
          </p:blipFill>
          <p:spPr>
            <a:xfrm>
              <a:off x="1632296" y="1557795"/>
              <a:ext cx="102107" cy="105155"/>
            </a:xfrm>
            <a:prstGeom prst="rect">
              <a:avLst/>
            </a:prstGeom>
            <a:noFill/>
            <a:ln>
              <a:noFill/>
            </a:ln>
          </p:spPr>
        </p:pic>
        <p:sp>
          <p:nvSpPr>
            <p:cNvPr id="137" name="Google Shape;137;p2"/>
            <p:cNvSpPr/>
            <p:nvPr/>
          </p:nvSpPr>
          <p:spPr>
            <a:xfrm>
              <a:off x="1687160" y="1643139"/>
              <a:ext cx="365760" cy="365760"/>
            </a:xfrm>
            <a:custGeom>
              <a:rect b="b" l="l" r="r" t="t"/>
              <a:pathLst>
                <a:path extrusionOk="0" h="365760" w="365760">
                  <a:moveTo>
                    <a:pt x="47243" y="0"/>
                  </a:moveTo>
                  <a:lnTo>
                    <a:pt x="3175" y="44196"/>
                  </a:lnTo>
                  <a:lnTo>
                    <a:pt x="0" y="48895"/>
                  </a:lnTo>
                  <a:lnTo>
                    <a:pt x="0" y="55118"/>
                  </a:lnTo>
                  <a:lnTo>
                    <a:pt x="310642" y="365760"/>
                  </a:lnTo>
                  <a:lnTo>
                    <a:pt x="316865" y="365760"/>
                  </a:lnTo>
                  <a:lnTo>
                    <a:pt x="365760" y="316864"/>
                  </a:lnTo>
                  <a:lnTo>
                    <a:pt x="47243" y="0"/>
                  </a:lnTo>
                  <a:close/>
                </a:path>
              </a:pathLst>
            </a:custGeom>
            <a:solidFill>
              <a:srgbClr val="00042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2"/>
            <p:cNvPicPr preferRelativeResize="0"/>
            <p:nvPr/>
          </p:nvPicPr>
          <p:blipFill rotWithShape="1">
            <a:blip r:embed="rId11">
              <a:alphaModFix/>
            </a:blip>
            <a:srcRect b="0" l="0" r="0" t="0"/>
            <a:stretch/>
          </p:blipFill>
          <p:spPr>
            <a:xfrm>
              <a:off x="1649060" y="1537983"/>
              <a:ext cx="108204" cy="105155"/>
            </a:xfrm>
            <a:prstGeom prst="rect">
              <a:avLst/>
            </a:prstGeom>
            <a:noFill/>
            <a:ln>
              <a:noFill/>
            </a:ln>
          </p:spPr>
        </p:pic>
        <p:sp>
          <p:nvSpPr>
            <p:cNvPr id="139" name="Google Shape;139;p2"/>
            <p:cNvSpPr/>
            <p:nvPr/>
          </p:nvSpPr>
          <p:spPr>
            <a:xfrm>
              <a:off x="1734404" y="1591323"/>
              <a:ext cx="368935" cy="368935"/>
            </a:xfrm>
            <a:custGeom>
              <a:rect b="b" l="l" r="r" t="t"/>
              <a:pathLst>
                <a:path extrusionOk="0" h="368935" w="368935">
                  <a:moveTo>
                    <a:pt x="58293" y="0"/>
                  </a:moveTo>
                  <a:lnTo>
                    <a:pt x="52069" y="0"/>
                  </a:lnTo>
                  <a:lnTo>
                    <a:pt x="0" y="52070"/>
                  </a:lnTo>
                  <a:lnTo>
                    <a:pt x="318135" y="368553"/>
                  </a:lnTo>
                  <a:lnTo>
                    <a:pt x="368554" y="318135"/>
                  </a:lnTo>
                  <a:lnTo>
                    <a:pt x="368554" y="310261"/>
                  </a:lnTo>
                  <a:lnTo>
                    <a:pt x="58293" y="0"/>
                  </a:lnTo>
                  <a:close/>
                </a:path>
              </a:pathLst>
            </a:custGeom>
            <a:solidFill>
              <a:srgbClr val="3337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2"/>
            <p:cNvSpPr/>
            <p:nvPr/>
          </p:nvSpPr>
          <p:spPr>
            <a:xfrm>
              <a:off x="1257393" y="1167651"/>
              <a:ext cx="490855" cy="490855"/>
            </a:xfrm>
            <a:custGeom>
              <a:rect b="b" l="l" r="r" t="t"/>
              <a:pathLst>
                <a:path extrusionOk="0" h="490855" w="490855">
                  <a:moveTo>
                    <a:pt x="245364" y="0"/>
                  </a:moveTo>
                  <a:lnTo>
                    <a:pt x="198628" y="4445"/>
                  </a:lnTo>
                  <a:lnTo>
                    <a:pt x="153162" y="18034"/>
                  </a:lnTo>
                  <a:lnTo>
                    <a:pt x="110617" y="40512"/>
                  </a:lnTo>
                  <a:lnTo>
                    <a:pt x="72136" y="72136"/>
                  </a:lnTo>
                  <a:lnTo>
                    <a:pt x="40512" y="110617"/>
                  </a:lnTo>
                  <a:lnTo>
                    <a:pt x="18034" y="153415"/>
                  </a:lnTo>
                  <a:lnTo>
                    <a:pt x="4444" y="199009"/>
                  </a:lnTo>
                  <a:lnTo>
                    <a:pt x="0" y="245999"/>
                  </a:lnTo>
                  <a:lnTo>
                    <a:pt x="4444" y="292862"/>
                  </a:lnTo>
                  <a:lnTo>
                    <a:pt x="18034" y="338582"/>
                  </a:lnTo>
                  <a:lnTo>
                    <a:pt x="40512" y="381381"/>
                  </a:lnTo>
                  <a:lnTo>
                    <a:pt x="72136" y="419862"/>
                  </a:lnTo>
                  <a:lnTo>
                    <a:pt x="110617" y="450976"/>
                  </a:lnTo>
                  <a:lnTo>
                    <a:pt x="153162" y="473075"/>
                  </a:lnTo>
                  <a:lnTo>
                    <a:pt x="198628" y="486283"/>
                  </a:lnTo>
                  <a:lnTo>
                    <a:pt x="245364" y="490727"/>
                  </a:lnTo>
                  <a:lnTo>
                    <a:pt x="291846" y="486283"/>
                  </a:lnTo>
                  <a:lnTo>
                    <a:pt x="337312" y="473075"/>
                  </a:lnTo>
                  <a:lnTo>
                    <a:pt x="379856" y="450976"/>
                  </a:lnTo>
                  <a:lnTo>
                    <a:pt x="418338" y="419862"/>
                  </a:lnTo>
                  <a:lnTo>
                    <a:pt x="449961" y="381381"/>
                  </a:lnTo>
                  <a:lnTo>
                    <a:pt x="472440" y="338582"/>
                  </a:lnTo>
                  <a:lnTo>
                    <a:pt x="486029" y="292862"/>
                  </a:lnTo>
                  <a:lnTo>
                    <a:pt x="490474" y="245999"/>
                  </a:lnTo>
                  <a:lnTo>
                    <a:pt x="486029" y="199009"/>
                  </a:lnTo>
                  <a:lnTo>
                    <a:pt x="472440" y="153415"/>
                  </a:lnTo>
                  <a:lnTo>
                    <a:pt x="449961" y="110617"/>
                  </a:lnTo>
                  <a:lnTo>
                    <a:pt x="418338" y="72136"/>
                  </a:lnTo>
                  <a:lnTo>
                    <a:pt x="379856" y="40512"/>
                  </a:lnTo>
                  <a:lnTo>
                    <a:pt x="337312" y="18034"/>
                  </a:lnTo>
                  <a:lnTo>
                    <a:pt x="291846" y="4445"/>
                  </a:lnTo>
                  <a:lnTo>
                    <a:pt x="245364" y="0"/>
                  </a:lnTo>
                  <a:close/>
                </a:path>
              </a:pathLst>
            </a:custGeom>
            <a:solidFill>
              <a:srgbClr val="00042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2"/>
            <p:cNvSpPr/>
            <p:nvPr/>
          </p:nvSpPr>
          <p:spPr>
            <a:xfrm>
              <a:off x="1313780" y="1222515"/>
              <a:ext cx="377825" cy="381000"/>
            </a:xfrm>
            <a:custGeom>
              <a:rect b="b" l="l" r="r" t="t"/>
              <a:pathLst>
                <a:path extrusionOk="0" h="381000" w="377825">
                  <a:moveTo>
                    <a:pt x="188849" y="0"/>
                  </a:moveTo>
                  <a:lnTo>
                    <a:pt x="140970" y="6223"/>
                  </a:lnTo>
                  <a:lnTo>
                    <a:pt x="95631" y="24637"/>
                  </a:lnTo>
                  <a:lnTo>
                    <a:pt x="55372" y="55499"/>
                  </a:lnTo>
                  <a:lnTo>
                    <a:pt x="27686" y="89916"/>
                  </a:lnTo>
                  <a:lnTo>
                    <a:pt x="9271" y="128397"/>
                  </a:lnTo>
                  <a:lnTo>
                    <a:pt x="0" y="169418"/>
                  </a:lnTo>
                  <a:lnTo>
                    <a:pt x="0" y="211200"/>
                  </a:lnTo>
                  <a:lnTo>
                    <a:pt x="9271" y="252222"/>
                  </a:lnTo>
                  <a:lnTo>
                    <a:pt x="27686" y="290703"/>
                  </a:lnTo>
                  <a:lnTo>
                    <a:pt x="55372" y="324993"/>
                  </a:lnTo>
                  <a:lnTo>
                    <a:pt x="95631" y="355854"/>
                  </a:lnTo>
                  <a:lnTo>
                    <a:pt x="140970" y="374396"/>
                  </a:lnTo>
                  <a:lnTo>
                    <a:pt x="188849" y="380492"/>
                  </a:lnTo>
                  <a:lnTo>
                    <a:pt x="236855" y="374396"/>
                  </a:lnTo>
                  <a:lnTo>
                    <a:pt x="282194" y="355854"/>
                  </a:lnTo>
                  <a:lnTo>
                    <a:pt x="322580" y="324993"/>
                  </a:lnTo>
                  <a:lnTo>
                    <a:pt x="350139" y="290703"/>
                  </a:lnTo>
                  <a:lnTo>
                    <a:pt x="368681" y="252222"/>
                  </a:lnTo>
                  <a:lnTo>
                    <a:pt x="377825" y="211200"/>
                  </a:lnTo>
                  <a:lnTo>
                    <a:pt x="377825" y="169418"/>
                  </a:lnTo>
                  <a:lnTo>
                    <a:pt x="368681" y="128397"/>
                  </a:lnTo>
                  <a:lnTo>
                    <a:pt x="350139" y="89916"/>
                  </a:lnTo>
                  <a:lnTo>
                    <a:pt x="322580" y="55499"/>
                  </a:lnTo>
                  <a:lnTo>
                    <a:pt x="282194" y="24637"/>
                  </a:lnTo>
                  <a:lnTo>
                    <a:pt x="236855" y="6223"/>
                  </a:lnTo>
                  <a:lnTo>
                    <a:pt x="188849" y="0"/>
                  </a:lnTo>
                  <a:close/>
                </a:path>
              </a:pathLst>
            </a:custGeom>
            <a:solidFill>
              <a:srgbClr val="8FD2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2" name="Google Shape;142;p2"/>
            <p:cNvPicPr preferRelativeResize="0"/>
            <p:nvPr/>
          </p:nvPicPr>
          <p:blipFill rotWithShape="1">
            <a:blip r:embed="rId12">
              <a:alphaModFix/>
            </a:blip>
            <a:srcRect b="0" l="0" r="0" t="0"/>
            <a:stretch/>
          </p:blipFill>
          <p:spPr>
            <a:xfrm>
              <a:off x="1348832" y="1291095"/>
              <a:ext cx="67056" cy="236220"/>
            </a:xfrm>
            <a:prstGeom prst="rect">
              <a:avLst/>
            </a:prstGeom>
            <a:noFill/>
            <a:ln>
              <a:noFill/>
            </a:ln>
          </p:spPr>
        </p:pic>
        <p:sp>
          <p:nvSpPr>
            <p:cNvPr id="143" name="Google Shape;143;p2"/>
            <p:cNvSpPr/>
            <p:nvPr/>
          </p:nvSpPr>
          <p:spPr>
            <a:xfrm>
              <a:off x="1441796" y="1533411"/>
              <a:ext cx="94615" cy="36195"/>
            </a:xfrm>
            <a:custGeom>
              <a:rect b="b" l="l" r="r" t="t"/>
              <a:pathLst>
                <a:path extrusionOk="0" h="36194" w="94614">
                  <a:moveTo>
                    <a:pt x="12573" y="0"/>
                  </a:moveTo>
                  <a:lnTo>
                    <a:pt x="4699" y="3175"/>
                  </a:lnTo>
                  <a:lnTo>
                    <a:pt x="3175" y="9525"/>
                  </a:lnTo>
                  <a:lnTo>
                    <a:pt x="0" y="15875"/>
                  </a:lnTo>
                  <a:lnTo>
                    <a:pt x="3175" y="23875"/>
                  </a:lnTo>
                  <a:lnTo>
                    <a:pt x="9398" y="25526"/>
                  </a:lnTo>
                  <a:lnTo>
                    <a:pt x="27305" y="31369"/>
                  </a:lnTo>
                  <a:lnTo>
                    <a:pt x="45846" y="35051"/>
                  </a:lnTo>
                  <a:lnTo>
                    <a:pt x="64388" y="36195"/>
                  </a:lnTo>
                  <a:lnTo>
                    <a:pt x="83185" y="35051"/>
                  </a:lnTo>
                  <a:lnTo>
                    <a:pt x="86360" y="35051"/>
                  </a:lnTo>
                  <a:lnTo>
                    <a:pt x="89535" y="33400"/>
                  </a:lnTo>
                  <a:lnTo>
                    <a:pt x="91058" y="31876"/>
                  </a:lnTo>
                  <a:lnTo>
                    <a:pt x="94233" y="25526"/>
                  </a:lnTo>
                  <a:lnTo>
                    <a:pt x="94233" y="14224"/>
                  </a:lnTo>
                  <a:lnTo>
                    <a:pt x="87883" y="9525"/>
                  </a:lnTo>
                  <a:lnTo>
                    <a:pt x="80010" y="9525"/>
                  </a:lnTo>
                  <a:lnTo>
                    <a:pt x="64515" y="10667"/>
                  </a:lnTo>
                  <a:lnTo>
                    <a:pt x="48768" y="9651"/>
                  </a:lnTo>
                  <a:lnTo>
                    <a:pt x="33527" y="6603"/>
                  </a:lnTo>
                  <a:lnTo>
                    <a:pt x="18923" y="1524"/>
                  </a:lnTo>
                  <a:lnTo>
                    <a:pt x="1257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2"/>
            <p:cNvSpPr/>
            <p:nvPr/>
          </p:nvSpPr>
          <p:spPr>
            <a:xfrm>
              <a:off x="1498185" y="1929651"/>
              <a:ext cx="2635250" cy="3497579"/>
            </a:xfrm>
            <a:custGeom>
              <a:rect b="b" l="l" r="r" t="t"/>
              <a:pathLst>
                <a:path extrusionOk="0" h="3497579" w="2635250">
                  <a:moveTo>
                    <a:pt x="58800" y="0"/>
                  </a:moveTo>
                  <a:lnTo>
                    <a:pt x="33019" y="32765"/>
                  </a:lnTo>
                  <a:lnTo>
                    <a:pt x="14731" y="71755"/>
                  </a:lnTo>
                  <a:lnTo>
                    <a:pt x="3682" y="115697"/>
                  </a:lnTo>
                  <a:lnTo>
                    <a:pt x="0" y="163195"/>
                  </a:lnTo>
                  <a:lnTo>
                    <a:pt x="0" y="3243072"/>
                  </a:lnTo>
                  <a:lnTo>
                    <a:pt x="4191" y="3289681"/>
                  </a:lnTo>
                  <a:lnTo>
                    <a:pt x="16382" y="3333115"/>
                  </a:lnTo>
                  <a:lnTo>
                    <a:pt x="35560" y="3372866"/>
                  </a:lnTo>
                  <a:lnTo>
                    <a:pt x="61087" y="3408299"/>
                  </a:lnTo>
                  <a:lnTo>
                    <a:pt x="92075" y="3438779"/>
                  </a:lnTo>
                  <a:lnTo>
                    <a:pt x="127762" y="3463518"/>
                  </a:lnTo>
                  <a:lnTo>
                    <a:pt x="167258" y="3482009"/>
                  </a:lnTo>
                  <a:lnTo>
                    <a:pt x="209931" y="3493579"/>
                  </a:lnTo>
                  <a:lnTo>
                    <a:pt x="254762" y="3497579"/>
                  </a:lnTo>
                  <a:lnTo>
                    <a:pt x="2553208" y="3497579"/>
                  </a:lnTo>
                  <a:lnTo>
                    <a:pt x="2605786" y="3492931"/>
                  </a:lnTo>
                  <a:lnTo>
                    <a:pt x="2634996" y="3484524"/>
                  </a:lnTo>
                  <a:lnTo>
                    <a:pt x="274319" y="3484524"/>
                  </a:lnTo>
                  <a:lnTo>
                    <a:pt x="227456" y="3480295"/>
                  </a:lnTo>
                  <a:lnTo>
                    <a:pt x="183387" y="3468116"/>
                  </a:lnTo>
                  <a:lnTo>
                    <a:pt x="142748" y="3448748"/>
                  </a:lnTo>
                  <a:lnTo>
                    <a:pt x="106172" y="3422904"/>
                  </a:lnTo>
                  <a:lnTo>
                    <a:pt x="74675" y="3391408"/>
                  </a:lnTo>
                  <a:lnTo>
                    <a:pt x="48894" y="3354959"/>
                  </a:lnTo>
                  <a:lnTo>
                    <a:pt x="29463" y="3314319"/>
                  </a:lnTo>
                  <a:lnTo>
                    <a:pt x="17272" y="3270250"/>
                  </a:lnTo>
                  <a:lnTo>
                    <a:pt x="13081" y="3223514"/>
                  </a:lnTo>
                  <a:lnTo>
                    <a:pt x="13081" y="143510"/>
                  </a:lnTo>
                  <a:lnTo>
                    <a:pt x="16510" y="104521"/>
                  </a:lnTo>
                  <a:lnTo>
                    <a:pt x="26162" y="66801"/>
                  </a:lnTo>
                  <a:lnTo>
                    <a:pt x="40639" y="31623"/>
                  </a:lnTo>
                  <a:lnTo>
                    <a:pt x="58800" y="0"/>
                  </a:lnTo>
                  <a:close/>
                </a:path>
              </a:pathLst>
            </a:custGeom>
            <a:solidFill>
              <a:srgbClr val="92929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5" name="Google Shape;145;p2"/>
            <p:cNvPicPr preferRelativeResize="0"/>
            <p:nvPr/>
          </p:nvPicPr>
          <p:blipFill rotWithShape="1">
            <a:blip r:embed="rId13">
              <a:alphaModFix/>
            </a:blip>
            <a:srcRect b="0" l="0" r="0" t="0"/>
            <a:stretch/>
          </p:blipFill>
          <p:spPr>
            <a:xfrm>
              <a:off x="4064600" y="5315980"/>
              <a:ext cx="202691" cy="97535"/>
            </a:xfrm>
            <a:prstGeom prst="rect">
              <a:avLst/>
            </a:prstGeom>
            <a:noFill/>
            <a:ln>
              <a:noFill/>
            </a:ln>
          </p:spPr>
        </p:pic>
        <p:sp>
          <p:nvSpPr>
            <p:cNvPr id="146" name="Google Shape;146;p2"/>
            <p:cNvSpPr/>
            <p:nvPr/>
          </p:nvSpPr>
          <p:spPr>
            <a:xfrm>
              <a:off x="1511901" y="1819923"/>
              <a:ext cx="2807335" cy="3593465"/>
            </a:xfrm>
            <a:custGeom>
              <a:rect b="b" l="l" r="r" t="t"/>
              <a:pathLst>
                <a:path extrusionOk="0" h="3593465" w="2807335">
                  <a:moveTo>
                    <a:pt x="2552319" y="0"/>
                  </a:moveTo>
                  <a:lnTo>
                    <a:pt x="261111" y="0"/>
                  </a:lnTo>
                  <a:lnTo>
                    <a:pt x="214375" y="3937"/>
                  </a:lnTo>
                  <a:lnTo>
                    <a:pt x="170179" y="15621"/>
                  </a:lnTo>
                  <a:lnTo>
                    <a:pt x="129539" y="34036"/>
                  </a:lnTo>
                  <a:lnTo>
                    <a:pt x="93090" y="58800"/>
                  </a:lnTo>
                  <a:lnTo>
                    <a:pt x="61594" y="89280"/>
                  </a:lnTo>
                  <a:lnTo>
                    <a:pt x="35813" y="124587"/>
                  </a:lnTo>
                  <a:lnTo>
                    <a:pt x="16382" y="164337"/>
                  </a:lnTo>
                  <a:lnTo>
                    <a:pt x="4190" y="207772"/>
                  </a:lnTo>
                  <a:lnTo>
                    <a:pt x="0" y="254380"/>
                  </a:lnTo>
                  <a:lnTo>
                    <a:pt x="0" y="3332353"/>
                  </a:lnTo>
                  <a:lnTo>
                    <a:pt x="4190" y="3379089"/>
                  </a:lnTo>
                  <a:lnTo>
                    <a:pt x="16382" y="3423157"/>
                  </a:lnTo>
                  <a:lnTo>
                    <a:pt x="35813" y="3463798"/>
                  </a:lnTo>
                  <a:lnTo>
                    <a:pt x="61594" y="3500247"/>
                  </a:lnTo>
                  <a:lnTo>
                    <a:pt x="93090" y="3531743"/>
                  </a:lnTo>
                  <a:lnTo>
                    <a:pt x="129539" y="3557473"/>
                  </a:lnTo>
                  <a:lnTo>
                    <a:pt x="170179" y="3576828"/>
                  </a:lnTo>
                  <a:lnTo>
                    <a:pt x="214375" y="3588994"/>
                  </a:lnTo>
                  <a:lnTo>
                    <a:pt x="261111" y="3593211"/>
                  </a:lnTo>
                  <a:lnTo>
                    <a:pt x="2552319" y="3593211"/>
                  </a:lnTo>
                  <a:lnTo>
                    <a:pt x="2598928" y="3588994"/>
                  </a:lnTo>
                  <a:lnTo>
                    <a:pt x="2642361" y="3576828"/>
                  </a:lnTo>
                  <a:lnTo>
                    <a:pt x="2682239" y="3557473"/>
                  </a:lnTo>
                  <a:lnTo>
                    <a:pt x="2717672" y="3531743"/>
                  </a:lnTo>
                  <a:lnTo>
                    <a:pt x="2748025" y="3500247"/>
                  </a:lnTo>
                  <a:lnTo>
                    <a:pt x="2772918" y="3463798"/>
                  </a:lnTo>
                  <a:lnTo>
                    <a:pt x="2791333" y="3423157"/>
                  </a:lnTo>
                  <a:lnTo>
                    <a:pt x="2802889" y="3379089"/>
                  </a:lnTo>
                  <a:lnTo>
                    <a:pt x="2806954" y="3332353"/>
                  </a:lnTo>
                  <a:lnTo>
                    <a:pt x="2806954" y="254380"/>
                  </a:lnTo>
                  <a:lnTo>
                    <a:pt x="2802889" y="207772"/>
                  </a:lnTo>
                  <a:lnTo>
                    <a:pt x="2791333" y="164337"/>
                  </a:lnTo>
                  <a:lnTo>
                    <a:pt x="2772918" y="124587"/>
                  </a:lnTo>
                  <a:lnTo>
                    <a:pt x="2748025" y="89280"/>
                  </a:lnTo>
                  <a:lnTo>
                    <a:pt x="2717672" y="58800"/>
                  </a:lnTo>
                  <a:lnTo>
                    <a:pt x="2682239" y="34036"/>
                  </a:lnTo>
                  <a:lnTo>
                    <a:pt x="2642361" y="15621"/>
                  </a:lnTo>
                  <a:lnTo>
                    <a:pt x="2598928" y="3937"/>
                  </a:lnTo>
                  <a:lnTo>
                    <a:pt x="2552319" y="0"/>
                  </a:lnTo>
                  <a:close/>
                </a:path>
              </a:pathLst>
            </a:custGeom>
            <a:solidFill>
              <a:srgbClr val="41404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7" name="Google Shape;147;p2"/>
            <p:cNvSpPr/>
            <p:nvPr/>
          </p:nvSpPr>
          <p:spPr>
            <a:xfrm>
              <a:off x="1642965" y="2027187"/>
              <a:ext cx="2533015" cy="3228975"/>
            </a:xfrm>
            <a:custGeom>
              <a:rect b="b" l="l" r="r" t="t"/>
              <a:pathLst>
                <a:path extrusionOk="0" h="3228975" w="2533015">
                  <a:moveTo>
                    <a:pt x="2532634" y="0"/>
                  </a:moveTo>
                  <a:lnTo>
                    <a:pt x="2519553" y="0"/>
                  </a:lnTo>
                  <a:lnTo>
                    <a:pt x="2519553" y="3209163"/>
                  </a:lnTo>
                  <a:lnTo>
                    <a:pt x="580517" y="3209163"/>
                  </a:lnTo>
                  <a:lnTo>
                    <a:pt x="0" y="2648077"/>
                  </a:lnTo>
                  <a:lnTo>
                    <a:pt x="593597" y="3228848"/>
                  </a:lnTo>
                  <a:lnTo>
                    <a:pt x="2532634" y="3228848"/>
                  </a:lnTo>
                  <a:lnTo>
                    <a:pt x="2532634" y="3209163"/>
                  </a:lnTo>
                  <a:lnTo>
                    <a:pt x="2532634" y="0"/>
                  </a:lnTo>
                  <a:close/>
                </a:path>
              </a:pathLst>
            </a:custGeom>
            <a:solidFill>
              <a:srgbClr val="1C1C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2"/>
            <p:cNvSpPr/>
            <p:nvPr/>
          </p:nvSpPr>
          <p:spPr>
            <a:xfrm>
              <a:off x="1623152" y="2014995"/>
              <a:ext cx="2539365" cy="3221355"/>
            </a:xfrm>
            <a:custGeom>
              <a:rect b="b" l="l" r="r" t="t"/>
              <a:pathLst>
                <a:path extrusionOk="0" h="3221354" w="2539365">
                  <a:moveTo>
                    <a:pt x="2538857" y="0"/>
                  </a:moveTo>
                  <a:lnTo>
                    <a:pt x="0" y="0"/>
                  </a:lnTo>
                  <a:lnTo>
                    <a:pt x="0" y="2647188"/>
                  </a:lnTo>
                  <a:lnTo>
                    <a:pt x="599820" y="3221228"/>
                  </a:lnTo>
                  <a:lnTo>
                    <a:pt x="2538857" y="3221228"/>
                  </a:lnTo>
                  <a:lnTo>
                    <a:pt x="2538857" y="0"/>
                  </a:lnTo>
                  <a:close/>
                </a:path>
              </a:pathLst>
            </a:custGeom>
            <a:solidFill>
              <a:srgbClr val="FFF9F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2"/>
            <p:cNvSpPr/>
            <p:nvPr/>
          </p:nvSpPr>
          <p:spPr>
            <a:xfrm>
              <a:off x="2974941" y="4813060"/>
              <a:ext cx="894715" cy="111125"/>
            </a:xfrm>
            <a:custGeom>
              <a:rect b="b" l="l" r="r" t="t"/>
              <a:pathLst>
                <a:path extrusionOk="0" h="111125" w="894714">
                  <a:moveTo>
                    <a:pt x="894334" y="0"/>
                  </a:moveTo>
                  <a:lnTo>
                    <a:pt x="0" y="0"/>
                  </a:lnTo>
                  <a:lnTo>
                    <a:pt x="0" y="110870"/>
                  </a:lnTo>
                  <a:lnTo>
                    <a:pt x="894334" y="110870"/>
                  </a:lnTo>
                  <a:lnTo>
                    <a:pt x="894334" y="0"/>
                  </a:lnTo>
                  <a:close/>
                </a:path>
              </a:pathLst>
            </a:custGeom>
            <a:solidFill>
              <a:srgbClr val="EB50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2"/>
            <p:cNvSpPr/>
            <p:nvPr/>
          </p:nvSpPr>
          <p:spPr>
            <a:xfrm>
              <a:off x="1931001" y="2844051"/>
              <a:ext cx="1938655" cy="0"/>
            </a:xfrm>
            <a:custGeom>
              <a:rect b="b" l="l" r="r" t="t"/>
              <a:pathLst>
                <a:path extrusionOk="0" h="120000" w="1938654">
                  <a:moveTo>
                    <a:pt x="0" y="0"/>
                  </a:moveTo>
                  <a:lnTo>
                    <a:pt x="1938273"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2"/>
            <p:cNvSpPr/>
            <p:nvPr/>
          </p:nvSpPr>
          <p:spPr>
            <a:xfrm>
              <a:off x="1931001" y="3048267"/>
              <a:ext cx="1938655" cy="0"/>
            </a:xfrm>
            <a:custGeom>
              <a:rect b="b" l="l" r="r" t="t"/>
              <a:pathLst>
                <a:path extrusionOk="0" h="120000" w="1938654">
                  <a:moveTo>
                    <a:pt x="0" y="0"/>
                  </a:moveTo>
                  <a:lnTo>
                    <a:pt x="1938273" y="0"/>
                  </a:lnTo>
                </a:path>
              </a:pathLst>
            </a:custGeom>
            <a:noFill/>
            <a:ln cap="flat" cmpd="sng" w="579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2"/>
            <p:cNvSpPr/>
            <p:nvPr/>
          </p:nvSpPr>
          <p:spPr>
            <a:xfrm>
              <a:off x="1931001" y="3254007"/>
              <a:ext cx="1938655" cy="0"/>
            </a:xfrm>
            <a:custGeom>
              <a:rect b="b" l="l" r="r" t="t"/>
              <a:pathLst>
                <a:path extrusionOk="0" h="120000" w="1938654">
                  <a:moveTo>
                    <a:pt x="0" y="0"/>
                  </a:moveTo>
                  <a:lnTo>
                    <a:pt x="1938273"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2"/>
            <p:cNvSpPr/>
            <p:nvPr/>
          </p:nvSpPr>
          <p:spPr>
            <a:xfrm>
              <a:off x="1931762" y="3460509"/>
              <a:ext cx="1939925" cy="208915"/>
            </a:xfrm>
            <a:custGeom>
              <a:rect b="b" l="l" r="r" t="t"/>
              <a:pathLst>
                <a:path extrusionOk="0" h="208914" w="1939925">
                  <a:moveTo>
                    <a:pt x="0" y="0"/>
                  </a:moveTo>
                  <a:lnTo>
                    <a:pt x="1939798" y="0"/>
                  </a:lnTo>
                </a:path>
                <a:path extrusionOk="0" h="208914" w="1939925">
                  <a:moveTo>
                    <a:pt x="0" y="208406"/>
                  </a:moveTo>
                  <a:lnTo>
                    <a:pt x="1939798" y="208406"/>
                  </a:lnTo>
                </a:path>
              </a:pathLst>
            </a:custGeom>
            <a:noFill/>
            <a:ln cap="flat" cmpd="sng" w="594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2"/>
            <p:cNvSpPr/>
            <p:nvPr/>
          </p:nvSpPr>
          <p:spPr>
            <a:xfrm>
              <a:off x="1931001" y="3874275"/>
              <a:ext cx="1938655" cy="0"/>
            </a:xfrm>
            <a:custGeom>
              <a:rect b="b" l="l" r="r" t="t"/>
              <a:pathLst>
                <a:path extrusionOk="0" h="120000" w="1938654">
                  <a:moveTo>
                    <a:pt x="0" y="0"/>
                  </a:moveTo>
                  <a:lnTo>
                    <a:pt x="1938273"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2"/>
            <p:cNvSpPr/>
            <p:nvPr/>
          </p:nvSpPr>
          <p:spPr>
            <a:xfrm>
              <a:off x="1931001" y="4078491"/>
              <a:ext cx="1938655" cy="0"/>
            </a:xfrm>
            <a:custGeom>
              <a:rect b="b" l="l" r="r" t="t"/>
              <a:pathLst>
                <a:path extrusionOk="0" h="120000" w="1938654">
                  <a:moveTo>
                    <a:pt x="0" y="0"/>
                  </a:moveTo>
                  <a:lnTo>
                    <a:pt x="1938273" y="0"/>
                  </a:lnTo>
                </a:path>
              </a:pathLst>
            </a:custGeom>
            <a:noFill/>
            <a:ln cap="flat" cmpd="sng" w="579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2"/>
            <p:cNvSpPr/>
            <p:nvPr/>
          </p:nvSpPr>
          <p:spPr>
            <a:xfrm>
              <a:off x="1931762" y="4286517"/>
              <a:ext cx="1939925" cy="0"/>
            </a:xfrm>
            <a:custGeom>
              <a:rect b="b" l="l" r="r" t="t"/>
              <a:pathLst>
                <a:path extrusionOk="0" h="120000" w="1939925">
                  <a:moveTo>
                    <a:pt x="0" y="0"/>
                  </a:moveTo>
                  <a:lnTo>
                    <a:pt x="1939798" y="0"/>
                  </a:lnTo>
                </a:path>
              </a:pathLst>
            </a:custGeom>
            <a:noFill/>
            <a:ln cap="flat" cmpd="sng" w="533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2"/>
            <p:cNvSpPr/>
            <p:nvPr/>
          </p:nvSpPr>
          <p:spPr>
            <a:xfrm>
              <a:off x="1931001" y="4494543"/>
              <a:ext cx="1938655" cy="0"/>
            </a:xfrm>
            <a:custGeom>
              <a:rect b="b" l="l" r="r" t="t"/>
              <a:pathLst>
                <a:path extrusionOk="0" h="120000" w="1938654">
                  <a:moveTo>
                    <a:pt x="0" y="0"/>
                  </a:moveTo>
                  <a:lnTo>
                    <a:pt x="1938273"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2"/>
            <p:cNvSpPr/>
            <p:nvPr/>
          </p:nvSpPr>
          <p:spPr>
            <a:xfrm>
              <a:off x="2235800" y="2386853"/>
              <a:ext cx="1365885" cy="109855"/>
            </a:xfrm>
            <a:custGeom>
              <a:rect b="b" l="l" r="r" t="t"/>
              <a:pathLst>
                <a:path extrusionOk="0" h="109855" w="1365885">
                  <a:moveTo>
                    <a:pt x="1365377" y="0"/>
                  </a:moveTo>
                  <a:lnTo>
                    <a:pt x="0" y="0"/>
                  </a:lnTo>
                  <a:lnTo>
                    <a:pt x="0" y="109472"/>
                  </a:lnTo>
                  <a:lnTo>
                    <a:pt x="1365377" y="109472"/>
                  </a:lnTo>
                  <a:lnTo>
                    <a:pt x="1365377" y="0"/>
                  </a:lnTo>
                  <a:close/>
                </a:path>
              </a:pathLst>
            </a:custGeom>
            <a:solidFill>
              <a:srgbClr val="A7A9A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2"/>
            <p:cNvSpPr/>
            <p:nvPr/>
          </p:nvSpPr>
          <p:spPr>
            <a:xfrm>
              <a:off x="1623152" y="4662184"/>
              <a:ext cx="612775" cy="574675"/>
            </a:xfrm>
            <a:custGeom>
              <a:rect b="b" l="l" r="r" t="t"/>
              <a:pathLst>
                <a:path extrusionOk="0" h="574675" w="612775">
                  <a:moveTo>
                    <a:pt x="612394" y="0"/>
                  </a:moveTo>
                  <a:lnTo>
                    <a:pt x="0" y="0"/>
                  </a:lnTo>
                  <a:lnTo>
                    <a:pt x="599312" y="574293"/>
                  </a:lnTo>
                  <a:lnTo>
                    <a:pt x="612394" y="0"/>
                  </a:lnTo>
                  <a:close/>
                </a:path>
              </a:pathLst>
            </a:custGeom>
            <a:solidFill>
              <a:srgbClr val="B9B9B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2"/>
            <p:cNvSpPr/>
            <p:nvPr/>
          </p:nvSpPr>
          <p:spPr>
            <a:xfrm>
              <a:off x="1623152" y="4662184"/>
              <a:ext cx="600075" cy="574675"/>
            </a:xfrm>
            <a:custGeom>
              <a:rect b="b" l="l" r="r" t="t"/>
              <a:pathLst>
                <a:path extrusionOk="0" h="574675" w="600075">
                  <a:moveTo>
                    <a:pt x="0" y="0"/>
                  </a:moveTo>
                  <a:lnTo>
                    <a:pt x="599947" y="574293"/>
                  </a:lnTo>
                  <a:lnTo>
                    <a:pt x="573785" y="32765"/>
                  </a:lnTo>
                  <a:lnTo>
                    <a:pt x="0" y="0"/>
                  </a:lnTo>
                  <a:close/>
                </a:path>
              </a:pathLst>
            </a:custGeom>
            <a:solidFill>
              <a:srgbClr val="EFECE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2"/>
            <p:cNvSpPr/>
            <p:nvPr/>
          </p:nvSpPr>
          <p:spPr>
            <a:xfrm>
              <a:off x="2412584" y="2004327"/>
              <a:ext cx="973455" cy="22860"/>
            </a:xfrm>
            <a:custGeom>
              <a:rect b="b" l="l" r="r" t="t"/>
              <a:pathLst>
                <a:path extrusionOk="0" h="22860" w="973454">
                  <a:moveTo>
                    <a:pt x="973327" y="0"/>
                  </a:moveTo>
                  <a:lnTo>
                    <a:pt x="0" y="0"/>
                  </a:lnTo>
                  <a:lnTo>
                    <a:pt x="0" y="22605"/>
                  </a:lnTo>
                  <a:lnTo>
                    <a:pt x="973327" y="22605"/>
                  </a:lnTo>
                  <a:lnTo>
                    <a:pt x="973327" y="0"/>
                  </a:lnTo>
                  <a:close/>
                </a:path>
              </a:pathLst>
            </a:custGeom>
            <a:solidFill>
              <a:srgbClr val="1E1E1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2"/>
            <p:cNvSpPr/>
            <p:nvPr/>
          </p:nvSpPr>
          <p:spPr>
            <a:xfrm>
              <a:off x="2397344" y="1467879"/>
              <a:ext cx="990600" cy="536575"/>
            </a:xfrm>
            <a:custGeom>
              <a:rect b="b" l="l" r="r" t="t"/>
              <a:pathLst>
                <a:path extrusionOk="0" h="536575" w="990600">
                  <a:moveTo>
                    <a:pt x="492378" y="0"/>
                  </a:moveTo>
                  <a:lnTo>
                    <a:pt x="447928" y="5334"/>
                  </a:lnTo>
                  <a:lnTo>
                    <a:pt x="406907" y="20701"/>
                  </a:lnTo>
                  <a:lnTo>
                    <a:pt x="370459" y="44577"/>
                  </a:lnTo>
                  <a:lnTo>
                    <a:pt x="339978" y="75946"/>
                  </a:lnTo>
                  <a:lnTo>
                    <a:pt x="316738" y="113284"/>
                  </a:lnTo>
                  <a:lnTo>
                    <a:pt x="301751" y="155448"/>
                  </a:lnTo>
                  <a:lnTo>
                    <a:pt x="296544" y="201168"/>
                  </a:lnTo>
                  <a:lnTo>
                    <a:pt x="297434" y="214884"/>
                  </a:lnTo>
                  <a:lnTo>
                    <a:pt x="301625" y="242316"/>
                  </a:lnTo>
                  <a:lnTo>
                    <a:pt x="302513" y="255905"/>
                  </a:lnTo>
                  <a:lnTo>
                    <a:pt x="0" y="255905"/>
                  </a:lnTo>
                  <a:lnTo>
                    <a:pt x="0" y="536194"/>
                  </a:lnTo>
                  <a:lnTo>
                    <a:pt x="990600" y="536194"/>
                  </a:lnTo>
                  <a:lnTo>
                    <a:pt x="990600" y="255905"/>
                  </a:lnTo>
                  <a:lnTo>
                    <a:pt x="682116" y="255905"/>
                  </a:lnTo>
                  <a:lnTo>
                    <a:pt x="686562" y="242316"/>
                  </a:lnTo>
                  <a:lnTo>
                    <a:pt x="690372" y="228600"/>
                  </a:lnTo>
                  <a:lnTo>
                    <a:pt x="693038" y="214884"/>
                  </a:lnTo>
                  <a:lnTo>
                    <a:pt x="694054" y="201168"/>
                  </a:lnTo>
                  <a:lnTo>
                    <a:pt x="688848" y="155448"/>
                  </a:lnTo>
                  <a:lnTo>
                    <a:pt x="673735" y="113284"/>
                  </a:lnTo>
                  <a:lnTo>
                    <a:pt x="650113" y="75946"/>
                  </a:lnTo>
                  <a:lnTo>
                    <a:pt x="618998" y="44577"/>
                  </a:lnTo>
                  <a:lnTo>
                    <a:pt x="581660" y="20701"/>
                  </a:lnTo>
                  <a:lnTo>
                    <a:pt x="538988" y="5334"/>
                  </a:lnTo>
                  <a:lnTo>
                    <a:pt x="492378" y="0"/>
                  </a:lnTo>
                  <a:close/>
                </a:path>
              </a:pathLst>
            </a:custGeom>
            <a:solidFill>
              <a:srgbClr val="FFAD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63" name="Google Shape;163;p2"/>
            <p:cNvPicPr preferRelativeResize="0"/>
            <p:nvPr/>
          </p:nvPicPr>
          <p:blipFill rotWithShape="1">
            <a:blip r:embed="rId5">
              <a:alphaModFix/>
            </a:blip>
            <a:srcRect b="0" l="0" r="0" t="0"/>
            <a:stretch/>
          </p:blipFill>
          <p:spPr>
            <a:xfrm>
              <a:off x="2776821" y="1553223"/>
              <a:ext cx="237743" cy="239267"/>
            </a:xfrm>
            <a:prstGeom prst="rect">
              <a:avLst/>
            </a:prstGeom>
            <a:noFill/>
            <a:ln>
              <a:noFill/>
            </a:ln>
          </p:spPr>
        </p:pic>
        <p:sp>
          <p:nvSpPr>
            <p:cNvPr id="164" name="Google Shape;164;p2"/>
            <p:cNvSpPr/>
            <p:nvPr/>
          </p:nvSpPr>
          <p:spPr>
            <a:xfrm>
              <a:off x="2290665" y="3218956"/>
              <a:ext cx="539115" cy="412750"/>
            </a:xfrm>
            <a:custGeom>
              <a:rect b="b" l="l" r="r" t="t"/>
              <a:pathLst>
                <a:path extrusionOk="0" h="412750" w="539114">
                  <a:moveTo>
                    <a:pt x="143510" y="0"/>
                  </a:moveTo>
                  <a:lnTo>
                    <a:pt x="0" y="253237"/>
                  </a:lnTo>
                  <a:lnTo>
                    <a:pt x="271399" y="409066"/>
                  </a:lnTo>
                  <a:lnTo>
                    <a:pt x="312800" y="391540"/>
                  </a:lnTo>
                  <a:lnTo>
                    <a:pt x="356362" y="380745"/>
                  </a:lnTo>
                  <a:lnTo>
                    <a:pt x="401320" y="376935"/>
                  </a:lnTo>
                  <a:lnTo>
                    <a:pt x="446786" y="380745"/>
                  </a:lnTo>
                  <a:lnTo>
                    <a:pt x="491871" y="392429"/>
                  </a:lnTo>
                  <a:lnTo>
                    <a:pt x="535940" y="412495"/>
                  </a:lnTo>
                  <a:lnTo>
                    <a:pt x="538988" y="403097"/>
                  </a:lnTo>
                  <a:lnTo>
                    <a:pt x="351663" y="294131"/>
                  </a:lnTo>
                  <a:lnTo>
                    <a:pt x="312039" y="294131"/>
                  </a:lnTo>
                  <a:lnTo>
                    <a:pt x="304800" y="290575"/>
                  </a:lnTo>
                  <a:lnTo>
                    <a:pt x="296925" y="282320"/>
                  </a:lnTo>
                  <a:lnTo>
                    <a:pt x="292100" y="272160"/>
                  </a:lnTo>
                  <a:lnTo>
                    <a:pt x="290449" y="261111"/>
                  </a:lnTo>
                  <a:lnTo>
                    <a:pt x="292227" y="250189"/>
                  </a:lnTo>
                  <a:lnTo>
                    <a:pt x="300355" y="242442"/>
                  </a:lnTo>
                  <a:lnTo>
                    <a:pt x="310261" y="237997"/>
                  </a:lnTo>
                  <a:lnTo>
                    <a:pt x="320802" y="237616"/>
                  </a:lnTo>
                  <a:lnTo>
                    <a:pt x="433324" y="237616"/>
                  </a:lnTo>
                  <a:lnTo>
                    <a:pt x="421640" y="200405"/>
                  </a:lnTo>
                  <a:lnTo>
                    <a:pt x="414909" y="155701"/>
                  </a:lnTo>
                  <a:lnTo>
                    <a:pt x="143510" y="0"/>
                  </a:lnTo>
                  <a:close/>
                </a:path>
              </a:pathLst>
            </a:custGeom>
            <a:solidFill>
              <a:srgbClr val="1D89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65" name="Google Shape;165;p2"/>
            <p:cNvPicPr preferRelativeResize="0"/>
            <p:nvPr/>
          </p:nvPicPr>
          <p:blipFill rotWithShape="1">
            <a:blip r:embed="rId14">
              <a:alphaModFix/>
            </a:blip>
            <a:srcRect b="0" l="0" r="0" t="0"/>
            <a:stretch/>
          </p:blipFill>
          <p:spPr>
            <a:xfrm>
              <a:off x="2603084" y="3456700"/>
              <a:ext cx="243839" cy="152400"/>
            </a:xfrm>
            <a:prstGeom prst="rect">
              <a:avLst/>
            </a:prstGeom>
            <a:noFill/>
            <a:ln>
              <a:noFill/>
            </a:ln>
          </p:spPr>
        </p:pic>
        <p:sp>
          <p:nvSpPr>
            <p:cNvPr id="166" name="Google Shape;166;p2"/>
            <p:cNvSpPr/>
            <p:nvPr/>
          </p:nvSpPr>
          <p:spPr>
            <a:xfrm>
              <a:off x="906872" y="2411235"/>
              <a:ext cx="1617980" cy="1129665"/>
            </a:xfrm>
            <a:custGeom>
              <a:rect b="b" l="l" r="r" t="t"/>
              <a:pathLst>
                <a:path extrusionOk="0" h="1129664" w="1617979">
                  <a:moveTo>
                    <a:pt x="170434" y="0"/>
                  </a:moveTo>
                  <a:lnTo>
                    <a:pt x="0" y="305815"/>
                  </a:lnTo>
                  <a:lnTo>
                    <a:pt x="1448815" y="1129157"/>
                  </a:lnTo>
                  <a:lnTo>
                    <a:pt x="1617979" y="827277"/>
                  </a:lnTo>
                  <a:lnTo>
                    <a:pt x="170434" y="0"/>
                  </a:lnTo>
                  <a:close/>
                </a:path>
              </a:pathLst>
            </a:custGeom>
            <a:solidFill>
              <a:srgbClr val="0DB3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7" name="Google Shape;167;p2"/>
            <p:cNvSpPr/>
            <p:nvPr/>
          </p:nvSpPr>
          <p:spPr>
            <a:xfrm>
              <a:off x="477105" y="2178063"/>
              <a:ext cx="1988820" cy="1332230"/>
            </a:xfrm>
            <a:custGeom>
              <a:rect b="b" l="l" r="r" t="t"/>
              <a:pathLst>
                <a:path extrusionOk="0" h="1332229" w="1988820">
                  <a:moveTo>
                    <a:pt x="312293" y="30988"/>
                  </a:moveTo>
                  <a:lnTo>
                    <a:pt x="304546" y="23241"/>
                  </a:lnTo>
                  <a:lnTo>
                    <a:pt x="262255" y="6350"/>
                  </a:lnTo>
                  <a:lnTo>
                    <a:pt x="218186" y="0"/>
                  </a:lnTo>
                  <a:lnTo>
                    <a:pt x="173736" y="3556"/>
                  </a:lnTo>
                  <a:lnTo>
                    <a:pt x="130810" y="16637"/>
                  </a:lnTo>
                  <a:lnTo>
                    <a:pt x="91059" y="38862"/>
                  </a:lnTo>
                  <a:lnTo>
                    <a:pt x="56007" y="69596"/>
                  </a:lnTo>
                  <a:lnTo>
                    <a:pt x="27432" y="108458"/>
                  </a:lnTo>
                  <a:lnTo>
                    <a:pt x="8255" y="152527"/>
                  </a:lnTo>
                  <a:lnTo>
                    <a:pt x="0" y="198120"/>
                  </a:lnTo>
                  <a:lnTo>
                    <a:pt x="1905" y="243586"/>
                  </a:lnTo>
                  <a:lnTo>
                    <a:pt x="13335" y="287147"/>
                  </a:lnTo>
                  <a:lnTo>
                    <a:pt x="33909" y="327152"/>
                  </a:lnTo>
                  <a:lnTo>
                    <a:pt x="62611" y="362077"/>
                  </a:lnTo>
                  <a:lnTo>
                    <a:pt x="99187" y="390144"/>
                  </a:lnTo>
                  <a:lnTo>
                    <a:pt x="106934" y="397891"/>
                  </a:lnTo>
                  <a:lnTo>
                    <a:pt x="312293" y="30988"/>
                  </a:lnTo>
                  <a:close/>
                </a:path>
                <a:path extrusionOk="0" h="1332229" w="1988820">
                  <a:moveTo>
                    <a:pt x="1988439" y="1026287"/>
                  </a:moveTo>
                  <a:lnTo>
                    <a:pt x="540258" y="198120"/>
                  </a:lnTo>
                  <a:lnTo>
                    <a:pt x="368808" y="504444"/>
                  </a:lnTo>
                  <a:lnTo>
                    <a:pt x="1817243" y="1331849"/>
                  </a:lnTo>
                  <a:lnTo>
                    <a:pt x="1988439" y="1026287"/>
                  </a:lnTo>
                  <a:close/>
                </a:path>
              </a:pathLst>
            </a:custGeom>
            <a:solidFill>
              <a:srgbClr val="FA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8" name="Google Shape;168;p2"/>
            <p:cNvSpPr/>
            <p:nvPr/>
          </p:nvSpPr>
          <p:spPr>
            <a:xfrm>
              <a:off x="583784" y="2124723"/>
              <a:ext cx="1126490" cy="789940"/>
            </a:xfrm>
            <a:custGeom>
              <a:rect b="b" l="l" r="r" t="t"/>
              <a:pathLst>
                <a:path extrusionOk="0" h="789939" w="1126489">
                  <a:moveTo>
                    <a:pt x="348995" y="0"/>
                  </a:moveTo>
                  <a:lnTo>
                    <a:pt x="307339" y="6096"/>
                  </a:lnTo>
                  <a:lnTo>
                    <a:pt x="268350" y="22478"/>
                  </a:lnTo>
                  <a:lnTo>
                    <a:pt x="233933" y="48895"/>
                  </a:lnTo>
                  <a:lnTo>
                    <a:pt x="206248" y="85343"/>
                  </a:lnTo>
                  <a:lnTo>
                    <a:pt x="0" y="451612"/>
                  </a:lnTo>
                  <a:lnTo>
                    <a:pt x="590804" y="787653"/>
                  </a:lnTo>
                  <a:lnTo>
                    <a:pt x="602361" y="789432"/>
                  </a:lnTo>
                  <a:lnTo>
                    <a:pt x="615061" y="787780"/>
                  </a:lnTo>
                  <a:lnTo>
                    <a:pt x="627126" y="782065"/>
                  </a:lnTo>
                  <a:lnTo>
                    <a:pt x="636905" y="771651"/>
                  </a:lnTo>
                  <a:lnTo>
                    <a:pt x="809370" y="461645"/>
                  </a:lnTo>
                  <a:lnTo>
                    <a:pt x="813816" y="450976"/>
                  </a:lnTo>
                  <a:lnTo>
                    <a:pt x="813435" y="439292"/>
                  </a:lnTo>
                  <a:lnTo>
                    <a:pt x="807847" y="428625"/>
                  </a:lnTo>
                  <a:lnTo>
                    <a:pt x="796925" y="421639"/>
                  </a:lnTo>
                  <a:lnTo>
                    <a:pt x="267969" y="115570"/>
                  </a:lnTo>
                  <a:lnTo>
                    <a:pt x="292226" y="88391"/>
                  </a:lnTo>
                  <a:lnTo>
                    <a:pt x="325119" y="73025"/>
                  </a:lnTo>
                  <a:lnTo>
                    <a:pt x="361314" y="71374"/>
                  </a:lnTo>
                  <a:lnTo>
                    <a:pt x="395350" y="84962"/>
                  </a:lnTo>
                  <a:lnTo>
                    <a:pt x="1050925" y="457580"/>
                  </a:lnTo>
                  <a:lnTo>
                    <a:pt x="1065783" y="460628"/>
                  </a:lnTo>
                  <a:lnTo>
                    <a:pt x="1081277" y="460501"/>
                  </a:lnTo>
                  <a:lnTo>
                    <a:pt x="1094994" y="456818"/>
                  </a:lnTo>
                  <a:lnTo>
                    <a:pt x="1104645" y="449452"/>
                  </a:lnTo>
                  <a:lnTo>
                    <a:pt x="1126108" y="415163"/>
                  </a:lnTo>
                  <a:lnTo>
                    <a:pt x="431926" y="19430"/>
                  </a:lnTo>
                  <a:lnTo>
                    <a:pt x="391287" y="4445"/>
                  </a:lnTo>
                  <a:lnTo>
                    <a:pt x="348995" y="0"/>
                  </a:lnTo>
                  <a:close/>
                </a:path>
              </a:pathLst>
            </a:custGeom>
            <a:solidFill>
              <a:srgbClr val="1D89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2"/>
            <p:cNvSpPr/>
            <p:nvPr/>
          </p:nvSpPr>
          <p:spPr>
            <a:xfrm>
              <a:off x="646268" y="2240548"/>
              <a:ext cx="288290" cy="413384"/>
            </a:xfrm>
            <a:custGeom>
              <a:rect b="b" l="l" r="r" t="t"/>
              <a:pathLst>
                <a:path extrusionOk="0" h="413385" w="288289">
                  <a:moveTo>
                    <a:pt x="205994" y="0"/>
                  </a:moveTo>
                  <a:lnTo>
                    <a:pt x="0" y="366267"/>
                  </a:lnTo>
                  <a:lnTo>
                    <a:pt x="81407" y="413003"/>
                  </a:lnTo>
                  <a:lnTo>
                    <a:pt x="288036" y="46862"/>
                  </a:lnTo>
                  <a:lnTo>
                    <a:pt x="205994" y="0"/>
                  </a:lnTo>
                  <a:close/>
                </a:path>
              </a:pathLst>
            </a:custGeom>
            <a:solidFill>
              <a:srgbClr val="FA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70" name="Google Shape;170;p2"/>
          <p:cNvSpPr txBox="1"/>
          <p:nvPr/>
        </p:nvSpPr>
        <p:spPr>
          <a:xfrm>
            <a:off x="7273171" y="1920533"/>
            <a:ext cx="4291965" cy="1104147"/>
          </a:xfrm>
          <a:prstGeom prst="rect">
            <a:avLst/>
          </a:prstGeom>
          <a:noFill/>
          <a:ln>
            <a:noFill/>
          </a:ln>
        </p:spPr>
        <p:txBody>
          <a:bodyPr anchorCtr="0" anchor="t" bIns="0" lIns="0" spcFirstLastPara="1" rIns="0" wrap="square" tIns="64750">
            <a:spAutoFit/>
          </a:bodyPr>
          <a:lstStyle/>
          <a:p>
            <a:pPr indent="-172720" lvl="0" marL="184785" marR="0" rtl="0" algn="l">
              <a:lnSpc>
                <a:spcPct val="100000"/>
              </a:lnSpc>
              <a:spcBef>
                <a:spcPts val="0"/>
              </a:spcBef>
              <a:spcAft>
                <a:spcPts val="0"/>
              </a:spcAft>
              <a:buClr>
                <a:srgbClr val="FF0000"/>
              </a:buClr>
              <a:buSzPts val="2000"/>
              <a:buFont typeface="Noto Sans Symbols"/>
              <a:buChar char="✔"/>
            </a:pPr>
            <a:r>
              <a:rPr b="1" i="0" lang="en-US" sz="2000" u="none" cap="none" strike="noStrike">
                <a:solidFill>
                  <a:srgbClr val="445269"/>
                </a:solidFill>
                <a:latin typeface="Arial"/>
                <a:ea typeface="Arial"/>
                <a:cs typeface="Arial"/>
                <a:sym typeface="Arial"/>
              </a:rPr>
              <a:t>Data Types</a:t>
            </a:r>
            <a:endParaRPr b="0" i="0" sz="1400" u="none" cap="none" strike="noStrike">
              <a:solidFill>
                <a:srgbClr val="000000"/>
              </a:solidFill>
              <a:latin typeface="Arial"/>
              <a:ea typeface="Arial"/>
              <a:cs typeface="Arial"/>
              <a:sym typeface="Arial"/>
            </a:endParaRPr>
          </a:p>
          <a:p>
            <a:pPr indent="-172720" lvl="0" marL="184785" marR="0" rtl="0" algn="l">
              <a:lnSpc>
                <a:spcPct val="100000"/>
              </a:lnSpc>
              <a:spcBef>
                <a:spcPts val="509"/>
              </a:spcBef>
              <a:spcAft>
                <a:spcPts val="0"/>
              </a:spcAft>
              <a:buClr>
                <a:srgbClr val="FF0000"/>
              </a:buClr>
              <a:buSzPts val="2000"/>
              <a:buFont typeface="Noto Sans Symbols"/>
              <a:buChar char="✔"/>
            </a:pPr>
            <a:r>
              <a:rPr b="1" i="0" lang="en-US" sz="2000" u="none" cap="none" strike="noStrike">
                <a:solidFill>
                  <a:srgbClr val="445269"/>
                </a:solidFill>
                <a:latin typeface="Arial"/>
                <a:ea typeface="Arial"/>
                <a:cs typeface="Arial"/>
                <a:sym typeface="Arial"/>
              </a:rPr>
              <a:t>Cell Format, References</a:t>
            </a:r>
            <a:endParaRPr b="0" i="0" sz="2000" u="none" cap="none" strike="noStrike">
              <a:solidFill>
                <a:schemeClr val="dk1"/>
              </a:solidFill>
              <a:latin typeface="Arial"/>
              <a:ea typeface="Arial"/>
              <a:cs typeface="Arial"/>
              <a:sym typeface="Arial"/>
            </a:endParaRPr>
          </a:p>
          <a:p>
            <a:pPr indent="-172720" lvl="0" marL="184785" marR="0" rtl="0" algn="l">
              <a:lnSpc>
                <a:spcPct val="100000"/>
              </a:lnSpc>
              <a:spcBef>
                <a:spcPts val="409"/>
              </a:spcBef>
              <a:spcAft>
                <a:spcPts val="0"/>
              </a:spcAft>
              <a:buClr>
                <a:srgbClr val="FF0000"/>
              </a:buClr>
              <a:buSzPts val="2000"/>
              <a:buFont typeface="Noto Sans Symbols"/>
              <a:buChar char="✔"/>
            </a:pPr>
            <a:r>
              <a:rPr b="1" i="0" lang="en-US" sz="2000" u="none" cap="none" strike="noStrike">
                <a:solidFill>
                  <a:srgbClr val="445269"/>
                </a:solidFill>
                <a:latin typeface="Arial"/>
                <a:ea typeface="Arial"/>
                <a:cs typeface="Arial"/>
                <a:sym typeface="Arial"/>
              </a:rPr>
              <a:t>Sorting, Filtering</a:t>
            </a:r>
            <a:endParaRPr b="0" i="0" sz="1400" u="none" cap="none" strike="noStrike">
              <a:solidFill>
                <a:srgbClr val="000000"/>
              </a:solidFill>
              <a:latin typeface="Arial"/>
              <a:ea typeface="Arial"/>
              <a:cs typeface="Arial"/>
              <a:sym typeface="Arial"/>
            </a:endParaRPr>
          </a:p>
        </p:txBody>
      </p:sp>
      <p:sp>
        <p:nvSpPr>
          <p:cNvPr id="171" name="Google Shape;171;p2"/>
          <p:cNvSpPr txBox="1"/>
          <p:nvPr>
            <p:ph type="title"/>
          </p:nvPr>
        </p:nvSpPr>
        <p:spPr>
          <a:xfrm>
            <a:off x="7251089" y="1505057"/>
            <a:ext cx="3917100" cy="382800"/>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Clr>
                <a:srgbClr val="445269"/>
              </a:buClr>
              <a:buSzPts val="2400"/>
              <a:buFont typeface="Arial"/>
              <a:buNone/>
            </a:pPr>
            <a:r>
              <a:rPr b="1" lang="en-US" sz="2400">
                <a:solidFill>
                  <a:srgbClr val="445269"/>
                </a:solidFill>
                <a:latin typeface="Arial"/>
                <a:ea typeface="Arial"/>
                <a:cs typeface="Arial"/>
                <a:sym typeface="Arial"/>
              </a:rPr>
              <a:t>Introduction to Excel</a:t>
            </a:r>
            <a:endParaRPr sz="2400">
              <a:latin typeface="Arial"/>
              <a:ea typeface="Arial"/>
              <a:cs typeface="Arial"/>
              <a:sym typeface="Arial"/>
            </a:endParaRPr>
          </a:p>
        </p:txBody>
      </p:sp>
      <p:sp>
        <p:nvSpPr>
          <p:cNvPr id="172" name="Google Shape;172;p2"/>
          <p:cNvSpPr txBox="1"/>
          <p:nvPr/>
        </p:nvSpPr>
        <p:spPr>
          <a:xfrm>
            <a:off x="7273172" y="3600342"/>
            <a:ext cx="4291965" cy="732251"/>
          </a:xfrm>
          <a:prstGeom prst="rect">
            <a:avLst/>
          </a:prstGeom>
          <a:noFill/>
          <a:ln>
            <a:noFill/>
          </a:ln>
        </p:spPr>
        <p:txBody>
          <a:bodyPr anchorCtr="0" anchor="t" bIns="0" lIns="0" spcFirstLastPara="1" rIns="0" wrap="square" tIns="64750">
            <a:spAutoFit/>
          </a:bodyPr>
          <a:lstStyle/>
          <a:p>
            <a:pPr indent="-172720" lvl="0" marL="184785" marR="0" rtl="0" algn="l">
              <a:lnSpc>
                <a:spcPct val="100000"/>
              </a:lnSpc>
              <a:spcBef>
                <a:spcPts val="0"/>
              </a:spcBef>
              <a:spcAft>
                <a:spcPts val="0"/>
              </a:spcAft>
              <a:buClr>
                <a:srgbClr val="FF0000"/>
              </a:buClr>
              <a:buSzPts val="2000"/>
              <a:buFont typeface="Noto Sans Symbols"/>
              <a:buChar char="✔"/>
            </a:pPr>
            <a:r>
              <a:rPr b="1" i="0" lang="en-US" sz="2000" u="none" cap="none" strike="noStrike">
                <a:solidFill>
                  <a:srgbClr val="445269"/>
                </a:solidFill>
                <a:latin typeface="Arial"/>
                <a:ea typeface="Arial"/>
                <a:cs typeface="Arial"/>
                <a:sym typeface="Arial"/>
              </a:rPr>
              <a:t>Custom List, Named Ranges</a:t>
            </a:r>
            <a:endParaRPr b="0" i="0" sz="1400" u="none" cap="none" strike="noStrike">
              <a:solidFill>
                <a:srgbClr val="000000"/>
              </a:solidFill>
              <a:latin typeface="Arial"/>
              <a:ea typeface="Arial"/>
              <a:cs typeface="Arial"/>
              <a:sym typeface="Arial"/>
            </a:endParaRPr>
          </a:p>
          <a:p>
            <a:pPr indent="-172720" lvl="0" marL="184785" marR="0" rtl="0" algn="l">
              <a:lnSpc>
                <a:spcPct val="100000"/>
              </a:lnSpc>
              <a:spcBef>
                <a:spcPts val="395"/>
              </a:spcBef>
              <a:spcAft>
                <a:spcPts val="0"/>
              </a:spcAft>
              <a:buClr>
                <a:srgbClr val="FF0000"/>
              </a:buClr>
              <a:buSzPts val="2000"/>
              <a:buFont typeface="Noto Sans Symbols"/>
              <a:buChar char="✔"/>
            </a:pPr>
            <a:r>
              <a:rPr b="1" i="0" lang="en-US" sz="2000" u="none" cap="none" strike="noStrike">
                <a:solidFill>
                  <a:srgbClr val="445269"/>
                </a:solidFill>
                <a:latin typeface="Arial"/>
                <a:ea typeface="Arial"/>
                <a:cs typeface="Arial"/>
                <a:sym typeface="Arial"/>
              </a:rPr>
              <a:t>Data Cleaning, Data Validation</a:t>
            </a:r>
            <a:endParaRPr b="0" i="0" sz="1400" u="none" cap="none" strike="noStrike">
              <a:solidFill>
                <a:srgbClr val="000000"/>
              </a:solidFill>
              <a:latin typeface="Arial"/>
              <a:ea typeface="Arial"/>
              <a:cs typeface="Arial"/>
              <a:sym typeface="Arial"/>
            </a:endParaRPr>
          </a:p>
        </p:txBody>
      </p:sp>
      <p:sp>
        <p:nvSpPr>
          <p:cNvPr id="173" name="Google Shape;173;p2"/>
          <p:cNvSpPr txBox="1"/>
          <p:nvPr/>
        </p:nvSpPr>
        <p:spPr>
          <a:xfrm>
            <a:off x="7244341" y="3141729"/>
            <a:ext cx="4673346" cy="382797"/>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445269"/>
              </a:buClr>
              <a:buSzPts val="2400"/>
              <a:buFont typeface="Arial"/>
              <a:buNone/>
            </a:pPr>
            <a:r>
              <a:rPr b="1" i="0" lang="en-US" sz="2400" u="none" cap="none" strike="noStrike">
                <a:solidFill>
                  <a:srgbClr val="445269"/>
                </a:solidFill>
                <a:latin typeface="Arial"/>
                <a:ea typeface="Arial"/>
                <a:cs typeface="Arial"/>
                <a:sym typeface="Arial"/>
              </a:rPr>
              <a:t>Data Manipulation</a:t>
            </a:r>
            <a:endParaRPr b="0" i="0" sz="1400" u="none" cap="none" strike="noStrike">
              <a:solidFill>
                <a:srgbClr val="000000"/>
              </a:solidFill>
              <a:latin typeface="Arial"/>
              <a:ea typeface="Arial"/>
              <a:cs typeface="Arial"/>
              <a:sym typeface="Arial"/>
            </a:endParaRPr>
          </a:p>
        </p:txBody>
      </p:sp>
      <p:grpSp>
        <p:nvGrpSpPr>
          <p:cNvPr id="174" name="Google Shape;174;p2"/>
          <p:cNvGrpSpPr/>
          <p:nvPr/>
        </p:nvGrpSpPr>
        <p:grpSpPr>
          <a:xfrm>
            <a:off x="6261518" y="1472791"/>
            <a:ext cx="756000" cy="756000"/>
            <a:chOff x="1515514" y="1611308"/>
            <a:chExt cx="756000" cy="756000"/>
          </a:xfrm>
        </p:grpSpPr>
        <p:sp>
          <p:nvSpPr>
            <p:cNvPr id="175" name="Google Shape;175;p2"/>
            <p:cNvSpPr/>
            <p:nvPr/>
          </p:nvSpPr>
          <p:spPr>
            <a:xfrm>
              <a:off x="1515514" y="1611308"/>
              <a:ext cx="756000" cy="756000"/>
            </a:xfrm>
            <a:prstGeom prst="ellipse">
              <a:avLst/>
            </a:prstGeom>
            <a:solidFill>
              <a:srgbClr val="23BEAE"/>
            </a:solidFill>
            <a:ln cap="flat" cmpd="sng" w="12700">
              <a:solidFill>
                <a:srgbClr val="23BEA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2"/>
            <p:cNvSpPr/>
            <p:nvPr/>
          </p:nvSpPr>
          <p:spPr>
            <a:xfrm flipH="1" rot="-5400000">
              <a:off x="1626679" y="1734295"/>
              <a:ext cx="541566" cy="510026"/>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Calibri"/>
                <a:ea typeface="Calibri"/>
                <a:cs typeface="Calibri"/>
                <a:sym typeface="Calibri"/>
              </a:endParaRPr>
            </a:p>
          </p:txBody>
        </p:sp>
      </p:grpSp>
      <p:grpSp>
        <p:nvGrpSpPr>
          <p:cNvPr id="177" name="Google Shape;177;p2"/>
          <p:cNvGrpSpPr/>
          <p:nvPr/>
        </p:nvGrpSpPr>
        <p:grpSpPr>
          <a:xfrm>
            <a:off x="6261518" y="3140342"/>
            <a:ext cx="756000" cy="756000"/>
            <a:chOff x="1497995" y="3638913"/>
            <a:chExt cx="756000" cy="756000"/>
          </a:xfrm>
        </p:grpSpPr>
        <p:sp>
          <p:nvSpPr>
            <p:cNvPr id="178" name="Google Shape;178;p2"/>
            <p:cNvSpPr/>
            <p:nvPr/>
          </p:nvSpPr>
          <p:spPr>
            <a:xfrm>
              <a:off x="1497995" y="3638913"/>
              <a:ext cx="756000" cy="756000"/>
            </a:xfrm>
            <a:prstGeom prst="ellipse">
              <a:avLst/>
            </a:prstGeom>
            <a:solidFill>
              <a:srgbClr val="FCCE04"/>
            </a:solidFill>
            <a:ln cap="flat" cmpd="sng" w="12700">
              <a:solidFill>
                <a:srgbClr val="FCCE0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2"/>
            <p:cNvSpPr/>
            <p:nvPr/>
          </p:nvSpPr>
          <p:spPr>
            <a:xfrm>
              <a:off x="1669356" y="3855814"/>
              <a:ext cx="432000" cy="360000"/>
            </a:xfrm>
            <a:custGeom>
              <a:rect b="b" l="l" r="r" t="t"/>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Calibri"/>
                <a:ea typeface="Calibri"/>
                <a:cs typeface="Calibri"/>
                <a:sym typeface="Calibri"/>
              </a:endParaRPr>
            </a:p>
          </p:txBody>
        </p:sp>
      </p:grpSp>
      <p:sp>
        <p:nvSpPr>
          <p:cNvPr id="180" name="Google Shape;180;p2"/>
          <p:cNvSpPr txBox="1"/>
          <p:nvPr/>
        </p:nvSpPr>
        <p:spPr>
          <a:xfrm>
            <a:off x="7273170" y="4924810"/>
            <a:ext cx="4291965" cy="732251"/>
          </a:xfrm>
          <a:prstGeom prst="rect">
            <a:avLst/>
          </a:prstGeom>
          <a:noFill/>
          <a:ln>
            <a:noFill/>
          </a:ln>
        </p:spPr>
        <p:txBody>
          <a:bodyPr anchorCtr="0" anchor="t" bIns="0" lIns="0" spcFirstLastPara="1" rIns="0" wrap="square" tIns="64750">
            <a:spAutoFit/>
          </a:bodyPr>
          <a:lstStyle/>
          <a:p>
            <a:pPr indent="-172720" lvl="0" marL="184785" marR="0" rtl="0" algn="l">
              <a:lnSpc>
                <a:spcPct val="100000"/>
              </a:lnSpc>
              <a:spcBef>
                <a:spcPts val="0"/>
              </a:spcBef>
              <a:spcAft>
                <a:spcPts val="0"/>
              </a:spcAft>
              <a:buClr>
                <a:srgbClr val="FF0000"/>
              </a:buClr>
              <a:buSzPts val="2000"/>
              <a:buFont typeface="Noto Sans Symbols"/>
              <a:buChar char="✔"/>
            </a:pPr>
            <a:r>
              <a:rPr b="1" i="0" lang="en-US" sz="2000" u="none" cap="none" strike="noStrike">
                <a:solidFill>
                  <a:srgbClr val="445269"/>
                </a:solidFill>
                <a:latin typeface="Arial"/>
                <a:ea typeface="Arial"/>
                <a:cs typeface="Arial"/>
                <a:sym typeface="Arial"/>
              </a:rPr>
              <a:t>Building Different Chart Types</a:t>
            </a:r>
            <a:endParaRPr b="0" i="0" sz="1400" u="none" cap="none" strike="noStrike">
              <a:solidFill>
                <a:srgbClr val="000000"/>
              </a:solidFill>
              <a:latin typeface="Arial"/>
              <a:ea typeface="Arial"/>
              <a:cs typeface="Arial"/>
              <a:sym typeface="Arial"/>
            </a:endParaRPr>
          </a:p>
          <a:p>
            <a:pPr indent="-172720" lvl="0" marL="184785" marR="0" rtl="0" algn="l">
              <a:lnSpc>
                <a:spcPct val="100000"/>
              </a:lnSpc>
              <a:spcBef>
                <a:spcPts val="409"/>
              </a:spcBef>
              <a:spcAft>
                <a:spcPts val="0"/>
              </a:spcAft>
              <a:buClr>
                <a:srgbClr val="FF0000"/>
              </a:buClr>
              <a:buSzPts val="2000"/>
              <a:buFont typeface="Noto Sans Symbols"/>
              <a:buChar char="✔"/>
            </a:pPr>
            <a:r>
              <a:rPr b="1" i="0" lang="en-US" sz="2000" u="none" cap="none" strike="noStrike">
                <a:solidFill>
                  <a:srgbClr val="445269"/>
                </a:solidFill>
                <a:latin typeface="Arial"/>
                <a:ea typeface="Arial"/>
                <a:cs typeface="Arial"/>
                <a:sym typeface="Arial"/>
              </a:rPr>
              <a:t>Keyboard Shortcuts</a:t>
            </a:r>
            <a:endParaRPr b="0" i="0" sz="2000" u="none" cap="none" strike="noStrike">
              <a:solidFill>
                <a:schemeClr val="dk1"/>
              </a:solidFill>
              <a:latin typeface="Arial"/>
              <a:ea typeface="Arial"/>
              <a:cs typeface="Arial"/>
              <a:sym typeface="Arial"/>
            </a:endParaRPr>
          </a:p>
        </p:txBody>
      </p:sp>
      <p:sp>
        <p:nvSpPr>
          <p:cNvPr id="181" name="Google Shape;181;p2"/>
          <p:cNvSpPr txBox="1"/>
          <p:nvPr/>
        </p:nvSpPr>
        <p:spPr>
          <a:xfrm>
            <a:off x="7222344" y="4442703"/>
            <a:ext cx="3917051" cy="382797"/>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445269"/>
              </a:buClr>
              <a:buSzPts val="2400"/>
              <a:buFont typeface="Arial"/>
              <a:buNone/>
            </a:pPr>
            <a:r>
              <a:rPr b="1" i="0" lang="en-US" sz="2400" u="none" cap="none" strike="noStrike">
                <a:solidFill>
                  <a:srgbClr val="445269"/>
                </a:solidFill>
                <a:latin typeface="Arial"/>
                <a:ea typeface="Arial"/>
                <a:cs typeface="Arial"/>
                <a:sym typeface="Arial"/>
              </a:rPr>
              <a:t>Data Visualization</a:t>
            </a:r>
            <a:endParaRPr b="0" i="0" sz="2400" u="none" cap="none" strike="noStrike">
              <a:solidFill>
                <a:schemeClr val="dk1"/>
              </a:solidFill>
              <a:latin typeface="Arial"/>
              <a:ea typeface="Arial"/>
              <a:cs typeface="Arial"/>
              <a:sym typeface="Arial"/>
            </a:endParaRPr>
          </a:p>
        </p:txBody>
      </p:sp>
      <p:grpSp>
        <p:nvGrpSpPr>
          <p:cNvPr id="182" name="Google Shape;182;p2"/>
          <p:cNvGrpSpPr/>
          <p:nvPr/>
        </p:nvGrpSpPr>
        <p:grpSpPr>
          <a:xfrm>
            <a:off x="6265950" y="4425110"/>
            <a:ext cx="756000" cy="756000"/>
            <a:chOff x="1515514" y="1611308"/>
            <a:chExt cx="756000" cy="756000"/>
          </a:xfrm>
        </p:grpSpPr>
        <p:sp>
          <p:nvSpPr>
            <p:cNvPr id="183" name="Google Shape;183;p2"/>
            <p:cNvSpPr/>
            <p:nvPr/>
          </p:nvSpPr>
          <p:spPr>
            <a:xfrm>
              <a:off x="1515514" y="1611308"/>
              <a:ext cx="756000" cy="756000"/>
            </a:xfrm>
            <a:prstGeom prst="ellipse">
              <a:avLst/>
            </a:prstGeom>
            <a:solidFill>
              <a:srgbClr val="23BEAE"/>
            </a:solidFill>
            <a:ln cap="flat" cmpd="sng" w="12700">
              <a:solidFill>
                <a:srgbClr val="23BEA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4" name="Google Shape;184;p2"/>
            <p:cNvSpPr/>
            <p:nvPr/>
          </p:nvSpPr>
          <p:spPr>
            <a:xfrm flipH="1" rot="-5400000">
              <a:off x="1626679" y="1734295"/>
              <a:ext cx="541566" cy="510026"/>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Calibri"/>
                <a:ea typeface="Calibri"/>
                <a:cs typeface="Calibri"/>
                <a:sym typeface="Calibri"/>
              </a:endParaRPr>
            </a:p>
          </p:txBody>
        </p:sp>
      </p:grpSp>
      <p:sp>
        <p:nvSpPr>
          <p:cNvPr id="185" name="Google Shape;185;p2"/>
          <p:cNvSpPr/>
          <p:nvPr/>
        </p:nvSpPr>
        <p:spPr>
          <a:xfrm>
            <a:off x="11244262" y="6140266"/>
            <a:ext cx="502920" cy="502920"/>
          </a:xfrm>
          <a:prstGeom prst="ellipse">
            <a:avLst/>
          </a:prstGeom>
          <a:noFill/>
          <a:ln cap="flat" cmpd="sng" w="12700">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0"/>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22</a:t>
            </a:r>
            <a:endParaRPr b="0" i="0" sz="1400" u="none" cap="none" strike="noStrike">
              <a:solidFill>
                <a:srgbClr val="7F7F7F"/>
              </a:solidFill>
              <a:latin typeface="Arial"/>
              <a:ea typeface="Arial"/>
              <a:cs typeface="Arial"/>
              <a:sym typeface="Arial"/>
            </a:endParaRPr>
          </a:p>
        </p:txBody>
      </p:sp>
      <p:sp>
        <p:nvSpPr>
          <p:cNvPr id="431" name="Google Shape;431;p20"/>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432" name="Google Shape;432;p20"/>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433" name="Google Shape;433;p20"/>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Named Ranges</a:t>
            </a:r>
            <a:endParaRPr b="0" i="0" sz="1400" u="none" cap="none" strike="noStrike">
              <a:solidFill>
                <a:srgbClr val="000000"/>
              </a:solidFill>
              <a:latin typeface="Arial"/>
              <a:ea typeface="Arial"/>
              <a:cs typeface="Arial"/>
              <a:sym typeface="Arial"/>
            </a:endParaRPr>
          </a:p>
        </p:txBody>
      </p:sp>
      <p:pic>
        <p:nvPicPr>
          <p:cNvPr id="434" name="Google Shape;434;p20"/>
          <p:cNvPicPr preferRelativeResize="0"/>
          <p:nvPr/>
        </p:nvPicPr>
        <p:blipFill rotWithShape="1">
          <a:blip r:embed="rId4">
            <a:alphaModFix/>
          </a:blip>
          <a:srcRect b="0" l="0" r="0" t="0"/>
          <a:stretch/>
        </p:blipFill>
        <p:spPr>
          <a:xfrm>
            <a:off x="11029692" y="6134605"/>
            <a:ext cx="959111" cy="539999"/>
          </a:xfrm>
          <a:prstGeom prst="rect">
            <a:avLst/>
          </a:prstGeom>
          <a:noFill/>
          <a:ln>
            <a:noFill/>
          </a:ln>
        </p:spPr>
      </p:pic>
      <p:sp>
        <p:nvSpPr>
          <p:cNvPr id="435" name="Google Shape;435;p20"/>
          <p:cNvSpPr txBox="1"/>
          <p:nvPr/>
        </p:nvSpPr>
        <p:spPr>
          <a:xfrm>
            <a:off x="493706" y="2052550"/>
            <a:ext cx="5181635" cy="2552622"/>
          </a:xfrm>
          <a:prstGeom prst="rect">
            <a:avLst/>
          </a:prstGeom>
          <a:noFill/>
          <a:ln>
            <a:noFill/>
          </a:ln>
        </p:spPr>
        <p:txBody>
          <a:bodyPr anchorCtr="0" anchor="t" bIns="0" lIns="0" spcFirstLastPara="1" rIns="0" wrap="square" tIns="13325">
            <a:spAutoFit/>
          </a:bodyPr>
          <a:lstStyle/>
          <a:p>
            <a:pPr indent="0" lvl="0" marL="19685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Operations with </a:t>
            </a:r>
            <a:r>
              <a:rPr b="1" i="0" lang="en-US" sz="2000" u="none" cap="none" strike="noStrike">
                <a:solidFill>
                  <a:srgbClr val="595959"/>
                </a:solidFill>
                <a:latin typeface="Arial"/>
                <a:ea typeface="Arial"/>
                <a:cs typeface="Arial"/>
                <a:sym typeface="Arial"/>
              </a:rPr>
              <a:t>Named Ranges:</a:t>
            </a:r>
            <a:endParaRPr b="0" i="0" sz="2000" u="none" cap="none" strike="noStrike">
              <a:solidFill>
                <a:srgbClr val="595959"/>
              </a:solidFill>
              <a:latin typeface="Arial"/>
              <a:ea typeface="Arial"/>
              <a:cs typeface="Arial"/>
              <a:sym typeface="Arial"/>
            </a:endParaRPr>
          </a:p>
          <a:p>
            <a:pPr indent="-285750" lvl="0" marL="297815" marR="0" rtl="0" algn="l">
              <a:lnSpc>
                <a:spcPct val="100000"/>
              </a:lnSpc>
              <a:spcBef>
                <a:spcPts val="142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Enter new Name Range</a:t>
            </a:r>
            <a:endParaRPr b="0" i="0" sz="2000" u="none" cap="none" strike="noStrike">
              <a:solidFill>
                <a:srgbClr val="595959"/>
              </a:solidFill>
              <a:latin typeface="Arial"/>
              <a:ea typeface="Arial"/>
              <a:cs typeface="Arial"/>
              <a:sym typeface="Arial"/>
            </a:endParaRPr>
          </a:p>
          <a:p>
            <a:pPr indent="-285750" lvl="0" marL="297815" marR="0" rtl="0" algn="l">
              <a:lnSpc>
                <a:spcPct val="100000"/>
              </a:lnSpc>
              <a:spcBef>
                <a:spcPts val="994"/>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Select 6 month of revenue row for Alabama</a:t>
            </a:r>
            <a:endParaRPr b="0" i="0" sz="2000" u="none" cap="none" strike="noStrike">
              <a:solidFill>
                <a:srgbClr val="595959"/>
              </a:solidFill>
              <a:latin typeface="Arial"/>
              <a:ea typeface="Arial"/>
              <a:cs typeface="Arial"/>
              <a:sym typeface="Arial"/>
            </a:endParaRPr>
          </a:p>
          <a:p>
            <a:pPr indent="-285750" lvl="0" marL="297815" marR="0" rtl="0" algn="l">
              <a:lnSpc>
                <a:spcPct val="100000"/>
              </a:lnSpc>
              <a:spcBef>
                <a:spcPts val="994"/>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Name it as “Alabama”</a:t>
            </a:r>
            <a:endParaRPr b="0" i="0" sz="2000" u="none" cap="none" strike="noStrike">
              <a:solidFill>
                <a:srgbClr val="595959"/>
              </a:solidFill>
              <a:latin typeface="Arial"/>
              <a:ea typeface="Arial"/>
              <a:cs typeface="Arial"/>
              <a:sym typeface="Arial"/>
            </a:endParaRPr>
          </a:p>
          <a:p>
            <a:pPr indent="-285750" lvl="0" marL="297815" marR="0" rtl="0" algn="l">
              <a:lnSpc>
                <a:spcPct val="100000"/>
              </a:lnSpc>
              <a:spcBef>
                <a:spcPts val="101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Create new column name as Total of 6 month</a:t>
            </a:r>
            <a:endParaRPr b="0" i="0" sz="2000" u="none" cap="none" strike="noStrike">
              <a:solidFill>
                <a:srgbClr val="595959"/>
              </a:solidFill>
              <a:latin typeface="Arial"/>
              <a:ea typeface="Arial"/>
              <a:cs typeface="Arial"/>
              <a:sym typeface="Arial"/>
            </a:endParaRPr>
          </a:p>
          <a:p>
            <a:pPr indent="-285750" lvl="0" marL="297815" marR="0" rtl="0" algn="l">
              <a:lnSpc>
                <a:spcPct val="100000"/>
              </a:lnSpc>
              <a:spcBef>
                <a:spcPts val="994"/>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For calculation enter </a:t>
            </a:r>
            <a:r>
              <a:rPr b="1" i="0" lang="en-US" sz="2000" u="none" cap="none" strike="noStrike">
                <a:solidFill>
                  <a:srgbClr val="595959"/>
                </a:solidFill>
                <a:latin typeface="Arial"/>
                <a:ea typeface="Arial"/>
                <a:cs typeface="Arial"/>
                <a:sym typeface="Arial"/>
              </a:rPr>
              <a:t>=sum(Alabama)</a:t>
            </a:r>
            <a:endParaRPr b="0" i="0" sz="2000" u="none" cap="none" strike="noStrike">
              <a:solidFill>
                <a:srgbClr val="595959"/>
              </a:solidFill>
              <a:latin typeface="Arial"/>
              <a:ea typeface="Arial"/>
              <a:cs typeface="Arial"/>
              <a:sym typeface="Arial"/>
            </a:endParaRPr>
          </a:p>
        </p:txBody>
      </p:sp>
      <p:grpSp>
        <p:nvGrpSpPr>
          <p:cNvPr id="436" name="Google Shape;436;p20"/>
          <p:cNvGrpSpPr/>
          <p:nvPr/>
        </p:nvGrpSpPr>
        <p:grpSpPr>
          <a:xfrm>
            <a:off x="5914782" y="2064716"/>
            <a:ext cx="5574281" cy="2119368"/>
            <a:chOff x="4994910" y="1469897"/>
            <a:chExt cx="6633845" cy="2522220"/>
          </a:xfrm>
        </p:grpSpPr>
        <p:sp>
          <p:nvSpPr>
            <p:cNvPr id="437" name="Google Shape;437;p20"/>
            <p:cNvSpPr/>
            <p:nvPr/>
          </p:nvSpPr>
          <p:spPr>
            <a:xfrm>
              <a:off x="5020056" y="1517903"/>
              <a:ext cx="6489192" cy="24582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8" name="Google Shape;438;p20"/>
            <p:cNvSpPr/>
            <p:nvPr/>
          </p:nvSpPr>
          <p:spPr>
            <a:xfrm>
              <a:off x="4994910" y="1469897"/>
              <a:ext cx="6530340" cy="2522220"/>
            </a:xfrm>
            <a:custGeom>
              <a:rect b="b" l="l" r="r" t="t"/>
              <a:pathLst>
                <a:path extrusionOk="0" h="2522220" w="6530340">
                  <a:moveTo>
                    <a:pt x="0" y="2522093"/>
                  </a:moveTo>
                  <a:lnTo>
                    <a:pt x="6530340" y="2522093"/>
                  </a:lnTo>
                  <a:lnTo>
                    <a:pt x="6530340" y="0"/>
                  </a:lnTo>
                  <a:lnTo>
                    <a:pt x="0" y="0"/>
                  </a:lnTo>
                  <a:lnTo>
                    <a:pt x="0" y="2522093"/>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39" name="Google Shape;439;p20"/>
            <p:cNvSpPr/>
            <p:nvPr/>
          </p:nvSpPr>
          <p:spPr>
            <a:xfrm>
              <a:off x="5909310" y="1927097"/>
              <a:ext cx="5719445" cy="1790700"/>
            </a:xfrm>
            <a:custGeom>
              <a:rect b="b" l="l" r="r" t="t"/>
              <a:pathLst>
                <a:path extrusionOk="0" h="1790700" w="5719445">
                  <a:moveTo>
                    <a:pt x="0" y="49529"/>
                  </a:moveTo>
                  <a:lnTo>
                    <a:pt x="3937" y="30225"/>
                  </a:lnTo>
                  <a:lnTo>
                    <a:pt x="14477" y="14477"/>
                  </a:lnTo>
                  <a:lnTo>
                    <a:pt x="30099" y="3937"/>
                  </a:lnTo>
                  <a:lnTo>
                    <a:pt x="49275" y="0"/>
                  </a:lnTo>
                  <a:lnTo>
                    <a:pt x="5670169" y="0"/>
                  </a:lnTo>
                  <a:lnTo>
                    <a:pt x="5689345" y="3937"/>
                  </a:lnTo>
                  <a:lnTo>
                    <a:pt x="5704967" y="14477"/>
                  </a:lnTo>
                  <a:lnTo>
                    <a:pt x="5715508" y="30225"/>
                  </a:lnTo>
                  <a:lnTo>
                    <a:pt x="5719445" y="49529"/>
                  </a:lnTo>
                  <a:lnTo>
                    <a:pt x="5719445" y="247268"/>
                  </a:lnTo>
                  <a:lnTo>
                    <a:pt x="5715508" y="266573"/>
                  </a:lnTo>
                  <a:lnTo>
                    <a:pt x="5704967" y="282193"/>
                  </a:lnTo>
                  <a:lnTo>
                    <a:pt x="5689345" y="292735"/>
                  </a:lnTo>
                  <a:lnTo>
                    <a:pt x="5670169" y="296672"/>
                  </a:lnTo>
                  <a:lnTo>
                    <a:pt x="49275" y="296672"/>
                  </a:lnTo>
                  <a:lnTo>
                    <a:pt x="30099" y="292735"/>
                  </a:lnTo>
                  <a:lnTo>
                    <a:pt x="14477" y="282193"/>
                  </a:lnTo>
                  <a:lnTo>
                    <a:pt x="3937" y="266573"/>
                  </a:lnTo>
                  <a:lnTo>
                    <a:pt x="0" y="247268"/>
                  </a:lnTo>
                  <a:lnTo>
                    <a:pt x="0" y="49529"/>
                  </a:lnTo>
                  <a:close/>
                </a:path>
                <a:path extrusionOk="0" h="1790700" w="5719445">
                  <a:moveTo>
                    <a:pt x="3058033" y="1550924"/>
                  </a:moveTo>
                  <a:lnTo>
                    <a:pt x="3061716" y="1532254"/>
                  </a:lnTo>
                  <a:lnTo>
                    <a:pt x="3072003" y="1517141"/>
                  </a:lnTo>
                  <a:lnTo>
                    <a:pt x="3087116" y="1506981"/>
                  </a:lnTo>
                  <a:lnTo>
                    <a:pt x="3105785" y="1503172"/>
                  </a:lnTo>
                  <a:lnTo>
                    <a:pt x="4206367" y="1503172"/>
                  </a:lnTo>
                  <a:lnTo>
                    <a:pt x="4224909" y="1506981"/>
                  </a:lnTo>
                  <a:lnTo>
                    <a:pt x="4240148" y="1517141"/>
                  </a:lnTo>
                  <a:lnTo>
                    <a:pt x="4250309" y="1532254"/>
                  </a:lnTo>
                  <a:lnTo>
                    <a:pt x="4254119" y="1550924"/>
                  </a:lnTo>
                  <a:lnTo>
                    <a:pt x="4254119" y="1742566"/>
                  </a:lnTo>
                  <a:lnTo>
                    <a:pt x="4250309" y="1761235"/>
                  </a:lnTo>
                  <a:lnTo>
                    <a:pt x="4240148" y="1776476"/>
                  </a:lnTo>
                  <a:lnTo>
                    <a:pt x="4224909" y="1786635"/>
                  </a:lnTo>
                  <a:lnTo>
                    <a:pt x="4206367" y="1790445"/>
                  </a:lnTo>
                  <a:lnTo>
                    <a:pt x="3105785" y="1790445"/>
                  </a:lnTo>
                  <a:lnTo>
                    <a:pt x="3087116" y="1786635"/>
                  </a:lnTo>
                  <a:lnTo>
                    <a:pt x="3072003" y="1776476"/>
                  </a:lnTo>
                  <a:lnTo>
                    <a:pt x="3061716" y="1761235"/>
                  </a:lnTo>
                  <a:lnTo>
                    <a:pt x="3058033" y="1742566"/>
                  </a:lnTo>
                  <a:lnTo>
                    <a:pt x="3058033" y="1550924"/>
                  </a:lnTo>
                  <a:close/>
                </a:path>
                <a:path extrusionOk="0" h="1790700" w="5719445">
                  <a:moveTo>
                    <a:pt x="828929" y="295401"/>
                  </a:moveTo>
                  <a:lnTo>
                    <a:pt x="3056382" y="1503044"/>
                  </a:lnTo>
                </a:path>
                <a:path extrusionOk="0" h="1790700" w="5719445">
                  <a:moveTo>
                    <a:pt x="3083941" y="545846"/>
                  </a:moveTo>
                  <a:lnTo>
                    <a:pt x="3087369" y="529081"/>
                  </a:lnTo>
                  <a:lnTo>
                    <a:pt x="3096641" y="515238"/>
                  </a:lnTo>
                  <a:lnTo>
                    <a:pt x="3110484" y="505967"/>
                  </a:lnTo>
                  <a:lnTo>
                    <a:pt x="3127501" y="502538"/>
                  </a:lnTo>
                  <a:lnTo>
                    <a:pt x="3716400" y="502538"/>
                  </a:lnTo>
                  <a:lnTo>
                    <a:pt x="3733418" y="505967"/>
                  </a:lnTo>
                  <a:lnTo>
                    <a:pt x="3747262" y="515238"/>
                  </a:lnTo>
                  <a:lnTo>
                    <a:pt x="3756533" y="529081"/>
                  </a:lnTo>
                  <a:lnTo>
                    <a:pt x="3759962" y="545846"/>
                  </a:lnTo>
                  <a:lnTo>
                    <a:pt x="3759962" y="719201"/>
                  </a:lnTo>
                  <a:lnTo>
                    <a:pt x="3756533" y="736091"/>
                  </a:lnTo>
                  <a:lnTo>
                    <a:pt x="3747262" y="749935"/>
                  </a:lnTo>
                  <a:lnTo>
                    <a:pt x="3733418" y="759205"/>
                  </a:lnTo>
                  <a:lnTo>
                    <a:pt x="3716400" y="762635"/>
                  </a:lnTo>
                  <a:lnTo>
                    <a:pt x="3127501" y="762635"/>
                  </a:lnTo>
                  <a:lnTo>
                    <a:pt x="3110484" y="759205"/>
                  </a:lnTo>
                  <a:lnTo>
                    <a:pt x="3096641" y="749935"/>
                  </a:lnTo>
                  <a:lnTo>
                    <a:pt x="3087369" y="736091"/>
                  </a:lnTo>
                  <a:lnTo>
                    <a:pt x="3083941" y="719201"/>
                  </a:lnTo>
                  <a:lnTo>
                    <a:pt x="3083941" y="545846"/>
                  </a:lnTo>
                  <a:close/>
                </a:path>
              </a:pathLst>
            </a:custGeom>
            <a:noFill/>
            <a:ln cap="flat" cmpd="sng" w="28950">
              <a:solidFill>
                <a:srgbClr val="E11A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440" name="Google Shape;440;p20"/>
          <p:cNvGrpSpPr/>
          <p:nvPr/>
        </p:nvGrpSpPr>
        <p:grpSpPr>
          <a:xfrm>
            <a:off x="5449720" y="4664893"/>
            <a:ext cx="6134128" cy="792325"/>
            <a:chOff x="4760213" y="4255769"/>
            <a:chExt cx="7315200" cy="944880"/>
          </a:xfrm>
        </p:grpSpPr>
        <p:sp>
          <p:nvSpPr>
            <p:cNvPr id="441" name="Google Shape;441;p20"/>
            <p:cNvSpPr/>
            <p:nvPr/>
          </p:nvSpPr>
          <p:spPr>
            <a:xfrm>
              <a:off x="4817363" y="4335779"/>
              <a:ext cx="7240524" cy="848868"/>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2" name="Google Shape;442;p20"/>
            <p:cNvSpPr/>
            <p:nvPr/>
          </p:nvSpPr>
          <p:spPr>
            <a:xfrm>
              <a:off x="4760213" y="4255769"/>
              <a:ext cx="7315200" cy="944880"/>
            </a:xfrm>
            <a:custGeom>
              <a:rect b="b" l="l" r="r" t="t"/>
              <a:pathLst>
                <a:path extrusionOk="0" h="944879" w="7315200">
                  <a:moveTo>
                    <a:pt x="0" y="944879"/>
                  </a:moveTo>
                  <a:lnTo>
                    <a:pt x="7314692" y="944879"/>
                  </a:lnTo>
                  <a:lnTo>
                    <a:pt x="7314692" y="0"/>
                  </a:lnTo>
                  <a:lnTo>
                    <a:pt x="0" y="0"/>
                  </a:lnTo>
                  <a:lnTo>
                    <a:pt x="0" y="944879"/>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1"/>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23</a:t>
            </a:r>
            <a:endParaRPr b="0" i="0" sz="1400" u="none" cap="none" strike="noStrike">
              <a:solidFill>
                <a:srgbClr val="7F7F7F"/>
              </a:solidFill>
              <a:latin typeface="Arial"/>
              <a:ea typeface="Arial"/>
              <a:cs typeface="Arial"/>
              <a:sym typeface="Arial"/>
            </a:endParaRPr>
          </a:p>
        </p:txBody>
      </p:sp>
      <p:sp>
        <p:nvSpPr>
          <p:cNvPr id="448" name="Google Shape;448;p21"/>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449" name="Google Shape;449;p21"/>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450" name="Google Shape;450;p21"/>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Data Cleaning</a:t>
            </a:r>
            <a:endParaRPr b="0" i="0" sz="1400" u="none" cap="none" strike="noStrike">
              <a:solidFill>
                <a:srgbClr val="000000"/>
              </a:solidFill>
              <a:latin typeface="Arial"/>
              <a:ea typeface="Arial"/>
              <a:cs typeface="Arial"/>
              <a:sym typeface="Arial"/>
            </a:endParaRPr>
          </a:p>
        </p:txBody>
      </p:sp>
      <p:pic>
        <p:nvPicPr>
          <p:cNvPr id="451" name="Google Shape;451;p21"/>
          <p:cNvPicPr preferRelativeResize="0"/>
          <p:nvPr/>
        </p:nvPicPr>
        <p:blipFill rotWithShape="1">
          <a:blip r:embed="rId4">
            <a:alphaModFix/>
          </a:blip>
          <a:srcRect b="0" l="0" r="0" t="0"/>
          <a:stretch/>
        </p:blipFill>
        <p:spPr>
          <a:xfrm>
            <a:off x="11013949" y="6134605"/>
            <a:ext cx="959111" cy="539999"/>
          </a:xfrm>
          <a:prstGeom prst="rect">
            <a:avLst/>
          </a:prstGeom>
          <a:noFill/>
          <a:ln>
            <a:noFill/>
          </a:ln>
        </p:spPr>
      </p:pic>
      <p:sp>
        <p:nvSpPr>
          <p:cNvPr id="452" name="Google Shape;452;p21"/>
          <p:cNvSpPr txBox="1"/>
          <p:nvPr/>
        </p:nvSpPr>
        <p:spPr>
          <a:xfrm>
            <a:off x="493706" y="2101962"/>
            <a:ext cx="5403256" cy="1603644"/>
          </a:xfrm>
          <a:prstGeom prst="rect">
            <a:avLst/>
          </a:prstGeom>
          <a:noFill/>
          <a:ln>
            <a:noFill/>
          </a:ln>
        </p:spPr>
        <p:txBody>
          <a:bodyPr anchorCtr="0" anchor="t" bIns="0" lIns="0" spcFirstLastPara="1" rIns="0" wrap="square" tIns="13325">
            <a:spAutoFit/>
          </a:bodyPr>
          <a:lstStyle/>
          <a:p>
            <a:pPr indent="0" lvl="0" marL="12065"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Removing duplicates:</a:t>
            </a:r>
            <a:endParaRPr b="0" i="0" sz="1400" u="none" cap="none" strike="noStrike">
              <a:solidFill>
                <a:srgbClr val="000000"/>
              </a:solidFill>
              <a:latin typeface="Arial"/>
              <a:ea typeface="Arial"/>
              <a:cs typeface="Arial"/>
              <a:sym typeface="Arial"/>
            </a:endParaRPr>
          </a:p>
          <a:p>
            <a:pPr indent="0" lvl="0" marL="12065" marR="0" rtl="0" algn="l">
              <a:lnSpc>
                <a:spcPct val="100000"/>
              </a:lnSpc>
              <a:spcBef>
                <a:spcPts val="105"/>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342900" lvl="0" marL="354965" marR="0" rtl="0" algn="l">
              <a:lnSpc>
                <a:spcPct val="100000"/>
              </a:lnSpc>
              <a:spcBef>
                <a:spcPts val="1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Select Remove Duplicates from Data tab</a:t>
            </a:r>
            <a:endParaRPr b="0" i="0" sz="1400" u="none" cap="none" strike="noStrike">
              <a:solidFill>
                <a:srgbClr val="000000"/>
              </a:solidFill>
              <a:latin typeface="Arial"/>
              <a:ea typeface="Arial"/>
              <a:cs typeface="Arial"/>
              <a:sym typeface="Arial"/>
            </a:endParaRPr>
          </a:p>
          <a:p>
            <a:pPr indent="-342900" lvl="0" marL="354965" marR="0" rtl="0" algn="l">
              <a:lnSpc>
                <a:spcPct val="100000"/>
              </a:lnSpc>
              <a:spcBef>
                <a:spcPts val="1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Select Expand the selection</a:t>
            </a:r>
            <a:endParaRPr b="0" i="0" sz="1400" u="none" cap="none" strike="noStrike">
              <a:solidFill>
                <a:srgbClr val="000000"/>
              </a:solidFill>
              <a:latin typeface="Arial"/>
              <a:ea typeface="Arial"/>
              <a:cs typeface="Arial"/>
              <a:sym typeface="Arial"/>
            </a:endParaRPr>
          </a:p>
          <a:p>
            <a:pPr indent="-342900" lvl="0" marL="354965" marR="0" rtl="0" algn="l">
              <a:lnSpc>
                <a:spcPct val="100000"/>
              </a:lnSpc>
              <a:spcBef>
                <a:spcPts val="1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Click Remove Duplicates</a:t>
            </a:r>
            <a:endParaRPr b="0" i="0" sz="2000" u="none" cap="none" strike="noStrike">
              <a:solidFill>
                <a:srgbClr val="595959"/>
              </a:solidFill>
              <a:latin typeface="Arial"/>
              <a:ea typeface="Arial"/>
              <a:cs typeface="Arial"/>
              <a:sym typeface="Arial"/>
            </a:endParaRPr>
          </a:p>
        </p:txBody>
      </p:sp>
      <p:grpSp>
        <p:nvGrpSpPr>
          <p:cNvPr id="453" name="Google Shape;453;p21"/>
          <p:cNvGrpSpPr/>
          <p:nvPr/>
        </p:nvGrpSpPr>
        <p:grpSpPr>
          <a:xfrm>
            <a:off x="5896962" y="1451679"/>
            <a:ext cx="5403256" cy="3954641"/>
            <a:chOff x="4217670" y="1093469"/>
            <a:chExt cx="7086600" cy="5186680"/>
          </a:xfrm>
        </p:grpSpPr>
        <p:sp>
          <p:nvSpPr>
            <p:cNvPr id="454" name="Google Shape;454;p21"/>
            <p:cNvSpPr/>
            <p:nvPr/>
          </p:nvSpPr>
          <p:spPr>
            <a:xfrm>
              <a:off x="4217670" y="1093469"/>
              <a:ext cx="7086600" cy="518617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5" name="Google Shape;455;p21"/>
            <p:cNvSpPr/>
            <p:nvPr/>
          </p:nvSpPr>
          <p:spPr>
            <a:xfrm>
              <a:off x="4217670" y="1093469"/>
              <a:ext cx="7086600" cy="5186680"/>
            </a:xfrm>
            <a:custGeom>
              <a:rect b="b" l="l" r="r" t="t"/>
              <a:pathLst>
                <a:path extrusionOk="0" h="5186680" w="7086600">
                  <a:moveTo>
                    <a:pt x="0" y="5186172"/>
                  </a:moveTo>
                  <a:lnTo>
                    <a:pt x="7086600" y="5186172"/>
                  </a:lnTo>
                  <a:lnTo>
                    <a:pt x="7086600" y="0"/>
                  </a:lnTo>
                  <a:lnTo>
                    <a:pt x="0" y="0"/>
                  </a:lnTo>
                  <a:lnTo>
                    <a:pt x="0" y="5186172"/>
                  </a:lnTo>
                  <a:close/>
                </a:path>
              </a:pathLst>
            </a:cu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6" name="Google Shape;456;p21"/>
            <p:cNvSpPr/>
            <p:nvPr/>
          </p:nvSpPr>
          <p:spPr>
            <a:xfrm>
              <a:off x="6789420" y="1600200"/>
              <a:ext cx="1428115" cy="342900"/>
            </a:xfrm>
            <a:custGeom>
              <a:rect b="b" l="l" r="r" t="t"/>
              <a:pathLst>
                <a:path extrusionOk="0" h="342900" w="1428115">
                  <a:moveTo>
                    <a:pt x="0" y="57150"/>
                  </a:moveTo>
                  <a:lnTo>
                    <a:pt x="4445" y="34925"/>
                  </a:lnTo>
                  <a:lnTo>
                    <a:pt x="16763" y="16763"/>
                  </a:lnTo>
                  <a:lnTo>
                    <a:pt x="34925" y="4445"/>
                  </a:lnTo>
                  <a:lnTo>
                    <a:pt x="57150" y="0"/>
                  </a:lnTo>
                  <a:lnTo>
                    <a:pt x="1370710" y="0"/>
                  </a:lnTo>
                  <a:lnTo>
                    <a:pt x="1392935" y="4445"/>
                  </a:lnTo>
                  <a:lnTo>
                    <a:pt x="1411097" y="16763"/>
                  </a:lnTo>
                  <a:lnTo>
                    <a:pt x="1423415" y="34925"/>
                  </a:lnTo>
                  <a:lnTo>
                    <a:pt x="1427860" y="57150"/>
                  </a:lnTo>
                  <a:lnTo>
                    <a:pt x="1427860" y="285750"/>
                  </a:lnTo>
                  <a:lnTo>
                    <a:pt x="1423415" y="307975"/>
                  </a:lnTo>
                  <a:lnTo>
                    <a:pt x="1411097" y="326136"/>
                  </a:lnTo>
                  <a:lnTo>
                    <a:pt x="1392935" y="338454"/>
                  </a:lnTo>
                  <a:lnTo>
                    <a:pt x="1370710" y="342900"/>
                  </a:lnTo>
                  <a:lnTo>
                    <a:pt x="57150" y="342900"/>
                  </a:lnTo>
                  <a:lnTo>
                    <a:pt x="34925" y="338454"/>
                  </a:lnTo>
                  <a:lnTo>
                    <a:pt x="16763" y="326136"/>
                  </a:lnTo>
                  <a:lnTo>
                    <a:pt x="4445" y="307975"/>
                  </a:lnTo>
                  <a:lnTo>
                    <a:pt x="0" y="285750"/>
                  </a:lnTo>
                  <a:lnTo>
                    <a:pt x="0" y="57150"/>
                  </a:lnTo>
                  <a:close/>
                </a:path>
              </a:pathLst>
            </a:custGeom>
            <a:noFill/>
            <a:ln cap="flat" cmpd="sng" w="28575">
              <a:solidFill>
                <a:srgbClr val="E11A5B"/>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2"/>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462" name="Google Shape;462;p22"/>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463" name="Google Shape;463;p22"/>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Data Cleaning</a:t>
            </a:r>
            <a:endParaRPr b="0" i="0" sz="1400" u="none" cap="none" strike="noStrike">
              <a:solidFill>
                <a:srgbClr val="000000"/>
              </a:solidFill>
              <a:latin typeface="Arial"/>
              <a:ea typeface="Arial"/>
              <a:cs typeface="Arial"/>
              <a:sym typeface="Arial"/>
            </a:endParaRPr>
          </a:p>
        </p:txBody>
      </p:sp>
      <p:sp>
        <p:nvSpPr>
          <p:cNvPr id="464" name="Google Shape;464;p22"/>
          <p:cNvSpPr txBox="1"/>
          <p:nvPr/>
        </p:nvSpPr>
        <p:spPr>
          <a:xfrm>
            <a:off x="493706" y="1142671"/>
            <a:ext cx="11253476" cy="1603644"/>
          </a:xfrm>
          <a:prstGeom prst="rect">
            <a:avLst/>
          </a:prstGeom>
          <a:noFill/>
          <a:ln>
            <a:noFill/>
          </a:ln>
        </p:spPr>
        <p:txBody>
          <a:bodyPr anchorCtr="0" anchor="t" bIns="0" lIns="0" spcFirstLastPara="1" rIns="0" wrap="square" tIns="13325">
            <a:spAutoFit/>
          </a:bodyPr>
          <a:lstStyle/>
          <a:p>
            <a:pPr indent="-342900" lvl="0" marL="354965"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Text to column </a:t>
            </a:r>
            <a:r>
              <a:rPr b="0" i="0" lang="en-US" sz="2000" u="none" cap="none" strike="noStrike">
                <a:solidFill>
                  <a:srgbClr val="595959"/>
                </a:solidFill>
                <a:latin typeface="Arial"/>
                <a:ea typeface="Arial"/>
                <a:cs typeface="Arial"/>
                <a:sym typeface="Arial"/>
              </a:rPr>
              <a:t>from </a:t>
            </a:r>
            <a:r>
              <a:rPr b="1" i="0" lang="en-US" sz="2000" u="none" cap="none" strike="noStrike">
                <a:solidFill>
                  <a:srgbClr val="595959"/>
                </a:solidFill>
                <a:latin typeface="Arial"/>
                <a:ea typeface="Arial"/>
                <a:cs typeface="Arial"/>
                <a:sym typeface="Arial"/>
              </a:rPr>
              <a:t>Data </a:t>
            </a:r>
            <a:r>
              <a:rPr b="0" i="0" lang="en-US" sz="2000" u="none" cap="none" strike="noStrike">
                <a:solidFill>
                  <a:srgbClr val="595959"/>
                </a:solidFill>
                <a:latin typeface="Arial"/>
                <a:ea typeface="Arial"/>
                <a:cs typeface="Arial"/>
                <a:sym typeface="Arial"/>
              </a:rPr>
              <a:t>tab</a:t>
            </a:r>
            <a:endParaRPr b="1" i="0" sz="2000" u="none" cap="none" strike="noStrike">
              <a:solidFill>
                <a:srgbClr val="595959"/>
              </a:solidFill>
              <a:latin typeface="Arial"/>
              <a:ea typeface="Arial"/>
              <a:cs typeface="Arial"/>
              <a:sym typeface="Arial"/>
            </a:endParaRPr>
          </a:p>
          <a:p>
            <a:pPr indent="-342900" lvl="0" marL="354965" marR="0" rtl="0" algn="l">
              <a:lnSpc>
                <a:spcPct val="100000"/>
              </a:lnSpc>
              <a:spcBef>
                <a:spcPts val="1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Select </a:t>
            </a:r>
            <a:r>
              <a:rPr b="1" i="0" lang="en-US" sz="2000" u="none" cap="none" strike="noStrike">
                <a:solidFill>
                  <a:srgbClr val="595959"/>
                </a:solidFill>
                <a:latin typeface="Arial"/>
                <a:ea typeface="Arial"/>
                <a:cs typeface="Arial"/>
                <a:sym typeface="Arial"/>
              </a:rPr>
              <a:t>Delimited </a:t>
            </a:r>
            <a:endParaRPr b="0" i="0" sz="1400" u="none" cap="none" strike="noStrike">
              <a:solidFill>
                <a:srgbClr val="000000"/>
              </a:solidFill>
              <a:latin typeface="Arial"/>
              <a:ea typeface="Arial"/>
              <a:cs typeface="Arial"/>
              <a:sym typeface="Arial"/>
            </a:endParaRPr>
          </a:p>
          <a:p>
            <a:pPr indent="-342900" lvl="0" marL="354965" marR="0" rtl="0" algn="l">
              <a:lnSpc>
                <a:spcPct val="100000"/>
              </a:lnSpc>
              <a:spcBef>
                <a:spcPts val="1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Next.</a:t>
            </a:r>
            <a:r>
              <a:rPr b="0" i="0" lang="en-US" sz="2000" u="none" cap="none" strike="noStrike">
                <a:solidFill>
                  <a:srgbClr val="595959"/>
                </a:solidFill>
                <a:latin typeface="Arial"/>
                <a:ea typeface="Arial"/>
                <a:cs typeface="Arial"/>
                <a:sym typeface="Arial"/>
              </a:rPr>
              <a:t> Select </a:t>
            </a:r>
            <a:r>
              <a:rPr b="1" i="0" lang="en-US" sz="2000" u="none" cap="none" strike="noStrike">
                <a:solidFill>
                  <a:srgbClr val="595959"/>
                </a:solidFill>
                <a:latin typeface="Arial"/>
                <a:ea typeface="Arial"/>
                <a:cs typeface="Arial"/>
                <a:sym typeface="Arial"/>
              </a:rPr>
              <a:t>Tab </a:t>
            </a:r>
            <a:r>
              <a:rPr b="0" i="0" lang="en-US" sz="2000" u="none" cap="none" strike="noStrike">
                <a:solidFill>
                  <a:srgbClr val="595959"/>
                </a:solidFill>
                <a:latin typeface="Arial"/>
                <a:ea typeface="Arial"/>
                <a:cs typeface="Arial"/>
                <a:sym typeface="Arial"/>
              </a:rPr>
              <a:t>and </a:t>
            </a:r>
            <a:r>
              <a:rPr b="1" i="0" lang="en-US" sz="2000" u="none" cap="none" strike="noStrike">
                <a:solidFill>
                  <a:srgbClr val="595959"/>
                </a:solidFill>
                <a:latin typeface="Arial"/>
                <a:ea typeface="Arial"/>
                <a:cs typeface="Arial"/>
                <a:sym typeface="Arial"/>
              </a:rPr>
              <a:t>Comma</a:t>
            </a:r>
            <a:r>
              <a:rPr b="0" i="0" lang="en-US" sz="2000" u="none" cap="none" strike="noStrike">
                <a:solidFill>
                  <a:srgbClr val="595959"/>
                </a:solidFill>
                <a:latin typeface="Arial"/>
                <a:ea typeface="Arial"/>
                <a:cs typeface="Arial"/>
                <a:sym typeface="Arial"/>
              </a:rPr>
              <a:t>. </a:t>
            </a:r>
            <a:endParaRPr b="0" i="0" sz="2000" u="none" cap="none" strike="noStrike">
              <a:solidFill>
                <a:srgbClr val="595959"/>
              </a:solidFill>
              <a:latin typeface="Arial"/>
              <a:ea typeface="Arial"/>
              <a:cs typeface="Arial"/>
              <a:sym typeface="Arial"/>
            </a:endParaRPr>
          </a:p>
          <a:p>
            <a:pPr indent="-342900" lvl="0" marL="354965" marR="0" rtl="0" algn="l">
              <a:lnSpc>
                <a:spcPct val="100000"/>
              </a:lnSpc>
              <a:spcBef>
                <a:spcPts val="1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Select other and write in highlighted are with what your text delimited</a:t>
            </a:r>
            <a:endParaRPr b="0" i="0" sz="1400" u="none" cap="none" strike="noStrike">
              <a:solidFill>
                <a:srgbClr val="000000"/>
              </a:solidFill>
              <a:latin typeface="Arial"/>
              <a:ea typeface="Arial"/>
              <a:cs typeface="Arial"/>
              <a:sym typeface="Arial"/>
            </a:endParaRPr>
          </a:p>
          <a:p>
            <a:pPr indent="-342900" lvl="0" marL="354965" marR="0" rtl="0" algn="l">
              <a:lnSpc>
                <a:spcPct val="100000"/>
              </a:lnSpc>
              <a:spcBef>
                <a:spcPts val="10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Then select </a:t>
            </a:r>
            <a:r>
              <a:rPr b="1" i="0" lang="en-US" sz="2000" u="none" cap="none" strike="noStrike">
                <a:solidFill>
                  <a:srgbClr val="595959"/>
                </a:solidFill>
                <a:latin typeface="Arial"/>
                <a:ea typeface="Arial"/>
                <a:cs typeface="Arial"/>
                <a:sym typeface="Arial"/>
              </a:rPr>
              <a:t>Next </a:t>
            </a:r>
            <a:r>
              <a:rPr b="0" i="0" lang="en-US" sz="2000" u="none" cap="none" strike="noStrike">
                <a:solidFill>
                  <a:srgbClr val="595959"/>
                </a:solidFill>
                <a:latin typeface="Arial"/>
                <a:ea typeface="Arial"/>
                <a:cs typeface="Arial"/>
                <a:sym typeface="Arial"/>
              </a:rPr>
              <a:t>and choose </a:t>
            </a:r>
            <a:r>
              <a:rPr b="1" i="0" lang="en-US" sz="2000" u="none" cap="none" strike="noStrike">
                <a:solidFill>
                  <a:srgbClr val="595959"/>
                </a:solidFill>
                <a:latin typeface="Arial"/>
                <a:ea typeface="Arial"/>
                <a:cs typeface="Arial"/>
                <a:sym typeface="Arial"/>
              </a:rPr>
              <a:t>General</a:t>
            </a:r>
            <a:endParaRPr b="0" i="0" sz="1400" u="none" cap="none" strike="noStrike">
              <a:solidFill>
                <a:srgbClr val="000000"/>
              </a:solidFill>
              <a:latin typeface="Arial"/>
              <a:ea typeface="Arial"/>
              <a:cs typeface="Arial"/>
              <a:sym typeface="Arial"/>
            </a:endParaRPr>
          </a:p>
        </p:txBody>
      </p:sp>
      <p:grpSp>
        <p:nvGrpSpPr>
          <p:cNvPr id="465" name="Google Shape;465;p22"/>
          <p:cNvGrpSpPr/>
          <p:nvPr/>
        </p:nvGrpSpPr>
        <p:grpSpPr>
          <a:xfrm>
            <a:off x="493706" y="3510183"/>
            <a:ext cx="3001321" cy="2354608"/>
            <a:chOff x="3968718" y="1136223"/>
            <a:chExt cx="3317503" cy="2602660"/>
          </a:xfrm>
        </p:grpSpPr>
        <p:pic>
          <p:nvPicPr>
            <p:cNvPr id="466" name="Google Shape;466;p22"/>
            <p:cNvPicPr preferRelativeResize="0"/>
            <p:nvPr/>
          </p:nvPicPr>
          <p:blipFill rotWithShape="1">
            <a:blip r:embed="rId4">
              <a:alphaModFix/>
            </a:blip>
            <a:srcRect b="0" l="0" r="0" t="0"/>
            <a:stretch/>
          </p:blipFill>
          <p:spPr>
            <a:xfrm>
              <a:off x="3968718" y="1136223"/>
              <a:ext cx="3317503" cy="2602660"/>
            </a:xfrm>
            <a:prstGeom prst="rect">
              <a:avLst/>
            </a:prstGeom>
            <a:noFill/>
            <a:ln>
              <a:noFill/>
            </a:ln>
          </p:spPr>
        </p:pic>
        <p:sp>
          <p:nvSpPr>
            <p:cNvPr id="467" name="Google Shape;467;p22"/>
            <p:cNvSpPr/>
            <p:nvPr/>
          </p:nvSpPr>
          <p:spPr>
            <a:xfrm>
              <a:off x="4097727" y="1800446"/>
              <a:ext cx="559989" cy="205175"/>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68" name="Google Shape;468;p22"/>
          <p:cNvGrpSpPr/>
          <p:nvPr/>
        </p:nvGrpSpPr>
        <p:grpSpPr>
          <a:xfrm>
            <a:off x="8745861" y="3510183"/>
            <a:ext cx="3001321" cy="2358694"/>
            <a:chOff x="7728092" y="3832193"/>
            <a:chExt cx="3077452" cy="2418524"/>
          </a:xfrm>
        </p:grpSpPr>
        <p:pic>
          <p:nvPicPr>
            <p:cNvPr id="469" name="Google Shape;469;p22"/>
            <p:cNvPicPr preferRelativeResize="0"/>
            <p:nvPr/>
          </p:nvPicPr>
          <p:blipFill rotWithShape="1">
            <a:blip r:embed="rId5">
              <a:alphaModFix/>
            </a:blip>
            <a:srcRect b="0" l="0" r="0" t="0"/>
            <a:stretch/>
          </p:blipFill>
          <p:spPr>
            <a:xfrm>
              <a:off x="7728092" y="3832193"/>
              <a:ext cx="3077452" cy="2418524"/>
            </a:xfrm>
            <a:prstGeom prst="rect">
              <a:avLst/>
            </a:prstGeom>
            <a:noFill/>
            <a:ln>
              <a:noFill/>
            </a:ln>
          </p:spPr>
        </p:pic>
        <p:sp>
          <p:nvSpPr>
            <p:cNvPr id="470" name="Google Shape;470;p22"/>
            <p:cNvSpPr/>
            <p:nvPr/>
          </p:nvSpPr>
          <p:spPr>
            <a:xfrm>
              <a:off x="7728092" y="4251489"/>
              <a:ext cx="571611" cy="160255"/>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71" name="Google Shape;471;p22"/>
          <p:cNvGrpSpPr/>
          <p:nvPr/>
        </p:nvGrpSpPr>
        <p:grpSpPr>
          <a:xfrm>
            <a:off x="4594355" y="3510183"/>
            <a:ext cx="3003290" cy="2354608"/>
            <a:chOff x="7907101" y="1146853"/>
            <a:chExt cx="3309604" cy="2594761"/>
          </a:xfrm>
        </p:grpSpPr>
        <p:pic>
          <p:nvPicPr>
            <p:cNvPr id="472" name="Google Shape;472;p22"/>
            <p:cNvPicPr preferRelativeResize="0"/>
            <p:nvPr/>
          </p:nvPicPr>
          <p:blipFill rotWithShape="1">
            <a:blip r:embed="rId6">
              <a:alphaModFix/>
            </a:blip>
            <a:srcRect b="0" l="0" r="0" t="0"/>
            <a:stretch/>
          </p:blipFill>
          <p:spPr>
            <a:xfrm>
              <a:off x="7907101" y="1146853"/>
              <a:ext cx="3309604" cy="2594761"/>
            </a:xfrm>
            <a:prstGeom prst="rect">
              <a:avLst/>
            </a:prstGeom>
            <a:noFill/>
            <a:ln>
              <a:noFill/>
            </a:ln>
          </p:spPr>
        </p:pic>
        <p:sp>
          <p:nvSpPr>
            <p:cNvPr id="473" name="Google Shape;473;p22"/>
            <p:cNvSpPr/>
            <p:nvPr/>
          </p:nvSpPr>
          <p:spPr>
            <a:xfrm>
              <a:off x="7917353" y="1495922"/>
              <a:ext cx="702681" cy="810656"/>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74" name="Google Shape;474;p22"/>
          <p:cNvGrpSpPr/>
          <p:nvPr/>
        </p:nvGrpSpPr>
        <p:grpSpPr>
          <a:xfrm>
            <a:off x="11185688" y="6140266"/>
            <a:ext cx="615636" cy="502920"/>
            <a:chOff x="11185688" y="6140266"/>
            <a:chExt cx="615636" cy="502920"/>
          </a:xfrm>
        </p:grpSpPr>
        <p:sp>
          <p:nvSpPr>
            <p:cNvPr id="475" name="Google Shape;475;p22"/>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24</a:t>
              </a:r>
              <a:endParaRPr b="0" i="0" sz="1400" u="none" cap="none" strike="noStrike">
                <a:solidFill>
                  <a:srgbClr val="7F7F7F"/>
                </a:solidFill>
                <a:latin typeface="Arial"/>
                <a:ea typeface="Arial"/>
                <a:cs typeface="Arial"/>
                <a:sym typeface="Arial"/>
              </a:endParaRPr>
            </a:p>
          </p:txBody>
        </p:sp>
        <p:sp>
          <p:nvSpPr>
            <p:cNvPr id="476" name="Google Shape;476;p22"/>
            <p:cNvSpPr/>
            <p:nvPr/>
          </p:nvSpPr>
          <p:spPr>
            <a:xfrm>
              <a:off x="11244262" y="6140266"/>
              <a:ext cx="502920" cy="502920"/>
            </a:xfrm>
            <a:prstGeom prst="ellipse">
              <a:avLst/>
            </a:prstGeom>
            <a:noFill/>
            <a:ln cap="flat" cmpd="sng" w="12700">
              <a:solidFill>
                <a:srgbClr val="FFCC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77" name="Google Shape;477;p22"/>
          <p:cNvGrpSpPr/>
          <p:nvPr/>
        </p:nvGrpSpPr>
        <p:grpSpPr>
          <a:xfrm>
            <a:off x="1686548" y="2923924"/>
            <a:ext cx="615636" cy="502920"/>
            <a:chOff x="11185688" y="6140266"/>
            <a:chExt cx="615636" cy="502920"/>
          </a:xfrm>
        </p:grpSpPr>
        <p:sp>
          <p:nvSpPr>
            <p:cNvPr id="478" name="Google Shape;478;p22"/>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a:t>
              </a:r>
              <a:endParaRPr b="0" i="0" sz="1400" u="none" cap="none" strike="noStrike">
                <a:solidFill>
                  <a:srgbClr val="7F7F7F"/>
                </a:solidFill>
                <a:latin typeface="Arial"/>
                <a:ea typeface="Arial"/>
                <a:cs typeface="Arial"/>
                <a:sym typeface="Arial"/>
              </a:endParaRPr>
            </a:p>
          </p:txBody>
        </p:sp>
        <p:sp>
          <p:nvSpPr>
            <p:cNvPr id="479" name="Google Shape;479;p22"/>
            <p:cNvSpPr/>
            <p:nvPr/>
          </p:nvSpPr>
          <p:spPr>
            <a:xfrm>
              <a:off x="11244262" y="6140266"/>
              <a:ext cx="502920" cy="502920"/>
            </a:xfrm>
            <a:prstGeom prst="ellipse">
              <a:avLst/>
            </a:prstGeom>
            <a:noFill/>
            <a:ln cap="flat" cmpd="sng" w="12700">
              <a:solidFill>
                <a:srgbClr val="FFCC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80" name="Google Shape;480;p22"/>
          <p:cNvGrpSpPr/>
          <p:nvPr/>
        </p:nvGrpSpPr>
        <p:grpSpPr>
          <a:xfrm>
            <a:off x="5788182" y="2923924"/>
            <a:ext cx="615636" cy="502920"/>
            <a:chOff x="11185688" y="6140266"/>
            <a:chExt cx="615636" cy="502920"/>
          </a:xfrm>
        </p:grpSpPr>
        <p:sp>
          <p:nvSpPr>
            <p:cNvPr id="481" name="Google Shape;481;p22"/>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a:t>
              </a:r>
              <a:endParaRPr b="0" i="0" sz="1400" u="none" cap="none" strike="noStrike">
                <a:solidFill>
                  <a:srgbClr val="7F7F7F"/>
                </a:solidFill>
                <a:latin typeface="Arial"/>
                <a:ea typeface="Arial"/>
                <a:cs typeface="Arial"/>
                <a:sym typeface="Arial"/>
              </a:endParaRPr>
            </a:p>
          </p:txBody>
        </p:sp>
        <p:sp>
          <p:nvSpPr>
            <p:cNvPr id="482" name="Google Shape;482;p22"/>
            <p:cNvSpPr/>
            <p:nvPr/>
          </p:nvSpPr>
          <p:spPr>
            <a:xfrm>
              <a:off x="11244262" y="6140266"/>
              <a:ext cx="502920" cy="502920"/>
            </a:xfrm>
            <a:prstGeom prst="ellipse">
              <a:avLst/>
            </a:prstGeom>
            <a:noFill/>
            <a:ln cap="flat" cmpd="sng" w="12700">
              <a:solidFill>
                <a:srgbClr val="FFCC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83" name="Google Shape;483;p22"/>
          <p:cNvGrpSpPr/>
          <p:nvPr/>
        </p:nvGrpSpPr>
        <p:grpSpPr>
          <a:xfrm>
            <a:off x="9938703" y="2923920"/>
            <a:ext cx="615636" cy="502920"/>
            <a:chOff x="11185688" y="6140266"/>
            <a:chExt cx="615636" cy="502920"/>
          </a:xfrm>
        </p:grpSpPr>
        <p:sp>
          <p:nvSpPr>
            <p:cNvPr id="484" name="Google Shape;484;p22"/>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a:t>
              </a:r>
              <a:endParaRPr b="0" i="0" sz="1400" u="none" cap="none" strike="noStrike">
                <a:solidFill>
                  <a:srgbClr val="7F7F7F"/>
                </a:solidFill>
                <a:latin typeface="Arial"/>
                <a:ea typeface="Arial"/>
                <a:cs typeface="Arial"/>
                <a:sym typeface="Arial"/>
              </a:endParaRPr>
            </a:p>
          </p:txBody>
        </p:sp>
        <p:sp>
          <p:nvSpPr>
            <p:cNvPr id="485" name="Google Shape;485;p22"/>
            <p:cNvSpPr/>
            <p:nvPr/>
          </p:nvSpPr>
          <p:spPr>
            <a:xfrm>
              <a:off x="11244262" y="6140266"/>
              <a:ext cx="502920" cy="502920"/>
            </a:xfrm>
            <a:prstGeom prst="ellipse">
              <a:avLst/>
            </a:prstGeom>
            <a:noFill/>
            <a:ln cap="flat" cmpd="sng" w="12700">
              <a:solidFill>
                <a:srgbClr val="FFCC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3"/>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25</a:t>
            </a:r>
            <a:endParaRPr b="0" i="0" sz="1400" u="none" cap="none" strike="noStrike">
              <a:solidFill>
                <a:srgbClr val="7F7F7F"/>
              </a:solidFill>
              <a:latin typeface="Arial"/>
              <a:ea typeface="Arial"/>
              <a:cs typeface="Arial"/>
              <a:sym typeface="Arial"/>
            </a:endParaRPr>
          </a:p>
        </p:txBody>
      </p:sp>
      <p:sp>
        <p:nvSpPr>
          <p:cNvPr id="491" name="Google Shape;491;p23"/>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492" name="Google Shape;492;p23"/>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493" name="Google Shape;493;p23"/>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Data Validation</a:t>
            </a:r>
            <a:endParaRPr b="0" i="0" sz="1400" u="none" cap="none" strike="noStrike">
              <a:solidFill>
                <a:srgbClr val="000000"/>
              </a:solidFill>
              <a:latin typeface="Arial"/>
              <a:ea typeface="Arial"/>
              <a:cs typeface="Arial"/>
              <a:sym typeface="Arial"/>
            </a:endParaRPr>
          </a:p>
        </p:txBody>
      </p:sp>
      <p:sp>
        <p:nvSpPr>
          <p:cNvPr id="494" name="Google Shape;494;p23"/>
          <p:cNvSpPr/>
          <p:nvPr/>
        </p:nvSpPr>
        <p:spPr>
          <a:xfrm>
            <a:off x="493706" y="3411785"/>
            <a:ext cx="2991571" cy="2366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5" name="Google Shape;495;p23"/>
          <p:cNvSpPr/>
          <p:nvPr/>
        </p:nvSpPr>
        <p:spPr>
          <a:xfrm>
            <a:off x="8809401" y="3411785"/>
            <a:ext cx="2937781" cy="234500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6" name="Google Shape;496;p23"/>
          <p:cNvSpPr txBox="1"/>
          <p:nvPr/>
        </p:nvSpPr>
        <p:spPr>
          <a:xfrm>
            <a:off x="493707" y="1097191"/>
            <a:ext cx="7838511" cy="22467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Select</a:t>
            </a:r>
            <a:r>
              <a:rPr b="1" i="0" lang="en-US" sz="2000" u="none" cap="none" strike="noStrike">
                <a:solidFill>
                  <a:srgbClr val="595959"/>
                </a:solidFill>
                <a:latin typeface="Arial"/>
                <a:ea typeface="Arial"/>
                <a:cs typeface="Arial"/>
                <a:sym typeface="Arial"/>
              </a:rPr>
              <a:t> Data Validation </a:t>
            </a:r>
            <a:r>
              <a:rPr b="0" i="0" lang="en-US" sz="2000" u="none" cap="none" strike="noStrike">
                <a:solidFill>
                  <a:srgbClr val="595959"/>
                </a:solidFill>
                <a:latin typeface="Arial"/>
                <a:ea typeface="Arial"/>
                <a:cs typeface="Arial"/>
                <a:sym typeface="Arial"/>
              </a:rPr>
              <a:t>from </a:t>
            </a:r>
            <a:r>
              <a:rPr b="1" i="0" lang="en-US" sz="2000" u="none" cap="none" strike="noStrike">
                <a:solidFill>
                  <a:srgbClr val="595959"/>
                </a:solidFill>
                <a:latin typeface="Arial"/>
                <a:ea typeface="Arial"/>
                <a:cs typeface="Arial"/>
                <a:sym typeface="Arial"/>
              </a:rPr>
              <a:t>Data </a:t>
            </a:r>
            <a:r>
              <a:rPr b="0" i="0" lang="en-US" sz="2000" u="none" cap="none" strike="noStrike">
                <a:solidFill>
                  <a:srgbClr val="595959"/>
                </a:solidFill>
                <a:latin typeface="Arial"/>
                <a:ea typeface="Arial"/>
                <a:cs typeface="Arial"/>
                <a:sym typeface="Arial"/>
              </a:rPr>
              <a:t>tab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On the </a:t>
            </a:r>
            <a:r>
              <a:rPr b="1" i="0" lang="en-US" sz="2000" u="none" cap="none" strike="noStrike">
                <a:solidFill>
                  <a:srgbClr val="595959"/>
                </a:solidFill>
                <a:latin typeface="Arial"/>
                <a:ea typeface="Arial"/>
                <a:cs typeface="Arial"/>
                <a:sym typeface="Arial"/>
              </a:rPr>
              <a:t>Settings</a:t>
            </a:r>
            <a:r>
              <a:rPr b="0" i="0" lang="en-US" sz="2000" u="none" cap="none" strike="noStrike">
                <a:solidFill>
                  <a:srgbClr val="595959"/>
                </a:solidFill>
                <a:latin typeface="Arial"/>
                <a:ea typeface="Arial"/>
                <a:cs typeface="Arial"/>
                <a:sym typeface="Arial"/>
              </a:rPr>
              <a:t> tab, under </a:t>
            </a:r>
            <a:r>
              <a:rPr b="1" i="0" lang="en-US" sz="2000" u="none" cap="none" strike="noStrike">
                <a:solidFill>
                  <a:srgbClr val="595959"/>
                </a:solidFill>
                <a:latin typeface="Arial"/>
                <a:ea typeface="Arial"/>
                <a:cs typeface="Arial"/>
                <a:sym typeface="Arial"/>
              </a:rPr>
              <a:t>Allow</a:t>
            </a:r>
            <a:r>
              <a:rPr b="0" i="0" lang="en-US" sz="2000" u="none" cap="none" strike="noStrike">
                <a:solidFill>
                  <a:srgbClr val="595959"/>
                </a:solidFill>
                <a:latin typeface="Arial"/>
                <a:ea typeface="Arial"/>
                <a:cs typeface="Arial"/>
                <a:sym typeface="Arial"/>
              </a:rPr>
              <a:t>, select one of the given options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On the </a:t>
            </a:r>
            <a:r>
              <a:rPr b="1" i="0" lang="en-US" sz="2000" u="none" cap="none" strike="noStrike">
                <a:solidFill>
                  <a:srgbClr val="595959"/>
                </a:solidFill>
                <a:latin typeface="Arial"/>
                <a:ea typeface="Arial"/>
                <a:cs typeface="Arial"/>
                <a:sym typeface="Arial"/>
              </a:rPr>
              <a:t>Input Message</a:t>
            </a:r>
            <a:r>
              <a:rPr b="0" i="0" lang="en-US" sz="2000" u="none" cap="none" strike="noStrike">
                <a:solidFill>
                  <a:srgbClr val="595959"/>
                </a:solidFill>
                <a:latin typeface="Arial"/>
                <a:ea typeface="Arial"/>
                <a:cs typeface="Arial"/>
                <a:sym typeface="Arial"/>
              </a:rPr>
              <a:t> tab, customize a message that users will see when entering data</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On the </a:t>
            </a:r>
            <a:r>
              <a:rPr b="1" i="0" lang="en-US" sz="2000" u="none" cap="none" strike="noStrike">
                <a:solidFill>
                  <a:srgbClr val="595959"/>
                </a:solidFill>
                <a:latin typeface="Arial"/>
                <a:ea typeface="Arial"/>
                <a:cs typeface="Arial"/>
                <a:sym typeface="Arial"/>
              </a:rPr>
              <a:t>Error Alert</a:t>
            </a:r>
            <a:r>
              <a:rPr b="0" i="0" lang="en-US" sz="2000" u="none" cap="none" strike="noStrike">
                <a:solidFill>
                  <a:srgbClr val="595959"/>
                </a:solidFill>
                <a:latin typeface="Arial"/>
                <a:ea typeface="Arial"/>
                <a:cs typeface="Arial"/>
                <a:sym typeface="Arial"/>
              </a:rPr>
              <a:t> tab, select error style and customize error message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OK</a:t>
            </a:r>
            <a:endParaRPr b="0" i="0" sz="2000" u="none" cap="none" strike="noStrike">
              <a:solidFill>
                <a:srgbClr val="595959"/>
              </a:solidFill>
              <a:latin typeface="Arial"/>
              <a:ea typeface="Arial"/>
              <a:cs typeface="Arial"/>
              <a:sym typeface="Arial"/>
            </a:endParaRPr>
          </a:p>
        </p:txBody>
      </p:sp>
      <p:sp>
        <p:nvSpPr>
          <p:cNvPr id="497" name="Google Shape;497;p23"/>
          <p:cNvSpPr/>
          <p:nvPr/>
        </p:nvSpPr>
        <p:spPr>
          <a:xfrm>
            <a:off x="11244262" y="6140266"/>
            <a:ext cx="502920" cy="502920"/>
          </a:xfrm>
          <a:prstGeom prst="ellipse">
            <a:avLst/>
          </a:prstGeom>
          <a:noFill/>
          <a:ln cap="flat" cmpd="sng" w="12700">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98" name="Google Shape;498;p23"/>
          <p:cNvPicPr preferRelativeResize="0"/>
          <p:nvPr/>
        </p:nvPicPr>
        <p:blipFill rotWithShape="1">
          <a:blip r:embed="rId6">
            <a:alphaModFix/>
          </a:blip>
          <a:srcRect b="0" l="0" r="0" t="0"/>
          <a:stretch/>
        </p:blipFill>
        <p:spPr>
          <a:xfrm>
            <a:off x="4470466" y="3433682"/>
            <a:ext cx="3354099" cy="2345003"/>
          </a:xfrm>
          <a:prstGeom prst="rect">
            <a:avLst/>
          </a:prstGeom>
          <a:noFill/>
          <a:ln>
            <a:noFill/>
          </a:ln>
        </p:spPr>
      </p:pic>
      <p:grpSp>
        <p:nvGrpSpPr>
          <p:cNvPr id="499" name="Google Shape;499;p23"/>
          <p:cNvGrpSpPr/>
          <p:nvPr/>
        </p:nvGrpSpPr>
        <p:grpSpPr>
          <a:xfrm>
            <a:off x="8381107" y="1518447"/>
            <a:ext cx="3366075" cy="879919"/>
            <a:chOff x="4073969" y="598997"/>
            <a:chExt cx="7624324" cy="1993059"/>
          </a:xfrm>
        </p:grpSpPr>
        <p:sp>
          <p:nvSpPr>
            <p:cNvPr id="500" name="Google Shape;500;p23"/>
            <p:cNvSpPr/>
            <p:nvPr/>
          </p:nvSpPr>
          <p:spPr>
            <a:xfrm>
              <a:off x="4073969" y="598997"/>
              <a:ext cx="7624324" cy="199305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1" name="Google Shape;501;p23"/>
            <p:cNvSpPr/>
            <p:nvPr/>
          </p:nvSpPr>
          <p:spPr>
            <a:xfrm>
              <a:off x="9057503" y="1841157"/>
              <a:ext cx="2186759" cy="49427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2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507" name="Google Shape;507;p24"/>
          <p:cNvSpPr/>
          <p:nvPr/>
        </p:nvSpPr>
        <p:spPr>
          <a:xfrm>
            <a:off x="1190184" y="2063512"/>
            <a:ext cx="9811631"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6000"/>
              <a:buFont typeface="Calibri"/>
              <a:buNone/>
            </a:pPr>
            <a:r>
              <a:rPr b="1" i="0" lang="en-US" sz="5400" u="none" cap="none" strike="noStrike">
                <a:solidFill>
                  <a:srgbClr val="FFCC06"/>
                </a:solidFill>
                <a:latin typeface="Arial"/>
                <a:ea typeface="Arial"/>
                <a:cs typeface="Arial"/>
                <a:sym typeface="Arial"/>
              </a:rPr>
              <a:t>III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6000"/>
              <a:buFont typeface="Calibri"/>
              <a:buNone/>
            </a:pPr>
            <a:r>
              <a:rPr b="1" i="0" lang="en-US" sz="5400" u="none" cap="none" strike="noStrike">
                <a:solidFill>
                  <a:schemeClr val="lt1"/>
                </a:solidFill>
                <a:latin typeface="Arial"/>
                <a:ea typeface="Arial"/>
                <a:cs typeface="Arial"/>
                <a:sym typeface="Arial"/>
              </a:rPr>
              <a:t>Data </a:t>
            </a:r>
            <a:r>
              <a:rPr b="1" i="0" lang="en-US" sz="5400" u="none" cap="none" strike="noStrike">
                <a:solidFill>
                  <a:srgbClr val="FFCC06"/>
                </a:solidFill>
                <a:latin typeface="Arial"/>
                <a:ea typeface="Arial"/>
                <a:cs typeface="Arial"/>
                <a:sym typeface="Arial"/>
              </a:rPr>
              <a:t>Visualization</a:t>
            </a:r>
            <a:endParaRPr b="1" i="0" sz="5400" u="none" cap="none" strike="noStrike">
              <a:solidFill>
                <a:schemeClr val="lt1"/>
              </a:solidFill>
              <a:latin typeface="Arial"/>
              <a:ea typeface="Arial"/>
              <a:cs typeface="Arial"/>
              <a:sym typeface="Arial"/>
            </a:endParaRPr>
          </a:p>
        </p:txBody>
      </p:sp>
      <p:pic>
        <p:nvPicPr>
          <p:cNvPr id="508" name="Google Shape;508;p24"/>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5"/>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27</a:t>
            </a:r>
            <a:endParaRPr b="0" i="0" sz="1400" u="none" cap="none" strike="noStrike">
              <a:solidFill>
                <a:srgbClr val="7F7F7F"/>
              </a:solidFill>
              <a:latin typeface="Arial"/>
              <a:ea typeface="Arial"/>
              <a:cs typeface="Arial"/>
              <a:sym typeface="Arial"/>
            </a:endParaRPr>
          </a:p>
        </p:txBody>
      </p:sp>
      <p:sp>
        <p:nvSpPr>
          <p:cNvPr id="514" name="Google Shape;514;p25"/>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515" name="Google Shape;515;p25"/>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516" name="Google Shape;516;p25"/>
          <p:cNvSpPr txBox="1"/>
          <p:nvPr/>
        </p:nvSpPr>
        <p:spPr>
          <a:xfrm>
            <a:off x="0" y="237178"/>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Charts</a:t>
            </a:r>
            <a:endParaRPr b="0" i="0" sz="1400" u="none" cap="none" strike="noStrike">
              <a:solidFill>
                <a:srgbClr val="000000"/>
              </a:solidFill>
              <a:latin typeface="Arial"/>
              <a:ea typeface="Arial"/>
              <a:cs typeface="Arial"/>
              <a:sym typeface="Arial"/>
            </a:endParaRPr>
          </a:p>
        </p:txBody>
      </p:sp>
      <p:sp>
        <p:nvSpPr>
          <p:cNvPr id="517" name="Google Shape;517;p25"/>
          <p:cNvSpPr txBox="1"/>
          <p:nvPr>
            <p:ph idx="1" type="body"/>
          </p:nvPr>
        </p:nvSpPr>
        <p:spPr>
          <a:xfrm>
            <a:off x="493706" y="1665697"/>
            <a:ext cx="10030307" cy="3526606"/>
          </a:xfrm>
          <a:prstGeom prst="rect">
            <a:avLst/>
          </a:prstGeom>
          <a:noFill/>
          <a:ln>
            <a:noFill/>
          </a:ln>
        </p:spPr>
        <p:txBody>
          <a:bodyPr anchorCtr="0" anchor="t" bIns="0" lIns="0" spcFirstLastPara="1" rIns="0" wrap="square" tIns="12700">
            <a:spAutoFit/>
          </a:bodyPr>
          <a:lstStyle/>
          <a:p>
            <a:pPr indent="-443865" lvl="0" marL="491490" rtl="0" algn="l">
              <a:lnSpc>
                <a:spcPct val="100000"/>
              </a:lnSpc>
              <a:spcBef>
                <a:spcPts val="0"/>
              </a:spcBef>
              <a:spcAft>
                <a:spcPts val="0"/>
              </a:spcAft>
              <a:buClr>
                <a:srgbClr val="E11A5B"/>
              </a:buClr>
              <a:buSzPts val="2000"/>
              <a:buFont typeface="Courier New"/>
              <a:buChar char="o"/>
            </a:pPr>
            <a:r>
              <a:rPr lang="en-US" sz="2000">
                <a:solidFill>
                  <a:srgbClr val="595959"/>
                </a:solidFill>
                <a:latin typeface="Arial"/>
                <a:ea typeface="Arial"/>
                <a:cs typeface="Arial"/>
                <a:sym typeface="Arial"/>
              </a:rPr>
              <a:t>Line Chart– When there is a </a:t>
            </a:r>
            <a:r>
              <a:rPr b="1" lang="en-US" sz="2000">
                <a:solidFill>
                  <a:srgbClr val="595959"/>
                </a:solidFill>
                <a:latin typeface="Arial"/>
                <a:ea typeface="Arial"/>
                <a:cs typeface="Arial"/>
                <a:sym typeface="Arial"/>
              </a:rPr>
              <a:t>trend</a:t>
            </a:r>
            <a:endParaRPr sz="2000">
              <a:solidFill>
                <a:srgbClr val="595959"/>
              </a:solidFill>
              <a:latin typeface="Arial"/>
              <a:ea typeface="Arial"/>
              <a:cs typeface="Arial"/>
              <a:sym typeface="Arial"/>
            </a:endParaRPr>
          </a:p>
          <a:p>
            <a:pPr indent="-443865" lvl="0" marL="491490" rtl="0" algn="l">
              <a:lnSpc>
                <a:spcPct val="100000"/>
              </a:lnSpc>
              <a:spcBef>
                <a:spcPts val="2605"/>
              </a:spcBef>
              <a:spcAft>
                <a:spcPts val="0"/>
              </a:spcAft>
              <a:buClr>
                <a:srgbClr val="E11A5B"/>
              </a:buClr>
              <a:buSzPts val="2000"/>
              <a:buFont typeface="Courier New"/>
              <a:buChar char="o"/>
            </a:pPr>
            <a:r>
              <a:rPr lang="en-US" sz="2000">
                <a:solidFill>
                  <a:srgbClr val="595959"/>
                </a:solidFill>
                <a:latin typeface="Arial"/>
                <a:ea typeface="Arial"/>
                <a:cs typeface="Arial"/>
                <a:sym typeface="Arial"/>
              </a:rPr>
              <a:t>Column Chart– different </a:t>
            </a:r>
            <a:r>
              <a:rPr b="1" lang="en-US" sz="2000">
                <a:solidFill>
                  <a:srgbClr val="595959"/>
                </a:solidFill>
                <a:latin typeface="Arial"/>
                <a:ea typeface="Arial"/>
                <a:cs typeface="Arial"/>
                <a:sym typeface="Arial"/>
              </a:rPr>
              <a:t>categories</a:t>
            </a:r>
            <a:endParaRPr sz="2000">
              <a:solidFill>
                <a:srgbClr val="595959"/>
              </a:solidFill>
              <a:latin typeface="Arial"/>
              <a:ea typeface="Arial"/>
              <a:cs typeface="Arial"/>
              <a:sym typeface="Arial"/>
            </a:endParaRPr>
          </a:p>
          <a:p>
            <a:pPr indent="-443865" lvl="0" marL="491490" rtl="0" algn="l">
              <a:lnSpc>
                <a:spcPct val="100000"/>
              </a:lnSpc>
              <a:spcBef>
                <a:spcPts val="2595"/>
              </a:spcBef>
              <a:spcAft>
                <a:spcPts val="0"/>
              </a:spcAft>
              <a:buClr>
                <a:srgbClr val="E11A5B"/>
              </a:buClr>
              <a:buSzPts val="2000"/>
              <a:buFont typeface="Courier New"/>
              <a:buChar char="o"/>
            </a:pPr>
            <a:r>
              <a:rPr lang="en-US" sz="2000">
                <a:solidFill>
                  <a:srgbClr val="595959"/>
                </a:solidFill>
                <a:latin typeface="Arial"/>
                <a:ea typeface="Arial"/>
                <a:cs typeface="Arial"/>
                <a:sym typeface="Arial"/>
              </a:rPr>
              <a:t>Bar Chart – When you have </a:t>
            </a:r>
            <a:r>
              <a:rPr b="1" lang="en-US" sz="2000">
                <a:solidFill>
                  <a:srgbClr val="595959"/>
                </a:solidFill>
                <a:latin typeface="Arial"/>
                <a:ea typeface="Arial"/>
                <a:cs typeface="Arial"/>
                <a:sym typeface="Arial"/>
              </a:rPr>
              <a:t>large list of categories</a:t>
            </a:r>
            <a:endParaRPr sz="2000">
              <a:solidFill>
                <a:srgbClr val="595959"/>
              </a:solidFill>
              <a:latin typeface="Arial"/>
              <a:ea typeface="Arial"/>
              <a:cs typeface="Arial"/>
              <a:sym typeface="Arial"/>
            </a:endParaRPr>
          </a:p>
          <a:p>
            <a:pPr indent="-443865" lvl="0" marL="491490" rtl="0" algn="l">
              <a:lnSpc>
                <a:spcPct val="100000"/>
              </a:lnSpc>
              <a:spcBef>
                <a:spcPts val="2605"/>
              </a:spcBef>
              <a:spcAft>
                <a:spcPts val="0"/>
              </a:spcAft>
              <a:buClr>
                <a:srgbClr val="E11A5B"/>
              </a:buClr>
              <a:buSzPts val="2000"/>
              <a:buFont typeface="Courier New"/>
              <a:buChar char="o"/>
            </a:pPr>
            <a:r>
              <a:rPr lang="en-US" sz="2000">
                <a:solidFill>
                  <a:srgbClr val="595959"/>
                </a:solidFill>
                <a:latin typeface="Arial"/>
                <a:ea typeface="Arial"/>
                <a:cs typeface="Arial"/>
                <a:sym typeface="Arial"/>
              </a:rPr>
              <a:t>Pie Chart – When you want to show </a:t>
            </a:r>
            <a:r>
              <a:rPr b="1" lang="en-US" sz="2000">
                <a:solidFill>
                  <a:srgbClr val="595959"/>
                </a:solidFill>
                <a:latin typeface="Arial"/>
                <a:ea typeface="Arial"/>
                <a:cs typeface="Arial"/>
                <a:sym typeface="Arial"/>
              </a:rPr>
              <a:t>parts of total</a:t>
            </a:r>
            <a:endParaRPr sz="2000">
              <a:solidFill>
                <a:srgbClr val="595959"/>
              </a:solidFill>
              <a:latin typeface="Arial"/>
              <a:ea typeface="Arial"/>
              <a:cs typeface="Arial"/>
              <a:sym typeface="Arial"/>
            </a:endParaRPr>
          </a:p>
          <a:p>
            <a:pPr indent="-443865" lvl="0" marL="491490" rtl="0" algn="l">
              <a:lnSpc>
                <a:spcPct val="100000"/>
              </a:lnSpc>
              <a:spcBef>
                <a:spcPts val="2605"/>
              </a:spcBef>
              <a:spcAft>
                <a:spcPts val="0"/>
              </a:spcAft>
              <a:buClr>
                <a:srgbClr val="E11A5B"/>
              </a:buClr>
              <a:buSzPts val="2000"/>
              <a:buFont typeface="Courier New"/>
              <a:buChar char="o"/>
            </a:pPr>
            <a:r>
              <a:rPr lang="en-US" sz="2000">
                <a:solidFill>
                  <a:srgbClr val="595959"/>
                </a:solidFill>
                <a:latin typeface="Arial"/>
                <a:ea typeface="Arial"/>
                <a:cs typeface="Arial"/>
                <a:sym typeface="Arial"/>
              </a:rPr>
              <a:t>Combo charts</a:t>
            </a:r>
            <a:endParaRPr/>
          </a:p>
          <a:p>
            <a:pPr indent="-443865" lvl="0" marL="491490" rtl="0" algn="l">
              <a:lnSpc>
                <a:spcPct val="100000"/>
              </a:lnSpc>
              <a:spcBef>
                <a:spcPts val="2590"/>
              </a:spcBef>
              <a:spcAft>
                <a:spcPts val="0"/>
              </a:spcAft>
              <a:buClr>
                <a:srgbClr val="E11A5B"/>
              </a:buClr>
              <a:buSzPts val="2000"/>
              <a:buFont typeface="Courier New"/>
              <a:buChar char="o"/>
            </a:pPr>
            <a:r>
              <a:rPr lang="en-US" sz="2000">
                <a:solidFill>
                  <a:srgbClr val="595959"/>
                </a:solidFill>
                <a:latin typeface="Arial"/>
                <a:ea typeface="Arial"/>
                <a:cs typeface="Arial"/>
                <a:sym typeface="Arial"/>
              </a:rPr>
              <a:t>Sparklines</a:t>
            </a:r>
            <a:endParaRPr/>
          </a:p>
        </p:txBody>
      </p:sp>
      <p:sp>
        <p:nvSpPr>
          <p:cNvPr id="518" name="Google Shape;518;p25"/>
          <p:cNvSpPr/>
          <p:nvPr/>
        </p:nvSpPr>
        <p:spPr>
          <a:xfrm>
            <a:off x="11244262" y="6140266"/>
            <a:ext cx="502920" cy="502920"/>
          </a:xfrm>
          <a:prstGeom prst="ellipse">
            <a:avLst/>
          </a:prstGeom>
          <a:noFill/>
          <a:ln cap="flat" cmpd="sng" w="12700">
            <a:solidFill>
              <a:srgbClr val="22BB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26"/>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28</a:t>
            </a:r>
            <a:endParaRPr b="0" i="0" sz="1400" u="none" cap="none" strike="noStrike">
              <a:solidFill>
                <a:srgbClr val="7F7F7F"/>
              </a:solidFill>
              <a:latin typeface="Arial"/>
              <a:ea typeface="Arial"/>
              <a:cs typeface="Arial"/>
              <a:sym typeface="Arial"/>
            </a:endParaRPr>
          </a:p>
        </p:txBody>
      </p:sp>
      <p:sp>
        <p:nvSpPr>
          <p:cNvPr id="524" name="Google Shape;524;p26"/>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525" name="Google Shape;525;p26"/>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526" name="Google Shape;526;p26"/>
          <p:cNvSpPr txBox="1"/>
          <p:nvPr/>
        </p:nvSpPr>
        <p:spPr>
          <a:xfrm>
            <a:off x="493706" y="857839"/>
            <a:ext cx="1130761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A chart helps you display your data into a graphical representation. There are many types of charts, but in this class, we'll focus on simple column, line, and pie charts.</a:t>
            </a:r>
            <a:endParaRPr b="0" i="0" sz="2000" u="none" cap="none" strike="noStrike">
              <a:solidFill>
                <a:srgbClr val="595959"/>
              </a:solidFill>
              <a:latin typeface="Arial"/>
              <a:ea typeface="Arial"/>
              <a:cs typeface="Arial"/>
              <a:sym typeface="Arial"/>
            </a:endParaRPr>
          </a:p>
        </p:txBody>
      </p:sp>
      <p:graphicFrame>
        <p:nvGraphicFramePr>
          <p:cNvPr id="527" name="Google Shape;527;p26"/>
          <p:cNvGraphicFramePr/>
          <p:nvPr/>
        </p:nvGraphicFramePr>
        <p:xfrm>
          <a:off x="653698" y="2106537"/>
          <a:ext cx="3000000" cy="3000000"/>
        </p:xfrm>
        <a:graphic>
          <a:graphicData uri="http://schemas.openxmlformats.org/drawingml/2006/table">
            <a:tbl>
              <a:tblPr>
                <a:noFill/>
                <a:tableStyleId>{54100C5C-EB8C-409D-AC8C-9B1A2AF9339F}</a:tableStyleId>
              </a:tblPr>
              <a:tblGrid>
                <a:gridCol w="1454800"/>
                <a:gridCol w="9429800"/>
              </a:tblGrid>
              <a:tr h="4331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Arial"/>
                          <a:ea typeface="Arial"/>
                          <a:cs typeface="Arial"/>
                          <a:sym typeface="Arial"/>
                        </a:rPr>
                        <a:t>Charts</a:t>
                      </a:r>
                      <a:endParaRPr sz="1400" u="none" cap="none" strike="noStrike"/>
                    </a:p>
                  </a:txBody>
                  <a:tcPr marT="59050" marB="59050" marR="118125" marL="118125" anchor="ctr">
                    <a:solidFill>
                      <a:srgbClr val="23C0B2"/>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lt1"/>
                          </a:solidFill>
                          <a:latin typeface="Arial"/>
                          <a:ea typeface="Arial"/>
                          <a:cs typeface="Arial"/>
                          <a:sym typeface="Arial"/>
                        </a:rPr>
                        <a:t>Description</a:t>
                      </a:r>
                      <a:endParaRPr sz="1400" u="none" cap="none" strike="noStrike"/>
                    </a:p>
                  </a:txBody>
                  <a:tcPr marT="59050" marB="59050" marR="118125" marL="118125" anchor="ctr">
                    <a:solidFill>
                      <a:srgbClr val="23C0B2"/>
                    </a:solidFill>
                  </a:tcPr>
                </a:tc>
              </a:tr>
              <a:tr h="312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Pie Chart</a:t>
                      </a:r>
                      <a:endParaRPr sz="1400" u="none" cap="none" strike="noStrike"/>
                    </a:p>
                  </a:txBody>
                  <a:tcPr marT="18700" marB="18700" marR="37400" marL="37400" anchor="ct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Charts are used to compare proportions. Use it to show numbers that relate to a larger sum and always equal 100%.</a:t>
                      </a:r>
                      <a:endParaRPr sz="1400" u="none" cap="none" strike="noStrike"/>
                    </a:p>
                  </a:txBody>
                  <a:tcPr marT="18700" marB="18700" marR="37400" marL="37400" anchor="ctr"/>
                </a:tc>
              </a:tr>
              <a:tr h="509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Line Chart</a:t>
                      </a:r>
                      <a:endParaRPr sz="1400" u="none" cap="none" strike="noStrike"/>
                    </a:p>
                  </a:txBody>
                  <a:tcPr marT="18700" marB="18700" marR="37400" marL="37400" anchor="ctr"/>
                </a:tc>
                <a:tc>
                  <a:txBody>
                    <a:bodyPr/>
                    <a:lstStyle/>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latin typeface="Arial"/>
                          <a:ea typeface="Arial"/>
                          <a:cs typeface="Arial"/>
                          <a:sym typeface="Arial"/>
                        </a:rPr>
                        <a:t>Line charts </a:t>
                      </a:r>
                      <a:r>
                        <a:rPr b="0" i="0" lang="en-US" sz="1600" u="none" cap="none" strike="noStrike">
                          <a:latin typeface="Arial"/>
                          <a:ea typeface="Arial"/>
                          <a:cs typeface="Arial"/>
                          <a:sym typeface="Arial"/>
                        </a:rPr>
                        <a:t>are best used to show trends. Each data point is connected with lines, which makes it easier to see whether values are increasing or decreasing over time.</a:t>
                      </a:r>
                      <a:endParaRPr sz="1600" u="none" cap="none" strike="noStrike">
                        <a:latin typeface="Arial"/>
                        <a:ea typeface="Arial"/>
                        <a:cs typeface="Arial"/>
                        <a:sym typeface="Arial"/>
                      </a:endParaRPr>
                    </a:p>
                  </a:txBody>
                  <a:tcPr marT="18700" marB="18700" marR="37400" marL="37400" anchor="ctr"/>
                </a:tc>
              </a:tr>
              <a:tr h="6696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Column chart</a:t>
                      </a:r>
                      <a:endParaRPr sz="1400" u="none" cap="none" strike="noStrike"/>
                    </a:p>
                  </a:txBody>
                  <a:tcPr marT="18700" marB="18700" marR="37400" marL="37400" anchor="ct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Column charts are useful for showing data changes over a period of time or for illustrating comparisons among items. In column charts, categories are typically organized along the horizontal axis and values along the vertical axis.</a:t>
                      </a:r>
                      <a:endParaRPr sz="1600" u="none" cap="none" strike="noStrike">
                        <a:latin typeface="Arial"/>
                        <a:ea typeface="Arial"/>
                        <a:cs typeface="Arial"/>
                        <a:sym typeface="Arial"/>
                      </a:endParaRPr>
                    </a:p>
                  </a:txBody>
                  <a:tcPr marT="18700" marB="18700" marR="37400" marL="37400" anchor="ctr"/>
                </a:tc>
              </a:tr>
              <a:tr h="5117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Bar chart</a:t>
                      </a:r>
                      <a:endParaRPr sz="1400" u="none" cap="none" strike="noStrike"/>
                    </a:p>
                  </a:txBody>
                  <a:tcPr marT="18700" marB="18700" marR="37400" marL="37400" anchor="ct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 bar chart (or a bar graph) is one of the easiest ways to present your data in Excel, where horizontal bars are used to compare data values. Here’s how to make and format bar charts in Microsoft Excel</a:t>
                      </a:r>
                      <a:r>
                        <a:rPr lang="en-US" sz="1600" u="none" cap="none" strike="noStrike">
                          <a:latin typeface="Arial"/>
                          <a:ea typeface="Arial"/>
                          <a:cs typeface="Arial"/>
                          <a:sym typeface="Arial"/>
                        </a:rPr>
                        <a:t>.</a:t>
                      </a:r>
                      <a:endParaRPr sz="1400" u="none" cap="none" strike="noStrike"/>
                    </a:p>
                  </a:txBody>
                  <a:tcPr marT="18700" marB="18700" marR="37400" marL="37400" anchor="ctr"/>
                </a:tc>
              </a:tr>
              <a:tr h="5090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Combo chart</a:t>
                      </a:r>
                      <a:endParaRPr sz="1400" u="none" cap="none" strike="noStrike"/>
                    </a:p>
                  </a:txBody>
                  <a:tcPr marT="18700" marB="18700" marR="37400" marL="37400" anchor="ct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To emphasize different kinds of information in a chart, you can combine two or more charts. For example, you can combine a line chart that shows price data with a column chart that shows sales volumes.</a:t>
                      </a:r>
                      <a:endParaRPr sz="1600" u="none" cap="none" strike="noStrike">
                        <a:latin typeface="Arial"/>
                        <a:ea typeface="Arial"/>
                        <a:cs typeface="Arial"/>
                        <a:sym typeface="Arial"/>
                      </a:endParaRPr>
                    </a:p>
                  </a:txBody>
                  <a:tcPr marT="18700" marB="18700" marR="37400" marL="37400" anchor="ctr"/>
                </a:tc>
              </a:tr>
              <a:tr h="38357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Sparklines</a:t>
                      </a:r>
                      <a:endParaRPr sz="1400" u="none" cap="none" strike="noStrike"/>
                    </a:p>
                  </a:txBody>
                  <a:tcPr marT="18700" marB="18700" marR="37400" marL="37400" anchor="ct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 sparkline is a tiny chart in a worksheet cell that provides a visual representation of data.</a:t>
                      </a:r>
                      <a:endParaRPr sz="1600" u="none" cap="none" strike="noStrike">
                        <a:latin typeface="Arial"/>
                        <a:ea typeface="Arial"/>
                        <a:cs typeface="Arial"/>
                        <a:sym typeface="Arial"/>
                      </a:endParaRPr>
                    </a:p>
                  </a:txBody>
                  <a:tcPr marT="18700" marB="18700" marR="37400" marL="37400" anchor="ctr"/>
                </a:tc>
              </a:tr>
            </a:tbl>
          </a:graphicData>
        </a:graphic>
      </p:graphicFrame>
      <p:sp>
        <p:nvSpPr>
          <p:cNvPr id="528" name="Google Shape;528;p26"/>
          <p:cNvSpPr/>
          <p:nvPr/>
        </p:nvSpPr>
        <p:spPr>
          <a:xfrm>
            <a:off x="11244262" y="6140266"/>
            <a:ext cx="502920" cy="502920"/>
          </a:xfrm>
          <a:prstGeom prst="ellipse">
            <a:avLst/>
          </a:prstGeom>
          <a:noFill/>
          <a:ln cap="flat" cmpd="sng" w="12700">
            <a:solidFill>
              <a:srgbClr val="FFCC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9" name="Google Shape;529;p26"/>
          <p:cNvSpPr txBox="1"/>
          <p:nvPr/>
        </p:nvSpPr>
        <p:spPr>
          <a:xfrm>
            <a:off x="0" y="237178"/>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Charts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7"/>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29</a:t>
            </a:r>
            <a:endParaRPr b="0" i="0" sz="1400" u="none" cap="none" strike="noStrike">
              <a:solidFill>
                <a:srgbClr val="7F7F7F"/>
              </a:solidFill>
              <a:latin typeface="Arial"/>
              <a:ea typeface="Arial"/>
              <a:cs typeface="Arial"/>
              <a:sym typeface="Arial"/>
            </a:endParaRPr>
          </a:p>
        </p:txBody>
      </p:sp>
      <p:sp>
        <p:nvSpPr>
          <p:cNvPr id="535" name="Google Shape;535;p27"/>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536" name="Google Shape;536;p27"/>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537" name="Google Shape;537;p27"/>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Charts</a:t>
            </a:r>
            <a:endParaRPr b="0" i="0" sz="1400" u="none" cap="none" strike="noStrike">
              <a:solidFill>
                <a:srgbClr val="000000"/>
              </a:solidFill>
              <a:latin typeface="Arial"/>
              <a:ea typeface="Arial"/>
              <a:cs typeface="Arial"/>
              <a:sym typeface="Arial"/>
            </a:endParaRPr>
          </a:p>
        </p:txBody>
      </p:sp>
      <p:sp>
        <p:nvSpPr>
          <p:cNvPr id="538" name="Google Shape;538;p27"/>
          <p:cNvSpPr txBox="1"/>
          <p:nvPr/>
        </p:nvSpPr>
        <p:spPr>
          <a:xfrm>
            <a:off x="493706" y="1536174"/>
            <a:ext cx="6097772" cy="37856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Inserting a Chart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The following instructions explain how to insert a chart into your worksheet.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Select the cells that you want to use in your chart, including </a:t>
            </a:r>
            <a:r>
              <a:rPr b="1" i="0" lang="en-US" sz="2000" u="none" cap="none" strike="noStrike">
                <a:solidFill>
                  <a:srgbClr val="595959"/>
                </a:solidFill>
                <a:latin typeface="Arial"/>
                <a:ea typeface="Arial"/>
                <a:cs typeface="Arial"/>
                <a:sym typeface="Arial"/>
              </a:rPr>
              <a:t>column titles </a:t>
            </a:r>
            <a:r>
              <a:rPr b="0" i="0" lang="en-US" sz="2000" u="none" cap="none" strike="noStrike">
                <a:solidFill>
                  <a:srgbClr val="595959"/>
                </a:solidFill>
                <a:latin typeface="Arial"/>
                <a:ea typeface="Arial"/>
                <a:cs typeface="Arial"/>
                <a:sym typeface="Arial"/>
              </a:rPr>
              <a:t>and </a:t>
            </a:r>
            <a:r>
              <a:rPr b="1" i="0" lang="en-US" sz="2000" u="none" cap="none" strike="noStrike">
                <a:solidFill>
                  <a:srgbClr val="595959"/>
                </a:solidFill>
                <a:latin typeface="Arial"/>
                <a:ea typeface="Arial"/>
                <a:cs typeface="Arial"/>
                <a:sym typeface="Arial"/>
              </a:rPr>
              <a:t>row labels</a:t>
            </a:r>
            <a:r>
              <a:rPr b="0" i="0" lang="en-US" sz="2000" u="none" cap="none" strike="noStrike">
                <a:solidFill>
                  <a:srgbClr val="595959"/>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On the </a:t>
            </a:r>
            <a:r>
              <a:rPr b="0" i="1" lang="en-US" sz="2000" u="none" cap="none" strike="noStrike">
                <a:solidFill>
                  <a:srgbClr val="595959"/>
                </a:solidFill>
                <a:latin typeface="Arial"/>
                <a:ea typeface="Arial"/>
                <a:cs typeface="Arial"/>
                <a:sym typeface="Arial"/>
              </a:rPr>
              <a:t>Insert </a:t>
            </a:r>
            <a:r>
              <a:rPr b="0" i="0" lang="en-US" sz="2000" u="none" cap="none" strike="noStrike">
                <a:solidFill>
                  <a:srgbClr val="595959"/>
                </a:solidFill>
                <a:latin typeface="Arial"/>
                <a:ea typeface="Arial"/>
                <a:cs typeface="Arial"/>
                <a:sym typeface="Arial"/>
              </a:rPr>
              <a:t>tab, go to the </a:t>
            </a:r>
            <a:r>
              <a:rPr b="1" i="0" lang="en-US" sz="2000" u="none" cap="none" strike="noStrike">
                <a:solidFill>
                  <a:srgbClr val="595959"/>
                </a:solidFill>
                <a:latin typeface="Arial"/>
                <a:ea typeface="Arial"/>
                <a:cs typeface="Arial"/>
                <a:sym typeface="Arial"/>
              </a:rPr>
              <a:t>Charts </a:t>
            </a:r>
            <a:r>
              <a:rPr b="0" i="0" lang="en-US" sz="2000" u="none" cap="none" strike="noStrike">
                <a:solidFill>
                  <a:srgbClr val="595959"/>
                </a:solidFill>
                <a:latin typeface="Arial"/>
                <a:ea typeface="Arial"/>
                <a:cs typeface="Arial"/>
                <a:sym typeface="Arial"/>
              </a:rPr>
              <a:t>group.</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Click the </a:t>
            </a:r>
            <a:r>
              <a:rPr b="1" i="0" lang="en-US" sz="2000" u="none" cap="none" strike="noStrike">
                <a:solidFill>
                  <a:srgbClr val="595959"/>
                </a:solidFill>
                <a:latin typeface="Arial"/>
                <a:ea typeface="Arial"/>
                <a:cs typeface="Arial"/>
                <a:sym typeface="Arial"/>
              </a:rPr>
              <a:t>down arrow </a:t>
            </a:r>
            <a:r>
              <a:rPr b="0" i="0" lang="en-US" sz="2000" u="none" cap="none" strike="noStrike">
                <a:solidFill>
                  <a:srgbClr val="595959"/>
                </a:solidFill>
                <a:latin typeface="Arial"/>
                <a:ea typeface="Arial"/>
                <a:cs typeface="Arial"/>
                <a:sym typeface="Arial"/>
              </a:rPr>
              <a:t>next to the type of chart you want to use.</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When the menu appears, select the </a:t>
            </a:r>
            <a:r>
              <a:rPr b="1" i="0" lang="en-US" sz="2000" u="none" cap="none" strike="noStrike">
                <a:solidFill>
                  <a:srgbClr val="595959"/>
                </a:solidFill>
                <a:latin typeface="Arial"/>
                <a:ea typeface="Arial"/>
                <a:cs typeface="Arial"/>
                <a:sym typeface="Arial"/>
              </a:rPr>
              <a:t>chart type </a:t>
            </a:r>
            <a:r>
              <a:rPr b="0" i="0" lang="en-US" sz="2000" u="none" cap="none" strike="noStrike">
                <a:solidFill>
                  <a:srgbClr val="595959"/>
                </a:solidFill>
                <a:latin typeface="Arial"/>
                <a:ea typeface="Arial"/>
                <a:cs typeface="Arial"/>
                <a:sym typeface="Arial"/>
              </a:rPr>
              <a:t>of your choice. </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The chart will appear on your worksheet.</a:t>
            </a:r>
            <a:endParaRPr b="0" i="0" sz="2000" u="none" cap="none" strike="noStrike">
              <a:solidFill>
                <a:srgbClr val="595959"/>
              </a:solidFill>
              <a:latin typeface="Arial"/>
              <a:ea typeface="Arial"/>
              <a:cs typeface="Arial"/>
              <a:sym typeface="Arial"/>
            </a:endParaRPr>
          </a:p>
        </p:txBody>
      </p:sp>
      <p:sp>
        <p:nvSpPr>
          <p:cNvPr id="539" name="Google Shape;539;p27"/>
          <p:cNvSpPr/>
          <p:nvPr/>
        </p:nvSpPr>
        <p:spPr>
          <a:xfrm>
            <a:off x="11244262" y="6140266"/>
            <a:ext cx="502920" cy="502920"/>
          </a:xfrm>
          <a:prstGeom prst="ellipse">
            <a:avLst/>
          </a:prstGeom>
          <a:noFill/>
          <a:ln cap="flat" cmpd="sng" w="12700">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40" name="Google Shape;540;p27"/>
          <p:cNvPicPr preferRelativeResize="0"/>
          <p:nvPr/>
        </p:nvPicPr>
        <p:blipFill rotWithShape="1">
          <a:blip r:embed="rId4">
            <a:alphaModFix/>
          </a:blip>
          <a:srcRect b="0" l="0" r="0" t="0"/>
          <a:stretch/>
        </p:blipFill>
        <p:spPr>
          <a:xfrm>
            <a:off x="6935300" y="2682295"/>
            <a:ext cx="4866024" cy="149340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8"/>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546" name="Google Shape;546;p28"/>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547" name="Google Shape;547;p28"/>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Pie Chart</a:t>
            </a:r>
            <a:endParaRPr b="0" i="0" sz="1400" u="none" cap="none" strike="noStrike">
              <a:solidFill>
                <a:srgbClr val="000000"/>
              </a:solidFill>
              <a:latin typeface="Arial"/>
              <a:ea typeface="Arial"/>
              <a:cs typeface="Arial"/>
              <a:sym typeface="Arial"/>
            </a:endParaRPr>
          </a:p>
        </p:txBody>
      </p:sp>
      <p:pic>
        <p:nvPicPr>
          <p:cNvPr id="548" name="Google Shape;548;p28"/>
          <p:cNvPicPr preferRelativeResize="0"/>
          <p:nvPr/>
        </p:nvPicPr>
        <p:blipFill rotWithShape="1">
          <a:blip r:embed="rId4">
            <a:alphaModFix/>
          </a:blip>
          <a:srcRect b="0" l="0" r="0" t="0"/>
          <a:stretch/>
        </p:blipFill>
        <p:spPr>
          <a:xfrm>
            <a:off x="2406044" y="3651423"/>
            <a:ext cx="3102132" cy="1713733"/>
          </a:xfrm>
          <a:prstGeom prst="rect">
            <a:avLst/>
          </a:prstGeom>
          <a:noFill/>
          <a:ln>
            <a:noFill/>
          </a:ln>
        </p:spPr>
      </p:pic>
      <p:pic>
        <p:nvPicPr>
          <p:cNvPr id="549" name="Google Shape;549;p28"/>
          <p:cNvPicPr preferRelativeResize="0"/>
          <p:nvPr/>
        </p:nvPicPr>
        <p:blipFill rotWithShape="1">
          <a:blip r:embed="rId5">
            <a:alphaModFix/>
          </a:blip>
          <a:srcRect b="0" l="0" r="0" t="0"/>
          <a:stretch/>
        </p:blipFill>
        <p:spPr>
          <a:xfrm>
            <a:off x="8738650" y="2336590"/>
            <a:ext cx="1438937" cy="3098401"/>
          </a:xfrm>
          <a:prstGeom prst="rect">
            <a:avLst/>
          </a:prstGeom>
          <a:noFill/>
          <a:ln>
            <a:noFill/>
          </a:ln>
        </p:spPr>
      </p:pic>
      <p:grpSp>
        <p:nvGrpSpPr>
          <p:cNvPr id="550" name="Google Shape;550;p28"/>
          <p:cNvGrpSpPr/>
          <p:nvPr/>
        </p:nvGrpSpPr>
        <p:grpSpPr>
          <a:xfrm>
            <a:off x="11185688" y="6140266"/>
            <a:ext cx="615636" cy="502920"/>
            <a:chOff x="11185688" y="6140266"/>
            <a:chExt cx="615636" cy="502920"/>
          </a:xfrm>
        </p:grpSpPr>
        <p:sp>
          <p:nvSpPr>
            <p:cNvPr id="551" name="Google Shape;551;p28"/>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30</a:t>
              </a:r>
              <a:endParaRPr b="0" i="0" sz="1400" u="none" cap="none" strike="noStrike">
                <a:solidFill>
                  <a:srgbClr val="7F7F7F"/>
                </a:solidFill>
                <a:latin typeface="Arial"/>
                <a:ea typeface="Arial"/>
                <a:cs typeface="Arial"/>
                <a:sym typeface="Arial"/>
              </a:endParaRPr>
            </a:p>
          </p:txBody>
        </p:sp>
        <p:sp>
          <p:nvSpPr>
            <p:cNvPr id="552" name="Google Shape;552;p28"/>
            <p:cNvSpPr/>
            <p:nvPr/>
          </p:nvSpPr>
          <p:spPr>
            <a:xfrm>
              <a:off x="11244262" y="6140266"/>
              <a:ext cx="502920" cy="502920"/>
            </a:xfrm>
            <a:prstGeom prst="ellipse">
              <a:avLst/>
            </a:prstGeom>
            <a:noFill/>
            <a:ln cap="flat" cmpd="sng" w="12700">
              <a:solidFill>
                <a:srgbClr val="22BB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553" name="Google Shape;553;p28"/>
          <p:cNvSpPr txBox="1"/>
          <p:nvPr/>
        </p:nvSpPr>
        <p:spPr>
          <a:xfrm>
            <a:off x="493705" y="1531849"/>
            <a:ext cx="6926811"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Open “Charts.xlsx”(note this data is for all charts).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Select the cells that you want to use in your chart.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On the Insert tab, select 2D Pie Chart from Charts group.</a:t>
            </a:r>
            <a:endParaRPr b="0" i="0" sz="1400" u="none" cap="none" strike="noStrike">
              <a:solidFill>
                <a:srgbClr val="000000"/>
              </a:solidFill>
              <a:latin typeface="Arial"/>
              <a:ea typeface="Arial"/>
              <a:cs typeface="Arial"/>
              <a:sym typeface="Arial"/>
            </a:endParaRPr>
          </a:p>
        </p:txBody>
      </p:sp>
      <p:grpSp>
        <p:nvGrpSpPr>
          <p:cNvPr id="554" name="Google Shape;554;p28"/>
          <p:cNvGrpSpPr/>
          <p:nvPr/>
        </p:nvGrpSpPr>
        <p:grpSpPr>
          <a:xfrm>
            <a:off x="9150300" y="1716320"/>
            <a:ext cx="615636" cy="502920"/>
            <a:chOff x="11185688" y="6140266"/>
            <a:chExt cx="615636" cy="502920"/>
          </a:xfrm>
        </p:grpSpPr>
        <p:sp>
          <p:nvSpPr>
            <p:cNvPr id="555" name="Google Shape;555;p28"/>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a:t>
              </a:r>
              <a:endParaRPr b="0" i="0" sz="1400" u="none" cap="none" strike="noStrike">
                <a:solidFill>
                  <a:srgbClr val="7F7F7F"/>
                </a:solidFill>
                <a:latin typeface="Arial"/>
                <a:ea typeface="Arial"/>
                <a:cs typeface="Arial"/>
                <a:sym typeface="Arial"/>
              </a:endParaRPr>
            </a:p>
          </p:txBody>
        </p:sp>
        <p:sp>
          <p:nvSpPr>
            <p:cNvPr id="556" name="Google Shape;556;p28"/>
            <p:cNvSpPr/>
            <p:nvPr/>
          </p:nvSpPr>
          <p:spPr>
            <a:xfrm>
              <a:off x="11244262" y="6140266"/>
              <a:ext cx="502920" cy="502920"/>
            </a:xfrm>
            <a:prstGeom prst="ellipse">
              <a:avLst/>
            </a:prstGeom>
            <a:noFill/>
            <a:ln cap="flat" cmpd="sng" w="12700">
              <a:solidFill>
                <a:srgbClr val="22BB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57" name="Google Shape;557;p28"/>
          <p:cNvGrpSpPr/>
          <p:nvPr/>
        </p:nvGrpSpPr>
        <p:grpSpPr>
          <a:xfrm>
            <a:off x="3649292" y="3039538"/>
            <a:ext cx="615636" cy="502920"/>
            <a:chOff x="11185688" y="6140266"/>
            <a:chExt cx="615636" cy="502920"/>
          </a:xfrm>
        </p:grpSpPr>
        <p:sp>
          <p:nvSpPr>
            <p:cNvPr id="558" name="Google Shape;558;p28"/>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a:t>
              </a:r>
              <a:endParaRPr b="0" i="0" sz="1400" u="none" cap="none" strike="noStrike">
                <a:solidFill>
                  <a:srgbClr val="7F7F7F"/>
                </a:solidFill>
                <a:latin typeface="Arial"/>
                <a:ea typeface="Arial"/>
                <a:cs typeface="Arial"/>
                <a:sym typeface="Arial"/>
              </a:endParaRPr>
            </a:p>
          </p:txBody>
        </p:sp>
        <p:sp>
          <p:nvSpPr>
            <p:cNvPr id="559" name="Google Shape;559;p28"/>
            <p:cNvSpPr/>
            <p:nvPr/>
          </p:nvSpPr>
          <p:spPr>
            <a:xfrm>
              <a:off x="11244262" y="6140266"/>
              <a:ext cx="502920" cy="502920"/>
            </a:xfrm>
            <a:prstGeom prst="ellipse">
              <a:avLst/>
            </a:prstGeom>
            <a:noFill/>
            <a:ln cap="flat" cmpd="sng" w="12700">
              <a:solidFill>
                <a:srgbClr val="22BB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9"/>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31</a:t>
            </a:r>
            <a:endParaRPr b="0" i="0" sz="1400" u="none" cap="none" strike="noStrike">
              <a:solidFill>
                <a:srgbClr val="7F7F7F"/>
              </a:solidFill>
              <a:latin typeface="Arial"/>
              <a:ea typeface="Arial"/>
              <a:cs typeface="Arial"/>
              <a:sym typeface="Arial"/>
            </a:endParaRPr>
          </a:p>
        </p:txBody>
      </p:sp>
      <p:sp>
        <p:nvSpPr>
          <p:cNvPr id="565" name="Google Shape;565;p29"/>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566" name="Google Shape;566;p29"/>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567" name="Google Shape;567;p29"/>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Pie Chart Output</a:t>
            </a:r>
            <a:endParaRPr b="0" i="0" sz="1400" u="none" cap="none" strike="noStrike">
              <a:solidFill>
                <a:srgbClr val="000000"/>
              </a:solidFill>
              <a:latin typeface="Arial"/>
              <a:ea typeface="Arial"/>
              <a:cs typeface="Arial"/>
              <a:sym typeface="Arial"/>
            </a:endParaRPr>
          </a:p>
        </p:txBody>
      </p:sp>
      <p:pic>
        <p:nvPicPr>
          <p:cNvPr id="568" name="Google Shape;568;p29"/>
          <p:cNvPicPr preferRelativeResize="0"/>
          <p:nvPr/>
        </p:nvPicPr>
        <p:blipFill rotWithShape="1">
          <a:blip r:embed="rId4">
            <a:alphaModFix/>
          </a:blip>
          <a:srcRect b="0" l="0" r="0" t="0"/>
          <a:stretch/>
        </p:blipFill>
        <p:spPr>
          <a:xfrm>
            <a:off x="2819400" y="1149019"/>
            <a:ext cx="7137853" cy="4654711"/>
          </a:xfrm>
          <a:prstGeom prst="rect">
            <a:avLst/>
          </a:prstGeom>
          <a:noFill/>
          <a:ln>
            <a:noFill/>
          </a:ln>
        </p:spPr>
      </p:pic>
      <p:sp>
        <p:nvSpPr>
          <p:cNvPr id="569" name="Google Shape;569;p29"/>
          <p:cNvSpPr/>
          <p:nvPr/>
        </p:nvSpPr>
        <p:spPr>
          <a:xfrm>
            <a:off x="11244262" y="6140266"/>
            <a:ext cx="502920" cy="502920"/>
          </a:xfrm>
          <a:prstGeom prst="ellipse">
            <a:avLst/>
          </a:prstGeom>
          <a:noFill/>
          <a:ln cap="flat" cmpd="sng" w="12700">
            <a:solidFill>
              <a:srgbClr val="FFCC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
          <p:cNvSpPr txBox="1"/>
          <p:nvPr>
            <p:ph idx="1" type="body"/>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E11A5B"/>
              </a:buClr>
              <a:buSzPts val="4000"/>
              <a:buNone/>
            </a:pPr>
            <a:r>
              <a:rPr b="1" lang="en-US" sz="4000">
                <a:solidFill>
                  <a:srgbClr val="E11A5B"/>
                </a:solidFill>
                <a:latin typeface="Arial"/>
                <a:ea typeface="Arial"/>
                <a:cs typeface="Arial"/>
                <a:sym typeface="Arial"/>
              </a:rPr>
              <a:t>Stages of your data analysis work</a:t>
            </a:r>
            <a:endParaRPr b="1" sz="4000">
              <a:solidFill>
                <a:srgbClr val="E11A5B"/>
              </a:solidFill>
              <a:latin typeface="Arial"/>
              <a:ea typeface="Arial"/>
              <a:cs typeface="Arial"/>
              <a:sym typeface="Arial"/>
            </a:endParaRPr>
          </a:p>
        </p:txBody>
      </p:sp>
      <p:sp>
        <p:nvSpPr>
          <p:cNvPr id="191" name="Google Shape;191;p3"/>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192" name="Google Shape;192;p3"/>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193" name="Google Shape;193;p3"/>
          <p:cNvSpPr txBox="1"/>
          <p:nvPr/>
        </p:nvSpPr>
        <p:spPr>
          <a:xfrm>
            <a:off x="493706" y="1717194"/>
            <a:ext cx="6265313" cy="2385910"/>
          </a:xfrm>
          <a:prstGeom prst="rect">
            <a:avLst/>
          </a:prstGeom>
          <a:noFill/>
          <a:ln>
            <a:noFill/>
          </a:ln>
        </p:spPr>
        <p:txBody>
          <a:bodyPr anchorCtr="0" anchor="t" bIns="0" lIns="0" spcFirstLastPara="1" rIns="0" wrap="square" tIns="178425">
            <a:spAutoFit/>
          </a:bodyPr>
          <a:lstStyle/>
          <a:p>
            <a:pPr indent="-360044" lvl="0" marL="372110" marR="0" rtl="0" algn="l">
              <a:lnSpc>
                <a:spcPct val="100000"/>
              </a:lnSpc>
              <a:spcBef>
                <a:spcPts val="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Data Mining/Gathering/Entry</a:t>
            </a:r>
            <a:endParaRPr b="0" i="0" sz="2000" u="none" cap="none" strike="noStrike">
              <a:solidFill>
                <a:srgbClr val="595959"/>
              </a:solidFill>
              <a:latin typeface="Arial"/>
              <a:ea typeface="Arial"/>
              <a:cs typeface="Arial"/>
              <a:sym typeface="Arial"/>
            </a:endParaRPr>
          </a:p>
          <a:p>
            <a:pPr indent="-360044" lvl="0" marL="372110" marR="0" rtl="0" algn="l">
              <a:lnSpc>
                <a:spcPct val="100000"/>
              </a:lnSpc>
              <a:spcBef>
                <a:spcPts val="131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Data Cleaning</a:t>
            </a:r>
            <a:endParaRPr b="0" i="0" sz="2000" u="none" cap="none" strike="noStrike">
              <a:solidFill>
                <a:srgbClr val="595959"/>
              </a:solidFill>
              <a:latin typeface="Arial"/>
              <a:ea typeface="Arial"/>
              <a:cs typeface="Arial"/>
              <a:sym typeface="Arial"/>
            </a:endParaRPr>
          </a:p>
          <a:p>
            <a:pPr indent="-360044" lvl="0" marL="372110" marR="0" rtl="0" algn="l">
              <a:lnSpc>
                <a:spcPct val="100000"/>
              </a:lnSpc>
              <a:spcBef>
                <a:spcPts val="129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Data Analysis</a:t>
            </a:r>
            <a:endParaRPr b="0" i="0" sz="2000" u="none" cap="none" strike="noStrike">
              <a:solidFill>
                <a:srgbClr val="595959"/>
              </a:solidFill>
              <a:latin typeface="Arial"/>
              <a:ea typeface="Arial"/>
              <a:cs typeface="Arial"/>
              <a:sym typeface="Arial"/>
            </a:endParaRPr>
          </a:p>
          <a:p>
            <a:pPr indent="-360044" lvl="0" marL="372110" marR="0" rtl="0" algn="l">
              <a:lnSpc>
                <a:spcPct val="100000"/>
              </a:lnSpc>
              <a:spcBef>
                <a:spcPts val="130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Data Visualization</a:t>
            </a:r>
            <a:endParaRPr b="0" i="0" sz="2000" u="none" cap="none" strike="noStrike">
              <a:solidFill>
                <a:srgbClr val="595959"/>
              </a:solidFill>
              <a:latin typeface="Arial"/>
              <a:ea typeface="Arial"/>
              <a:cs typeface="Arial"/>
              <a:sym typeface="Arial"/>
            </a:endParaRPr>
          </a:p>
          <a:p>
            <a:pPr indent="-360044" lvl="0" marL="372110" marR="0" rtl="0" algn="l">
              <a:lnSpc>
                <a:spcPct val="100000"/>
              </a:lnSpc>
              <a:spcBef>
                <a:spcPts val="13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Data Presentation</a:t>
            </a:r>
            <a:endParaRPr b="0" i="0" sz="2000" u="none" cap="none" strike="noStrike">
              <a:solidFill>
                <a:srgbClr val="595959"/>
              </a:solidFill>
              <a:latin typeface="Arial"/>
              <a:ea typeface="Arial"/>
              <a:cs typeface="Arial"/>
              <a:sym typeface="Arial"/>
            </a:endParaRPr>
          </a:p>
        </p:txBody>
      </p:sp>
      <p:sp>
        <p:nvSpPr>
          <p:cNvPr id="194" name="Google Shape;194;p3"/>
          <p:cNvSpPr/>
          <p:nvPr/>
        </p:nvSpPr>
        <p:spPr>
          <a:xfrm>
            <a:off x="11244262" y="6140266"/>
            <a:ext cx="502920" cy="502920"/>
          </a:xfrm>
          <a:prstGeom prst="ellipse">
            <a:avLst/>
          </a:prstGeom>
          <a:noFill/>
          <a:ln cap="flat" cmpd="sng" w="12700">
            <a:solidFill>
              <a:srgbClr val="22BB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3"/>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a:t>
            </a:r>
            <a:endParaRPr b="0" i="0" sz="1400" u="none" cap="none" strike="noStrike">
              <a:solidFill>
                <a:srgbClr val="7F7F7F"/>
              </a:solidFill>
              <a:latin typeface="Arial"/>
              <a:ea typeface="Arial"/>
              <a:cs typeface="Arial"/>
              <a:sym typeface="Arial"/>
            </a:endParaRP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0"/>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32</a:t>
            </a:r>
            <a:endParaRPr b="0" i="0" sz="1400" u="none" cap="none" strike="noStrike">
              <a:solidFill>
                <a:srgbClr val="7F7F7F"/>
              </a:solidFill>
              <a:latin typeface="Arial"/>
              <a:ea typeface="Arial"/>
              <a:cs typeface="Arial"/>
              <a:sym typeface="Arial"/>
            </a:endParaRPr>
          </a:p>
        </p:txBody>
      </p:sp>
      <p:sp>
        <p:nvSpPr>
          <p:cNvPr id="575" name="Google Shape;575;p30"/>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576" name="Google Shape;576;p30"/>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577" name="Google Shape;577;p30"/>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Line Charts</a:t>
            </a:r>
            <a:endParaRPr b="0" i="0" sz="1400" u="none" cap="none" strike="noStrike">
              <a:solidFill>
                <a:srgbClr val="000000"/>
              </a:solidFill>
              <a:latin typeface="Arial"/>
              <a:ea typeface="Arial"/>
              <a:cs typeface="Arial"/>
              <a:sym typeface="Arial"/>
            </a:endParaRPr>
          </a:p>
        </p:txBody>
      </p:sp>
      <p:sp>
        <p:nvSpPr>
          <p:cNvPr id="578" name="Google Shape;578;p30"/>
          <p:cNvSpPr txBox="1"/>
          <p:nvPr/>
        </p:nvSpPr>
        <p:spPr>
          <a:xfrm>
            <a:off x="493705" y="1029866"/>
            <a:ext cx="6718542" cy="40934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rgbClr val="595959"/>
                </a:solidFill>
                <a:latin typeface="Arial"/>
                <a:ea typeface="Arial"/>
                <a:cs typeface="Arial"/>
                <a:sym typeface="Arial"/>
              </a:rPr>
              <a:t>Line charts </a:t>
            </a:r>
            <a:r>
              <a:rPr b="0" i="0" lang="en-US" sz="2000" u="none" cap="none" strike="noStrike">
                <a:solidFill>
                  <a:srgbClr val="595959"/>
                </a:solidFill>
                <a:latin typeface="Arial"/>
                <a:ea typeface="Arial"/>
                <a:cs typeface="Arial"/>
                <a:sym typeface="Arial"/>
              </a:rPr>
              <a:t>are best used to show trends. Each data point is connected with lines, which makes it easier to see whether values are increasing or decreasing over 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Open </a:t>
            </a:r>
            <a:r>
              <a:rPr b="0" i="1" lang="en-US" sz="2000" u="none" cap="none" strike="noStrike">
                <a:solidFill>
                  <a:srgbClr val="595959"/>
                </a:solidFill>
                <a:latin typeface="Arial"/>
                <a:ea typeface="Arial"/>
                <a:cs typeface="Arial"/>
                <a:sym typeface="Arial"/>
              </a:rPr>
              <a:t>“Charts.xlsx”(note this data is for all charts)</a:t>
            </a:r>
            <a:endParaRPr b="0" i="1" sz="20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Select </a:t>
            </a:r>
            <a:r>
              <a:rPr b="1" i="0" lang="en-US" sz="2000" u="none" cap="none" strike="noStrike">
                <a:solidFill>
                  <a:srgbClr val="595959"/>
                </a:solidFill>
                <a:latin typeface="Arial"/>
                <a:ea typeface="Arial"/>
                <a:cs typeface="Arial"/>
                <a:sym typeface="Arial"/>
              </a:rPr>
              <a:t>Line chart </a:t>
            </a:r>
            <a:r>
              <a:rPr b="0" i="0" lang="en-US" sz="2000" u="none" cap="none" strike="noStrike">
                <a:solidFill>
                  <a:srgbClr val="595959"/>
                </a:solidFill>
                <a:latin typeface="Arial"/>
                <a:ea typeface="Arial"/>
                <a:cs typeface="Arial"/>
                <a:sym typeface="Arial"/>
              </a:rPr>
              <a:t>from </a:t>
            </a:r>
            <a:r>
              <a:rPr b="1" i="0" lang="en-US" sz="2000" u="none" cap="none" strike="noStrike">
                <a:solidFill>
                  <a:srgbClr val="595959"/>
                </a:solidFill>
                <a:latin typeface="Arial"/>
                <a:ea typeface="Arial"/>
                <a:cs typeface="Arial"/>
                <a:sym typeface="Arial"/>
              </a:rPr>
              <a:t>Insert </a:t>
            </a:r>
            <a:r>
              <a:rPr b="0" i="0" lang="en-US" sz="2000" u="none" cap="none" strike="noStrike">
                <a:solidFill>
                  <a:srgbClr val="595959"/>
                </a:solidFill>
                <a:latin typeface="Arial"/>
                <a:ea typeface="Arial"/>
                <a:cs typeface="Arial"/>
                <a:sym typeface="Arial"/>
              </a:rPr>
              <a:t>tab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Select </a:t>
            </a:r>
            <a:r>
              <a:rPr b="1" i="0" lang="en-US" sz="2000" u="none" cap="none" strike="noStrike">
                <a:solidFill>
                  <a:srgbClr val="595959"/>
                </a:solidFill>
                <a:latin typeface="Arial"/>
                <a:ea typeface="Arial"/>
                <a:cs typeface="Arial"/>
                <a:sym typeface="Arial"/>
              </a:rPr>
              <a:t>chart area </a:t>
            </a:r>
            <a:r>
              <a:rPr b="0" i="0" lang="en-US" sz="2000" u="none" cap="none" strike="noStrike">
                <a:solidFill>
                  <a:srgbClr val="595959"/>
                </a:solidFill>
                <a:latin typeface="Arial"/>
                <a:ea typeface="Arial"/>
                <a:cs typeface="Arial"/>
                <a:sym typeface="Arial"/>
              </a:rPr>
              <a:t>and click </a:t>
            </a:r>
            <a:r>
              <a:rPr b="1" i="0" lang="en-US" sz="2000" u="none" cap="none" strike="noStrike">
                <a:solidFill>
                  <a:srgbClr val="595959"/>
                </a:solidFill>
                <a:latin typeface="Arial"/>
                <a:ea typeface="Arial"/>
                <a:cs typeface="Arial"/>
                <a:sym typeface="Arial"/>
              </a:rPr>
              <a:t>Select data </a:t>
            </a:r>
            <a:r>
              <a:rPr b="0" i="0" lang="en-US" sz="2000" u="none" cap="none" strike="noStrike">
                <a:solidFill>
                  <a:srgbClr val="595959"/>
                </a:solidFill>
                <a:latin typeface="Arial"/>
                <a:ea typeface="Arial"/>
                <a:cs typeface="Arial"/>
                <a:sym typeface="Arial"/>
              </a:rPr>
              <a:t>from </a:t>
            </a:r>
            <a:r>
              <a:rPr b="1" i="0" lang="en-US" sz="2000" u="none" cap="none" strike="noStrike">
                <a:solidFill>
                  <a:srgbClr val="595959"/>
                </a:solidFill>
                <a:latin typeface="Arial"/>
                <a:ea typeface="Arial"/>
                <a:cs typeface="Arial"/>
                <a:sym typeface="Arial"/>
              </a:rPr>
              <a:t>Design </a:t>
            </a:r>
            <a:r>
              <a:rPr b="0" i="0" lang="en-US" sz="2000" u="none" cap="none" strike="noStrike">
                <a:solidFill>
                  <a:srgbClr val="595959"/>
                </a:solidFill>
                <a:latin typeface="Arial"/>
                <a:ea typeface="Arial"/>
                <a:cs typeface="Arial"/>
                <a:sym typeface="Arial"/>
              </a:rPr>
              <a:t>tab</a:t>
            </a:r>
            <a:endParaRPr b="0" i="0" sz="2000" u="none" cap="none" strike="noStrike">
              <a:solidFill>
                <a:srgbClr val="595959"/>
              </a:solidFill>
              <a:latin typeface="Arial"/>
              <a:ea typeface="Arial"/>
              <a:cs typeface="Arial"/>
              <a:sym typeface="Arial"/>
            </a:endParaRPr>
          </a:p>
          <a:p>
            <a:pPr indent="-285750" lvl="0" marL="2857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Click add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Add given range to highlighted areas(1)</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Next click edit from highlighted area(2)</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595959"/>
                </a:solidFill>
                <a:latin typeface="Arial"/>
                <a:ea typeface="Arial"/>
                <a:cs typeface="Arial"/>
                <a:sym typeface="Arial"/>
              </a:rPr>
              <a:t>Add given range to highlighted area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1" sz="2000" u="none" cap="none" strike="noStrike">
              <a:solidFill>
                <a:srgbClr val="595959"/>
              </a:solidFill>
              <a:latin typeface="Arial"/>
              <a:ea typeface="Arial"/>
              <a:cs typeface="Arial"/>
              <a:sym typeface="Arial"/>
            </a:endParaRPr>
          </a:p>
        </p:txBody>
      </p:sp>
      <p:grpSp>
        <p:nvGrpSpPr>
          <p:cNvPr id="579" name="Google Shape;579;p30"/>
          <p:cNvGrpSpPr/>
          <p:nvPr/>
        </p:nvGrpSpPr>
        <p:grpSpPr>
          <a:xfrm>
            <a:off x="8135268" y="2856418"/>
            <a:ext cx="3611914" cy="1361959"/>
            <a:chOff x="5486400" y="4831404"/>
            <a:chExt cx="3611914" cy="1361959"/>
          </a:xfrm>
        </p:grpSpPr>
        <p:pic>
          <p:nvPicPr>
            <p:cNvPr id="580" name="Google Shape;580;p30"/>
            <p:cNvPicPr preferRelativeResize="0"/>
            <p:nvPr/>
          </p:nvPicPr>
          <p:blipFill rotWithShape="1">
            <a:blip r:embed="rId4">
              <a:alphaModFix/>
            </a:blip>
            <a:srcRect b="0" l="0" r="0" t="0"/>
            <a:stretch/>
          </p:blipFill>
          <p:spPr>
            <a:xfrm>
              <a:off x="5486400" y="4831404"/>
              <a:ext cx="3611914" cy="1361959"/>
            </a:xfrm>
            <a:prstGeom prst="rect">
              <a:avLst/>
            </a:prstGeom>
            <a:noFill/>
            <a:ln>
              <a:noFill/>
            </a:ln>
          </p:spPr>
        </p:pic>
        <p:sp>
          <p:nvSpPr>
            <p:cNvPr id="581" name="Google Shape;581;p30"/>
            <p:cNvSpPr/>
            <p:nvPr/>
          </p:nvSpPr>
          <p:spPr>
            <a:xfrm>
              <a:off x="6631172" y="5334000"/>
              <a:ext cx="1479174" cy="1524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2" name="Google Shape;582;p30"/>
            <p:cNvSpPr/>
            <p:nvPr/>
          </p:nvSpPr>
          <p:spPr>
            <a:xfrm>
              <a:off x="6631172" y="5711819"/>
              <a:ext cx="1674628" cy="1524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83" name="Google Shape;583;p30"/>
          <p:cNvGrpSpPr/>
          <p:nvPr/>
        </p:nvGrpSpPr>
        <p:grpSpPr>
          <a:xfrm>
            <a:off x="8498821" y="1026014"/>
            <a:ext cx="3302503" cy="1760831"/>
            <a:chOff x="7677375" y="2659669"/>
            <a:chExt cx="3302503" cy="1760831"/>
          </a:xfrm>
        </p:grpSpPr>
        <p:pic>
          <p:nvPicPr>
            <p:cNvPr id="584" name="Google Shape;584;p30"/>
            <p:cNvPicPr preferRelativeResize="0"/>
            <p:nvPr/>
          </p:nvPicPr>
          <p:blipFill rotWithShape="1">
            <a:blip r:embed="rId5">
              <a:alphaModFix/>
            </a:blip>
            <a:srcRect b="0" l="0" r="0" t="0"/>
            <a:stretch/>
          </p:blipFill>
          <p:spPr>
            <a:xfrm>
              <a:off x="7677375" y="2659669"/>
              <a:ext cx="3302503" cy="1760831"/>
            </a:xfrm>
            <a:prstGeom prst="rect">
              <a:avLst/>
            </a:prstGeom>
            <a:noFill/>
            <a:ln>
              <a:noFill/>
            </a:ln>
          </p:spPr>
        </p:pic>
        <p:sp>
          <p:nvSpPr>
            <p:cNvPr id="585" name="Google Shape;585;p30"/>
            <p:cNvSpPr/>
            <p:nvPr/>
          </p:nvSpPr>
          <p:spPr>
            <a:xfrm>
              <a:off x="7677375" y="3373146"/>
              <a:ext cx="588731" cy="166939"/>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6" name="Google Shape;586;p30"/>
            <p:cNvSpPr/>
            <p:nvPr/>
          </p:nvSpPr>
          <p:spPr>
            <a:xfrm>
              <a:off x="9328626" y="3373146"/>
              <a:ext cx="461480" cy="166939"/>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87" name="Google Shape;587;p30"/>
          <p:cNvGrpSpPr/>
          <p:nvPr/>
        </p:nvGrpSpPr>
        <p:grpSpPr>
          <a:xfrm>
            <a:off x="7632171" y="4304659"/>
            <a:ext cx="4115011" cy="1530429"/>
            <a:chOff x="7881865" y="4304659"/>
            <a:chExt cx="4115011" cy="1530429"/>
          </a:xfrm>
        </p:grpSpPr>
        <p:pic>
          <p:nvPicPr>
            <p:cNvPr id="588" name="Google Shape;588;p30"/>
            <p:cNvPicPr preferRelativeResize="0"/>
            <p:nvPr/>
          </p:nvPicPr>
          <p:blipFill rotWithShape="1">
            <a:blip r:embed="rId6">
              <a:alphaModFix/>
            </a:blip>
            <a:srcRect b="0" l="0" r="0" t="0"/>
            <a:stretch/>
          </p:blipFill>
          <p:spPr>
            <a:xfrm>
              <a:off x="7881865" y="4304659"/>
              <a:ext cx="4115011" cy="1530429"/>
            </a:xfrm>
            <a:prstGeom prst="rect">
              <a:avLst/>
            </a:prstGeom>
            <a:noFill/>
            <a:ln>
              <a:noFill/>
            </a:ln>
          </p:spPr>
        </p:pic>
        <p:sp>
          <p:nvSpPr>
            <p:cNvPr id="589" name="Google Shape;589;p30"/>
            <p:cNvSpPr/>
            <p:nvPr/>
          </p:nvSpPr>
          <p:spPr>
            <a:xfrm>
              <a:off x="9198012" y="5195102"/>
              <a:ext cx="1676400" cy="189138"/>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590" name="Google Shape;590;p30"/>
          <p:cNvSpPr/>
          <p:nvPr/>
        </p:nvSpPr>
        <p:spPr>
          <a:xfrm>
            <a:off x="11244262" y="6140266"/>
            <a:ext cx="502920" cy="502920"/>
          </a:xfrm>
          <a:prstGeom prst="ellipse">
            <a:avLst/>
          </a:prstGeom>
          <a:noFill/>
          <a:ln cap="flat" cmpd="sng" w="12700">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1"/>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33</a:t>
            </a:r>
            <a:endParaRPr b="0" i="0" sz="1400" u="none" cap="none" strike="noStrike">
              <a:solidFill>
                <a:srgbClr val="7F7F7F"/>
              </a:solidFill>
              <a:latin typeface="Arial"/>
              <a:ea typeface="Arial"/>
              <a:cs typeface="Arial"/>
              <a:sym typeface="Arial"/>
            </a:endParaRPr>
          </a:p>
        </p:txBody>
      </p:sp>
      <p:sp>
        <p:nvSpPr>
          <p:cNvPr id="596" name="Google Shape;596;p31"/>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597" name="Google Shape;597;p31"/>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598" name="Google Shape;598;p31"/>
          <p:cNvSpPr txBox="1"/>
          <p:nvPr/>
        </p:nvSpPr>
        <p:spPr>
          <a:xfrm>
            <a:off x="0" y="232351"/>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Line Chart</a:t>
            </a:r>
            <a:endParaRPr b="0" i="0" sz="1400" u="none" cap="none" strike="noStrike">
              <a:solidFill>
                <a:srgbClr val="000000"/>
              </a:solidFill>
              <a:latin typeface="Arial"/>
              <a:ea typeface="Arial"/>
              <a:cs typeface="Arial"/>
              <a:sym typeface="Arial"/>
            </a:endParaRPr>
          </a:p>
        </p:txBody>
      </p:sp>
      <p:grpSp>
        <p:nvGrpSpPr>
          <p:cNvPr id="599" name="Google Shape;599;p31"/>
          <p:cNvGrpSpPr/>
          <p:nvPr/>
        </p:nvGrpSpPr>
        <p:grpSpPr>
          <a:xfrm>
            <a:off x="5542475" y="1440627"/>
            <a:ext cx="6258849" cy="1066545"/>
            <a:chOff x="4800447" y="1183927"/>
            <a:chExt cx="7315505" cy="1246606"/>
          </a:xfrm>
        </p:grpSpPr>
        <p:pic>
          <p:nvPicPr>
            <p:cNvPr id="600" name="Google Shape;600;p31"/>
            <p:cNvPicPr preferRelativeResize="0"/>
            <p:nvPr/>
          </p:nvPicPr>
          <p:blipFill rotWithShape="1">
            <a:blip r:embed="rId4">
              <a:alphaModFix/>
            </a:blip>
            <a:srcRect b="0" l="0" r="0" t="0"/>
            <a:stretch/>
          </p:blipFill>
          <p:spPr>
            <a:xfrm>
              <a:off x="4800447" y="1183927"/>
              <a:ext cx="7315505" cy="1246606"/>
            </a:xfrm>
            <a:prstGeom prst="rect">
              <a:avLst/>
            </a:prstGeom>
            <a:noFill/>
            <a:ln>
              <a:noFill/>
            </a:ln>
          </p:spPr>
        </p:pic>
        <p:sp>
          <p:nvSpPr>
            <p:cNvPr id="601" name="Google Shape;601;p31"/>
            <p:cNvSpPr/>
            <p:nvPr/>
          </p:nvSpPr>
          <p:spPr>
            <a:xfrm>
              <a:off x="7807843" y="1828800"/>
              <a:ext cx="272922" cy="319692"/>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02" name="Google Shape;602;p31"/>
          <p:cNvGrpSpPr/>
          <p:nvPr/>
        </p:nvGrpSpPr>
        <p:grpSpPr>
          <a:xfrm>
            <a:off x="332629" y="3171360"/>
            <a:ext cx="4176511" cy="2278975"/>
            <a:chOff x="228600" y="3233460"/>
            <a:chExt cx="4176511" cy="2278975"/>
          </a:xfrm>
        </p:grpSpPr>
        <p:pic>
          <p:nvPicPr>
            <p:cNvPr id="603" name="Google Shape;603;p31"/>
            <p:cNvPicPr preferRelativeResize="0"/>
            <p:nvPr/>
          </p:nvPicPr>
          <p:blipFill rotWithShape="1">
            <a:blip r:embed="rId5">
              <a:alphaModFix/>
            </a:blip>
            <a:srcRect b="0" l="0" r="0" t="0"/>
            <a:stretch/>
          </p:blipFill>
          <p:spPr>
            <a:xfrm>
              <a:off x="228600" y="3233460"/>
              <a:ext cx="4176511" cy="2278975"/>
            </a:xfrm>
            <a:prstGeom prst="rect">
              <a:avLst/>
            </a:prstGeom>
            <a:noFill/>
            <a:ln>
              <a:noFill/>
            </a:ln>
          </p:spPr>
        </p:pic>
        <p:sp>
          <p:nvSpPr>
            <p:cNvPr id="604" name="Google Shape;604;p31"/>
            <p:cNvSpPr/>
            <p:nvPr/>
          </p:nvSpPr>
          <p:spPr>
            <a:xfrm>
              <a:off x="249865" y="4191000"/>
              <a:ext cx="685800" cy="2286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05" name="Google Shape;605;p31"/>
          <p:cNvGrpSpPr/>
          <p:nvPr/>
        </p:nvGrpSpPr>
        <p:grpSpPr>
          <a:xfrm>
            <a:off x="4956304" y="3311676"/>
            <a:ext cx="3689899" cy="1889164"/>
            <a:chOff x="4572000" y="3233460"/>
            <a:chExt cx="3689899" cy="1889164"/>
          </a:xfrm>
        </p:grpSpPr>
        <p:pic>
          <p:nvPicPr>
            <p:cNvPr id="606" name="Google Shape;606;p31"/>
            <p:cNvPicPr preferRelativeResize="0"/>
            <p:nvPr/>
          </p:nvPicPr>
          <p:blipFill rotWithShape="1">
            <a:blip r:embed="rId6">
              <a:alphaModFix/>
            </a:blip>
            <a:srcRect b="0" l="0" r="0" t="0"/>
            <a:stretch/>
          </p:blipFill>
          <p:spPr>
            <a:xfrm>
              <a:off x="4572000" y="3233460"/>
              <a:ext cx="3689899" cy="1889164"/>
            </a:xfrm>
            <a:prstGeom prst="rect">
              <a:avLst/>
            </a:prstGeom>
            <a:noFill/>
            <a:ln>
              <a:noFill/>
            </a:ln>
          </p:spPr>
        </p:pic>
        <p:sp>
          <p:nvSpPr>
            <p:cNvPr id="607" name="Google Shape;607;p31"/>
            <p:cNvSpPr/>
            <p:nvPr/>
          </p:nvSpPr>
          <p:spPr>
            <a:xfrm>
              <a:off x="4651765" y="3681997"/>
              <a:ext cx="3610134" cy="9716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08" name="Google Shape;608;p31"/>
          <p:cNvGrpSpPr/>
          <p:nvPr/>
        </p:nvGrpSpPr>
        <p:grpSpPr>
          <a:xfrm>
            <a:off x="8984790" y="3871700"/>
            <a:ext cx="2762392" cy="971600"/>
            <a:chOff x="9067800" y="4178042"/>
            <a:chExt cx="2762392" cy="971600"/>
          </a:xfrm>
        </p:grpSpPr>
        <p:pic>
          <p:nvPicPr>
            <p:cNvPr id="609" name="Google Shape;609;p31"/>
            <p:cNvPicPr preferRelativeResize="0"/>
            <p:nvPr/>
          </p:nvPicPr>
          <p:blipFill rotWithShape="1">
            <a:blip r:embed="rId7">
              <a:alphaModFix/>
            </a:blip>
            <a:srcRect b="0" l="0" r="0" t="0"/>
            <a:stretch/>
          </p:blipFill>
          <p:spPr>
            <a:xfrm>
              <a:off x="9067800" y="4178042"/>
              <a:ext cx="2762392" cy="971600"/>
            </a:xfrm>
            <a:prstGeom prst="rect">
              <a:avLst/>
            </a:prstGeom>
            <a:noFill/>
            <a:ln>
              <a:noFill/>
            </a:ln>
          </p:spPr>
        </p:pic>
        <p:sp>
          <p:nvSpPr>
            <p:cNvPr id="610" name="Google Shape;610;p31"/>
            <p:cNvSpPr/>
            <p:nvPr/>
          </p:nvSpPr>
          <p:spPr>
            <a:xfrm>
              <a:off x="9829800" y="4202756"/>
              <a:ext cx="457200" cy="777017"/>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611" name="Google Shape;611;p31"/>
          <p:cNvSpPr/>
          <p:nvPr/>
        </p:nvSpPr>
        <p:spPr>
          <a:xfrm>
            <a:off x="11244262" y="6140266"/>
            <a:ext cx="502920" cy="502920"/>
          </a:xfrm>
          <a:prstGeom prst="ellipse">
            <a:avLst/>
          </a:prstGeom>
          <a:noFill/>
          <a:ln cap="flat" cmpd="sng" w="12700">
            <a:solidFill>
              <a:srgbClr val="22BB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2" name="Google Shape;612;p31"/>
          <p:cNvSpPr txBox="1"/>
          <p:nvPr/>
        </p:nvSpPr>
        <p:spPr>
          <a:xfrm>
            <a:off x="332629" y="1333467"/>
            <a:ext cx="6097772"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Select Line Chart from Insert Tab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Click Select Data from Chart Design Tab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Click Add in Select Data Source</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2"/>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34</a:t>
            </a:r>
            <a:endParaRPr b="0" i="0" sz="1400" u="none" cap="none" strike="noStrike">
              <a:solidFill>
                <a:srgbClr val="7F7F7F"/>
              </a:solidFill>
              <a:latin typeface="Arial"/>
              <a:ea typeface="Arial"/>
              <a:cs typeface="Arial"/>
              <a:sym typeface="Arial"/>
            </a:endParaRPr>
          </a:p>
        </p:txBody>
      </p:sp>
      <p:sp>
        <p:nvSpPr>
          <p:cNvPr id="618" name="Google Shape;618;p32"/>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619" name="Google Shape;619;p32"/>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620" name="Google Shape;620;p32"/>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Line Chart</a:t>
            </a:r>
            <a:endParaRPr b="0" i="0" sz="1400" u="none" cap="none" strike="noStrike">
              <a:solidFill>
                <a:srgbClr val="000000"/>
              </a:solidFill>
              <a:latin typeface="Arial"/>
              <a:ea typeface="Arial"/>
              <a:cs typeface="Arial"/>
              <a:sym typeface="Arial"/>
            </a:endParaRPr>
          </a:p>
        </p:txBody>
      </p:sp>
      <p:sp>
        <p:nvSpPr>
          <p:cNvPr id="621" name="Google Shape;621;p32"/>
          <p:cNvSpPr txBox="1"/>
          <p:nvPr>
            <p:ph type="title"/>
          </p:nvPr>
        </p:nvSpPr>
        <p:spPr>
          <a:xfrm>
            <a:off x="493706" y="1266356"/>
            <a:ext cx="4845204" cy="438582"/>
          </a:xfrm>
          <a:prstGeom prst="rect">
            <a:avLst/>
          </a:prstGeom>
          <a:noFill/>
          <a:ln>
            <a:noFill/>
          </a:ln>
        </p:spPr>
        <p:txBody>
          <a:bodyPr anchorCtr="0" anchor="b" bIns="45700" lIns="91425" spcFirstLastPara="1" rIns="91425" wrap="square" tIns="45700">
            <a:noAutofit/>
          </a:bodyPr>
          <a:lstStyle/>
          <a:p>
            <a:pPr indent="-342900" lvl="0" marL="342900" rtl="0" algn="l">
              <a:lnSpc>
                <a:spcPct val="90000"/>
              </a:lnSpc>
              <a:spcBef>
                <a:spcPts val="0"/>
              </a:spcBef>
              <a:spcAft>
                <a:spcPts val="0"/>
              </a:spcAft>
              <a:buClr>
                <a:srgbClr val="FFCC06"/>
              </a:buClr>
              <a:buSzPts val="2000"/>
              <a:buFont typeface="Courier New"/>
              <a:buChar char="o"/>
            </a:pPr>
            <a:r>
              <a:rPr b="0" lang="en-US" sz="2000">
                <a:solidFill>
                  <a:srgbClr val="595959"/>
                </a:solidFill>
                <a:latin typeface="Arial"/>
                <a:ea typeface="Arial"/>
                <a:cs typeface="Arial"/>
                <a:sym typeface="Arial"/>
              </a:rPr>
              <a:t>Click Edit from Select Data Source</a:t>
            </a:r>
            <a:endParaRPr/>
          </a:p>
        </p:txBody>
      </p:sp>
      <p:grpSp>
        <p:nvGrpSpPr>
          <p:cNvPr id="622" name="Google Shape;622;p32"/>
          <p:cNvGrpSpPr/>
          <p:nvPr/>
        </p:nvGrpSpPr>
        <p:grpSpPr>
          <a:xfrm>
            <a:off x="963975" y="3671344"/>
            <a:ext cx="3733800" cy="1996517"/>
            <a:chOff x="304800" y="1421717"/>
            <a:chExt cx="4845203" cy="2590800"/>
          </a:xfrm>
        </p:grpSpPr>
        <p:pic>
          <p:nvPicPr>
            <p:cNvPr id="623" name="Google Shape;623;p32"/>
            <p:cNvPicPr preferRelativeResize="0"/>
            <p:nvPr/>
          </p:nvPicPr>
          <p:blipFill rotWithShape="1">
            <a:blip r:embed="rId4">
              <a:alphaModFix/>
            </a:blip>
            <a:srcRect b="0" l="0" r="0" t="0"/>
            <a:stretch/>
          </p:blipFill>
          <p:spPr>
            <a:xfrm>
              <a:off x="304800" y="1421717"/>
              <a:ext cx="4845203" cy="2590800"/>
            </a:xfrm>
            <a:prstGeom prst="rect">
              <a:avLst/>
            </a:prstGeom>
            <a:noFill/>
            <a:ln>
              <a:noFill/>
            </a:ln>
          </p:spPr>
        </p:pic>
        <p:sp>
          <p:nvSpPr>
            <p:cNvPr id="624" name="Google Shape;624;p32"/>
            <p:cNvSpPr/>
            <p:nvPr/>
          </p:nvSpPr>
          <p:spPr>
            <a:xfrm>
              <a:off x="2743200" y="2514600"/>
              <a:ext cx="653408" cy="202517"/>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25" name="Google Shape;625;p32"/>
          <p:cNvGrpSpPr/>
          <p:nvPr/>
        </p:nvGrpSpPr>
        <p:grpSpPr>
          <a:xfrm>
            <a:off x="969024" y="2231270"/>
            <a:ext cx="3079865" cy="1312108"/>
            <a:chOff x="6660998" y="2510757"/>
            <a:chExt cx="2940201" cy="1047804"/>
          </a:xfrm>
        </p:grpSpPr>
        <p:pic>
          <p:nvPicPr>
            <p:cNvPr id="626" name="Google Shape;626;p32"/>
            <p:cNvPicPr preferRelativeResize="0"/>
            <p:nvPr/>
          </p:nvPicPr>
          <p:blipFill rotWithShape="1">
            <a:blip r:embed="rId5">
              <a:alphaModFix/>
            </a:blip>
            <a:srcRect b="0" l="0" r="0" t="0"/>
            <a:stretch/>
          </p:blipFill>
          <p:spPr>
            <a:xfrm>
              <a:off x="6660998" y="2510757"/>
              <a:ext cx="2940201" cy="1047804"/>
            </a:xfrm>
            <a:prstGeom prst="rect">
              <a:avLst/>
            </a:prstGeom>
            <a:noFill/>
            <a:ln>
              <a:noFill/>
            </a:ln>
          </p:spPr>
        </p:pic>
        <p:sp>
          <p:nvSpPr>
            <p:cNvPr id="627" name="Google Shape;627;p32"/>
            <p:cNvSpPr/>
            <p:nvPr/>
          </p:nvSpPr>
          <p:spPr>
            <a:xfrm>
              <a:off x="6705600" y="3048000"/>
              <a:ext cx="1828800" cy="2286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id="628" name="Google Shape;628;p32"/>
          <p:cNvPicPr preferRelativeResize="0"/>
          <p:nvPr/>
        </p:nvPicPr>
        <p:blipFill rotWithShape="1">
          <a:blip r:embed="rId6">
            <a:alphaModFix/>
          </a:blip>
          <a:srcRect b="0" l="0" r="0" t="0"/>
          <a:stretch/>
        </p:blipFill>
        <p:spPr>
          <a:xfrm>
            <a:off x="5969101" y="1905836"/>
            <a:ext cx="5839465" cy="3531016"/>
          </a:xfrm>
          <a:prstGeom prst="rect">
            <a:avLst/>
          </a:prstGeom>
          <a:noFill/>
          <a:ln>
            <a:noFill/>
          </a:ln>
        </p:spPr>
      </p:pic>
      <p:sp>
        <p:nvSpPr>
          <p:cNvPr id="629" name="Google Shape;629;p32"/>
          <p:cNvSpPr/>
          <p:nvPr/>
        </p:nvSpPr>
        <p:spPr>
          <a:xfrm>
            <a:off x="2003084" y="3999271"/>
            <a:ext cx="1655582" cy="38630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sp>
        <p:nvSpPr>
          <p:cNvPr id="630" name="Google Shape;630;p32"/>
          <p:cNvSpPr/>
          <p:nvPr/>
        </p:nvSpPr>
        <p:spPr>
          <a:xfrm>
            <a:off x="11244262" y="6140266"/>
            <a:ext cx="502920" cy="502920"/>
          </a:xfrm>
          <a:prstGeom prst="ellipse">
            <a:avLst/>
          </a:prstGeom>
          <a:noFill/>
          <a:ln cap="flat" cmpd="sng" w="12700">
            <a:solidFill>
              <a:srgbClr val="FFCC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33"/>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35</a:t>
            </a:r>
            <a:endParaRPr b="0" i="0" sz="1400" u="none" cap="none" strike="noStrike">
              <a:solidFill>
                <a:srgbClr val="7F7F7F"/>
              </a:solidFill>
              <a:latin typeface="Arial"/>
              <a:ea typeface="Arial"/>
              <a:cs typeface="Arial"/>
              <a:sym typeface="Arial"/>
            </a:endParaRPr>
          </a:p>
        </p:txBody>
      </p:sp>
      <p:sp>
        <p:nvSpPr>
          <p:cNvPr id="636" name="Google Shape;636;p33"/>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637" name="Google Shape;637;p33"/>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638" name="Google Shape;638;p33"/>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Creative Excel use &amp; Tips</a:t>
            </a:r>
            <a:endParaRPr b="0" i="0" sz="1400" u="none" cap="none" strike="noStrike">
              <a:solidFill>
                <a:srgbClr val="000000"/>
              </a:solidFill>
              <a:latin typeface="Arial"/>
              <a:ea typeface="Arial"/>
              <a:cs typeface="Arial"/>
              <a:sym typeface="Arial"/>
            </a:endParaRPr>
          </a:p>
        </p:txBody>
      </p:sp>
      <p:sp>
        <p:nvSpPr>
          <p:cNvPr id="639" name="Google Shape;639;p33"/>
          <p:cNvSpPr txBox="1"/>
          <p:nvPr/>
        </p:nvSpPr>
        <p:spPr>
          <a:xfrm>
            <a:off x="493700" y="1424349"/>
            <a:ext cx="5058000" cy="3896100"/>
          </a:xfrm>
          <a:prstGeom prst="rect">
            <a:avLst/>
          </a:prstGeom>
          <a:noFill/>
          <a:ln>
            <a:noFill/>
          </a:ln>
        </p:spPr>
        <p:txBody>
          <a:bodyPr anchorCtr="0" anchor="t" bIns="0" lIns="0" spcFirstLastPara="1" rIns="0" wrap="square" tIns="123825">
            <a:spAutoFit/>
          </a:bodyPr>
          <a:lstStyle/>
          <a:p>
            <a:pPr indent="-443865" lvl="0" marL="455930" marR="0" rtl="0" algn="l">
              <a:lnSpc>
                <a:spcPct val="100000"/>
              </a:lnSpc>
              <a:spcBef>
                <a:spcPts val="0"/>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Worksheets:</a:t>
            </a:r>
            <a:endParaRPr b="1" i="0" sz="2000" u="none" cap="none" strike="noStrike">
              <a:solidFill>
                <a:srgbClr val="595959"/>
              </a:solidFill>
              <a:latin typeface="Arial"/>
              <a:ea typeface="Arial"/>
              <a:cs typeface="Arial"/>
              <a:sym typeface="Arial"/>
            </a:endParaRPr>
          </a:p>
          <a:p>
            <a:pPr indent="0" lvl="0" marL="12065" marR="0" rtl="0" algn="l">
              <a:lnSpc>
                <a:spcPct val="100000"/>
              </a:lnSpc>
              <a:spcBef>
                <a:spcPts val="975"/>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	Zoom, Split, Freeze Panes</a:t>
            </a:r>
            <a:endParaRPr b="0" i="0" sz="2000" u="none" cap="none" strike="noStrike">
              <a:solidFill>
                <a:srgbClr val="595959"/>
              </a:solidFill>
              <a:latin typeface="Arial"/>
              <a:ea typeface="Arial"/>
              <a:cs typeface="Arial"/>
              <a:sym typeface="Arial"/>
            </a:endParaRPr>
          </a:p>
          <a:p>
            <a:pPr indent="-316865" lvl="0" marL="455930" marR="0" rtl="0" algn="l">
              <a:lnSpc>
                <a:spcPct val="100000"/>
              </a:lnSpc>
              <a:spcBef>
                <a:spcPts val="975"/>
              </a:spcBef>
              <a:spcAft>
                <a:spcPts val="0"/>
              </a:spcAft>
              <a:buClr>
                <a:srgbClr val="E11A5B"/>
              </a:buClr>
              <a:buSzPts val="2000"/>
              <a:buFont typeface="Courier New"/>
              <a:buNone/>
            </a:pPr>
            <a:r>
              <a:t/>
            </a:r>
            <a:endParaRPr b="1" i="0" sz="2000" u="none" cap="none" strike="noStrike">
              <a:solidFill>
                <a:srgbClr val="595959"/>
              </a:solidFill>
              <a:latin typeface="Arial"/>
              <a:ea typeface="Arial"/>
              <a:cs typeface="Arial"/>
              <a:sym typeface="Arial"/>
            </a:endParaRPr>
          </a:p>
          <a:p>
            <a:pPr indent="-443865" lvl="0" marL="455930" marR="0" rtl="0" algn="l">
              <a:lnSpc>
                <a:spcPct val="100000"/>
              </a:lnSpc>
              <a:spcBef>
                <a:spcPts val="975"/>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Protect:</a:t>
            </a:r>
            <a:endParaRPr b="0" i="0" sz="1400" u="none" cap="none" strike="noStrike">
              <a:solidFill>
                <a:srgbClr val="000000"/>
              </a:solidFill>
              <a:latin typeface="Arial"/>
              <a:ea typeface="Arial"/>
              <a:cs typeface="Arial"/>
              <a:sym typeface="Arial"/>
            </a:endParaRPr>
          </a:p>
          <a:p>
            <a:pPr indent="0" lvl="0" marL="12065" marR="0" rtl="0" algn="l">
              <a:lnSpc>
                <a:spcPct val="100000"/>
              </a:lnSpc>
              <a:spcBef>
                <a:spcPts val="975"/>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	Protect Sheet, Hide formula, Lock Cells</a:t>
            </a:r>
            <a:endParaRPr b="0" i="0" sz="1400" u="none" cap="none" strike="noStrike">
              <a:solidFill>
                <a:srgbClr val="000000"/>
              </a:solidFill>
              <a:latin typeface="Arial"/>
              <a:ea typeface="Arial"/>
              <a:cs typeface="Arial"/>
              <a:sym typeface="Arial"/>
            </a:endParaRPr>
          </a:p>
          <a:p>
            <a:pPr indent="-316865" lvl="0" marL="455930" marR="0" rtl="0" algn="l">
              <a:lnSpc>
                <a:spcPct val="100000"/>
              </a:lnSpc>
              <a:spcBef>
                <a:spcPts val="975"/>
              </a:spcBef>
              <a:spcAft>
                <a:spcPts val="0"/>
              </a:spcAft>
              <a:buClr>
                <a:srgbClr val="E11A5B"/>
              </a:buClr>
              <a:buSzPts val="2000"/>
              <a:buFont typeface="Courier New"/>
              <a:buNone/>
            </a:pPr>
            <a:r>
              <a:t/>
            </a:r>
            <a:endParaRPr b="1" i="0" sz="2000" u="none" cap="none" strike="noStrike">
              <a:solidFill>
                <a:srgbClr val="595959"/>
              </a:solidFill>
              <a:latin typeface="Arial"/>
              <a:ea typeface="Arial"/>
              <a:cs typeface="Arial"/>
              <a:sym typeface="Arial"/>
            </a:endParaRPr>
          </a:p>
          <a:p>
            <a:pPr indent="-443865" lvl="0" marL="455930" marR="0" rtl="0" algn="l">
              <a:lnSpc>
                <a:spcPct val="100000"/>
              </a:lnSpc>
              <a:spcBef>
                <a:spcPts val="975"/>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Working with Excel Tables</a:t>
            </a:r>
            <a:endParaRPr b="0" i="0" sz="1400" u="none" cap="none" strike="noStrike">
              <a:solidFill>
                <a:srgbClr val="000000"/>
              </a:solidFill>
              <a:latin typeface="Arial"/>
              <a:ea typeface="Arial"/>
              <a:cs typeface="Arial"/>
              <a:sym typeface="Arial"/>
            </a:endParaRPr>
          </a:p>
          <a:p>
            <a:pPr indent="-316865" lvl="0" marL="455930" marR="0" rtl="0" algn="l">
              <a:lnSpc>
                <a:spcPct val="100000"/>
              </a:lnSpc>
              <a:spcBef>
                <a:spcPts val="975"/>
              </a:spcBef>
              <a:spcAft>
                <a:spcPts val="0"/>
              </a:spcAft>
              <a:buClr>
                <a:srgbClr val="E11A5B"/>
              </a:buClr>
              <a:buSzPts val="2000"/>
              <a:buFont typeface="Courier New"/>
              <a:buNone/>
            </a:pPr>
            <a:r>
              <a:t/>
            </a:r>
            <a:endParaRPr b="0" i="0" sz="2000" u="none" cap="none" strike="noStrike">
              <a:solidFill>
                <a:srgbClr val="595959"/>
              </a:solidFill>
              <a:latin typeface="Arial"/>
              <a:ea typeface="Arial"/>
              <a:cs typeface="Arial"/>
              <a:sym typeface="Arial"/>
            </a:endParaRPr>
          </a:p>
          <a:p>
            <a:pPr indent="-443865" lvl="0" marL="455930" marR="0" rtl="0" algn="l">
              <a:lnSpc>
                <a:spcPct val="100000"/>
              </a:lnSpc>
              <a:spcBef>
                <a:spcPts val="975"/>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Formatting for printing</a:t>
            </a:r>
            <a:endParaRPr b="0" i="0" sz="1400" u="none" cap="none" strike="noStrike">
              <a:solidFill>
                <a:srgbClr val="000000"/>
              </a:solidFill>
              <a:latin typeface="Arial"/>
              <a:ea typeface="Arial"/>
              <a:cs typeface="Arial"/>
              <a:sym typeface="Arial"/>
            </a:endParaRPr>
          </a:p>
        </p:txBody>
      </p:sp>
      <p:sp>
        <p:nvSpPr>
          <p:cNvPr id="640" name="Google Shape;640;p33"/>
          <p:cNvSpPr/>
          <p:nvPr/>
        </p:nvSpPr>
        <p:spPr>
          <a:xfrm>
            <a:off x="11244262" y="6140266"/>
            <a:ext cx="502920" cy="502920"/>
          </a:xfrm>
          <a:prstGeom prst="ellipse">
            <a:avLst/>
          </a:prstGeom>
          <a:noFill/>
          <a:ln cap="flat" cmpd="sng" w="12700">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1" name="Google Shape;641;p33"/>
          <p:cNvSpPr txBox="1"/>
          <p:nvPr/>
        </p:nvSpPr>
        <p:spPr>
          <a:xfrm>
            <a:off x="5795319" y="1424357"/>
            <a:ext cx="5951863" cy="3920945"/>
          </a:xfrm>
          <a:prstGeom prst="rect">
            <a:avLst/>
          </a:prstGeom>
          <a:noFill/>
          <a:ln>
            <a:noFill/>
          </a:ln>
        </p:spPr>
        <p:txBody>
          <a:bodyPr anchorCtr="0" anchor="t" bIns="0" lIns="0" spcFirstLastPara="1" rIns="0" wrap="square" tIns="123825">
            <a:spAutoFit/>
          </a:bodyPr>
          <a:lstStyle/>
          <a:p>
            <a:pPr indent="-443865" lvl="0" marL="455930" marR="0" rtl="0" algn="l">
              <a:lnSpc>
                <a:spcPct val="100000"/>
              </a:lnSpc>
              <a:spcBef>
                <a:spcPts val="0"/>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Go to Special &amp; Select:</a:t>
            </a:r>
            <a:endParaRPr b="0" i="0" sz="1400" u="none" cap="none" strike="noStrike">
              <a:solidFill>
                <a:srgbClr val="000000"/>
              </a:solidFill>
              <a:latin typeface="Arial"/>
              <a:ea typeface="Arial"/>
              <a:cs typeface="Arial"/>
              <a:sym typeface="Arial"/>
            </a:endParaRPr>
          </a:p>
          <a:p>
            <a:pPr indent="0" lvl="0" marL="12065" marR="0" rtl="0" algn="l">
              <a:lnSpc>
                <a:spcPct val="100000"/>
              </a:lnSpc>
              <a:spcBef>
                <a:spcPts val="975"/>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	Delete Blank Rows, Copy Visible Cells Only</a:t>
            </a:r>
            <a:endParaRPr b="0" i="0" sz="1400" u="none" cap="none" strike="noStrike">
              <a:solidFill>
                <a:srgbClr val="000000"/>
              </a:solidFill>
              <a:latin typeface="Arial"/>
              <a:ea typeface="Arial"/>
              <a:cs typeface="Arial"/>
              <a:sym typeface="Arial"/>
            </a:endParaRPr>
          </a:p>
          <a:p>
            <a:pPr indent="-316865" lvl="0" marL="455930" marR="0" rtl="0" algn="l">
              <a:lnSpc>
                <a:spcPct val="100000"/>
              </a:lnSpc>
              <a:spcBef>
                <a:spcPts val="975"/>
              </a:spcBef>
              <a:spcAft>
                <a:spcPts val="0"/>
              </a:spcAft>
              <a:buClr>
                <a:srgbClr val="E11A5B"/>
              </a:buClr>
              <a:buSzPts val="2000"/>
              <a:buFont typeface="Courier New"/>
              <a:buNone/>
            </a:pPr>
            <a:r>
              <a:t/>
            </a:r>
            <a:endParaRPr b="0" i="0" sz="2000" u="none" cap="none" strike="noStrike">
              <a:solidFill>
                <a:srgbClr val="595959"/>
              </a:solidFill>
              <a:latin typeface="Arial"/>
              <a:ea typeface="Arial"/>
              <a:cs typeface="Arial"/>
              <a:sym typeface="Arial"/>
            </a:endParaRPr>
          </a:p>
          <a:p>
            <a:pPr indent="-443865" lvl="0" marL="455930" marR="0" rtl="0" algn="l">
              <a:lnSpc>
                <a:spcPct val="100000"/>
              </a:lnSpc>
              <a:spcBef>
                <a:spcPts val="975"/>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Quick Access Toolbar</a:t>
            </a:r>
            <a:endParaRPr b="0" i="0" sz="1400" u="none" cap="none" strike="noStrike">
              <a:solidFill>
                <a:srgbClr val="000000"/>
              </a:solidFill>
              <a:latin typeface="Arial"/>
              <a:ea typeface="Arial"/>
              <a:cs typeface="Arial"/>
              <a:sym typeface="Arial"/>
            </a:endParaRPr>
          </a:p>
          <a:p>
            <a:pPr indent="0" lvl="0" marL="12065" marR="0" rtl="0" algn="l">
              <a:lnSpc>
                <a:spcPct val="100000"/>
              </a:lnSpc>
              <a:spcBef>
                <a:spcPts val="975"/>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	Autofilter, Autofit Column/Row, Select Visible Cells</a:t>
            </a:r>
            <a:endParaRPr b="0" i="0" sz="1400" u="none" cap="none" strike="noStrike">
              <a:solidFill>
                <a:srgbClr val="000000"/>
              </a:solidFill>
              <a:latin typeface="Arial"/>
              <a:ea typeface="Arial"/>
              <a:cs typeface="Arial"/>
              <a:sym typeface="Arial"/>
            </a:endParaRPr>
          </a:p>
          <a:p>
            <a:pPr indent="-316865" lvl="0" marL="455930" marR="0" rtl="0" algn="l">
              <a:lnSpc>
                <a:spcPct val="100000"/>
              </a:lnSpc>
              <a:spcBef>
                <a:spcPts val="975"/>
              </a:spcBef>
              <a:spcAft>
                <a:spcPts val="0"/>
              </a:spcAft>
              <a:buClr>
                <a:srgbClr val="E11A5B"/>
              </a:buClr>
              <a:buSzPts val="2000"/>
              <a:buFont typeface="Courier New"/>
              <a:buNone/>
            </a:pPr>
            <a:r>
              <a:t/>
            </a:r>
            <a:endParaRPr b="0" i="0" sz="2000" u="none" cap="none" strike="noStrike">
              <a:solidFill>
                <a:srgbClr val="595959"/>
              </a:solidFill>
              <a:latin typeface="Arial"/>
              <a:ea typeface="Arial"/>
              <a:cs typeface="Arial"/>
              <a:sym typeface="Arial"/>
            </a:endParaRPr>
          </a:p>
          <a:p>
            <a:pPr indent="-443865" lvl="0" marL="455930" marR="0" rtl="0" algn="l">
              <a:lnSpc>
                <a:spcPct val="100000"/>
              </a:lnSpc>
              <a:spcBef>
                <a:spcPts val="975"/>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Creative Use of Find &amp; Replace</a:t>
            </a:r>
            <a:endParaRPr b="0" i="0" sz="1400" u="none" cap="none" strike="noStrike">
              <a:solidFill>
                <a:srgbClr val="000000"/>
              </a:solidFill>
              <a:latin typeface="Arial"/>
              <a:ea typeface="Arial"/>
              <a:cs typeface="Arial"/>
              <a:sym typeface="Arial"/>
            </a:endParaRPr>
          </a:p>
          <a:p>
            <a:pPr indent="-316865" lvl="0" marL="455930" marR="0" rtl="0" algn="l">
              <a:lnSpc>
                <a:spcPct val="100000"/>
              </a:lnSpc>
              <a:spcBef>
                <a:spcPts val="975"/>
              </a:spcBef>
              <a:spcAft>
                <a:spcPts val="0"/>
              </a:spcAft>
              <a:buClr>
                <a:srgbClr val="E11A5B"/>
              </a:buClr>
              <a:buSzPts val="2000"/>
              <a:buFont typeface="Courier New"/>
              <a:buNone/>
            </a:pPr>
            <a:r>
              <a:t/>
            </a:r>
            <a:endParaRPr b="0" i="0" sz="2000" u="none" cap="none" strike="noStrike">
              <a:solidFill>
                <a:srgbClr val="595959"/>
              </a:solidFill>
              <a:latin typeface="Arial"/>
              <a:ea typeface="Arial"/>
              <a:cs typeface="Arial"/>
              <a:sym typeface="Arial"/>
            </a:endParaRPr>
          </a:p>
          <a:p>
            <a:pPr indent="-443865" lvl="0" marL="455930" marR="0" rtl="0" algn="l">
              <a:lnSpc>
                <a:spcPct val="100000"/>
              </a:lnSpc>
              <a:spcBef>
                <a:spcPts val="975"/>
              </a:spcBef>
              <a:spcAft>
                <a:spcPts val="0"/>
              </a:spcAft>
              <a:buClr>
                <a:srgbClr val="E11A5B"/>
              </a:buClr>
              <a:buSzPts val="2000"/>
              <a:buFont typeface="Courier New"/>
              <a:buChar char="o"/>
            </a:pPr>
            <a:r>
              <a:rPr b="1" i="0" lang="en-US" sz="2000" u="none" cap="none" strike="noStrike">
                <a:solidFill>
                  <a:srgbClr val="595959"/>
                </a:solidFill>
                <a:latin typeface="Arial"/>
                <a:ea typeface="Arial"/>
                <a:cs typeface="Arial"/>
                <a:sym typeface="Arial"/>
              </a:rPr>
              <a:t>Hyperlink</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34"/>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36</a:t>
            </a:r>
            <a:endParaRPr b="0" i="0" sz="1400" u="none" cap="none" strike="noStrike">
              <a:solidFill>
                <a:srgbClr val="7F7F7F"/>
              </a:solidFill>
              <a:latin typeface="Arial"/>
              <a:ea typeface="Arial"/>
              <a:cs typeface="Arial"/>
              <a:sym typeface="Arial"/>
            </a:endParaRPr>
          </a:p>
        </p:txBody>
      </p:sp>
      <p:sp>
        <p:nvSpPr>
          <p:cNvPr id="647" name="Google Shape;647;p34"/>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648" name="Google Shape;648;p34"/>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aphicFrame>
        <p:nvGraphicFramePr>
          <p:cNvPr id="649" name="Google Shape;649;p34"/>
          <p:cNvGraphicFramePr/>
          <p:nvPr/>
        </p:nvGraphicFramePr>
        <p:xfrm>
          <a:off x="407611" y="1310452"/>
          <a:ext cx="3000000" cy="3000000"/>
        </p:xfrm>
        <a:graphic>
          <a:graphicData uri="http://schemas.openxmlformats.org/drawingml/2006/table">
            <a:tbl>
              <a:tblPr>
                <a:noFill/>
                <a:tableStyleId>{54100C5C-EB8C-409D-AC8C-9B1A2AF9339F}</a:tableStyleId>
              </a:tblPr>
              <a:tblGrid>
                <a:gridCol w="3517875"/>
                <a:gridCol w="7858900"/>
              </a:tblGrid>
              <a:tr h="33302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Navigation&amp;Selection</a:t>
                      </a:r>
                      <a:endParaRPr sz="1400" u="none" cap="none" strike="noStrike"/>
                    </a:p>
                  </a:txBody>
                  <a:tcPr marT="59050" marB="59050" marR="118125" marL="118125" anchor="ctr">
                    <a:solidFill>
                      <a:srgbClr val="23C0B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Description</a:t>
                      </a:r>
                      <a:endParaRPr sz="1400" u="none" cap="none" strike="noStrike"/>
                    </a:p>
                  </a:txBody>
                  <a:tcPr marT="59050" marB="59050" marR="118125" marL="118125" anchor="ctr">
                    <a:solidFill>
                      <a:srgbClr val="23C0B2"/>
                    </a:solidFill>
                  </a:tcPr>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Home</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Select the first command on the menu when a menu or submenu is visible.</a:t>
                      </a:r>
                      <a:endParaRPr b="0" i="0" sz="1800" u="none" cap="none" strike="noStrike">
                        <a:solidFill>
                          <a:srgbClr val="595959"/>
                        </a:solidFill>
                        <a:latin typeface="Arial"/>
                        <a:ea typeface="Arial"/>
                        <a:cs typeface="Arial"/>
                        <a:sym typeface="Arial"/>
                      </a:endParaRPr>
                    </a:p>
                  </a:txBody>
                  <a:tcPr marT="36200" marB="36200" marR="72425" marL="72425"/>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CTRL+Home</a:t>
                      </a:r>
                      <a:endParaRPr sz="1800" u="none" cap="none" strike="noStrike">
                        <a:solidFill>
                          <a:srgbClr val="595959"/>
                        </a:solidFill>
                        <a:latin typeface="Arial"/>
                        <a:ea typeface="Arial"/>
                        <a:cs typeface="Arial"/>
                        <a:sym typeface="Arial"/>
                      </a:endParaRPr>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Move to the beginning of a worksheet.</a:t>
                      </a:r>
                      <a:endParaRPr sz="1800" u="none" cap="none" strike="noStrike">
                        <a:solidFill>
                          <a:srgbClr val="595959"/>
                        </a:solidFill>
                        <a:latin typeface="Arial"/>
                        <a:ea typeface="Arial"/>
                        <a:cs typeface="Arial"/>
                        <a:sym typeface="Arial"/>
                      </a:endParaRPr>
                    </a:p>
                  </a:txBody>
                  <a:tcPr marT="36200" marB="36200" marR="72425" marL="72425"/>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TAB</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Move the focus to commands on the ribbon.</a:t>
                      </a:r>
                      <a:endParaRPr sz="1800" u="none" cap="none" strike="noStrike">
                        <a:solidFill>
                          <a:srgbClr val="595959"/>
                        </a:solidFill>
                        <a:latin typeface="Arial"/>
                        <a:ea typeface="Arial"/>
                        <a:cs typeface="Arial"/>
                        <a:sym typeface="Arial"/>
                      </a:endParaRPr>
                    </a:p>
                  </a:txBody>
                  <a:tcPr marT="36200" marB="36200" marR="72425" marL="72425"/>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SHIFT+TAB</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Move to the previous cell in a worksheet or the previous option in a dialog.</a:t>
                      </a:r>
                      <a:endParaRPr sz="1800" u="none" cap="none" strike="noStrike">
                        <a:solidFill>
                          <a:srgbClr val="595959"/>
                        </a:solidFill>
                        <a:latin typeface="Arial"/>
                        <a:ea typeface="Arial"/>
                        <a:cs typeface="Arial"/>
                        <a:sym typeface="Arial"/>
                      </a:endParaRPr>
                    </a:p>
                  </a:txBody>
                  <a:tcPr marT="36200" marB="36200" marR="72425" marL="72425"/>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CTRL+TAB</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Paste</a:t>
                      </a:r>
                      <a:endParaRPr sz="1800" u="none" cap="none" strike="noStrike">
                        <a:solidFill>
                          <a:srgbClr val="595959"/>
                        </a:solidFill>
                        <a:latin typeface="Arial"/>
                        <a:ea typeface="Arial"/>
                        <a:cs typeface="Arial"/>
                        <a:sym typeface="Arial"/>
                      </a:endParaRPr>
                    </a:p>
                  </a:txBody>
                  <a:tcPr marT="36200" marB="36200" marR="72425" marL="72425"/>
                </a:tc>
              </a:tr>
              <a:tr h="3037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ENTER</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Move active cell down in selection</a:t>
                      </a:r>
                      <a:endParaRPr sz="1800" u="none" cap="none" strike="noStrike">
                        <a:solidFill>
                          <a:srgbClr val="595959"/>
                        </a:solidFill>
                        <a:latin typeface="Arial"/>
                        <a:ea typeface="Arial"/>
                        <a:cs typeface="Arial"/>
                        <a:sym typeface="Arial"/>
                      </a:endParaRPr>
                    </a:p>
                  </a:txBody>
                  <a:tcPr marT="36200" marB="36200" marR="72425" marL="72425"/>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SHIFT+ENTER</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Move active cell up in selection</a:t>
                      </a:r>
                      <a:endParaRPr sz="1800" u="none" cap="none" strike="noStrike">
                        <a:solidFill>
                          <a:srgbClr val="595959"/>
                        </a:solidFill>
                        <a:latin typeface="Arial"/>
                        <a:ea typeface="Arial"/>
                        <a:cs typeface="Arial"/>
                        <a:sym typeface="Arial"/>
                      </a:endParaRPr>
                    </a:p>
                  </a:txBody>
                  <a:tcPr marT="36200" marB="36200" marR="72425" marL="72425"/>
                </a:tc>
              </a:tr>
              <a:tr h="262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CTRL+ENTER</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Complete entry and stay in same cell</a:t>
                      </a:r>
                      <a:endParaRPr sz="1800" u="none" cap="none" strike="noStrike">
                        <a:solidFill>
                          <a:srgbClr val="595959"/>
                        </a:solidFill>
                        <a:latin typeface="Arial"/>
                        <a:ea typeface="Arial"/>
                        <a:cs typeface="Arial"/>
                        <a:sym typeface="Arial"/>
                      </a:endParaRPr>
                    </a:p>
                  </a:txBody>
                  <a:tcPr marT="36200" marB="36200" marR="72425" marL="72425"/>
                </a:tc>
              </a:tr>
              <a:tr h="262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CTRL+up/down/right/left</a:t>
                      </a:r>
                      <a:endParaRPr sz="1800" u="none" cap="none" strike="noStrike">
                        <a:solidFill>
                          <a:srgbClr val="595959"/>
                        </a:solidFill>
                        <a:latin typeface="Arial"/>
                        <a:ea typeface="Arial"/>
                        <a:cs typeface="Arial"/>
                        <a:sym typeface="Arial"/>
                      </a:endParaRPr>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Move to top/bottom/right/left edge of data region</a:t>
                      </a:r>
                      <a:endParaRPr sz="1800" u="none" cap="none" strike="noStrike">
                        <a:solidFill>
                          <a:srgbClr val="595959"/>
                        </a:solidFill>
                        <a:latin typeface="Arial"/>
                        <a:ea typeface="Arial"/>
                        <a:cs typeface="Arial"/>
                        <a:sym typeface="Arial"/>
                      </a:endParaRPr>
                    </a:p>
                  </a:txBody>
                  <a:tcPr marT="36200" marB="36200" marR="72425" marL="72425"/>
                </a:tc>
              </a:tr>
              <a:tr h="262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SHIFT+up/down/right/left</a:t>
                      </a:r>
                      <a:endParaRPr sz="1800" u="none" cap="none" strike="noStrike">
                        <a:solidFill>
                          <a:srgbClr val="595959"/>
                        </a:solidFill>
                        <a:latin typeface="Arial"/>
                        <a:ea typeface="Arial"/>
                        <a:cs typeface="Arial"/>
                        <a:sym typeface="Arial"/>
                      </a:endParaRPr>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Extend selection by one cell up/down/right/left</a:t>
                      </a:r>
                      <a:endParaRPr sz="1800" u="none" cap="none" strike="noStrike">
                        <a:solidFill>
                          <a:srgbClr val="595959"/>
                        </a:solidFill>
                        <a:latin typeface="Arial"/>
                        <a:ea typeface="Arial"/>
                        <a:cs typeface="Arial"/>
                        <a:sym typeface="Arial"/>
                      </a:endParaRPr>
                    </a:p>
                  </a:txBody>
                  <a:tcPr marT="36200" marB="36200" marR="72425" marL="72425"/>
                </a:tc>
              </a:tr>
              <a:tr h="2629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CTRL+SHIFT+up/down/right/left</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Extend the selection to the last cell up/down/right/left</a:t>
                      </a:r>
                      <a:endParaRPr sz="1800" u="none" cap="none" strike="noStrike">
                        <a:solidFill>
                          <a:srgbClr val="595959"/>
                        </a:solidFill>
                        <a:latin typeface="Arial"/>
                        <a:ea typeface="Arial"/>
                        <a:cs typeface="Arial"/>
                        <a:sym typeface="Arial"/>
                      </a:endParaRPr>
                    </a:p>
                  </a:txBody>
                  <a:tcPr marT="36200" marB="36200" marR="72425" marL="72425"/>
                </a:tc>
              </a:tr>
            </a:tbl>
          </a:graphicData>
        </a:graphic>
      </p:graphicFrame>
      <p:sp>
        <p:nvSpPr>
          <p:cNvPr id="650" name="Google Shape;650;p34"/>
          <p:cNvSpPr/>
          <p:nvPr/>
        </p:nvSpPr>
        <p:spPr>
          <a:xfrm>
            <a:off x="11244262" y="6140266"/>
            <a:ext cx="502920" cy="502920"/>
          </a:xfrm>
          <a:prstGeom prst="ellipse">
            <a:avLst/>
          </a:prstGeom>
          <a:noFill/>
          <a:ln cap="flat" cmpd="sng" w="12700">
            <a:solidFill>
              <a:srgbClr val="22BB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1" name="Google Shape;651;p34"/>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Keyboard Shortcuts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35"/>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36</a:t>
            </a:r>
            <a:endParaRPr b="0" i="0" sz="1400" u="none" cap="none" strike="noStrike">
              <a:solidFill>
                <a:srgbClr val="7F7F7F"/>
              </a:solidFill>
              <a:latin typeface="Arial"/>
              <a:ea typeface="Arial"/>
              <a:cs typeface="Arial"/>
              <a:sym typeface="Arial"/>
            </a:endParaRPr>
          </a:p>
        </p:txBody>
      </p:sp>
      <p:sp>
        <p:nvSpPr>
          <p:cNvPr id="657" name="Google Shape;657;p35"/>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658" name="Google Shape;658;p35"/>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aphicFrame>
        <p:nvGraphicFramePr>
          <p:cNvPr id="659" name="Google Shape;659;p35"/>
          <p:cNvGraphicFramePr/>
          <p:nvPr/>
        </p:nvGraphicFramePr>
        <p:xfrm>
          <a:off x="572207" y="1132600"/>
          <a:ext cx="3000000" cy="3000000"/>
        </p:xfrm>
        <a:graphic>
          <a:graphicData uri="http://schemas.openxmlformats.org/drawingml/2006/table">
            <a:tbl>
              <a:tblPr>
                <a:noFill/>
                <a:tableStyleId>{54100C5C-EB8C-409D-AC8C-9B1A2AF9339F}</a:tableStyleId>
              </a:tblPr>
              <a:tblGrid>
                <a:gridCol w="3554950"/>
                <a:gridCol w="7492625"/>
              </a:tblGrid>
              <a:tr h="33302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Navigation&amp;Selection</a:t>
                      </a:r>
                      <a:endParaRPr sz="1400" u="none" cap="none" strike="noStrike"/>
                    </a:p>
                  </a:txBody>
                  <a:tcPr marT="59050" marB="59050" marR="118125" marL="118125" anchor="ctr">
                    <a:solidFill>
                      <a:srgbClr val="23C0B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Description</a:t>
                      </a:r>
                      <a:endParaRPr sz="1400" u="none" cap="none" strike="noStrike"/>
                    </a:p>
                  </a:txBody>
                  <a:tcPr marT="59050" marB="59050" marR="118125" marL="118125" anchor="ctr">
                    <a:solidFill>
                      <a:srgbClr val="23C0B2"/>
                    </a:solidFill>
                  </a:tcPr>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CTRL+A</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Select entire worksheet</a:t>
                      </a:r>
                      <a:endParaRPr sz="1800" u="none" cap="none" strike="noStrike">
                        <a:solidFill>
                          <a:srgbClr val="595959"/>
                        </a:solidFill>
                        <a:latin typeface="Arial"/>
                        <a:ea typeface="Arial"/>
                        <a:cs typeface="Arial"/>
                        <a:sym typeface="Arial"/>
                      </a:endParaRPr>
                    </a:p>
                  </a:txBody>
                  <a:tcPr marT="36200" marB="36200" marR="72425" marL="72425"/>
                </a:tc>
              </a:tr>
              <a:tr h="258775">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CTRL+Z/Y</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Undo/Redo last action</a:t>
                      </a:r>
                      <a:endParaRPr sz="1800" u="none" cap="none" strike="noStrike">
                        <a:solidFill>
                          <a:srgbClr val="595959"/>
                        </a:solidFill>
                        <a:latin typeface="Arial"/>
                        <a:ea typeface="Arial"/>
                        <a:cs typeface="Arial"/>
                        <a:sym typeface="Arial"/>
                      </a:endParaRPr>
                    </a:p>
                  </a:txBody>
                  <a:tcPr marT="36200" marB="36200" marR="72425" marL="72425"/>
                </a:tc>
              </a:tr>
              <a:tr h="258775">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SHIFT+SPACE</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Select entire row</a:t>
                      </a:r>
                      <a:endParaRPr sz="1800" u="none" cap="none" strike="noStrike">
                        <a:solidFill>
                          <a:srgbClr val="595959"/>
                        </a:solidFill>
                        <a:latin typeface="Arial"/>
                        <a:ea typeface="Arial"/>
                        <a:cs typeface="Arial"/>
                        <a:sym typeface="Arial"/>
                      </a:endParaRPr>
                    </a:p>
                  </a:txBody>
                  <a:tcPr marT="36200" marB="36200" marR="72425" marL="72425"/>
                </a:tc>
              </a:tr>
              <a:tr h="258775">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CTRL+SPACE</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Select entire column</a:t>
                      </a:r>
                      <a:endParaRPr sz="1800" u="none" cap="none" strike="noStrike">
                        <a:solidFill>
                          <a:srgbClr val="595959"/>
                        </a:solidFill>
                        <a:latin typeface="Arial"/>
                        <a:ea typeface="Arial"/>
                        <a:cs typeface="Arial"/>
                        <a:sym typeface="Arial"/>
                      </a:endParaRPr>
                    </a:p>
                  </a:txBody>
                  <a:tcPr marT="36200" marB="36200" marR="72425" marL="72425"/>
                </a:tc>
              </a:tr>
              <a:tr h="258775">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 +ALT+ “+”/ CTRL +ALT+”-”</a:t>
                      </a:r>
                      <a:endParaRPr sz="1400" u="none" cap="none" strike="noStrike"/>
                    </a:p>
                  </a:txBody>
                  <a:tcPr marT="36200" marB="36200" marR="72425" marL="72425"/>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Zoom in/out</a:t>
                      </a:r>
                      <a:endParaRPr sz="1400" u="none" cap="none" strike="noStrike"/>
                    </a:p>
                  </a:txBody>
                  <a:tcPr marT="36200" marB="36200" marR="72425" marL="72425"/>
                </a:tc>
              </a:tr>
              <a:tr h="30370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CTRL+N</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To create a new workbook</a:t>
                      </a:r>
                      <a:endParaRPr sz="1400" u="none" cap="none" strike="noStrike"/>
                    </a:p>
                  </a:txBody>
                  <a:tcPr marT="36850" marB="36850" marR="73700" marL="7370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CTRL+W</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To close your current workbook</a:t>
                      </a:r>
                      <a:endParaRPr sz="1400" u="none" cap="none" strike="noStrike"/>
                    </a:p>
                  </a:txBody>
                  <a:tcPr marT="36850" marB="36850" marR="73700" marL="7370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CTRL+C</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To copy cells that are highlighted</a:t>
                      </a:r>
                      <a:endParaRPr sz="1400" u="none" cap="none" strike="noStrike"/>
                    </a:p>
                  </a:txBody>
                  <a:tcPr marT="36850" marB="36850" marR="73700" marL="7370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CTRL+X</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Move the selected cells</a:t>
                      </a:r>
                      <a:endParaRPr sz="1400" u="none" cap="none" strike="noStrike"/>
                    </a:p>
                  </a:txBody>
                  <a:tcPr marT="36850" marB="36850" marR="73700" marL="7370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CTRL+V</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Paste content at the insertion point, replacing any selection</a:t>
                      </a:r>
                      <a:endParaRPr sz="1400" u="none" cap="none" strike="noStrike"/>
                    </a:p>
                  </a:txBody>
                  <a:tcPr marT="36850" marB="36850" marR="73700" marL="7370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CTRL+Alt+V</a:t>
                      </a:r>
                      <a:endParaRPr sz="1800" u="none" cap="none" strike="noStrike">
                        <a:solidFill>
                          <a:srgbClr val="595959"/>
                        </a:solidFill>
                        <a:latin typeface="Arial"/>
                        <a:ea typeface="Arial"/>
                        <a:cs typeface="Arial"/>
                        <a:sym typeface="Arial"/>
                      </a:endParaRPr>
                    </a:p>
                  </a:txBody>
                  <a:tcPr marT="36850" marB="36850" marR="73700" marL="73700"/>
                </a:tc>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Open the Paste Special dialog.</a:t>
                      </a:r>
                      <a:endParaRPr sz="1400" u="none" cap="none" strike="noStrike"/>
                    </a:p>
                  </a:txBody>
                  <a:tcPr marT="36850" marB="36850" marR="73700" marL="7370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CTRL+F</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To search for anything in a workbook.</a:t>
                      </a:r>
                      <a:endParaRPr sz="1400" u="none" cap="none" strike="noStrike"/>
                    </a:p>
                  </a:txBody>
                  <a:tcPr marT="36850" marB="36850" marR="73700" marL="73700"/>
                </a:tc>
              </a:tr>
            </a:tbl>
          </a:graphicData>
        </a:graphic>
      </p:graphicFrame>
      <p:sp>
        <p:nvSpPr>
          <p:cNvPr id="660" name="Google Shape;660;p35"/>
          <p:cNvSpPr/>
          <p:nvPr/>
        </p:nvSpPr>
        <p:spPr>
          <a:xfrm>
            <a:off x="11244262" y="6140266"/>
            <a:ext cx="502920" cy="502920"/>
          </a:xfrm>
          <a:prstGeom prst="ellipse">
            <a:avLst/>
          </a:prstGeom>
          <a:noFill/>
          <a:ln cap="flat" cmpd="sng" w="12700">
            <a:solidFill>
              <a:srgbClr val="22BB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61" name="Google Shape;661;p35"/>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Keyboard Shortcuts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6"/>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37</a:t>
            </a:r>
            <a:endParaRPr b="0" i="0" sz="1400" u="none" cap="none" strike="noStrike">
              <a:solidFill>
                <a:srgbClr val="7F7F7F"/>
              </a:solidFill>
              <a:latin typeface="Arial"/>
              <a:ea typeface="Arial"/>
              <a:cs typeface="Arial"/>
              <a:sym typeface="Arial"/>
            </a:endParaRPr>
          </a:p>
        </p:txBody>
      </p:sp>
      <p:sp>
        <p:nvSpPr>
          <p:cNvPr id="667" name="Google Shape;667;p36"/>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668" name="Google Shape;668;p36"/>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669" name="Google Shape;669;p36"/>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Keyboard Shortcuts</a:t>
            </a:r>
            <a:endParaRPr b="0" i="0" sz="1400" u="none" cap="none" strike="noStrike">
              <a:solidFill>
                <a:srgbClr val="000000"/>
              </a:solidFill>
              <a:latin typeface="Arial"/>
              <a:ea typeface="Arial"/>
              <a:cs typeface="Arial"/>
              <a:sym typeface="Arial"/>
            </a:endParaRPr>
          </a:p>
        </p:txBody>
      </p:sp>
      <p:graphicFrame>
        <p:nvGraphicFramePr>
          <p:cNvPr id="670" name="Google Shape;670;p36"/>
          <p:cNvGraphicFramePr/>
          <p:nvPr/>
        </p:nvGraphicFramePr>
        <p:xfrm>
          <a:off x="493706" y="2185179"/>
          <a:ext cx="3000000" cy="3000000"/>
        </p:xfrm>
        <a:graphic>
          <a:graphicData uri="http://schemas.openxmlformats.org/drawingml/2006/table">
            <a:tbl>
              <a:tblPr>
                <a:noFill/>
                <a:tableStyleId>{54100C5C-EB8C-409D-AC8C-9B1A2AF9339F}</a:tableStyleId>
              </a:tblPr>
              <a:tblGrid>
                <a:gridCol w="2780825"/>
                <a:gridCol w="3793525"/>
              </a:tblGrid>
              <a:tr h="33302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Navigation&amp;Selection</a:t>
                      </a:r>
                      <a:endParaRPr sz="1400" u="none" cap="none" strike="noStrike"/>
                    </a:p>
                  </a:txBody>
                  <a:tcPr marT="59050" marB="59050" marR="118125" marL="118125" anchor="ctr">
                    <a:solidFill>
                      <a:srgbClr val="23C0B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Description</a:t>
                      </a:r>
                      <a:endParaRPr sz="1400" u="none" cap="none" strike="noStrike"/>
                    </a:p>
                  </a:txBody>
                  <a:tcPr marT="59050" marB="59050" marR="118125" marL="118125" anchor="ctr">
                    <a:solidFill>
                      <a:srgbClr val="23C0B2"/>
                    </a:solidFill>
                  </a:tcPr>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CTRL+G</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To jump to a certain area with a single command.</a:t>
                      </a:r>
                      <a:endParaRPr sz="1800" u="none" cap="none" strike="noStrike">
                        <a:solidFill>
                          <a:srgbClr val="595959"/>
                        </a:solidFill>
                        <a:latin typeface="Arial"/>
                        <a:ea typeface="Arial"/>
                        <a:cs typeface="Arial"/>
                        <a:sym typeface="Arial"/>
                      </a:endParaRPr>
                    </a:p>
                  </a:txBody>
                  <a:tcPr marT="36850" marB="36850" marR="73700" marL="7370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CTRL+H</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To find and replace cell contents.</a:t>
                      </a:r>
                      <a:endParaRPr sz="1800" u="none" cap="none" strike="noStrike">
                        <a:solidFill>
                          <a:srgbClr val="595959"/>
                        </a:solidFill>
                        <a:latin typeface="Arial"/>
                        <a:ea typeface="Arial"/>
                        <a:cs typeface="Arial"/>
                        <a:sym typeface="Arial"/>
                      </a:endParaRPr>
                    </a:p>
                  </a:txBody>
                  <a:tcPr marT="36850" marB="36850" marR="73700" marL="7370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CTRL+Shift+L</a:t>
                      </a:r>
                      <a:endParaRPr sz="1800" u="none" cap="none" strike="noStrike">
                        <a:solidFill>
                          <a:srgbClr val="595959"/>
                        </a:solidFill>
                        <a:latin typeface="Arial"/>
                        <a:ea typeface="Arial"/>
                        <a:cs typeface="Arial"/>
                        <a:sym typeface="Arial"/>
                      </a:endParaRPr>
                    </a:p>
                  </a:txBody>
                  <a:tcPr marT="36850" marB="36850" marR="73700" marL="73700"/>
                </a:tc>
                <a:tc>
                  <a:txBody>
                    <a:bodyPr/>
                    <a:lstStyle/>
                    <a:p>
                      <a:pPr indent="0" lvl="0" marL="0" marR="0" rtl="0" algn="l">
                        <a:lnSpc>
                          <a:spcPct val="100000"/>
                        </a:lnSpc>
                        <a:spcBef>
                          <a:spcPts val="0"/>
                        </a:spcBef>
                        <a:spcAft>
                          <a:spcPts val="0"/>
                        </a:spcAft>
                        <a:buClr>
                          <a:srgbClr val="595959"/>
                        </a:buClr>
                        <a:buSzPts val="1800"/>
                        <a:buFont typeface="Arial"/>
                        <a:buNone/>
                      </a:pPr>
                      <a:r>
                        <a:rPr b="0" i="0" lang="en-US" sz="1800" u="none" cap="none" strike="noStrike">
                          <a:solidFill>
                            <a:srgbClr val="595959"/>
                          </a:solidFill>
                          <a:latin typeface="Arial"/>
                          <a:ea typeface="Arial"/>
                          <a:cs typeface="Arial"/>
                          <a:sym typeface="Arial"/>
                        </a:rPr>
                        <a:t>Turn on/ off filters</a:t>
                      </a:r>
                      <a:endParaRPr sz="1400" u="none" cap="none" strike="noStrike"/>
                    </a:p>
                  </a:txBody>
                  <a:tcPr marT="36850" marB="36850" marR="73700" marL="7370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Alt+PGDN/PGUP</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Move one screen right/Move one screen down</a:t>
                      </a:r>
                      <a:endParaRPr sz="1800" u="none" cap="none" strike="noStrike">
                        <a:solidFill>
                          <a:srgbClr val="595959"/>
                        </a:solidFill>
                        <a:latin typeface="Arial"/>
                        <a:ea typeface="Arial"/>
                        <a:cs typeface="Arial"/>
                        <a:sym typeface="Arial"/>
                      </a:endParaRPr>
                    </a:p>
                  </a:txBody>
                  <a:tcPr marT="36850" marB="36850" marR="73700" marL="73700"/>
                </a:tc>
              </a:tr>
            </a:tbl>
          </a:graphicData>
        </a:graphic>
      </p:graphicFrame>
      <p:graphicFrame>
        <p:nvGraphicFramePr>
          <p:cNvPr id="671" name="Google Shape;671;p36"/>
          <p:cNvGraphicFramePr/>
          <p:nvPr/>
        </p:nvGraphicFramePr>
        <p:xfrm>
          <a:off x="7523362" y="2185179"/>
          <a:ext cx="3000000" cy="3000000"/>
        </p:xfrm>
        <a:graphic>
          <a:graphicData uri="http://schemas.openxmlformats.org/drawingml/2006/table">
            <a:tbl>
              <a:tblPr>
                <a:noFill/>
                <a:tableStyleId>{54100C5C-EB8C-409D-AC8C-9B1A2AF9339F}</a:tableStyleId>
              </a:tblPr>
              <a:tblGrid>
                <a:gridCol w="1898300"/>
                <a:gridCol w="2379650"/>
              </a:tblGrid>
              <a:tr h="387250">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Drag</a:t>
                      </a:r>
                      <a:endParaRPr sz="1400" u="none" cap="none" strike="noStrike"/>
                    </a:p>
                  </a:txBody>
                  <a:tcPr marT="59050" marB="59050" marR="118125" marL="118125" anchor="ctr">
                    <a:solidFill>
                      <a:srgbClr val="23C0B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Description</a:t>
                      </a:r>
                      <a:endParaRPr sz="1400" u="none" cap="none" strike="noStrike"/>
                    </a:p>
                  </a:txBody>
                  <a:tcPr marT="59050" marB="59050" marR="118125" marL="118125" anchor="ctr">
                    <a:solidFill>
                      <a:srgbClr val="23C0B2"/>
                    </a:solidFill>
                  </a:tcPr>
                </a:tc>
              </a:tr>
              <a:tr h="33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Drag</a:t>
                      </a:r>
                      <a:endParaRPr sz="1400" u="none" cap="none" strike="noStrike"/>
                    </a:p>
                  </a:txBody>
                  <a:tcPr marT="36850" marB="36850" marR="73700" marL="7370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Drag and cut</a:t>
                      </a:r>
                      <a:endParaRPr b="0" i="0" sz="1800" u="none" cap="none" strike="noStrike">
                        <a:solidFill>
                          <a:srgbClr val="595959"/>
                        </a:solidFill>
                        <a:latin typeface="Arial"/>
                        <a:ea typeface="Arial"/>
                        <a:cs typeface="Arial"/>
                        <a:sym typeface="Arial"/>
                      </a:endParaRPr>
                    </a:p>
                  </a:txBody>
                  <a:tcPr marT="36850" marB="36850" marR="73700" marL="73700"/>
                </a:tc>
              </a:tr>
              <a:tr h="33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CTRL+Drag</a:t>
                      </a:r>
                      <a:endParaRPr sz="1800" u="none" cap="none" strike="noStrike">
                        <a:solidFill>
                          <a:srgbClr val="595959"/>
                        </a:solidFill>
                        <a:latin typeface="Arial"/>
                        <a:ea typeface="Arial"/>
                        <a:cs typeface="Arial"/>
                        <a:sym typeface="Arial"/>
                      </a:endParaRPr>
                    </a:p>
                  </a:txBody>
                  <a:tcPr marT="36850" marB="36850" marR="73700" marL="7370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Drag and copy</a:t>
                      </a:r>
                      <a:endParaRPr sz="1800" u="none" cap="none" strike="noStrike">
                        <a:solidFill>
                          <a:srgbClr val="595959"/>
                        </a:solidFill>
                        <a:latin typeface="Arial"/>
                        <a:ea typeface="Arial"/>
                        <a:cs typeface="Arial"/>
                        <a:sym typeface="Arial"/>
                      </a:endParaRPr>
                    </a:p>
                  </a:txBody>
                  <a:tcPr marT="36850" marB="36850" marR="73700" marL="73700"/>
                </a:tc>
              </a:tr>
              <a:tr h="33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Shift+Drag</a:t>
                      </a:r>
                      <a:endParaRPr sz="1800" u="none" cap="none" strike="noStrike">
                        <a:solidFill>
                          <a:srgbClr val="595959"/>
                        </a:solidFill>
                        <a:latin typeface="Arial"/>
                        <a:ea typeface="Arial"/>
                        <a:cs typeface="Arial"/>
                        <a:sym typeface="Arial"/>
                      </a:endParaRPr>
                    </a:p>
                  </a:txBody>
                  <a:tcPr marT="36850" marB="36850" marR="73700" marL="7370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Drag and insert</a:t>
                      </a:r>
                      <a:endParaRPr sz="1800" u="none" cap="none" strike="noStrike">
                        <a:solidFill>
                          <a:srgbClr val="595959"/>
                        </a:solidFill>
                        <a:latin typeface="Arial"/>
                        <a:ea typeface="Arial"/>
                        <a:cs typeface="Arial"/>
                        <a:sym typeface="Arial"/>
                      </a:endParaRPr>
                    </a:p>
                  </a:txBody>
                  <a:tcPr marT="36850" marB="36850" marR="73700" marL="73700"/>
                </a:tc>
              </a:tr>
              <a:tr h="36790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CTRL+Shift+Drag</a:t>
                      </a:r>
                      <a:endParaRPr sz="1800" u="none" cap="none" strike="noStrike">
                        <a:solidFill>
                          <a:srgbClr val="595959"/>
                        </a:solidFill>
                        <a:latin typeface="Arial"/>
                        <a:ea typeface="Arial"/>
                        <a:cs typeface="Arial"/>
                        <a:sym typeface="Arial"/>
                      </a:endParaRPr>
                    </a:p>
                  </a:txBody>
                  <a:tcPr marT="36850" marB="36850" marR="73700" marL="7370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Drag and insert copy</a:t>
                      </a:r>
                      <a:endParaRPr sz="1800" u="none" cap="none" strike="noStrike">
                        <a:solidFill>
                          <a:srgbClr val="595959"/>
                        </a:solidFill>
                        <a:latin typeface="Arial"/>
                        <a:ea typeface="Arial"/>
                        <a:cs typeface="Arial"/>
                        <a:sym typeface="Arial"/>
                      </a:endParaRPr>
                    </a:p>
                  </a:txBody>
                  <a:tcPr marT="36850" marB="36850" marR="73700" marL="73700"/>
                </a:tc>
              </a:tr>
              <a:tr h="33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ALT+Drag</a:t>
                      </a:r>
                      <a:endParaRPr sz="1800" u="none" cap="none" strike="noStrike">
                        <a:solidFill>
                          <a:srgbClr val="595959"/>
                        </a:solidFill>
                        <a:latin typeface="Arial"/>
                        <a:ea typeface="Arial"/>
                        <a:cs typeface="Arial"/>
                        <a:sym typeface="Arial"/>
                      </a:endParaRPr>
                    </a:p>
                  </a:txBody>
                  <a:tcPr marT="36850" marB="36850" marR="73700" marL="7370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Drag to worksheet</a:t>
                      </a:r>
                      <a:endParaRPr sz="1800" u="none" cap="none" strike="noStrike">
                        <a:solidFill>
                          <a:srgbClr val="595959"/>
                        </a:solidFill>
                        <a:latin typeface="Arial"/>
                        <a:ea typeface="Arial"/>
                        <a:cs typeface="Arial"/>
                        <a:sym typeface="Arial"/>
                      </a:endParaRPr>
                    </a:p>
                  </a:txBody>
                  <a:tcPr marT="36850" marB="36850" marR="73700" marL="73700"/>
                </a:tc>
              </a:tr>
            </a:tbl>
          </a:graphicData>
        </a:graphic>
      </p:graphicFrame>
      <p:sp>
        <p:nvSpPr>
          <p:cNvPr id="672" name="Google Shape;672;p36"/>
          <p:cNvSpPr/>
          <p:nvPr/>
        </p:nvSpPr>
        <p:spPr>
          <a:xfrm>
            <a:off x="11244262" y="6140266"/>
            <a:ext cx="502920" cy="502920"/>
          </a:xfrm>
          <a:prstGeom prst="ellipse">
            <a:avLst/>
          </a:prstGeom>
          <a:noFill/>
          <a:ln cap="flat" cmpd="sng" w="12700">
            <a:solidFill>
              <a:srgbClr val="FFCC0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7"/>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38</a:t>
            </a:r>
            <a:endParaRPr b="0" i="0" sz="1400" u="none" cap="none" strike="noStrike">
              <a:solidFill>
                <a:srgbClr val="7F7F7F"/>
              </a:solidFill>
              <a:latin typeface="Arial"/>
              <a:ea typeface="Arial"/>
              <a:cs typeface="Arial"/>
              <a:sym typeface="Arial"/>
            </a:endParaRPr>
          </a:p>
        </p:txBody>
      </p:sp>
      <p:sp>
        <p:nvSpPr>
          <p:cNvPr id="678" name="Google Shape;678;p37"/>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679" name="Google Shape;679;p37"/>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680" name="Google Shape;680;p37"/>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Keyboard Shortcuts</a:t>
            </a:r>
            <a:endParaRPr b="0" i="0" sz="1400" u="none" cap="none" strike="noStrike">
              <a:solidFill>
                <a:srgbClr val="000000"/>
              </a:solidFill>
              <a:latin typeface="Arial"/>
              <a:ea typeface="Arial"/>
              <a:cs typeface="Arial"/>
              <a:sym typeface="Arial"/>
            </a:endParaRPr>
          </a:p>
        </p:txBody>
      </p:sp>
      <p:graphicFrame>
        <p:nvGraphicFramePr>
          <p:cNvPr id="681" name="Google Shape;681;p37"/>
          <p:cNvGraphicFramePr/>
          <p:nvPr/>
        </p:nvGraphicFramePr>
        <p:xfrm>
          <a:off x="493706" y="1358129"/>
          <a:ext cx="3000000" cy="3000000"/>
        </p:xfrm>
        <a:graphic>
          <a:graphicData uri="http://schemas.openxmlformats.org/drawingml/2006/table">
            <a:tbl>
              <a:tblPr>
                <a:noFill/>
                <a:tableStyleId>{54100C5C-EB8C-409D-AC8C-9B1A2AF9339F}</a:tableStyleId>
              </a:tblPr>
              <a:tblGrid>
                <a:gridCol w="1866425"/>
                <a:gridCol w="3348675"/>
              </a:tblGrid>
              <a:tr h="33302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Formatting</a:t>
                      </a:r>
                      <a:endParaRPr sz="1400" u="none" cap="none" strike="noStrike"/>
                    </a:p>
                  </a:txBody>
                  <a:tcPr marT="59050" marB="59050" marR="118125" marL="118125" anchor="ctr">
                    <a:solidFill>
                      <a:srgbClr val="23C0B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Description</a:t>
                      </a:r>
                      <a:endParaRPr sz="1400" u="none" cap="none" strike="noStrike"/>
                    </a:p>
                  </a:txBody>
                  <a:tcPr marT="59050" marB="59050" marR="118125" marL="118125" anchor="ctr">
                    <a:solidFill>
                      <a:srgbClr val="23C0B2"/>
                    </a:solidFill>
                  </a:tcPr>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CTRL+B</a:t>
                      </a:r>
                      <a:endParaRPr sz="1400" u="none" cap="none" strike="noStrike"/>
                    </a:p>
                  </a:txBody>
                  <a:tcPr marT="33925" marB="33925" marR="67850" marL="678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To turn highlighted cells bold.</a:t>
                      </a:r>
                      <a:endParaRPr b="0" i="0" sz="1800" u="none" cap="none" strike="noStrike">
                        <a:solidFill>
                          <a:srgbClr val="595959"/>
                        </a:solidFill>
                        <a:latin typeface="Arial"/>
                        <a:ea typeface="Arial"/>
                        <a:cs typeface="Arial"/>
                        <a:sym typeface="Arial"/>
                      </a:endParaRPr>
                    </a:p>
                  </a:txBody>
                  <a:tcPr marT="33925" marB="33925" marR="67850" marL="67850"/>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CTRL+U</a:t>
                      </a:r>
                      <a:endParaRPr sz="1400" u="none" cap="none" strike="noStrike"/>
                    </a:p>
                  </a:txBody>
                  <a:tcPr marT="33925" marB="33925" marR="67850" marL="678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To underline highlighted cells.</a:t>
                      </a:r>
                      <a:endParaRPr sz="1800" u="none" cap="none" strike="noStrike">
                        <a:solidFill>
                          <a:srgbClr val="595959"/>
                        </a:solidFill>
                        <a:latin typeface="Arial"/>
                        <a:ea typeface="Arial"/>
                        <a:cs typeface="Arial"/>
                        <a:sym typeface="Arial"/>
                      </a:endParaRPr>
                    </a:p>
                  </a:txBody>
                  <a:tcPr marT="33925" marB="33925" marR="67850" marL="67850"/>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CTRL+I</a:t>
                      </a:r>
                      <a:endParaRPr sz="1400" u="none" cap="none" strike="noStrike"/>
                    </a:p>
                  </a:txBody>
                  <a:tcPr marT="33925" marB="33925" marR="67850" marL="678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To italicise cell contents.</a:t>
                      </a:r>
                      <a:endParaRPr sz="1800" u="none" cap="none" strike="noStrike">
                        <a:solidFill>
                          <a:srgbClr val="595959"/>
                        </a:solidFill>
                        <a:latin typeface="Arial"/>
                        <a:ea typeface="Arial"/>
                        <a:cs typeface="Arial"/>
                        <a:sym typeface="Arial"/>
                      </a:endParaRPr>
                    </a:p>
                  </a:txBody>
                  <a:tcPr marT="33925" marB="33925" marR="67850" marL="67850"/>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CTRL+1</a:t>
                      </a:r>
                      <a:endParaRPr sz="1400" u="none" cap="none" strike="noStrike"/>
                    </a:p>
                  </a:txBody>
                  <a:tcPr marT="33925" marB="33925" marR="67850" marL="678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To format the cell contents.</a:t>
                      </a:r>
                      <a:endParaRPr sz="1800" u="none" cap="none" strike="noStrike">
                        <a:solidFill>
                          <a:srgbClr val="595959"/>
                        </a:solidFill>
                        <a:latin typeface="Arial"/>
                        <a:ea typeface="Arial"/>
                        <a:cs typeface="Arial"/>
                        <a:sym typeface="Arial"/>
                      </a:endParaRPr>
                    </a:p>
                  </a:txBody>
                  <a:tcPr marT="33925" marB="33925" marR="67850" marL="67850"/>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CTRL+9/CTRL+0</a:t>
                      </a:r>
                      <a:endParaRPr sz="1400" u="none" cap="none" strike="noStrike"/>
                    </a:p>
                  </a:txBody>
                  <a:tcPr marT="33925" marB="33925" marR="67850" marL="678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To hide a row/ To hide a column.</a:t>
                      </a:r>
                      <a:endParaRPr sz="1800" u="none" cap="none" strike="noStrike">
                        <a:solidFill>
                          <a:srgbClr val="595959"/>
                        </a:solidFill>
                        <a:latin typeface="Arial"/>
                        <a:ea typeface="Arial"/>
                        <a:cs typeface="Arial"/>
                        <a:sym typeface="Arial"/>
                      </a:endParaRPr>
                    </a:p>
                  </a:txBody>
                  <a:tcPr marT="33925" marB="33925" marR="67850" marL="67850"/>
                </a:tc>
              </a:tr>
              <a:tr h="355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latin typeface="Arial"/>
                          <a:ea typeface="Arial"/>
                          <a:cs typeface="Arial"/>
                          <a:sym typeface="Arial"/>
                        </a:rPr>
                        <a:t>CTRL+T</a:t>
                      </a:r>
                      <a:endParaRPr sz="1400" u="none" cap="none" strike="noStrike"/>
                    </a:p>
                  </a:txBody>
                  <a:tcPr marT="33925" marB="33925" marR="67850" marL="678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Insert table</a:t>
                      </a:r>
                      <a:endParaRPr sz="1800" u="none" cap="none" strike="noStrike">
                        <a:solidFill>
                          <a:srgbClr val="595959"/>
                        </a:solidFill>
                        <a:latin typeface="Arial"/>
                        <a:ea typeface="Arial"/>
                        <a:cs typeface="Arial"/>
                        <a:sym typeface="Arial"/>
                      </a:endParaRPr>
                    </a:p>
                  </a:txBody>
                  <a:tcPr marT="33925" marB="33925" marR="67850" marL="6785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CTRL+D</a:t>
                      </a:r>
                      <a:endParaRPr sz="1400" u="none" cap="none" strike="noStrike"/>
                    </a:p>
                  </a:txBody>
                  <a:tcPr marT="33925" marB="33925" marR="67850" marL="678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To fill the selected cell with the content of the cell right above.</a:t>
                      </a:r>
                      <a:endParaRPr sz="1800" u="none" cap="none" strike="noStrike">
                        <a:solidFill>
                          <a:srgbClr val="595959"/>
                        </a:solidFill>
                        <a:latin typeface="Arial"/>
                        <a:ea typeface="Arial"/>
                        <a:cs typeface="Arial"/>
                        <a:sym typeface="Arial"/>
                      </a:endParaRPr>
                    </a:p>
                  </a:txBody>
                  <a:tcPr marT="33925" marB="33925" marR="67850" marL="67850"/>
                </a:tc>
              </a:tr>
              <a:tr h="262950">
                <a:tc>
                  <a:txBody>
                    <a:bodyPr/>
                    <a:lstStyle/>
                    <a:p>
                      <a:pPr indent="0" lvl="0" marL="0" marR="0" rtl="0" algn="l">
                        <a:lnSpc>
                          <a:spcPct val="100000"/>
                        </a:lnSpc>
                        <a:spcBef>
                          <a:spcPts val="0"/>
                        </a:spcBef>
                        <a:spcAft>
                          <a:spcPts val="0"/>
                        </a:spcAft>
                        <a:buClr>
                          <a:srgbClr val="595959"/>
                        </a:buClr>
                        <a:buSzPts val="1800"/>
                        <a:buFont typeface="Arial"/>
                        <a:buNone/>
                      </a:pPr>
                      <a:r>
                        <a:rPr lang="en-US" sz="1800" u="none" cap="none" strike="noStrike">
                          <a:solidFill>
                            <a:srgbClr val="595959"/>
                          </a:solidFill>
                          <a:latin typeface="Arial"/>
                          <a:ea typeface="Arial"/>
                          <a:cs typeface="Arial"/>
                          <a:sym typeface="Arial"/>
                        </a:rPr>
                        <a:t>CTRL+R</a:t>
                      </a:r>
                      <a:endParaRPr sz="1400" u="none" cap="none" strike="noStrike"/>
                    </a:p>
                  </a:txBody>
                  <a:tcPr marT="33925" marB="33925" marR="67850" marL="67850"/>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To fill the selected cell with the content of the cell on the left.</a:t>
                      </a:r>
                      <a:endParaRPr sz="1800" u="none" cap="none" strike="noStrike">
                        <a:solidFill>
                          <a:srgbClr val="595959"/>
                        </a:solidFill>
                        <a:latin typeface="Arial"/>
                        <a:ea typeface="Arial"/>
                        <a:cs typeface="Arial"/>
                        <a:sym typeface="Arial"/>
                      </a:endParaRPr>
                    </a:p>
                  </a:txBody>
                  <a:tcPr marT="33925" marB="33925" marR="67850" marL="67850"/>
                </a:tc>
              </a:tr>
            </a:tbl>
          </a:graphicData>
        </a:graphic>
      </p:graphicFrame>
      <p:graphicFrame>
        <p:nvGraphicFramePr>
          <p:cNvPr id="682" name="Google Shape;682;p37"/>
          <p:cNvGraphicFramePr/>
          <p:nvPr/>
        </p:nvGraphicFramePr>
        <p:xfrm>
          <a:off x="5870081" y="1358129"/>
          <a:ext cx="3000000" cy="3000000"/>
        </p:xfrm>
        <a:graphic>
          <a:graphicData uri="http://schemas.openxmlformats.org/drawingml/2006/table">
            <a:tbl>
              <a:tblPr>
                <a:noFill/>
                <a:tableStyleId>{54100C5C-EB8C-409D-AC8C-9B1A2AF9339F}</a:tableStyleId>
              </a:tblPr>
              <a:tblGrid>
                <a:gridCol w="1347500"/>
                <a:gridCol w="4583725"/>
              </a:tblGrid>
              <a:tr h="33302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Formula</a:t>
                      </a:r>
                      <a:endParaRPr sz="1400" u="none" cap="none" strike="noStrike"/>
                    </a:p>
                  </a:txBody>
                  <a:tcPr marT="59050" marB="59050" marR="118125" marL="118125" anchor="ctr">
                    <a:solidFill>
                      <a:srgbClr val="23C0B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Description</a:t>
                      </a:r>
                      <a:endParaRPr sz="1400" u="none" cap="none" strike="noStrike"/>
                    </a:p>
                  </a:txBody>
                  <a:tcPr marT="59050" marB="59050" marR="118125" marL="118125" anchor="ctr">
                    <a:solidFill>
                      <a:srgbClr val="23C0B2"/>
                    </a:solidFill>
                  </a:tcPr>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rPr>
                        <a:t>F2</a:t>
                      </a:r>
                      <a:endParaRPr sz="1400" u="none" cap="none" strike="noStrike"/>
                    </a:p>
                  </a:txBody>
                  <a:tcPr marT="41350" marB="41350" marR="82675" marL="8267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Calibri"/>
                          <a:ea typeface="Calibri"/>
                          <a:cs typeface="Calibri"/>
                          <a:sym typeface="Calibri"/>
                        </a:rPr>
                        <a:t>activates the “editing” mode for the active cell</a:t>
                      </a:r>
                      <a:endParaRPr b="0" i="0" sz="1800" u="none" cap="none" strike="noStrike">
                        <a:solidFill>
                          <a:srgbClr val="595959"/>
                        </a:solidFill>
                        <a:latin typeface="Calibri"/>
                        <a:ea typeface="Calibri"/>
                        <a:cs typeface="Calibri"/>
                        <a:sym typeface="Calibri"/>
                      </a:endParaRPr>
                    </a:p>
                  </a:txBody>
                  <a:tcPr marT="41350" marB="41350" marR="82675" marL="82675"/>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rPr>
                        <a:t>F4</a:t>
                      </a:r>
                      <a:endParaRPr sz="1400" u="none" cap="none" strike="noStrike"/>
                    </a:p>
                  </a:txBody>
                  <a:tcPr marT="41350" marB="41350" marR="82675" marL="8267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Calibri"/>
                          <a:ea typeface="Calibri"/>
                          <a:cs typeface="Calibri"/>
                          <a:sym typeface="Calibri"/>
                        </a:rPr>
                        <a:t>automatically makes the cell reference absolute</a:t>
                      </a:r>
                      <a:endParaRPr sz="1800" u="none" cap="none" strike="noStrike">
                        <a:solidFill>
                          <a:srgbClr val="595959"/>
                        </a:solidFill>
                      </a:endParaRPr>
                    </a:p>
                  </a:txBody>
                  <a:tcPr marT="41350" marB="41350" marR="82675" marL="82675"/>
                </a:tc>
              </a:tr>
              <a:tr h="2587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solidFill>
                            <a:srgbClr val="595959"/>
                          </a:solidFill>
                        </a:rPr>
                        <a:t>F9</a:t>
                      </a:r>
                      <a:endParaRPr sz="1400" u="none" cap="none" strike="noStrike"/>
                    </a:p>
                  </a:txBody>
                  <a:tcPr marT="41350" marB="41350" marR="82675" marL="82675"/>
                </a:tc>
                <a:tc>
                  <a:txBody>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Calibri"/>
                          <a:ea typeface="Calibri"/>
                          <a:cs typeface="Calibri"/>
                          <a:sym typeface="Calibri"/>
                        </a:rPr>
                        <a:t>Calculates all worksheets in all open workbooks. Move the focus to commands on the ribbon.</a:t>
                      </a:r>
                      <a:endParaRPr sz="1800" u="none" cap="none" strike="noStrike">
                        <a:solidFill>
                          <a:srgbClr val="595959"/>
                        </a:solidFill>
                      </a:endParaRPr>
                    </a:p>
                  </a:txBody>
                  <a:tcPr marT="41350" marB="41350" marR="82675" marL="82675"/>
                </a:tc>
              </a:tr>
            </a:tbl>
          </a:graphicData>
        </a:graphic>
      </p:graphicFrame>
      <p:sp>
        <p:nvSpPr>
          <p:cNvPr id="683" name="Google Shape;683;p37"/>
          <p:cNvSpPr/>
          <p:nvPr/>
        </p:nvSpPr>
        <p:spPr>
          <a:xfrm>
            <a:off x="11244262" y="6140266"/>
            <a:ext cx="502920" cy="502920"/>
          </a:xfrm>
          <a:prstGeom prst="ellipse">
            <a:avLst/>
          </a:prstGeom>
          <a:noFill/>
          <a:ln cap="flat" cmpd="sng" w="12700">
            <a:solidFill>
              <a:srgbClr val="22BBA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89" name="Google Shape;68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90" name="Google Shape;690;p38"/>
          <p:cNvPicPr preferRelativeResize="0"/>
          <p:nvPr/>
        </p:nvPicPr>
        <p:blipFill rotWithShape="1">
          <a:blip r:embed="rId3">
            <a:alphaModFix/>
          </a:blip>
          <a:srcRect b="0" l="0" r="0" t="0"/>
          <a:stretch/>
        </p:blipFill>
        <p:spPr>
          <a:xfrm>
            <a:off x="0" y="-6349"/>
            <a:ext cx="12191998" cy="6864349"/>
          </a:xfrm>
          <a:prstGeom prst="rect">
            <a:avLst/>
          </a:prstGeom>
          <a:noFill/>
          <a:ln>
            <a:noFill/>
          </a:ln>
        </p:spPr>
      </p:pic>
      <p:pic>
        <p:nvPicPr>
          <p:cNvPr id="691" name="Google Shape;691;p38"/>
          <p:cNvPicPr preferRelativeResize="0"/>
          <p:nvPr/>
        </p:nvPicPr>
        <p:blipFill rotWithShape="1">
          <a:blip r:embed="rId3">
            <a:alphaModFix/>
          </a:blip>
          <a:srcRect b="0" l="0" r="0" t="0"/>
          <a:stretch/>
        </p:blipFill>
        <p:spPr>
          <a:xfrm>
            <a:off x="0" y="-6349"/>
            <a:ext cx="12191998" cy="6864349"/>
          </a:xfrm>
          <a:prstGeom prst="rect">
            <a:avLst/>
          </a:prstGeom>
          <a:noFill/>
          <a:ln>
            <a:noFill/>
          </a:ln>
        </p:spPr>
      </p:pic>
      <p:sp>
        <p:nvSpPr>
          <p:cNvPr id="692" name="Google Shape;692;p38"/>
          <p:cNvSpPr txBox="1"/>
          <p:nvPr/>
        </p:nvSpPr>
        <p:spPr>
          <a:xfrm>
            <a:off x="946726" y="2380353"/>
            <a:ext cx="10298545" cy="104547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1" i="0" lang="en-US" sz="5400" u="none" cap="none" strike="noStrike">
                <a:solidFill>
                  <a:srgbClr val="FFD305"/>
                </a:solidFill>
                <a:latin typeface="Arial"/>
                <a:ea typeface="Arial"/>
                <a:cs typeface="Arial"/>
                <a:sym typeface="Arial"/>
              </a:rPr>
              <a:t>Thank</a:t>
            </a:r>
            <a:r>
              <a:rPr b="1" i="0" lang="en-US" sz="5400" u="none" cap="none" strike="noStrike">
                <a:solidFill>
                  <a:schemeClr val="lt1"/>
                </a:solidFill>
                <a:latin typeface="Arial"/>
                <a:ea typeface="Arial"/>
                <a:cs typeface="Arial"/>
                <a:sym typeface="Arial"/>
              </a:rPr>
              <a:t> you!</a:t>
            </a:r>
            <a:endParaRPr b="1" i="0" sz="5400" u="none" cap="none" strike="noStrike">
              <a:solidFill>
                <a:srgbClr val="FFC000"/>
              </a:solidFill>
              <a:latin typeface="Arial"/>
              <a:ea typeface="Arial"/>
              <a:cs typeface="Arial"/>
              <a:sym typeface="Arial"/>
            </a:endParaRPr>
          </a:p>
        </p:txBody>
      </p:sp>
      <p:pic>
        <p:nvPicPr>
          <p:cNvPr id="693" name="Google Shape;693;p38"/>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01" name="Google Shape;201;p4"/>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
        <p:nvSpPr>
          <p:cNvPr id="202" name="Google Shape;202;p4"/>
          <p:cNvSpPr/>
          <p:nvPr/>
        </p:nvSpPr>
        <p:spPr>
          <a:xfrm>
            <a:off x="0" y="2082366"/>
            <a:ext cx="12192000"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FFCC06"/>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lt1"/>
                </a:solidFill>
                <a:latin typeface="Arial"/>
                <a:ea typeface="Arial"/>
                <a:cs typeface="Arial"/>
                <a:sym typeface="Arial"/>
              </a:rPr>
              <a:t>Introduction </a:t>
            </a:r>
            <a:r>
              <a:rPr b="1" i="0" lang="en-US" sz="5400" u="none" cap="none" strike="noStrike">
                <a:solidFill>
                  <a:srgbClr val="FFCC06"/>
                </a:solidFill>
                <a:latin typeface="Arial"/>
                <a:ea typeface="Arial"/>
                <a:cs typeface="Arial"/>
                <a:sym typeface="Arial"/>
              </a:rPr>
              <a:t>to Excel</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5"/>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5</a:t>
            </a:r>
            <a:endParaRPr b="0" i="0" sz="1400" u="none" cap="none" strike="noStrike">
              <a:solidFill>
                <a:srgbClr val="7F7F7F"/>
              </a:solidFill>
              <a:latin typeface="Arial"/>
              <a:ea typeface="Arial"/>
              <a:cs typeface="Arial"/>
              <a:sym typeface="Arial"/>
            </a:endParaRPr>
          </a:p>
        </p:txBody>
      </p:sp>
      <p:sp>
        <p:nvSpPr>
          <p:cNvPr id="208" name="Google Shape;208;p5"/>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09" name="Google Shape;209;p5"/>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210" name="Google Shape;210;p5"/>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Data Type vs Cell Format</a:t>
            </a:r>
            <a:endParaRPr b="1" i="0" sz="4000" u="none" cap="none" strike="noStrike">
              <a:solidFill>
                <a:srgbClr val="E11A5B"/>
              </a:solidFill>
              <a:latin typeface="Arial"/>
              <a:ea typeface="Arial"/>
              <a:cs typeface="Arial"/>
              <a:sym typeface="Arial"/>
            </a:endParaRPr>
          </a:p>
        </p:txBody>
      </p:sp>
      <p:pic>
        <p:nvPicPr>
          <p:cNvPr id="211" name="Google Shape;211;p5"/>
          <p:cNvPicPr preferRelativeResize="0"/>
          <p:nvPr/>
        </p:nvPicPr>
        <p:blipFill rotWithShape="1">
          <a:blip r:embed="rId4">
            <a:alphaModFix/>
          </a:blip>
          <a:srcRect b="0" l="0" r="0" t="0"/>
          <a:stretch/>
        </p:blipFill>
        <p:spPr>
          <a:xfrm>
            <a:off x="11013950" y="6134605"/>
            <a:ext cx="959111" cy="539999"/>
          </a:xfrm>
          <a:prstGeom prst="rect">
            <a:avLst/>
          </a:prstGeom>
          <a:noFill/>
          <a:ln>
            <a:noFill/>
          </a:ln>
        </p:spPr>
      </p:pic>
      <p:graphicFrame>
        <p:nvGraphicFramePr>
          <p:cNvPr id="212" name="Google Shape;212;p5"/>
          <p:cNvGraphicFramePr/>
          <p:nvPr/>
        </p:nvGraphicFramePr>
        <p:xfrm>
          <a:off x="1031750" y="1088687"/>
          <a:ext cx="3000000" cy="3000000"/>
        </p:xfrm>
        <a:graphic>
          <a:graphicData uri="http://schemas.openxmlformats.org/drawingml/2006/table">
            <a:tbl>
              <a:tblPr firstRow="1">
                <a:noFill/>
                <a:tableStyleId>{54100C5C-EB8C-409D-AC8C-9B1A2AF9339F}</a:tableStyleId>
              </a:tblPr>
              <a:tblGrid>
                <a:gridCol w="4971050"/>
                <a:gridCol w="5011150"/>
              </a:tblGrid>
              <a:tr h="526475">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Data types</a:t>
                      </a:r>
                      <a:endParaRPr sz="1400" u="none" cap="none" strike="noStrike"/>
                    </a:p>
                  </a:txBody>
                  <a:tcPr marT="59050" marB="59050" marR="118125" marL="118125" anchor="ctr">
                    <a:solidFill>
                      <a:srgbClr val="23C0B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Arial"/>
                          <a:ea typeface="Arial"/>
                          <a:cs typeface="Arial"/>
                          <a:sym typeface="Arial"/>
                        </a:rPr>
                        <a:t>Format Cells</a:t>
                      </a:r>
                      <a:endParaRPr sz="1400" u="none" cap="none" strike="noStrike"/>
                    </a:p>
                  </a:txBody>
                  <a:tcPr marT="59050" marB="59050" marR="118125" marL="118125" anchor="ctr">
                    <a:solidFill>
                      <a:srgbClr val="23C0B2"/>
                    </a:solidFill>
                  </a:tcPr>
                </a:tc>
              </a:tr>
              <a:tr h="505875">
                <a:tc>
                  <a:txBody>
                    <a:bodyPr/>
                    <a:lstStyle/>
                    <a:p>
                      <a:pPr indent="0" lvl="0" marL="400050" marR="0" rtl="0" algn="l">
                        <a:lnSpc>
                          <a:spcPct val="100000"/>
                        </a:lnSpc>
                        <a:spcBef>
                          <a:spcPts val="0"/>
                        </a:spcBef>
                        <a:spcAft>
                          <a:spcPts val="0"/>
                        </a:spcAft>
                        <a:buClr>
                          <a:srgbClr val="FFCC06"/>
                        </a:buClr>
                        <a:buSzPts val="2000"/>
                        <a:buFont typeface="Courier New"/>
                        <a:buNone/>
                      </a:pPr>
                      <a:r>
                        <a:rPr b="1" lang="en-US" sz="2000" u="none" cap="none" strike="noStrike">
                          <a:solidFill>
                            <a:srgbClr val="2C3942"/>
                          </a:solidFill>
                          <a:latin typeface="Arial"/>
                          <a:ea typeface="Arial"/>
                          <a:cs typeface="Arial"/>
                          <a:sym typeface="Arial"/>
                        </a:rPr>
                        <a:t>   Text </a:t>
                      </a:r>
                      <a:r>
                        <a:rPr lang="en-US" sz="2000" u="none" cap="none" strike="noStrike">
                          <a:solidFill>
                            <a:srgbClr val="2C3942"/>
                          </a:solidFill>
                          <a:latin typeface="Arial"/>
                          <a:ea typeface="Arial"/>
                          <a:cs typeface="Arial"/>
                          <a:sym typeface="Arial"/>
                        </a:rPr>
                        <a:t>(“any symbol or text”)</a:t>
                      </a:r>
                      <a:endParaRPr sz="2000" u="none" cap="none" strike="noStrike">
                        <a:latin typeface="Arial"/>
                        <a:ea typeface="Arial"/>
                        <a:cs typeface="Arial"/>
                        <a:sym typeface="Arial"/>
                      </a:endParaRPr>
                    </a:p>
                  </a:txBody>
                  <a:tcPr marT="45725" marB="45725" marR="45725" marL="45725" anchor="ctr"/>
                </a:tc>
                <a:tc>
                  <a:txBody>
                    <a:bodyPr/>
                    <a:lstStyle/>
                    <a:p>
                      <a:pPr indent="0" lvl="0" marL="803275" marR="0" rtl="0" algn="l">
                        <a:lnSpc>
                          <a:spcPct val="100000"/>
                        </a:lnSpc>
                        <a:spcBef>
                          <a:spcPts val="0"/>
                        </a:spcBef>
                        <a:spcAft>
                          <a:spcPts val="0"/>
                        </a:spcAft>
                        <a:buClr>
                          <a:srgbClr val="FFCC06"/>
                        </a:buClr>
                        <a:buSzPts val="2000"/>
                        <a:buFont typeface="Courier New"/>
                        <a:buNone/>
                      </a:pPr>
                      <a:r>
                        <a:rPr b="1" lang="en-US" sz="2000" u="none" cap="none" strike="noStrike">
                          <a:solidFill>
                            <a:srgbClr val="2C3942"/>
                          </a:solidFill>
                          <a:latin typeface="Arial"/>
                          <a:ea typeface="Arial"/>
                          <a:cs typeface="Arial"/>
                          <a:sym typeface="Arial"/>
                        </a:rPr>
                        <a:t>Number &amp; Text</a:t>
                      </a:r>
                      <a:endParaRPr sz="2000" u="none" cap="none" strike="noStrike">
                        <a:latin typeface="Arial"/>
                        <a:ea typeface="Arial"/>
                        <a:cs typeface="Arial"/>
                        <a:sym typeface="Arial"/>
                      </a:endParaRPr>
                    </a:p>
                  </a:txBody>
                  <a:tcPr marT="45725" marB="45725" marR="45725" marL="45725" anchor="ctr"/>
                </a:tc>
              </a:tr>
              <a:tr h="537325">
                <a:tc>
                  <a:txBody>
                    <a:bodyPr/>
                    <a:lstStyle/>
                    <a:p>
                      <a:pPr indent="0" lvl="0" marL="400050" marR="0" rtl="0" algn="l">
                        <a:lnSpc>
                          <a:spcPct val="100000"/>
                        </a:lnSpc>
                        <a:spcBef>
                          <a:spcPts val="0"/>
                        </a:spcBef>
                        <a:spcAft>
                          <a:spcPts val="0"/>
                        </a:spcAft>
                        <a:buClr>
                          <a:srgbClr val="FFCC06"/>
                        </a:buClr>
                        <a:buSzPts val="2000"/>
                        <a:buFont typeface="Courier New"/>
                        <a:buNone/>
                      </a:pPr>
                      <a:r>
                        <a:rPr b="1" lang="en-US" sz="2000" u="none" cap="none" strike="noStrike">
                          <a:solidFill>
                            <a:srgbClr val="2C3942"/>
                          </a:solidFill>
                          <a:latin typeface="Arial"/>
                          <a:ea typeface="Arial"/>
                          <a:cs typeface="Arial"/>
                          <a:sym typeface="Arial"/>
                        </a:rPr>
                        <a:t>   Number </a:t>
                      </a:r>
                      <a:r>
                        <a:rPr lang="en-US" sz="2000" u="none" cap="none" strike="noStrike">
                          <a:solidFill>
                            <a:srgbClr val="2C3942"/>
                          </a:solidFill>
                          <a:latin typeface="Arial"/>
                          <a:ea typeface="Arial"/>
                          <a:cs typeface="Arial"/>
                          <a:sym typeface="Arial"/>
                        </a:rPr>
                        <a:t>(42; -5; 0.25…)</a:t>
                      </a:r>
                      <a:endParaRPr sz="2000" u="none" cap="none" strike="noStrike">
                        <a:latin typeface="Arial"/>
                        <a:ea typeface="Arial"/>
                        <a:cs typeface="Arial"/>
                        <a:sym typeface="Arial"/>
                      </a:endParaRPr>
                    </a:p>
                  </a:txBody>
                  <a:tcPr marT="45725" marB="45725" marR="45725" marL="45725" anchor="ctr"/>
                </a:tc>
                <a:tc>
                  <a:txBody>
                    <a:bodyPr/>
                    <a:lstStyle/>
                    <a:p>
                      <a:pPr indent="0" lvl="0" marL="803275" marR="0" rtl="0" algn="l">
                        <a:lnSpc>
                          <a:spcPct val="100000"/>
                        </a:lnSpc>
                        <a:spcBef>
                          <a:spcPts val="0"/>
                        </a:spcBef>
                        <a:spcAft>
                          <a:spcPts val="0"/>
                        </a:spcAft>
                        <a:buClr>
                          <a:srgbClr val="FFCC06"/>
                        </a:buClr>
                        <a:buSzPts val="2000"/>
                        <a:buFont typeface="Courier New"/>
                        <a:buNone/>
                      </a:pPr>
                      <a:r>
                        <a:rPr b="1" lang="en-US" sz="2000" u="none" cap="none" strike="noStrike">
                          <a:solidFill>
                            <a:srgbClr val="2C3942"/>
                          </a:solidFill>
                          <a:latin typeface="Arial"/>
                          <a:ea typeface="Arial"/>
                          <a:cs typeface="Arial"/>
                          <a:sym typeface="Arial"/>
                        </a:rPr>
                        <a:t>Date &amp; Time</a:t>
                      </a:r>
                      <a:endParaRPr sz="2000" u="none" cap="none" strike="noStrike">
                        <a:latin typeface="Arial"/>
                        <a:ea typeface="Arial"/>
                        <a:cs typeface="Arial"/>
                        <a:sym typeface="Arial"/>
                      </a:endParaRPr>
                    </a:p>
                  </a:txBody>
                  <a:tcPr marT="45725" marB="45725" marR="45725" marL="45725" anchor="ctr"/>
                </a:tc>
              </a:tr>
              <a:tr h="499625">
                <a:tc>
                  <a:txBody>
                    <a:bodyPr/>
                    <a:lstStyle/>
                    <a:p>
                      <a:pPr indent="0" lvl="0" marL="400050" marR="0" rtl="0" algn="l">
                        <a:lnSpc>
                          <a:spcPct val="100000"/>
                        </a:lnSpc>
                        <a:spcBef>
                          <a:spcPts val="0"/>
                        </a:spcBef>
                        <a:spcAft>
                          <a:spcPts val="0"/>
                        </a:spcAft>
                        <a:buClr>
                          <a:srgbClr val="FFCC06"/>
                        </a:buClr>
                        <a:buSzPts val="2000"/>
                        <a:buFont typeface="Courier New"/>
                        <a:buNone/>
                      </a:pPr>
                      <a:r>
                        <a:rPr b="1" lang="en-US" sz="2000" u="none" cap="none" strike="noStrike">
                          <a:solidFill>
                            <a:srgbClr val="2C3942"/>
                          </a:solidFill>
                          <a:latin typeface="Arial"/>
                          <a:ea typeface="Arial"/>
                          <a:cs typeface="Arial"/>
                          <a:sym typeface="Arial"/>
                        </a:rPr>
                        <a:t>   Boolean </a:t>
                      </a:r>
                      <a:r>
                        <a:rPr lang="en-US" sz="2000" u="none" cap="none" strike="noStrike">
                          <a:solidFill>
                            <a:srgbClr val="2C3942"/>
                          </a:solidFill>
                          <a:latin typeface="Arial"/>
                          <a:ea typeface="Arial"/>
                          <a:cs typeface="Arial"/>
                          <a:sym typeface="Arial"/>
                        </a:rPr>
                        <a:t>(false/true)</a:t>
                      </a:r>
                      <a:endParaRPr sz="2000" u="none" cap="none" strike="noStrike">
                        <a:latin typeface="Arial"/>
                        <a:ea typeface="Arial"/>
                        <a:cs typeface="Arial"/>
                        <a:sym typeface="Arial"/>
                      </a:endParaRPr>
                    </a:p>
                  </a:txBody>
                  <a:tcPr marT="45725" marB="45725" marR="45725" marL="45725" anchor="ctr"/>
                </a:tc>
                <a:tc>
                  <a:txBody>
                    <a:bodyPr/>
                    <a:lstStyle/>
                    <a:p>
                      <a:pPr indent="0" lvl="0" marL="803275" marR="0" rtl="0" algn="l">
                        <a:lnSpc>
                          <a:spcPct val="100000"/>
                        </a:lnSpc>
                        <a:spcBef>
                          <a:spcPts val="0"/>
                        </a:spcBef>
                        <a:spcAft>
                          <a:spcPts val="0"/>
                        </a:spcAft>
                        <a:buClr>
                          <a:srgbClr val="FFCC06"/>
                        </a:buClr>
                        <a:buSzPts val="2000"/>
                        <a:buFont typeface="Courier New"/>
                        <a:buNone/>
                      </a:pPr>
                      <a:r>
                        <a:rPr b="1" lang="en-US" sz="2000" u="none" cap="none" strike="noStrike">
                          <a:solidFill>
                            <a:srgbClr val="2C3942"/>
                          </a:solidFill>
                          <a:latin typeface="Arial"/>
                          <a:ea typeface="Arial"/>
                          <a:cs typeface="Arial"/>
                          <a:sym typeface="Arial"/>
                        </a:rPr>
                        <a:t>Currency &amp; Accounting</a:t>
                      </a:r>
                      <a:endParaRPr sz="2000" u="none" cap="none" strike="noStrike">
                        <a:latin typeface="Arial"/>
                        <a:ea typeface="Arial"/>
                        <a:cs typeface="Arial"/>
                        <a:sym typeface="Arial"/>
                      </a:endParaRPr>
                    </a:p>
                  </a:txBody>
                  <a:tcPr marT="45725" marB="45725" marR="45725" marL="45725" anchor="ctr"/>
                </a:tc>
              </a:tr>
              <a:tr h="803300">
                <a:tc>
                  <a:txBody>
                    <a:bodyPr/>
                    <a:lstStyle/>
                    <a:p>
                      <a:pPr indent="0" lvl="0" marL="0" marR="0" rtl="0" algn="l">
                        <a:lnSpc>
                          <a:spcPct val="100000"/>
                        </a:lnSpc>
                        <a:spcBef>
                          <a:spcPts val="0"/>
                        </a:spcBef>
                        <a:spcAft>
                          <a:spcPts val="0"/>
                        </a:spcAft>
                        <a:buClr>
                          <a:srgbClr val="2C3942"/>
                        </a:buClr>
                        <a:buSzPts val="2000"/>
                        <a:buFont typeface="Arial"/>
                        <a:buNone/>
                      </a:pPr>
                      <a:r>
                        <a:rPr b="1" lang="en-US" sz="2000" u="none" cap="none" strike="noStrike">
                          <a:solidFill>
                            <a:srgbClr val="2C3942"/>
                          </a:solidFill>
                          <a:latin typeface="Arial"/>
                          <a:ea typeface="Arial"/>
                          <a:cs typeface="Arial"/>
                          <a:sym typeface="Arial"/>
                        </a:rPr>
                        <a:t>         Formula</a:t>
                      </a:r>
                      <a:endParaRPr sz="2000" u="none" cap="none" strike="noStrike">
                        <a:latin typeface="Arial"/>
                        <a:ea typeface="Arial"/>
                        <a:cs typeface="Arial"/>
                        <a:sym typeface="Arial"/>
                      </a:endParaRPr>
                    </a:p>
                  </a:txBody>
                  <a:tcPr marT="45725" marB="45725" marR="45725" marL="45725" anchor="ctr"/>
                </a:tc>
                <a:tc>
                  <a:txBody>
                    <a:bodyPr/>
                    <a:lstStyle/>
                    <a:p>
                      <a:pPr indent="0" lvl="0" marL="803275" marR="0" rtl="0" algn="l">
                        <a:lnSpc>
                          <a:spcPct val="100000"/>
                        </a:lnSpc>
                        <a:spcBef>
                          <a:spcPts val="0"/>
                        </a:spcBef>
                        <a:spcAft>
                          <a:spcPts val="0"/>
                        </a:spcAft>
                        <a:buClr>
                          <a:srgbClr val="FFCC06"/>
                        </a:buClr>
                        <a:buSzPts val="2000"/>
                        <a:buFont typeface="Courier New"/>
                        <a:buNone/>
                      </a:pPr>
                      <a:r>
                        <a:rPr b="1" lang="en-US" sz="2000" u="none" cap="none" strike="noStrike">
                          <a:solidFill>
                            <a:srgbClr val="2C3942"/>
                          </a:solidFill>
                          <a:latin typeface="Arial"/>
                          <a:ea typeface="Arial"/>
                          <a:cs typeface="Arial"/>
                          <a:sym typeface="Arial"/>
                        </a:rPr>
                        <a:t>Custom</a:t>
                      </a:r>
                      <a:endParaRPr sz="2000" u="none" cap="none" strike="noStrike">
                        <a:latin typeface="Arial"/>
                        <a:ea typeface="Arial"/>
                        <a:cs typeface="Arial"/>
                        <a:sym typeface="Arial"/>
                      </a:endParaRPr>
                    </a:p>
                  </a:txBody>
                  <a:tcPr marT="45725" marB="45725" marR="45725" marL="45725" anchor="ctr"/>
                </a:tc>
              </a:tr>
              <a:tr h="254000">
                <a:tc>
                  <a:txBody>
                    <a:bodyPr/>
                    <a:lstStyle/>
                    <a:p>
                      <a:pPr indent="0" lvl="0" marL="589915" marR="0" rtl="0" algn="l">
                        <a:lnSpc>
                          <a:spcPct val="100000"/>
                        </a:lnSpc>
                        <a:spcBef>
                          <a:spcPts val="0"/>
                        </a:spcBef>
                        <a:spcAft>
                          <a:spcPts val="0"/>
                        </a:spcAft>
                        <a:buClr>
                          <a:srgbClr val="FFCC06"/>
                        </a:buClr>
                        <a:buSzPts val="2000"/>
                        <a:buFont typeface="Courier New"/>
                        <a:buNone/>
                      </a:pPr>
                      <a:r>
                        <a:rPr b="1" lang="en-US" sz="2000" u="none" cap="none" strike="noStrike">
                          <a:solidFill>
                            <a:srgbClr val="2C3942"/>
                          </a:solidFill>
                          <a:latin typeface="Arial"/>
                          <a:ea typeface="Arial"/>
                          <a:cs typeface="Arial"/>
                          <a:sym typeface="Arial"/>
                        </a:rPr>
                        <a:t>Alignment</a:t>
                      </a:r>
                      <a:endParaRPr sz="2000" u="none" cap="none" strike="noStrike">
                        <a:latin typeface="Arial"/>
                        <a:ea typeface="Arial"/>
                        <a:cs typeface="Arial"/>
                        <a:sym typeface="Arial"/>
                      </a:endParaRPr>
                    </a:p>
                    <a:p>
                      <a:pPr indent="-285750" lvl="0" marL="695325" marR="0" rtl="0" algn="l">
                        <a:lnSpc>
                          <a:spcPct val="100000"/>
                        </a:lnSpc>
                        <a:spcBef>
                          <a:spcPts val="1775"/>
                        </a:spcBef>
                        <a:spcAft>
                          <a:spcPts val="0"/>
                        </a:spcAft>
                        <a:buClr>
                          <a:srgbClr val="E11A5B"/>
                        </a:buClr>
                        <a:buSzPts val="2000"/>
                        <a:buFont typeface="Courier New"/>
                        <a:buChar char="o"/>
                      </a:pPr>
                      <a:r>
                        <a:rPr b="1" lang="en-US" sz="2000" u="none" cap="none" strike="noStrike">
                          <a:solidFill>
                            <a:srgbClr val="2C3942"/>
                          </a:solidFill>
                          <a:latin typeface="Arial"/>
                          <a:ea typeface="Arial"/>
                          <a:cs typeface="Arial"/>
                          <a:sym typeface="Arial"/>
                        </a:rPr>
                        <a:t>   Numbers   </a:t>
                      </a:r>
                      <a:endParaRPr sz="2000" u="none" cap="none" strike="noStrike">
                        <a:latin typeface="Arial"/>
                        <a:ea typeface="Arial"/>
                        <a:cs typeface="Arial"/>
                        <a:sym typeface="Arial"/>
                      </a:endParaRPr>
                    </a:p>
                    <a:p>
                      <a:pPr indent="-285750" lvl="0" marL="695325" marR="0" rtl="0" algn="l">
                        <a:lnSpc>
                          <a:spcPct val="100000"/>
                        </a:lnSpc>
                        <a:spcBef>
                          <a:spcPts val="1680"/>
                        </a:spcBef>
                        <a:spcAft>
                          <a:spcPts val="0"/>
                        </a:spcAft>
                        <a:buClr>
                          <a:srgbClr val="E11A5B"/>
                        </a:buClr>
                        <a:buSzPts val="2000"/>
                        <a:buFont typeface="Courier New"/>
                        <a:buChar char="o"/>
                      </a:pPr>
                      <a:r>
                        <a:rPr b="1" lang="en-US" sz="2000" u="none" cap="none" strike="noStrike">
                          <a:solidFill>
                            <a:srgbClr val="2C3942"/>
                          </a:solidFill>
                          <a:latin typeface="Arial"/>
                          <a:ea typeface="Arial"/>
                          <a:cs typeface="Arial"/>
                          <a:sym typeface="Arial"/>
                        </a:rPr>
                        <a:t>   Text</a:t>
                      </a:r>
                      <a:endParaRPr sz="2000" u="none" cap="none" strike="noStrike">
                        <a:latin typeface="Arial"/>
                        <a:ea typeface="Arial"/>
                        <a:cs typeface="Arial"/>
                        <a:sym typeface="Arial"/>
                      </a:endParaRPr>
                    </a:p>
                    <a:p>
                      <a:pPr indent="-215898" lvl="0" marL="932814" marR="0" rtl="0" algn="l">
                        <a:lnSpc>
                          <a:spcPct val="100000"/>
                        </a:lnSpc>
                        <a:spcBef>
                          <a:spcPts val="0"/>
                        </a:spcBef>
                        <a:spcAft>
                          <a:spcPts val="0"/>
                        </a:spcAft>
                        <a:buClr>
                          <a:srgbClr val="FFCC06"/>
                        </a:buClr>
                        <a:buSzPts val="2000"/>
                        <a:buFont typeface="Courier New"/>
                        <a:buNone/>
                      </a:pPr>
                      <a:r>
                        <a:t/>
                      </a:r>
                      <a:endParaRPr sz="2000" u="none" cap="none" strike="noStrike">
                        <a:latin typeface="Arial"/>
                        <a:ea typeface="Arial"/>
                        <a:cs typeface="Arial"/>
                        <a:sym typeface="Arial"/>
                      </a:endParaRPr>
                    </a:p>
                  </a:txBody>
                  <a:tcPr marT="45725" marB="45725" marR="45725" marL="45725" anchor="ctr"/>
                </a:tc>
                <a:tc>
                  <a:txBody>
                    <a:bodyPr/>
                    <a:lstStyle/>
                    <a:p>
                      <a:pPr indent="0" lvl="0" marL="803275" marR="0" rtl="0" algn="l">
                        <a:lnSpc>
                          <a:spcPct val="100000"/>
                        </a:lnSpc>
                        <a:spcBef>
                          <a:spcPts val="0"/>
                        </a:spcBef>
                        <a:spcAft>
                          <a:spcPts val="0"/>
                        </a:spcAft>
                        <a:buClr>
                          <a:srgbClr val="FFCC06"/>
                        </a:buClr>
                        <a:buSzPts val="2000"/>
                        <a:buFont typeface="Courier New"/>
                        <a:buNone/>
                      </a:pPr>
                      <a:r>
                        <a:rPr b="1" lang="en-US" sz="2000" u="none" cap="none" strike="noStrike">
                          <a:solidFill>
                            <a:srgbClr val="2C3942"/>
                          </a:solidFill>
                          <a:latin typeface="Arial"/>
                          <a:ea typeface="Arial"/>
                          <a:cs typeface="Arial"/>
                          <a:sym typeface="Arial"/>
                        </a:rPr>
                        <a:t>Format painter</a:t>
                      </a:r>
                      <a:endParaRPr sz="2000" u="none" cap="none" strike="noStrike">
                        <a:latin typeface="Arial"/>
                        <a:ea typeface="Arial"/>
                        <a:cs typeface="Arial"/>
                        <a:sym typeface="Arial"/>
                      </a:endParaRPr>
                    </a:p>
                    <a:p>
                      <a:pPr indent="0" lvl="0" marL="1569085" marR="0" rtl="0" algn="l">
                        <a:lnSpc>
                          <a:spcPct val="100000"/>
                        </a:lnSpc>
                        <a:spcBef>
                          <a:spcPts val="695"/>
                        </a:spcBef>
                        <a:spcAft>
                          <a:spcPts val="0"/>
                        </a:spcAft>
                        <a:buClr>
                          <a:srgbClr val="FFCC06"/>
                        </a:buClr>
                        <a:buSzPts val="2000"/>
                        <a:buFont typeface="Courier New"/>
                        <a:buNone/>
                      </a:pPr>
                      <a:r>
                        <a:rPr i="1" lang="en-US" sz="2000" u="none" cap="none" strike="noStrike">
                          <a:solidFill>
                            <a:srgbClr val="2C3942"/>
                          </a:solidFill>
                          <a:latin typeface="Arial"/>
                          <a:ea typeface="Arial"/>
                          <a:cs typeface="Arial"/>
                          <a:sym typeface="Arial"/>
                        </a:rPr>
                        <a:t>Trick: double click</a:t>
                      </a:r>
                      <a:endParaRPr sz="2000" u="none" cap="none" strike="noStrike">
                        <a:latin typeface="Arial"/>
                        <a:ea typeface="Arial"/>
                        <a:cs typeface="Arial"/>
                        <a:sym typeface="Arial"/>
                      </a:endParaRPr>
                    </a:p>
                  </a:txBody>
                  <a:tcPr marT="45725" marB="45725" marR="45725" marL="45725" anchor="ctr"/>
                </a:tc>
              </a:tr>
            </a:tbl>
          </a:graphicData>
        </a:graphic>
      </p:graphicFrame>
      <p:sp>
        <p:nvSpPr>
          <p:cNvPr id="213" name="Google Shape;213;p5"/>
          <p:cNvSpPr/>
          <p:nvPr/>
        </p:nvSpPr>
        <p:spPr>
          <a:xfrm>
            <a:off x="3242496" y="3247134"/>
            <a:ext cx="2353056" cy="64008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5"/>
          <p:cNvSpPr/>
          <p:nvPr/>
        </p:nvSpPr>
        <p:spPr>
          <a:xfrm>
            <a:off x="3404267" y="4482759"/>
            <a:ext cx="1040891" cy="4008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5"/>
          <p:cNvSpPr/>
          <p:nvPr/>
        </p:nvSpPr>
        <p:spPr>
          <a:xfrm>
            <a:off x="3404266" y="5002038"/>
            <a:ext cx="1040891" cy="37795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6"/>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221" name="Google Shape;221;p6"/>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22" name="Google Shape;222;p6"/>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223" name="Google Shape;223;p6"/>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References</a:t>
            </a:r>
            <a:endParaRPr b="1" i="0" sz="4000" u="none" cap="none" strike="noStrike">
              <a:solidFill>
                <a:srgbClr val="E11A5B"/>
              </a:solidFill>
              <a:latin typeface="Arial"/>
              <a:ea typeface="Arial"/>
              <a:cs typeface="Arial"/>
              <a:sym typeface="Arial"/>
            </a:endParaRPr>
          </a:p>
        </p:txBody>
      </p:sp>
      <p:pic>
        <p:nvPicPr>
          <p:cNvPr id="224" name="Google Shape;224;p6"/>
          <p:cNvPicPr preferRelativeResize="0"/>
          <p:nvPr/>
        </p:nvPicPr>
        <p:blipFill rotWithShape="1">
          <a:blip r:embed="rId4">
            <a:alphaModFix/>
          </a:blip>
          <a:srcRect b="0" l="0" r="0" t="0"/>
          <a:stretch/>
        </p:blipFill>
        <p:spPr>
          <a:xfrm>
            <a:off x="11013950" y="6134605"/>
            <a:ext cx="959111" cy="539999"/>
          </a:xfrm>
          <a:prstGeom prst="rect">
            <a:avLst/>
          </a:prstGeom>
          <a:noFill/>
          <a:ln>
            <a:noFill/>
          </a:ln>
        </p:spPr>
      </p:pic>
      <p:sp>
        <p:nvSpPr>
          <p:cNvPr id="225" name="Google Shape;225;p6"/>
          <p:cNvSpPr txBox="1"/>
          <p:nvPr/>
        </p:nvSpPr>
        <p:spPr>
          <a:xfrm>
            <a:off x="914400" y="1611588"/>
            <a:ext cx="9957715" cy="33470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There are 4 types of cell references:</a:t>
            </a:r>
            <a:endParaRPr b="0" i="0" sz="2000" u="none" cap="none" strike="noStrike">
              <a:solidFill>
                <a:srgbClr val="595959"/>
              </a:solidFill>
              <a:latin typeface="Arial"/>
              <a:ea typeface="Arial"/>
              <a:cs typeface="Arial"/>
              <a:sym typeface="Arial"/>
            </a:endParaRPr>
          </a:p>
          <a:p>
            <a:pPr indent="-457833" lvl="0" marL="469900" marR="0" rtl="0" algn="l">
              <a:lnSpc>
                <a:spcPct val="100000"/>
              </a:lnSpc>
              <a:spcBef>
                <a:spcPts val="1964"/>
              </a:spcBef>
              <a:spcAft>
                <a:spcPts val="0"/>
              </a:spcAft>
              <a:buClr>
                <a:srgbClr val="22BBAD"/>
              </a:buClr>
              <a:buSzPts val="2000"/>
              <a:buFont typeface="Arial"/>
              <a:buAutoNum type="arabicPeriod"/>
            </a:pPr>
            <a:r>
              <a:rPr b="0" i="0" lang="en-US" sz="2000" u="none" cap="none" strike="noStrike">
                <a:solidFill>
                  <a:srgbClr val="595959"/>
                </a:solidFill>
                <a:latin typeface="Arial"/>
                <a:ea typeface="Arial"/>
                <a:cs typeface="Arial"/>
                <a:sym typeface="Arial"/>
              </a:rPr>
              <a:t>Relative Reference</a:t>
            </a:r>
            <a:r>
              <a:rPr b="1" i="0" lang="en-US" sz="2000" u="none" cap="none" strike="noStrike">
                <a:solidFill>
                  <a:srgbClr val="595959"/>
                </a:solidFill>
                <a:latin typeface="Arial"/>
                <a:ea typeface="Arial"/>
                <a:cs typeface="Arial"/>
                <a:sym typeface="Arial"/>
              </a:rPr>
              <a:t>	–	A1</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5"/>
              </a:spcBef>
              <a:spcAft>
                <a:spcPts val="0"/>
              </a:spcAft>
              <a:buClr>
                <a:srgbClr val="22BBAD"/>
              </a:buClr>
              <a:buSzPts val="2000"/>
              <a:buFont typeface="Lato"/>
              <a:buNone/>
            </a:pPr>
            <a:r>
              <a:t/>
            </a:r>
            <a:endParaRPr b="0" i="0" sz="2000" u="none" cap="none" strike="noStrike">
              <a:solidFill>
                <a:srgbClr val="595959"/>
              </a:solidFill>
              <a:latin typeface="Arial"/>
              <a:ea typeface="Arial"/>
              <a:cs typeface="Arial"/>
              <a:sym typeface="Arial"/>
            </a:endParaRPr>
          </a:p>
          <a:p>
            <a:pPr indent="-457833" lvl="0" marL="469900" marR="0" rtl="0" algn="l">
              <a:lnSpc>
                <a:spcPct val="100000"/>
              </a:lnSpc>
              <a:spcBef>
                <a:spcPts val="0"/>
              </a:spcBef>
              <a:spcAft>
                <a:spcPts val="0"/>
              </a:spcAft>
              <a:buClr>
                <a:srgbClr val="22BBAD"/>
              </a:buClr>
              <a:buSzPts val="2000"/>
              <a:buFont typeface="Arial"/>
              <a:buAutoNum type="arabicPeriod"/>
            </a:pPr>
            <a:r>
              <a:rPr b="0" i="0" lang="en-US" sz="2000" u="none" cap="none" strike="noStrike">
                <a:solidFill>
                  <a:srgbClr val="595959"/>
                </a:solidFill>
                <a:latin typeface="Arial"/>
                <a:ea typeface="Arial"/>
                <a:cs typeface="Arial"/>
                <a:sym typeface="Arial"/>
              </a:rPr>
              <a:t>Absolute Reference </a:t>
            </a:r>
            <a:r>
              <a:rPr b="1" i="0" lang="en-US" sz="2000" u="none" cap="none" strike="noStrike">
                <a:solidFill>
                  <a:srgbClr val="595959"/>
                </a:solidFill>
                <a:latin typeface="Arial"/>
                <a:ea typeface="Arial"/>
                <a:cs typeface="Arial"/>
                <a:sym typeface="Arial"/>
              </a:rPr>
              <a:t>	–	$A$1</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22BBAD"/>
              </a:buClr>
              <a:buSzPts val="2000"/>
              <a:buFont typeface="Lato"/>
              <a:buNone/>
            </a:pPr>
            <a:r>
              <a:t/>
            </a:r>
            <a:endParaRPr b="0" i="0" sz="2000" u="none" cap="none" strike="noStrike">
              <a:solidFill>
                <a:srgbClr val="595959"/>
              </a:solidFill>
              <a:latin typeface="Arial"/>
              <a:ea typeface="Arial"/>
              <a:cs typeface="Arial"/>
              <a:sym typeface="Arial"/>
            </a:endParaRPr>
          </a:p>
          <a:p>
            <a:pPr indent="-457833" lvl="0" marL="469900" marR="0" rtl="0" algn="l">
              <a:lnSpc>
                <a:spcPct val="100000"/>
              </a:lnSpc>
              <a:spcBef>
                <a:spcPts val="0"/>
              </a:spcBef>
              <a:spcAft>
                <a:spcPts val="0"/>
              </a:spcAft>
              <a:buClr>
                <a:srgbClr val="22BBAD"/>
              </a:buClr>
              <a:buSzPts val="2000"/>
              <a:buFont typeface="Arial"/>
              <a:buAutoNum type="arabicPeriod"/>
            </a:pPr>
            <a:r>
              <a:rPr b="0" i="0" lang="en-US" sz="2000" u="none" cap="none" strike="noStrike">
                <a:solidFill>
                  <a:srgbClr val="595959"/>
                </a:solidFill>
                <a:latin typeface="Arial"/>
                <a:ea typeface="Arial"/>
                <a:cs typeface="Arial"/>
                <a:sym typeface="Arial"/>
              </a:rPr>
              <a:t>Mix Reference – absolute column , relative row</a:t>
            </a:r>
            <a:r>
              <a:rPr b="1" i="0" lang="en-US" sz="2000" u="none" cap="none" strike="noStrike">
                <a:solidFill>
                  <a:srgbClr val="595959"/>
                </a:solidFill>
                <a:latin typeface="Arial"/>
                <a:ea typeface="Arial"/>
                <a:cs typeface="Arial"/>
                <a:sym typeface="Arial"/>
              </a:rPr>
              <a:t>	–	$A1</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22BBAD"/>
              </a:buClr>
              <a:buSzPts val="2000"/>
              <a:buFont typeface="Lato"/>
              <a:buNone/>
            </a:pPr>
            <a:r>
              <a:t/>
            </a:r>
            <a:endParaRPr b="0" i="0" sz="2000" u="none" cap="none" strike="noStrike">
              <a:solidFill>
                <a:srgbClr val="595959"/>
              </a:solidFill>
              <a:latin typeface="Arial"/>
              <a:ea typeface="Arial"/>
              <a:cs typeface="Arial"/>
              <a:sym typeface="Arial"/>
            </a:endParaRPr>
          </a:p>
          <a:p>
            <a:pPr indent="-457833" lvl="0" marL="469900" marR="0" rtl="0" algn="l">
              <a:lnSpc>
                <a:spcPct val="100000"/>
              </a:lnSpc>
              <a:spcBef>
                <a:spcPts val="0"/>
              </a:spcBef>
              <a:spcAft>
                <a:spcPts val="0"/>
              </a:spcAft>
              <a:buClr>
                <a:srgbClr val="22BBAD"/>
              </a:buClr>
              <a:buSzPts val="2000"/>
              <a:buFont typeface="Arial"/>
              <a:buAutoNum type="arabicPeriod"/>
            </a:pPr>
            <a:r>
              <a:rPr b="0" i="0" lang="en-US" sz="2000" u="none" cap="none" strike="noStrike">
                <a:solidFill>
                  <a:srgbClr val="595959"/>
                </a:solidFill>
                <a:latin typeface="Arial"/>
                <a:ea typeface="Arial"/>
                <a:cs typeface="Arial"/>
                <a:sym typeface="Arial"/>
              </a:rPr>
              <a:t>Mix Reference – relative column, absolute row</a:t>
            </a:r>
            <a:r>
              <a:rPr b="1" i="0" lang="en-US" sz="2000" u="none" cap="none" strike="noStrike">
                <a:solidFill>
                  <a:srgbClr val="595959"/>
                </a:solidFill>
                <a:latin typeface="Arial"/>
                <a:ea typeface="Arial"/>
                <a:cs typeface="Arial"/>
                <a:sym typeface="Arial"/>
              </a:rPr>
              <a:t>	–	A$1</a:t>
            </a:r>
            <a:endParaRPr b="1" i="0" sz="2000" u="none" cap="none" strike="noStrike">
              <a:solidFill>
                <a:srgbClr val="595959"/>
              </a:solidFill>
              <a:latin typeface="Arial"/>
              <a:ea typeface="Arial"/>
              <a:cs typeface="Arial"/>
              <a:sym typeface="Arial"/>
            </a:endParaRPr>
          </a:p>
          <a:p>
            <a:pPr indent="-330834" lvl="0" marL="469900" marR="0" rtl="0" algn="l">
              <a:lnSpc>
                <a:spcPct val="100000"/>
              </a:lnSpc>
              <a:spcBef>
                <a:spcPts val="0"/>
              </a:spcBef>
              <a:spcAft>
                <a:spcPts val="0"/>
              </a:spcAft>
              <a:buClr>
                <a:srgbClr val="E11A5B"/>
              </a:buClr>
              <a:buSzPts val="2000"/>
              <a:buFont typeface="Calibri"/>
              <a:buNone/>
            </a:pPr>
            <a:r>
              <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Note: For references you can use F4 or FN+F4 together</a:t>
            </a:r>
            <a:endParaRPr b="0" i="0" sz="2000" u="none" cap="none" strike="noStrike">
              <a:solidFill>
                <a:srgbClr val="595959"/>
              </a:solidFill>
              <a:latin typeface="Arial"/>
              <a:ea typeface="Arial"/>
              <a:cs typeface="Arial"/>
              <a:sym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7"/>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231" name="Google Shape;231;p7"/>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32" name="Google Shape;232;p7"/>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233" name="Google Shape;233;p7"/>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References</a:t>
            </a:r>
            <a:endParaRPr b="1" i="0" sz="4000" u="none" cap="none" strike="noStrike">
              <a:solidFill>
                <a:srgbClr val="E11A5B"/>
              </a:solidFill>
              <a:latin typeface="Arial"/>
              <a:ea typeface="Arial"/>
              <a:cs typeface="Arial"/>
              <a:sym typeface="Arial"/>
            </a:endParaRPr>
          </a:p>
        </p:txBody>
      </p:sp>
      <p:pic>
        <p:nvPicPr>
          <p:cNvPr id="234" name="Google Shape;234;p7"/>
          <p:cNvPicPr preferRelativeResize="0"/>
          <p:nvPr/>
        </p:nvPicPr>
        <p:blipFill rotWithShape="1">
          <a:blip r:embed="rId4">
            <a:alphaModFix/>
          </a:blip>
          <a:srcRect b="0" l="0" r="0" t="0"/>
          <a:stretch/>
        </p:blipFill>
        <p:spPr>
          <a:xfrm>
            <a:off x="11013949" y="6134604"/>
            <a:ext cx="959111" cy="539999"/>
          </a:xfrm>
          <a:prstGeom prst="rect">
            <a:avLst/>
          </a:prstGeom>
          <a:noFill/>
          <a:ln>
            <a:noFill/>
          </a:ln>
        </p:spPr>
      </p:pic>
      <p:sp>
        <p:nvSpPr>
          <p:cNvPr id="235" name="Google Shape;235;p7"/>
          <p:cNvSpPr/>
          <p:nvPr/>
        </p:nvSpPr>
        <p:spPr>
          <a:xfrm>
            <a:off x="5781524" y="1440491"/>
            <a:ext cx="6019800" cy="3834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6" name="Google Shape;236;p7"/>
          <p:cNvSpPr txBox="1"/>
          <p:nvPr/>
        </p:nvSpPr>
        <p:spPr>
          <a:xfrm>
            <a:off x="336432" y="2105669"/>
            <a:ext cx="5366784" cy="224676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the cell B2</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Type the equal sign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Do one of the following: Type the reference directly in the cell or in the formula bar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Select A2 and reference column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Multiply: select B1 and reference row</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Enter key to complete it</a:t>
            </a:r>
            <a:endParaRPr b="0" i="0" sz="2000" u="none" cap="none" strike="noStrike">
              <a:solidFill>
                <a:srgbClr val="595959"/>
              </a:solidFill>
              <a:latin typeface="Arial"/>
              <a:ea typeface="Arial"/>
              <a:cs typeface="Arial"/>
              <a:sym typeface="Arial"/>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8"/>
          <p:cNvPicPr preferRelativeResize="0"/>
          <p:nvPr/>
        </p:nvPicPr>
        <p:blipFill rotWithShape="1">
          <a:blip r:embed="rId3">
            <a:alphaModFix/>
          </a:blip>
          <a:srcRect b="0" l="0" r="0" t="0"/>
          <a:stretch/>
        </p:blipFill>
        <p:spPr>
          <a:xfrm>
            <a:off x="11013950" y="6143536"/>
            <a:ext cx="959111" cy="539999"/>
          </a:xfrm>
          <a:prstGeom prst="rect">
            <a:avLst/>
          </a:prstGeom>
          <a:noFill/>
          <a:ln>
            <a:noFill/>
          </a:ln>
        </p:spPr>
      </p:pic>
      <p:sp>
        <p:nvSpPr>
          <p:cNvPr id="242" name="Google Shape;242;p8"/>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9</a:t>
            </a:r>
            <a:endParaRPr b="0" i="0" sz="1400" u="none" cap="none" strike="noStrike">
              <a:solidFill>
                <a:srgbClr val="7F7F7F"/>
              </a:solidFill>
              <a:latin typeface="Arial"/>
              <a:ea typeface="Arial"/>
              <a:cs typeface="Arial"/>
              <a:sym typeface="Arial"/>
            </a:endParaRPr>
          </a:p>
        </p:txBody>
      </p:sp>
      <p:sp>
        <p:nvSpPr>
          <p:cNvPr id="243" name="Google Shape;243;p8"/>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4">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44" name="Google Shape;244;p8"/>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245" name="Google Shape;245;p8"/>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Sorting</a:t>
            </a:r>
            <a:endParaRPr b="1" i="0" sz="4000" u="none" cap="none" strike="noStrike">
              <a:solidFill>
                <a:srgbClr val="E11A5B"/>
              </a:solidFill>
              <a:latin typeface="Arial"/>
              <a:ea typeface="Arial"/>
              <a:cs typeface="Arial"/>
              <a:sym typeface="Arial"/>
            </a:endParaRPr>
          </a:p>
        </p:txBody>
      </p:sp>
      <p:sp>
        <p:nvSpPr>
          <p:cNvPr id="246" name="Google Shape;246;p8"/>
          <p:cNvSpPr txBox="1"/>
          <p:nvPr/>
        </p:nvSpPr>
        <p:spPr>
          <a:xfrm>
            <a:off x="601275" y="1835227"/>
            <a:ext cx="54843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2 ways to go to sorting options: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alibri"/>
              <a:buAutoNum type="arabicPeriod"/>
            </a:pPr>
            <a:r>
              <a:rPr b="0" i="0" lang="en-US" sz="2000" u="none" cap="none" strike="noStrike">
                <a:solidFill>
                  <a:srgbClr val="595959"/>
                </a:solidFill>
                <a:latin typeface="Arial"/>
                <a:ea typeface="Arial"/>
                <a:cs typeface="Arial"/>
                <a:sym typeface="Arial"/>
              </a:rPr>
              <a:t>Click the Data tab.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alibri"/>
              <a:buAutoNum type="arabicPeriod"/>
            </a:pPr>
            <a:r>
              <a:rPr b="0" i="0" lang="en-US" sz="2000" u="none" cap="none" strike="noStrike">
                <a:solidFill>
                  <a:srgbClr val="595959"/>
                </a:solidFill>
                <a:latin typeface="Arial"/>
                <a:ea typeface="Arial"/>
                <a:cs typeface="Arial"/>
                <a:sym typeface="Arial"/>
              </a:rPr>
              <a:t>In the Sort &amp; Filter group, click Sort icon.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alibri"/>
              <a:buAutoNum type="arabicPeriod"/>
            </a:pPr>
            <a:r>
              <a:rPr b="0" i="0" lang="en-US" sz="2000" u="none" cap="none" strike="noStrike">
                <a:solidFill>
                  <a:srgbClr val="595959"/>
                </a:solidFill>
                <a:latin typeface="Arial"/>
                <a:ea typeface="Arial"/>
                <a:cs typeface="Arial"/>
                <a:sym typeface="Arial"/>
              </a:rPr>
              <a:t>Click Home tab.</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alibri"/>
              <a:buAutoNum type="arabicPeriod"/>
            </a:pPr>
            <a:r>
              <a:rPr b="0" i="0" lang="en-US" sz="2000" u="none" cap="none" strike="noStrike">
                <a:solidFill>
                  <a:srgbClr val="595959"/>
                </a:solidFill>
                <a:latin typeface="Arial"/>
                <a:ea typeface="Arial"/>
                <a:cs typeface="Arial"/>
                <a:sym typeface="Arial"/>
              </a:rPr>
              <a:t>In the Editing group, click on Sort &amp; filter icon.</a:t>
            </a:r>
            <a:endParaRPr b="0" i="0" sz="1400" u="none" cap="none" strike="noStrike">
              <a:solidFill>
                <a:srgbClr val="000000"/>
              </a:solidFill>
              <a:latin typeface="Arial"/>
              <a:ea typeface="Arial"/>
              <a:cs typeface="Arial"/>
              <a:sym typeface="Arial"/>
            </a:endParaRPr>
          </a:p>
        </p:txBody>
      </p:sp>
      <p:grpSp>
        <p:nvGrpSpPr>
          <p:cNvPr id="247" name="Google Shape;247;p8"/>
          <p:cNvGrpSpPr/>
          <p:nvPr/>
        </p:nvGrpSpPr>
        <p:grpSpPr>
          <a:xfrm>
            <a:off x="6793482" y="4068487"/>
            <a:ext cx="4194412" cy="1219306"/>
            <a:chOff x="6925860" y="3586921"/>
            <a:chExt cx="4194412" cy="1219306"/>
          </a:xfrm>
        </p:grpSpPr>
        <p:grpSp>
          <p:nvGrpSpPr>
            <p:cNvPr id="248" name="Google Shape;248;p8"/>
            <p:cNvGrpSpPr/>
            <p:nvPr/>
          </p:nvGrpSpPr>
          <p:grpSpPr>
            <a:xfrm>
              <a:off x="6925860" y="3586921"/>
              <a:ext cx="4194412" cy="1219306"/>
              <a:chOff x="6096000" y="5250712"/>
              <a:chExt cx="4194412" cy="1219306"/>
            </a:xfrm>
          </p:grpSpPr>
          <p:pic>
            <p:nvPicPr>
              <p:cNvPr id="249" name="Google Shape;249;p8"/>
              <p:cNvPicPr preferRelativeResize="0"/>
              <p:nvPr/>
            </p:nvPicPr>
            <p:blipFill rotWithShape="1">
              <a:blip r:embed="rId5">
                <a:alphaModFix/>
              </a:blip>
              <a:srcRect b="0" l="0" r="0" t="0"/>
              <a:stretch/>
            </p:blipFill>
            <p:spPr>
              <a:xfrm>
                <a:off x="6096000" y="5250712"/>
                <a:ext cx="4194412" cy="1219306"/>
              </a:xfrm>
              <a:prstGeom prst="rect">
                <a:avLst/>
              </a:prstGeom>
              <a:noFill/>
              <a:ln>
                <a:noFill/>
              </a:ln>
            </p:spPr>
          </p:pic>
          <p:sp>
            <p:nvSpPr>
              <p:cNvPr id="250" name="Google Shape;250;p8"/>
              <p:cNvSpPr/>
              <p:nvPr/>
            </p:nvSpPr>
            <p:spPr>
              <a:xfrm>
                <a:off x="6629400" y="5257800"/>
                <a:ext cx="609600" cy="304800"/>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1" name="Google Shape;251;p8"/>
              <p:cNvSpPr/>
              <p:nvPr/>
            </p:nvSpPr>
            <p:spPr>
              <a:xfrm>
                <a:off x="9021150" y="5562600"/>
                <a:ext cx="1269262" cy="907418"/>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52" name="Google Shape;252;p8"/>
            <p:cNvSpPr/>
            <p:nvPr/>
          </p:nvSpPr>
          <p:spPr>
            <a:xfrm>
              <a:off x="8086519" y="3624213"/>
              <a:ext cx="2743200" cy="267408"/>
            </a:xfrm>
            <a:prstGeom prst="rect">
              <a:avLst/>
            </a:prstGeom>
            <a:solidFill>
              <a:srgbClr val="2173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8"/>
            <p:cNvSpPr/>
            <p:nvPr/>
          </p:nvSpPr>
          <p:spPr>
            <a:xfrm>
              <a:off x="7066079" y="3624213"/>
              <a:ext cx="269364" cy="274596"/>
            </a:xfrm>
            <a:prstGeom prst="rect">
              <a:avLst/>
            </a:prstGeom>
            <a:solidFill>
              <a:srgbClr val="2173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54" name="Google Shape;254;p8"/>
          <p:cNvGrpSpPr/>
          <p:nvPr/>
        </p:nvGrpSpPr>
        <p:grpSpPr>
          <a:xfrm>
            <a:off x="6708321" y="1637469"/>
            <a:ext cx="4540483" cy="1333569"/>
            <a:chOff x="6706164" y="1236027"/>
            <a:chExt cx="4540483" cy="1333569"/>
          </a:xfrm>
        </p:grpSpPr>
        <p:pic>
          <p:nvPicPr>
            <p:cNvPr id="255" name="Google Shape;255;p8"/>
            <p:cNvPicPr preferRelativeResize="0"/>
            <p:nvPr/>
          </p:nvPicPr>
          <p:blipFill rotWithShape="1">
            <a:blip r:embed="rId6">
              <a:alphaModFix/>
            </a:blip>
            <a:srcRect b="0" l="0" r="0" t="0"/>
            <a:stretch/>
          </p:blipFill>
          <p:spPr>
            <a:xfrm>
              <a:off x="6706164" y="1236027"/>
              <a:ext cx="4540483" cy="1333569"/>
            </a:xfrm>
            <a:prstGeom prst="rect">
              <a:avLst/>
            </a:prstGeom>
            <a:noFill/>
            <a:ln>
              <a:noFill/>
            </a:ln>
          </p:spPr>
        </p:pic>
        <p:sp>
          <p:nvSpPr>
            <p:cNvPr id="256" name="Google Shape;256;p8"/>
            <p:cNvSpPr/>
            <p:nvPr/>
          </p:nvSpPr>
          <p:spPr>
            <a:xfrm>
              <a:off x="6791325" y="1343025"/>
              <a:ext cx="492923" cy="289729"/>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8"/>
            <p:cNvSpPr/>
            <p:nvPr/>
          </p:nvSpPr>
          <p:spPr>
            <a:xfrm>
              <a:off x="8046248" y="1609022"/>
              <a:ext cx="2076920" cy="960574"/>
            </a:xfrm>
            <a:prstGeom prst="rect">
              <a:avLst/>
            </a:prstGeom>
            <a:noFill/>
            <a:ln cap="flat" cmpd="sng" w="28575">
              <a:solidFill>
                <a:srgbClr val="E11A5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8" name="Google Shape;258;p8"/>
            <p:cNvSpPr/>
            <p:nvPr/>
          </p:nvSpPr>
          <p:spPr>
            <a:xfrm>
              <a:off x="7340317" y="1353119"/>
              <a:ext cx="3489402" cy="255903"/>
            </a:xfrm>
            <a:prstGeom prst="rect">
              <a:avLst/>
            </a:prstGeom>
            <a:solidFill>
              <a:srgbClr val="21734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59" name="Google Shape;259;p8"/>
          <p:cNvGrpSpPr/>
          <p:nvPr/>
        </p:nvGrpSpPr>
        <p:grpSpPr>
          <a:xfrm>
            <a:off x="8499008" y="1027475"/>
            <a:ext cx="959111" cy="539999"/>
            <a:chOff x="10161161" y="735349"/>
            <a:chExt cx="959111" cy="539999"/>
          </a:xfrm>
        </p:grpSpPr>
        <p:pic>
          <p:nvPicPr>
            <p:cNvPr id="260" name="Google Shape;260;p8"/>
            <p:cNvPicPr preferRelativeResize="0"/>
            <p:nvPr/>
          </p:nvPicPr>
          <p:blipFill rotWithShape="1">
            <a:blip r:embed="rId3">
              <a:alphaModFix/>
            </a:blip>
            <a:srcRect b="0" l="0" r="0" t="0"/>
            <a:stretch/>
          </p:blipFill>
          <p:spPr>
            <a:xfrm>
              <a:off x="10161161" y="735349"/>
              <a:ext cx="959111" cy="539999"/>
            </a:xfrm>
            <a:prstGeom prst="rect">
              <a:avLst/>
            </a:prstGeom>
            <a:noFill/>
            <a:ln>
              <a:noFill/>
            </a:ln>
          </p:spPr>
        </p:pic>
        <p:sp>
          <p:nvSpPr>
            <p:cNvPr id="261" name="Google Shape;261;p8"/>
            <p:cNvSpPr txBox="1"/>
            <p:nvPr/>
          </p:nvSpPr>
          <p:spPr>
            <a:xfrm>
              <a:off x="10332899" y="846795"/>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a:t>
              </a:r>
              <a:endParaRPr b="0" i="0" sz="1400" u="none" cap="none" strike="noStrike">
                <a:solidFill>
                  <a:srgbClr val="7F7F7F"/>
                </a:solidFill>
                <a:latin typeface="Arial"/>
                <a:ea typeface="Arial"/>
                <a:cs typeface="Arial"/>
                <a:sym typeface="Arial"/>
              </a:endParaRPr>
            </a:p>
          </p:txBody>
        </p:sp>
      </p:grpSp>
      <p:grpSp>
        <p:nvGrpSpPr>
          <p:cNvPr id="262" name="Google Shape;262;p8"/>
          <p:cNvGrpSpPr/>
          <p:nvPr/>
        </p:nvGrpSpPr>
        <p:grpSpPr>
          <a:xfrm>
            <a:off x="8499006" y="3445005"/>
            <a:ext cx="959111" cy="539999"/>
            <a:chOff x="10161161" y="735349"/>
            <a:chExt cx="959111" cy="539999"/>
          </a:xfrm>
        </p:grpSpPr>
        <p:pic>
          <p:nvPicPr>
            <p:cNvPr id="263" name="Google Shape;263;p8"/>
            <p:cNvPicPr preferRelativeResize="0"/>
            <p:nvPr/>
          </p:nvPicPr>
          <p:blipFill rotWithShape="1">
            <a:blip r:embed="rId3">
              <a:alphaModFix/>
            </a:blip>
            <a:srcRect b="0" l="0" r="0" t="0"/>
            <a:stretch/>
          </p:blipFill>
          <p:spPr>
            <a:xfrm>
              <a:off x="10161161" y="735349"/>
              <a:ext cx="959111" cy="539999"/>
            </a:xfrm>
            <a:prstGeom prst="rect">
              <a:avLst/>
            </a:prstGeom>
            <a:noFill/>
            <a:ln>
              <a:noFill/>
            </a:ln>
          </p:spPr>
        </p:pic>
        <p:sp>
          <p:nvSpPr>
            <p:cNvPr id="264" name="Google Shape;264;p8"/>
            <p:cNvSpPr txBox="1"/>
            <p:nvPr/>
          </p:nvSpPr>
          <p:spPr>
            <a:xfrm>
              <a:off x="10332899" y="846795"/>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a:t>
              </a:r>
              <a:endParaRPr b="0" i="0" sz="1400" u="none" cap="none" strike="noStrike">
                <a:solidFill>
                  <a:srgbClr val="7F7F7F"/>
                </a:solidFill>
                <a:latin typeface="Arial"/>
                <a:ea typeface="Arial"/>
                <a:cs typeface="Arial"/>
                <a:sym typeface="Arial"/>
              </a:endParaRPr>
            </a:p>
          </p:txBody>
        </p:sp>
      </p:gr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9"/>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10</a:t>
            </a:r>
            <a:endParaRPr b="0" i="0" sz="1400" u="none" cap="none" strike="noStrike">
              <a:solidFill>
                <a:srgbClr val="7F7F7F"/>
              </a:solidFill>
              <a:latin typeface="Arial"/>
              <a:ea typeface="Arial"/>
              <a:cs typeface="Arial"/>
              <a:sym typeface="Arial"/>
            </a:endParaRPr>
          </a:p>
        </p:txBody>
      </p:sp>
      <p:sp>
        <p:nvSpPr>
          <p:cNvPr id="270" name="Google Shape;270;p9"/>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71" name="Google Shape;271;p9"/>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272" name="Google Shape;272;p9"/>
          <p:cNvSpPr txBox="1"/>
          <p:nvPr/>
        </p:nvSpPr>
        <p:spPr>
          <a:xfrm>
            <a:off x="0" y="256032"/>
            <a:ext cx="12192000" cy="620661"/>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Sorting</a:t>
            </a:r>
            <a:endParaRPr b="1" i="0" sz="4000" u="none" cap="none" strike="noStrike">
              <a:solidFill>
                <a:srgbClr val="E11A5B"/>
              </a:solidFill>
              <a:latin typeface="Arial"/>
              <a:ea typeface="Arial"/>
              <a:cs typeface="Arial"/>
              <a:sym typeface="Arial"/>
            </a:endParaRPr>
          </a:p>
        </p:txBody>
      </p:sp>
      <p:pic>
        <p:nvPicPr>
          <p:cNvPr id="273" name="Google Shape;273;p9"/>
          <p:cNvPicPr preferRelativeResize="0"/>
          <p:nvPr/>
        </p:nvPicPr>
        <p:blipFill rotWithShape="1">
          <a:blip r:embed="rId4">
            <a:alphaModFix/>
          </a:blip>
          <a:srcRect b="0" l="0" r="0" t="0"/>
          <a:stretch/>
        </p:blipFill>
        <p:spPr>
          <a:xfrm>
            <a:off x="11013950" y="6144331"/>
            <a:ext cx="959111" cy="520547"/>
          </a:xfrm>
          <a:prstGeom prst="rect">
            <a:avLst/>
          </a:prstGeom>
          <a:noFill/>
          <a:ln>
            <a:noFill/>
          </a:ln>
        </p:spPr>
      </p:pic>
      <p:sp>
        <p:nvSpPr>
          <p:cNvPr id="274" name="Google Shape;274;p9"/>
          <p:cNvSpPr txBox="1"/>
          <p:nvPr/>
        </p:nvSpPr>
        <p:spPr>
          <a:xfrm>
            <a:off x="493706" y="1453750"/>
            <a:ext cx="7970400" cy="2274900"/>
          </a:xfrm>
          <a:prstGeom prst="rect">
            <a:avLst/>
          </a:prstGeom>
          <a:noFill/>
          <a:ln>
            <a:noFill/>
          </a:ln>
        </p:spPr>
        <p:txBody>
          <a:bodyPr anchorCtr="0" anchor="t" bIns="0" lIns="0" spcFirstLastPara="1" rIns="0" wrap="square" tIns="231125">
            <a:spAutoFit/>
          </a:bodyPr>
          <a:lstStyle/>
          <a:p>
            <a:pPr indent="-457198" lvl="1" marL="926464" marR="0" rtl="0" algn="l">
              <a:lnSpc>
                <a:spcPct val="100000"/>
              </a:lnSpc>
              <a:spcBef>
                <a:spcPts val="0"/>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Sorting by value (text, numbers, dates &amp; times)</a:t>
            </a:r>
            <a:endParaRPr b="0" i="0" sz="1400" u="none" cap="none" strike="noStrike">
              <a:solidFill>
                <a:srgbClr val="000000"/>
              </a:solidFill>
              <a:latin typeface="Arial"/>
              <a:ea typeface="Arial"/>
              <a:cs typeface="Arial"/>
              <a:sym typeface="Arial"/>
            </a:endParaRPr>
          </a:p>
          <a:p>
            <a:pPr indent="-457198" lvl="1" marL="926464" marR="0" rtl="0" algn="l">
              <a:lnSpc>
                <a:spcPct val="100000"/>
              </a:lnSpc>
              <a:spcBef>
                <a:spcPts val="21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Sorting by format (cell color, font color, icon set)</a:t>
            </a:r>
            <a:endParaRPr b="0" i="0" sz="2000" u="none" cap="none" strike="noStrike">
              <a:solidFill>
                <a:srgbClr val="595959"/>
              </a:solidFill>
              <a:latin typeface="Arial"/>
              <a:ea typeface="Arial"/>
              <a:cs typeface="Arial"/>
              <a:sym typeface="Arial"/>
            </a:endParaRPr>
          </a:p>
          <a:p>
            <a:pPr indent="-457198" lvl="1" marL="926464" marR="0" rtl="0" algn="l">
              <a:lnSpc>
                <a:spcPct val="100000"/>
              </a:lnSpc>
              <a:spcBef>
                <a:spcPts val="21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Sorting by row</a:t>
            </a:r>
            <a:endParaRPr b="0" i="0" sz="1400" u="none" cap="none" strike="noStrike">
              <a:solidFill>
                <a:srgbClr val="000000"/>
              </a:solidFill>
              <a:latin typeface="Arial"/>
              <a:ea typeface="Arial"/>
              <a:cs typeface="Arial"/>
              <a:sym typeface="Arial"/>
            </a:endParaRPr>
          </a:p>
          <a:p>
            <a:pPr indent="-457198" lvl="1" marL="926464" marR="0" rtl="0" algn="l">
              <a:lnSpc>
                <a:spcPct val="100000"/>
              </a:lnSpc>
              <a:spcBef>
                <a:spcPts val="2105"/>
              </a:spcBef>
              <a:spcAft>
                <a:spcPts val="0"/>
              </a:spcAft>
              <a:buClr>
                <a:srgbClr val="22BBAD"/>
              </a:buClr>
              <a:buSzPts val="2000"/>
              <a:buFont typeface="Courier New"/>
              <a:buChar char="o"/>
            </a:pPr>
            <a:r>
              <a:rPr b="0" i="0" lang="en-US" sz="2000" u="none" cap="none" strike="noStrike">
                <a:solidFill>
                  <a:srgbClr val="595959"/>
                </a:solidFill>
                <a:latin typeface="Arial"/>
                <a:ea typeface="Arial"/>
                <a:cs typeface="Arial"/>
                <a:sym typeface="Arial"/>
              </a:rPr>
              <a:t>Multiple sorting</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2021-01-27T10:11:32Z</dcterms:created>
  <dc:creator>Lenovo</dc:creator>
</cp:coreProperties>
</file>