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97" r:id="rId2"/>
    <p:sldId id="291" r:id="rId3"/>
    <p:sldId id="28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9" r:id="rId14"/>
    <p:sldId id="270" r:id="rId15"/>
    <p:sldId id="275" r:id="rId16"/>
    <p:sldId id="271" r:id="rId17"/>
    <p:sldId id="283" r:id="rId18"/>
    <p:sldId id="284" r:id="rId19"/>
    <p:sldId id="285" r:id="rId20"/>
    <p:sldId id="286" r:id="rId21"/>
    <p:sldId id="28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64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1A5B"/>
    <a:srgbClr val="DD0551"/>
    <a:srgbClr val="FCCE04"/>
    <a:srgbClr val="23BEAE"/>
    <a:srgbClr val="F0F0F0"/>
    <a:srgbClr val="E64A5C"/>
    <a:srgbClr val="5B5D62"/>
    <a:srgbClr val="292E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28" autoAdjust="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>
        <p:guide orient="horz" pos="2183"/>
        <p:guide pos="642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487447-5B02-41E5-905C-C3289A8144E4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4CEAE8-4645-43D3-AA8D-30AAE8E15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689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03970-0EFE-4520-B624-787C61D0E627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EBB37-FD40-4FA7-8FCD-DCDB5EB98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48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03970-0EFE-4520-B624-787C61D0E627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EBB37-FD40-4FA7-8FCD-DCDB5EB98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584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03970-0EFE-4520-B624-787C61D0E627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EBB37-FD40-4FA7-8FCD-DCDB5EB98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184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Left sid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60" imgH="360" progId="">
                  <p:embed/>
                </p:oleObj>
              </mc:Choice>
              <mc:Fallback>
                <p:oleObj name="think-cell Slide" r:id="rId3" imgW="360" imgH="3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773386" cy="6858000"/>
          </a:xfrm>
          <a:prstGeom prst="rect">
            <a:avLst/>
          </a:prstGeom>
          <a:pattFill prst="lgCheck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marL="228600" indent="-228600" algn="ctr">
              <a:buNone/>
              <a:defRPr lang="en-US" sz="3200" i="1" baseline="0" dirty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  <a:p>
            <a:endParaRPr lang="en-US" dirty="0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33122" y="6382206"/>
            <a:ext cx="358840" cy="215444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1400" b="1">
                <a:solidFill>
                  <a:schemeClr val="accent1"/>
                </a:solidFill>
              </a:defRPr>
            </a:lvl1pPr>
          </a:lstStyle>
          <a:p>
            <a:fld id="{9EE92F51-9D7A-4895-B642-F19EBC2F54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10946383" y="6382206"/>
            <a:ext cx="556243" cy="21544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l"/>
            <a:r>
              <a:rPr lang="en-US" sz="1400" b="1" dirty="0">
                <a:solidFill>
                  <a:schemeClr val="bg1">
                    <a:lumMod val="75000"/>
                  </a:schemeClr>
                </a:solidFill>
              </a:rPr>
              <a:t>SLIDE </a:t>
            </a:r>
            <a:r>
              <a:rPr lang="en-US" sz="1400" b="1" dirty="0">
                <a:solidFill>
                  <a:schemeClr val="accent1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0648377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03970-0EFE-4520-B624-787C61D0E627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EBB37-FD40-4FA7-8FCD-DCDB5EB98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273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03970-0EFE-4520-B624-787C61D0E627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EBB37-FD40-4FA7-8FCD-DCDB5EB98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493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03970-0EFE-4520-B624-787C61D0E627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EBB37-FD40-4FA7-8FCD-DCDB5EB98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558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03970-0EFE-4520-B624-787C61D0E627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EBB37-FD40-4FA7-8FCD-DCDB5EB98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428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03970-0EFE-4520-B624-787C61D0E627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EBB37-FD40-4FA7-8FCD-DCDB5EB98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03970-0EFE-4520-B624-787C61D0E627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EBB37-FD40-4FA7-8FCD-DCDB5EB98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2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03970-0EFE-4520-B624-787C61D0E627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EBB37-FD40-4FA7-8FCD-DCDB5EB98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72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03970-0EFE-4520-B624-787C61D0E627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5EBB37-FD40-4FA7-8FCD-DCDB5EB98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9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03970-0EFE-4520-B624-787C61D0E627}" type="datetimeFigureOut">
              <a:rPr lang="en-US" smtClean="0"/>
              <a:t>5/20/2021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EBB37-FD40-4FA7-8FCD-DCDB5EB98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41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hyperlink" Target="http://www.dsa.az/" TargetMode="External"/><Relationship Id="rId7" Type="http://schemas.openxmlformats.org/officeDocument/2006/relationships/image" Target="../media/image5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hyperlink" Target="http://www.dsa.az/" TargetMode="External"/><Relationship Id="rId7" Type="http://schemas.openxmlformats.org/officeDocument/2006/relationships/image" Target="../media/image5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hyperlink" Target="http://www.dsa.az/" TargetMode="External"/><Relationship Id="rId7" Type="http://schemas.openxmlformats.org/officeDocument/2006/relationships/image" Target="../media/image6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sa.az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9.png"/><Relationship Id="rId5" Type="http://schemas.openxmlformats.org/officeDocument/2006/relationships/image" Target="../media/image68.jpg"/><Relationship Id="rId4" Type="http://schemas.openxmlformats.org/officeDocument/2006/relationships/image" Target="../media/image6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hyperlink" Target="http://www.dsa.az/" TargetMode="External"/><Relationship Id="rId7" Type="http://schemas.openxmlformats.org/officeDocument/2006/relationships/image" Target="../media/image7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jpg"/><Relationship Id="rId3" Type="http://schemas.openxmlformats.org/officeDocument/2006/relationships/hyperlink" Target="http://www.dsa.az/" TargetMode="External"/><Relationship Id="rId7" Type="http://schemas.openxmlformats.org/officeDocument/2006/relationships/image" Target="../media/image79.png"/><Relationship Id="rId12" Type="http://schemas.openxmlformats.org/officeDocument/2006/relationships/image" Target="../media/image8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5" Type="http://schemas.openxmlformats.org/officeDocument/2006/relationships/image" Target="../media/image77.jpg"/><Relationship Id="rId10" Type="http://schemas.openxmlformats.org/officeDocument/2006/relationships/image" Target="../media/image82.jpg"/><Relationship Id="rId4" Type="http://schemas.openxmlformats.org/officeDocument/2006/relationships/image" Target="../media/image76.png"/><Relationship Id="rId9" Type="http://schemas.openxmlformats.org/officeDocument/2006/relationships/image" Target="../media/image8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hyperlink" Target="http://www.dsa.az/" TargetMode="External"/><Relationship Id="rId7" Type="http://schemas.openxmlformats.org/officeDocument/2006/relationships/image" Target="../media/image88.png"/><Relationship Id="rId12" Type="http://schemas.openxmlformats.org/officeDocument/2006/relationships/image" Target="../media/image9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7.png"/><Relationship Id="rId11" Type="http://schemas.openxmlformats.org/officeDocument/2006/relationships/image" Target="../media/image92.png"/><Relationship Id="rId5" Type="http://schemas.openxmlformats.org/officeDocument/2006/relationships/image" Target="../media/image86.jpg"/><Relationship Id="rId10" Type="http://schemas.openxmlformats.org/officeDocument/2006/relationships/image" Target="../media/image91.png"/><Relationship Id="rId4" Type="http://schemas.openxmlformats.org/officeDocument/2006/relationships/image" Target="../media/image85.png"/><Relationship Id="rId9" Type="http://schemas.openxmlformats.org/officeDocument/2006/relationships/image" Target="../media/image9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hyperlink" Target="http://www.dsa.az/" TargetMode="External"/><Relationship Id="rId7" Type="http://schemas.openxmlformats.org/officeDocument/2006/relationships/image" Target="../media/image97.jpg"/><Relationship Id="rId12" Type="http://schemas.openxmlformats.org/officeDocument/2006/relationships/image" Target="../media/image10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6.png"/><Relationship Id="rId11" Type="http://schemas.openxmlformats.org/officeDocument/2006/relationships/image" Target="../media/image101.png"/><Relationship Id="rId5" Type="http://schemas.openxmlformats.org/officeDocument/2006/relationships/image" Target="../media/image95.png"/><Relationship Id="rId10" Type="http://schemas.openxmlformats.org/officeDocument/2006/relationships/image" Target="../media/image100.png"/><Relationship Id="rId4" Type="http://schemas.openxmlformats.org/officeDocument/2006/relationships/image" Target="../media/image94.png"/><Relationship Id="rId9" Type="http://schemas.openxmlformats.org/officeDocument/2006/relationships/image" Target="../media/image9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sa.az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hyperlink" Target="http://www.dsa.az/" TargetMode="External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sa.az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sa.az/" TargetMode="External"/><Relationship Id="rId7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sa.az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sa.az/" TargetMode="External"/><Relationship Id="rId7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jp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hyperlink" Target="http://www.dsa.az/" TargetMode="External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sa.az/" TargetMode="External"/><Relationship Id="rId7" Type="http://schemas.openxmlformats.org/officeDocument/2006/relationships/image" Target="../media/image4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hyperlink" Target="http://www.dsa.az/" TargetMode="External"/><Relationship Id="rId7" Type="http://schemas.openxmlformats.org/officeDocument/2006/relationships/image" Target="../media/image4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3103D6-A937-4D80-82FC-776AF8E8F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F2209B-5A59-4C91-8487-DF88398FD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1902FE7-4372-48F3-B3B0-3CDE4E8E46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6349"/>
            <a:ext cx="12191998" cy="6864349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66CD5142-145C-4178-AB3F-87A632750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6349"/>
            <a:ext cx="12191998" cy="6864349"/>
          </a:xfrm>
          <a:prstGeom prst="rect">
            <a:avLst/>
          </a:prstGeom>
        </p:spPr>
      </p:pic>
      <p:sp>
        <p:nvSpPr>
          <p:cNvPr id="6" name="Google Shape;126;p21">
            <a:extLst>
              <a:ext uri="{FF2B5EF4-FFF2-40B4-BE49-F238E27FC236}">
                <a16:creationId xmlns:a16="http://schemas.microsoft.com/office/drawing/2014/main" id="{0757B608-2D30-4ECE-88BA-204FFFC39760}"/>
              </a:ext>
            </a:extLst>
          </p:cNvPr>
          <p:cNvSpPr txBox="1">
            <a:spLocks/>
          </p:cNvSpPr>
          <p:nvPr/>
        </p:nvSpPr>
        <p:spPr>
          <a:xfrm>
            <a:off x="1522821" y="2237776"/>
            <a:ext cx="9146355" cy="176351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Clr>
                <a:schemeClr val="dk1"/>
              </a:buClr>
              <a:buSzPts val="6000"/>
              <a:buFont typeface="Calibri"/>
              <a:buNone/>
            </a:pPr>
            <a:r>
              <a:rPr lang="en-US" sz="5400" b="1" dirty="0">
                <a:solidFill>
                  <a:schemeClr val="bg1"/>
                </a:solidFill>
                <a:latin typeface="Gotham" panose="02000503000000020004" pitchFamily="50" charset="0"/>
                <a:cs typeface="Gotham" panose="02000503000000020004" pitchFamily="50" charset="0"/>
              </a:rPr>
              <a:t>Data Analysis with </a:t>
            </a:r>
            <a:r>
              <a:rPr lang="en-US" sz="5400" b="1" dirty="0">
                <a:solidFill>
                  <a:srgbClr val="FFD305"/>
                </a:solidFill>
                <a:latin typeface="Gotham" panose="02000503000000020004" pitchFamily="50" charset="0"/>
                <a:cs typeface="Gotham" panose="02000503000000020004" pitchFamily="50" charset="0"/>
              </a:rPr>
              <a:t>Microsoft Excel</a:t>
            </a:r>
            <a:endParaRPr lang="az-Latn-AZ" sz="5400" b="1" dirty="0">
              <a:solidFill>
                <a:srgbClr val="FFC000"/>
              </a:solidFill>
              <a:latin typeface="Gotham" panose="02000503000000020004" pitchFamily="50" charset="0"/>
              <a:cs typeface="Gotham" panose="02000503000000020004" pitchFamily="50" charset="0"/>
            </a:endParaRPr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C9F916E9-094A-4564-8F7A-11C490FA8D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849" y="5711668"/>
            <a:ext cx="2036038" cy="114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843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>
            <a:extLst>
              <a:ext uri="{FF2B5EF4-FFF2-40B4-BE49-F238E27FC236}">
                <a16:creationId xmlns:a16="http://schemas.microsoft.com/office/drawing/2014/main" id="{13FE5252-3FEF-44BA-9A0A-EB8504C201EA}"/>
              </a:ext>
            </a:extLst>
          </p:cNvPr>
          <p:cNvPicPr>
            <a:picLocks/>
          </p:cNvPicPr>
          <p:nvPr/>
        </p:nvPicPr>
        <p:blipFill>
          <a:blip r:embed="rId2"/>
          <a:srcRect/>
          <a:stretch/>
        </p:blipFill>
        <p:spPr>
          <a:xfrm>
            <a:off x="11013950" y="6134605"/>
            <a:ext cx="959111" cy="53999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C8EDAB3-FF70-4073-BC11-F46E87CD70A7}"/>
              </a:ext>
            </a:extLst>
          </p:cNvPr>
          <p:cNvSpPr txBox="1"/>
          <p:nvPr/>
        </p:nvSpPr>
        <p:spPr>
          <a:xfrm>
            <a:off x="11185688" y="6254982"/>
            <a:ext cx="615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otham Narrow Light" pitchFamily="50" charset="0"/>
                <a:cs typeface="Gotham Narrow Light" pitchFamily="50" charset="0"/>
              </a:rPr>
              <a:t>10</a:t>
            </a:r>
            <a:endParaRPr lang="az-Latn-AZ" sz="1400" dirty="0">
              <a:solidFill>
                <a:schemeClr val="tx1">
                  <a:lumMod val="50000"/>
                  <a:lumOff val="50000"/>
                </a:schemeClr>
              </a:solidFill>
              <a:latin typeface="Gotham Narrow Light" pitchFamily="50" charset="0"/>
              <a:cs typeface="Gotham Narrow Light" pitchFamily="50" charset="0"/>
            </a:endParaRPr>
          </a:p>
        </p:txBody>
      </p:sp>
      <p:sp>
        <p:nvSpPr>
          <p:cNvPr id="18" name="Rectangle 27">
            <a:extLst>
              <a:ext uri="{FF2B5EF4-FFF2-40B4-BE49-F238E27FC236}">
                <a16:creationId xmlns:a16="http://schemas.microsoft.com/office/drawing/2014/main" id="{551FB49A-E1DA-48CE-A3EC-AED18E4E05D8}"/>
              </a:ext>
            </a:extLst>
          </p:cNvPr>
          <p:cNvSpPr/>
          <p:nvPr/>
        </p:nvSpPr>
        <p:spPr>
          <a:xfrm>
            <a:off x="493706" y="6163386"/>
            <a:ext cx="6926811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55"/>
              </a:lnSpc>
            </a:pPr>
            <a:r>
              <a:rPr lang="en-US" sz="1400" spc="15" dirty="0">
                <a:solidFill>
                  <a:schemeClr val="tx1">
                    <a:lumMod val="50000"/>
                    <a:lumOff val="50000"/>
                  </a:schemeClr>
                </a:solidFill>
                <a:latin typeface="Gotham Narrow Light" pitchFamily="50" charset="0"/>
                <a:cs typeface="Gotham Narrow Light" pitchFamily="50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www.dsa.az</a:t>
            </a:r>
            <a:r>
              <a:rPr lang="en-US" sz="1400" spc="15" dirty="0">
                <a:solidFill>
                  <a:schemeClr val="tx1">
                    <a:lumMod val="50000"/>
                    <a:lumOff val="50000"/>
                  </a:schemeClr>
                </a:solidFill>
                <a:latin typeface="Gotham Narrow Light" pitchFamily="50" charset="0"/>
                <a:cs typeface="Gotham Narrow Light" pitchFamily="50" charset="0"/>
              </a:rPr>
              <a:t>                                                                     </a:t>
            </a:r>
            <a:r>
              <a:rPr lang="az-Latn-AZ" sz="1400" spc="15" dirty="0">
                <a:solidFill>
                  <a:schemeClr val="tx1">
                    <a:lumMod val="50000"/>
                    <a:lumOff val="50000"/>
                  </a:schemeClr>
                </a:solidFill>
                <a:latin typeface="Gotham Narrow Light" pitchFamily="50" charset="0"/>
                <a:cs typeface="Gotham Narrow Light" pitchFamily="50" charset="0"/>
              </a:rPr>
              <a:t>Bütün </a:t>
            </a:r>
            <a:r>
              <a:rPr lang="az-Latn-AZ" sz="1400" spc="10" dirty="0">
                <a:solidFill>
                  <a:schemeClr val="tx1">
                    <a:lumMod val="50000"/>
                    <a:lumOff val="50000"/>
                  </a:schemeClr>
                </a:solidFill>
                <a:latin typeface="Gotham Narrow Light" pitchFamily="50" charset="0"/>
                <a:cs typeface="Gotham Narrow Light" pitchFamily="50" charset="0"/>
              </a:rPr>
              <a:t>hüquqlar</a:t>
            </a:r>
            <a:r>
              <a:rPr lang="az-Latn-AZ" sz="1400" spc="-135" dirty="0">
                <a:solidFill>
                  <a:schemeClr val="tx1">
                    <a:lumMod val="50000"/>
                    <a:lumOff val="50000"/>
                  </a:schemeClr>
                </a:solidFill>
                <a:latin typeface="Gotham Narrow Light" pitchFamily="50" charset="0"/>
                <a:cs typeface="Gotham Narrow Light" pitchFamily="50" charset="0"/>
              </a:rPr>
              <a:t> </a:t>
            </a:r>
            <a:r>
              <a:rPr lang="az-Latn-AZ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otham Narrow Light" pitchFamily="50" charset="0"/>
                <a:cs typeface="Gotham Narrow Light" pitchFamily="50" charset="0"/>
              </a:rPr>
              <a:t>qorunur.</a:t>
            </a:r>
            <a:endParaRPr lang="az-Latn-AZ" sz="1400" b="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Gotham Narrow Light" pitchFamily="50" charset="0"/>
              <a:cs typeface="Gotham Narrow Light" pitchFamily="50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5A1D80-08BD-47E3-954B-5A4093617407}"/>
              </a:ext>
            </a:extLst>
          </p:cNvPr>
          <p:cNvSpPr txBox="1"/>
          <p:nvPr/>
        </p:nvSpPr>
        <p:spPr>
          <a:xfrm>
            <a:off x="7764905" y="6250717"/>
            <a:ext cx="3386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Gotham Narrow Light" pitchFamily="50" charset="0"/>
                <a:cs typeface="Gotham Narrow Light" pitchFamily="50" charset="0"/>
              </a:rPr>
              <a:t>DATA SCIENCE ACADEMY</a:t>
            </a:r>
            <a:endParaRPr lang="az-Latn-AZ" sz="1400" spc="300" dirty="0">
              <a:solidFill>
                <a:schemeClr val="tx1">
                  <a:lumMod val="50000"/>
                  <a:lumOff val="50000"/>
                </a:schemeClr>
              </a:solidFill>
              <a:latin typeface="Gotham Narrow Light" pitchFamily="50" charset="0"/>
              <a:cs typeface="Gotham Narrow Light" pitchFamily="50" charset="0"/>
            </a:endParaRPr>
          </a:p>
        </p:txBody>
      </p:sp>
      <p:grpSp>
        <p:nvGrpSpPr>
          <p:cNvPr id="17" name="object 4"/>
          <p:cNvGrpSpPr/>
          <p:nvPr/>
        </p:nvGrpSpPr>
        <p:grpSpPr>
          <a:xfrm>
            <a:off x="5164835" y="1179575"/>
            <a:ext cx="2365375" cy="3637915"/>
            <a:chOff x="5164835" y="1179575"/>
            <a:chExt cx="2365375" cy="3637915"/>
          </a:xfrm>
        </p:grpSpPr>
        <p:sp>
          <p:nvSpPr>
            <p:cNvPr id="21" name="object 5"/>
            <p:cNvSpPr/>
            <p:nvPr/>
          </p:nvSpPr>
          <p:spPr>
            <a:xfrm>
              <a:off x="6754367" y="2566415"/>
              <a:ext cx="775335" cy="588645"/>
            </a:xfrm>
            <a:custGeom>
              <a:avLst/>
              <a:gdLst/>
              <a:ahLst/>
              <a:cxnLst/>
              <a:rect l="l" t="t" r="r" b="b"/>
              <a:pathLst>
                <a:path w="775334" h="588644">
                  <a:moveTo>
                    <a:pt x="482091" y="0"/>
                  </a:moveTo>
                  <a:lnTo>
                    <a:pt x="482091" y="146938"/>
                  </a:lnTo>
                  <a:lnTo>
                    <a:pt x="0" y="146938"/>
                  </a:lnTo>
                  <a:lnTo>
                    <a:pt x="0" y="441071"/>
                  </a:lnTo>
                  <a:lnTo>
                    <a:pt x="482091" y="441071"/>
                  </a:lnTo>
                  <a:lnTo>
                    <a:pt x="482091" y="588137"/>
                  </a:lnTo>
                  <a:lnTo>
                    <a:pt x="775334" y="294132"/>
                  </a:lnTo>
                  <a:lnTo>
                    <a:pt x="482091" y="0"/>
                  </a:lnTo>
                  <a:close/>
                </a:path>
              </a:pathLst>
            </a:custGeom>
            <a:solidFill>
              <a:srgbClr val="E11A5B"/>
            </a:solidFill>
            <a:ln>
              <a:noFill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6"/>
            <p:cNvSpPr/>
            <p:nvPr/>
          </p:nvSpPr>
          <p:spPr>
            <a:xfrm>
              <a:off x="5173979" y="1179575"/>
              <a:ext cx="1761744" cy="36377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7"/>
            <p:cNvSpPr/>
            <p:nvPr/>
          </p:nvSpPr>
          <p:spPr>
            <a:xfrm>
              <a:off x="5207507" y="1213103"/>
              <a:ext cx="1620012" cy="34960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8"/>
            <p:cNvSpPr/>
            <p:nvPr/>
          </p:nvSpPr>
          <p:spPr>
            <a:xfrm>
              <a:off x="5164835" y="2915411"/>
              <a:ext cx="1008888" cy="43738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9"/>
            <p:cNvSpPr/>
            <p:nvPr/>
          </p:nvSpPr>
          <p:spPr>
            <a:xfrm>
              <a:off x="5214365" y="2966504"/>
              <a:ext cx="839469" cy="267970"/>
            </a:xfrm>
            <a:custGeom>
              <a:avLst/>
              <a:gdLst/>
              <a:ahLst/>
              <a:cxnLst/>
              <a:rect l="l" t="t" r="r" b="b"/>
              <a:pathLst>
                <a:path w="839470" h="267969">
                  <a:moveTo>
                    <a:pt x="0" y="267677"/>
                  </a:moveTo>
                  <a:lnTo>
                    <a:pt x="839304" y="267677"/>
                  </a:lnTo>
                  <a:lnTo>
                    <a:pt x="839304" y="0"/>
                  </a:lnTo>
                  <a:lnTo>
                    <a:pt x="0" y="0"/>
                  </a:lnTo>
                  <a:lnTo>
                    <a:pt x="0" y="267677"/>
                  </a:lnTo>
                  <a:close/>
                </a:path>
              </a:pathLst>
            </a:custGeom>
            <a:ln w="19811">
              <a:solidFill>
                <a:srgbClr val="E64A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10"/>
          <p:cNvGrpSpPr/>
          <p:nvPr/>
        </p:nvGrpSpPr>
        <p:grpSpPr>
          <a:xfrm>
            <a:off x="353568" y="1179575"/>
            <a:ext cx="4704715" cy="3418840"/>
            <a:chOff x="353568" y="1179575"/>
            <a:chExt cx="4704715" cy="3418840"/>
          </a:xfrm>
        </p:grpSpPr>
        <p:sp>
          <p:nvSpPr>
            <p:cNvPr id="30" name="object 11"/>
            <p:cNvSpPr/>
            <p:nvPr/>
          </p:nvSpPr>
          <p:spPr>
            <a:xfrm>
              <a:off x="4314444" y="2558795"/>
              <a:ext cx="743585" cy="586740"/>
            </a:xfrm>
            <a:custGeom>
              <a:avLst/>
              <a:gdLst/>
              <a:ahLst/>
              <a:cxnLst/>
              <a:rect l="l" t="t" r="r" b="b"/>
              <a:pathLst>
                <a:path w="743585" h="586739">
                  <a:moveTo>
                    <a:pt x="449960" y="0"/>
                  </a:moveTo>
                  <a:lnTo>
                    <a:pt x="449960" y="146557"/>
                  </a:lnTo>
                  <a:lnTo>
                    <a:pt x="0" y="146557"/>
                  </a:lnTo>
                  <a:lnTo>
                    <a:pt x="0" y="439800"/>
                  </a:lnTo>
                  <a:lnTo>
                    <a:pt x="449960" y="439800"/>
                  </a:lnTo>
                  <a:lnTo>
                    <a:pt x="449960" y="586358"/>
                  </a:lnTo>
                  <a:lnTo>
                    <a:pt x="743330" y="293242"/>
                  </a:lnTo>
                  <a:lnTo>
                    <a:pt x="449960" y="0"/>
                  </a:lnTo>
                  <a:close/>
                </a:path>
              </a:pathLst>
            </a:custGeom>
            <a:solidFill>
              <a:srgbClr val="E11A5B"/>
            </a:solidFill>
            <a:ln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12"/>
            <p:cNvSpPr/>
            <p:nvPr/>
          </p:nvSpPr>
          <p:spPr>
            <a:xfrm>
              <a:off x="353568" y="1179575"/>
              <a:ext cx="4186428" cy="341833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13"/>
            <p:cNvSpPr/>
            <p:nvPr/>
          </p:nvSpPr>
          <p:spPr>
            <a:xfrm>
              <a:off x="387096" y="1213103"/>
              <a:ext cx="4044696" cy="327660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14"/>
            <p:cNvSpPr/>
            <p:nvPr/>
          </p:nvSpPr>
          <p:spPr>
            <a:xfrm>
              <a:off x="542544" y="2511551"/>
              <a:ext cx="1339595" cy="109728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15"/>
            <p:cNvSpPr/>
            <p:nvPr/>
          </p:nvSpPr>
          <p:spPr>
            <a:xfrm>
              <a:off x="592074" y="2561120"/>
              <a:ext cx="1171575" cy="929640"/>
            </a:xfrm>
            <a:custGeom>
              <a:avLst/>
              <a:gdLst/>
              <a:ahLst/>
              <a:cxnLst/>
              <a:rect l="l" t="t" r="r" b="b"/>
              <a:pathLst>
                <a:path w="1171575" h="929639">
                  <a:moveTo>
                    <a:pt x="0" y="929474"/>
                  </a:moveTo>
                  <a:lnTo>
                    <a:pt x="1171536" y="929474"/>
                  </a:lnTo>
                  <a:lnTo>
                    <a:pt x="1171536" y="0"/>
                  </a:lnTo>
                  <a:lnTo>
                    <a:pt x="0" y="0"/>
                  </a:lnTo>
                  <a:lnTo>
                    <a:pt x="0" y="929474"/>
                  </a:lnTo>
                  <a:close/>
                </a:path>
              </a:pathLst>
            </a:custGeom>
            <a:ln w="19812">
              <a:solidFill>
                <a:srgbClr val="E64A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16"/>
          <p:cNvGrpSpPr/>
          <p:nvPr/>
        </p:nvGrpSpPr>
        <p:grpSpPr>
          <a:xfrm>
            <a:off x="7712964" y="1213103"/>
            <a:ext cx="4061460" cy="3273552"/>
            <a:chOff x="7712964" y="1213103"/>
            <a:chExt cx="4061460" cy="3273552"/>
          </a:xfrm>
        </p:grpSpPr>
        <p:sp>
          <p:nvSpPr>
            <p:cNvPr id="36" name="object 17"/>
            <p:cNvSpPr/>
            <p:nvPr/>
          </p:nvSpPr>
          <p:spPr>
            <a:xfrm>
              <a:off x="7712964" y="1213103"/>
              <a:ext cx="4061460" cy="327355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18"/>
            <p:cNvSpPr/>
            <p:nvPr/>
          </p:nvSpPr>
          <p:spPr>
            <a:xfrm>
              <a:off x="7842504" y="3102373"/>
              <a:ext cx="3381755" cy="121157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19"/>
            <p:cNvSpPr/>
            <p:nvPr/>
          </p:nvSpPr>
          <p:spPr>
            <a:xfrm>
              <a:off x="7925562" y="3146336"/>
              <a:ext cx="3215640" cy="1042669"/>
            </a:xfrm>
            <a:custGeom>
              <a:avLst/>
              <a:gdLst/>
              <a:ahLst/>
              <a:cxnLst/>
              <a:rect l="l" t="t" r="r" b="b"/>
              <a:pathLst>
                <a:path w="3215640" h="1042670">
                  <a:moveTo>
                    <a:pt x="0" y="1042377"/>
                  </a:moveTo>
                  <a:lnTo>
                    <a:pt x="3215258" y="1042377"/>
                  </a:lnTo>
                  <a:lnTo>
                    <a:pt x="3215258" y="0"/>
                  </a:lnTo>
                  <a:lnTo>
                    <a:pt x="0" y="0"/>
                  </a:lnTo>
                  <a:lnTo>
                    <a:pt x="0" y="1042377"/>
                  </a:lnTo>
                  <a:close/>
                </a:path>
              </a:pathLst>
            </a:custGeom>
            <a:ln w="19810">
              <a:solidFill>
                <a:srgbClr val="E64A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20"/>
          <p:cNvSpPr txBox="1"/>
          <p:nvPr/>
        </p:nvSpPr>
        <p:spPr>
          <a:xfrm>
            <a:off x="353568" y="4871465"/>
            <a:ext cx="4186428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000" b="1" spc="-15" dirty="0">
                <a:solidFill>
                  <a:srgbClr val="040404"/>
                </a:solidFill>
                <a:latin typeface="Gotham Narrow Light" pitchFamily="50" charset="0"/>
                <a:cs typeface="Gotham Narrow Light" pitchFamily="50" charset="0"/>
              </a:rPr>
              <a:t>Select values that you’d </a:t>
            </a:r>
            <a:r>
              <a:rPr sz="2000" b="1" spc="-5" dirty="0">
                <a:solidFill>
                  <a:srgbClr val="040404"/>
                </a:solidFill>
                <a:latin typeface="Gotham Narrow Light" pitchFamily="50" charset="0"/>
                <a:cs typeface="Gotham Narrow Light" pitchFamily="50" charset="0"/>
              </a:rPr>
              <a:t>like </a:t>
            </a:r>
            <a:r>
              <a:rPr sz="2000" b="1" spc="-15" dirty="0">
                <a:solidFill>
                  <a:srgbClr val="040404"/>
                </a:solidFill>
                <a:latin typeface="Gotham Narrow Light" pitchFamily="50" charset="0"/>
                <a:cs typeface="Gotham Narrow Light" pitchFamily="50" charset="0"/>
              </a:rPr>
              <a:t>to</a:t>
            </a:r>
            <a:r>
              <a:rPr sz="2000" b="1" spc="-50" dirty="0">
                <a:solidFill>
                  <a:srgbClr val="040404"/>
                </a:solidFill>
                <a:latin typeface="Gotham Narrow Light" pitchFamily="50" charset="0"/>
                <a:cs typeface="Gotham Narrow Light" pitchFamily="50" charset="0"/>
              </a:rPr>
              <a:t> </a:t>
            </a:r>
            <a:r>
              <a:rPr sz="2000" b="1" spc="-15" dirty="0">
                <a:solidFill>
                  <a:srgbClr val="040404"/>
                </a:solidFill>
                <a:latin typeface="Gotham Narrow Light" pitchFamily="50" charset="0"/>
                <a:cs typeface="Gotham Narrow Light" pitchFamily="50" charset="0"/>
              </a:rPr>
              <a:t>group</a:t>
            </a:r>
            <a:endParaRPr sz="2000" dirty="0">
              <a:latin typeface="Gotham Narrow Light" pitchFamily="50" charset="0"/>
              <a:cs typeface="Gotham Narrow Light" pitchFamily="50" charset="0"/>
            </a:endParaRPr>
          </a:p>
          <a:p>
            <a:pPr algn="ctr">
              <a:lnSpc>
                <a:spcPct val="100000"/>
              </a:lnSpc>
            </a:pPr>
            <a:r>
              <a:rPr sz="2000" spc="-15" dirty="0">
                <a:solidFill>
                  <a:srgbClr val="040404"/>
                </a:solidFill>
                <a:latin typeface="Gotham Narrow Light" pitchFamily="50" charset="0"/>
                <a:cs typeface="Gotham Narrow Light" pitchFamily="50" charset="0"/>
              </a:rPr>
              <a:t>(in this case </a:t>
            </a:r>
            <a:r>
              <a:rPr sz="2000" spc="-25" dirty="0">
                <a:solidFill>
                  <a:srgbClr val="040404"/>
                </a:solidFill>
                <a:latin typeface="Gotham Narrow Light" pitchFamily="50" charset="0"/>
                <a:cs typeface="Gotham Narrow Light" pitchFamily="50" charset="0"/>
              </a:rPr>
              <a:t>firerelated </a:t>
            </a:r>
            <a:r>
              <a:rPr sz="2000" spc="-15" dirty="0">
                <a:solidFill>
                  <a:srgbClr val="040404"/>
                </a:solidFill>
                <a:latin typeface="Gotham Narrow Light" pitchFamily="50" charset="0"/>
                <a:cs typeface="Gotham Narrow Light" pitchFamily="50" charset="0"/>
              </a:rPr>
              <a:t>job</a:t>
            </a:r>
            <a:r>
              <a:rPr sz="2000" spc="-20" dirty="0">
                <a:solidFill>
                  <a:srgbClr val="040404"/>
                </a:solidFill>
                <a:latin typeface="Gotham Narrow Light" pitchFamily="50" charset="0"/>
                <a:cs typeface="Gotham Narrow Light" pitchFamily="50" charset="0"/>
              </a:rPr>
              <a:t> </a:t>
            </a:r>
            <a:r>
              <a:rPr sz="2000" spc="-15" dirty="0">
                <a:solidFill>
                  <a:srgbClr val="040404"/>
                </a:solidFill>
                <a:latin typeface="Gotham Narrow Light" pitchFamily="50" charset="0"/>
                <a:cs typeface="Gotham Narrow Light" pitchFamily="50" charset="0"/>
              </a:rPr>
              <a:t>titles)</a:t>
            </a:r>
            <a:endParaRPr sz="2000" dirty="0">
              <a:latin typeface="Gotham Narrow Light" pitchFamily="50" charset="0"/>
              <a:cs typeface="Gotham Narrow Light" pitchFamily="50" charset="0"/>
            </a:endParaRPr>
          </a:p>
        </p:txBody>
      </p:sp>
      <p:sp>
        <p:nvSpPr>
          <p:cNvPr id="40" name="object 21"/>
          <p:cNvSpPr txBox="1"/>
          <p:nvPr/>
        </p:nvSpPr>
        <p:spPr>
          <a:xfrm>
            <a:off x="5308472" y="4871465"/>
            <a:ext cx="1761744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3825" marR="5080" indent="-111760">
              <a:lnSpc>
                <a:spcPct val="100000"/>
              </a:lnSpc>
              <a:spcBef>
                <a:spcPts val="95"/>
              </a:spcBef>
            </a:pPr>
            <a:r>
              <a:rPr sz="2000" b="1" spc="-20" dirty="0">
                <a:solidFill>
                  <a:srgbClr val="040404"/>
                </a:solidFill>
                <a:latin typeface="Gotham Narrow Light" pitchFamily="50" charset="0"/>
                <a:cs typeface="Gotham Narrow Light" pitchFamily="50" charset="0"/>
              </a:rPr>
              <a:t>Rightclick</a:t>
            </a:r>
            <a:r>
              <a:rPr sz="2000" b="1" spc="-135" dirty="0">
                <a:solidFill>
                  <a:srgbClr val="040404"/>
                </a:solidFill>
                <a:latin typeface="Gotham Narrow Light" pitchFamily="50" charset="0"/>
                <a:cs typeface="Gotham Narrow Light" pitchFamily="50" charset="0"/>
              </a:rPr>
              <a:t> </a:t>
            </a:r>
            <a:r>
              <a:rPr sz="2000" b="1" spc="-15" dirty="0">
                <a:solidFill>
                  <a:srgbClr val="040404"/>
                </a:solidFill>
                <a:latin typeface="Gotham Narrow Light" pitchFamily="50" charset="0"/>
                <a:cs typeface="Gotham Narrow Light" pitchFamily="50" charset="0"/>
              </a:rPr>
              <a:t>and  select</a:t>
            </a:r>
            <a:r>
              <a:rPr sz="2000" b="1" spc="-175" dirty="0">
                <a:solidFill>
                  <a:srgbClr val="040404"/>
                </a:solidFill>
                <a:latin typeface="Gotham Narrow Light" pitchFamily="50" charset="0"/>
                <a:cs typeface="Gotham Narrow Light" pitchFamily="50" charset="0"/>
              </a:rPr>
              <a:t> </a:t>
            </a:r>
            <a:r>
              <a:rPr sz="2000" b="1" spc="-15" dirty="0">
                <a:solidFill>
                  <a:srgbClr val="DD0551"/>
                </a:solidFill>
                <a:latin typeface="Gotham Narrow Light" pitchFamily="50" charset="0"/>
                <a:cs typeface="Gotham Narrow Light" pitchFamily="50" charset="0"/>
              </a:rPr>
              <a:t>Group</a:t>
            </a:r>
            <a:endParaRPr sz="2000" dirty="0">
              <a:solidFill>
                <a:srgbClr val="DD0551"/>
              </a:solidFill>
              <a:latin typeface="Gotham Narrow Light" pitchFamily="50" charset="0"/>
              <a:cs typeface="Gotham Narrow Light" pitchFamily="50" charset="0"/>
            </a:endParaRPr>
          </a:p>
        </p:txBody>
      </p:sp>
      <p:sp>
        <p:nvSpPr>
          <p:cNvPr id="41" name="object 22"/>
          <p:cNvSpPr txBox="1"/>
          <p:nvPr/>
        </p:nvSpPr>
        <p:spPr>
          <a:xfrm>
            <a:off x="7529702" y="4871465"/>
            <a:ext cx="4376352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92710">
              <a:lnSpc>
                <a:spcPct val="100000"/>
              </a:lnSpc>
              <a:spcBef>
                <a:spcPts val="95"/>
              </a:spcBef>
            </a:pPr>
            <a:r>
              <a:rPr sz="2000" b="1" spc="-5" dirty="0">
                <a:solidFill>
                  <a:srgbClr val="040404"/>
                </a:solidFill>
                <a:latin typeface="Gotham Narrow Light" pitchFamily="50" charset="0"/>
                <a:cs typeface="Gotham Narrow Light" pitchFamily="50" charset="0"/>
              </a:rPr>
              <a:t>A </a:t>
            </a:r>
            <a:r>
              <a:rPr sz="2000" b="1" spc="-15" dirty="0">
                <a:solidFill>
                  <a:srgbClr val="040404"/>
                </a:solidFill>
                <a:latin typeface="Gotham Narrow Light" pitchFamily="50" charset="0"/>
                <a:cs typeface="Gotham Narrow Light" pitchFamily="50" charset="0"/>
              </a:rPr>
              <a:t>new field </a:t>
            </a:r>
            <a:r>
              <a:rPr sz="2000" b="1" spc="-5" dirty="0">
                <a:solidFill>
                  <a:srgbClr val="040404"/>
                </a:solidFill>
                <a:latin typeface="Gotham Narrow Light" pitchFamily="50" charset="0"/>
                <a:cs typeface="Gotham Narrow Light" pitchFamily="50" charset="0"/>
              </a:rPr>
              <a:t>is </a:t>
            </a:r>
            <a:r>
              <a:rPr sz="2000" b="1" spc="-25" dirty="0">
                <a:solidFill>
                  <a:srgbClr val="040404"/>
                </a:solidFill>
                <a:latin typeface="Gotham Narrow Light" pitchFamily="50" charset="0"/>
                <a:cs typeface="Gotham Narrow Light" pitchFamily="50" charset="0"/>
              </a:rPr>
              <a:t>created </a:t>
            </a:r>
            <a:r>
              <a:rPr sz="2000" b="1" spc="-15" dirty="0">
                <a:solidFill>
                  <a:srgbClr val="040404"/>
                </a:solidFill>
                <a:latin typeface="Gotham Narrow Light" pitchFamily="50" charset="0"/>
                <a:cs typeface="Gotham Narrow Light" pitchFamily="50" charset="0"/>
              </a:rPr>
              <a:t>(</a:t>
            </a:r>
            <a:r>
              <a:rPr sz="2000" b="1" spc="-15" dirty="0">
                <a:solidFill>
                  <a:srgbClr val="DD0551"/>
                </a:solidFill>
                <a:latin typeface="Gotham Narrow Light" pitchFamily="50" charset="0"/>
                <a:cs typeface="Gotham Narrow Light" pitchFamily="50" charset="0"/>
              </a:rPr>
              <a:t>“Job </a:t>
            </a:r>
            <a:r>
              <a:rPr sz="2000" b="1" spc="-30" dirty="0">
                <a:solidFill>
                  <a:srgbClr val="DD0551"/>
                </a:solidFill>
                <a:latin typeface="Gotham Narrow Light" pitchFamily="50" charset="0"/>
                <a:cs typeface="Gotham Narrow Light" pitchFamily="50" charset="0"/>
              </a:rPr>
              <a:t>Title2</a:t>
            </a:r>
            <a:r>
              <a:rPr lang="en-US" sz="2000" b="1" spc="-30" dirty="0">
                <a:solidFill>
                  <a:srgbClr val="DD0551"/>
                </a:solidFill>
                <a:latin typeface="Gotham Narrow Light" pitchFamily="50" charset="0"/>
                <a:cs typeface="Gotham Narrow Light" pitchFamily="50" charset="0"/>
              </a:rPr>
              <a:t>“</a:t>
            </a:r>
            <a:r>
              <a:rPr lang="en-US" sz="2000" b="1" spc="-30" dirty="0">
                <a:latin typeface="Gotham Narrow Light" pitchFamily="50" charset="0"/>
                <a:cs typeface="Gotham Narrow Light" pitchFamily="50" charset="0"/>
              </a:rPr>
              <a:t>)</a:t>
            </a:r>
            <a:r>
              <a:rPr sz="2000" b="1" spc="-30" dirty="0">
                <a:solidFill>
                  <a:srgbClr val="040404"/>
                </a:solidFill>
                <a:latin typeface="Gotham Narrow Light" pitchFamily="50" charset="0"/>
                <a:cs typeface="Gotham Narrow Light" pitchFamily="50" charset="0"/>
              </a:rPr>
              <a:t> </a:t>
            </a:r>
            <a:r>
              <a:rPr sz="2000" b="1" spc="-20" dirty="0">
                <a:solidFill>
                  <a:srgbClr val="040404"/>
                </a:solidFill>
                <a:latin typeface="Gotham Narrow Light" pitchFamily="50" charset="0"/>
                <a:cs typeface="Gotham Narrow Light" pitchFamily="50" charset="0"/>
              </a:rPr>
              <a:t>containing </a:t>
            </a:r>
            <a:r>
              <a:rPr sz="2000" b="1" spc="-15" dirty="0">
                <a:solidFill>
                  <a:srgbClr val="040404"/>
                </a:solidFill>
                <a:latin typeface="Gotham Narrow Light" pitchFamily="50" charset="0"/>
                <a:cs typeface="Gotham Narrow Light" pitchFamily="50" charset="0"/>
              </a:rPr>
              <a:t>the new group</a:t>
            </a:r>
            <a:r>
              <a:rPr sz="2000" b="1" spc="120" dirty="0">
                <a:solidFill>
                  <a:srgbClr val="040404"/>
                </a:solidFill>
                <a:latin typeface="Gotham Narrow Light" pitchFamily="50" charset="0"/>
                <a:cs typeface="Gotham Narrow Light" pitchFamily="50" charset="0"/>
              </a:rPr>
              <a:t> </a:t>
            </a:r>
            <a:r>
              <a:rPr sz="2000" b="1" spc="-20" dirty="0">
                <a:solidFill>
                  <a:srgbClr val="040404"/>
                </a:solidFill>
                <a:latin typeface="Gotham Narrow Light" pitchFamily="50" charset="0"/>
                <a:cs typeface="Gotham Narrow Light" pitchFamily="50" charset="0"/>
              </a:rPr>
              <a:t>(</a:t>
            </a:r>
            <a:r>
              <a:rPr sz="2000" b="1" spc="-20" dirty="0">
                <a:solidFill>
                  <a:srgbClr val="DD0551"/>
                </a:solidFill>
                <a:latin typeface="Gotham Narrow Light" pitchFamily="50" charset="0"/>
                <a:cs typeface="Gotham Narrow Light" pitchFamily="50" charset="0"/>
              </a:rPr>
              <a:t>“Group1</a:t>
            </a:r>
            <a:r>
              <a:rPr lang="en-US" sz="2000" b="1" spc="-20" dirty="0">
                <a:solidFill>
                  <a:srgbClr val="DD0551"/>
                </a:solidFill>
                <a:latin typeface="Gotham Narrow Light" pitchFamily="50" charset="0"/>
                <a:cs typeface="Gotham Narrow Light" pitchFamily="50" charset="0"/>
              </a:rPr>
              <a:t>“</a:t>
            </a:r>
            <a:r>
              <a:rPr lang="en-US" sz="2000" b="1" spc="-20" dirty="0">
                <a:latin typeface="Gotham Narrow Light" pitchFamily="50" charset="0"/>
                <a:cs typeface="Gotham Narrow Light" pitchFamily="50" charset="0"/>
              </a:rPr>
              <a:t>)</a:t>
            </a:r>
            <a:endParaRPr sz="2000" dirty="0">
              <a:latin typeface="Gotham Narrow Light" pitchFamily="50" charset="0"/>
              <a:cs typeface="Gotham Narrow Light" pitchFamily="50" charset="0"/>
            </a:endParaRPr>
          </a:p>
        </p:txBody>
      </p:sp>
      <p:sp>
        <p:nvSpPr>
          <p:cNvPr id="42" name="object 23"/>
          <p:cNvSpPr txBox="1"/>
          <p:nvPr/>
        </p:nvSpPr>
        <p:spPr>
          <a:xfrm>
            <a:off x="7599842" y="5573349"/>
            <a:ext cx="4061460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i="1" spc="-5" dirty="0">
                <a:solidFill>
                  <a:srgbClr val="575756"/>
                </a:solidFill>
                <a:latin typeface="Gotham Narrow Light" pitchFamily="50" charset="0"/>
                <a:cs typeface="Gotham Narrow Light" pitchFamily="50" charset="0"/>
              </a:rPr>
              <a:t>Note: </a:t>
            </a:r>
            <a:r>
              <a:rPr sz="2000" i="1" spc="-5" dirty="0">
                <a:solidFill>
                  <a:srgbClr val="575756"/>
                </a:solidFill>
                <a:latin typeface="Gotham Narrow Light" pitchFamily="50" charset="0"/>
                <a:cs typeface="Gotham Narrow Light" pitchFamily="50" charset="0"/>
              </a:rPr>
              <a:t>Both </a:t>
            </a:r>
            <a:r>
              <a:rPr sz="2000" i="1" spc="-10" dirty="0">
                <a:solidFill>
                  <a:srgbClr val="575756"/>
                </a:solidFill>
                <a:latin typeface="Gotham Narrow Light" pitchFamily="50" charset="0"/>
                <a:cs typeface="Gotham Narrow Light" pitchFamily="50" charset="0"/>
              </a:rPr>
              <a:t>names </a:t>
            </a:r>
            <a:r>
              <a:rPr sz="2000" i="1" spc="-5" dirty="0">
                <a:solidFill>
                  <a:srgbClr val="575756"/>
                </a:solidFill>
                <a:latin typeface="Gotham Narrow Light" pitchFamily="50" charset="0"/>
                <a:cs typeface="Gotham Narrow Light" pitchFamily="50" charset="0"/>
              </a:rPr>
              <a:t>can be </a:t>
            </a:r>
            <a:r>
              <a:rPr sz="2000" i="1" spc="-10" dirty="0">
                <a:solidFill>
                  <a:srgbClr val="575756"/>
                </a:solidFill>
                <a:latin typeface="Gotham Narrow Light" pitchFamily="50" charset="0"/>
                <a:cs typeface="Gotham Narrow Light" pitchFamily="50" charset="0"/>
              </a:rPr>
              <a:t>customized</a:t>
            </a:r>
            <a:endParaRPr sz="2000" dirty="0">
              <a:latin typeface="Gotham Narrow Light" pitchFamily="50" charset="0"/>
              <a:cs typeface="Gotham Narrow Light" pitchFamily="50" charset="0"/>
            </a:endParaRPr>
          </a:p>
        </p:txBody>
      </p:sp>
      <p:sp>
        <p:nvSpPr>
          <p:cNvPr id="43" name="Google Shape;644;p61">
            <a:extLst>
              <a:ext uri="{FF2B5EF4-FFF2-40B4-BE49-F238E27FC236}">
                <a16:creationId xmlns:a16="http://schemas.microsoft.com/office/drawing/2014/main" id="{F7CA8A1E-EDF7-4E80-9F56-BCBD89A092A9}"/>
              </a:ext>
            </a:extLst>
          </p:cNvPr>
          <p:cNvSpPr txBox="1">
            <a:spLocks/>
          </p:cNvSpPr>
          <p:nvPr/>
        </p:nvSpPr>
        <p:spPr>
          <a:xfrm>
            <a:off x="0" y="154263"/>
            <a:ext cx="12192000" cy="77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sz="4000" b="1" dirty="0">
                <a:solidFill>
                  <a:srgbClr val="DD0551"/>
                </a:solidFill>
                <a:latin typeface="Gotham" pitchFamily="50" charset="0"/>
                <a:cs typeface="Gotham" pitchFamily="50" charset="0"/>
              </a:rPr>
              <a:t>GROUPING DATA</a:t>
            </a:r>
          </a:p>
        </p:txBody>
      </p:sp>
    </p:spTree>
    <p:extLst>
      <p:ext uri="{BB962C8B-B14F-4D97-AF65-F5344CB8AC3E}">
        <p14:creationId xmlns:p14="http://schemas.microsoft.com/office/powerpoint/2010/main" val="297239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B57C531F-C615-468B-B819-64C5BD4B09AB}"/>
              </a:ext>
            </a:extLst>
          </p:cNvPr>
          <p:cNvPicPr>
            <a:picLocks/>
          </p:cNvPicPr>
          <p:nvPr/>
        </p:nvPicPr>
        <p:blipFill>
          <a:blip r:embed="rId2"/>
          <a:srcRect/>
          <a:stretch/>
        </p:blipFill>
        <p:spPr>
          <a:xfrm>
            <a:off x="11013950" y="6134605"/>
            <a:ext cx="959111" cy="53999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C8EDAB3-FF70-4073-BC11-F46E87CD70A7}"/>
              </a:ext>
            </a:extLst>
          </p:cNvPr>
          <p:cNvSpPr txBox="1"/>
          <p:nvPr/>
        </p:nvSpPr>
        <p:spPr>
          <a:xfrm>
            <a:off x="11172040" y="6254982"/>
            <a:ext cx="615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otham Narrow Light" pitchFamily="50" charset="0"/>
                <a:cs typeface="Gotham Narrow Light" pitchFamily="50" charset="0"/>
              </a:rPr>
              <a:t>11</a:t>
            </a:r>
            <a:endParaRPr lang="az-Latn-AZ" sz="1400" dirty="0">
              <a:solidFill>
                <a:schemeClr val="tx1">
                  <a:lumMod val="50000"/>
                  <a:lumOff val="50000"/>
                </a:schemeClr>
              </a:solidFill>
              <a:latin typeface="Gotham Narrow Light" pitchFamily="50" charset="0"/>
              <a:cs typeface="Gotham Narrow Light" pitchFamily="50" charset="0"/>
            </a:endParaRPr>
          </a:p>
        </p:txBody>
      </p:sp>
      <p:sp>
        <p:nvSpPr>
          <p:cNvPr id="18" name="Rectangle 27">
            <a:extLst>
              <a:ext uri="{FF2B5EF4-FFF2-40B4-BE49-F238E27FC236}">
                <a16:creationId xmlns:a16="http://schemas.microsoft.com/office/drawing/2014/main" id="{551FB49A-E1DA-48CE-A3EC-AED18E4E05D8}"/>
              </a:ext>
            </a:extLst>
          </p:cNvPr>
          <p:cNvSpPr/>
          <p:nvPr/>
        </p:nvSpPr>
        <p:spPr>
          <a:xfrm>
            <a:off x="493706" y="6163386"/>
            <a:ext cx="6926811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55"/>
              </a:lnSpc>
            </a:pPr>
            <a:r>
              <a:rPr lang="en-US" sz="1400" spc="15" dirty="0">
                <a:solidFill>
                  <a:schemeClr val="tx1">
                    <a:lumMod val="50000"/>
                    <a:lumOff val="50000"/>
                  </a:schemeClr>
                </a:solidFill>
                <a:latin typeface="Gotham Narrow Light" pitchFamily="50" charset="0"/>
                <a:cs typeface="Gotham Narrow Light" pitchFamily="50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www.dsa.az</a:t>
            </a:r>
            <a:r>
              <a:rPr lang="en-US" sz="1400" spc="15" dirty="0">
                <a:solidFill>
                  <a:schemeClr val="tx1">
                    <a:lumMod val="50000"/>
                    <a:lumOff val="50000"/>
                  </a:schemeClr>
                </a:solidFill>
                <a:latin typeface="Gotham Narrow Light" pitchFamily="50" charset="0"/>
                <a:cs typeface="Gotham Narrow Light" pitchFamily="50" charset="0"/>
              </a:rPr>
              <a:t>                                                                     </a:t>
            </a:r>
            <a:r>
              <a:rPr lang="az-Latn-AZ" sz="1400" spc="15" dirty="0">
                <a:solidFill>
                  <a:schemeClr val="tx1">
                    <a:lumMod val="50000"/>
                    <a:lumOff val="50000"/>
                  </a:schemeClr>
                </a:solidFill>
                <a:latin typeface="Gotham Narrow Light" pitchFamily="50" charset="0"/>
                <a:cs typeface="Gotham Narrow Light" pitchFamily="50" charset="0"/>
              </a:rPr>
              <a:t>Bütün </a:t>
            </a:r>
            <a:r>
              <a:rPr lang="az-Latn-AZ" sz="1400" spc="10" dirty="0">
                <a:solidFill>
                  <a:schemeClr val="tx1">
                    <a:lumMod val="50000"/>
                    <a:lumOff val="50000"/>
                  </a:schemeClr>
                </a:solidFill>
                <a:latin typeface="Gotham Narrow Light" pitchFamily="50" charset="0"/>
                <a:cs typeface="Gotham Narrow Light" pitchFamily="50" charset="0"/>
              </a:rPr>
              <a:t>hüquqlar</a:t>
            </a:r>
            <a:r>
              <a:rPr lang="az-Latn-AZ" sz="1400" spc="-135" dirty="0">
                <a:solidFill>
                  <a:schemeClr val="tx1">
                    <a:lumMod val="50000"/>
                    <a:lumOff val="50000"/>
                  </a:schemeClr>
                </a:solidFill>
                <a:latin typeface="Gotham Narrow Light" pitchFamily="50" charset="0"/>
                <a:cs typeface="Gotham Narrow Light" pitchFamily="50" charset="0"/>
              </a:rPr>
              <a:t> </a:t>
            </a:r>
            <a:r>
              <a:rPr lang="az-Latn-AZ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otham Narrow Light" pitchFamily="50" charset="0"/>
                <a:cs typeface="Gotham Narrow Light" pitchFamily="50" charset="0"/>
              </a:rPr>
              <a:t>qorunur.</a:t>
            </a:r>
            <a:endParaRPr lang="az-Latn-AZ" sz="1400" b="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Gotham Narrow Light" pitchFamily="50" charset="0"/>
              <a:cs typeface="Gotham Narrow Light" pitchFamily="50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5A1D80-08BD-47E3-954B-5A4093617407}"/>
              </a:ext>
            </a:extLst>
          </p:cNvPr>
          <p:cNvSpPr txBox="1"/>
          <p:nvPr/>
        </p:nvSpPr>
        <p:spPr>
          <a:xfrm>
            <a:off x="7764905" y="6250717"/>
            <a:ext cx="3386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Gotham Narrow Light" pitchFamily="50" charset="0"/>
                <a:cs typeface="Gotham Narrow Light" pitchFamily="50" charset="0"/>
              </a:rPr>
              <a:t>DATA SCIENCE ACADEMY</a:t>
            </a:r>
            <a:endParaRPr lang="az-Latn-AZ" sz="1400" spc="300" dirty="0">
              <a:solidFill>
                <a:schemeClr val="tx1">
                  <a:lumMod val="50000"/>
                  <a:lumOff val="50000"/>
                </a:schemeClr>
              </a:solidFill>
              <a:latin typeface="Gotham Narrow Light" pitchFamily="50" charset="0"/>
              <a:cs typeface="Gotham Narrow Light" pitchFamily="50" charset="0"/>
            </a:endParaRPr>
          </a:p>
        </p:txBody>
      </p:sp>
      <p:grpSp>
        <p:nvGrpSpPr>
          <p:cNvPr id="20" name="object 4"/>
          <p:cNvGrpSpPr/>
          <p:nvPr/>
        </p:nvGrpSpPr>
        <p:grpSpPr>
          <a:xfrm>
            <a:off x="434321" y="1254228"/>
            <a:ext cx="4686935" cy="4726305"/>
            <a:chOff x="434321" y="1254228"/>
            <a:chExt cx="4686935" cy="4726305"/>
          </a:xfrm>
        </p:grpSpPr>
        <p:sp>
          <p:nvSpPr>
            <p:cNvPr id="24" name="object 5"/>
            <p:cNvSpPr/>
            <p:nvPr/>
          </p:nvSpPr>
          <p:spPr>
            <a:xfrm>
              <a:off x="434321" y="1254228"/>
              <a:ext cx="4686336" cy="472597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6"/>
            <p:cNvSpPr/>
            <p:nvPr/>
          </p:nvSpPr>
          <p:spPr>
            <a:xfrm>
              <a:off x="445007" y="1264920"/>
              <a:ext cx="4593336" cy="463143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7"/>
          <p:cNvSpPr txBox="1"/>
          <p:nvPr/>
        </p:nvSpPr>
        <p:spPr>
          <a:xfrm>
            <a:off x="6229350" y="2216277"/>
            <a:ext cx="5558326" cy="924099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60"/>
              </a:spcBef>
            </a:pPr>
            <a:r>
              <a:rPr sz="2000" dirty="0">
                <a:solidFill>
                  <a:srgbClr val="23BEAE"/>
                </a:solidFill>
                <a:latin typeface="Gotham Narrow Light" pitchFamily="50" charset="0"/>
                <a:cs typeface="Gotham Narrow Light" pitchFamily="50" charset="0"/>
              </a:rPr>
              <a:t>Summarize </a:t>
            </a:r>
            <a:r>
              <a:rPr sz="2000" spc="-45" dirty="0">
                <a:solidFill>
                  <a:srgbClr val="23BEAE"/>
                </a:solidFill>
                <a:latin typeface="Gotham Narrow Light" pitchFamily="50" charset="0"/>
                <a:cs typeface="Gotham Narrow Light" pitchFamily="50" charset="0"/>
              </a:rPr>
              <a:t>Values </a:t>
            </a:r>
            <a:r>
              <a:rPr sz="2000" dirty="0">
                <a:solidFill>
                  <a:srgbClr val="23BEAE"/>
                </a:solidFill>
                <a:latin typeface="Gotham Narrow Light" pitchFamily="50" charset="0"/>
                <a:cs typeface="Gotham Narrow Light" pitchFamily="50" charset="0"/>
              </a:rPr>
              <a:t>By </a:t>
            </a:r>
            <a:r>
              <a:rPr sz="2000" spc="-5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determines </a:t>
            </a:r>
            <a:r>
              <a:rPr sz="2000" spc="-15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how  </a:t>
            </a:r>
            <a:r>
              <a:rPr sz="2000" spc="-5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numbers should be treated </a:t>
            </a:r>
            <a:r>
              <a:rPr sz="2000" spc="5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when </a:t>
            </a:r>
            <a:r>
              <a:rPr sz="2000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they </a:t>
            </a:r>
            <a:r>
              <a:rPr sz="2000" spc="-5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are</a:t>
            </a:r>
            <a:r>
              <a:rPr sz="2000" spc="-254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 </a:t>
            </a:r>
            <a:r>
              <a:rPr sz="2000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rolled  </a:t>
            </a:r>
            <a:r>
              <a:rPr sz="2000" spc="-5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up or aggregated </a:t>
            </a:r>
            <a:r>
              <a:rPr sz="2000" i="1" spc="-10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(sum, </a:t>
            </a:r>
            <a:r>
              <a:rPr sz="2000" i="1" spc="-5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count, average, </a:t>
            </a:r>
            <a:r>
              <a:rPr sz="2000" i="1" spc="-10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max,</a:t>
            </a:r>
            <a:r>
              <a:rPr sz="2000" i="1" spc="-330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 </a:t>
            </a:r>
            <a:r>
              <a:rPr sz="2000" i="1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etc.)</a:t>
            </a:r>
            <a:endParaRPr sz="2000" dirty="0">
              <a:latin typeface="Gotham Narrow Light" pitchFamily="50" charset="0"/>
              <a:cs typeface="Gotham Narrow Light" pitchFamily="50" charset="0"/>
            </a:endParaRPr>
          </a:p>
        </p:txBody>
      </p:sp>
      <p:grpSp>
        <p:nvGrpSpPr>
          <p:cNvPr id="30" name="object 8"/>
          <p:cNvGrpSpPr/>
          <p:nvPr/>
        </p:nvGrpSpPr>
        <p:grpSpPr>
          <a:xfrm>
            <a:off x="1466088" y="2436876"/>
            <a:ext cx="4851400" cy="2161540"/>
            <a:chOff x="1466088" y="2436876"/>
            <a:chExt cx="4851400" cy="2161540"/>
          </a:xfrm>
        </p:grpSpPr>
        <p:sp>
          <p:nvSpPr>
            <p:cNvPr id="31" name="object 9"/>
            <p:cNvSpPr/>
            <p:nvPr/>
          </p:nvSpPr>
          <p:spPr>
            <a:xfrm>
              <a:off x="3669792" y="2741676"/>
              <a:ext cx="1488948" cy="185623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10"/>
            <p:cNvSpPr/>
            <p:nvPr/>
          </p:nvSpPr>
          <p:spPr>
            <a:xfrm>
              <a:off x="3719322" y="2791206"/>
              <a:ext cx="1321435" cy="1687195"/>
            </a:xfrm>
            <a:custGeom>
              <a:avLst/>
              <a:gdLst/>
              <a:ahLst/>
              <a:cxnLst/>
              <a:rect l="l" t="t" r="r" b="b"/>
              <a:pathLst>
                <a:path w="1321435" h="1687195">
                  <a:moveTo>
                    <a:pt x="0" y="1686687"/>
                  </a:moveTo>
                  <a:lnTo>
                    <a:pt x="1320927" y="1686687"/>
                  </a:lnTo>
                  <a:lnTo>
                    <a:pt x="1320927" y="0"/>
                  </a:lnTo>
                  <a:lnTo>
                    <a:pt x="0" y="0"/>
                  </a:lnTo>
                  <a:lnTo>
                    <a:pt x="0" y="1686687"/>
                  </a:lnTo>
                  <a:close/>
                </a:path>
              </a:pathLst>
            </a:custGeom>
            <a:ln w="19812">
              <a:solidFill>
                <a:srgbClr val="E64A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11"/>
            <p:cNvSpPr/>
            <p:nvPr/>
          </p:nvSpPr>
          <p:spPr>
            <a:xfrm>
              <a:off x="5009388" y="2436876"/>
              <a:ext cx="1307591" cy="72847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12"/>
            <p:cNvSpPr/>
            <p:nvPr/>
          </p:nvSpPr>
          <p:spPr>
            <a:xfrm>
              <a:off x="5051297" y="2611374"/>
              <a:ext cx="979805" cy="432434"/>
            </a:xfrm>
            <a:custGeom>
              <a:avLst/>
              <a:gdLst/>
              <a:ahLst/>
              <a:cxnLst/>
              <a:rect l="l" t="t" r="r" b="b"/>
              <a:pathLst>
                <a:path w="979804" h="432435">
                  <a:moveTo>
                    <a:pt x="0" y="432435"/>
                  </a:moveTo>
                  <a:lnTo>
                    <a:pt x="979551" y="0"/>
                  </a:lnTo>
                </a:path>
              </a:pathLst>
            </a:custGeom>
            <a:ln w="25907">
              <a:solidFill>
                <a:srgbClr val="E64A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13"/>
            <p:cNvSpPr/>
            <p:nvPr/>
          </p:nvSpPr>
          <p:spPr>
            <a:xfrm>
              <a:off x="5990844" y="2570988"/>
              <a:ext cx="116205" cy="94615"/>
            </a:xfrm>
            <a:custGeom>
              <a:avLst/>
              <a:gdLst/>
              <a:ahLst/>
              <a:cxnLst/>
              <a:rect l="l" t="t" r="r" b="b"/>
              <a:pathLst>
                <a:path w="116204" h="94614">
                  <a:moveTo>
                    <a:pt x="0" y="0"/>
                  </a:moveTo>
                  <a:lnTo>
                    <a:pt x="42036" y="94234"/>
                  </a:lnTo>
                  <a:lnTo>
                    <a:pt x="115823" y="54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4A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14"/>
            <p:cNvSpPr/>
            <p:nvPr/>
          </p:nvSpPr>
          <p:spPr>
            <a:xfrm>
              <a:off x="1466088" y="2741676"/>
              <a:ext cx="1737360" cy="42214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15"/>
            <p:cNvSpPr/>
            <p:nvPr/>
          </p:nvSpPr>
          <p:spPr>
            <a:xfrm>
              <a:off x="1515618" y="2791206"/>
              <a:ext cx="1569720" cy="254635"/>
            </a:xfrm>
            <a:custGeom>
              <a:avLst/>
              <a:gdLst/>
              <a:ahLst/>
              <a:cxnLst/>
              <a:rect l="l" t="t" r="r" b="b"/>
              <a:pathLst>
                <a:path w="1569720" h="254635">
                  <a:moveTo>
                    <a:pt x="0" y="254381"/>
                  </a:moveTo>
                  <a:lnTo>
                    <a:pt x="1569593" y="254381"/>
                  </a:lnTo>
                  <a:lnTo>
                    <a:pt x="1569593" y="0"/>
                  </a:lnTo>
                  <a:lnTo>
                    <a:pt x="0" y="0"/>
                  </a:lnTo>
                  <a:lnTo>
                    <a:pt x="0" y="254381"/>
                  </a:lnTo>
                  <a:close/>
                </a:path>
              </a:pathLst>
            </a:custGeom>
            <a:ln w="19812">
              <a:solidFill>
                <a:srgbClr val="E64A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Google Shape;644;p61">
            <a:extLst>
              <a:ext uri="{FF2B5EF4-FFF2-40B4-BE49-F238E27FC236}">
                <a16:creationId xmlns:a16="http://schemas.microsoft.com/office/drawing/2014/main" id="{FE4654EA-9C2E-4260-B876-2B8A39D40E1E}"/>
              </a:ext>
            </a:extLst>
          </p:cNvPr>
          <p:cNvSpPr txBox="1">
            <a:spLocks/>
          </p:cNvSpPr>
          <p:nvPr/>
        </p:nvSpPr>
        <p:spPr>
          <a:xfrm>
            <a:off x="0" y="154263"/>
            <a:ext cx="12192000" cy="77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sz="4000" b="1" dirty="0">
                <a:solidFill>
                  <a:srgbClr val="DD0551"/>
                </a:solidFill>
                <a:latin typeface="Gotham" pitchFamily="50" charset="0"/>
                <a:cs typeface="Gotham" pitchFamily="50" charset="0"/>
              </a:rPr>
              <a:t>Summarize by values</a:t>
            </a:r>
          </a:p>
        </p:txBody>
      </p:sp>
    </p:spTree>
    <p:extLst>
      <p:ext uri="{BB962C8B-B14F-4D97-AF65-F5344CB8AC3E}">
        <p14:creationId xmlns:p14="http://schemas.microsoft.com/office/powerpoint/2010/main" val="2918221080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CF50A3B0-23F9-4B0C-9F38-30CCB33A6875}"/>
              </a:ext>
            </a:extLst>
          </p:cNvPr>
          <p:cNvPicPr>
            <a:picLocks/>
          </p:cNvPicPr>
          <p:nvPr/>
        </p:nvPicPr>
        <p:blipFill>
          <a:blip r:embed="rId2"/>
          <a:srcRect/>
          <a:stretch/>
        </p:blipFill>
        <p:spPr>
          <a:xfrm>
            <a:off x="11013949" y="6134604"/>
            <a:ext cx="959111" cy="53999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C8EDAB3-FF70-4073-BC11-F46E87CD70A7}"/>
              </a:ext>
            </a:extLst>
          </p:cNvPr>
          <p:cNvSpPr txBox="1"/>
          <p:nvPr/>
        </p:nvSpPr>
        <p:spPr>
          <a:xfrm>
            <a:off x="11185688" y="6254982"/>
            <a:ext cx="615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otham Narrow Light" pitchFamily="50" charset="0"/>
                <a:cs typeface="Gotham Narrow Light" pitchFamily="50" charset="0"/>
              </a:rPr>
              <a:t>12</a:t>
            </a:r>
            <a:endParaRPr lang="az-Latn-AZ" sz="1400" dirty="0">
              <a:solidFill>
                <a:schemeClr val="tx1">
                  <a:lumMod val="50000"/>
                  <a:lumOff val="50000"/>
                </a:schemeClr>
              </a:solidFill>
              <a:latin typeface="Gotham Narrow Light" pitchFamily="50" charset="0"/>
              <a:cs typeface="Gotham Narrow Light" pitchFamily="50" charset="0"/>
            </a:endParaRPr>
          </a:p>
        </p:txBody>
      </p:sp>
      <p:sp>
        <p:nvSpPr>
          <p:cNvPr id="10" name="Rectangle 27">
            <a:extLst>
              <a:ext uri="{FF2B5EF4-FFF2-40B4-BE49-F238E27FC236}">
                <a16:creationId xmlns:a16="http://schemas.microsoft.com/office/drawing/2014/main" id="{551FB49A-E1DA-48CE-A3EC-AED18E4E05D8}"/>
              </a:ext>
            </a:extLst>
          </p:cNvPr>
          <p:cNvSpPr/>
          <p:nvPr/>
        </p:nvSpPr>
        <p:spPr>
          <a:xfrm>
            <a:off x="493706" y="6163386"/>
            <a:ext cx="6926811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55"/>
              </a:lnSpc>
            </a:pPr>
            <a:r>
              <a:rPr lang="en-US" sz="1400" spc="15" dirty="0">
                <a:solidFill>
                  <a:schemeClr val="tx1">
                    <a:lumMod val="50000"/>
                    <a:lumOff val="50000"/>
                  </a:schemeClr>
                </a:solidFill>
                <a:latin typeface="Gotham Narrow Light" pitchFamily="50" charset="0"/>
                <a:cs typeface="Gotham Narrow Light" pitchFamily="50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www.dsa.az</a:t>
            </a:r>
            <a:r>
              <a:rPr lang="en-US" sz="1400" spc="15" dirty="0">
                <a:solidFill>
                  <a:schemeClr val="tx1">
                    <a:lumMod val="50000"/>
                    <a:lumOff val="50000"/>
                  </a:schemeClr>
                </a:solidFill>
                <a:latin typeface="Gotham Narrow Light" pitchFamily="50" charset="0"/>
                <a:cs typeface="Gotham Narrow Light" pitchFamily="50" charset="0"/>
              </a:rPr>
              <a:t>                                                                     </a:t>
            </a:r>
            <a:r>
              <a:rPr lang="az-Latn-AZ" sz="1400" spc="15" dirty="0">
                <a:solidFill>
                  <a:schemeClr val="tx1">
                    <a:lumMod val="50000"/>
                    <a:lumOff val="50000"/>
                  </a:schemeClr>
                </a:solidFill>
                <a:latin typeface="Gotham Narrow Light" pitchFamily="50" charset="0"/>
                <a:cs typeface="Gotham Narrow Light" pitchFamily="50" charset="0"/>
              </a:rPr>
              <a:t>Bütün </a:t>
            </a:r>
            <a:r>
              <a:rPr lang="az-Latn-AZ" sz="1400" spc="10" dirty="0">
                <a:solidFill>
                  <a:schemeClr val="tx1">
                    <a:lumMod val="50000"/>
                    <a:lumOff val="50000"/>
                  </a:schemeClr>
                </a:solidFill>
                <a:latin typeface="Gotham Narrow Light" pitchFamily="50" charset="0"/>
                <a:cs typeface="Gotham Narrow Light" pitchFamily="50" charset="0"/>
              </a:rPr>
              <a:t>hüquqlar</a:t>
            </a:r>
            <a:r>
              <a:rPr lang="az-Latn-AZ" sz="1400" spc="-135" dirty="0">
                <a:solidFill>
                  <a:schemeClr val="tx1">
                    <a:lumMod val="50000"/>
                    <a:lumOff val="50000"/>
                  </a:schemeClr>
                </a:solidFill>
                <a:latin typeface="Gotham Narrow Light" pitchFamily="50" charset="0"/>
                <a:cs typeface="Gotham Narrow Light" pitchFamily="50" charset="0"/>
              </a:rPr>
              <a:t> </a:t>
            </a:r>
            <a:r>
              <a:rPr lang="az-Latn-AZ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otham Narrow Light" pitchFamily="50" charset="0"/>
                <a:cs typeface="Gotham Narrow Light" pitchFamily="50" charset="0"/>
              </a:rPr>
              <a:t>qorunur.</a:t>
            </a:r>
            <a:endParaRPr lang="az-Latn-AZ" sz="1400" b="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Gotham Narrow Light" pitchFamily="50" charset="0"/>
              <a:cs typeface="Gotham Narrow Light" pitchFamily="50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5A1D80-08BD-47E3-954B-5A4093617407}"/>
              </a:ext>
            </a:extLst>
          </p:cNvPr>
          <p:cNvSpPr txBox="1"/>
          <p:nvPr/>
        </p:nvSpPr>
        <p:spPr>
          <a:xfrm>
            <a:off x="7764905" y="6250717"/>
            <a:ext cx="3386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Gotham Narrow Light" pitchFamily="50" charset="0"/>
                <a:cs typeface="Gotham Narrow Light" pitchFamily="50" charset="0"/>
              </a:rPr>
              <a:t>DATA SCIENCE ACADEMY</a:t>
            </a:r>
            <a:endParaRPr lang="az-Latn-AZ" sz="1400" spc="300" dirty="0">
              <a:solidFill>
                <a:schemeClr val="tx1">
                  <a:lumMod val="50000"/>
                  <a:lumOff val="50000"/>
                </a:schemeClr>
              </a:solidFill>
              <a:latin typeface="Gotham Narrow Light" pitchFamily="50" charset="0"/>
              <a:cs typeface="Gotham Narrow Light" pitchFamily="50" charset="0"/>
            </a:endParaRPr>
          </a:p>
        </p:txBody>
      </p:sp>
      <p:grpSp>
        <p:nvGrpSpPr>
          <p:cNvPr id="17" name="object 4"/>
          <p:cNvGrpSpPr/>
          <p:nvPr/>
        </p:nvGrpSpPr>
        <p:grpSpPr>
          <a:xfrm>
            <a:off x="53390" y="951642"/>
            <a:ext cx="7249795" cy="5299075"/>
            <a:chOff x="91439" y="1225288"/>
            <a:chExt cx="7249795" cy="5299075"/>
          </a:xfrm>
        </p:grpSpPr>
        <p:sp>
          <p:nvSpPr>
            <p:cNvPr id="18" name="object 5"/>
            <p:cNvSpPr/>
            <p:nvPr/>
          </p:nvSpPr>
          <p:spPr>
            <a:xfrm>
              <a:off x="295626" y="1225288"/>
              <a:ext cx="5739443" cy="519228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6"/>
            <p:cNvSpPr/>
            <p:nvPr/>
          </p:nvSpPr>
          <p:spPr>
            <a:xfrm>
              <a:off x="306323" y="1235964"/>
              <a:ext cx="5644896" cy="50993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7"/>
            <p:cNvSpPr/>
            <p:nvPr/>
          </p:nvSpPr>
          <p:spPr>
            <a:xfrm>
              <a:off x="91439" y="5839968"/>
              <a:ext cx="4038600" cy="683895"/>
            </a:xfrm>
            <a:custGeom>
              <a:avLst/>
              <a:gdLst/>
              <a:ahLst/>
              <a:cxnLst/>
              <a:rect l="l" t="t" r="r" b="b"/>
              <a:pathLst>
                <a:path w="4038600" h="683895">
                  <a:moveTo>
                    <a:pt x="4038600" y="0"/>
                  </a:moveTo>
                  <a:lnTo>
                    <a:pt x="0" y="0"/>
                  </a:lnTo>
                  <a:lnTo>
                    <a:pt x="0" y="683856"/>
                  </a:lnTo>
                  <a:lnTo>
                    <a:pt x="4038600" y="683856"/>
                  </a:lnTo>
                  <a:lnTo>
                    <a:pt x="4038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8"/>
            <p:cNvSpPr/>
            <p:nvPr/>
          </p:nvSpPr>
          <p:spPr>
            <a:xfrm>
              <a:off x="1917191" y="3003803"/>
              <a:ext cx="1444752" cy="38557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9"/>
            <p:cNvSpPr/>
            <p:nvPr/>
          </p:nvSpPr>
          <p:spPr>
            <a:xfrm>
              <a:off x="1966722" y="3053372"/>
              <a:ext cx="1275080" cy="216535"/>
            </a:xfrm>
            <a:custGeom>
              <a:avLst/>
              <a:gdLst/>
              <a:ahLst/>
              <a:cxnLst/>
              <a:rect l="l" t="t" r="r" b="b"/>
              <a:pathLst>
                <a:path w="1275080" h="216535">
                  <a:moveTo>
                    <a:pt x="0" y="216369"/>
                  </a:moveTo>
                  <a:lnTo>
                    <a:pt x="1275080" y="216369"/>
                  </a:lnTo>
                  <a:lnTo>
                    <a:pt x="1275080" y="0"/>
                  </a:lnTo>
                  <a:lnTo>
                    <a:pt x="0" y="0"/>
                  </a:lnTo>
                  <a:lnTo>
                    <a:pt x="0" y="216369"/>
                  </a:lnTo>
                  <a:close/>
                </a:path>
              </a:pathLst>
            </a:custGeom>
            <a:ln w="19812">
              <a:solidFill>
                <a:srgbClr val="E64A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10"/>
            <p:cNvSpPr/>
            <p:nvPr/>
          </p:nvSpPr>
          <p:spPr>
            <a:xfrm>
              <a:off x="5914643" y="2578607"/>
              <a:ext cx="1426463" cy="37642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11"/>
            <p:cNvSpPr/>
            <p:nvPr/>
          </p:nvSpPr>
          <p:spPr>
            <a:xfrm>
              <a:off x="5953505" y="2728722"/>
              <a:ext cx="1092835" cy="104775"/>
            </a:xfrm>
            <a:custGeom>
              <a:avLst/>
              <a:gdLst/>
              <a:ahLst/>
              <a:cxnLst/>
              <a:rect l="l" t="t" r="r" b="b"/>
              <a:pathLst>
                <a:path w="1092834" h="104775">
                  <a:moveTo>
                    <a:pt x="0" y="104775"/>
                  </a:moveTo>
                  <a:lnTo>
                    <a:pt x="1092453" y="0"/>
                  </a:lnTo>
                </a:path>
              </a:pathLst>
            </a:custGeom>
            <a:ln w="25908">
              <a:solidFill>
                <a:srgbClr val="E64A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12"/>
            <p:cNvSpPr/>
            <p:nvPr/>
          </p:nvSpPr>
          <p:spPr>
            <a:xfrm>
              <a:off x="7021068" y="2676143"/>
              <a:ext cx="109855" cy="104139"/>
            </a:xfrm>
            <a:custGeom>
              <a:avLst/>
              <a:gdLst/>
              <a:ahLst/>
              <a:cxnLst/>
              <a:rect l="l" t="t" r="r" b="b"/>
              <a:pathLst>
                <a:path w="109854" h="104139">
                  <a:moveTo>
                    <a:pt x="0" y="0"/>
                  </a:moveTo>
                  <a:lnTo>
                    <a:pt x="10032" y="103631"/>
                  </a:lnTo>
                  <a:lnTo>
                    <a:pt x="109347" y="417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4A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13"/>
            <p:cNvSpPr/>
            <p:nvPr/>
          </p:nvSpPr>
          <p:spPr>
            <a:xfrm>
              <a:off x="4066031" y="2543555"/>
              <a:ext cx="2007108" cy="391363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r>
                <a:rPr lang="en-US" dirty="0"/>
                <a:t>`</a:t>
              </a:r>
              <a:endParaRPr dirty="0"/>
            </a:p>
          </p:txBody>
        </p:sp>
        <p:sp>
          <p:nvSpPr>
            <p:cNvPr id="27" name="object 14"/>
            <p:cNvSpPr/>
            <p:nvPr/>
          </p:nvSpPr>
          <p:spPr>
            <a:xfrm>
              <a:off x="4115561" y="2593086"/>
              <a:ext cx="1839595" cy="3744595"/>
            </a:xfrm>
            <a:custGeom>
              <a:avLst/>
              <a:gdLst/>
              <a:ahLst/>
              <a:cxnLst/>
              <a:rect l="l" t="t" r="r" b="b"/>
              <a:pathLst>
                <a:path w="1839595" h="3744595">
                  <a:moveTo>
                    <a:pt x="0" y="3744341"/>
                  </a:moveTo>
                  <a:lnTo>
                    <a:pt x="1839087" y="3744341"/>
                  </a:lnTo>
                  <a:lnTo>
                    <a:pt x="1839087" y="0"/>
                  </a:lnTo>
                  <a:lnTo>
                    <a:pt x="0" y="0"/>
                  </a:lnTo>
                  <a:lnTo>
                    <a:pt x="0" y="3744341"/>
                  </a:lnTo>
                  <a:close/>
                </a:path>
              </a:pathLst>
            </a:custGeom>
            <a:ln w="19812">
              <a:solidFill>
                <a:srgbClr val="E64A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15"/>
            <p:cNvSpPr/>
            <p:nvPr/>
          </p:nvSpPr>
          <p:spPr>
            <a:xfrm>
              <a:off x="6317009" y="4041647"/>
              <a:ext cx="344364" cy="97536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16"/>
            <p:cNvSpPr/>
            <p:nvPr/>
          </p:nvSpPr>
          <p:spPr>
            <a:xfrm>
              <a:off x="6327648" y="4059936"/>
              <a:ext cx="257175" cy="865505"/>
            </a:xfrm>
            <a:custGeom>
              <a:avLst/>
              <a:gdLst/>
              <a:ahLst/>
              <a:cxnLst/>
              <a:rect l="l" t="t" r="r" b="b"/>
              <a:pathLst>
                <a:path w="257175" h="865504">
                  <a:moveTo>
                    <a:pt x="257175" y="865251"/>
                  </a:moveTo>
                  <a:lnTo>
                    <a:pt x="207009" y="860297"/>
                  </a:lnTo>
                  <a:lnTo>
                    <a:pt x="166242" y="846963"/>
                  </a:lnTo>
                  <a:lnTo>
                    <a:pt x="138684" y="827151"/>
                  </a:lnTo>
                  <a:lnTo>
                    <a:pt x="128524" y="802894"/>
                  </a:lnTo>
                  <a:lnTo>
                    <a:pt x="128524" y="513080"/>
                  </a:lnTo>
                  <a:lnTo>
                    <a:pt x="118490" y="488822"/>
                  </a:lnTo>
                  <a:lnTo>
                    <a:pt x="90931" y="469011"/>
                  </a:lnTo>
                  <a:lnTo>
                    <a:pt x="50037" y="455675"/>
                  </a:lnTo>
                  <a:lnTo>
                    <a:pt x="0" y="450722"/>
                  </a:lnTo>
                  <a:lnTo>
                    <a:pt x="50037" y="445769"/>
                  </a:lnTo>
                  <a:lnTo>
                    <a:pt x="90931" y="432307"/>
                  </a:lnTo>
                  <a:lnTo>
                    <a:pt x="118490" y="412495"/>
                  </a:lnTo>
                  <a:lnTo>
                    <a:pt x="128524" y="388238"/>
                  </a:lnTo>
                  <a:lnTo>
                    <a:pt x="128524" y="62356"/>
                  </a:lnTo>
                  <a:lnTo>
                    <a:pt x="138684" y="38100"/>
                  </a:lnTo>
                  <a:lnTo>
                    <a:pt x="166242" y="18287"/>
                  </a:lnTo>
                  <a:lnTo>
                    <a:pt x="207009" y="4952"/>
                  </a:lnTo>
                  <a:lnTo>
                    <a:pt x="257175" y="0"/>
                  </a:lnTo>
                </a:path>
              </a:pathLst>
            </a:custGeom>
            <a:ln w="12192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17"/>
          <p:cNvSpPr txBox="1"/>
          <p:nvPr/>
        </p:nvSpPr>
        <p:spPr>
          <a:xfrm>
            <a:off x="7285618" y="2003676"/>
            <a:ext cx="4491355" cy="15517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C000"/>
                </a:solidFill>
                <a:latin typeface="Gotham Narrow Light" pitchFamily="50" charset="0"/>
                <a:cs typeface="Gotham Narrow Light" pitchFamily="50" charset="0"/>
              </a:rPr>
              <a:t>Show </a:t>
            </a:r>
            <a:r>
              <a:rPr sz="2000" b="1" spc="-70" dirty="0">
                <a:solidFill>
                  <a:srgbClr val="FFC000"/>
                </a:solidFill>
                <a:latin typeface="Gotham Narrow Light" pitchFamily="50" charset="0"/>
                <a:cs typeface="Gotham Narrow Light" pitchFamily="50" charset="0"/>
              </a:rPr>
              <a:t>Values </a:t>
            </a:r>
            <a:r>
              <a:rPr sz="2000" b="1" spc="-10" dirty="0">
                <a:solidFill>
                  <a:srgbClr val="FFC000"/>
                </a:solidFill>
                <a:latin typeface="Gotham Narrow Light" pitchFamily="50" charset="0"/>
                <a:cs typeface="Gotham Narrow Light" pitchFamily="50" charset="0"/>
              </a:rPr>
              <a:t>As </a:t>
            </a:r>
            <a:r>
              <a:rPr sz="2000" spc="-15" dirty="0">
                <a:solidFill>
                  <a:srgbClr val="405756"/>
                </a:solidFill>
                <a:latin typeface="Gotham Narrow Light" pitchFamily="50" charset="0"/>
                <a:cs typeface="Gotham Narrow Light" pitchFamily="50" charset="0"/>
              </a:rPr>
              <a:t>options </a:t>
            </a:r>
            <a:r>
              <a:rPr sz="2000" spc="-5" dirty="0">
                <a:solidFill>
                  <a:srgbClr val="405756"/>
                </a:solidFill>
                <a:latin typeface="Gotham Narrow Light" pitchFamily="50" charset="0"/>
                <a:cs typeface="Gotham Narrow Light" pitchFamily="50" charset="0"/>
              </a:rPr>
              <a:t>allow </a:t>
            </a:r>
            <a:r>
              <a:rPr sz="2000" spc="-30" dirty="0">
                <a:solidFill>
                  <a:srgbClr val="405756"/>
                </a:solidFill>
                <a:latin typeface="Gotham Narrow Light" pitchFamily="50" charset="0"/>
                <a:cs typeface="Gotham Narrow Light" pitchFamily="50" charset="0"/>
              </a:rPr>
              <a:t>you </a:t>
            </a:r>
            <a:r>
              <a:rPr sz="2000" dirty="0">
                <a:solidFill>
                  <a:srgbClr val="405756"/>
                </a:solidFill>
                <a:latin typeface="Gotham Narrow Light" pitchFamily="50" charset="0"/>
                <a:cs typeface="Gotham Narrow Light" pitchFamily="50" charset="0"/>
              </a:rPr>
              <a:t>to </a:t>
            </a:r>
            <a:r>
              <a:rPr sz="2000" spc="-10" dirty="0">
                <a:solidFill>
                  <a:srgbClr val="405756"/>
                </a:solidFill>
                <a:latin typeface="Gotham Narrow Light" pitchFamily="50" charset="0"/>
                <a:cs typeface="Gotham Narrow Light" pitchFamily="50" charset="0"/>
              </a:rPr>
              <a:t>apply  </a:t>
            </a:r>
            <a:r>
              <a:rPr sz="2000" spc="-15" dirty="0">
                <a:solidFill>
                  <a:srgbClr val="405756"/>
                </a:solidFill>
                <a:latin typeface="Gotham Narrow Light" pitchFamily="50" charset="0"/>
                <a:cs typeface="Gotham Narrow Light" pitchFamily="50" charset="0"/>
              </a:rPr>
              <a:t>additional calculations </a:t>
            </a:r>
            <a:r>
              <a:rPr sz="2000" dirty="0">
                <a:solidFill>
                  <a:srgbClr val="405756"/>
                </a:solidFill>
                <a:latin typeface="Gotham Narrow Light" pitchFamily="50" charset="0"/>
                <a:cs typeface="Gotham Narrow Light" pitchFamily="50" charset="0"/>
              </a:rPr>
              <a:t>to </a:t>
            </a:r>
            <a:r>
              <a:rPr sz="2000" spc="-15" dirty="0">
                <a:solidFill>
                  <a:srgbClr val="405756"/>
                </a:solidFill>
                <a:latin typeface="Gotham Narrow Light" pitchFamily="50" charset="0"/>
                <a:cs typeface="Gotham Narrow Light" pitchFamily="50" charset="0"/>
              </a:rPr>
              <a:t>change the </a:t>
            </a:r>
            <a:r>
              <a:rPr sz="2000" spc="-10" dirty="0">
                <a:solidFill>
                  <a:srgbClr val="405756"/>
                </a:solidFill>
                <a:latin typeface="Gotham Narrow Light" pitchFamily="50" charset="0"/>
                <a:cs typeface="Gotham Narrow Light" pitchFamily="50" charset="0"/>
              </a:rPr>
              <a:t>way  </a:t>
            </a:r>
            <a:r>
              <a:rPr sz="2000" spc="-15" dirty="0">
                <a:solidFill>
                  <a:srgbClr val="405756"/>
                </a:solidFill>
                <a:latin typeface="Gotham Narrow Light" pitchFamily="50" charset="0"/>
                <a:cs typeface="Gotham Narrow Light" pitchFamily="50" charset="0"/>
              </a:rPr>
              <a:t>values </a:t>
            </a:r>
            <a:r>
              <a:rPr sz="2000" spc="-5" dirty="0">
                <a:solidFill>
                  <a:srgbClr val="405756"/>
                </a:solidFill>
                <a:latin typeface="Gotham Narrow Light" pitchFamily="50" charset="0"/>
                <a:cs typeface="Gotham Narrow Light" pitchFamily="50" charset="0"/>
              </a:rPr>
              <a:t>are </a:t>
            </a:r>
            <a:r>
              <a:rPr sz="2000" spc="-15" dirty="0">
                <a:solidFill>
                  <a:srgbClr val="405756"/>
                </a:solidFill>
                <a:latin typeface="Gotham Narrow Light" pitchFamily="50" charset="0"/>
                <a:cs typeface="Gotham Narrow Light" pitchFamily="50" charset="0"/>
              </a:rPr>
              <a:t>shown, </a:t>
            </a:r>
            <a:r>
              <a:rPr sz="2000" spc="-10" dirty="0">
                <a:solidFill>
                  <a:srgbClr val="405756"/>
                </a:solidFill>
                <a:latin typeface="Gotham Narrow Light" pitchFamily="50" charset="0"/>
                <a:cs typeface="Gotham Narrow Light" pitchFamily="50" charset="0"/>
              </a:rPr>
              <a:t>such </a:t>
            </a:r>
            <a:r>
              <a:rPr sz="2000" spc="-15" dirty="0">
                <a:solidFill>
                  <a:srgbClr val="405756"/>
                </a:solidFill>
                <a:latin typeface="Gotham Narrow Light" pitchFamily="50" charset="0"/>
                <a:cs typeface="Gotham Narrow Light" pitchFamily="50" charset="0"/>
              </a:rPr>
              <a:t>as </a:t>
            </a:r>
            <a:r>
              <a:rPr sz="2000" dirty="0">
                <a:solidFill>
                  <a:srgbClr val="405756"/>
                </a:solidFill>
                <a:latin typeface="Gotham Narrow Light" pitchFamily="50" charset="0"/>
                <a:cs typeface="Gotham Narrow Light" pitchFamily="50" charset="0"/>
              </a:rPr>
              <a:t>the </a:t>
            </a:r>
            <a:r>
              <a:rPr sz="2000" spc="-15" dirty="0">
                <a:solidFill>
                  <a:srgbClr val="405756"/>
                </a:solidFill>
                <a:latin typeface="Gotham Narrow Light" pitchFamily="50" charset="0"/>
                <a:cs typeface="Gotham Narrow Light" pitchFamily="50" charset="0"/>
              </a:rPr>
              <a:t>Percent </a:t>
            </a:r>
            <a:r>
              <a:rPr sz="2000" spc="-10" dirty="0">
                <a:solidFill>
                  <a:srgbClr val="405756"/>
                </a:solidFill>
                <a:latin typeface="Gotham Narrow Light" pitchFamily="50" charset="0"/>
                <a:cs typeface="Gotham Narrow Light" pitchFamily="50" charset="0"/>
              </a:rPr>
              <a:t>of </a:t>
            </a:r>
            <a:r>
              <a:rPr sz="2000" spc="-5" dirty="0">
                <a:solidFill>
                  <a:srgbClr val="405756"/>
                </a:solidFill>
                <a:latin typeface="Gotham Narrow Light" pitchFamily="50" charset="0"/>
                <a:cs typeface="Gotham Narrow Light" pitchFamily="50" charset="0"/>
              </a:rPr>
              <a:t>a  </a:t>
            </a:r>
            <a:r>
              <a:rPr sz="2000" spc="-100" dirty="0">
                <a:solidFill>
                  <a:srgbClr val="405756"/>
                </a:solidFill>
                <a:latin typeface="Gotham Narrow Light" pitchFamily="50" charset="0"/>
                <a:cs typeface="Gotham Narrow Light" pitchFamily="50" charset="0"/>
              </a:rPr>
              <a:t>Total </a:t>
            </a:r>
            <a:r>
              <a:rPr sz="2000" spc="-15" dirty="0">
                <a:solidFill>
                  <a:srgbClr val="405756"/>
                </a:solidFill>
                <a:latin typeface="Gotham Narrow Light" pitchFamily="50" charset="0"/>
                <a:cs typeface="Gotham Narrow Light" pitchFamily="50" charset="0"/>
              </a:rPr>
              <a:t>or </a:t>
            </a:r>
            <a:r>
              <a:rPr sz="2000" spc="-25" dirty="0">
                <a:solidFill>
                  <a:srgbClr val="405756"/>
                </a:solidFill>
                <a:latin typeface="Gotham Narrow Light" pitchFamily="50" charset="0"/>
                <a:cs typeface="Gotham Narrow Light" pitchFamily="50" charset="0"/>
              </a:rPr>
              <a:t>Subtotal, </a:t>
            </a:r>
            <a:r>
              <a:rPr sz="2000" spc="-30" dirty="0">
                <a:solidFill>
                  <a:srgbClr val="405756"/>
                </a:solidFill>
                <a:latin typeface="Gotham Narrow Light" pitchFamily="50" charset="0"/>
                <a:cs typeface="Gotham Narrow Light" pitchFamily="50" charset="0"/>
              </a:rPr>
              <a:t>Running </a:t>
            </a:r>
            <a:r>
              <a:rPr sz="2000" spc="-70" dirty="0">
                <a:solidFill>
                  <a:srgbClr val="405756"/>
                </a:solidFill>
                <a:latin typeface="Gotham Narrow Light" pitchFamily="50" charset="0"/>
                <a:cs typeface="Gotham Narrow Light" pitchFamily="50" charset="0"/>
              </a:rPr>
              <a:t>Value, </a:t>
            </a:r>
            <a:r>
              <a:rPr sz="2000" spc="-25" dirty="0">
                <a:solidFill>
                  <a:srgbClr val="405756"/>
                </a:solidFill>
                <a:latin typeface="Gotham Narrow Light" pitchFamily="50" charset="0"/>
                <a:cs typeface="Gotham Narrow Light" pitchFamily="50" charset="0"/>
              </a:rPr>
              <a:t>Rank,</a:t>
            </a:r>
            <a:r>
              <a:rPr sz="2000" spc="65" dirty="0">
                <a:solidFill>
                  <a:srgbClr val="405756"/>
                </a:solidFill>
                <a:latin typeface="Gotham Narrow Light" pitchFamily="50" charset="0"/>
                <a:cs typeface="Gotham Narrow Light" pitchFamily="50" charset="0"/>
              </a:rPr>
              <a:t> </a:t>
            </a:r>
            <a:r>
              <a:rPr sz="2000" spc="-15" dirty="0">
                <a:solidFill>
                  <a:srgbClr val="405756"/>
                </a:solidFill>
                <a:latin typeface="Gotham Narrow Light" pitchFamily="50" charset="0"/>
                <a:cs typeface="Gotham Narrow Light" pitchFamily="50" charset="0"/>
              </a:rPr>
              <a:t>etc.</a:t>
            </a:r>
            <a:endParaRPr sz="2000" dirty="0">
              <a:latin typeface="Gotham Narrow Light" pitchFamily="50" charset="0"/>
              <a:cs typeface="Gotham Narrow Light" pitchFamily="50" charset="0"/>
            </a:endParaRPr>
          </a:p>
        </p:txBody>
      </p:sp>
      <p:sp>
        <p:nvSpPr>
          <p:cNvPr id="31" name="object 18"/>
          <p:cNvSpPr txBox="1"/>
          <p:nvPr/>
        </p:nvSpPr>
        <p:spPr>
          <a:xfrm>
            <a:off x="6849963" y="3723660"/>
            <a:ext cx="406146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i="1" dirty="0">
                <a:solidFill>
                  <a:srgbClr val="575756"/>
                </a:solidFill>
                <a:latin typeface="Gotham Narrow Light" pitchFamily="50" charset="0"/>
                <a:cs typeface="Gotham Narrow Light" pitchFamily="50" charset="0"/>
              </a:rPr>
              <a:t>In </a:t>
            </a:r>
            <a:r>
              <a:rPr sz="2000" i="1" spc="-15" dirty="0">
                <a:solidFill>
                  <a:srgbClr val="575756"/>
                </a:solidFill>
                <a:latin typeface="Gotham Narrow Light" pitchFamily="50" charset="0"/>
                <a:cs typeface="Gotham Narrow Light" pitchFamily="50" charset="0"/>
              </a:rPr>
              <a:t>this case, </a:t>
            </a:r>
            <a:r>
              <a:rPr sz="2000" i="1" spc="-20" dirty="0">
                <a:solidFill>
                  <a:srgbClr val="575756"/>
                </a:solidFill>
                <a:latin typeface="Gotham Narrow Light" pitchFamily="50" charset="0"/>
                <a:cs typeface="Gotham Narrow Light" pitchFamily="50" charset="0"/>
              </a:rPr>
              <a:t>we’re </a:t>
            </a:r>
            <a:r>
              <a:rPr sz="2000" i="1" spc="-15" dirty="0">
                <a:solidFill>
                  <a:srgbClr val="575756"/>
                </a:solidFill>
                <a:latin typeface="Gotham Narrow Light" pitchFamily="50" charset="0"/>
                <a:cs typeface="Gotham Narrow Light" pitchFamily="50" charset="0"/>
              </a:rPr>
              <a:t>showing </a:t>
            </a:r>
            <a:r>
              <a:rPr sz="2000" b="1" i="1" spc="-15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Order  Quantity </a:t>
            </a:r>
            <a:r>
              <a:rPr sz="2000" i="1" spc="-20" dirty="0">
                <a:solidFill>
                  <a:srgbClr val="575756"/>
                </a:solidFill>
                <a:latin typeface="Gotham Narrow Light" pitchFamily="50" charset="0"/>
                <a:cs typeface="Gotham Narrow Light" pitchFamily="50" charset="0"/>
              </a:rPr>
              <a:t>values </a:t>
            </a:r>
            <a:r>
              <a:rPr sz="2000" i="1" spc="-15" dirty="0">
                <a:solidFill>
                  <a:srgbClr val="575756"/>
                </a:solidFill>
                <a:latin typeface="Gotham Narrow Light" pitchFamily="50" charset="0"/>
                <a:cs typeface="Gotham Narrow Light" pitchFamily="50" charset="0"/>
              </a:rPr>
              <a:t>as </a:t>
            </a:r>
            <a:r>
              <a:rPr sz="2000" b="1" i="1" spc="-5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% </a:t>
            </a:r>
            <a:r>
              <a:rPr sz="2000" b="1" i="1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of </a:t>
            </a:r>
            <a:r>
              <a:rPr sz="2000" b="1" i="1" spc="-15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Column </a:t>
            </a:r>
            <a:r>
              <a:rPr sz="2000" b="1" i="1" spc="-25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Total,  </a:t>
            </a:r>
            <a:r>
              <a:rPr sz="2000" i="1" spc="-15" dirty="0">
                <a:solidFill>
                  <a:srgbClr val="575756"/>
                </a:solidFill>
                <a:latin typeface="Gotham Narrow Light" pitchFamily="50" charset="0"/>
                <a:cs typeface="Gotham Narrow Light" pitchFamily="50" charset="0"/>
              </a:rPr>
              <a:t>rather than whole</a:t>
            </a:r>
            <a:r>
              <a:rPr sz="2000" i="1" spc="-100" dirty="0">
                <a:solidFill>
                  <a:srgbClr val="575756"/>
                </a:solidFill>
                <a:latin typeface="Gotham Narrow Light" pitchFamily="50" charset="0"/>
                <a:cs typeface="Gotham Narrow Light" pitchFamily="50" charset="0"/>
              </a:rPr>
              <a:t> </a:t>
            </a:r>
            <a:r>
              <a:rPr sz="2000" i="1" spc="-20" dirty="0">
                <a:solidFill>
                  <a:srgbClr val="575756"/>
                </a:solidFill>
                <a:latin typeface="Gotham Narrow Light" pitchFamily="50" charset="0"/>
                <a:cs typeface="Gotham Narrow Light" pitchFamily="50" charset="0"/>
              </a:rPr>
              <a:t>numbers</a:t>
            </a:r>
            <a:endParaRPr sz="2000" dirty="0">
              <a:latin typeface="Gotham Narrow Light" pitchFamily="50" charset="0"/>
              <a:cs typeface="Gotham Narrow Light" pitchFamily="50" charset="0"/>
            </a:endParaRPr>
          </a:p>
        </p:txBody>
      </p:sp>
      <p:sp>
        <p:nvSpPr>
          <p:cNvPr id="32" name="Google Shape;644;p61">
            <a:extLst>
              <a:ext uri="{FF2B5EF4-FFF2-40B4-BE49-F238E27FC236}">
                <a16:creationId xmlns:a16="http://schemas.microsoft.com/office/drawing/2014/main" id="{FAD0158A-9B95-4DA9-A26C-A4A8910DEC2D}"/>
              </a:ext>
            </a:extLst>
          </p:cNvPr>
          <p:cNvSpPr txBox="1">
            <a:spLocks/>
          </p:cNvSpPr>
          <p:nvPr/>
        </p:nvSpPr>
        <p:spPr>
          <a:xfrm>
            <a:off x="0" y="154263"/>
            <a:ext cx="12192000" cy="77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sz="4000" b="1" dirty="0">
                <a:solidFill>
                  <a:srgbClr val="DD0551"/>
                </a:solidFill>
                <a:latin typeface="Gotham" pitchFamily="50" charset="0"/>
                <a:cs typeface="Gotham" pitchFamily="50" charset="0"/>
              </a:rPr>
              <a:t>Show as values</a:t>
            </a:r>
          </a:p>
        </p:txBody>
      </p:sp>
    </p:spTree>
    <p:extLst>
      <p:ext uri="{BB962C8B-B14F-4D97-AF65-F5344CB8AC3E}">
        <p14:creationId xmlns:p14="http://schemas.microsoft.com/office/powerpoint/2010/main" val="4105417352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Picture 64">
            <a:extLst>
              <a:ext uri="{FF2B5EF4-FFF2-40B4-BE49-F238E27FC236}">
                <a16:creationId xmlns:a16="http://schemas.microsoft.com/office/drawing/2014/main" id="{B9152199-B9AE-42BB-A71A-140447C44771}"/>
              </a:ext>
            </a:extLst>
          </p:cNvPr>
          <p:cNvPicPr>
            <a:picLocks/>
          </p:cNvPicPr>
          <p:nvPr/>
        </p:nvPicPr>
        <p:blipFill>
          <a:blip r:embed="rId2"/>
          <a:srcRect/>
          <a:stretch/>
        </p:blipFill>
        <p:spPr>
          <a:xfrm>
            <a:off x="11013950" y="6134605"/>
            <a:ext cx="959111" cy="53999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C8EDAB3-FF70-4073-BC11-F46E87CD70A7}"/>
              </a:ext>
            </a:extLst>
          </p:cNvPr>
          <p:cNvSpPr txBox="1"/>
          <p:nvPr/>
        </p:nvSpPr>
        <p:spPr>
          <a:xfrm>
            <a:off x="11185688" y="6254982"/>
            <a:ext cx="615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otham Narrow Light" pitchFamily="50" charset="0"/>
                <a:cs typeface="Gotham Narrow Light" pitchFamily="50" charset="0"/>
              </a:rPr>
              <a:t>13</a:t>
            </a:r>
            <a:endParaRPr lang="az-Latn-AZ" sz="1400" dirty="0">
              <a:solidFill>
                <a:schemeClr val="tx1">
                  <a:lumMod val="50000"/>
                  <a:lumOff val="50000"/>
                </a:schemeClr>
              </a:solidFill>
              <a:latin typeface="Gotham Narrow Light" pitchFamily="50" charset="0"/>
              <a:cs typeface="Gotham Narrow Light" pitchFamily="50" charset="0"/>
            </a:endParaRPr>
          </a:p>
        </p:txBody>
      </p:sp>
      <p:sp>
        <p:nvSpPr>
          <p:cNvPr id="18" name="Rectangle 27">
            <a:extLst>
              <a:ext uri="{FF2B5EF4-FFF2-40B4-BE49-F238E27FC236}">
                <a16:creationId xmlns:a16="http://schemas.microsoft.com/office/drawing/2014/main" id="{551FB49A-E1DA-48CE-A3EC-AED18E4E05D8}"/>
              </a:ext>
            </a:extLst>
          </p:cNvPr>
          <p:cNvSpPr/>
          <p:nvPr/>
        </p:nvSpPr>
        <p:spPr>
          <a:xfrm>
            <a:off x="493706" y="6163386"/>
            <a:ext cx="6926811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55"/>
              </a:lnSpc>
            </a:pPr>
            <a:r>
              <a:rPr lang="en-US" sz="1400" spc="15" dirty="0">
                <a:solidFill>
                  <a:schemeClr val="tx1">
                    <a:lumMod val="50000"/>
                    <a:lumOff val="50000"/>
                  </a:schemeClr>
                </a:solidFill>
                <a:latin typeface="Gotham Narrow Light" pitchFamily="50" charset="0"/>
                <a:cs typeface="Gotham Narrow Light" pitchFamily="50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www.dsa.az</a:t>
            </a:r>
            <a:r>
              <a:rPr lang="en-US" sz="1400" spc="15" dirty="0">
                <a:solidFill>
                  <a:schemeClr val="tx1">
                    <a:lumMod val="50000"/>
                    <a:lumOff val="50000"/>
                  </a:schemeClr>
                </a:solidFill>
                <a:latin typeface="Gotham Narrow Light" pitchFamily="50" charset="0"/>
                <a:cs typeface="Gotham Narrow Light" pitchFamily="50" charset="0"/>
              </a:rPr>
              <a:t>                                                                     </a:t>
            </a:r>
            <a:r>
              <a:rPr lang="az-Latn-AZ" sz="1400" spc="15" dirty="0">
                <a:solidFill>
                  <a:schemeClr val="tx1">
                    <a:lumMod val="50000"/>
                    <a:lumOff val="50000"/>
                  </a:schemeClr>
                </a:solidFill>
                <a:latin typeface="Gotham Narrow Light" pitchFamily="50" charset="0"/>
                <a:cs typeface="Gotham Narrow Light" pitchFamily="50" charset="0"/>
              </a:rPr>
              <a:t>Bütün </a:t>
            </a:r>
            <a:r>
              <a:rPr lang="az-Latn-AZ" sz="1400" spc="10" dirty="0">
                <a:solidFill>
                  <a:schemeClr val="tx1">
                    <a:lumMod val="50000"/>
                    <a:lumOff val="50000"/>
                  </a:schemeClr>
                </a:solidFill>
                <a:latin typeface="Gotham Narrow Light" pitchFamily="50" charset="0"/>
                <a:cs typeface="Gotham Narrow Light" pitchFamily="50" charset="0"/>
              </a:rPr>
              <a:t>hüquqlar</a:t>
            </a:r>
            <a:r>
              <a:rPr lang="az-Latn-AZ" sz="1400" spc="-135" dirty="0">
                <a:solidFill>
                  <a:schemeClr val="tx1">
                    <a:lumMod val="50000"/>
                    <a:lumOff val="50000"/>
                  </a:schemeClr>
                </a:solidFill>
                <a:latin typeface="Gotham Narrow Light" pitchFamily="50" charset="0"/>
                <a:cs typeface="Gotham Narrow Light" pitchFamily="50" charset="0"/>
              </a:rPr>
              <a:t> </a:t>
            </a:r>
            <a:r>
              <a:rPr lang="az-Latn-AZ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otham Narrow Light" pitchFamily="50" charset="0"/>
                <a:cs typeface="Gotham Narrow Light" pitchFamily="50" charset="0"/>
              </a:rPr>
              <a:t>qorunur.</a:t>
            </a:r>
            <a:endParaRPr lang="az-Latn-AZ" sz="1400" b="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Gotham Narrow Light" pitchFamily="50" charset="0"/>
              <a:cs typeface="Gotham Narrow Light" pitchFamily="50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5A1D80-08BD-47E3-954B-5A4093617407}"/>
              </a:ext>
            </a:extLst>
          </p:cNvPr>
          <p:cNvSpPr txBox="1"/>
          <p:nvPr/>
        </p:nvSpPr>
        <p:spPr>
          <a:xfrm>
            <a:off x="7764905" y="6250717"/>
            <a:ext cx="3386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Gotham Narrow Light" pitchFamily="50" charset="0"/>
                <a:cs typeface="Gotham Narrow Light" pitchFamily="50" charset="0"/>
              </a:rPr>
              <a:t>DATA SCIENCE ACADEMY</a:t>
            </a:r>
            <a:endParaRPr lang="az-Latn-AZ" sz="1400" spc="300" dirty="0">
              <a:solidFill>
                <a:schemeClr val="tx1">
                  <a:lumMod val="50000"/>
                  <a:lumOff val="50000"/>
                </a:schemeClr>
              </a:solidFill>
              <a:latin typeface="Gotham Narrow Light" pitchFamily="50" charset="0"/>
              <a:cs typeface="Gotham Narrow Light" pitchFamily="50" charset="0"/>
            </a:endParaRPr>
          </a:p>
        </p:txBody>
      </p:sp>
      <p:sp>
        <p:nvSpPr>
          <p:cNvPr id="36" name="object 4"/>
          <p:cNvSpPr txBox="1"/>
          <p:nvPr/>
        </p:nvSpPr>
        <p:spPr>
          <a:xfrm>
            <a:off x="373786" y="1198880"/>
            <a:ext cx="11260303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040404"/>
                </a:solidFill>
                <a:latin typeface="Gotham Narrow Light" pitchFamily="50" charset="0"/>
                <a:cs typeface="Gotham Narrow Light" pitchFamily="50" charset="0"/>
              </a:rPr>
              <a:t>In </a:t>
            </a:r>
            <a:r>
              <a:rPr sz="2000" dirty="0">
                <a:solidFill>
                  <a:srgbClr val="040404"/>
                </a:solidFill>
                <a:latin typeface="Gotham Narrow Light" pitchFamily="50" charset="0"/>
                <a:cs typeface="Gotham Narrow Light" pitchFamily="50" charset="0"/>
              </a:rPr>
              <a:t>this </a:t>
            </a:r>
            <a:r>
              <a:rPr sz="2000" spc="-5" dirty="0">
                <a:solidFill>
                  <a:srgbClr val="040404"/>
                </a:solidFill>
                <a:latin typeface="Gotham Narrow Light" pitchFamily="50" charset="0"/>
                <a:cs typeface="Gotham Narrow Light" pitchFamily="50" charset="0"/>
              </a:rPr>
              <a:t>example </a:t>
            </a:r>
            <a:r>
              <a:rPr sz="2000" spc="-10" dirty="0">
                <a:solidFill>
                  <a:srgbClr val="040404"/>
                </a:solidFill>
                <a:latin typeface="Gotham Narrow Light" pitchFamily="50" charset="0"/>
                <a:cs typeface="Gotham Narrow Light" pitchFamily="50" charset="0"/>
              </a:rPr>
              <a:t>we’re </a:t>
            </a:r>
            <a:r>
              <a:rPr sz="2000" spc="-5" dirty="0">
                <a:solidFill>
                  <a:srgbClr val="040404"/>
                </a:solidFill>
                <a:latin typeface="Gotham Narrow Light" pitchFamily="50" charset="0"/>
                <a:cs typeface="Gotham Narrow Light" pitchFamily="50" charset="0"/>
              </a:rPr>
              <a:t>summarizing </a:t>
            </a:r>
            <a:r>
              <a:rPr sz="2000" dirty="0">
                <a:solidFill>
                  <a:srgbClr val="040404"/>
                </a:solidFill>
                <a:latin typeface="Gotham Narrow Light" pitchFamily="50" charset="0"/>
                <a:cs typeface="Gotham Narrow Light" pitchFamily="50" charset="0"/>
              </a:rPr>
              <a:t>the </a:t>
            </a:r>
            <a:r>
              <a:rPr sz="2000" spc="-5" dirty="0">
                <a:solidFill>
                  <a:srgbClr val="040404"/>
                </a:solidFill>
                <a:latin typeface="Gotham Narrow Light" pitchFamily="50" charset="0"/>
                <a:cs typeface="Gotham Narrow Light" pitchFamily="50" charset="0"/>
              </a:rPr>
              <a:t>same </a:t>
            </a:r>
            <a:r>
              <a:rPr sz="2000" dirty="0">
                <a:solidFill>
                  <a:srgbClr val="040404"/>
                </a:solidFill>
                <a:latin typeface="Gotham Narrow Light" pitchFamily="50" charset="0"/>
                <a:cs typeface="Gotham Narrow Light" pitchFamily="50" charset="0"/>
              </a:rPr>
              <a:t>Revenue </a:t>
            </a:r>
            <a:r>
              <a:rPr sz="2000" spc="-5" dirty="0">
                <a:solidFill>
                  <a:srgbClr val="040404"/>
                </a:solidFill>
                <a:latin typeface="Gotham Narrow Light" pitchFamily="50" charset="0"/>
                <a:cs typeface="Gotham Narrow Light" pitchFamily="50" charset="0"/>
              </a:rPr>
              <a:t>field </a:t>
            </a:r>
            <a:r>
              <a:rPr sz="2000" b="1" spc="-5" dirty="0">
                <a:solidFill>
                  <a:srgbClr val="040404"/>
                </a:solidFill>
                <a:latin typeface="Gotham Narrow Light" pitchFamily="50" charset="0"/>
                <a:cs typeface="Gotham Narrow Light" pitchFamily="50" charset="0"/>
              </a:rPr>
              <a:t>6</a:t>
            </a:r>
            <a:r>
              <a:rPr sz="2000" b="1" spc="-75" dirty="0">
                <a:solidFill>
                  <a:srgbClr val="040404"/>
                </a:solidFill>
                <a:latin typeface="Gotham Narrow Light" pitchFamily="50" charset="0"/>
                <a:cs typeface="Gotham Narrow Light" pitchFamily="50" charset="0"/>
              </a:rPr>
              <a:t> </a:t>
            </a:r>
            <a:r>
              <a:rPr sz="2000" b="1" spc="5" dirty="0">
                <a:solidFill>
                  <a:srgbClr val="040404"/>
                </a:solidFill>
                <a:latin typeface="Gotham Narrow Light" pitchFamily="50" charset="0"/>
                <a:cs typeface="Gotham Narrow Light" pitchFamily="50" charset="0"/>
              </a:rPr>
              <a:t>different</a:t>
            </a:r>
            <a:r>
              <a:rPr lang="en-US" sz="2000" b="1" spc="5" dirty="0">
                <a:solidFill>
                  <a:srgbClr val="040404"/>
                </a:solidFill>
                <a:latin typeface="Gotham Narrow Light" pitchFamily="50" charset="0"/>
                <a:cs typeface="Gotham Narrow Light" pitchFamily="50" charset="0"/>
              </a:rPr>
              <a:t> </a:t>
            </a:r>
            <a:r>
              <a:rPr sz="2000" b="1" spc="5" dirty="0">
                <a:solidFill>
                  <a:srgbClr val="040404"/>
                </a:solidFill>
                <a:latin typeface="Gotham Narrow Light" pitchFamily="50" charset="0"/>
                <a:cs typeface="Gotham Narrow Light" pitchFamily="50" charset="0"/>
              </a:rPr>
              <a:t>ways:</a:t>
            </a:r>
            <a:endParaRPr sz="2000" dirty="0">
              <a:latin typeface="Gotham Narrow Light" pitchFamily="50" charset="0"/>
              <a:cs typeface="Gotham Narrow Light" pitchFamily="50" charset="0"/>
            </a:endParaRPr>
          </a:p>
        </p:txBody>
      </p:sp>
      <p:sp>
        <p:nvSpPr>
          <p:cNvPr id="37" name="object 5"/>
          <p:cNvSpPr txBox="1"/>
          <p:nvPr/>
        </p:nvSpPr>
        <p:spPr>
          <a:xfrm>
            <a:off x="2191150" y="1841825"/>
            <a:ext cx="1586642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b="1" spc="-30" dirty="0">
                <a:solidFill>
                  <a:srgbClr val="DD0551"/>
                </a:solidFill>
                <a:latin typeface="Gotham Narrow Light" pitchFamily="50" charset="0"/>
                <a:cs typeface="Gotham Narrow Light" pitchFamily="50" charset="0"/>
              </a:rPr>
              <a:t>Value</a:t>
            </a:r>
            <a:endParaRPr dirty="0">
              <a:solidFill>
                <a:srgbClr val="DD0551"/>
              </a:solidFill>
              <a:latin typeface="Gotham Narrow Light" pitchFamily="50" charset="0"/>
              <a:cs typeface="Gotham Narrow Light" pitchFamily="50" charset="0"/>
            </a:endParaRPr>
          </a:p>
          <a:p>
            <a:pPr algn="ctr">
              <a:lnSpc>
                <a:spcPct val="100000"/>
              </a:lnSpc>
            </a:pPr>
            <a:r>
              <a:rPr i="1" spc="-5" dirty="0">
                <a:solidFill>
                  <a:srgbClr val="040404"/>
                </a:solidFill>
                <a:latin typeface="Gotham Narrow Light" pitchFamily="50" charset="0"/>
                <a:cs typeface="Gotham Narrow Light" pitchFamily="50" charset="0"/>
              </a:rPr>
              <a:t>(no</a:t>
            </a:r>
            <a:r>
              <a:rPr i="1" spc="-140" dirty="0">
                <a:solidFill>
                  <a:srgbClr val="040404"/>
                </a:solidFill>
                <a:latin typeface="Gotham Narrow Light" pitchFamily="50" charset="0"/>
                <a:cs typeface="Gotham Narrow Light" pitchFamily="50" charset="0"/>
              </a:rPr>
              <a:t> </a:t>
            </a:r>
            <a:r>
              <a:rPr i="1" spc="-5" dirty="0">
                <a:solidFill>
                  <a:srgbClr val="040404"/>
                </a:solidFill>
                <a:latin typeface="Gotham Narrow Light" pitchFamily="50" charset="0"/>
                <a:cs typeface="Gotham Narrow Light" pitchFamily="50" charset="0"/>
              </a:rPr>
              <a:t>calculation)</a:t>
            </a:r>
            <a:endParaRPr dirty="0">
              <a:latin typeface="Gotham Narrow Light" pitchFamily="50" charset="0"/>
              <a:cs typeface="Gotham Narrow Light" pitchFamily="50" charset="0"/>
            </a:endParaRPr>
          </a:p>
        </p:txBody>
      </p:sp>
      <p:sp>
        <p:nvSpPr>
          <p:cNvPr id="38" name="object 6"/>
          <p:cNvSpPr txBox="1"/>
          <p:nvPr/>
        </p:nvSpPr>
        <p:spPr>
          <a:xfrm>
            <a:off x="4006547" y="1829685"/>
            <a:ext cx="1178667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solidFill>
                  <a:srgbClr val="DD0551"/>
                </a:solidFill>
                <a:latin typeface="Gotham Narrow Light" pitchFamily="50" charset="0"/>
                <a:cs typeface="Gotham Narrow Light" pitchFamily="50" charset="0"/>
              </a:rPr>
              <a:t>% of</a:t>
            </a:r>
            <a:r>
              <a:rPr b="1" spc="-175" dirty="0">
                <a:solidFill>
                  <a:srgbClr val="DD0551"/>
                </a:solidFill>
                <a:latin typeface="Gotham Narrow Light" pitchFamily="50" charset="0"/>
                <a:cs typeface="Gotham Narrow Light" pitchFamily="50" charset="0"/>
              </a:rPr>
              <a:t> </a:t>
            </a:r>
            <a:r>
              <a:rPr b="1" spc="-45" dirty="0">
                <a:solidFill>
                  <a:srgbClr val="DD0551"/>
                </a:solidFill>
                <a:latin typeface="Gotham Narrow Light" pitchFamily="50" charset="0"/>
                <a:cs typeface="Gotham Narrow Light" pitchFamily="50" charset="0"/>
              </a:rPr>
              <a:t>Total</a:t>
            </a:r>
            <a:endParaRPr dirty="0">
              <a:solidFill>
                <a:srgbClr val="DD0551"/>
              </a:solidFill>
              <a:latin typeface="Gotham Narrow Light" pitchFamily="50" charset="0"/>
              <a:cs typeface="Gotham Narrow Light" pitchFamily="50" charset="0"/>
            </a:endParaRPr>
          </a:p>
          <a:p>
            <a:pPr marL="103505" algn="ctr">
              <a:lnSpc>
                <a:spcPct val="100000"/>
              </a:lnSpc>
              <a:spcBef>
                <a:spcPts val="40"/>
              </a:spcBef>
            </a:pPr>
            <a:r>
              <a:rPr b="1" spc="-5" dirty="0">
                <a:solidFill>
                  <a:srgbClr val="DD0551"/>
                </a:solidFill>
                <a:latin typeface="Gotham Narrow Light" pitchFamily="50" charset="0"/>
                <a:cs typeface="Gotham Narrow Light" pitchFamily="50" charset="0"/>
              </a:rPr>
              <a:t>Column</a:t>
            </a:r>
            <a:endParaRPr dirty="0">
              <a:solidFill>
                <a:srgbClr val="DD0551"/>
              </a:solidFill>
              <a:latin typeface="Gotham Narrow Light" pitchFamily="50" charset="0"/>
              <a:cs typeface="Gotham Narrow Light" pitchFamily="50" charset="0"/>
            </a:endParaRPr>
          </a:p>
        </p:txBody>
      </p:sp>
      <p:sp>
        <p:nvSpPr>
          <p:cNvPr id="39" name="object 7"/>
          <p:cNvSpPr txBox="1"/>
          <p:nvPr/>
        </p:nvSpPr>
        <p:spPr>
          <a:xfrm>
            <a:off x="5700168" y="1845516"/>
            <a:ext cx="1250296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solidFill>
                  <a:srgbClr val="DD0551"/>
                </a:solidFill>
                <a:latin typeface="Gotham Narrow Light" pitchFamily="50" charset="0"/>
                <a:cs typeface="Gotham Narrow Light" pitchFamily="50" charset="0"/>
              </a:rPr>
              <a:t>% of</a:t>
            </a:r>
            <a:r>
              <a:rPr b="1" spc="-140" dirty="0">
                <a:solidFill>
                  <a:srgbClr val="DD0551"/>
                </a:solidFill>
                <a:latin typeface="Gotham Narrow Light" pitchFamily="50" charset="0"/>
                <a:cs typeface="Gotham Narrow Light" pitchFamily="50" charset="0"/>
              </a:rPr>
              <a:t> </a:t>
            </a:r>
            <a:r>
              <a:rPr b="1" spc="-10" dirty="0">
                <a:solidFill>
                  <a:srgbClr val="DD0551"/>
                </a:solidFill>
                <a:latin typeface="Gotham Narrow Light" pitchFamily="50" charset="0"/>
                <a:cs typeface="Gotham Narrow Light" pitchFamily="50" charset="0"/>
              </a:rPr>
              <a:t>Parent</a:t>
            </a:r>
            <a:endParaRPr dirty="0">
              <a:solidFill>
                <a:srgbClr val="DD0551"/>
              </a:solidFill>
              <a:latin typeface="Gotham Narrow Light" pitchFamily="50" charset="0"/>
              <a:cs typeface="Gotham Narrow Light" pitchFamily="50" charset="0"/>
            </a:endParaRPr>
          </a:p>
          <a:p>
            <a:pPr algn="ctr">
              <a:lnSpc>
                <a:spcPct val="100000"/>
              </a:lnSpc>
            </a:pPr>
            <a:r>
              <a:rPr i="1" spc="-5" dirty="0">
                <a:solidFill>
                  <a:srgbClr val="040404"/>
                </a:solidFill>
                <a:latin typeface="Gotham Narrow Light" pitchFamily="50" charset="0"/>
                <a:cs typeface="Gotham Narrow Light" pitchFamily="50" charset="0"/>
              </a:rPr>
              <a:t>(genre)</a:t>
            </a:r>
            <a:endParaRPr dirty="0">
              <a:latin typeface="Gotham Narrow Light" pitchFamily="50" charset="0"/>
              <a:cs typeface="Gotham Narrow Light" pitchFamily="50" charset="0"/>
            </a:endParaRPr>
          </a:p>
        </p:txBody>
      </p:sp>
      <p:sp>
        <p:nvSpPr>
          <p:cNvPr id="40" name="object 8"/>
          <p:cNvSpPr txBox="1"/>
          <p:nvPr/>
        </p:nvSpPr>
        <p:spPr>
          <a:xfrm>
            <a:off x="7309616" y="1845516"/>
            <a:ext cx="131266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solidFill>
                  <a:srgbClr val="DD0551"/>
                </a:solidFill>
                <a:latin typeface="Gotham Narrow Light" pitchFamily="50" charset="0"/>
                <a:cs typeface="Gotham Narrow Light" pitchFamily="50" charset="0"/>
              </a:rPr>
              <a:t>%</a:t>
            </a:r>
            <a:r>
              <a:rPr b="1" spc="-120" dirty="0">
                <a:solidFill>
                  <a:srgbClr val="DD0551"/>
                </a:solidFill>
                <a:latin typeface="Gotham Narrow Light" pitchFamily="50" charset="0"/>
                <a:cs typeface="Gotham Narrow Light" pitchFamily="50" charset="0"/>
              </a:rPr>
              <a:t> </a:t>
            </a:r>
            <a:r>
              <a:rPr b="1" spc="-5" dirty="0">
                <a:solidFill>
                  <a:srgbClr val="DD0551"/>
                </a:solidFill>
                <a:latin typeface="Gotham Narrow Light" pitchFamily="50" charset="0"/>
                <a:cs typeface="Gotham Narrow Light" pitchFamily="50" charset="0"/>
              </a:rPr>
              <a:t>Difference</a:t>
            </a:r>
            <a:endParaRPr dirty="0">
              <a:solidFill>
                <a:srgbClr val="DD0551"/>
              </a:solidFill>
              <a:latin typeface="Gotham Narrow Light" pitchFamily="50" charset="0"/>
              <a:cs typeface="Gotham Narrow Light" pitchFamily="50" charset="0"/>
            </a:endParaRPr>
          </a:p>
          <a:p>
            <a:pPr marL="99060">
              <a:lnSpc>
                <a:spcPct val="100000"/>
              </a:lnSpc>
            </a:pPr>
            <a:r>
              <a:rPr i="1" spc="-35" dirty="0">
                <a:solidFill>
                  <a:srgbClr val="040404"/>
                </a:solidFill>
                <a:latin typeface="Gotham Narrow Light" pitchFamily="50" charset="0"/>
                <a:cs typeface="Gotham Narrow Light" pitchFamily="50" charset="0"/>
              </a:rPr>
              <a:t>(prev.</a:t>
            </a:r>
            <a:r>
              <a:rPr i="1" spc="-90" dirty="0">
                <a:solidFill>
                  <a:srgbClr val="040404"/>
                </a:solidFill>
                <a:latin typeface="Gotham Narrow Light" pitchFamily="50" charset="0"/>
                <a:cs typeface="Gotham Narrow Light" pitchFamily="50" charset="0"/>
              </a:rPr>
              <a:t> </a:t>
            </a:r>
            <a:r>
              <a:rPr i="1" spc="-5" dirty="0">
                <a:solidFill>
                  <a:srgbClr val="040404"/>
                </a:solidFill>
                <a:latin typeface="Gotham Narrow Light" pitchFamily="50" charset="0"/>
                <a:cs typeface="Gotham Narrow Light" pitchFamily="50" charset="0"/>
              </a:rPr>
              <a:t>year)</a:t>
            </a:r>
            <a:endParaRPr dirty="0">
              <a:latin typeface="Gotham Narrow Light" pitchFamily="50" charset="0"/>
              <a:cs typeface="Gotham Narrow Light" pitchFamily="50" charset="0"/>
            </a:endParaRPr>
          </a:p>
        </p:txBody>
      </p:sp>
      <p:sp>
        <p:nvSpPr>
          <p:cNvPr id="41" name="object 9"/>
          <p:cNvSpPr txBox="1"/>
          <p:nvPr/>
        </p:nvSpPr>
        <p:spPr>
          <a:xfrm>
            <a:off x="8783585" y="1826376"/>
            <a:ext cx="142886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solidFill>
                  <a:srgbClr val="DD0551"/>
                </a:solidFill>
                <a:latin typeface="Gotham Narrow Light" pitchFamily="50" charset="0"/>
                <a:cs typeface="Gotham Narrow Light" pitchFamily="50" charset="0"/>
              </a:rPr>
              <a:t>Running</a:t>
            </a:r>
            <a:r>
              <a:rPr b="1" spc="-100" dirty="0">
                <a:solidFill>
                  <a:srgbClr val="DD0551"/>
                </a:solidFill>
                <a:latin typeface="Gotham Narrow Light" pitchFamily="50" charset="0"/>
                <a:cs typeface="Gotham Narrow Light" pitchFamily="50" charset="0"/>
              </a:rPr>
              <a:t> </a:t>
            </a:r>
            <a:r>
              <a:rPr b="1" spc="-45" dirty="0">
                <a:solidFill>
                  <a:srgbClr val="DD0551"/>
                </a:solidFill>
                <a:latin typeface="Gotham Narrow Light" pitchFamily="50" charset="0"/>
                <a:cs typeface="Gotham Narrow Light" pitchFamily="50" charset="0"/>
              </a:rPr>
              <a:t>Total</a:t>
            </a:r>
            <a:endParaRPr dirty="0">
              <a:solidFill>
                <a:srgbClr val="DD0551"/>
              </a:solidFill>
              <a:latin typeface="Gotham Narrow Light" pitchFamily="50" charset="0"/>
              <a:cs typeface="Gotham Narrow Light" pitchFamily="50" charset="0"/>
            </a:endParaRPr>
          </a:p>
          <a:p>
            <a:pPr algn="ctr">
              <a:lnSpc>
                <a:spcPct val="100000"/>
              </a:lnSpc>
            </a:pPr>
            <a:r>
              <a:rPr i="1" spc="-5" dirty="0">
                <a:solidFill>
                  <a:srgbClr val="040404"/>
                </a:solidFill>
                <a:latin typeface="Gotham Narrow Light" pitchFamily="50" charset="0"/>
                <a:cs typeface="Gotham Narrow Light" pitchFamily="50" charset="0"/>
              </a:rPr>
              <a:t>(by</a:t>
            </a:r>
            <a:r>
              <a:rPr i="1" spc="-30" dirty="0">
                <a:solidFill>
                  <a:srgbClr val="040404"/>
                </a:solidFill>
                <a:latin typeface="Gotham Narrow Light" pitchFamily="50" charset="0"/>
                <a:cs typeface="Gotham Narrow Light" pitchFamily="50" charset="0"/>
              </a:rPr>
              <a:t> </a:t>
            </a:r>
            <a:r>
              <a:rPr i="1" spc="-5" dirty="0">
                <a:solidFill>
                  <a:srgbClr val="040404"/>
                </a:solidFill>
                <a:latin typeface="Gotham Narrow Light" pitchFamily="50" charset="0"/>
                <a:cs typeface="Gotham Narrow Light" pitchFamily="50" charset="0"/>
              </a:rPr>
              <a:t>year)</a:t>
            </a:r>
            <a:endParaRPr dirty="0">
              <a:latin typeface="Gotham Narrow Light" pitchFamily="50" charset="0"/>
              <a:cs typeface="Gotham Narrow Light" pitchFamily="50" charset="0"/>
            </a:endParaRPr>
          </a:p>
        </p:txBody>
      </p:sp>
      <p:sp>
        <p:nvSpPr>
          <p:cNvPr id="42" name="object 10"/>
          <p:cNvSpPr txBox="1"/>
          <p:nvPr/>
        </p:nvSpPr>
        <p:spPr>
          <a:xfrm>
            <a:off x="10312937" y="1918688"/>
            <a:ext cx="1562040" cy="44659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" algn="ctr">
              <a:lnSpc>
                <a:spcPts val="1510"/>
              </a:lnSpc>
              <a:spcBef>
                <a:spcPts val="95"/>
              </a:spcBef>
            </a:pPr>
            <a:r>
              <a:rPr b="1" spc="-5" dirty="0">
                <a:solidFill>
                  <a:srgbClr val="DD0551"/>
                </a:solidFill>
                <a:latin typeface="Gotham Narrow Light" pitchFamily="50" charset="0"/>
                <a:cs typeface="Gotham Narrow Light" pitchFamily="50" charset="0"/>
              </a:rPr>
              <a:t>Rank</a:t>
            </a:r>
            <a:endParaRPr dirty="0">
              <a:solidFill>
                <a:srgbClr val="DD0551"/>
              </a:solidFill>
              <a:latin typeface="Gotham Narrow Light" pitchFamily="50" charset="0"/>
              <a:cs typeface="Gotham Narrow Light" pitchFamily="50" charset="0"/>
            </a:endParaRPr>
          </a:p>
          <a:p>
            <a:pPr algn="ctr">
              <a:lnSpc>
                <a:spcPts val="1750"/>
              </a:lnSpc>
            </a:pPr>
            <a:r>
              <a:rPr i="1" spc="-5" dirty="0">
                <a:solidFill>
                  <a:srgbClr val="040404"/>
                </a:solidFill>
                <a:latin typeface="Gotham Narrow Light" pitchFamily="50" charset="0"/>
                <a:cs typeface="Gotham Narrow Light" pitchFamily="50" charset="0"/>
              </a:rPr>
              <a:t>(Large  </a:t>
            </a:r>
            <a:r>
              <a:rPr i="1" spc="25" dirty="0">
                <a:solidFill>
                  <a:srgbClr val="040404"/>
                </a:solidFill>
                <a:latin typeface="Gotham Narrow Light" pitchFamily="50" charset="0"/>
                <a:cs typeface="Gotham Narrow Light" pitchFamily="50" charset="0"/>
              </a:rPr>
              <a:t>→Small)</a:t>
            </a:r>
            <a:endParaRPr dirty="0">
              <a:latin typeface="Gotham Narrow Light" pitchFamily="50" charset="0"/>
              <a:cs typeface="Gotham Narrow Light" pitchFamily="50" charset="0"/>
            </a:endParaRPr>
          </a:p>
        </p:txBody>
      </p:sp>
      <p:grpSp>
        <p:nvGrpSpPr>
          <p:cNvPr id="43" name="object 11"/>
          <p:cNvGrpSpPr/>
          <p:nvPr/>
        </p:nvGrpSpPr>
        <p:grpSpPr>
          <a:xfrm>
            <a:off x="408420" y="2730992"/>
            <a:ext cx="11447145" cy="3201035"/>
            <a:chOff x="408420" y="2730992"/>
            <a:chExt cx="11447145" cy="3201035"/>
          </a:xfrm>
        </p:grpSpPr>
        <p:sp>
          <p:nvSpPr>
            <p:cNvPr id="44" name="object 12"/>
            <p:cNvSpPr/>
            <p:nvPr/>
          </p:nvSpPr>
          <p:spPr>
            <a:xfrm>
              <a:off x="408420" y="2730992"/>
              <a:ext cx="11446787" cy="320043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13"/>
            <p:cNvSpPr/>
            <p:nvPr/>
          </p:nvSpPr>
          <p:spPr>
            <a:xfrm>
              <a:off x="417575" y="2741676"/>
              <a:ext cx="11356848" cy="310591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14"/>
          <p:cNvGrpSpPr/>
          <p:nvPr/>
        </p:nvGrpSpPr>
        <p:grpSpPr>
          <a:xfrm>
            <a:off x="2191150" y="2392679"/>
            <a:ext cx="1697862" cy="348997"/>
            <a:chOff x="2269128" y="2392679"/>
            <a:chExt cx="1440815" cy="292735"/>
          </a:xfrm>
        </p:grpSpPr>
        <p:sp>
          <p:nvSpPr>
            <p:cNvPr id="47" name="object 15"/>
            <p:cNvSpPr/>
            <p:nvPr/>
          </p:nvSpPr>
          <p:spPr>
            <a:xfrm>
              <a:off x="2269128" y="2395866"/>
              <a:ext cx="1440395" cy="28928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16"/>
            <p:cNvSpPr/>
            <p:nvPr/>
          </p:nvSpPr>
          <p:spPr>
            <a:xfrm>
              <a:off x="2287524" y="2398775"/>
              <a:ext cx="1330325" cy="202565"/>
            </a:xfrm>
            <a:custGeom>
              <a:avLst/>
              <a:gdLst/>
              <a:ahLst/>
              <a:cxnLst/>
              <a:rect l="l" t="t" r="r" b="b"/>
              <a:pathLst>
                <a:path w="1330325" h="202564">
                  <a:moveTo>
                    <a:pt x="1329943" y="0"/>
                  </a:moveTo>
                  <a:lnTo>
                    <a:pt x="1326134" y="39370"/>
                  </a:lnTo>
                  <a:lnTo>
                    <a:pt x="1315592" y="71500"/>
                  </a:lnTo>
                  <a:lnTo>
                    <a:pt x="1299972" y="93090"/>
                  </a:lnTo>
                  <a:lnTo>
                    <a:pt x="1280795" y="101091"/>
                  </a:lnTo>
                  <a:lnTo>
                    <a:pt x="741807" y="101091"/>
                  </a:lnTo>
                  <a:lnTo>
                    <a:pt x="722757" y="109093"/>
                  </a:lnTo>
                  <a:lnTo>
                    <a:pt x="707136" y="130683"/>
                  </a:lnTo>
                  <a:lnTo>
                    <a:pt x="696594" y="162813"/>
                  </a:lnTo>
                  <a:lnTo>
                    <a:pt x="692784" y="202184"/>
                  </a:lnTo>
                  <a:lnTo>
                    <a:pt x="688848" y="162813"/>
                  </a:lnTo>
                  <a:lnTo>
                    <a:pt x="678307" y="130683"/>
                  </a:lnTo>
                  <a:lnTo>
                    <a:pt x="662686" y="109093"/>
                  </a:lnTo>
                  <a:lnTo>
                    <a:pt x="643636" y="101091"/>
                  </a:lnTo>
                  <a:lnTo>
                    <a:pt x="49149" y="101091"/>
                  </a:lnTo>
                  <a:lnTo>
                    <a:pt x="29971" y="93090"/>
                  </a:lnTo>
                  <a:lnTo>
                    <a:pt x="14350" y="71500"/>
                  </a:lnTo>
                  <a:lnTo>
                    <a:pt x="3809" y="39370"/>
                  </a:lnTo>
                  <a:lnTo>
                    <a:pt x="0" y="0"/>
                  </a:lnTo>
                </a:path>
              </a:pathLst>
            </a:custGeom>
            <a:ln w="12191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9" name="object 17"/>
          <p:cNvGrpSpPr/>
          <p:nvPr/>
        </p:nvGrpSpPr>
        <p:grpSpPr>
          <a:xfrm>
            <a:off x="4006547" y="2392679"/>
            <a:ext cx="1286072" cy="326173"/>
            <a:chOff x="3962292" y="2392679"/>
            <a:chExt cx="1440815" cy="292735"/>
          </a:xfrm>
        </p:grpSpPr>
        <p:sp>
          <p:nvSpPr>
            <p:cNvPr id="50" name="object 18"/>
            <p:cNvSpPr/>
            <p:nvPr/>
          </p:nvSpPr>
          <p:spPr>
            <a:xfrm>
              <a:off x="3962292" y="2395866"/>
              <a:ext cx="1440395" cy="28928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19"/>
            <p:cNvSpPr/>
            <p:nvPr/>
          </p:nvSpPr>
          <p:spPr>
            <a:xfrm>
              <a:off x="3980687" y="2398775"/>
              <a:ext cx="1330325" cy="202565"/>
            </a:xfrm>
            <a:custGeom>
              <a:avLst/>
              <a:gdLst/>
              <a:ahLst/>
              <a:cxnLst/>
              <a:rect l="l" t="t" r="r" b="b"/>
              <a:pathLst>
                <a:path w="1330325" h="202564">
                  <a:moveTo>
                    <a:pt x="1329944" y="0"/>
                  </a:moveTo>
                  <a:lnTo>
                    <a:pt x="1326134" y="39370"/>
                  </a:lnTo>
                  <a:lnTo>
                    <a:pt x="1315592" y="71500"/>
                  </a:lnTo>
                  <a:lnTo>
                    <a:pt x="1299972" y="93090"/>
                  </a:lnTo>
                  <a:lnTo>
                    <a:pt x="1280795" y="101091"/>
                  </a:lnTo>
                  <a:lnTo>
                    <a:pt x="741807" y="101091"/>
                  </a:lnTo>
                  <a:lnTo>
                    <a:pt x="722757" y="109093"/>
                  </a:lnTo>
                  <a:lnTo>
                    <a:pt x="707136" y="130683"/>
                  </a:lnTo>
                  <a:lnTo>
                    <a:pt x="696595" y="162813"/>
                  </a:lnTo>
                  <a:lnTo>
                    <a:pt x="692785" y="202184"/>
                  </a:lnTo>
                  <a:lnTo>
                    <a:pt x="688848" y="162813"/>
                  </a:lnTo>
                  <a:lnTo>
                    <a:pt x="678307" y="130683"/>
                  </a:lnTo>
                  <a:lnTo>
                    <a:pt x="662686" y="109093"/>
                  </a:lnTo>
                  <a:lnTo>
                    <a:pt x="643636" y="101091"/>
                  </a:lnTo>
                  <a:lnTo>
                    <a:pt x="49149" y="101091"/>
                  </a:lnTo>
                  <a:lnTo>
                    <a:pt x="29972" y="93090"/>
                  </a:lnTo>
                  <a:lnTo>
                    <a:pt x="14350" y="71500"/>
                  </a:lnTo>
                  <a:lnTo>
                    <a:pt x="3810" y="39370"/>
                  </a:lnTo>
                  <a:lnTo>
                    <a:pt x="0" y="0"/>
                  </a:lnTo>
                </a:path>
              </a:pathLst>
            </a:custGeom>
            <a:ln w="12192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20"/>
          <p:cNvGrpSpPr/>
          <p:nvPr/>
        </p:nvGrpSpPr>
        <p:grpSpPr>
          <a:xfrm>
            <a:off x="5700167" y="2392679"/>
            <a:ext cx="1306621" cy="353531"/>
            <a:chOff x="5640216" y="2392679"/>
            <a:chExt cx="1440815" cy="292735"/>
          </a:xfrm>
        </p:grpSpPr>
        <p:sp>
          <p:nvSpPr>
            <p:cNvPr id="53" name="object 21"/>
            <p:cNvSpPr/>
            <p:nvPr/>
          </p:nvSpPr>
          <p:spPr>
            <a:xfrm>
              <a:off x="5640216" y="2395866"/>
              <a:ext cx="1440395" cy="28928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22"/>
            <p:cNvSpPr/>
            <p:nvPr/>
          </p:nvSpPr>
          <p:spPr>
            <a:xfrm>
              <a:off x="5658611" y="2398775"/>
              <a:ext cx="1332230" cy="202565"/>
            </a:xfrm>
            <a:custGeom>
              <a:avLst/>
              <a:gdLst/>
              <a:ahLst/>
              <a:cxnLst/>
              <a:rect l="l" t="t" r="r" b="b"/>
              <a:pathLst>
                <a:path w="1332229" h="202564">
                  <a:moveTo>
                    <a:pt x="1331721" y="0"/>
                  </a:moveTo>
                  <a:lnTo>
                    <a:pt x="1327912" y="39370"/>
                  </a:lnTo>
                  <a:lnTo>
                    <a:pt x="1317370" y="71500"/>
                  </a:lnTo>
                  <a:lnTo>
                    <a:pt x="1301749" y="93090"/>
                  </a:lnTo>
                  <a:lnTo>
                    <a:pt x="1282572" y="101091"/>
                  </a:lnTo>
                  <a:lnTo>
                    <a:pt x="742823" y="101091"/>
                  </a:lnTo>
                  <a:lnTo>
                    <a:pt x="723646" y="109093"/>
                  </a:lnTo>
                  <a:lnTo>
                    <a:pt x="708025" y="130683"/>
                  </a:lnTo>
                  <a:lnTo>
                    <a:pt x="697484" y="162813"/>
                  </a:lnTo>
                  <a:lnTo>
                    <a:pt x="693674" y="202184"/>
                  </a:lnTo>
                  <a:lnTo>
                    <a:pt x="689737" y="162813"/>
                  </a:lnTo>
                  <a:lnTo>
                    <a:pt x="679196" y="130683"/>
                  </a:lnTo>
                  <a:lnTo>
                    <a:pt x="663575" y="109093"/>
                  </a:lnTo>
                  <a:lnTo>
                    <a:pt x="644525" y="101091"/>
                  </a:lnTo>
                  <a:lnTo>
                    <a:pt x="49149" y="101091"/>
                  </a:lnTo>
                  <a:lnTo>
                    <a:pt x="29972" y="93090"/>
                  </a:lnTo>
                  <a:lnTo>
                    <a:pt x="14350" y="71500"/>
                  </a:lnTo>
                  <a:lnTo>
                    <a:pt x="3810" y="39370"/>
                  </a:lnTo>
                  <a:lnTo>
                    <a:pt x="0" y="0"/>
                  </a:lnTo>
                </a:path>
              </a:pathLst>
            </a:custGeom>
            <a:ln w="12192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23"/>
          <p:cNvGrpSpPr/>
          <p:nvPr/>
        </p:nvGrpSpPr>
        <p:grpSpPr>
          <a:xfrm>
            <a:off x="7245012" y="2392679"/>
            <a:ext cx="1442085" cy="292735"/>
            <a:chOff x="7245012" y="2392679"/>
            <a:chExt cx="1442085" cy="292735"/>
          </a:xfrm>
        </p:grpSpPr>
        <p:sp>
          <p:nvSpPr>
            <p:cNvPr id="56" name="object 24"/>
            <p:cNvSpPr/>
            <p:nvPr/>
          </p:nvSpPr>
          <p:spPr>
            <a:xfrm>
              <a:off x="7245012" y="2395866"/>
              <a:ext cx="1441869" cy="28928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25"/>
            <p:cNvSpPr/>
            <p:nvPr/>
          </p:nvSpPr>
          <p:spPr>
            <a:xfrm>
              <a:off x="7263383" y="2398775"/>
              <a:ext cx="1332230" cy="202565"/>
            </a:xfrm>
            <a:custGeom>
              <a:avLst/>
              <a:gdLst/>
              <a:ahLst/>
              <a:cxnLst/>
              <a:rect l="l" t="t" r="r" b="b"/>
              <a:pathLst>
                <a:path w="1332229" h="202564">
                  <a:moveTo>
                    <a:pt x="1331722" y="0"/>
                  </a:moveTo>
                  <a:lnTo>
                    <a:pt x="1327912" y="39370"/>
                  </a:lnTo>
                  <a:lnTo>
                    <a:pt x="1317371" y="71500"/>
                  </a:lnTo>
                  <a:lnTo>
                    <a:pt x="1301750" y="93090"/>
                  </a:lnTo>
                  <a:lnTo>
                    <a:pt x="1282573" y="101091"/>
                  </a:lnTo>
                  <a:lnTo>
                    <a:pt x="742823" y="101091"/>
                  </a:lnTo>
                  <a:lnTo>
                    <a:pt x="723646" y="109093"/>
                  </a:lnTo>
                  <a:lnTo>
                    <a:pt x="708025" y="130683"/>
                  </a:lnTo>
                  <a:lnTo>
                    <a:pt x="697484" y="162813"/>
                  </a:lnTo>
                  <a:lnTo>
                    <a:pt x="693674" y="202184"/>
                  </a:lnTo>
                  <a:lnTo>
                    <a:pt x="689737" y="162813"/>
                  </a:lnTo>
                  <a:lnTo>
                    <a:pt x="679196" y="130683"/>
                  </a:lnTo>
                  <a:lnTo>
                    <a:pt x="663575" y="109093"/>
                  </a:lnTo>
                  <a:lnTo>
                    <a:pt x="644525" y="101091"/>
                  </a:lnTo>
                  <a:lnTo>
                    <a:pt x="49149" y="101091"/>
                  </a:lnTo>
                  <a:lnTo>
                    <a:pt x="29972" y="93090"/>
                  </a:lnTo>
                  <a:lnTo>
                    <a:pt x="14350" y="71500"/>
                  </a:lnTo>
                  <a:lnTo>
                    <a:pt x="3810" y="39370"/>
                  </a:lnTo>
                  <a:lnTo>
                    <a:pt x="0" y="0"/>
                  </a:lnTo>
                </a:path>
              </a:pathLst>
            </a:custGeom>
            <a:ln w="12192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" name="object 26"/>
          <p:cNvGrpSpPr/>
          <p:nvPr/>
        </p:nvGrpSpPr>
        <p:grpSpPr>
          <a:xfrm>
            <a:off x="10309154" y="2392679"/>
            <a:ext cx="1703874" cy="372455"/>
            <a:chOff x="10373760" y="2392679"/>
            <a:chExt cx="1440815" cy="292735"/>
          </a:xfrm>
        </p:grpSpPr>
        <p:sp>
          <p:nvSpPr>
            <p:cNvPr id="59" name="object 27"/>
            <p:cNvSpPr/>
            <p:nvPr/>
          </p:nvSpPr>
          <p:spPr>
            <a:xfrm>
              <a:off x="10373760" y="2395866"/>
              <a:ext cx="1440395" cy="28928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28"/>
            <p:cNvSpPr/>
            <p:nvPr/>
          </p:nvSpPr>
          <p:spPr>
            <a:xfrm>
              <a:off x="10392156" y="2398775"/>
              <a:ext cx="1330325" cy="202565"/>
            </a:xfrm>
            <a:custGeom>
              <a:avLst/>
              <a:gdLst/>
              <a:ahLst/>
              <a:cxnLst/>
              <a:rect l="l" t="t" r="r" b="b"/>
              <a:pathLst>
                <a:path w="1330325" h="202564">
                  <a:moveTo>
                    <a:pt x="1329944" y="0"/>
                  </a:moveTo>
                  <a:lnTo>
                    <a:pt x="1326134" y="39370"/>
                  </a:lnTo>
                  <a:lnTo>
                    <a:pt x="1315593" y="71500"/>
                  </a:lnTo>
                  <a:lnTo>
                    <a:pt x="1299972" y="93090"/>
                  </a:lnTo>
                  <a:lnTo>
                    <a:pt x="1280795" y="101091"/>
                  </a:lnTo>
                  <a:lnTo>
                    <a:pt x="741807" y="101091"/>
                  </a:lnTo>
                  <a:lnTo>
                    <a:pt x="722757" y="109093"/>
                  </a:lnTo>
                  <a:lnTo>
                    <a:pt x="707136" y="130683"/>
                  </a:lnTo>
                  <a:lnTo>
                    <a:pt x="696595" y="162813"/>
                  </a:lnTo>
                  <a:lnTo>
                    <a:pt x="692785" y="202184"/>
                  </a:lnTo>
                  <a:lnTo>
                    <a:pt x="688848" y="162813"/>
                  </a:lnTo>
                  <a:lnTo>
                    <a:pt x="678307" y="130683"/>
                  </a:lnTo>
                  <a:lnTo>
                    <a:pt x="662686" y="109093"/>
                  </a:lnTo>
                  <a:lnTo>
                    <a:pt x="643636" y="101091"/>
                  </a:lnTo>
                  <a:lnTo>
                    <a:pt x="49149" y="101091"/>
                  </a:lnTo>
                  <a:lnTo>
                    <a:pt x="29972" y="93090"/>
                  </a:lnTo>
                  <a:lnTo>
                    <a:pt x="14350" y="71500"/>
                  </a:lnTo>
                  <a:lnTo>
                    <a:pt x="3810" y="39370"/>
                  </a:lnTo>
                  <a:lnTo>
                    <a:pt x="0" y="0"/>
                  </a:lnTo>
                </a:path>
              </a:pathLst>
            </a:custGeom>
            <a:ln w="12192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1" name="object 29"/>
          <p:cNvGrpSpPr/>
          <p:nvPr/>
        </p:nvGrpSpPr>
        <p:grpSpPr>
          <a:xfrm>
            <a:off x="8783586" y="2392679"/>
            <a:ext cx="1509390" cy="425935"/>
            <a:chOff x="8810136" y="2392679"/>
            <a:chExt cx="1440815" cy="292735"/>
          </a:xfrm>
        </p:grpSpPr>
        <p:sp>
          <p:nvSpPr>
            <p:cNvPr id="62" name="object 30"/>
            <p:cNvSpPr/>
            <p:nvPr/>
          </p:nvSpPr>
          <p:spPr>
            <a:xfrm>
              <a:off x="8810136" y="2395866"/>
              <a:ext cx="1440395" cy="28928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31"/>
            <p:cNvSpPr/>
            <p:nvPr/>
          </p:nvSpPr>
          <p:spPr>
            <a:xfrm>
              <a:off x="8828532" y="2398775"/>
              <a:ext cx="1330325" cy="202565"/>
            </a:xfrm>
            <a:custGeom>
              <a:avLst/>
              <a:gdLst/>
              <a:ahLst/>
              <a:cxnLst/>
              <a:rect l="l" t="t" r="r" b="b"/>
              <a:pathLst>
                <a:path w="1330325" h="202564">
                  <a:moveTo>
                    <a:pt x="1329944" y="0"/>
                  </a:moveTo>
                  <a:lnTo>
                    <a:pt x="1326134" y="39370"/>
                  </a:lnTo>
                  <a:lnTo>
                    <a:pt x="1315593" y="71500"/>
                  </a:lnTo>
                  <a:lnTo>
                    <a:pt x="1299972" y="93090"/>
                  </a:lnTo>
                  <a:lnTo>
                    <a:pt x="1280795" y="101091"/>
                  </a:lnTo>
                  <a:lnTo>
                    <a:pt x="741807" y="101091"/>
                  </a:lnTo>
                  <a:lnTo>
                    <a:pt x="722757" y="109093"/>
                  </a:lnTo>
                  <a:lnTo>
                    <a:pt x="707136" y="130683"/>
                  </a:lnTo>
                  <a:lnTo>
                    <a:pt x="696595" y="162813"/>
                  </a:lnTo>
                  <a:lnTo>
                    <a:pt x="692785" y="202184"/>
                  </a:lnTo>
                  <a:lnTo>
                    <a:pt x="688848" y="162813"/>
                  </a:lnTo>
                  <a:lnTo>
                    <a:pt x="678307" y="130683"/>
                  </a:lnTo>
                  <a:lnTo>
                    <a:pt x="662686" y="109093"/>
                  </a:lnTo>
                  <a:lnTo>
                    <a:pt x="643636" y="101091"/>
                  </a:lnTo>
                  <a:lnTo>
                    <a:pt x="49149" y="101091"/>
                  </a:lnTo>
                  <a:lnTo>
                    <a:pt x="29972" y="93090"/>
                  </a:lnTo>
                  <a:lnTo>
                    <a:pt x="14350" y="71500"/>
                  </a:lnTo>
                  <a:lnTo>
                    <a:pt x="3810" y="39370"/>
                  </a:lnTo>
                  <a:lnTo>
                    <a:pt x="0" y="0"/>
                  </a:lnTo>
                </a:path>
              </a:pathLst>
            </a:custGeom>
            <a:ln w="12192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Google Shape;644;p61">
            <a:extLst>
              <a:ext uri="{FF2B5EF4-FFF2-40B4-BE49-F238E27FC236}">
                <a16:creationId xmlns:a16="http://schemas.microsoft.com/office/drawing/2014/main" id="{115AF6FC-93AD-465C-BBBE-F536C6964439}"/>
              </a:ext>
            </a:extLst>
          </p:cNvPr>
          <p:cNvSpPr txBox="1">
            <a:spLocks/>
          </p:cNvSpPr>
          <p:nvPr/>
        </p:nvSpPr>
        <p:spPr>
          <a:xfrm>
            <a:off x="0" y="154263"/>
            <a:ext cx="12192000" cy="77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sz="4000" b="1" dirty="0">
                <a:solidFill>
                  <a:srgbClr val="DD0551"/>
                </a:solidFill>
                <a:latin typeface="Gotham" pitchFamily="50" charset="0"/>
                <a:cs typeface="Gotham" pitchFamily="50" charset="0"/>
              </a:rPr>
              <a:t>Show as values</a:t>
            </a:r>
          </a:p>
        </p:txBody>
      </p:sp>
    </p:spTree>
    <p:extLst>
      <p:ext uri="{BB962C8B-B14F-4D97-AF65-F5344CB8AC3E}">
        <p14:creationId xmlns:p14="http://schemas.microsoft.com/office/powerpoint/2010/main" val="2007252252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CEFE0027-E409-45A1-AD50-B5E12986F3A7}"/>
              </a:ext>
            </a:extLst>
          </p:cNvPr>
          <p:cNvPicPr>
            <a:picLocks/>
          </p:cNvPicPr>
          <p:nvPr/>
        </p:nvPicPr>
        <p:blipFill>
          <a:blip r:embed="rId2"/>
          <a:srcRect/>
          <a:stretch/>
        </p:blipFill>
        <p:spPr>
          <a:xfrm>
            <a:off x="11013950" y="6134605"/>
            <a:ext cx="959111" cy="539999"/>
          </a:xfrm>
          <a:prstGeom prst="rect">
            <a:avLst/>
          </a:prstGeom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2820963" y="171171"/>
            <a:ext cx="6550074" cy="7110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ru-RU" dirty="0">
              <a:solidFill>
                <a:srgbClr val="E81B5E"/>
              </a:solidFill>
              <a:latin typeface="Gotham" pitchFamily="50" charset="0"/>
              <a:cs typeface="Gotham" pitchFamily="50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8EDAB3-FF70-4073-BC11-F46E87CD70A7}"/>
              </a:ext>
            </a:extLst>
          </p:cNvPr>
          <p:cNvSpPr txBox="1"/>
          <p:nvPr/>
        </p:nvSpPr>
        <p:spPr>
          <a:xfrm>
            <a:off x="11185688" y="6254982"/>
            <a:ext cx="615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otham Narrow Light" pitchFamily="50" charset="0"/>
                <a:cs typeface="Gotham Narrow Light" pitchFamily="50" charset="0"/>
              </a:rPr>
              <a:t>14</a:t>
            </a:r>
            <a:endParaRPr lang="az-Latn-AZ" sz="1400" dirty="0">
              <a:solidFill>
                <a:schemeClr val="tx1">
                  <a:lumMod val="50000"/>
                  <a:lumOff val="50000"/>
                </a:schemeClr>
              </a:solidFill>
              <a:latin typeface="Gotham Narrow Light" pitchFamily="50" charset="0"/>
              <a:cs typeface="Gotham Narrow Light" pitchFamily="50" charset="0"/>
            </a:endParaRPr>
          </a:p>
        </p:txBody>
      </p:sp>
      <p:sp>
        <p:nvSpPr>
          <p:cNvPr id="10" name="Rectangle 27">
            <a:extLst>
              <a:ext uri="{FF2B5EF4-FFF2-40B4-BE49-F238E27FC236}">
                <a16:creationId xmlns:a16="http://schemas.microsoft.com/office/drawing/2014/main" id="{551FB49A-E1DA-48CE-A3EC-AED18E4E05D8}"/>
              </a:ext>
            </a:extLst>
          </p:cNvPr>
          <p:cNvSpPr/>
          <p:nvPr/>
        </p:nvSpPr>
        <p:spPr>
          <a:xfrm>
            <a:off x="493706" y="6163386"/>
            <a:ext cx="6926811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55"/>
              </a:lnSpc>
            </a:pPr>
            <a:r>
              <a:rPr lang="en-US" sz="1400" spc="15" dirty="0">
                <a:solidFill>
                  <a:schemeClr val="tx1">
                    <a:lumMod val="50000"/>
                    <a:lumOff val="50000"/>
                  </a:schemeClr>
                </a:solidFill>
                <a:latin typeface="Gotham Narrow Light" pitchFamily="50" charset="0"/>
                <a:cs typeface="Gotham Narrow Light" pitchFamily="50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www.dsa.az</a:t>
            </a:r>
            <a:r>
              <a:rPr lang="en-US" sz="1400" spc="15" dirty="0">
                <a:solidFill>
                  <a:schemeClr val="tx1">
                    <a:lumMod val="50000"/>
                    <a:lumOff val="50000"/>
                  </a:schemeClr>
                </a:solidFill>
                <a:latin typeface="Gotham Narrow Light" pitchFamily="50" charset="0"/>
                <a:cs typeface="Gotham Narrow Light" pitchFamily="50" charset="0"/>
              </a:rPr>
              <a:t>                                                                     </a:t>
            </a:r>
            <a:r>
              <a:rPr lang="az-Latn-AZ" sz="1400" spc="15" dirty="0">
                <a:solidFill>
                  <a:schemeClr val="tx1">
                    <a:lumMod val="50000"/>
                    <a:lumOff val="50000"/>
                  </a:schemeClr>
                </a:solidFill>
                <a:latin typeface="Gotham Narrow Light" pitchFamily="50" charset="0"/>
                <a:cs typeface="Gotham Narrow Light" pitchFamily="50" charset="0"/>
              </a:rPr>
              <a:t>Bütün </a:t>
            </a:r>
            <a:r>
              <a:rPr lang="az-Latn-AZ" sz="1400" spc="10" dirty="0">
                <a:solidFill>
                  <a:schemeClr val="tx1">
                    <a:lumMod val="50000"/>
                    <a:lumOff val="50000"/>
                  </a:schemeClr>
                </a:solidFill>
                <a:latin typeface="Gotham Narrow Light" pitchFamily="50" charset="0"/>
                <a:cs typeface="Gotham Narrow Light" pitchFamily="50" charset="0"/>
              </a:rPr>
              <a:t>hüquqlar</a:t>
            </a:r>
            <a:r>
              <a:rPr lang="az-Latn-AZ" sz="1400" spc="-135" dirty="0">
                <a:solidFill>
                  <a:schemeClr val="tx1">
                    <a:lumMod val="50000"/>
                    <a:lumOff val="50000"/>
                  </a:schemeClr>
                </a:solidFill>
                <a:latin typeface="Gotham Narrow Light" pitchFamily="50" charset="0"/>
                <a:cs typeface="Gotham Narrow Light" pitchFamily="50" charset="0"/>
              </a:rPr>
              <a:t> </a:t>
            </a:r>
            <a:r>
              <a:rPr lang="az-Latn-AZ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otham Narrow Light" pitchFamily="50" charset="0"/>
                <a:cs typeface="Gotham Narrow Light" pitchFamily="50" charset="0"/>
              </a:rPr>
              <a:t>qorunur.</a:t>
            </a:r>
            <a:endParaRPr lang="az-Latn-AZ" sz="1400" b="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Gotham Narrow Light" pitchFamily="50" charset="0"/>
              <a:cs typeface="Gotham Narrow Light" pitchFamily="50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5A1D80-08BD-47E3-954B-5A4093617407}"/>
              </a:ext>
            </a:extLst>
          </p:cNvPr>
          <p:cNvSpPr txBox="1"/>
          <p:nvPr/>
        </p:nvSpPr>
        <p:spPr>
          <a:xfrm>
            <a:off x="7764905" y="6250717"/>
            <a:ext cx="3386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Gotham Narrow Light" pitchFamily="50" charset="0"/>
                <a:cs typeface="Gotham Narrow Light" pitchFamily="50" charset="0"/>
              </a:rPr>
              <a:t>DATA SCIENCE ACADEMY</a:t>
            </a:r>
            <a:endParaRPr lang="az-Latn-AZ" sz="1400" spc="300" dirty="0">
              <a:solidFill>
                <a:schemeClr val="tx1">
                  <a:lumMod val="50000"/>
                  <a:lumOff val="50000"/>
                </a:schemeClr>
              </a:solidFill>
              <a:latin typeface="Gotham Narrow Light" pitchFamily="50" charset="0"/>
              <a:cs typeface="Gotham Narrow Light" pitchFamily="50" charset="0"/>
            </a:endParaRPr>
          </a:p>
        </p:txBody>
      </p:sp>
      <p:grpSp>
        <p:nvGrpSpPr>
          <p:cNvPr id="17" name="object 4"/>
          <p:cNvGrpSpPr/>
          <p:nvPr/>
        </p:nvGrpSpPr>
        <p:grpSpPr>
          <a:xfrm>
            <a:off x="1284687" y="2115287"/>
            <a:ext cx="9678035" cy="2875915"/>
            <a:chOff x="1284687" y="2115287"/>
            <a:chExt cx="9678035" cy="2875915"/>
          </a:xfrm>
        </p:grpSpPr>
        <p:sp>
          <p:nvSpPr>
            <p:cNvPr id="18" name="object 5"/>
            <p:cNvSpPr/>
            <p:nvPr/>
          </p:nvSpPr>
          <p:spPr>
            <a:xfrm>
              <a:off x="6787875" y="2115287"/>
              <a:ext cx="4174277" cy="252531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6"/>
            <p:cNvSpPr/>
            <p:nvPr/>
          </p:nvSpPr>
          <p:spPr>
            <a:xfrm>
              <a:off x="6798564" y="2125979"/>
              <a:ext cx="4081272" cy="243078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7"/>
            <p:cNvSpPr/>
            <p:nvPr/>
          </p:nvSpPr>
          <p:spPr>
            <a:xfrm>
              <a:off x="6751320" y="2359151"/>
              <a:ext cx="3124200" cy="57454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8"/>
            <p:cNvSpPr/>
            <p:nvPr/>
          </p:nvSpPr>
          <p:spPr>
            <a:xfrm>
              <a:off x="6802374" y="2408681"/>
              <a:ext cx="2955290" cy="407034"/>
            </a:xfrm>
            <a:custGeom>
              <a:avLst/>
              <a:gdLst/>
              <a:ahLst/>
              <a:cxnLst/>
              <a:rect l="l" t="t" r="r" b="b"/>
              <a:pathLst>
                <a:path w="2955290" h="407035">
                  <a:moveTo>
                    <a:pt x="0" y="406781"/>
                  </a:moveTo>
                  <a:lnTo>
                    <a:pt x="2954781" y="406781"/>
                  </a:lnTo>
                  <a:lnTo>
                    <a:pt x="2954781" y="0"/>
                  </a:lnTo>
                  <a:lnTo>
                    <a:pt x="0" y="0"/>
                  </a:lnTo>
                  <a:lnTo>
                    <a:pt x="0" y="406781"/>
                  </a:lnTo>
                  <a:close/>
                </a:path>
              </a:pathLst>
            </a:custGeom>
            <a:ln w="19811">
              <a:solidFill>
                <a:srgbClr val="E64A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9"/>
            <p:cNvSpPr/>
            <p:nvPr/>
          </p:nvSpPr>
          <p:spPr>
            <a:xfrm>
              <a:off x="1284687" y="2122923"/>
              <a:ext cx="4162132" cy="286818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10"/>
            <p:cNvSpPr/>
            <p:nvPr/>
          </p:nvSpPr>
          <p:spPr>
            <a:xfrm>
              <a:off x="1295400" y="2133599"/>
              <a:ext cx="4069079" cy="277520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11"/>
            <p:cNvSpPr/>
            <p:nvPr/>
          </p:nvSpPr>
          <p:spPr>
            <a:xfrm>
              <a:off x="3066287" y="3294887"/>
              <a:ext cx="2368295" cy="387095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12"/>
            <p:cNvSpPr/>
            <p:nvPr/>
          </p:nvSpPr>
          <p:spPr>
            <a:xfrm>
              <a:off x="3117341" y="3345980"/>
              <a:ext cx="2199005" cy="216535"/>
            </a:xfrm>
            <a:custGeom>
              <a:avLst/>
              <a:gdLst/>
              <a:ahLst/>
              <a:cxnLst/>
              <a:rect l="l" t="t" r="r" b="b"/>
              <a:pathLst>
                <a:path w="2199004" h="216535">
                  <a:moveTo>
                    <a:pt x="0" y="216115"/>
                  </a:moveTo>
                  <a:lnTo>
                    <a:pt x="2198878" y="216115"/>
                  </a:lnTo>
                  <a:lnTo>
                    <a:pt x="2198878" y="0"/>
                  </a:lnTo>
                  <a:lnTo>
                    <a:pt x="0" y="0"/>
                  </a:lnTo>
                  <a:lnTo>
                    <a:pt x="0" y="216115"/>
                  </a:lnTo>
                  <a:close/>
                </a:path>
              </a:pathLst>
            </a:custGeom>
            <a:ln w="19812">
              <a:solidFill>
                <a:srgbClr val="E64A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13"/>
            <p:cNvSpPr/>
            <p:nvPr/>
          </p:nvSpPr>
          <p:spPr>
            <a:xfrm>
              <a:off x="5316474" y="2612897"/>
              <a:ext cx="1484630" cy="841375"/>
            </a:xfrm>
            <a:custGeom>
              <a:avLst/>
              <a:gdLst/>
              <a:ahLst/>
              <a:cxnLst/>
              <a:rect l="l" t="t" r="r" b="b"/>
              <a:pathLst>
                <a:path w="1484629" h="841375">
                  <a:moveTo>
                    <a:pt x="0" y="841121"/>
                  </a:moveTo>
                  <a:lnTo>
                    <a:pt x="1484376" y="0"/>
                  </a:lnTo>
                </a:path>
              </a:pathLst>
            </a:custGeom>
            <a:ln w="32004">
              <a:solidFill>
                <a:srgbClr val="E64A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14"/>
          <p:cNvSpPr txBox="1"/>
          <p:nvPr/>
        </p:nvSpPr>
        <p:spPr>
          <a:xfrm>
            <a:off x="406824" y="1335300"/>
            <a:ext cx="1007999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23BEAE"/>
                </a:solidFill>
                <a:latin typeface="Gotham Narrow Light" pitchFamily="50" charset="0"/>
                <a:cs typeface="Gotham Narrow Light" pitchFamily="50" charset="0"/>
              </a:rPr>
              <a:t>Calculated </a:t>
            </a:r>
            <a:r>
              <a:rPr sz="2000" b="1" dirty="0">
                <a:solidFill>
                  <a:srgbClr val="23BEAE"/>
                </a:solidFill>
                <a:latin typeface="Gotham Narrow Light" pitchFamily="50" charset="0"/>
                <a:cs typeface="Gotham Narrow Light" pitchFamily="50" charset="0"/>
              </a:rPr>
              <a:t>Fields </a:t>
            </a:r>
            <a:r>
              <a:rPr sz="2000" b="1" spc="-10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allow </a:t>
            </a:r>
            <a:r>
              <a:rPr sz="2000" b="1" spc="-20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you </a:t>
            </a:r>
            <a:r>
              <a:rPr sz="2000" b="1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to create </a:t>
            </a:r>
            <a:r>
              <a:rPr sz="2000" b="1" spc="-5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new </a:t>
            </a:r>
            <a:r>
              <a:rPr sz="2000" b="1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measures based </a:t>
            </a:r>
            <a:r>
              <a:rPr sz="2000" b="1" spc="-5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on existing, numerical</a:t>
            </a:r>
            <a:r>
              <a:rPr sz="2000" b="1" spc="-295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 </a:t>
            </a:r>
            <a:r>
              <a:rPr sz="2000" b="1" spc="-5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fields:</a:t>
            </a:r>
            <a:endParaRPr sz="2000" dirty="0">
              <a:latin typeface="Gotham Narrow Light" pitchFamily="50" charset="0"/>
              <a:cs typeface="Gotham Narrow Light" pitchFamily="50" charset="0"/>
            </a:endParaRPr>
          </a:p>
        </p:txBody>
      </p:sp>
      <p:sp>
        <p:nvSpPr>
          <p:cNvPr id="28" name="Google Shape;644;p61">
            <a:extLst>
              <a:ext uri="{FF2B5EF4-FFF2-40B4-BE49-F238E27FC236}">
                <a16:creationId xmlns:a16="http://schemas.microsoft.com/office/drawing/2014/main" id="{0AAD5D91-945F-4FC8-ABD8-C49F0D55FBB7}"/>
              </a:ext>
            </a:extLst>
          </p:cNvPr>
          <p:cNvSpPr txBox="1">
            <a:spLocks/>
          </p:cNvSpPr>
          <p:nvPr/>
        </p:nvSpPr>
        <p:spPr>
          <a:xfrm>
            <a:off x="0" y="154263"/>
            <a:ext cx="12192000" cy="77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sz="4000" b="1" dirty="0">
                <a:solidFill>
                  <a:srgbClr val="DD0551"/>
                </a:solidFill>
                <a:latin typeface="Gotham" pitchFamily="50" charset="0"/>
                <a:cs typeface="Gotham" pitchFamily="50" charset="0"/>
              </a:rPr>
              <a:t>Calculated Fields</a:t>
            </a:r>
          </a:p>
        </p:txBody>
      </p:sp>
    </p:spTree>
    <p:extLst>
      <p:ext uri="{BB962C8B-B14F-4D97-AF65-F5344CB8AC3E}">
        <p14:creationId xmlns:p14="http://schemas.microsoft.com/office/powerpoint/2010/main" val="585865980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1BADC7D-D3EF-4D86-9E71-FBEB084B0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85883DC-19BD-4B56-9513-F333F915B0D4}"/>
              </a:ext>
            </a:extLst>
          </p:cNvPr>
          <p:cNvSpPr/>
          <p:nvPr/>
        </p:nvSpPr>
        <p:spPr>
          <a:xfrm>
            <a:off x="1190184" y="2788226"/>
            <a:ext cx="98116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spc="176" dirty="0">
                <a:solidFill>
                  <a:srgbClr val="FCCE04"/>
                </a:solidFill>
                <a:latin typeface="Gotham" pitchFamily="50" charset="0"/>
                <a:cs typeface="Gotham" pitchFamily="50" charset="0"/>
              </a:rPr>
              <a:t>Pivot</a:t>
            </a:r>
            <a:r>
              <a:rPr lang="en-US" sz="5400" b="1" spc="176" dirty="0">
                <a:solidFill>
                  <a:schemeClr val="bg1"/>
                </a:solidFill>
                <a:latin typeface="Gotham" pitchFamily="50" charset="0"/>
                <a:cs typeface="Gotham" pitchFamily="50" charset="0"/>
              </a:rPr>
              <a:t> Chart</a:t>
            </a:r>
            <a:endParaRPr lang="ru-RU" sz="5400" b="1" dirty="0">
              <a:solidFill>
                <a:srgbClr val="FED105"/>
              </a:solidFill>
              <a:latin typeface="Gotham" pitchFamily="50" charset="0"/>
              <a:ea typeface="+mj-ea"/>
              <a:cs typeface="Gotham" pitchFamily="50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FCA1DF-337D-4BF9-984B-A8D6D97FE3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849" y="5711668"/>
            <a:ext cx="2036038" cy="114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246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4484131F-2A32-49A6-901D-8353F0CED665}"/>
              </a:ext>
            </a:extLst>
          </p:cNvPr>
          <p:cNvPicPr>
            <a:picLocks/>
          </p:cNvPicPr>
          <p:nvPr/>
        </p:nvPicPr>
        <p:blipFill>
          <a:blip r:embed="rId2"/>
          <a:srcRect/>
          <a:stretch/>
        </p:blipFill>
        <p:spPr>
          <a:xfrm>
            <a:off x="11013950" y="6134605"/>
            <a:ext cx="959111" cy="53999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C8EDAB3-FF70-4073-BC11-F46E87CD70A7}"/>
              </a:ext>
            </a:extLst>
          </p:cNvPr>
          <p:cNvSpPr txBox="1"/>
          <p:nvPr/>
        </p:nvSpPr>
        <p:spPr>
          <a:xfrm>
            <a:off x="11185688" y="6254982"/>
            <a:ext cx="615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otham Narrow Light" pitchFamily="50" charset="0"/>
                <a:cs typeface="Gotham Narrow Light" pitchFamily="50" charset="0"/>
              </a:rPr>
              <a:t>16</a:t>
            </a:r>
            <a:endParaRPr lang="az-Latn-AZ" sz="1400" dirty="0">
              <a:solidFill>
                <a:schemeClr val="tx1">
                  <a:lumMod val="50000"/>
                  <a:lumOff val="50000"/>
                </a:schemeClr>
              </a:solidFill>
              <a:latin typeface="Gotham Narrow Light" pitchFamily="50" charset="0"/>
              <a:cs typeface="Gotham Narrow Light" pitchFamily="50" charset="0"/>
            </a:endParaRPr>
          </a:p>
        </p:txBody>
      </p:sp>
      <p:sp>
        <p:nvSpPr>
          <p:cNvPr id="11" name="Rectangle 27">
            <a:extLst>
              <a:ext uri="{FF2B5EF4-FFF2-40B4-BE49-F238E27FC236}">
                <a16:creationId xmlns:a16="http://schemas.microsoft.com/office/drawing/2014/main" id="{551FB49A-E1DA-48CE-A3EC-AED18E4E05D8}"/>
              </a:ext>
            </a:extLst>
          </p:cNvPr>
          <p:cNvSpPr/>
          <p:nvPr/>
        </p:nvSpPr>
        <p:spPr>
          <a:xfrm>
            <a:off x="471446" y="6134608"/>
            <a:ext cx="6926811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55"/>
              </a:lnSpc>
            </a:pPr>
            <a:r>
              <a:rPr lang="en-US" sz="1400" spc="15" dirty="0">
                <a:solidFill>
                  <a:schemeClr val="tx1">
                    <a:lumMod val="50000"/>
                    <a:lumOff val="50000"/>
                  </a:schemeClr>
                </a:solidFill>
                <a:latin typeface="Gotham Narrow Light" pitchFamily="50" charset="0"/>
                <a:cs typeface="Gotham Narrow Light" pitchFamily="50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www.dsa.az</a:t>
            </a:r>
            <a:r>
              <a:rPr lang="en-US" sz="1400" spc="15" dirty="0">
                <a:solidFill>
                  <a:schemeClr val="tx1">
                    <a:lumMod val="50000"/>
                    <a:lumOff val="50000"/>
                  </a:schemeClr>
                </a:solidFill>
                <a:latin typeface="Gotham Narrow Light" pitchFamily="50" charset="0"/>
                <a:cs typeface="Gotham Narrow Light" pitchFamily="50" charset="0"/>
              </a:rPr>
              <a:t>                                                                     </a:t>
            </a:r>
            <a:r>
              <a:rPr lang="az-Latn-AZ" sz="1400" spc="15" dirty="0">
                <a:solidFill>
                  <a:schemeClr val="tx1">
                    <a:lumMod val="50000"/>
                    <a:lumOff val="50000"/>
                  </a:schemeClr>
                </a:solidFill>
                <a:latin typeface="Gotham Narrow Light" pitchFamily="50" charset="0"/>
                <a:cs typeface="Gotham Narrow Light" pitchFamily="50" charset="0"/>
              </a:rPr>
              <a:t>Bütün </a:t>
            </a:r>
            <a:r>
              <a:rPr lang="az-Latn-AZ" sz="1400" spc="10" dirty="0">
                <a:solidFill>
                  <a:schemeClr val="tx1">
                    <a:lumMod val="50000"/>
                    <a:lumOff val="50000"/>
                  </a:schemeClr>
                </a:solidFill>
                <a:latin typeface="Gotham Narrow Light" pitchFamily="50" charset="0"/>
                <a:cs typeface="Gotham Narrow Light" pitchFamily="50" charset="0"/>
              </a:rPr>
              <a:t>hüquqlar</a:t>
            </a:r>
            <a:r>
              <a:rPr lang="az-Latn-AZ" sz="1400" spc="-135" dirty="0">
                <a:solidFill>
                  <a:schemeClr val="tx1">
                    <a:lumMod val="50000"/>
                    <a:lumOff val="50000"/>
                  </a:schemeClr>
                </a:solidFill>
                <a:latin typeface="Gotham Narrow Light" pitchFamily="50" charset="0"/>
                <a:cs typeface="Gotham Narrow Light" pitchFamily="50" charset="0"/>
              </a:rPr>
              <a:t> </a:t>
            </a:r>
            <a:r>
              <a:rPr lang="az-Latn-AZ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otham Narrow Light" pitchFamily="50" charset="0"/>
                <a:cs typeface="Gotham Narrow Light" pitchFamily="50" charset="0"/>
              </a:rPr>
              <a:t>qorunur.</a:t>
            </a:r>
            <a:endParaRPr lang="az-Latn-AZ" sz="1400" b="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Gotham Narrow Light" pitchFamily="50" charset="0"/>
              <a:cs typeface="Gotham Narrow Light" pitchFamily="50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5A1D80-08BD-47E3-954B-5A4093617407}"/>
              </a:ext>
            </a:extLst>
          </p:cNvPr>
          <p:cNvSpPr txBox="1"/>
          <p:nvPr/>
        </p:nvSpPr>
        <p:spPr>
          <a:xfrm>
            <a:off x="7764905" y="6250717"/>
            <a:ext cx="3386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Gotham Narrow Light" pitchFamily="50" charset="0"/>
                <a:cs typeface="Gotham Narrow Light" pitchFamily="50" charset="0"/>
              </a:rPr>
              <a:t>DATA SCIENCE ACADEMY</a:t>
            </a:r>
            <a:endParaRPr lang="az-Latn-AZ" sz="1400" spc="300" dirty="0">
              <a:solidFill>
                <a:schemeClr val="tx1">
                  <a:lumMod val="50000"/>
                  <a:lumOff val="50000"/>
                </a:schemeClr>
              </a:solidFill>
              <a:latin typeface="Gotham Narrow Light" pitchFamily="50" charset="0"/>
              <a:cs typeface="Gotham Narrow Light" pitchFamily="50" charset="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71446" y="1061973"/>
            <a:ext cx="10991547" cy="629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A </a:t>
            </a:r>
            <a:r>
              <a:rPr sz="2000" b="1" spc="-5" dirty="0">
                <a:solidFill>
                  <a:srgbClr val="DD0551"/>
                </a:solidFill>
                <a:latin typeface="Gotham Narrow Light" pitchFamily="50" charset="0"/>
                <a:cs typeface="Gotham Narrow Light" pitchFamily="50" charset="0"/>
              </a:rPr>
              <a:t>PivotChart</a:t>
            </a:r>
            <a:r>
              <a:rPr sz="2000" b="1" spc="-5" dirty="0">
                <a:solidFill>
                  <a:srgbClr val="C00000"/>
                </a:solidFill>
                <a:latin typeface="Gotham Narrow Light" pitchFamily="50" charset="0"/>
                <a:cs typeface="Gotham Narrow Light" pitchFamily="50" charset="0"/>
              </a:rPr>
              <a:t> </a:t>
            </a:r>
            <a:r>
              <a:rPr sz="2000" b="1" spc="-5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is simply a chart that is tied to a specific </a:t>
            </a:r>
            <a:r>
              <a:rPr sz="2000" b="1" spc="-55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PivotTable; </a:t>
            </a:r>
            <a:r>
              <a:rPr sz="2000" b="1" spc="-5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as </a:t>
            </a:r>
            <a:r>
              <a:rPr sz="2000" b="1" spc="-20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you </a:t>
            </a:r>
            <a:r>
              <a:rPr sz="2000" b="1" spc="-5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adjust filters</a:t>
            </a:r>
            <a:r>
              <a:rPr sz="2000" b="1" spc="-310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 </a:t>
            </a:r>
            <a:r>
              <a:rPr sz="2000" b="1" spc="-5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and</a:t>
            </a:r>
            <a:endParaRPr sz="2000" dirty="0">
              <a:latin typeface="Gotham Narrow Light" pitchFamily="50" charset="0"/>
              <a:cs typeface="Gotham Narrow Light" pitchFamily="50" charset="0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000" b="1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fields in </a:t>
            </a:r>
            <a:r>
              <a:rPr sz="2000" b="1" spc="-20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your </a:t>
            </a:r>
            <a:r>
              <a:rPr sz="2000" b="1" spc="-25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Pivot, </a:t>
            </a:r>
            <a:r>
              <a:rPr sz="2000" b="1" spc="-5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the </a:t>
            </a:r>
            <a:r>
              <a:rPr sz="2000" b="1" spc="-10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PivotChart </a:t>
            </a:r>
            <a:r>
              <a:rPr sz="2000" b="1" spc="-5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updates</a:t>
            </a:r>
            <a:r>
              <a:rPr sz="2000" b="1" spc="-235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 </a:t>
            </a:r>
            <a:r>
              <a:rPr sz="2000" b="1" spc="-5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dynamically</a:t>
            </a:r>
            <a:endParaRPr sz="2000" dirty="0">
              <a:latin typeface="Gotham Narrow Light" pitchFamily="50" charset="0"/>
              <a:cs typeface="Gotham Narrow Light" pitchFamily="50" charset="0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970658" y="5584342"/>
            <a:ext cx="1746885" cy="2359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b="1" i="1" spc="-5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2) </a:t>
            </a:r>
            <a:r>
              <a:rPr sz="1450" i="1" spc="-15" dirty="0">
                <a:solidFill>
                  <a:srgbClr val="575756"/>
                </a:solidFill>
                <a:latin typeface="Gotham Narrow Light" pitchFamily="50" charset="0"/>
                <a:cs typeface="Gotham Narrow Light" pitchFamily="50" charset="0"/>
              </a:rPr>
              <a:t>Select </a:t>
            </a:r>
            <a:r>
              <a:rPr sz="1450" i="1" dirty="0">
                <a:solidFill>
                  <a:srgbClr val="575756"/>
                </a:solidFill>
                <a:latin typeface="Gotham Narrow Light" pitchFamily="50" charset="0"/>
                <a:cs typeface="Gotham Narrow Light" pitchFamily="50" charset="0"/>
              </a:rPr>
              <a:t>a </a:t>
            </a:r>
            <a:r>
              <a:rPr sz="1450" i="1" spc="-5" dirty="0">
                <a:solidFill>
                  <a:srgbClr val="575756"/>
                </a:solidFill>
                <a:latin typeface="Gotham Narrow Light" pitchFamily="50" charset="0"/>
                <a:cs typeface="Gotham Narrow Light" pitchFamily="50" charset="0"/>
              </a:rPr>
              <a:t>chart</a:t>
            </a:r>
            <a:r>
              <a:rPr sz="1450" i="1" spc="-145" dirty="0">
                <a:solidFill>
                  <a:srgbClr val="575756"/>
                </a:solidFill>
                <a:latin typeface="Gotham Narrow Light" pitchFamily="50" charset="0"/>
                <a:cs typeface="Gotham Narrow Light" pitchFamily="50" charset="0"/>
              </a:rPr>
              <a:t> </a:t>
            </a:r>
            <a:r>
              <a:rPr sz="1450" i="1" dirty="0">
                <a:solidFill>
                  <a:srgbClr val="575756"/>
                </a:solidFill>
                <a:latin typeface="Gotham Narrow Light" pitchFamily="50" charset="0"/>
                <a:cs typeface="Gotham Narrow Light" pitchFamily="50" charset="0"/>
              </a:rPr>
              <a:t>type</a:t>
            </a:r>
            <a:endParaRPr sz="1450" dirty="0">
              <a:latin typeface="Gotham Narrow Light" pitchFamily="50" charset="0"/>
              <a:cs typeface="Gotham Narrow Light" pitchFamily="50" charset="0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333746" y="5584342"/>
            <a:ext cx="6022975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50" b="1" i="1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3) </a:t>
            </a:r>
            <a:r>
              <a:rPr sz="1450" i="1" dirty="0">
                <a:solidFill>
                  <a:srgbClr val="575756"/>
                </a:solidFill>
                <a:latin typeface="Gotham Narrow Light" pitchFamily="50" charset="0"/>
                <a:cs typeface="Gotham Narrow Light" pitchFamily="50" charset="0"/>
              </a:rPr>
              <a:t>The </a:t>
            </a:r>
            <a:r>
              <a:rPr sz="1450" i="1" spc="-15" dirty="0">
                <a:solidFill>
                  <a:srgbClr val="575756"/>
                </a:solidFill>
                <a:latin typeface="Gotham Narrow Light" pitchFamily="50" charset="0"/>
                <a:cs typeface="Gotham Narrow Light" pitchFamily="50" charset="0"/>
              </a:rPr>
              <a:t>PivotChart will </a:t>
            </a:r>
            <a:r>
              <a:rPr sz="1450" i="1" spc="-5" dirty="0">
                <a:solidFill>
                  <a:srgbClr val="575756"/>
                </a:solidFill>
                <a:latin typeface="Gotham Narrow Light" pitchFamily="50" charset="0"/>
                <a:cs typeface="Gotham Narrow Light" pitchFamily="50" charset="0"/>
              </a:rPr>
              <a:t>be </a:t>
            </a:r>
            <a:r>
              <a:rPr sz="1450" i="1" spc="-15" dirty="0">
                <a:solidFill>
                  <a:srgbClr val="575756"/>
                </a:solidFill>
                <a:latin typeface="Gotham Narrow Light" pitchFamily="50" charset="0"/>
                <a:cs typeface="Gotham Narrow Light" pitchFamily="50" charset="0"/>
              </a:rPr>
              <a:t>inserted, </a:t>
            </a:r>
            <a:r>
              <a:rPr sz="1450" i="1" spc="-5" dirty="0">
                <a:solidFill>
                  <a:srgbClr val="575756"/>
                </a:solidFill>
                <a:latin typeface="Gotham Narrow Light" pitchFamily="50" charset="0"/>
                <a:cs typeface="Gotham Narrow Light" pitchFamily="50" charset="0"/>
              </a:rPr>
              <a:t>and </a:t>
            </a:r>
            <a:r>
              <a:rPr sz="1450" i="1" spc="-15" dirty="0">
                <a:solidFill>
                  <a:srgbClr val="575756"/>
                </a:solidFill>
                <a:latin typeface="Gotham Narrow Light" pitchFamily="50" charset="0"/>
                <a:cs typeface="Gotham Narrow Light" pitchFamily="50" charset="0"/>
              </a:rPr>
              <a:t>dynamically tied </a:t>
            </a:r>
            <a:r>
              <a:rPr sz="1450" i="1" dirty="0">
                <a:solidFill>
                  <a:srgbClr val="575756"/>
                </a:solidFill>
                <a:latin typeface="Gotham Narrow Light" pitchFamily="50" charset="0"/>
                <a:cs typeface="Gotham Narrow Light" pitchFamily="50" charset="0"/>
              </a:rPr>
              <a:t>to the</a:t>
            </a:r>
            <a:r>
              <a:rPr sz="1450" i="1" spc="315" dirty="0">
                <a:solidFill>
                  <a:srgbClr val="575756"/>
                </a:solidFill>
                <a:latin typeface="Gotham Narrow Light" pitchFamily="50" charset="0"/>
                <a:cs typeface="Gotham Narrow Light" pitchFamily="50" charset="0"/>
              </a:rPr>
              <a:t> </a:t>
            </a:r>
            <a:r>
              <a:rPr sz="1450" i="1" spc="-15" dirty="0">
                <a:solidFill>
                  <a:srgbClr val="575756"/>
                </a:solidFill>
                <a:latin typeface="Gotham Narrow Light" pitchFamily="50" charset="0"/>
                <a:cs typeface="Gotham Narrow Light" pitchFamily="50" charset="0"/>
              </a:rPr>
              <a:t>pivot</a:t>
            </a:r>
            <a:endParaRPr sz="1450" dirty="0">
              <a:latin typeface="Gotham Narrow Light" pitchFamily="50" charset="0"/>
              <a:cs typeface="Gotham Narrow Light" pitchFamily="50" charset="0"/>
            </a:endParaRPr>
          </a:p>
          <a:p>
            <a:pPr marL="12700">
              <a:lnSpc>
                <a:spcPct val="100000"/>
              </a:lnSpc>
            </a:pPr>
            <a:r>
              <a:rPr sz="1450" i="1" spc="-5" dirty="0">
                <a:solidFill>
                  <a:srgbClr val="575756"/>
                </a:solidFill>
                <a:latin typeface="Gotham Narrow Light" pitchFamily="50" charset="0"/>
                <a:cs typeface="Gotham Narrow Light" pitchFamily="50" charset="0"/>
              </a:rPr>
              <a:t>(</a:t>
            </a:r>
            <a:r>
              <a:rPr sz="1450" b="1" i="1" spc="-5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note: </a:t>
            </a:r>
            <a:r>
              <a:rPr sz="1450" i="1" dirty="0">
                <a:solidFill>
                  <a:srgbClr val="575756"/>
                </a:solidFill>
                <a:latin typeface="Gotham Narrow Light" pitchFamily="50" charset="0"/>
                <a:cs typeface="Gotham Narrow Light" pitchFamily="50" charset="0"/>
              </a:rPr>
              <a:t>you can </a:t>
            </a:r>
            <a:r>
              <a:rPr sz="1450" i="1" spc="-15" dirty="0">
                <a:solidFill>
                  <a:srgbClr val="575756"/>
                </a:solidFill>
                <a:latin typeface="Gotham Narrow Light" pitchFamily="50" charset="0"/>
                <a:cs typeface="Gotham Narrow Light" pitchFamily="50" charset="0"/>
              </a:rPr>
              <a:t>filter </a:t>
            </a:r>
            <a:r>
              <a:rPr sz="1450" i="1" dirty="0">
                <a:solidFill>
                  <a:srgbClr val="575756"/>
                </a:solidFill>
                <a:latin typeface="Gotham Narrow Light" pitchFamily="50" charset="0"/>
                <a:cs typeface="Gotham Narrow Light" pitchFamily="50" charset="0"/>
              </a:rPr>
              <a:t>the view </a:t>
            </a:r>
            <a:r>
              <a:rPr sz="1450" i="1" spc="-10" dirty="0">
                <a:solidFill>
                  <a:srgbClr val="575756"/>
                </a:solidFill>
                <a:latin typeface="Gotham Narrow Light" pitchFamily="50" charset="0"/>
                <a:cs typeface="Gotham Narrow Light" pitchFamily="50" charset="0"/>
              </a:rPr>
              <a:t>using </a:t>
            </a:r>
            <a:r>
              <a:rPr sz="1450" i="1" spc="-15" dirty="0">
                <a:solidFill>
                  <a:srgbClr val="575756"/>
                </a:solidFill>
                <a:latin typeface="Gotham Narrow Light" pitchFamily="50" charset="0"/>
                <a:cs typeface="Gotham Narrow Light" pitchFamily="50" charset="0"/>
              </a:rPr>
              <a:t>either </a:t>
            </a:r>
            <a:r>
              <a:rPr sz="1450" i="1" dirty="0">
                <a:solidFill>
                  <a:srgbClr val="575756"/>
                </a:solidFill>
                <a:latin typeface="Gotham Narrow Light" pitchFamily="50" charset="0"/>
                <a:cs typeface="Gotham Narrow Light" pitchFamily="50" charset="0"/>
              </a:rPr>
              <a:t>the </a:t>
            </a:r>
            <a:r>
              <a:rPr sz="1450" i="1" spc="-15" dirty="0">
                <a:solidFill>
                  <a:srgbClr val="575756"/>
                </a:solidFill>
                <a:latin typeface="Gotham Narrow Light" pitchFamily="50" charset="0"/>
                <a:cs typeface="Gotham Narrow Light" pitchFamily="50" charset="0"/>
              </a:rPr>
              <a:t>pivot table </a:t>
            </a:r>
            <a:r>
              <a:rPr sz="1450" i="1" spc="-5" dirty="0">
                <a:solidFill>
                  <a:srgbClr val="575756"/>
                </a:solidFill>
                <a:latin typeface="Gotham Narrow Light" pitchFamily="50" charset="0"/>
                <a:cs typeface="Gotham Narrow Light" pitchFamily="50" charset="0"/>
              </a:rPr>
              <a:t>or </a:t>
            </a:r>
            <a:r>
              <a:rPr sz="1450" i="1" dirty="0">
                <a:solidFill>
                  <a:srgbClr val="575756"/>
                </a:solidFill>
                <a:latin typeface="Gotham Narrow Light" pitchFamily="50" charset="0"/>
                <a:cs typeface="Gotham Narrow Light" pitchFamily="50" charset="0"/>
              </a:rPr>
              <a:t>the </a:t>
            </a:r>
            <a:r>
              <a:rPr sz="1450" i="1" spc="-5" dirty="0">
                <a:solidFill>
                  <a:srgbClr val="575756"/>
                </a:solidFill>
                <a:latin typeface="Gotham Narrow Light" pitchFamily="50" charset="0"/>
                <a:cs typeface="Gotham Narrow Light" pitchFamily="50" charset="0"/>
              </a:rPr>
              <a:t>chart</a:t>
            </a:r>
            <a:r>
              <a:rPr sz="1450" i="1" spc="285" dirty="0">
                <a:solidFill>
                  <a:srgbClr val="575756"/>
                </a:solidFill>
                <a:latin typeface="Gotham Narrow Light" pitchFamily="50" charset="0"/>
                <a:cs typeface="Gotham Narrow Light" pitchFamily="50" charset="0"/>
              </a:rPr>
              <a:t> </a:t>
            </a:r>
            <a:r>
              <a:rPr sz="1450" i="1" spc="-15" dirty="0">
                <a:solidFill>
                  <a:srgbClr val="575756"/>
                </a:solidFill>
                <a:latin typeface="Gotham Narrow Light" pitchFamily="50" charset="0"/>
                <a:cs typeface="Gotham Narrow Light" pitchFamily="50" charset="0"/>
              </a:rPr>
              <a:t>itself)</a:t>
            </a:r>
            <a:endParaRPr sz="1450" dirty="0">
              <a:latin typeface="Gotham Narrow Light" pitchFamily="50" charset="0"/>
              <a:cs typeface="Gotham Narrow Light" pitchFamily="50" charset="0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398257" y="2242185"/>
            <a:ext cx="3923029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50" b="1" i="1" spc="-5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1) </a:t>
            </a:r>
            <a:r>
              <a:rPr sz="1450" i="1" spc="-10" dirty="0">
                <a:solidFill>
                  <a:srgbClr val="575756"/>
                </a:solidFill>
                <a:latin typeface="Gotham Narrow Light" pitchFamily="50" charset="0"/>
                <a:cs typeface="Gotham Narrow Light" pitchFamily="50" charset="0"/>
              </a:rPr>
              <a:t>Select </a:t>
            </a:r>
            <a:r>
              <a:rPr sz="1450" i="1" spc="-5" dirty="0">
                <a:solidFill>
                  <a:srgbClr val="575756"/>
                </a:solidFill>
                <a:latin typeface="Gotham Narrow Light" pitchFamily="50" charset="0"/>
                <a:cs typeface="Gotham Narrow Light" pitchFamily="50" charset="0"/>
              </a:rPr>
              <a:t>your </a:t>
            </a:r>
            <a:r>
              <a:rPr sz="1450" i="1" spc="-15" dirty="0">
                <a:solidFill>
                  <a:srgbClr val="575756"/>
                </a:solidFill>
                <a:latin typeface="Gotham Narrow Light" pitchFamily="50" charset="0"/>
                <a:cs typeface="Gotham Narrow Light" pitchFamily="50" charset="0"/>
              </a:rPr>
              <a:t>pivot </a:t>
            </a:r>
            <a:r>
              <a:rPr sz="1450" i="1" spc="-5" dirty="0">
                <a:solidFill>
                  <a:srgbClr val="575756"/>
                </a:solidFill>
                <a:latin typeface="Gotham Narrow Light" pitchFamily="50" charset="0"/>
                <a:cs typeface="Gotham Narrow Light" pitchFamily="50" charset="0"/>
              </a:rPr>
              <a:t>and </a:t>
            </a:r>
            <a:r>
              <a:rPr sz="1450" i="1" spc="-15" dirty="0">
                <a:solidFill>
                  <a:srgbClr val="575756"/>
                </a:solidFill>
                <a:latin typeface="Gotham Narrow Light" pitchFamily="50" charset="0"/>
                <a:cs typeface="Gotham Narrow Light" pitchFamily="50" charset="0"/>
              </a:rPr>
              <a:t>choose PivotChart </a:t>
            </a:r>
            <a:r>
              <a:rPr sz="1450" i="1" dirty="0">
                <a:solidFill>
                  <a:srgbClr val="575756"/>
                </a:solidFill>
                <a:latin typeface="Gotham Narrow Light" pitchFamily="50" charset="0"/>
                <a:cs typeface="Gotham Narrow Light" pitchFamily="50" charset="0"/>
              </a:rPr>
              <a:t>from  either the </a:t>
            </a:r>
            <a:r>
              <a:rPr sz="1450" i="1" spc="-5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“</a:t>
            </a:r>
            <a:r>
              <a:rPr sz="1450" b="1" i="1" spc="-5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Insert</a:t>
            </a:r>
            <a:r>
              <a:rPr sz="1450" i="1" spc="-5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” </a:t>
            </a:r>
            <a:r>
              <a:rPr sz="1450" i="1" dirty="0">
                <a:solidFill>
                  <a:srgbClr val="575756"/>
                </a:solidFill>
                <a:latin typeface="Gotham Narrow Light" pitchFamily="50" charset="0"/>
                <a:cs typeface="Gotham Narrow Light" pitchFamily="50" charset="0"/>
              </a:rPr>
              <a:t>tab </a:t>
            </a:r>
            <a:r>
              <a:rPr sz="1450" i="1" spc="-5" dirty="0">
                <a:solidFill>
                  <a:srgbClr val="575756"/>
                </a:solidFill>
                <a:latin typeface="Gotham Narrow Light" pitchFamily="50" charset="0"/>
                <a:cs typeface="Gotham Narrow Light" pitchFamily="50" charset="0"/>
              </a:rPr>
              <a:t>or </a:t>
            </a:r>
            <a:r>
              <a:rPr sz="1450" i="1" dirty="0">
                <a:solidFill>
                  <a:srgbClr val="575756"/>
                </a:solidFill>
                <a:latin typeface="Gotham Narrow Light" pitchFamily="50" charset="0"/>
                <a:cs typeface="Gotham Narrow Light" pitchFamily="50" charset="0"/>
              </a:rPr>
              <a:t>the </a:t>
            </a:r>
            <a:r>
              <a:rPr sz="1450" i="1" spc="-5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“</a:t>
            </a:r>
            <a:r>
              <a:rPr sz="1450" b="1" i="1" spc="-5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Analyze</a:t>
            </a:r>
            <a:r>
              <a:rPr sz="1450" i="1" spc="-5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”</a:t>
            </a:r>
            <a:r>
              <a:rPr sz="1450" i="1" spc="-160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 </a:t>
            </a:r>
            <a:r>
              <a:rPr sz="1450" i="1" spc="-10" dirty="0">
                <a:solidFill>
                  <a:srgbClr val="575756"/>
                </a:solidFill>
                <a:latin typeface="Gotham Narrow Light" pitchFamily="50" charset="0"/>
                <a:cs typeface="Gotham Narrow Light" pitchFamily="50" charset="0"/>
              </a:rPr>
              <a:t>tab</a:t>
            </a:r>
            <a:endParaRPr sz="1450" dirty="0">
              <a:latin typeface="Gotham Narrow Light" pitchFamily="50" charset="0"/>
              <a:cs typeface="Gotham Narrow Light" pitchFamily="50" charset="0"/>
            </a:endParaRPr>
          </a:p>
        </p:txBody>
      </p:sp>
      <p:grpSp>
        <p:nvGrpSpPr>
          <p:cNvPr id="23" name="object 4"/>
          <p:cNvGrpSpPr/>
          <p:nvPr/>
        </p:nvGrpSpPr>
        <p:grpSpPr>
          <a:xfrm>
            <a:off x="292593" y="1955247"/>
            <a:ext cx="11686069" cy="3601307"/>
            <a:chOff x="292593" y="1955247"/>
            <a:chExt cx="11686069" cy="3601307"/>
          </a:xfrm>
        </p:grpSpPr>
        <p:sp>
          <p:nvSpPr>
            <p:cNvPr id="24" name="object 5"/>
            <p:cNvSpPr/>
            <p:nvPr/>
          </p:nvSpPr>
          <p:spPr>
            <a:xfrm>
              <a:off x="292593" y="1955247"/>
              <a:ext cx="6839740" cy="135492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6"/>
            <p:cNvSpPr/>
            <p:nvPr/>
          </p:nvSpPr>
          <p:spPr>
            <a:xfrm>
              <a:off x="301752" y="1965959"/>
              <a:ext cx="6745224" cy="12573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7"/>
            <p:cNvSpPr/>
            <p:nvPr/>
          </p:nvSpPr>
          <p:spPr>
            <a:xfrm>
              <a:off x="5961887" y="2400299"/>
              <a:ext cx="745236" cy="74980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8"/>
            <p:cNvSpPr/>
            <p:nvPr/>
          </p:nvSpPr>
          <p:spPr>
            <a:xfrm>
              <a:off x="6011417" y="2448305"/>
              <a:ext cx="577215" cy="582295"/>
            </a:xfrm>
            <a:custGeom>
              <a:avLst/>
              <a:gdLst/>
              <a:ahLst/>
              <a:cxnLst/>
              <a:rect l="l" t="t" r="r" b="b"/>
              <a:pathLst>
                <a:path w="577215" h="582294">
                  <a:moveTo>
                    <a:pt x="0" y="582168"/>
                  </a:moveTo>
                  <a:lnTo>
                    <a:pt x="576999" y="582168"/>
                  </a:lnTo>
                  <a:lnTo>
                    <a:pt x="576999" y="0"/>
                  </a:lnTo>
                  <a:lnTo>
                    <a:pt x="0" y="0"/>
                  </a:lnTo>
                  <a:lnTo>
                    <a:pt x="0" y="582168"/>
                  </a:lnTo>
                  <a:close/>
                </a:path>
              </a:pathLst>
            </a:custGeom>
            <a:ln w="19810">
              <a:solidFill>
                <a:srgbClr val="E64A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9"/>
            <p:cNvSpPr/>
            <p:nvPr/>
          </p:nvSpPr>
          <p:spPr>
            <a:xfrm>
              <a:off x="4930117" y="3439616"/>
              <a:ext cx="7048545" cy="211693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10"/>
            <p:cNvSpPr/>
            <p:nvPr/>
          </p:nvSpPr>
          <p:spPr>
            <a:xfrm>
              <a:off x="4940807" y="3450335"/>
              <a:ext cx="6955536" cy="202082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11"/>
            <p:cNvSpPr/>
            <p:nvPr/>
          </p:nvSpPr>
          <p:spPr>
            <a:xfrm>
              <a:off x="1619959" y="3436602"/>
              <a:ext cx="2749402" cy="211991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12"/>
            <p:cNvSpPr/>
            <p:nvPr/>
          </p:nvSpPr>
          <p:spPr>
            <a:xfrm>
              <a:off x="1630679" y="3445763"/>
              <a:ext cx="2654808" cy="202844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13"/>
            <p:cNvSpPr/>
            <p:nvPr/>
          </p:nvSpPr>
          <p:spPr>
            <a:xfrm>
              <a:off x="3075432" y="2695955"/>
              <a:ext cx="3051047" cy="208940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3" name="object 14"/>
            <p:cNvSpPr/>
            <p:nvPr/>
          </p:nvSpPr>
          <p:spPr>
            <a:xfrm>
              <a:off x="3344099" y="2738890"/>
              <a:ext cx="2679700" cy="1739900"/>
            </a:xfrm>
            <a:custGeom>
              <a:avLst/>
              <a:gdLst/>
              <a:ahLst/>
              <a:cxnLst/>
              <a:rect l="l" t="t" r="r" b="b"/>
              <a:pathLst>
                <a:path w="2679700" h="1739900">
                  <a:moveTo>
                    <a:pt x="2679192" y="0"/>
                  </a:moveTo>
                  <a:lnTo>
                    <a:pt x="0" y="1739900"/>
                  </a:lnTo>
                </a:path>
              </a:pathLst>
            </a:custGeom>
            <a:ln w="32004">
              <a:solidFill>
                <a:srgbClr val="E64A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15"/>
            <p:cNvSpPr/>
            <p:nvPr/>
          </p:nvSpPr>
          <p:spPr>
            <a:xfrm>
              <a:off x="3238500" y="4425695"/>
              <a:ext cx="141605" cy="123825"/>
            </a:xfrm>
            <a:custGeom>
              <a:avLst/>
              <a:gdLst/>
              <a:ahLst/>
              <a:cxnLst/>
              <a:rect l="l" t="t" r="r" b="b"/>
              <a:pathLst>
                <a:path w="141604" h="123825">
                  <a:moveTo>
                    <a:pt x="72009" y="0"/>
                  </a:moveTo>
                  <a:lnTo>
                    <a:pt x="0" y="123443"/>
                  </a:lnTo>
                  <a:lnTo>
                    <a:pt x="141224" y="107441"/>
                  </a:lnTo>
                  <a:lnTo>
                    <a:pt x="72009" y="0"/>
                  </a:lnTo>
                  <a:close/>
                </a:path>
              </a:pathLst>
            </a:custGeom>
            <a:solidFill>
              <a:srgbClr val="E64A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16"/>
            <p:cNvSpPr/>
            <p:nvPr/>
          </p:nvSpPr>
          <p:spPr>
            <a:xfrm>
              <a:off x="4251960" y="4219955"/>
              <a:ext cx="2859024" cy="40081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17"/>
            <p:cNvSpPr/>
            <p:nvPr/>
          </p:nvSpPr>
          <p:spPr>
            <a:xfrm>
              <a:off x="4287774" y="4389881"/>
              <a:ext cx="2482850" cy="71755"/>
            </a:xfrm>
            <a:custGeom>
              <a:avLst/>
              <a:gdLst/>
              <a:ahLst/>
              <a:cxnLst/>
              <a:rect l="l" t="t" r="r" b="b"/>
              <a:pathLst>
                <a:path w="2482850" h="71754">
                  <a:moveTo>
                    <a:pt x="0" y="71628"/>
                  </a:moveTo>
                  <a:lnTo>
                    <a:pt x="2482596" y="0"/>
                  </a:lnTo>
                </a:path>
              </a:pathLst>
            </a:custGeom>
            <a:ln w="32004">
              <a:solidFill>
                <a:srgbClr val="E64A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18"/>
            <p:cNvSpPr/>
            <p:nvPr/>
          </p:nvSpPr>
          <p:spPr>
            <a:xfrm>
              <a:off x="6745224" y="4323588"/>
              <a:ext cx="130810" cy="127635"/>
            </a:xfrm>
            <a:custGeom>
              <a:avLst/>
              <a:gdLst/>
              <a:ahLst/>
              <a:cxnLst/>
              <a:rect l="l" t="t" r="r" b="b"/>
              <a:pathLst>
                <a:path w="130809" h="127635">
                  <a:moveTo>
                    <a:pt x="0" y="0"/>
                  </a:moveTo>
                  <a:lnTo>
                    <a:pt x="3809" y="127635"/>
                  </a:lnTo>
                  <a:lnTo>
                    <a:pt x="130809" y="599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4A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Google Shape;644;p61">
            <a:extLst>
              <a:ext uri="{FF2B5EF4-FFF2-40B4-BE49-F238E27FC236}">
                <a16:creationId xmlns:a16="http://schemas.microsoft.com/office/drawing/2014/main" id="{DC74B433-93CD-4F9B-B359-0FDC7E0DCCC6}"/>
              </a:ext>
            </a:extLst>
          </p:cNvPr>
          <p:cNvSpPr txBox="1">
            <a:spLocks/>
          </p:cNvSpPr>
          <p:nvPr/>
        </p:nvSpPr>
        <p:spPr>
          <a:xfrm>
            <a:off x="0" y="154263"/>
            <a:ext cx="12192000" cy="77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sz="4000" b="1" dirty="0">
                <a:solidFill>
                  <a:srgbClr val="DD0551"/>
                </a:solidFill>
                <a:latin typeface="Gotham" pitchFamily="50" charset="0"/>
                <a:cs typeface="Gotham" pitchFamily="50" charset="0"/>
              </a:rPr>
              <a:t>Pivot Chart</a:t>
            </a:r>
          </a:p>
        </p:txBody>
      </p:sp>
    </p:spTree>
    <p:extLst>
      <p:ext uri="{BB962C8B-B14F-4D97-AF65-F5344CB8AC3E}">
        <p14:creationId xmlns:p14="http://schemas.microsoft.com/office/powerpoint/2010/main" val="781263216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D2AD8B8B-40A7-476C-A863-F63EEEB1451F}"/>
              </a:ext>
            </a:extLst>
          </p:cNvPr>
          <p:cNvPicPr>
            <a:picLocks/>
          </p:cNvPicPr>
          <p:nvPr/>
        </p:nvPicPr>
        <p:blipFill>
          <a:blip r:embed="rId2"/>
          <a:srcRect/>
          <a:stretch/>
        </p:blipFill>
        <p:spPr>
          <a:xfrm>
            <a:off x="11013950" y="6134605"/>
            <a:ext cx="959111" cy="53999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C8EDAB3-FF70-4073-BC11-F46E87CD70A7}"/>
              </a:ext>
            </a:extLst>
          </p:cNvPr>
          <p:cNvSpPr txBox="1"/>
          <p:nvPr/>
        </p:nvSpPr>
        <p:spPr>
          <a:xfrm>
            <a:off x="11185688" y="6254982"/>
            <a:ext cx="615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otham Narrow Light" pitchFamily="50" charset="0"/>
                <a:cs typeface="Gotham Narrow Light" pitchFamily="50" charset="0"/>
              </a:rPr>
              <a:t>17</a:t>
            </a:r>
            <a:endParaRPr lang="az-Latn-AZ" sz="1400" dirty="0">
              <a:solidFill>
                <a:schemeClr val="tx1">
                  <a:lumMod val="50000"/>
                  <a:lumOff val="50000"/>
                </a:schemeClr>
              </a:solidFill>
              <a:latin typeface="Gotham Narrow Light" pitchFamily="50" charset="0"/>
              <a:cs typeface="Gotham Narrow Light" pitchFamily="50" charset="0"/>
            </a:endParaRPr>
          </a:p>
        </p:txBody>
      </p:sp>
      <p:sp>
        <p:nvSpPr>
          <p:cNvPr id="18" name="Rectangle 27">
            <a:extLst>
              <a:ext uri="{FF2B5EF4-FFF2-40B4-BE49-F238E27FC236}">
                <a16:creationId xmlns:a16="http://schemas.microsoft.com/office/drawing/2014/main" id="{551FB49A-E1DA-48CE-A3EC-AED18E4E05D8}"/>
              </a:ext>
            </a:extLst>
          </p:cNvPr>
          <p:cNvSpPr/>
          <p:nvPr/>
        </p:nvSpPr>
        <p:spPr>
          <a:xfrm>
            <a:off x="493706" y="6163386"/>
            <a:ext cx="6926811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55"/>
              </a:lnSpc>
            </a:pPr>
            <a:r>
              <a:rPr lang="en-US" sz="1400" spc="15" dirty="0">
                <a:solidFill>
                  <a:schemeClr val="tx1">
                    <a:lumMod val="50000"/>
                    <a:lumOff val="50000"/>
                  </a:schemeClr>
                </a:solidFill>
                <a:latin typeface="Gotham Narrow Light" pitchFamily="50" charset="0"/>
                <a:cs typeface="Gotham Narrow Light" pitchFamily="50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www.dsa.az</a:t>
            </a:r>
            <a:r>
              <a:rPr lang="en-US" sz="1400" spc="15" dirty="0">
                <a:solidFill>
                  <a:schemeClr val="tx1">
                    <a:lumMod val="50000"/>
                    <a:lumOff val="50000"/>
                  </a:schemeClr>
                </a:solidFill>
                <a:latin typeface="Gotham Narrow Light" pitchFamily="50" charset="0"/>
                <a:cs typeface="Gotham Narrow Light" pitchFamily="50" charset="0"/>
              </a:rPr>
              <a:t>                                                                     </a:t>
            </a:r>
            <a:r>
              <a:rPr lang="az-Latn-AZ" sz="1400" spc="15" dirty="0">
                <a:solidFill>
                  <a:schemeClr val="tx1">
                    <a:lumMod val="50000"/>
                    <a:lumOff val="50000"/>
                  </a:schemeClr>
                </a:solidFill>
                <a:latin typeface="Gotham Narrow Light" pitchFamily="50" charset="0"/>
                <a:cs typeface="Gotham Narrow Light" pitchFamily="50" charset="0"/>
              </a:rPr>
              <a:t>Bütün </a:t>
            </a:r>
            <a:r>
              <a:rPr lang="az-Latn-AZ" sz="1400" spc="10" dirty="0">
                <a:solidFill>
                  <a:schemeClr val="tx1">
                    <a:lumMod val="50000"/>
                    <a:lumOff val="50000"/>
                  </a:schemeClr>
                </a:solidFill>
                <a:latin typeface="Gotham Narrow Light" pitchFamily="50" charset="0"/>
                <a:cs typeface="Gotham Narrow Light" pitchFamily="50" charset="0"/>
              </a:rPr>
              <a:t>hüquqlar</a:t>
            </a:r>
            <a:r>
              <a:rPr lang="az-Latn-AZ" sz="1400" spc="-135" dirty="0">
                <a:solidFill>
                  <a:schemeClr val="tx1">
                    <a:lumMod val="50000"/>
                    <a:lumOff val="50000"/>
                  </a:schemeClr>
                </a:solidFill>
                <a:latin typeface="Gotham Narrow Light" pitchFamily="50" charset="0"/>
                <a:cs typeface="Gotham Narrow Light" pitchFamily="50" charset="0"/>
              </a:rPr>
              <a:t> </a:t>
            </a:r>
            <a:r>
              <a:rPr lang="az-Latn-AZ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otham Narrow Light" pitchFamily="50" charset="0"/>
                <a:cs typeface="Gotham Narrow Light" pitchFamily="50" charset="0"/>
              </a:rPr>
              <a:t>qorunur.</a:t>
            </a:r>
            <a:endParaRPr lang="az-Latn-AZ" sz="1400" b="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Gotham Narrow Light" pitchFamily="50" charset="0"/>
              <a:cs typeface="Gotham Narrow Light" pitchFamily="50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5A1D80-08BD-47E3-954B-5A4093617407}"/>
              </a:ext>
            </a:extLst>
          </p:cNvPr>
          <p:cNvSpPr txBox="1"/>
          <p:nvPr/>
        </p:nvSpPr>
        <p:spPr>
          <a:xfrm>
            <a:off x="7764905" y="6250717"/>
            <a:ext cx="3386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Gotham Narrow Light" pitchFamily="50" charset="0"/>
                <a:cs typeface="Gotham Narrow Light" pitchFamily="50" charset="0"/>
              </a:rPr>
              <a:t>DATA SCIENCE ACADEMY</a:t>
            </a:r>
            <a:endParaRPr lang="az-Latn-AZ" sz="1400" spc="300" dirty="0">
              <a:solidFill>
                <a:schemeClr val="tx1">
                  <a:lumMod val="50000"/>
                  <a:lumOff val="50000"/>
                </a:schemeClr>
              </a:solidFill>
              <a:latin typeface="Gotham Narrow Light" pitchFamily="50" charset="0"/>
              <a:cs typeface="Gotham Narrow Light" pitchFamily="50" charset="0"/>
            </a:endParaRPr>
          </a:p>
        </p:txBody>
      </p:sp>
      <p:grpSp>
        <p:nvGrpSpPr>
          <p:cNvPr id="10" name="object 4"/>
          <p:cNvGrpSpPr/>
          <p:nvPr/>
        </p:nvGrpSpPr>
        <p:grpSpPr>
          <a:xfrm>
            <a:off x="378792" y="1824153"/>
            <a:ext cx="10967085" cy="3584575"/>
            <a:chOff x="332221" y="2136582"/>
            <a:chExt cx="10967085" cy="3584575"/>
          </a:xfrm>
        </p:grpSpPr>
        <p:sp>
          <p:nvSpPr>
            <p:cNvPr id="11" name="object 5"/>
            <p:cNvSpPr/>
            <p:nvPr/>
          </p:nvSpPr>
          <p:spPr>
            <a:xfrm>
              <a:off x="332221" y="2136582"/>
              <a:ext cx="6848877" cy="127267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6"/>
            <p:cNvSpPr/>
            <p:nvPr/>
          </p:nvSpPr>
          <p:spPr>
            <a:xfrm>
              <a:off x="342899" y="2145792"/>
              <a:ext cx="6754368" cy="118567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7"/>
            <p:cNvSpPr/>
            <p:nvPr/>
          </p:nvSpPr>
          <p:spPr>
            <a:xfrm>
              <a:off x="4753356" y="2371344"/>
              <a:ext cx="672084" cy="9159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8"/>
            <p:cNvSpPr/>
            <p:nvPr/>
          </p:nvSpPr>
          <p:spPr>
            <a:xfrm>
              <a:off x="4807458" y="2423883"/>
              <a:ext cx="495300" cy="741045"/>
            </a:xfrm>
            <a:custGeom>
              <a:avLst/>
              <a:gdLst/>
              <a:ahLst/>
              <a:cxnLst/>
              <a:rect l="l" t="t" r="r" b="b"/>
              <a:pathLst>
                <a:path w="495300" h="741044">
                  <a:moveTo>
                    <a:pt x="0" y="740575"/>
                  </a:moveTo>
                  <a:lnTo>
                    <a:pt x="494957" y="740575"/>
                  </a:lnTo>
                  <a:lnTo>
                    <a:pt x="494957" y="0"/>
                  </a:lnTo>
                  <a:lnTo>
                    <a:pt x="0" y="0"/>
                  </a:lnTo>
                  <a:lnTo>
                    <a:pt x="0" y="740575"/>
                  </a:lnTo>
                  <a:close/>
                </a:path>
              </a:pathLst>
            </a:custGeom>
            <a:ln w="25908">
              <a:solidFill>
                <a:srgbClr val="E64A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9"/>
            <p:cNvSpPr/>
            <p:nvPr/>
          </p:nvSpPr>
          <p:spPr>
            <a:xfrm>
              <a:off x="3413760" y="2744724"/>
              <a:ext cx="1511808" cy="105460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0"/>
            <p:cNvSpPr/>
            <p:nvPr/>
          </p:nvSpPr>
          <p:spPr>
            <a:xfrm>
              <a:off x="3669029" y="2801874"/>
              <a:ext cx="1139825" cy="707390"/>
            </a:xfrm>
            <a:custGeom>
              <a:avLst/>
              <a:gdLst/>
              <a:ahLst/>
              <a:cxnLst/>
              <a:rect l="l" t="t" r="r" b="b"/>
              <a:pathLst>
                <a:path w="1139825" h="707389">
                  <a:moveTo>
                    <a:pt x="1139571" y="0"/>
                  </a:moveTo>
                  <a:lnTo>
                    <a:pt x="0" y="707009"/>
                  </a:lnTo>
                </a:path>
              </a:pathLst>
            </a:custGeom>
            <a:ln w="32004">
              <a:solidFill>
                <a:srgbClr val="E64A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1"/>
            <p:cNvSpPr/>
            <p:nvPr/>
          </p:nvSpPr>
          <p:spPr>
            <a:xfrm>
              <a:off x="3578351" y="3442716"/>
              <a:ext cx="143510" cy="121920"/>
            </a:xfrm>
            <a:custGeom>
              <a:avLst/>
              <a:gdLst/>
              <a:ahLst/>
              <a:cxnLst/>
              <a:rect l="l" t="t" r="r" b="b"/>
              <a:pathLst>
                <a:path w="143510" h="121920">
                  <a:moveTo>
                    <a:pt x="75184" y="0"/>
                  </a:moveTo>
                  <a:lnTo>
                    <a:pt x="0" y="121793"/>
                  </a:lnTo>
                  <a:lnTo>
                    <a:pt x="143001" y="108458"/>
                  </a:lnTo>
                  <a:lnTo>
                    <a:pt x="75184" y="0"/>
                  </a:lnTo>
                  <a:close/>
                </a:path>
              </a:pathLst>
            </a:custGeom>
            <a:solidFill>
              <a:srgbClr val="E64A5C"/>
            </a:solidFill>
            <a:ln>
              <a:solidFill>
                <a:srgbClr val="E64A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12"/>
            <p:cNvSpPr/>
            <p:nvPr/>
          </p:nvSpPr>
          <p:spPr>
            <a:xfrm>
              <a:off x="5180069" y="3576811"/>
              <a:ext cx="6118872" cy="214430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13"/>
            <p:cNvSpPr/>
            <p:nvPr/>
          </p:nvSpPr>
          <p:spPr>
            <a:xfrm>
              <a:off x="5189220" y="3585972"/>
              <a:ext cx="6025896" cy="205130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14"/>
            <p:cNvSpPr/>
            <p:nvPr/>
          </p:nvSpPr>
          <p:spPr>
            <a:xfrm>
              <a:off x="3314700" y="4608576"/>
              <a:ext cx="3621024" cy="39776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15"/>
            <p:cNvSpPr/>
            <p:nvPr/>
          </p:nvSpPr>
          <p:spPr>
            <a:xfrm>
              <a:off x="3352038" y="4706873"/>
              <a:ext cx="3241675" cy="64135"/>
            </a:xfrm>
            <a:custGeom>
              <a:avLst/>
              <a:gdLst/>
              <a:ahLst/>
              <a:cxnLst/>
              <a:rect l="l" t="t" r="r" b="b"/>
              <a:pathLst>
                <a:path w="3241675" h="64135">
                  <a:moveTo>
                    <a:pt x="0" y="0"/>
                  </a:moveTo>
                  <a:lnTo>
                    <a:pt x="3241547" y="64007"/>
                  </a:lnTo>
                </a:path>
              </a:pathLst>
            </a:custGeom>
            <a:ln w="32004">
              <a:solidFill>
                <a:srgbClr val="E64A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16"/>
            <p:cNvSpPr/>
            <p:nvPr/>
          </p:nvSpPr>
          <p:spPr>
            <a:xfrm>
              <a:off x="6569964" y="4704588"/>
              <a:ext cx="129539" cy="129539"/>
            </a:xfrm>
            <a:custGeom>
              <a:avLst/>
              <a:gdLst/>
              <a:ahLst/>
              <a:cxnLst/>
              <a:rect l="l" t="t" r="r" b="b"/>
              <a:pathLst>
                <a:path w="129540" h="129539">
                  <a:moveTo>
                    <a:pt x="2539" y="0"/>
                  </a:moveTo>
                  <a:lnTo>
                    <a:pt x="0" y="129412"/>
                  </a:lnTo>
                  <a:lnTo>
                    <a:pt x="129285" y="67310"/>
                  </a:lnTo>
                  <a:lnTo>
                    <a:pt x="2539" y="0"/>
                  </a:lnTo>
                  <a:close/>
                </a:path>
              </a:pathLst>
            </a:custGeom>
            <a:solidFill>
              <a:srgbClr val="E64A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18"/>
          <p:cNvSpPr txBox="1"/>
          <p:nvPr/>
        </p:nvSpPr>
        <p:spPr>
          <a:xfrm>
            <a:off x="7390638" y="1847998"/>
            <a:ext cx="4247488" cy="555921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b="1" i="1" spc="-5" dirty="0">
                <a:latin typeface="Gotham Narrow Light" pitchFamily="50" charset="0"/>
                <a:cs typeface="Gotham Narrow Light" pitchFamily="50" charset="0"/>
              </a:rPr>
              <a:t>1) </a:t>
            </a:r>
            <a:r>
              <a:rPr i="1" spc="-15" dirty="0">
                <a:latin typeface="Gotham Narrow Light" pitchFamily="50" charset="0"/>
                <a:cs typeface="Gotham Narrow Light" pitchFamily="50" charset="0"/>
              </a:rPr>
              <a:t>Select </a:t>
            </a:r>
            <a:r>
              <a:rPr i="1" dirty="0">
                <a:latin typeface="Gotham Narrow Light" pitchFamily="50" charset="0"/>
                <a:cs typeface="Gotham Narrow Light" pitchFamily="50" charset="0"/>
              </a:rPr>
              <a:t>a </a:t>
            </a:r>
            <a:r>
              <a:rPr i="1" spc="-40" dirty="0">
                <a:latin typeface="Gotham Narrow Light" pitchFamily="50" charset="0"/>
                <a:cs typeface="Gotham Narrow Light" pitchFamily="50" charset="0"/>
              </a:rPr>
              <a:t>PivotTable </a:t>
            </a:r>
            <a:r>
              <a:rPr i="1" spc="-5" dirty="0">
                <a:latin typeface="Gotham Narrow Light" pitchFamily="50" charset="0"/>
                <a:cs typeface="Gotham Narrow Light" pitchFamily="50" charset="0"/>
              </a:rPr>
              <a:t>and choose “</a:t>
            </a:r>
            <a:r>
              <a:rPr b="1" i="1" spc="-5" dirty="0">
                <a:latin typeface="Gotham Narrow Light" pitchFamily="50" charset="0"/>
                <a:cs typeface="Gotham Narrow Light" pitchFamily="50" charset="0"/>
              </a:rPr>
              <a:t>Insert  </a:t>
            </a:r>
            <a:r>
              <a:rPr b="1" i="1" spc="-15" dirty="0">
                <a:latin typeface="Gotham Narrow Light" pitchFamily="50" charset="0"/>
                <a:cs typeface="Gotham Narrow Light" pitchFamily="50" charset="0"/>
              </a:rPr>
              <a:t>Slicer</a:t>
            </a:r>
            <a:r>
              <a:rPr i="1" spc="-15" dirty="0">
                <a:latin typeface="Gotham Narrow Light" pitchFamily="50" charset="0"/>
                <a:cs typeface="Gotham Narrow Light" pitchFamily="50" charset="0"/>
              </a:rPr>
              <a:t>” </a:t>
            </a:r>
            <a:r>
              <a:rPr i="1" dirty="0">
                <a:latin typeface="Gotham Narrow Light" pitchFamily="50" charset="0"/>
                <a:cs typeface="Gotham Narrow Light" pitchFamily="50" charset="0"/>
              </a:rPr>
              <a:t>from the </a:t>
            </a:r>
            <a:r>
              <a:rPr i="1" spc="-20" dirty="0">
                <a:latin typeface="Gotham Narrow Light" pitchFamily="50" charset="0"/>
                <a:cs typeface="Gotham Narrow Light" pitchFamily="50" charset="0"/>
              </a:rPr>
              <a:t>“</a:t>
            </a:r>
            <a:r>
              <a:rPr b="1" i="1" spc="-20" dirty="0">
                <a:latin typeface="Gotham Narrow Light" pitchFamily="50" charset="0"/>
                <a:cs typeface="Gotham Narrow Light" pitchFamily="50" charset="0"/>
              </a:rPr>
              <a:t>PivotTable Tools</a:t>
            </a:r>
            <a:r>
              <a:rPr i="1" spc="-20" dirty="0">
                <a:latin typeface="Gotham Narrow Light" pitchFamily="50" charset="0"/>
                <a:cs typeface="Gotham Narrow Light" pitchFamily="50" charset="0"/>
              </a:rPr>
              <a:t>”</a:t>
            </a:r>
            <a:r>
              <a:rPr i="1" spc="-95" dirty="0">
                <a:latin typeface="Gotham Narrow Light" pitchFamily="50" charset="0"/>
                <a:cs typeface="Gotham Narrow Light" pitchFamily="50" charset="0"/>
              </a:rPr>
              <a:t> </a:t>
            </a:r>
            <a:r>
              <a:rPr i="1" dirty="0">
                <a:latin typeface="Gotham Narrow Light" pitchFamily="50" charset="0"/>
                <a:cs typeface="Gotham Narrow Light" pitchFamily="50" charset="0"/>
              </a:rPr>
              <a:t>tab</a:t>
            </a:r>
            <a:endParaRPr dirty="0">
              <a:latin typeface="Gotham Narrow Light" pitchFamily="50" charset="0"/>
              <a:cs typeface="Gotham Narrow Light" pitchFamily="50" charset="0"/>
            </a:endParaRPr>
          </a:p>
        </p:txBody>
      </p:sp>
      <p:sp>
        <p:nvSpPr>
          <p:cNvPr id="32" name="object 20"/>
          <p:cNvSpPr txBox="1"/>
          <p:nvPr/>
        </p:nvSpPr>
        <p:spPr>
          <a:xfrm>
            <a:off x="5164034" y="5586574"/>
            <a:ext cx="6633387" cy="55656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90"/>
              </a:spcBef>
            </a:pPr>
            <a:r>
              <a:rPr b="1" i="1" spc="-5" dirty="0">
                <a:latin typeface="Gotham Narrow Light" pitchFamily="50" charset="0"/>
                <a:cs typeface="Gotham Narrow Light" pitchFamily="50" charset="0"/>
              </a:rPr>
              <a:t>3) </a:t>
            </a:r>
            <a:r>
              <a:rPr i="1" dirty="0">
                <a:latin typeface="Gotham Narrow Light" pitchFamily="50" charset="0"/>
                <a:cs typeface="Gotham Narrow Light" pitchFamily="50" charset="0"/>
              </a:rPr>
              <a:t>The </a:t>
            </a:r>
            <a:r>
              <a:rPr i="1" spc="-15" dirty="0">
                <a:latin typeface="Gotham Narrow Light" pitchFamily="50" charset="0"/>
                <a:cs typeface="Gotham Narrow Light" pitchFamily="50" charset="0"/>
              </a:rPr>
              <a:t>Slicer will </a:t>
            </a:r>
            <a:r>
              <a:rPr i="1" spc="-5" dirty="0">
                <a:latin typeface="Gotham Narrow Light" pitchFamily="50" charset="0"/>
                <a:cs typeface="Gotham Narrow Light" pitchFamily="50" charset="0"/>
              </a:rPr>
              <a:t>be </a:t>
            </a:r>
            <a:r>
              <a:rPr i="1" spc="-15" dirty="0">
                <a:latin typeface="Gotham Narrow Light" pitchFamily="50" charset="0"/>
                <a:cs typeface="Gotham Narrow Light" pitchFamily="50" charset="0"/>
              </a:rPr>
              <a:t>inserted </a:t>
            </a:r>
            <a:r>
              <a:rPr i="1" spc="-5" dirty="0">
                <a:latin typeface="Gotham Narrow Light" pitchFamily="50" charset="0"/>
                <a:cs typeface="Gotham Narrow Light" pitchFamily="50" charset="0"/>
              </a:rPr>
              <a:t>next </a:t>
            </a:r>
            <a:r>
              <a:rPr i="1" dirty="0">
                <a:latin typeface="Gotham Narrow Light" pitchFamily="50" charset="0"/>
                <a:cs typeface="Gotham Narrow Light" pitchFamily="50" charset="0"/>
              </a:rPr>
              <a:t>to </a:t>
            </a:r>
            <a:r>
              <a:rPr i="1" spc="-5" dirty="0">
                <a:latin typeface="Gotham Narrow Light" pitchFamily="50" charset="0"/>
                <a:cs typeface="Gotham Narrow Light" pitchFamily="50" charset="0"/>
              </a:rPr>
              <a:t>your </a:t>
            </a:r>
            <a:r>
              <a:rPr i="1" spc="-15" dirty="0">
                <a:latin typeface="Gotham Narrow Light" pitchFamily="50" charset="0"/>
                <a:cs typeface="Gotham Narrow Light" pitchFamily="50" charset="0"/>
              </a:rPr>
              <a:t>table, allowing </a:t>
            </a:r>
            <a:r>
              <a:rPr i="1" dirty="0">
                <a:latin typeface="Gotham Narrow Light" pitchFamily="50" charset="0"/>
                <a:cs typeface="Gotham Narrow Light" pitchFamily="50" charset="0"/>
              </a:rPr>
              <a:t>you to  </a:t>
            </a:r>
            <a:r>
              <a:rPr i="1" spc="-15" dirty="0">
                <a:latin typeface="Gotham Narrow Light" pitchFamily="50" charset="0"/>
                <a:cs typeface="Gotham Narrow Light" pitchFamily="50" charset="0"/>
              </a:rPr>
              <a:t>filter </a:t>
            </a:r>
            <a:r>
              <a:rPr i="1" spc="-5" dirty="0">
                <a:latin typeface="Gotham Narrow Light" pitchFamily="50" charset="0"/>
                <a:cs typeface="Gotham Narrow Light" pitchFamily="50" charset="0"/>
              </a:rPr>
              <a:t>on </a:t>
            </a:r>
            <a:r>
              <a:rPr i="1" spc="-15" dirty="0">
                <a:latin typeface="Gotham Narrow Light" pitchFamily="50" charset="0"/>
                <a:cs typeface="Gotham Narrow Light" pitchFamily="50" charset="0"/>
              </a:rPr>
              <a:t>specific values </a:t>
            </a:r>
            <a:r>
              <a:rPr i="1" spc="-5" dirty="0">
                <a:latin typeface="Gotham Narrow Light" pitchFamily="50" charset="0"/>
                <a:cs typeface="Gotham Narrow Light" pitchFamily="50" charset="0"/>
              </a:rPr>
              <a:t>(or </a:t>
            </a:r>
            <a:r>
              <a:rPr i="1" spc="-10" dirty="0">
                <a:latin typeface="Gotham Narrow Light" pitchFamily="50" charset="0"/>
                <a:cs typeface="Gotham Narrow Light" pitchFamily="50" charset="0"/>
              </a:rPr>
              <a:t>combinations, using </a:t>
            </a:r>
            <a:r>
              <a:rPr i="1" dirty="0">
                <a:latin typeface="Gotham Narrow Light" pitchFamily="50" charset="0"/>
                <a:cs typeface="Gotham Narrow Light" pitchFamily="50" charset="0"/>
              </a:rPr>
              <a:t>the </a:t>
            </a:r>
            <a:r>
              <a:rPr b="1" i="1" spc="-5" dirty="0">
                <a:latin typeface="Gotham Narrow Light" pitchFamily="50" charset="0"/>
                <a:cs typeface="Gotham Narrow Light" pitchFamily="50" charset="0"/>
              </a:rPr>
              <a:t>CTRL</a:t>
            </a:r>
            <a:r>
              <a:rPr b="1" i="1" spc="290" dirty="0">
                <a:latin typeface="Gotham Narrow Light" pitchFamily="50" charset="0"/>
                <a:cs typeface="Gotham Narrow Light" pitchFamily="50" charset="0"/>
              </a:rPr>
              <a:t> </a:t>
            </a:r>
            <a:r>
              <a:rPr i="1" dirty="0">
                <a:latin typeface="Gotham Narrow Light" pitchFamily="50" charset="0"/>
                <a:cs typeface="Gotham Narrow Light" pitchFamily="50" charset="0"/>
              </a:rPr>
              <a:t>key)</a:t>
            </a:r>
            <a:endParaRPr dirty="0">
              <a:latin typeface="Gotham Narrow Light" pitchFamily="50" charset="0"/>
              <a:cs typeface="Gotham Narrow Light" pitchFamily="50" charset="0"/>
            </a:endParaRPr>
          </a:p>
        </p:txBody>
      </p:sp>
      <p:grpSp>
        <p:nvGrpSpPr>
          <p:cNvPr id="33" name="object 21"/>
          <p:cNvGrpSpPr/>
          <p:nvPr/>
        </p:nvGrpSpPr>
        <p:grpSpPr>
          <a:xfrm>
            <a:off x="1299172" y="2282443"/>
            <a:ext cx="2115820" cy="3147060"/>
            <a:chOff x="1443227" y="2706623"/>
            <a:chExt cx="2115820" cy="3147060"/>
          </a:xfrm>
        </p:grpSpPr>
        <p:sp>
          <p:nvSpPr>
            <p:cNvPr id="34" name="object 22"/>
            <p:cNvSpPr/>
            <p:nvPr/>
          </p:nvSpPr>
          <p:spPr>
            <a:xfrm>
              <a:off x="1443227" y="2706623"/>
              <a:ext cx="2115312" cy="314706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23"/>
            <p:cNvSpPr/>
            <p:nvPr/>
          </p:nvSpPr>
          <p:spPr>
            <a:xfrm>
              <a:off x="1478279" y="2741675"/>
              <a:ext cx="1972056" cy="300380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17"/>
          <p:cNvSpPr txBox="1"/>
          <p:nvPr/>
        </p:nvSpPr>
        <p:spPr>
          <a:xfrm>
            <a:off x="471679" y="1037414"/>
            <a:ext cx="11000741" cy="6337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3970" marR="5080" indent="-1905">
              <a:lnSpc>
                <a:spcPct val="101800"/>
              </a:lnSpc>
              <a:spcBef>
                <a:spcPts val="55"/>
              </a:spcBef>
            </a:pPr>
            <a:r>
              <a:rPr sz="2000" b="1" spc="-5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A </a:t>
            </a:r>
            <a:r>
              <a:rPr sz="2000" b="1" dirty="0">
                <a:solidFill>
                  <a:srgbClr val="23BEAE"/>
                </a:solidFill>
                <a:latin typeface="Gotham Narrow Light" pitchFamily="50" charset="0"/>
                <a:cs typeface="Gotham Narrow Light" pitchFamily="50" charset="0"/>
              </a:rPr>
              <a:t>Slicer</a:t>
            </a:r>
            <a:r>
              <a:rPr sz="2000" b="1" dirty="0">
                <a:solidFill>
                  <a:srgbClr val="C00000"/>
                </a:solidFill>
                <a:latin typeface="Gotham Narrow Light" pitchFamily="50" charset="0"/>
                <a:cs typeface="Gotham Narrow Light" pitchFamily="50" charset="0"/>
              </a:rPr>
              <a:t> </a:t>
            </a:r>
            <a:r>
              <a:rPr sz="2000" b="1" spc="-5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is basically a “prettier” </a:t>
            </a:r>
            <a:r>
              <a:rPr sz="2000" b="1" spc="-20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version </a:t>
            </a:r>
            <a:r>
              <a:rPr sz="2000" b="1" spc="-5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of a </a:t>
            </a:r>
            <a:r>
              <a:rPr sz="2000" b="1" spc="-55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PivotTable </a:t>
            </a:r>
            <a:r>
              <a:rPr sz="2000" b="1" spc="-5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filter; it </a:t>
            </a:r>
            <a:r>
              <a:rPr sz="2000" b="1" spc="5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works </a:t>
            </a:r>
            <a:r>
              <a:rPr sz="2000" b="1" spc="-5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exactly the same </a:t>
            </a:r>
            <a:r>
              <a:rPr sz="2000" b="1" spc="15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way</a:t>
            </a:r>
            <a:r>
              <a:rPr sz="2000" b="1" spc="-130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 </a:t>
            </a:r>
            <a:r>
              <a:rPr sz="2000" b="1" spc="-5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by  filtering the data </a:t>
            </a:r>
            <a:r>
              <a:rPr sz="2000" b="1" spc="-20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you </a:t>
            </a:r>
            <a:r>
              <a:rPr sz="2000" b="1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see </a:t>
            </a:r>
            <a:r>
              <a:rPr sz="2000" b="1" spc="-5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in </a:t>
            </a:r>
            <a:r>
              <a:rPr sz="2000" b="1" spc="-20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your </a:t>
            </a:r>
            <a:r>
              <a:rPr sz="2000" b="1" spc="-55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PivotTable </a:t>
            </a:r>
            <a:r>
              <a:rPr sz="2000" b="1" spc="-5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and</a:t>
            </a:r>
            <a:r>
              <a:rPr sz="2000" b="1" spc="-290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 </a:t>
            </a:r>
            <a:r>
              <a:rPr sz="2000" b="1" spc="-10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PivotCharts</a:t>
            </a:r>
            <a:endParaRPr sz="2000" dirty="0">
              <a:latin typeface="Gotham Narrow Light" pitchFamily="50" charset="0"/>
              <a:cs typeface="Gotham Narrow Light" pitchFamily="50" charset="0"/>
            </a:endParaRPr>
          </a:p>
        </p:txBody>
      </p:sp>
      <p:sp>
        <p:nvSpPr>
          <p:cNvPr id="37" name="object 19"/>
          <p:cNvSpPr txBox="1"/>
          <p:nvPr/>
        </p:nvSpPr>
        <p:spPr>
          <a:xfrm>
            <a:off x="493706" y="5590179"/>
            <a:ext cx="4246111" cy="27680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90"/>
              </a:spcBef>
            </a:pPr>
            <a:r>
              <a:rPr b="1" i="1" spc="-5" dirty="0">
                <a:latin typeface="Gotham Narrow Light" pitchFamily="50" charset="0"/>
                <a:cs typeface="Gotham Narrow Light" pitchFamily="50" charset="0"/>
              </a:rPr>
              <a:t>2) </a:t>
            </a:r>
            <a:r>
              <a:rPr i="1" spc="-15" dirty="0">
                <a:latin typeface="Gotham Narrow Light" pitchFamily="50" charset="0"/>
                <a:cs typeface="Gotham Narrow Light" pitchFamily="50" charset="0"/>
              </a:rPr>
              <a:t>Select </a:t>
            </a:r>
            <a:r>
              <a:rPr i="1" dirty="0">
                <a:latin typeface="Gotham Narrow Light" pitchFamily="50" charset="0"/>
                <a:cs typeface="Gotham Narrow Light" pitchFamily="50" charset="0"/>
              </a:rPr>
              <a:t>the </a:t>
            </a:r>
            <a:r>
              <a:rPr i="1" spc="-15" dirty="0">
                <a:latin typeface="Gotham Narrow Light" pitchFamily="50" charset="0"/>
                <a:cs typeface="Gotham Narrow Light" pitchFamily="50" charset="0"/>
              </a:rPr>
              <a:t>field(s)  that </a:t>
            </a:r>
            <a:r>
              <a:rPr i="1" dirty="0">
                <a:latin typeface="Gotham Narrow Light" pitchFamily="50" charset="0"/>
                <a:cs typeface="Gotham Narrow Light" pitchFamily="50" charset="0"/>
              </a:rPr>
              <a:t>you want to</a:t>
            </a:r>
            <a:r>
              <a:rPr i="1" spc="-204" dirty="0">
                <a:latin typeface="Gotham Narrow Light" pitchFamily="50" charset="0"/>
                <a:cs typeface="Gotham Narrow Light" pitchFamily="50" charset="0"/>
              </a:rPr>
              <a:t> </a:t>
            </a:r>
            <a:r>
              <a:rPr i="1" spc="-15" dirty="0">
                <a:latin typeface="Gotham Narrow Light" pitchFamily="50" charset="0"/>
                <a:cs typeface="Gotham Narrow Light" pitchFamily="50" charset="0"/>
              </a:rPr>
              <a:t>filter</a:t>
            </a:r>
            <a:endParaRPr dirty="0">
              <a:latin typeface="Gotham Narrow Light" pitchFamily="50" charset="0"/>
              <a:cs typeface="Gotham Narrow Light" pitchFamily="50" charset="0"/>
            </a:endParaRPr>
          </a:p>
        </p:txBody>
      </p:sp>
      <p:sp>
        <p:nvSpPr>
          <p:cNvPr id="38" name="Google Shape;644;p61">
            <a:extLst>
              <a:ext uri="{FF2B5EF4-FFF2-40B4-BE49-F238E27FC236}">
                <a16:creationId xmlns:a16="http://schemas.microsoft.com/office/drawing/2014/main" id="{B2313EC9-47B4-4FFC-BB8D-5F726B0CE411}"/>
              </a:ext>
            </a:extLst>
          </p:cNvPr>
          <p:cNvSpPr txBox="1">
            <a:spLocks/>
          </p:cNvSpPr>
          <p:nvPr/>
        </p:nvSpPr>
        <p:spPr>
          <a:xfrm>
            <a:off x="0" y="154263"/>
            <a:ext cx="12192000" cy="77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sz="4000" b="1" dirty="0">
                <a:solidFill>
                  <a:srgbClr val="DD0551"/>
                </a:solidFill>
                <a:latin typeface="Gotham" pitchFamily="50" charset="0"/>
                <a:cs typeface="Gotham" pitchFamily="50" charset="0"/>
              </a:rPr>
              <a:t>SLICERS</a:t>
            </a:r>
          </a:p>
        </p:txBody>
      </p:sp>
    </p:spTree>
    <p:extLst>
      <p:ext uri="{BB962C8B-B14F-4D97-AF65-F5344CB8AC3E}">
        <p14:creationId xmlns:p14="http://schemas.microsoft.com/office/powerpoint/2010/main" val="303190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F835FED9-2D59-4C59-A158-0F57ACAEA67C}"/>
              </a:ext>
            </a:extLst>
          </p:cNvPr>
          <p:cNvPicPr>
            <a:picLocks/>
          </p:cNvPicPr>
          <p:nvPr/>
        </p:nvPicPr>
        <p:blipFill>
          <a:blip r:embed="rId2"/>
          <a:srcRect/>
          <a:stretch/>
        </p:blipFill>
        <p:spPr>
          <a:xfrm>
            <a:off x="11013949" y="6134604"/>
            <a:ext cx="959111" cy="53999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C8EDAB3-FF70-4073-BC11-F46E87CD70A7}"/>
              </a:ext>
            </a:extLst>
          </p:cNvPr>
          <p:cNvSpPr txBox="1"/>
          <p:nvPr/>
        </p:nvSpPr>
        <p:spPr>
          <a:xfrm>
            <a:off x="11185688" y="6254982"/>
            <a:ext cx="615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otham Narrow Light" pitchFamily="50" charset="0"/>
                <a:cs typeface="Gotham Narrow Light" pitchFamily="50" charset="0"/>
              </a:rPr>
              <a:t>18</a:t>
            </a:r>
            <a:endParaRPr lang="az-Latn-AZ" sz="1400" dirty="0">
              <a:solidFill>
                <a:schemeClr val="tx1">
                  <a:lumMod val="50000"/>
                  <a:lumOff val="50000"/>
                </a:schemeClr>
              </a:solidFill>
              <a:latin typeface="Gotham Narrow Light" pitchFamily="50" charset="0"/>
              <a:cs typeface="Gotham Narrow Light" pitchFamily="50" charset="0"/>
            </a:endParaRPr>
          </a:p>
        </p:txBody>
      </p:sp>
      <p:sp>
        <p:nvSpPr>
          <p:cNvPr id="18" name="Rectangle 27">
            <a:extLst>
              <a:ext uri="{FF2B5EF4-FFF2-40B4-BE49-F238E27FC236}">
                <a16:creationId xmlns:a16="http://schemas.microsoft.com/office/drawing/2014/main" id="{551FB49A-E1DA-48CE-A3EC-AED18E4E05D8}"/>
              </a:ext>
            </a:extLst>
          </p:cNvPr>
          <p:cNvSpPr/>
          <p:nvPr/>
        </p:nvSpPr>
        <p:spPr>
          <a:xfrm>
            <a:off x="493706" y="6163386"/>
            <a:ext cx="6926811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55"/>
              </a:lnSpc>
            </a:pPr>
            <a:r>
              <a:rPr lang="en-US" sz="1400" spc="15" dirty="0">
                <a:solidFill>
                  <a:schemeClr val="tx1">
                    <a:lumMod val="50000"/>
                    <a:lumOff val="50000"/>
                  </a:schemeClr>
                </a:solidFill>
                <a:latin typeface="Gotham Narrow Light" pitchFamily="50" charset="0"/>
                <a:cs typeface="Gotham Narrow Light" pitchFamily="50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www.dsa.az</a:t>
            </a:r>
            <a:r>
              <a:rPr lang="en-US" sz="1400" spc="15" dirty="0">
                <a:solidFill>
                  <a:schemeClr val="tx1">
                    <a:lumMod val="50000"/>
                    <a:lumOff val="50000"/>
                  </a:schemeClr>
                </a:solidFill>
                <a:latin typeface="Gotham Narrow Light" pitchFamily="50" charset="0"/>
                <a:cs typeface="Gotham Narrow Light" pitchFamily="50" charset="0"/>
              </a:rPr>
              <a:t>                                                                     </a:t>
            </a:r>
            <a:r>
              <a:rPr lang="az-Latn-AZ" sz="1400" spc="15" dirty="0">
                <a:solidFill>
                  <a:schemeClr val="tx1">
                    <a:lumMod val="50000"/>
                    <a:lumOff val="50000"/>
                  </a:schemeClr>
                </a:solidFill>
                <a:latin typeface="Gotham Narrow Light" pitchFamily="50" charset="0"/>
                <a:cs typeface="Gotham Narrow Light" pitchFamily="50" charset="0"/>
              </a:rPr>
              <a:t>Bütün </a:t>
            </a:r>
            <a:r>
              <a:rPr lang="az-Latn-AZ" sz="1400" spc="10" dirty="0">
                <a:solidFill>
                  <a:schemeClr val="tx1">
                    <a:lumMod val="50000"/>
                    <a:lumOff val="50000"/>
                  </a:schemeClr>
                </a:solidFill>
                <a:latin typeface="Gotham Narrow Light" pitchFamily="50" charset="0"/>
                <a:cs typeface="Gotham Narrow Light" pitchFamily="50" charset="0"/>
              </a:rPr>
              <a:t>hüquqlar</a:t>
            </a:r>
            <a:r>
              <a:rPr lang="az-Latn-AZ" sz="1400" spc="-135" dirty="0">
                <a:solidFill>
                  <a:schemeClr val="tx1">
                    <a:lumMod val="50000"/>
                    <a:lumOff val="50000"/>
                  </a:schemeClr>
                </a:solidFill>
                <a:latin typeface="Gotham Narrow Light" pitchFamily="50" charset="0"/>
                <a:cs typeface="Gotham Narrow Light" pitchFamily="50" charset="0"/>
              </a:rPr>
              <a:t> </a:t>
            </a:r>
            <a:r>
              <a:rPr lang="az-Latn-AZ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otham Narrow Light" pitchFamily="50" charset="0"/>
                <a:cs typeface="Gotham Narrow Light" pitchFamily="50" charset="0"/>
              </a:rPr>
              <a:t>qorunur.</a:t>
            </a:r>
            <a:endParaRPr lang="az-Latn-AZ" sz="1400" b="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Gotham Narrow Light" pitchFamily="50" charset="0"/>
              <a:cs typeface="Gotham Narrow Light" pitchFamily="50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5A1D80-08BD-47E3-954B-5A4093617407}"/>
              </a:ext>
            </a:extLst>
          </p:cNvPr>
          <p:cNvSpPr txBox="1"/>
          <p:nvPr/>
        </p:nvSpPr>
        <p:spPr>
          <a:xfrm>
            <a:off x="7764905" y="6250717"/>
            <a:ext cx="3386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Gotham Narrow Light" pitchFamily="50" charset="0"/>
                <a:cs typeface="Gotham Narrow Light" pitchFamily="50" charset="0"/>
              </a:rPr>
              <a:t>DATA SCIENCE ACADEMY</a:t>
            </a:r>
            <a:endParaRPr lang="az-Latn-AZ" sz="1400" spc="300" dirty="0">
              <a:solidFill>
                <a:schemeClr val="tx1">
                  <a:lumMod val="50000"/>
                  <a:lumOff val="50000"/>
                </a:schemeClr>
              </a:solidFill>
              <a:latin typeface="Gotham Narrow Light" pitchFamily="50" charset="0"/>
              <a:cs typeface="Gotham Narrow Light" pitchFamily="50" charset="0"/>
            </a:endParaRPr>
          </a:p>
        </p:txBody>
      </p:sp>
      <p:grpSp>
        <p:nvGrpSpPr>
          <p:cNvPr id="12" name="object 4"/>
          <p:cNvGrpSpPr/>
          <p:nvPr/>
        </p:nvGrpSpPr>
        <p:grpSpPr>
          <a:xfrm>
            <a:off x="261629" y="1567531"/>
            <a:ext cx="11493500" cy="3693795"/>
            <a:chOff x="262127" y="1840992"/>
            <a:chExt cx="11493500" cy="3693795"/>
          </a:xfrm>
        </p:grpSpPr>
        <p:sp>
          <p:nvSpPr>
            <p:cNvPr id="13" name="object 5"/>
            <p:cNvSpPr/>
            <p:nvPr/>
          </p:nvSpPr>
          <p:spPr>
            <a:xfrm>
              <a:off x="6077193" y="2703036"/>
              <a:ext cx="5677936" cy="283114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6"/>
            <p:cNvSpPr/>
            <p:nvPr/>
          </p:nvSpPr>
          <p:spPr>
            <a:xfrm>
              <a:off x="6095999" y="2720340"/>
              <a:ext cx="5568696" cy="272338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7"/>
            <p:cNvSpPr/>
            <p:nvPr/>
          </p:nvSpPr>
          <p:spPr>
            <a:xfrm>
              <a:off x="262127" y="1840992"/>
              <a:ext cx="6466332" cy="136702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8"/>
            <p:cNvSpPr/>
            <p:nvPr/>
          </p:nvSpPr>
          <p:spPr>
            <a:xfrm>
              <a:off x="295655" y="1876044"/>
              <a:ext cx="6324600" cy="122072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9"/>
            <p:cNvSpPr/>
            <p:nvPr/>
          </p:nvSpPr>
          <p:spPr>
            <a:xfrm>
              <a:off x="5192268" y="2167128"/>
              <a:ext cx="801624" cy="87325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0"/>
            <p:cNvSpPr/>
            <p:nvPr/>
          </p:nvSpPr>
          <p:spPr>
            <a:xfrm>
              <a:off x="5246369" y="2221268"/>
              <a:ext cx="624840" cy="695325"/>
            </a:xfrm>
            <a:custGeom>
              <a:avLst/>
              <a:gdLst/>
              <a:ahLst/>
              <a:cxnLst/>
              <a:rect l="l" t="t" r="r" b="b"/>
              <a:pathLst>
                <a:path w="624839" h="695325">
                  <a:moveTo>
                    <a:pt x="0" y="694778"/>
                  </a:moveTo>
                  <a:lnTo>
                    <a:pt x="624420" y="694778"/>
                  </a:lnTo>
                  <a:lnTo>
                    <a:pt x="624420" y="0"/>
                  </a:lnTo>
                  <a:lnTo>
                    <a:pt x="0" y="0"/>
                  </a:lnTo>
                  <a:lnTo>
                    <a:pt x="0" y="694778"/>
                  </a:lnTo>
                  <a:close/>
                </a:path>
              </a:pathLst>
            </a:custGeom>
            <a:ln w="25908">
              <a:solidFill>
                <a:srgbClr val="E64A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1"/>
            <p:cNvSpPr/>
            <p:nvPr/>
          </p:nvSpPr>
          <p:spPr>
            <a:xfrm>
              <a:off x="3563112" y="2668524"/>
              <a:ext cx="1796795" cy="11049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12"/>
            <p:cNvSpPr/>
            <p:nvPr/>
          </p:nvSpPr>
          <p:spPr>
            <a:xfrm>
              <a:off x="3821430" y="2724150"/>
              <a:ext cx="1423035" cy="765175"/>
            </a:xfrm>
            <a:custGeom>
              <a:avLst/>
              <a:gdLst/>
              <a:ahLst/>
              <a:cxnLst/>
              <a:rect l="l" t="t" r="r" b="b"/>
              <a:pathLst>
                <a:path w="1423035" h="765175">
                  <a:moveTo>
                    <a:pt x="1422908" y="0"/>
                  </a:moveTo>
                  <a:lnTo>
                    <a:pt x="0" y="764794"/>
                  </a:lnTo>
                </a:path>
              </a:pathLst>
            </a:custGeom>
            <a:ln w="32004">
              <a:solidFill>
                <a:srgbClr val="E64A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13"/>
            <p:cNvSpPr/>
            <p:nvPr/>
          </p:nvSpPr>
          <p:spPr>
            <a:xfrm>
              <a:off x="3726180" y="3421380"/>
              <a:ext cx="143510" cy="117475"/>
            </a:xfrm>
            <a:custGeom>
              <a:avLst/>
              <a:gdLst/>
              <a:ahLst/>
              <a:cxnLst/>
              <a:rect l="l" t="t" r="r" b="b"/>
              <a:pathLst>
                <a:path w="143510" h="117475">
                  <a:moveTo>
                    <a:pt x="82423" y="0"/>
                  </a:moveTo>
                  <a:lnTo>
                    <a:pt x="0" y="117221"/>
                  </a:lnTo>
                  <a:lnTo>
                    <a:pt x="143002" y="112903"/>
                  </a:lnTo>
                  <a:lnTo>
                    <a:pt x="82423" y="0"/>
                  </a:lnTo>
                  <a:close/>
                </a:path>
              </a:pathLst>
            </a:custGeom>
            <a:solidFill>
              <a:srgbClr val="E64A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14"/>
          <p:cNvSpPr txBox="1"/>
          <p:nvPr/>
        </p:nvSpPr>
        <p:spPr>
          <a:xfrm>
            <a:off x="428941" y="1021680"/>
            <a:ext cx="1088453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A</a:t>
            </a:r>
            <a:r>
              <a:rPr sz="2000" b="1" spc="-135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 </a:t>
            </a:r>
            <a:r>
              <a:rPr sz="2000" b="1" spc="-5" dirty="0">
                <a:solidFill>
                  <a:srgbClr val="FCCE04"/>
                </a:solidFill>
                <a:latin typeface="Gotham Narrow Light" pitchFamily="50" charset="0"/>
                <a:cs typeface="Gotham Narrow Light" pitchFamily="50" charset="0"/>
              </a:rPr>
              <a:t>Timeline</a:t>
            </a:r>
            <a:r>
              <a:rPr sz="2000" b="1" spc="-65" dirty="0">
                <a:solidFill>
                  <a:srgbClr val="C00000"/>
                </a:solidFill>
                <a:latin typeface="Gotham Narrow Light" pitchFamily="50" charset="0"/>
                <a:cs typeface="Gotham Narrow Light" pitchFamily="50" charset="0"/>
              </a:rPr>
              <a:t> </a:t>
            </a:r>
            <a:r>
              <a:rPr sz="2000" b="1" spc="10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works</a:t>
            </a:r>
            <a:r>
              <a:rPr sz="2000" b="1" spc="-65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 </a:t>
            </a:r>
            <a:r>
              <a:rPr sz="2000" b="1" spc="-5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just</a:t>
            </a:r>
            <a:r>
              <a:rPr sz="2000" b="1" spc="-30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 </a:t>
            </a:r>
            <a:r>
              <a:rPr sz="2000" b="1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like</a:t>
            </a:r>
            <a:r>
              <a:rPr sz="2000" b="1" spc="-35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 </a:t>
            </a:r>
            <a:r>
              <a:rPr sz="2000" b="1" spc="-5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a</a:t>
            </a:r>
            <a:r>
              <a:rPr sz="2000" b="1" spc="15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 </a:t>
            </a:r>
            <a:r>
              <a:rPr sz="2000" b="1" spc="-5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Slicer</a:t>
            </a:r>
            <a:r>
              <a:rPr sz="2000" b="1" spc="-40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 </a:t>
            </a:r>
            <a:r>
              <a:rPr sz="2000" b="1" spc="-5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– </a:t>
            </a:r>
            <a:r>
              <a:rPr sz="2000" b="1" spc="-40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it’s</a:t>
            </a:r>
            <a:r>
              <a:rPr sz="2000" b="1" spc="-75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 </a:t>
            </a:r>
            <a:r>
              <a:rPr sz="2000" b="1" spc="-5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just</a:t>
            </a:r>
            <a:r>
              <a:rPr sz="2000" b="1" spc="-30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 </a:t>
            </a:r>
            <a:r>
              <a:rPr sz="2000" b="1" spc="-5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formatted</a:t>
            </a:r>
            <a:r>
              <a:rPr sz="2000" b="1" spc="-55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 </a:t>
            </a:r>
            <a:r>
              <a:rPr sz="2000" b="1" spc="-5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to </a:t>
            </a:r>
            <a:r>
              <a:rPr sz="2000" b="1" spc="10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work</a:t>
            </a:r>
            <a:r>
              <a:rPr sz="2000" b="1" spc="-55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 </a:t>
            </a:r>
            <a:r>
              <a:rPr sz="2000" b="1" spc="-5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specifically</a:t>
            </a:r>
            <a:r>
              <a:rPr sz="2000" b="1" spc="-70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 </a:t>
            </a:r>
            <a:r>
              <a:rPr sz="2000" b="1" spc="5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with</a:t>
            </a:r>
            <a:r>
              <a:rPr sz="2000" b="1" spc="-55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 </a:t>
            </a:r>
            <a:r>
              <a:rPr sz="2000" b="1" spc="-5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Date</a:t>
            </a:r>
            <a:r>
              <a:rPr sz="2000" b="1" spc="-15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 </a:t>
            </a:r>
            <a:r>
              <a:rPr sz="2000" b="1" spc="-5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&amp;</a:t>
            </a:r>
            <a:r>
              <a:rPr sz="2000" b="1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 </a:t>
            </a:r>
            <a:r>
              <a:rPr sz="2000" b="1" spc="-20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Time</a:t>
            </a:r>
            <a:r>
              <a:rPr sz="2000" b="1" spc="-290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 </a:t>
            </a:r>
            <a:r>
              <a:rPr sz="2000" b="1" spc="-5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fields</a:t>
            </a:r>
            <a:endParaRPr sz="2000" dirty="0">
              <a:latin typeface="Gotham Narrow Light" pitchFamily="50" charset="0"/>
              <a:cs typeface="Gotham Narrow Light" pitchFamily="50" charset="0"/>
            </a:endParaRPr>
          </a:p>
        </p:txBody>
      </p:sp>
      <p:grpSp>
        <p:nvGrpSpPr>
          <p:cNvPr id="28" name="object 15"/>
          <p:cNvGrpSpPr/>
          <p:nvPr/>
        </p:nvGrpSpPr>
        <p:grpSpPr>
          <a:xfrm>
            <a:off x="3474720" y="4232147"/>
            <a:ext cx="5244465" cy="871855"/>
            <a:chOff x="3474720" y="4232147"/>
            <a:chExt cx="5244465" cy="871855"/>
          </a:xfrm>
        </p:grpSpPr>
        <p:sp>
          <p:nvSpPr>
            <p:cNvPr id="29" name="object 16"/>
            <p:cNvSpPr/>
            <p:nvPr/>
          </p:nvSpPr>
          <p:spPr>
            <a:xfrm>
              <a:off x="3474720" y="4232147"/>
              <a:ext cx="5244083" cy="871727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17"/>
            <p:cNvSpPr/>
            <p:nvPr/>
          </p:nvSpPr>
          <p:spPr>
            <a:xfrm>
              <a:off x="3515106" y="4289297"/>
              <a:ext cx="4864735" cy="568325"/>
            </a:xfrm>
            <a:custGeom>
              <a:avLst/>
              <a:gdLst/>
              <a:ahLst/>
              <a:cxnLst/>
              <a:rect l="l" t="t" r="r" b="b"/>
              <a:pathLst>
                <a:path w="4864734" h="568325">
                  <a:moveTo>
                    <a:pt x="0" y="0"/>
                  </a:moveTo>
                  <a:lnTo>
                    <a:pt x="4864481" y="568197"/>
                  </a:lnTo>
                </a:path>
              </a:pathLst>
            </a:custGeom>
            <a:ln w="32004">
              <a:solidFill>
                <a:srgbClr val="E64A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18"/>
            <p:cNvSpPr/>
            <p:nvPr/>
          </p:nvSpPr>
          <p:spPr>
            <a:xfrm>
              <a:off x="8348472" y="4789931"/>
              <a:ext cx="135890" cy="126364"/>
            </a:xfrm>
            <a:custGeom>
              <a:avLst/>
              <a:gdLst/>
              <a:ahLst/>
              <a:cxnLst/>
              <a:rect l="l" t="t" r="r" b="b"/>
              <a:pathLst>
                <a:path w="135890" h="126364">
                  <a:moveTo>
                    <a:pt x="14985" y="0"/>
                  </a:moveTo>
                  <a:lnTo>
                    <a:pt x="0" y="125984"/>
                  </a:lnTo>
                  <a:lnTo>
                    <a:pt x="135381" y="77724"/>
                  </a:lnTo>
                  <a:lnTo>
                    <a:pt x="14985" y="0"/>
                  </a:lnTo>
                  <a:close/>
                </a:path>
              </a:pathLst>
            </a:custGeom>
            <a:solidFill>
              <a:srgbClr val="E64A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19"/>
          <p:cNvSpPr txBox="1"/>
          <p:nvPr/>
        </p:nvSpPr>
        <p:spPr>
          <a:xfrm>
            <a:off x="618004" y="5349485"/>
            <a:ext cx="3692373" cy="55656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90"/>
              </a:spcBef>
            </a:pPr>
            <a:r>
              <a:rPr b="1" i="1" spc="-5" dirty="0">
                <a:latin typeface="Gotham Narrow Light" pitchFamily="50" charset="0"/>
                <a:cs typeface="Gotham Narrow Light" pitchFamily="50" charset="0"/>
              </a:rPr>
              <a:t>2) </a:t>
            </a:r>
            <a:r>
              <a:rPr i="1" spc="-15" dirty="0">
                <a:latin typeface="Gotham Narrow Light" pitchFamily="50" charset="0"/>
                <a:cs typeface="Gotham Narrow Light" pitchFamily="50" charset="0"/>
              </a:rPr>
              <a:t>Select </a:t>
            </a:r>
            <a:r>
              <a:rPr i="1" dirty="0">
                <a:latin typeface="Gotham Narrow Light" pitchFamily="50" charset="0"/>
                <a:cs typeface="Gotham Narrow Light" pitchFamily="50" charset="0"/>
              </a:rPr>
              <a:t>the </a:t>
            </a:r>
            <a:r>
              <a:rPr i="1" spc="-15" dirty="0">
                <a:latin typeface="Gotham Narrow Light" pitchFamily="50" charset="0"/>
                <a:cs typeface="Gotham Narrow Light" pitchFamily="50" charset="0"/>
              </a:rPr>
              <a:t>date/time  field(s) that </a:t>
            </a:r>
            <a:r>
              <a:rPr i="1" dirty="0">
                <a:latin typeface="Gotham Narrow Light" pitchFamily="50" charset="0"/>
                <a:cs typeface="Gotham Narrow Light" pitchFamily="50" charset="0"/>
              </a:rPr>
              <a:t>you </a:t>
            </a:r>
            <a:r>
              <a:rPr i="1" spc="-5" dirty="0">
                <a:latin typeface="Gotham Narrow Light" pitchFamily="50" charset="0"/>
                <a:cs typeface="Gotham Narrow Light" pitchFamily="50" charset="0"/>
              </a:rPr>
              <a:t>want </a:t>
            </a:r>
            <a:r>
              <a:rPr i="1" dirty="0">
                <a:latin typeface="Gotham Narrow Light" pitchFamily="50" charset="0"/>
                <a:cs typeface="Gotham Narrow Light" pitchFamily="50" charset="0"/>
              </a:rPr>
              <a:t>to</a:t>
            </a:r>
            <a:r>
              <a:rPr i="1" spc="-55" dirty="0">
                <a:latin typeface="Gotham Narrow Light" pitchFamily="50" charset="0"/>
                <a:cs typeface="Gotham Narrow Light" pitchFamily="50" charset="0"/>
              </a:rPr>
              <a:t> </a:t>
            </a:r>
            <a:r>
              <a:rPr i="1" spc="-15" dirty="0">
                <a:latin typeface="Gotham Narrow Light" pitchFamily="50" charset="0"/>
                <a:cs typeface="Gotham Narrow Light" pitchFamily="50" charset="0"/>
              </a:rPr>
              <a:t>filter</a:t>
            </a:r>
            <a:endParaRPr dirty="0">
              <a:latin typeface="Gotham Narrow Light" pitchFamily="50" charset="0"/>
              <a:cs typeface="Gotham Narrow Light" pitchFamily="50" charset="0"/>
            </a:endParaRPr>
          </a:p>
        </p:txBody>
      </p:sp>
      <p:sp>
        <p:nvSpPr>
          <p:cNvPr id="33" name="object 20"/>
          <p:cNvSpPr txBox="1"/>
          <p:nvPr/>
        </p:nvSpPr>
        <p:spPr>
          <a:xfrm>
            <a:off x="5248558" y="5316348"/>
            <a:ext cx="6506073" cy="55656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90"/>
              </a:spcBef>
            </a:pPr>
            <a:r>
              <a:rPr b="1" i="1" spc="-5" dirty="0">
                <a:solidFill>
                  <a:srgbClr val="040404"/>
                </a:solidFill>
                <a:latin typeface="Gotham Narrow Light" pitchFamily="50" charset="0"/>
                <a:cs typeface="Gotham Narrow Light" pitchFamily="50" charset="0"/>
              </a:rPr>
              <a:t>3) </a:t>
            </a:r>
            <a:r>
              <a:rPr i="1" dirty="0">
                <a:solidFill>
                  <a:srgbClr val="575756"/>
                </a:solidFill>
                <a:latin typeface="Gotham Narrow Light" pitchFamily="50" charset="0"/>
                <a:cs typeface="Gotham Narrow Light" pitchFamily="50" charset="0"/>
              </a:rPr>
              <a:t>The </a:t>
            </a:r>
            <a:r>
              <a:rPr i="1" spc="-20" dirty="0">
                <a:solidFill>
                  <a:srgbClr val="575756"/>
                </a:solidFill>
                <a:latin typeface="Gotham Narrow Light" pitchFamily="50" charset="0"/>
                <a:cs typeface="Gotham Narrow Light" pitchFamily="50" charset="0"/>
              </a:rPr>
              <a:t>Timeline </a:t>
            </a:r>
            <a:r>
              <a:rPr i="1" dirty="0">
                <a:solidFill>
                  <a:srgbClr val="575756"/>
                </a:solidFill>
                <a:latin typeface="Gotham Narrow Light" pitchFamily="50" charset="0"/>
                <a:cs typeface="Gotham Narrow Light" pitchFamily="50" charset="0"/>
              </a:rPr>
              <a:t>is </a:t>
            </a:r>
            <a:r>
              <a:rPr i="1" spc="-15" dirty="0">
                <a:solidFill>
                  <a:srgbClr val="575756"/>
                </a:solidFill>
                <a:latin typeface="Gotham Narrow Light" pitchFamily="50" charset="0"/>
                <a:cs typeface="Gotham Narrow Light" pitchFamily="50" charset="0"/>
              </a:rPr>
              <a:t>inserted, allowing </a:t>
            </a:r>
            <a:r>
              <a:rPr i="1" dirty="0">
                <a:solidFill>
                  <a:srgbClr val="575756"/>
                </a:solidFill>
                <a:latin typeface="Gotham Narrow Light" pitchFamily="50" charset="0"/>
                <a:cs typeface="Gotham Narrow Light" pitchFamily="50" charset="0"/>
              </a:rPr>
              <a:t>you to </a:t>
            </a:r>
            <a:r>
              <a:rPr i="1" spc="-15" dirty="0">
                <a:solidFill>
                  <a:srgbClr val="575756"/>
                </a:solidFill>
                <a:latin typeface="Gotham Narrow Light" pitchFamily="50" charset="0"/>
                <a:cs typeface="Gotham Narrow Light" pitchFamily="50" charset="0"/>
              </a:rPr>
              <a:t>filter </a:t>
            </a:r>
            <a:r>
              <a:rPr i="1" spc="-5" dirty="0">
                <a:solidFill>
                  <a:srgbClr val="575756"/>
                </a:solidFill>
                <a:latin typeface="Gotham Narrow Light" pitchFamily="50" charset="0"/>
                <a:cs typeface="Gotham Narrow Light" pitchFamily="50" charset="0"/>
              </a:rPr>
              <a:t>on </a:t>
            </a:r>
            <a:r>
              <a:rPr i="1" spc="-10" dirty="0">
                <a:solidFill>
                  <a:srgbClr val="575756"/>
                </a:solidFill>
                <a:latin typeface="Gotham Narrow Light" pitchFamily="50" charset="0"/>
                <a:cs typeface="Gotham Narrow Light" pitchFamily="50" charset="0"/>
              </a:rPr>
              <a:t>specific time </a:t>
            </a:r>
            <a:r>
              <a:rPr i="1" spc="-5" dirty="0">
                <a:solidFill>
                  <a:srgbClr val="575756"/>
                </a:solidFill>
                <a:latin typeface="Gotham Narrow Light" pitchFamily="50" charset="0"/>
                <a:cs typeface="Gotham Narrow Light" pitchFamily="50" charset="0"/>
              </a:rPr>
              <a:t>frames </a:t>
            </a:r>
            <a:r>
              <a:rPr i="1" spc="-5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 (</a:t>
            </a:r>
            <a:r>
              <a:rPr b="1" i="1" spc="-5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Note: </a:t>
            </a:r>
            <a:r>
              <a:rPr i="1" spc="-10" dirty="0">
                <a:solidFill>
                  <a:srgbClr val="575756"/>
                </a:solidFill>
                <a:latin typeface="Gotham Narrow Light" pitchFamily="50" charset="0"/>
                <a:cs typeface="Gotham Narrow Light" pitchFamily="50" charset="0"/>
              </a:rPr>
              <a:t>may </a:t>
            </a:r>
            <a:r>
              <a:rPr i="1" spc="-5" dirty="0">
                <a:solidFill>
                  <a:srgbClr val="575756"/>
                </a:solidFill>
                <a:latin typeface="Gotham Narrow Light" pitchFamily="50" charset="0"/>
                <a:cs typeface="Gotham Narrow Light" pitchFamily="50" charset="0"/>
              </a:rPr>
              <a:t>need </a:t>
            </a:r>
            <a:r>
              <a:rPr i="1" dirty="0">
                <a:solidFill>
                  <a:srgbClr val="575756"/>
                </a:solidFill>
                <a:latin typeface="Gotham Narrow Light" pitchFamily="50" charset="0"/>
                <a:cs typeface="Gotham Narrow Light" pitchFamily="50" charset="0"/>
              </a:rPr>
              <a:t>to </a:t>
            </a:r>
            <a:r>
              <a:rPr i="1" spc="-15" dirty="0">
                <a:solidFill>
                  <a:srgbClr val="575756"/>
                </a:solidFill>
                <a:latin typeface="Gotham Narrow Light" pitchFamily="50" charset="0"/>
                <a:cs typeface="Gotham Narrow Light" pitchFamily="50" charset="0"/>
              </a:rPr>
              <a:t>adjust unit </a:t>
            </a:r>
            <a:r>
              <a:rPr i="1" dirty="0">
                <a:solidFill>
                  <a:srgbClr val="575756"/>
                </a:solidFill>
                <a:latin typeface="Gotham Narrow Light" pitchFamily="50" charset="0"/>
                <a:cs typeface="Gotham Narrow Light" pitchFamily="50" charset="0"/>
              </a:rPr>
              <a:t>of </a:t>
            </a:r>
            <a:r>
              <a:rPr i="1" spc="-10" dirty="0">
                <a:solidFill>
                  <a:srgbClr val="575756"/>
                </a:solidFill>
                <a:latin typeface="Gotham Narrow Light" pitchFamily="50" charset="0"/>
                <a:cs typeface="Gotham Narrow Light" pitchFamily="50" charset="0"/>
              </a:rPr>
              <a:t>time </a:t>
            </a:r>
            <a:r>
              <a:rPr i="1" spc="-5" dirty="0">
                <a:solidFill>
                  <a:srgbClr val="575756"/>
                </a:solidFill>
                <a:latin typeface="Gotham Narrow Light" pitchFamily="50" charset="0"/>
                <a:cs typeface="Gotham Narrow Light" pitchFamily="50" charset="0"/>
              </a:rPr>
              <a:t>(month, </a:t>
            </a:r>
            <a:r>
              <a:rPr i="1" spc="-40" dirty="0">
                <a:solidFill>
                  <a:srgbClr val="575756"/>
                </a:solidFill>
                <a:latin typeface="Gotham Narrow Light" pitchFamily="50" charset="0"/>
                <a:cs typeface="Gotham Narrow Light" pitchFamily="50" charset="0"/>
              </a:rPr>
              <a:t>year,</a:t>
            </a:r>
            <a:r>
              <a:rPr i="1" spc="40" dirty="0">
                <a:solidFill>
                  <a:srgbClr val="575756"/>
                </a:solidFill>
                <a:latin typeface="Gotham Narrow Light" pitchFamily="50" charset="0"/>
                <a:cs typeface="Gotham Narrow Light" pitchFamily="50" charset="0"/>
              </a:rPr>
              <a:t> </a:t>
            </a:r>
            <a:r>
              <a:rPr i="1" dirty="0">
                <a:solidFill>
                  <a:srgbClr val="575756"/>
                </a:solidFill>
                <a:latin typeface="Gotham Narrow Light" pitchFamily="50" charset="0"/>
                <a:cs typeface="Gotham Narrow Light" pitchFamily="50" charset="0"/>
              </a:rPr>
              <a:t>etc.))</a:t>
            </a:r>
            <a:endParaRPr dirty="0">
              <a:latin typeface="Gotham Narrow Light" pitchFamily="50" charset="0"/>
              <a:cs typeface="Gotham Narrow Light" pitchFamily="50" charset="0"/>
            </a:endParaRPr>
          </a:p>
        </p:txBody>
      </p:sp>
      <p:grpSp>
        <p:nvGrpSpPr>
          <p:cNvPr id="34" name="object 21"/>
          <p:cNvGrpSpPr/>
          <p:nvPr/>
        </p:nvGrpSpPr>
        <p:grpSpPr>
          <a:xfrm>
            <a:off x="1442350" y="2044838"/>
            <a:ext cx="2118360" cy="3148965"/>
            <a:chOff x="1714500" y="2404872"/>
            <a:chExt cx="2118360" cy="3148965"/>
          </a:xfrm>
        </p:grpSpPr>
        <p:sp>
          <p:nvSpPr>
            <p:cNvPr id="35" name="object 22"/>
            <p:cNvSpPr/>
            <p:nvPr/>
          </p:nvSpPr>
          <p:spPr>
            <a:xfrm>
              <a:off x="1714500" y="2404872"/>
              <a:ext cx="2118360" cy="314858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23"/>
            <p:cNvSpPr/>
            <p:nvPr/>
          </p:nvSpPr>
          <p:spPr>
            <a:xfrm>
              <a:off x="1748028" y="2438400"/>
              <a:ext cx="1976627" cy="300685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Google Shape;644;p61">
            <a:extLst>
              <a:ext uri="{FF2B5EF4-FFF2-40B4-BE49-F238E27FC236}">
                <a16:creationId xmlns:a16="http://schemas.microsoft.com/office/drawing/2014/main" id="{99FF65AF-AAEA-4999-B5C5-457C413E98C0}"/>
              </a:ext>
            </a:extLst>
          </p:cNvPr>
          <p:cNvSpPr txBox="1">
            <a:spLocks/>
          </p:cNvSpPr>
          <p:nvPr/>
        </p:nvSpPr>
        <p:spPr>
          <a:xfrm>
            <a:off x="0" y="154263"/>
            <a:ext cx="12192000" cy="77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sz="4000" b="1" dirty="0">
                <a:solidFill>
                  <a:srgbClr val="DD0551"/>
                </a:solidFill>
                <a:latin typeface="Gotham" pitchFamily="50" charset="0"/>
                <a:cs typeface="Gotham" pitchFamily="50" charset="0"/>
              </a:rPr>
              <a:t>TIMELINES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3E0F27C-D6AD-45F3-A281-D696F1663810}"/>
              </a:ext>
            </a:extLst>
          </p:cNvPr>
          <p:cNvSpPr txBox="1"/>
          <p:nvPr/>
        </p:nvSpPr>
        <p:spPr>
          <a:xfrm>
            <a:off x="6736365" y="1567531"/>
            <a:ext cx="50187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1" u="none" strike="noStrike" kern="1200" cap="none" spc="-5" normalizeH="0" baseline="0" noProof="0" dirty="0">
                <a:ln>
                  <a:noFill/>
                </a:ln>
                <a:effectLst/>
                <a:uLnTx/>
                <a:uFillTx/>
                <a:latin typeface="Gotham Narrow Light" pitchFamily="50" charset="0"/>
                <a:ea typeface="+mn-ea"/>
                <a:cs typeface="Gotham Narrow Light" pitchFamily="50" charset="0"/>
              </a:rPr>
              <a:t>1) </a:t>
            </a:r>
            <a:r>
              <a:rPr kumimoji="0" lang="en-US" b="0" i="1" u="none" strike="noStrike" kern="1200" cap="none" spc="-15" normalizeH="0" baseline="0" noProof="0" dirty="0">
                <a:ln>
                  <a:noFill/>
                </a:ln>
                <a:effectLst/>
                <a:uLnTx/>
                <a:uFillTx/>
                <a:latin typeface="Gotham Narrow Light" pitchFamily="50" charset="0"/>
                <a:ea typeface="+mn-ea"/>
                <a:cs typeface="Gotham Narrow Light" pitchFamily="50" charset="0"/>
              </a:rPr>
              <a:t>Select </a:t>
            </a:r>
            <a:r>
              <a:rPr kumimoji="0" lang="en-US" b="0" i="1" u="none" strike="noStrike" kern="1200" cap="none" spc="-5" normalizeH="0" baseline="0" noProof="0" dirty="0">
                <a:ln>
                  <a:noFill/>
                </a:ln>
                <a:effectLst/>
                <a:uLnTx/>
                <a:uFillTx/>
                <a:latin typeface="Gotham Narrow Light" pitchFamily="50" charset="0"/>
                <a:ea typeface="+mn-ea"/>
                <a:cs typeface="Gotham Narrow Light" pitchFamily="50" charset="0"/>
              </a:rPr>
              <a:t>your </a:t>
            </a:r>
            <a:r>
              <a:rPr kumimoji="0" lang="en-US" b="0" i="1" u="none" strike="noStrike" kern="1200" cap="none" spc="-15" normalizeH="0" baseline="0" noProof="0" dirty="0">
                <a:ln>
                  <a:noFill/>
                </a:ln>
                <a:effectLst/>
                <a:uLnTx/>
                <a:uFillTx/>
                <a:latin typeface="Gotham Narrow Light" pitchFamily="50" charset="0"/>
                <a:ea typeface="+mn-ea"/>
                <a:cs typeface="Gotham Narrow Light" pitchFamily="50" charset="0"/>
              </a:rPr>
              <a:t>pivot table </a:t>
            </a:r>
            <a:r>
              <a:rPr kumimoji="0" lang="en-US" b="0" i="1" u="none" strike="noStrike" kern="1200" cap="none" spc="-5" normalizeH="0" baseline="0" noProof="0" dirty="0">
                <a:ln>
                  <a:noFill/>
                </a:ln>
                <a:effectLst/>
                <a:uLnTx/>
                <a:uFillTx/>
                <a:latin typeface="Gotham Narrow Light" pitchFamily="50" charset="0"/>
                <a:ea typeface="+mn-ea"/>
                <a:cs typeface="Gotham Narrow Light" pitchFamily="50" charset="0"/>
              </a:rPr>
              <a:t>and choose “</a:t>
            </a:r>
            <a:r>
              <a:rPr kumimoji="0" lang="en-US" b="1" i="1" u="none" strike="noStrike" kern="1200" cap="none" spc="-5" normalizeH="0" baseline="0" noProof="0" dirty="0">
                <a:ln>
                  <a:noFill/>
                </a:ln>
                <a:effectLst/>
                <a:uLnTx/>
                <a:uFillTx/>
                <a:latin typeface="Gotham Narrow Light" pitchFamily="50" charset="0"/>
                <a:ea typeface="+mn-ea"/>
                <a:cs typeface="Gotham Narrow Light" pitchFamily="50" charset="0"/>
              </a:rPr>
              <a:t>Insert  </a:t>
            </a:r>
            <a:r>
              <a:rPr kumimoji="0" lang="en-US" b="1" i="1" u="none" strike="noStrike" kern="1200" cap="none" spc="-15" normalizeH="0" baseline="0" noProof="0" dirty="0">
                <a:ln>
                  <a:noFill/>
                </a:ln>
                <a:effectLst/>
                <a:uLnTx/>
                <a:uFillTx/>
                <a:latin typeface="Gotham Narrow Light" pitchFamily="50" charset="0"/>
                <a:ea typeface="+mn-ea"/>
                <a:cs typeface="Gotham Narrow Light" pitchFamily="50" charset="0"/>
              </a:rPr>
              <a:t>Timeline</a:t>
            </a:r>
            <a:r>
              <a:rPr kumimoji="0" lang="en-US" b="0" i="1" u="none" strike="noStrike" kern="1200" cap="none" spc="-15" normalizeH="0" baseline="0" noProof="0" dirty="0">
                <a:ln>
                  <a:noFill/>
                </a:ln>
                <a:effectLst/>
                <a:uLnTx/>
                <a:uFillTx/>
                <a:latin typeface="Gotham Narrow Light" pitchFamily="50" charset="0"/>
                <a:ea typeface="+mn-ea"/>
                <a:cs typeface="Gotham Narrow Light" pitchFamily="50" charset="0"/>
              </a:rPr>
              <a:t>” </a:t>
            </a:r>
            <a:r>
              <a:rPr kumimoji="0" lang="en-US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otham Narrow Light" pitchFamily="50" charset="0"/>
                <a:ea typeface="+mn-ea"/>
                <a:cs typeface="Gotham Narrow Light" pitchFamily="50" charset="0"/>
              </a:rPr>
              <a:t>from the </a:t>
            </a:r>
            <a:r>
              <a:rPr kumimoji="0" lang="en-US" b="0" i="1" u="none" strike="noStrike" kern="1200" cap="none" spc="-20" normalizeH="0" baseline="0" noProof="0" dirty="0">
                <a:ln>
                  <a:noFill/>
                </a:ln>
                <a:effectLst/>
                <a:uLnTx/>
                <a:uFillTx/>
                <a:latin typeface="Gotham Narrow Light" pitchFamily="50" charset="0"/>
                <a:ea typeface="+mn-ea"/>
                <a:cs typeface="Gotham Narrow Light" pitchFamily="50" charset="0"/>
              </a:rPr>
              <a:t>“</a:t>
            </a:r>
            <a:r>
              <a:rPr kumimoji="0" lang="en-US" b="1" i="1" u="none" strike="noStrike" kern="1200" cap="none" spc="-20" normalizeH="0" baseline="0" noProof="0" dirty="0">
                <a:ln>
                  <a:noFill/>
                </a:ln>
                <a:effectLst/>
                <a:uLnTx/>
                <a:uFillTx/>
                <a:latin typeface="Gotham Narrow Light" pitchFamily="50" charset="0"/>
                <a:ea typeface="+mn-ea"/>
                <a:cs typeface="Gotham Narrow Light" pitchFamily="50" charset="0"/>
              </a:rPr>
              <a:t>PivotTable Tools</a:t>
            </a:r>
            <a:r>
              <a:rPr kumimoji="0" lang="en-US" b="0" i="1" u="none" strike="noStrike" kern="1200" cap="none" spc="-20" normalizeH="0" baseline="0" noProof="0" dirty="0">
                <a:ln>
                  <a:noFill/>
                </a:ln>
                <a:effectLst/>
                <a:uLnTx/>
                <a:uFillTx/>
                <a:latin typeface="Gotham Narrow Light" pitchFamily="50" charset="0"/>
                <a:ea typeface="+mn-ea"/>
                <a:cs typeface="Gotham Narrow Light" pitchFamily="50" charset="0"/>
              </a:rPr>
              <a:t>”</a:t>
            </a:r>
            <a:r>
              <a:rPr kumimoji="0" lang="en-US" b="0" i="1" u="none" strike="noStrike" kern="1200" cap="none" spc="-100" normalizeH="0" baseline="0" noProof="0" dirty="0">
                <a:ln>
                  <a:noFill/>
                </a:ln>
                <a:effectLst/>
                <a:uLnTx/>
                <a:uFillTx/>
                <a:latin typeface="Gotham Narrow Light" pitchFamily="50" charset="0"/>
                <a:ea typeface="+mn-ea"/>
                <a:cs typeface="Gotham Narrow Light" pitchFamily="50" charset="0"/>
              </a:rPr>
              <a:t> </a:t>
            </a:r>
            <a:r>
              <a:rPr kumimoji="0" lang="en-US" b="0" i="1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otham Narrow Light" pitchFamily="50" charset="0"/>
                <a:ea typeface="+mn-ea"/>
                <a:cs typeface="Gotham Narrow Light" pitchFamily="50" charset="0"/>
              </a:rPr>
              <a:t>tab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Gotham Narrow Light" pitchFamily="50" charset="0"/>
              <a:ea typeface="+mn-ea"/>
              <a:cs typeface="Gotham Narrow Light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23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047507A-B8FC-4C79-A58D-C7181E283A6A}"/>
              </a:ext>
            </a:extLst>
          </p:cNvPr>
          <p:cNvPicPr>
            <a:picLocks/>
          </p:cNvPicPr>
          <p:nvPr/>
        </p:nvPicPr>
        <p:blipFill>
          <a:blip r:embed="rId2"/>
          <a:srcRect/>
          <a:stretch/>
        </p:blipFill>
        <p:spPr>
          <a:xfrm>
            <a:off x="11013950" y="6134605"/>
            <a:ext cx="959111" cy="53999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C8EDAB3-FF70-4073-BC11-F46E87CD70A7}"/>
              </a:ext>
            </a:extLst>
          </p:cNvPr>
          <p:cNvSpPr txBox="1"/>
          <p:nvPr/>
        </p:nvSpPr>
        <p:spPr>
          <a:xfrm>
            <a:off x="11185688" y="6254982"/>
            <a:ext cx="615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otham Narrow Light" pitchFamily="50" charset="0"/>
                <a:cs typeface="Gotham Narrow Light" pitchFamily="50" charset="0"/>
              </a:rPr>
              <a:t>19</a:t>
            </a:r>
            <a:endParaRPr lang="az-Latn-AZ" sz="1400" dirty="0">
              <a:solidFill>
                <a:schemeClr val="tx1">
                  <a:lumMod val="50000"/>
                  <a:lumOff val="50000"/>
                </a:schemeClr>
              </a:solidFill>
              <a:latin typeface="Gotham Narrow Light" pitchFamily="50" charset="0"/>
              <a:cs typeface="Gotham Narrow Light" pitchFamily="50" charset="0"/>
            </a:endParaRPr>
          </a:p>
        </p:txBody>
      </p:sp>
      <p:sp>
        <p:nvSpPr>
          <p:cNvPr id="18" name="Rectangle 27">
            <a:extLst>
              <a:ext uri="{FF2B5EF4-FFF2-40B4-BE49-F238E27FC236}">
                <a16:creationId xmlns:a16="http://schemas.microsoft.com/office/drawing/2014/main" id="{551FB49A-E1DA-48CE-A3EC-AED18E4E05D8}"/>
              </a:ext>
            </a:extLst>
          </p:cNvPr>
          <p:cNvSpPr/>
          <p:nvPr/>
        </p:nvSpPr>
        <p:spPr>
          <a:xfrm>
            <a:off x="493706" y="6163386"/>
            <a:ext cx="6926811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55"/>
              </a:lnSpc>
            </a:pPr>
            <a:r>
              <a:rPr lang="en-US" sz="1400" spc="15" dirty="0">
                <a:solidFill>
                  <a:schemeClr val="tx1">
                    <a:lumMod val="50000"/>
                    <a:lumOff val="50000"/>
                  </a:schemeClr>
                </a:solidFill>
                <a:latin typeface="Gotham Narrow Light" pitchFamily="50" charset="0"/>
                <a:cs typeface="Gotham Narrow Light" pitchFamily="50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www.dsa.az</a:t>
            </a:r>
            <a:r>
              <a:rPr lang="en-US" sz="1400" spc="15" dirty="0">
                <a:solidFill>
                  <a:schemeClr val="tx1">
                    <a:lumMod val="50000"/>
                    <a:lumOff val="50000"/>
                  </a:schemeClr>
                </a:solidFill>
                <a:latin typeface="Gotham Narrow Light" pitchFamily="50" charset="0"/>
                <a:cs typeface="Gotham Narrow Light" pitchFamily="50" charset="0"/>
              </a:rPr>
              <a:t>                                                                     </a:t>
            </a:r>
            <a:r>
              <a:rPr lang="az-Latn-AZ" sz="1400" spc="15" dirty="0">
                <a:solidFill>
                  <a:schemeClr val="tx1">
                    <a:lumMod val="50000"/>
                    <a:lumOff val="50000"/>
                  </a:schemeClr>
                </a:solidFill>
                <a:latin typeface="Gotham Narrow Light" pitchFamily="50" charset="0"/>
                <a:cs typeface="Gotham Narrow Light" pitchFamily="50" charset="0"/>
              </a:rPr>
              <a:t>Bütün </a:t>
            </a:r>
            <a:r>
              <a:rPr lang="az-Latn-AZ" sz="1400" spc="10" dirty="0">
                <a:solidFill>
                  <a:schemeClr val="tx1">
                    <a:lumMod val="50000"/>
                    <a:lumOff val="50000"/>
                  </a:schemeClr>
                </a:solidFill>
                <a:latin typeface="Gotham Narrow Light" pitchFamily="50" charset="0"/>
                <a:cs typeface="Gotham Narrow Light" pitchFamily="50" charset="0"/>
              </a:rPr>
              <a:t>hüquqlar</a:t>
            </a:r>
            <a:r>
              <a:rPr lang="az-Latn-AZ" sz="1400" spc="-135" dirty="0">
                <a:solidFill>
                  <a:schemeClr val="tx1">
                    <a:lumMod val="50000"/>
                    <a:lumOff val="50000"/>
                  </a:schemeClr>
                </a:solidFill>
                <a:latin typeface="Gotham Narrow Light" pitchFamily="50" charset="0"/>
                <a:cs typeface="Gotham Narrow Light" pitchFamily="50" charset="0"/>
              </a:rPr>
              <a:t> </a:t>
            </a:r>
            <a:r>
              <a:rPr lang="az-Latn-AZ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otham Narrow Light" pitchFamily="50" charset="0"/>
                <a:cs typeface="Gotham Narrow Light" pitchFamily="50" charset="0"/>
              </a:rPr>
              <a:t>qorunur.</a:t>
            </a:r>
            <a:endParaRPr lang="az-Latn-AZ" sz="1400" b="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Gotham Narrow Light" pitchFamily="50" charset="0"/>
              <a:cs typeface="Gotham Narrow Light" pitchFamily="50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5A1D80-08BD-47E3-954B-5A4093617407}"/>
              </a:ext>
            </a:extLst>
          </p:cNvPr>
          <p:cNvSpPr txBox="1"/>
          <p:nvPr/>
        </p:nvSpPr>
        <p:spPr>
          <a:xfrm>
            <a:off x="7764905" y="6250717"/>
            <a:ext cx="3386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Gotham Narrow Light" pitchFamily="50" charset="0"/>
                <a:cs typeface="Gotham Narrow Light" pitchFamily="50" charset="0"/>
              </a:rPr>
              <a:t>DATA SCIENCE ACADEMY</a:t>
            </a:r>
            <a:endParaRPr lang="az-Latn-AZ" sz="1400" spc="300" dirty="0">
              <a:solidFill>
                <a:schemeClr val="tx1">
                  <a:lumMod val="50000"/>
                  <a:lumOff val="50000"/>
                </a:schemeClr>
              </a:solidFill>
              <a:latin typeface="Gotham Narrow Light" pitchFamily="50" charset="0"/>
              <a:cs typeface="Gotham Narrow Light" pitchFamily="50" charset="0"/>
            </a:endParaRPr>
          </a:p>
        </p:txBody>
      </p:sp>
      <p:sp>
        <p:nvSpPr>
          <p:cNvPr id="13" name="object 4"/>
          <p:cNvSpPr txBox="1"/>
          <p:nvPr/>
        </p:nvSpPr>
        <p:spPr>
          <a:xfrm>
            <a:off x="483819" y="1351279"/>
            <a:ext cx="11099165" cy="15517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Using </a:t>
            </a:r>
            <a:r>
              <a:rPr sz="2000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the IMDb </a:t>
            </a:r>
            <a:r>
              <a:rPr sz="2000" spc="-60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PivotTable, </a:t>
            </a:r>
            <a:r>
              <a:rPr sz="2000" spc="-5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practice creating views </a:t>
            </a:r>
            <a:r>
              <a:rPr sz="2000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to</a:t>
            </a:r>
            <a:r>
              <a:rPr sz="2000" spc="-260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 </a:t>
            </a:r>
            <a:r>
              <a:rPr sz="2000" spc="-5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show:</a:t>
            </a:r>
            <a:endParaRPr sz="2000" dirty="0">
              <a:latin typeface="Gotham Narrow Light" pitchFamily="50" charset="0"/>
              <a:cs typeface="Gotham Narrow Light" pitchFamily="50" charset="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 dirty="0">
              <a:latin typeface="Gotham Narrow Light" pitchFamily="50" charset="0"/>
              <a:cs typeface="Gotham Narrow Light" pitchFamily="50" charset="0"/>
            </a:endParaRPr>
          </a:p>
          <a:p>
            <a:pPr marL="354965" indent="-342900">
              <a:lnSpc>
                <a:spcPct val="100000"/>
              </a:lnSpc>
              <a:buClr>
                <a:srgbClr val="E11A5B"/>
              </a:buClr>
              <a:buSzPct val="95454"/>
              <a:buFont typeface="Courier New" panose="02070309020205020404" pitchFamily="49" charset="0"/>
              <a:buChar char="o"/>
              <a:tabLst>
                <a:tab pos="262890" algn="l"/>
              </a:tabLst>
            </a:pPr>
            <a:r>
              <a:rPr sz="2000" i="1" spc="-5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Budget </a:t>
            </a:r>
            <a:r>
              <a:rPr sz="2000" spc="-5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and </a:t>
            </a:r>
            <a:r>
              <a:rPr sz="2000" i="1" spc="-5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Revenue </a:t>
            </a:r>
            <a:r>
              <a:rPr sz="2000" spc="-5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by </a:t>
            </a:r>
            <a:r>
              <a:rPr sz="2000" i="1" spc="-5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Country</a:t>
            </a:r>
            <a:r>
              <a:rPr sz="2000" spc="-5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, </a:t>
            </a:r>
            <a:r>
              <a:rPr sz="2000" i="1" spc="-5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Genre</a:t>
            </a:r>
            <a:r>
              <a:rPr sz="2000" spc="-5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, and</a:t>
            </a:r>
            <a:r>
              <a:rPr sz="2000" spc="-200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 </a:t>
            </a:r>
            <a:r>
              <a:rPr sz="2000" i="1" spc="-20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Title</a:t>
            </a:r>
            <a:endParaRPr sz="2000" dirty="0">
              <a:latin typeface="Gotham Narrow Light" pitchFamily="50" charset="0"/>
              <a:cs typeface="Gotham Narrow Light" pitchFamily="50" charset="0"/>
            </a:endParaRPr>
          </a:p>
          <a:p>
            <a:pPr marL="354965" indent="-342900">
              <a:lnSpc>
                <a:spcPct val="100000"/>
              </a:lnSpc>
              <a:buClr>
                <a:srgbClr val="E11A5B"/>
              </a:buClr>
              <a:buSzPct val="95454"/>
              <a:buFont typeface="Courier New" panose="02070309020205020404" pitchFamily="49" charset="0"/>
              <a:buChar char="o"/>
              <a:tabLst>
                <a:tab pos="262890" algn="l"/>
              </a:tabLst>
            </a:pPr>
            <a:r>
              <a:rPr sz="2000" i="1" spc="-5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Revenue </a:t>
            </a:r>
            <a:r>
              <a:rPr sz="2000" spc="-5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by </a:t>
            </a:r>
            <a:r>
              <a:rPr sz="2000" i="1" spc="-5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Country</a:t>
            </a:r>
            <a:r>
              <a:rPr sz="2000" spc="-5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, </a:t>
            </a:r>
            <a:r>
              <a:rPr sz="2000" i="1" spc="-5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filtered only on Horror</a:t>
            </a:r>
            <a:r>
              <a:rPr sz="2000" i="1" spc="-225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 </a:t>
            </a:r>
            <a:r>
              <a:rPr sz="2000" spc="-5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films</a:t>
            </a:r>
            <a:endParaRPr sz="2000" dirty="0">
              <a:latin typeface="Gotham Narrow Light" pitchFamily="50" charset="0"/>
              <a:cs typeface="Gotham Narrow Light" pitchFamily="50" charset="0"/>
            </a:endParaRPr>
          </a:p>
          <a:p>
            <a:pPr marL="354965" indent="-342900">
              <a:lnSpc>
                <a:spcPct val="100000"/>
              </a:lnSpc>
              <a:buClr>
                <a:srgbClr val="E11A5B"/>
              </a:buClr>
              <a:buSzPct val="95454"/>
              <a:buFont typeface="Courier New" panose="02070309020205020404" pitchFamily="49" charset="0"/>
              <a:buChar char="o"/>
              <a:tabLst>
                <a:tab pos="262890" algn="l"/>
              </a:tabLst>
            </a:pPr>
            <a:r>
              <a:rPr sz="2000" i="1" spc="-5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Revenue </a:t>
            </a:r>
            <a:r>
              <a:rPr sz="2000" spc="-5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by </a:t>
            </a:r>
            <a:r>
              <a:rPr sz="2000" i="1" spc="-5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Genre </a:t>
            </a:r>
            <a:r>
              <a:rPr sz="2000" spc="-5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and </a:t>
            </a:r>
            <a:r>
              <a:rPr sz="2000" i="1" spc="-5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Rating</a:t>
            </a:r>
            <a:r>
              <a:rPr sz="2000" spc="-5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, </a:t>
            </a:r>
            <a:r>
              <a:rPr sz="2000" i="1" spc="-5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filtered only on B&amp;W </a:t>
            </a:r>
            <a:r>
              <a:rPr sz="2000" spc="-5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films produced in the </a:t>
            </a:r>
            <a:r>
              <a:rPr sz="2000" i="1" spc="-5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United</a:t>
            </a:r>
            <a:r>
              <a:rPr sz="2000" i="1" spc="-150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 </a:t>
            </a:r>
            <a:r>
              <a:rPr sz="2000" i="1" spc="-5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States</a:t>
            </a:r>
            <a:endParaRPr sz="2000" dirty="0">
              <a:latin typeface="Gotham Narrow Light" pitchFamily="50" charset="0"/>
              <a:cs typeface="Gotham Narrow Light" pitchFamily="50" charset="0"/>
            </a:endParaRPr>
          </a:p>
        </p:txBody>
      </p:sp>
      <p:sp>
        <p:nvSpPr>
          <p:cNvPr id="9" name="Google Shape;644;p61">
            <a:extLst>
              <a:ext uri="{FF2B5EF4-FFF2-40B4-BE49-F238E27FC236}">
                <a16:creationId xmlns:a16="http://schemas.microsoft.com/office/drawing/2014/main" id="{A3F00969-2D3E-4450-AB59-AE6945C3B4E0}"/>
              </a:ext>
            </a:extLst>
          </p:cNvPr>
          <p:cNvSpPr txBox="1">
            <a:spLocks/>
          </p:cNvSpPr>
          <p:nvPr/>
        </p:nvSpPr>
        <p:spPr>
          <a:xfrm>
            <a:off x="0" y="154263"/>
            <a:ext cx="12192000" cy="77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sz="4000" b="1" dirty="0">
                <a:solidFill>
                  <a:srgbClr val="DD0551"/>
                </a:solidFill>
                <a:latin typeface="Gotham" pitchFamily="50" charset="0"/>
                <a:cs typeface="Gotham" pitchFamily="50" charset="0"/>
              </a:rPr>
              <a:t>Pivot Table: Practice</a:t>
            </a:r>
          </a:p>
        </p:txBody>
      </p:sp>
    </p:spTree>
    <p:extLst>
      <p:ext uri="{BB962C8B-B14F-4D97-AF65-F5344CB8AC3E}">
        <p14:creationId xmlns:p14="http://schemas.microsoft.com/office/powerpoint/2010/main" val="302087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644;p61">
            <a:extLst>
              <a:ext uri="{FF2B5EF4-FFF2-40B4-BE49-F238E27FC236}">
                <a16:creationId xmlns:a16="http://schemas.microsoft.com/office/drawing/2014/main" id="{35F1677C-13E9-402B-A934-A36BE4D7DD6B}"/>
              </a:ext>
            </a:extLst>
          </p:cNvPr>
          <p:cNvSpPr txBox="1">
            <a:spLocks/>
          </p:cNvSpPr>
          <p:nvPr/>
        </p:nvSpPr>
        <p:spPr>
          <a:xfrm>
            <a:off x="2165152" y="264282"/>
            <a:ext cx="7861697" cy="1008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sz="4000" b="1" dirty="0">
                <a:solidFill>
                  <a:srgbClr val="DD0551"/>
                </a:solidFill>
                <a:latin typeface="Gotham" pitchFamily="50" charset="0"/>
                <a:cs typeface="Gotham" pitchFamily="50" charset="0"/>
              </a:rPr>
              <a:t>Lecture 3: Output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8EDAB3-FF70-4073-BC11-F46E87CD70A7}"/>
              </a:ext>
            </a:extLst>
          </p:cNvPr>
          <p:cNvSpPr txBox="1"/>
          <p:nvPr/>
        </p:nvSpPr>
        <p:spPr>
          <a:xfrm>
            <a:off x="11185688" y="6254982"/>
            <a:ext cx="615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otham Narrow Light" pitchFamily="50" charset="0"/>
                <a:cs typeface="Gotham Narrow Light" pitchFamily="50" charset="0"/>
              </a:rPr>
              <a:t>2</a:t>
            </a:r>
            <a:endParaRPr lang="az-Latn-AZ" sz="1400" dirty="0">
              <a:solidFill>
                <a:schemeClr val="tx1">
                  <a:lumMod val="50000"/>
                  <a:lumOff val="50000"/>
                </a:schemeClr>
              </a:solidFill>
              <a:latin typeface="Gotham Narrow Light" pitchFamily="50" charset="0"/>
              <a:cs typeface="Gotham Narrow Light" pitchFamily="50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B3DA465-D878-441C-B941-F195460BBF92}"/>
              </a:ext>
            </a:extLst>
          </p:cNvPr>
          <p:cNvPicPr>
            <a:picLocks/>
          </p:cNvPicPr>
          <p:nvPr/>
        </p:nvPicPr>
        <p:blipFill>
          <a:blip r:embed="rId2"/>
          <a:srcRect/>
          <a:stretch/>
        </p:blipFill>
        <p:spPr>
          <a:xfrm>
            <a:off x="11013950" y="6134605"/>
            <a:ext cx="959111" cy="539999"/>
          </a:xfrm>
          <a:prstGeom prst="rect">
            <a:avLst/>
          </a:prstGeom>
        </p:spPr>
      </p:pic>
      <p:sp>
        <p:nvSpPr>
          <p:cNvPr id="9" name="Rectangle 27">
            <a:extLst>
              <a:ext uri="{FF2B5EF4-FFF2-40B4-BE49-F238E27FC236}">
                <a16:creationId xmlns:a16="http://schemas.microsoft.com/office/drawing/2014/main" id="{551FB49A-E1DA-48CE-A3EC-AED18E4E05D8}"/>
              </a:ext>
            </a:extLst>
          </p:cNvPr>
          <p:cNvSpPr/>
          <p:nvPr/>
        </p:nvSpPr>
        <p:spPr>
          <a:xfrm>
            <a:off x="493706" y="6163386"/>
            <a:ext cx="6926811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55"/>
              </a:lnSpc>
            </a:pPr>
            <a:r>
              <a:rPr lang="en-US" sz="1400" spc="15" dirty="0">
                <a:solidFill>
                  <a:schemeClr val="tx1">
                    <a:lumMod val="50000"/>
                    <a:lumOff val="50000"/>
                  </a:schemeClr>
                </a:solidFill>
                <a:latin typeface="Gotham Narrow Light" pitchFamily="50" charset="0"/>
                <a:cs typeface="Gotham Narrow Light" pitchFamily="50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www.dsa.az</a:t>
            </a:r>
            <a:r>
              <a:rPr lang="en-US" sz="1400" spc="15" dirty="0">
                <a:solidFill>
                  <a:schemeClr val="tx1">
                    <a:lumMod val="50000"/>
                    <a:lumOff val="50000"/>
                  </a:schemeClr>
                </a:solidFill>
                <a:latin typeface="Gotham Narrow Light" pitchFamily="50" charset="0"/>
                <a:cs typeface="Gotham Narrow Light" pitchFamily="50" charset="0"/>
              </a:rPr>
              <a:t>                                                                     </a:t>
            </a:r>
            <a:r>
              <a:rPr lang="az-Latn-AZ" sz="1400" spc="15" dirty="0">
                <a:solidFill>
                  <a:schemeClr val="tx1">
                    <a:lumMod val="50000"/>
                    <a:lumOff val="50000"/>
                  </a:schemeClr>
                </a:solidFill>
                <a:latin typeface="Gotham Narrow Light" pitchFamily="50" charset="0"/>
                <a:cs typeface="Gotham Narrow Light" pitchFamily="50" charset="0"/>
              </a:rPr>
              <a:t>Bütün </a:t>
            </a:r>
            <a:r>
              <a:rPr lang="az-Latn-AZ" sz="1400" spc="10" dirty="0">
                <a:solidFill>
                  <a:schemeClr val="tx1">
                    <a:lumMod val="50000"/>
                    <a:lumOff val="50000"/>
                  </a:schemeClr>
                </a:solidFill>
                <a:latin typeface="Gotham Narrow Light" pitchFamily="50" charset="0"/>
                <a:cs typeface="Gotham Narrow Light" pitchFamily="50" charset="0"/>
              </a:rPr>
              <a:t>hüquqlar</a:t>
            </a:r>
            <a:r>
              <a:rPr lang="az-Latn-AZ" sz="1400" spc="-135" dirty="0">
                <a:solidFill>
                  <a:schemeClr val="tx1">
                    <a:lumMod val="50000"/>
                    <a:lumOff val="50000"/>
                  </a:schemeClr>
                </a:solidFill>
                <a:latin typeface="Gotham Narrow Light" pitchFamily="50" charset="0"/>
                <a:cs typeface="Gotham Narrow Light" pitchFamily="50" charset="0"/>
              </a:rPr>
              <a:t> </a:t>
            </a:r>
            <a:r>
              <a:rPr lang="az-Latn-AZ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otham Narrow Light" pitchFamily="50" charset="0"/>
                <a:cs typeface="Gotham Narrow Light" pitchFamily="50" charset="0"/>
              </a:rPr>
              <a:t>qorunur.</a:t>
            </a:r>
            <a:endParaRPr lang="az-Latn-AZ" sz="1400" b="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Gotham Narrow Light" pitchFamily="50" charset="0"/>
              <a:cs typeface="Gotham Narrow Light" pitchFamily="50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5A1D80-08BD-47E3-954B-5A4093617407}"/>
              </a:ext>
            </a:extLst>
          </p:cNvPr>
          <p:cNvSpPr txBox="1"/>
          <p:nvPr/>
        </p:nvSpPr>
        <p:spPr>
          <a:xfrm>
            <a:off x="7764905" y="6250717"/>
            <a:ext cx="3386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Gotham Narrow Light" pitchFamily="50" charset="0"/>
                <a:cs typeface="Gotham Narrow Light" pitchFamily="50" charset="0"/>
              </a:rPr>
              <a:t>DATA SCIENCE ACADEMY</a:t>
            </a:r>
            <a:endParaRPr lang="az-Latn-AZ" sz="1400" spc="300" dirty="0">
              <a:solidFill>
                <a:schemeClr val="tx1">
                  <a:lumMod val="50000"/>
                  <a:lumOff val="50000"/>
                </a:schemeClr>
              </a:solidFill>
              <a:latin typeface="Gotham Narrow Light" pitchFamily="50" charset="0"/>
              <a:cs typeface="Gotham Narrow Light" pitchFamily="50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091AF2C-504F-4A28-ABD1-F31FE8685A17}"/>
              </a:ext>
            </a:extLst>
          </p:cNvPr>
          <p:cNvGrpSpPr/>
          <p:nvPr/>
        </p:nvGrpSpPr>
        <p:grpSpPr>
          <a:xfrm>
            <a:off x="500611" y="1570652"/>
            <a:ext cx="3842131" cy="4280916"/>
            <a:chOff x="500611" y="1570652"/>
            <a:chExt cx="3842131" cy="4280916"/>
          </a:xfrm>
        </p:grpSpPr>
        <p:sp>
          <p:nvSpPr>
            <p:cNvPr id="18" name="object 14"/>
            <p:cNvSpPr/>
            <p:nvPr/>
          </p:nvSpPr>
          <p:spPr>
            <a:xfrm>
              <a:off x="982195" y="5080424"/>
              <a:ext cx="226060" cy="303530"/>
            </a:xfrm>
            <a:custGeom>
              <a:avLst/>
              <a:gdLst/>
              <a:ahLst/>
              <a:cxnLst/>
              <a:rect l="l" t="t" r="r" b="b"/>
              <a:pathLst>
                <a:path w="226060" h="303529">
                  <a:moveTo>
                    <a:pt x="211581" y="0"/>
                  </a:moveTo>
                  <a:lnTo>
                    <a:pt x="0" y="294767"/>
                  </a:lnTo>
                  <a:lnTo>
                    <a:pt x="5587" y="294767"/>
                  </a:lnTo>
                  <a:lnTo>
                    <a:pt x="5587" y="297561"/>
                  </a:lnTo>
                  <a:lnTo>
                    <a:pt x="8381" y="297561"/>
                  </a:lnTo>
                  <a:lnTo>
                    <a:pt x="16763" y="303149"/>
                  </a:lnTo>
                  <a:lnTo>
                    <a:pt x="225551" y="11175"/>
                  </a:lnTo>
                  <a:lnTo>
                    <a:pt x="211581" y="0"/>
                  </a:lnTo>
                  <a:close/>
                </a:path>
              </a:pathLst>
            </a:custGeom>
            <a:solidFill>
              <a:srgbClr val="F9B4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7"/>
            <p:cNvSpPr/>
            <p:nvPr/>
          </p:nvSpPr>
          <p:spPr>
            <a:xfrm>
              <a:off x="893802" y="3580808"/>
              <a:ext cx="539115" cy="570230"/>
            </a:xfrm>
            <a:custGeom>
              <a:avLst/>
              <a:gdLst/>
              <a:ahLst/>
              <a:cxnLst/>
              <a:rect l="l" t="t" r="r" b="b"/>
              <a:pathLst>
                <a:path w="539114" h="570229">
                  <a:moveTo>
                    <a:pt x="255524" y="0"/>
                  </a:moveTo>
                  <a:lnTo>
                    <a:pt x="0" y="192150"/>
                  </a:lnTo>
                  <a:lnTo>
                    <a:pt x="283590" y="569976"/>
                  </a:lnTo>
                  <a:lnTo>
                    <a:pt x="539114" y="377824"/>
                  </a:lnTo>
                  <a:lnTo>
                    <a:pt x="2555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26"/>
            <p:cNvSpPr/>
            <p:nvPr/>
          </p:nvSpPr>
          <p:spPr>
            <a:xfrm>
              <a:off x="1395199" y="1971464"/>
              <a:ext cx="94615" cy="36195"/>
            </a:xfrm>
            <a:custGeom>
              <a:avLst/>
              <a:gdLst/>
              <a:ahLst/>
              <a:cxnLst/>
              <a:rect l="l" t="t" r="r" b="b"/>
              <a:pathLst>
                <a:path w="94614" h="36194">
                  <a:moveTo>
                    <a:pt x="12573" y="0"/>
                  </a:moveTo>
                  <a:lnTo>
                    <a:pt x="4699" y="3175"/>
                  </a:lnTo>
                  <a:lnTo>
                    <a:pt x="3175" y="9525"/>
                  </a:lnTo>
                  <a:lnTo>
                    <a:pt x="0" y="15875"/>
                  </a:lnTo>
                  <a:lnTo>
                    <a:pt x="3175" y="24002"/>
                  </a:lnTo>
                  <a:lnTo>
                    <a:pt x="9398" y="25526"/>
                  </a:lnTo>
                  <a:lnTo>
                    <a:pt x="27305" y="31369"/>
                  </a:lnTo>
                  <a:lnTo>
                    <a:pt x="45847" y="35051"/>
                  </a:lnTo>
                  <a:lnTo>
                    <a:pt x="64389" y="36195"/>
                  </a:lnTo>
                  <a:lnTo>
                    <a:pt x="83185" y="35051"/>
                  </a:lnTo>
                  <a:lnTo>
                    <a:pt x="86360" y="35051"/>
                  </a:lnTo>
                  <a:lnTo>
                    <a:pt x="89535" y="33527"/>
                  </a:lnTo>
                  <a:lnTo>
                    <a:pt x="91059" y="31876"/>
                  </a:lnTo>
                  <a:lnTo>
                    <a:pt x="94234" y="25526"/>
                  </a:lnTo>
                  <a:lnTo>
                    <a:pt x="94234" y="14350"/>
                  </a:lnTo>
                  <a:lnTo>
                    <a:pt x="87884" y="9525"/>
                  </a:lnTo>
                  <a:lnTo>
                    <a:pt x="80010" y="9525"/>
                  </a:lnTo>
                  <a:lnTo>
                    <a:pt x="64516" y="10668"/>
                  </a:lnTo>
                  <a:lnTo>
                    <a:pt x="48768" y="9651"/>
                  </a:lnTo>
                  <a:lnTo>
                    <a:pt x="33528" y="6731"/>
                  </a:lnTo>
                  <a:lnTo>
                    <a:pt x="18923" y="1650"/>
                  </a:lnTo>
                  <a:lnTo>
                    <a:pt x="125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18003" y="5754032"/>
              <a:ext cx="202691" cy="97536"/>
            </a:xfrm>
            <a:prstGeom prst="rect">
              <a:avLst/>
            </a:prstGeom>
          </p:spPr>
        </p:pic>
        <p:sp>
          <p:nvSpPr>
            <p:cNvPr id="34" name="object 30"/>
            <p:cNvSpPr/>
            <p:nvPr/>
          </p:nvSpPr>
          <p:spPr>
            <a:xfrm>
              <a:off x="1594843" y="2466764"/>
              <a:ext cx="2534285" cy="3227705"/>
            </a:xfrm>
            <a:custGeom>
              <a:avLst/>
              <a:gdLst/>
              <a:ahLst/>
              <a:cxnLst/>
              <a:rect l="l" t="t" r="r" b="b"/>
              <a:pathLst>
                <a:path w="2534285" h="3227704">
                  <a:moveTo>
                    <a:pt x="2534031" y="0"/>
                  </a:moveTo>
                  <a:lnTo>
                    <a:pt x="2520950" y="0"/>
                  </a:lnTo>
                  <a:lnTo>
                    <a:pt x="2520950" y="3207766"/>
                  </a:lnTo>
                  <a:lnTo>
                    <a:pt x="580771" y="3207766"/>
                  </a:lnTo>
                  <a:lnTo>
                    <a:pt x="0" y="2647061"/>
                  </a:lnTo>
                  <a:lnTo>
                    <a:pt x="593851" y="3227451"/>
                  </a:lnTo>
                  <a:lnTo>
                    <a:pt x="2534031" y="3227451"/>
                  </a:lnTo>
                  <a:lnTo>
                    <a:pt x="2534031" y="3207766"/>
                  </a:lnTo>
                  <a:lnTo>
                    <a:pt x="2534031" y="0"/>
                  </a:lnTo>
                  <a:close/>
                </a:path>
              </a:pathLst>
            </a:custGeom>
            <a:solidFill>
              <a:srgbClr val="1C1C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1"/>
            <p:cNvSpPr/>
            <p:nvPr/>
          </p:nvSpPr>
          <p:spPr>
            <a:xfrm>
              <a:off x="1576554" y="2453049"/>
              <a:ext cx="2539365" cy="3221355"/>
            </a:xfrm>
            <a:custGeom>
              <a:avLst/>
              <a:gdLst/>
              <a:ahLst/>
              <a:cxnLst/>
              <a:rect l="l" t="t" r="r" b="b"/>
              <a:pathLst>
                <a:path w="2539365" h="3221354">
                  <a:moveTo>
                    <a:pt x="2538857" y="0"/>
                  </a:moveTo>
                  <a:lnTo>
                    <a:pt x="0" y="0"/>
                  </a:lnTo>
                  <a:lnTo>
                    <a:pt x="0" y="2647188"/>
                  </a:lnTo>
                  <a:lnTo>
                    <a:pt x="599821" y="3221228"/>
                  </a:lnTo>
                  <a:lnTo>
                    <a:pt x="2538857" y="3221228"/>
                  </a:lnTo>
                  <a:lnTo>
                    <a:pt x="2538857" y="0"/>
                  </a:lnTo>
                  <a:close/>
                </a:path>
              </a:pathLst>
            </a:custGeom>
            <a:solidFill>
              <a:srgbClr val="FFF9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2"/>
            <p:cNvSpPr/>
            <p:nvPr/>
          </p:nvSpPr>
          <p:spPr>
            <a:xfrm>
              <a:off x="2928343" y="5251112"/>
              <a:ext cx="894715" cy="111125"/>
            </a:xfrm>
            <a:custGeom>
              <a:avLst/>
              <a:gdLst/>
              <a:ahLst/>
              <a:cxnLst/>
              <a:rect l="l" t="t" r="r" b="b"/>
              <a:pathLst>
                <a:path w="894714" h="111125">
                  <a:moveTo>
                    <a:pt x="894334" y="0"/>
                  </a:moveTo>
                  <a:lnTo>
                    <a:pt x="0" y="0"/>
                  </a:lnTo>
                  <a:lnTo>
                    <a:pt x="0" y="110870"/>
                  </a:lnTo>
                  <a:lnTo>
                    <a:pt x="894334" y="110870"/>
                  </a:lnTo>
                  <a:lnTo>
                    <a:pt x="894334" y="0"/>
                  </a:lnTo>
                  <a:close/>
                </a:path>
              </a:pathLst>
            </a:custGeom>
            <a:solidFill>
              <a:srgbClr val="EB50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3"/>
            <p:cNvSpPr/>
            <p:nvPr/>
          </p:nvSpPr>
          <p:spPr>
            <a:xfrm>
              <a:off x="1882879" y="3282104"/>
              <a:ext cx="1939925" cy="0"/>
            </a:xfrm>
            <a:custGeom>
              <a:avLst/>
              <a:gdLst/>
              <a:ahLst/>
              <a:cxnLst/>
              <a:rect l="l" t="t" r="r" b="b"/>
              <a:pathLst>
                <a:path w="1939925">
                  <a:moveTo>
                    <a:pt x="0" y="0"/>
                  </a:moveTo>
                  <a:lnTo>
                    <a:pt x="1939671" y="0"/>
                  </a:lnTo>
                </a:path>
              </a:pathLst>
            </a:custGeom>
            <a:ln w="51816">
              <a:solidFill>
                <a:srgbClr val="A7A9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4"/>
            <p:cNvSpPr/>
            <p:nvPr/>
          </p:nvSpPr>
          <p:spPr>
            <a:xfrm>
              <a:off x="1885165" y="3490130"/>
              <a:ext cx="1938655" cy="0"/>
            </a:xfrm>
            <a:custGeom>
              <a:avLst/>
              <a:gdLst/>
              <a:ahLst/>
              <a:cxnLst/>
              <a:rect l="l" t="t" r="r" b="b"/>
              <a:pathLst>
                <a:path w="1938654">
                  <a:moveTo>
                    <a:pt x="0" y="0"/>
                  </a:moveTo>
                  <a:lnTo>
                    <a:pt x="1938147" y="0"/>
                  </a:lnTo>
                </a:path>
              </a:pathLst>
            </a:custGeom>
            <a:ln w="59436">
              <a:solidFill>
                <a:srgbClr val="A7A9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5"/>
            <p:cNvSpPr/>
            <p:nvPr/>
          </p:nvSpPr>
          <p:spPr>
            <a:xfrm>
              <a:off x="1885165" y="3694346"/>
              <a:ext cx="1938655" cy="0"/>
            </a:xfrm>
            <a:custGeom>
              <a:avLst/>
              <a:gdLst/>
              <a:ahLst/>
              <a:cxnLst/>
              <a:rect l="l" t="t" r="r" b="b"/>
              <a:pathLst>
                <a:path w="1938654">
                  <a:moveTo>
                    <a:pt x="0" y="0"/>
                  </a:moveTo>
                  <a:lnTo>
                    <a:pt x="1938147" y="0"/>
                  </a:lnTo>
                </a:path>
              </a:pathLst>
            </a:custGeom>
            <a:ln w="53340">
              <a:solidFill>
                <a:srgbClr val="A7A9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36"/>
            <p:cNvSpPr/>
            <p:nvPr/>
          </p:nvSpPr>
          <p:spPr>
            <a:xfrm>
              <a:off x="1885165" y="3900086"/>
              <a:ext cx="1938655" cy="0"/>
            </a:xfrm>
            <a:custGeom>
              <a:avLst/>
              <a:gdLst/>
              <a:ahLst/>
              <a:cxnLst/>
              <a:rect l="l" t="t" r="r" b="b"/>
              <a:pathLst>
                <a:path w="1938654">
                  <a:moveTo>
                    <a:pt x="0" y="0"/>
                  </a:moveTo>
                  <a:lnTo>
                    <a:pt x="1938147" y="0"/>
                  </a:lnTo>
                </a:path>
              </a:pathLst>
            </a:custGeom>
            <a:ln w="59436">
              <a:solidFill>
                <a:srgbClr val="A7A9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37"/>
            <p:cNvSpPr/>
            <p:nvPr/>
          </p:nvSpPr>
          <p:spPr>
            <a:xfrm>
              <a:off x="1882879" y="4106588"/>
              <a:ext cx="1939925" cy="0"/>
            </a:xfrm>
            <a:custGeom>
              <a:avLst/>
              <a:gdLst/>
              <a:ahLst/>
              <a:cxnLst/>
              <a:rect l="l" t="t" r="r" b="b"/>
              <a:pathLst>
                <a:path w="1939925">
                  <a:moveTo>
                    <a:pt x="0" y="0"/>
                  </a:moveTo>
                  <a:lnTo>
                    <a:pt x="1939671" y="0"/>
                  </a:lnTo>
                </a:path>
              </a:pathLst>
            </a:custGeom>
            <a:ln w="57912">
              <a:solidFill>
                <a:srgbClr val="A7A9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38"/>
            <p:cNvSpPr/>
            <p:nvPr/>
          </p:nvSpPr>
          <p:spPr>
            <a:xfrm>
              <a:off x="1885165" y="4314614"/>
              <a:ext cx="1938655" cy="0"/>
            </a:xfrm>
            <a:custGeom>
              <a:avLst/>
              <a:gdLst/>
              <a:ahLst/>
              <a:cxnLst/>
              <a:rect l="l" t="t" r="r" b="b"/>
              <a:pathLst>
                <a:path w="1938654">
                  <a:moveTo>
                    <a:pt x="0" y="0"/>
                  </a:moveTo>
                  <a:lnTo>
                    <a:pt x="1938147" y="0"/>
                  </a:lnTo>
                </a:path>
              </a:pathLst>
            </a:custGeom>
            <a:ln w="53340">
              <a:solidFill>
                <a:srgbClr val="A7A9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39"/>
            <p:cNvSpPr/>
            <p:nvPr/>
          </p:nvSpPr>
          <p:spPr>
            <a:xfrm>
              <a:off x="1885165" y="4518830"/>
              <a:ext cx="1938655" cy="0"/>
            </a:xfrm>
            <a:custGeom>
              <a:avLst/>
              <a:gdLst/>
              <a:ahLst/>
              <a:cxnLst/>
              <a:rect l="l" t="t" r="r" b="b"/>
              <a:pathLst>
                <a:path w="1938654">
                  <a:moveTo>
                    <a:pt x="0" y="0"/>
                  </a:moveTo>
                  <a:lnTo>
                    <a:pt x="1938147" y="0"/>
                  </a:lnTo>
                </a:path>
              </a:pathLst>
            </a:custGeom>
            <a:ln w="59436">
              <a:solidFill>
                <a:srgbClr val="A7A9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0"/>
            <p:cNvSpPr/>
            <p:nvPr/>
          </p:nvSpPr>
          <p:spPr>
            <a:xfrm>
              <a:off x="1882879" y="4723808"/>
              <a:ext cx="1939925" cy="208915"/>
            </a:xfrm>
            <a:custGeom>
              <a:avLst/>
              <a:gdLst/>
              <a:ahLst/>
              <a:cxnLst/>
              <a:rect l="l" t="t" r="r" b="b"/>
              <a:pathLst>
                <a:path w="1939925" h="208914">
                  <a:moveTo>
                    <a:pt x="0" y="0"/>
                  </a:moveTo>
                  <a:lnTo>
                    <a:pt x="1939671" y="0"/>
                  </a:lnTo>
                </a:path>
                <a:path w="1939925" h="208914">
                  <a:moveTo>
                    <a:pt x="0" y="208660"/>
                  </a:moveTo>
                  <a:lnTo>
                    <a:pt x="1939671" y="208660"/>
                  </a:lnTo>
                </a:path>
              </a:pathLst>
            </a:custGeom>
            <a:ln w="51816">
              <a:solidFill>
                <a:srgbClr val="A7A9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1"/>
            <p:cNvSpPr/>
            <p:nvPr/>
          </p:nvSpPr>
          <p:spPr>
            <a:xfrm>
              <a:off x="2189203" y="2826430"/>
              <a:ext cx="1365885" cy="109855"/>
            </a:xfrm>
            <a:custGeom>
              <a:avLst/>
              <a:gdLst/>
              <a:ahLst/>
              <a:cxnLst/>
              <a:rect l="l" t="t" r="r" b="b"/>
              <a:pathLst>
                <a:path w="1365885" h="109855">
                  <a:moveTo>
                    <a:pt x="1365377" y="0"/>
                  </a:moveTo>
                  <a:lnTo>
                    <a:pt x="0" y="0"/>
                  </a:lnTo>
                  <a:lnTo>
                    <a:pt x="0" y="109472"/>
                  </a:lnTo>
                  <a:lnTo>
                    <a:pt x="1365377" y="109472"/>
                  </a:lnTo>
                  <a:lnTo>
                    <a:pt x="1365377" y="0"/>
                  </a:lnTo>
                  <a:close/>
                </a:path>
              </a:pathLst>
            </a:custGeom>
            <a:solidFill>
              <a:srgbClr val="A7A9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2"/>
            <p:cNvSpPr/>
            <p:nvPr/>
          </p:nvSpPr>
          <p:spPr>
            <a:xfrm>
              <a:off x="1576554" y="5101761"/>
              <a:ext cx="612775" cy="573405"/>
            </a:xfrm>
            <a:custGeom>
              <a:avLst/>
              <a:gdLst/>
              <a:ahLst/>
              <a:cxnLst/>
              <a:rect l="l" t="t" r="r" b="b"/>
              <a:pathLst>
                <a:path w="612775" h="573404">
                  <a:moveTo>
                    <a:pt x="612394" y="0"/>
                  </a:moveTo>
                  <a:lnTo>
                    <a:pt x="0" y="0"/>
                  </a:lnTo>
                  <a:lnTo>
                    <a:pt x="599313" y="572896"/>
                  </a:lnTo>
                  <a:lnTo>
                    <a:pt x="612394" y="0"/>
                  </a:lnTo>
                  <a:close/>
                </a:path>
              </a:pathLst>
            </a:custGeom>
            <a:solidFill>
              <a:srgbClr val="B9B9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3"/>
            <p:cNvSpPr/>
            <p:nvPr/>
          </p:nvSpPr>
          <p:spPr>
            <a:xfrm>
              <a:off x="1576554" y="5101761"/>
              <a:ext cx="598805" cy="573405"/>
            </a:xfrm>
            <a:custGeom>
              <a:avLst/>
              <a:gdLst/>
              <a:ahLst/>
              <a:cxnLst/>
              <a:rect l="l" t="t" r="r" b="b"/>
              <a:pathLst>
                <a:path w="598804" h="573404">
                  <a:moveTo>
                    <a:pt x="0" y="0"/>
                  </a:moveTo>
                  <a:lnTo>
                    <a:pt x="598551" y="572896"/>
                  </a:lnTo>
                  <a:lnTo>
                    <a:pt x="572388" y="326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EC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4"/>
            <p:cNvSpPr/>
            <p:nvPr/>
          </p:nvSpPr>
          <p:spPr>
            <a:xfrm>
              <a:off x="2365987" y="2442378"/>
              <a:ext cx="972185" cy="24765"/>
            </a:xfrm>
            <a:custGeom>
              <a:avLst/>
              <a:gdLst/>
              <a:ahLst/>
              <a:cxnLst/>
              <a:rect l="l" t="t" r="r" b="b"/>
              <a:pathLst>
                <a:path w="972185" h="24764">
                  <a:moveTo>
                    <a:pt x="971930" y="0"/>
                  </a:moveTo>
                  <a:lnTo>
                    <a:pt x="0" y="0"/>
                  </a:lnTo>
                  <a:lnTo>
                    <a:pt x="0" y="24259"/>
                  </a:lnTo>
                  <a:lnTo>
                    <a:pt x="971930" y="24259"/>
                  </a:lnTo>
                  <a:lnTo>
                    <a:pt x="971930" y="0"/>
                  </a:lnTo>
                  <a:close/>
                </a:path>
              </a:pathLst>
            </a:custGeom>
            <a:solidFill>
              <a:srgbClr val="1E1E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4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30222" y="1991276"/>
              <a:ext cx="237743" cy="239267"/>
            </a:xfrm>
            <a:prstGeom prst="rect">
              <a:avLst/>
            </a:prstGeom>
          </p:spPr>
        </p:pic>
        <p:sp>
          <p:nvSpPr>
            <p:cNvPr id="51" name="object 47"/>
            <p:cNvSpPr/>
            <p:nvPr/>
          </p:nvSpPr>
          <p:spPr>
            <a:xfrm>
              <a:off x="2244066" y="3658532"/>
              <a:ext cx="539115" cy="411480"/>
            </a:xfrm>
            <a:custGeom>
              <a:avLst/>
              <a:gdLst/>
              <a:ahLst/>
              <a:cxnLst/>
              <a:rect l="l" t="t" r="r" b="b"/>
              <a:pathLst>
                <a:path w="539114" h="411479">
                  <a:moveTo>
                    <a:pt x="143510" y="0"/>
                  </a:moveTo>
                  <a:lnTo>
                    <a:pt x="0" y="252602"/>
                  </a:lnTo>
                  <a:lnTo>
                    <a:pt x="271399" y="407796"/>
                  </a:lnTo>
                  <a:lnTo>
                    <a:pt x="312674" y="390397"/>
                  </a:lnTo>
                  <a:lnTo>
                    <a:pt x="356235" y="379602"/>
                  </a:lnTo>
                  <a:lnTo>
                    <a:pt x="401193" y="375792"/>
                  </a:lnTo>
                  <a:lnTo>
                    <a:pt x="446659" y="379602"/>
                  </a:lnTo>
                  <a:lnTo>
                    <a:pt x="491871" y="391159"/>
                  </a:lnTo>
                  <a:lnTo>
                    <a:pt x="535939" y="411225"/>
                  </a:lnTo>
                  <a:lnTo>
                    <a:pt x="538988" y="401954"/>
                  </a:lnTo>
                  <a:lnTo>
                    <a:pt x="351916" y="293242"/>
                  </a:lnTo>
                  <a:lnTo>
                    <a:pt x="311912" y="293242"/>
                  </a:lnTo>
                  <a:lnTo>
                    <a:pt x="304673" y="289686"/>
                  </a:lnTo>
                  <a:lnTo>
                    <a:pt x="296925" y="281558"/>
                  </a:lnTo>
                  <a:lnTo>
                    <a:pt x="292100" y="271398"/>
                  </a:lnTo>
                  <a:lnTo>
                    <a:pt x="290449" y="260476"/>
                  </a:lnTo>
                  <a:lnTo>
                    <a:pt x="292226" y="249554"/>
                  </a:lnTo>
                  <a:lnTo>
                    <a:pt x="300354" y="241680"/>
                  </a:lnTo>
                  <a:lnTo>
                    <a:pt x="310261" y="237362"/>
                  </a:lnTo>
                  <a:lnTo>
                    <a:pt x="320801" y="236981"/>
                  </a:lnTo>
                  <a:lnTo>
                    <a:pt x="433197" y="236981"/>
                  </a:lnTo>
                  <a:lnTo>
                    <a:pt x="421639" y="199770"/>
                  </a:lnTo>
                  <a:lnTo>
                    <a:pt x="414909" y="155193"/>
                  </a:lnTo>
                  <a:lnTo>
                    <a:pt x="143510" y="0"/>
                  </a:lnTo>
                  <a:close/>
                </a:path>
              </a:pathLst>
            </a:custGeom>
            <a:solidFill>
              <a:srgbClr val="1D89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4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56487" y="3894752"/>
              <a:ext cx="243839" cy="152400"/>
            </a:xfrm>
            <a:prstGeom prst="rect">
              <a:avLst/>
            </a:prstGeom>
          </p:spPr>
        </p:pic>
        <p:sp>
          <p:nvSpPr>
            <p:cNvPr id="57" name="object 53"/>
            <p:cNvSpPr/>
            <p:nvPr/>
          </p:nvSpPr>
          <p:spPr>
            <a:xfrm>
              <a:off x="966955" y="4990508"/>
              <a:ext cx="280670" cy="413384"/>
            </a:xfrm>
            <a:custGeom>
              <a:avLst/>
              <a:gdLst/>
              <a:ahLst/>
              <a:cxnLst/>
              <a:rect l="l" t="t" r="r" b="b"/>
              <a:pathLst>
                <a:path w="280669" h="413385">
                  <a:moveTo>
                    <a:pt x="22479" y="400570"/>
                  </a:moveTo>
                  <a:lnTo>
                    <a:pt x="19558" y="394462"/>
                  </a:lnTo>
                  <a:lnTo>
                    <a:pt x="10922" y="387350"/>
                  </a:lnTo>
                  <a:lnTo>
                    <a:pt x="1270" y="387350"/>
                  </a:lnTo>
                  <a:lnTo>
                    <a:pt x="127" y="400431"/>
                  </a:lnTo>
                  <a:lnTo>
                    <a:pt x="0" y="408178"/>
                  </a:lnTo>
                  <a:lnTo>
                    <a:pt x="1270" y="412889"/>
                  </a:lnTo>
                  <a:lnTo>
                    <a:pt x="4064" y="412242"/>
                  </a:lnTo>
                  <a:lnTo>
                    <a:pt x="17907" y="402844"/>
                  </a:lnTo>
                  <a:lnTo>
                    <a:pt x="22479" y="400570"/>
                  </a:lnTo>
                  <a:close/>
                </a:path>
                <a:path w="280669" h="413385">
                  <a:moveTo>
                    <a:pt x="240411" y="13970"/>
                  </a:moveTo>
                  <a:lnTo>
                    <a:pt x="223647" y="0"/>
                  </a:lnTo>
                  <a:lnTo>
                    <a:pt x="15240" y="295275"/>
                  </a:lnTo>
                  <a:lnTo>
                    <a:pt x="23622" y="300863"/>
                  </a:lnTo>
                  <a:lnTo>
                    <a:pt x="26416" y="306578"/>
                  </a:lnTo>
                  <a:lnTo>
                    <a:pt x="29210" y="306578"/>
                  </a:lnTo>
                  <a:lnTo>
                    <a:pt x="29210" y="309372"/>
                  </a:lnTo>
                  <a:lnTo>
                    <a:pt x="32004" y="309372"/>
                  </a:lnTo>
                  <a:lnTo>
                    <a:pt x="240411" y="13970"/>
                  </a:lnTo>
                  <a:close/>
                </a:path>
                <a:path w="280669" h="413385">
                  <a:moveTo>
                    <a:pt x="280162" y="40132"/>
                  </a:moveTo>
                  <a:lnTo>
                    <a:pt x="260477" y="28956"/>
                  </a:lnTo>
                  <a:lnTo>
                    <a:pt x="51816" y="322707"/>
                  </a:lnTo>
                  <a:lnTo>
                    <a:pt x="54610" y="322707"/>
                  </a:lnTo>
                  <a:lnTo>
                    <a:pt x="57404" y="325501"/>
                  </a:lnTo>
                  <a:lnTo>
                    <a:pt x="68707" y="333883"/>
                  </a:lnTo>
                  <a:lnTo>
                    <a:pt x="71374" y="336677"/>
                  </a:lnTo>
                  <a:lnTo>
                    <a:pt x="280162" y="40132"/>
                  </a:lnTo>
                  <a:close/>
                </a:path>
              </a:pathLst>
            </a:custGeom>
            <a:solidFill>
              <a:srgbClr val="F9B4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12318" y="4956981"/>
              <a:ext cx="89916" cy="77724"/>
            </a:xfrm>
            <a:prstGeom prst="rect">
              <a:avLst/>
            </a:prstGeom>
          </p:spPr>
        </p:pic>
        <p:sp>
          <p:nvSpPr>
            <p:cNvPr id="59" name="object 55"/>
            <p:cNvSpPr/>
            <p:nvPr/>
          </p:nvSpPr>
          <p:spPr>
            <a:xfrm>
              <a:off x="1052299" y="5043849"/>
              <a:ext cx="224154" cy="304800"/>
            </a:xfrm>
            <a:custGeom>
              <a:avLst/>
              <a:gdLst/>
              <a:ahLst/>
              <a:cxnLst/>
              <a:rect l="l" t="t" r="r" b="b"/>
              <a:pathLst>
                <a:path w="224155" h="304800">
                  <a:moveTo>
                    <a:pt x="209804" y="0"/>
                  </a:moveTo>
                  <a:lnTo>
                    <a:pt x="0" y="296037"/>
                  </a:lnTo>
                  <a:lnTo>
                    <a:pt x="5587" y="296037"/>
                  </a:lnTo>
                  <a:lnTo>
                    <a:pt x="5587" y="298831"/>
                  </a:lnTo>
                  <a:lnTo>
                    <a:pt x="8381" y="298831"/>
                  </a:lnTo>
                  <a:lnTo>
                    <a:pt x="16764" y="304545"/>
                  </a:lnTo>
                  <a:lnTo>
                    <a:pt x="223774" y="11302"/>
                  </a:lnTo>
                  <a:lnTo>
                    <a:pt x="209804" y="0"/>
                  </a:lnTo>
                  <a:close/>
                </a:path>
              </a:pathLst>
            </a:custGeom>
            <a:solidFill>
              <a:srgbClr val="F9B41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5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74574" y="5307500"/>
              <a:ext cx="76200" cy="76200"/>
            </a:xfrm>
            <a:prstGeom prst="rect">
              <a:avLst/>
            </a:prstGeom>
          </p:spPr>
        </p:pic>
        <p:sp>
          <p:nvSpPr>
            <p:cNvPr id="61" name="object 57"/>
            <p:cNvSpPr/>
            <p:nvPr/>
          </p:nvSpPr>
          <p:spPr>
            <a:xfrm>
              <a:off x="941046" y="3522896"/>
              <a:ext cx="594360" cy="626110"/>
            </a:xfrm>
            <a:custGeom>
              <a:avLst/>
              <a:gdLst/>
              <a:ahLst/>
              <a:cxnLst/>
              <a:rect l="l" t="t" r="r" b="b"/>
              <a:pathLst>
                <a:path w="594360" h="626110">
                  <a:moveTo>
                    <a:pt x="283210" y="0"/>
                  </a:moveTo>
                  <a:lnTo>
                    <a:pt x="13716" y="189737"/>
                  </a:lnTo>
                  <a:lnTo>
                    <a:pt x="0" y="212598"/>
                  </a:lnTo>
                  <a:lnTo>
                    <a:pt x="762" y="225805"/>
                  </a:lnTo>
                  <a:lnTo>
                    <a:pt x="6731" y="238251"/>
                  </a:lnTo>
                  <a:lnTo>
                    <a:pt x="288544" y="612901"/>
                  </a:lnTo>
                  <a:lnTo>
                    <a:pt x="298450" y="621791"/>
                  </a:lnTo>
                  <a:lnTo>
                    <a:pt x="310895" y="625855"/>
                  </a:lnTo>
                  <a:lnTo>
                    <a:pt x="324104" y="624966"/>
                  </a:lnTo>
                  <a:lnTo>
                    <a:pt x="336550" y="618870"/>
                  </a:lnTo>
                  <a:lnTo>
                    <a:pt x="581025" y="435609"/>
                  </a:lnTo>
                  <a:lnTo>
                    <a:pt x="589914" y="425576"/>
                  </a:lnTo>
                  <a:lnTo>
                    <a:pt x="594106" y="413257"/>
                  </a:lnTo>
                  <a:lnTo>
                    <a:pt x="593470" y="400303"/>
                  </a:lnTo>
                  <a:lnTo>
                    <a:pt x="587756" y="388365"/>
                  </a:lnTo>
                  <a:lnTo>
                    <a:pt x="306069" y="13715"/>
                  </a:lnTo>
                  <a:lnTo>
                    <a:pt x="295656" y="4444"/>
                  </a:lnTo>
                  <a:lnTo>
                    <a:pt x="283210" y="0"/>
                  </a:lnTo>
                  <a:close/>
                </a:path>
              </a:pathLst>
            </a:custGeom>
            <a:solidFill>
              <a:srgbClr val="2C353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58"/>
            <p:cNvSpPr/>
            <p:nvPr/>
          </p:nvSpPr>
          <p:spPr>
            <a:xfrm>
              <a:off x="963906" y="3545757"/>
              <a:ext cx="539115" cy="570230"/>
            </a:xfrm>
            <a:custGeom>
              <a:avLst/>
              <a:gdLst/>
              <a:ahLst/>
              <a:cxnLst/>
              <a:rect l="l" t="t" r="r" b="b"/>
              <a:pathLst>
                <a:path w="539114" h="570229">
                  <a:moveTo>
                    <a:pt x="255523" y="0"/>
                  </a:moveTo>
                  <a:lnTo>
                    <a:pt x="0" y="192150"/>
                  </a:lnTo>
                  <a:lnTo>
                    <a:pt x="283590" y="569975"/>
                  </a:lnTo>
                  <a:lnTo>
                    <a:pt x="539114" y="377824"/>
                  </a:lnTo>
                  <a:lnTo>
                    <a:pt x="25552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5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14199" y="3615860"/>
              <a:ext cx="469392" cy="477012"/>
            </a:xfrm>
            <a:prstGeom prst="rect">
              <a:avLst/>
            </a:prstGeom>
          </p:spPr>
        </p:pic>
        <p:pic>
          <p:nvPicPr>
            <p:cNvPr id="64" name="object 6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55802" y="1960796"/>
              <a:ext cx="102107" cy="105155"/>
            </a:xfrm>
            <a:prstGeom prst="rect">
              <a:avLst/>
            </a:prstGeom>
          </p:spPr>
        </p:pic>
        <p:sp>
          <p:nvSpPr>
            <p:cNvPr id="65" name="object 61"/>
            <p:cNvSpPr/>
            <p:nvPr/>
          </p:nvSpPr>
          <p:spPr>
            <a:xfrm>
              <a:off x="1710666" y="2046140"/>
              <a:ext cx="365760" cy="365760"/>
            </a:xfrm>
            <a:custGeom>
              <a:avLst/>
              <a:gdLst/>
              <a:ahLst/>
              <a:cxnLst/>
              <a:rect l="l" t="t" r="r" b="b"/>
              <a:pathLst>
                <a:path w="365760" h="365760">
                  <a:moveTo>
                    <a:pt x="47243" y="0"/>
                  </a:moveTo>
                  <a:lnTo>
                    <a:pt x="3175" y="44196"/>
                  </a:lnTo>
                  <a:lnTo>
                    <a:pt x="0" y="48895"/>
                  </a:lnTo>
                  <a:lnTo>
                    <a:pt x="0" y="55118"/>
                  </a:lnTo>
                  <a:lnTo>
                    <a:pt x="310642" y="365760"/>
                  </a:lnTo>
                  <a:lnTo>
                    <a:pt x="316865" y="365760"/>
                  </a:lnTo>
                  <a:lnTo>
                    <a:pt x="365760" y="316864"/>
                  </a:lnTo>
                  <a:lnTo>
                    <a:pt x="47243" y="0"/>
                  </a:lnTo>
                  <a:close/>
                </a:path>
              </a:pathLst>
            </a:custGeom>
            <a:solidFill>
              <a:srgbClr val="000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72566" y="1940984"/>
              <a:ext cx="108204" cy="105155"/>
            </a:xfrm>
            <a:prstGeom prst="rect">
              <a:avLst/>
            </a:prstGeom>
          </p:spPr>
        </p:pic>
        <p:sp>
          <p:nvSpPr>
            <p:cNvPr id="67" name="object 63"/>
            <p:cNvSpPr/>
            <p:nvPr/>
          </p:nvSpPr>
          <p:spPr>
            <a:xfrm>
              <a:off x="1757910" y="1994324"/>
              <a:ext cx="368935" cy="368935"/>
            </a:xfrm>
            <a:custGeom>
              <a:avLst/>
              <a:gdLst/>
              <a:ahLst/>
              <a:cxnLst/>
              <a:rect l="l" t="t" r="r" b="b"/>
              <a:pathLst>
                <a:path w="368935" h="368935">
                  <a:moveTo>
                    <a:pt x="58293" y="0"/>
                  </a:moveTo>
                  <a:lnTo>
                    <a:pt x="52069" y="0"/>
                  </a:lnTo>
                  <a:lnTo>
                    <a:pt x="0" y="52070"/>
                  </a:lnTo>
                  <a:lnTo>
                    <a:pt x="318135" y="368553"/>
                  </a:lnTo>
                  <a:lnTo>
                    <a:pt x="368554" y="318135"/>
                  </a:lnTo>
                  <a:lnTo>
                    <a:pt x="368554" y="310261"/>
                  </a:lnTo>
                  <a:lnTo>
                    <a:pt x="58293" y="0"/>
                  </a:lnTo>
                  <a:close/>
                </a:path>
              </a:pathLst>
            </a:custGeom>
            <a:solidFill>
              <a:srgbClr val="3337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4"/>
            <p:cNvSpPr/>
            <p:nvPr/>
          </p:nvSpPr>
          <p:spPr>
            <a:xfrm>
              <a:off x="1280899" y="1570652"/>
              <a:ext cx="490855" cy="490855"/>
            </a:xfrm>
            <a:custGeom>
              <a:avLst/>
              <a:gdLst/>
              <a:ahLst/>
              <a:cxnLst/>
              <a:rect l="l" t="t" r="r" b="b"/>
              <a:pathLst>
                <a:path w="490855" h="490855">
                  <a:moveTo>
                    <a:pt x="245364" y="0"/>
                  </a:moveTo>
                  <a:lnTo>
                    <a:pt x="198628" y="4445"/>
                  </a:lnTo>
                  <a:lnTo>
                    <a:pt x="153162" y="18034"/>
                  </a:lnTo>
                  <a:lnTo>
                    <a:pt x="110617" y="40512"/>
                  </a:lnTo>
                  <a:lnTo>
                    <a:pt x="72136" y="72136"/>
                  </a:lnTo>
                  <a:lnTo>
                    <a:pt x="40512" y="110617"/>
                  </a:lnTo>
                  <a:lnTo>
                    <a:pt x="18034" y="153415"/>
                  </a:lnTo>
                  <a:lnTo>
                    <a:pt x="4444" y="199009"/>
                  </a:lnTo>
                  <a:lnTo>
                    <a:pt x="0" y="245999"/>
                  </a:lnTo>
                  <a:lnTo>
                    <a:pt x="4444" y="292862"/>
                  </a:lnTo>
                  <a:lnTo>
                    <a:pt x="18034" y="338582"/>
                  </a:lnTo>
                  <a:lnTo>
                    <a:pt x="40512" y="381381"/>
                  </a:lnTo>
                  <a:lnTo>
                    <a:pt x="72136" y="419862"/>
                  </a:lnTo>
                  <a:lnTo>
                    <a:pt x="110617" y="450976"/>
                  </a:lnTo>
                  <a:lnTo>
                    <a:pt x="153162" y="473075"/>
                  </a:lnTo>
                  <a:lnTo>
                    <a:pt x="198628" y="486283"/>
                  </a:lnTo>
                  <a:lnTo>
                    <a:pt x="245364" y="490727"/>
                  </a:lnTo>
                  <a:lnTo>
                    <a:pt x="291846" y="486283"/>
                  </a:lnTo>
                  <a:lnTo>
                    <a:pt x="337312" y="473075"/>
                  </a:lnTo>
                  <a:lnTo>
                    <a:pt x="379856" y="450976"/>
                  </a:lnTo>
                  <a:lnTo>
                    <a:pt x="418338" y="419862"/>
                  </a:lnTo>
                  <a:lnTo>
                    <a:pt x="449961" y="381381"/>
                  </a:lnTo>
                  <a:lnTo>
                    <a:pt x="472440" y="338582"/>
                  </a:lnTo>
                  <a:lnTo>
                    <a:pt x="486029" y="292862"/>
                  </a:lnTo>
                  <a:lnTo>
                    <a:pt x="490474" y="245999"/>
                  </a:lnTo>
                  <a:lnTo>
                    <a:pt x="486029" y="199009"/>
                  </a:lnTo>
                  <a:lnTo>
                    <a:pt x="472440" y="153415"/>
                  </a:lnTo>
                  <a:lnTo>
                    <a:pt x="449961" y="110617"/>
                  </a:lnTo>
                  <a:lnTo>
                    <a:pt x="418338" y="72136"/>
                  </a:lnTo>
                  <a:lnTo>
                    <a:pt x="379856" y="40512"/>
                  </a:lnTo>
                  <a:lnTo>
                    <a:pt x="337312" y="18034"/>
                  </a:lnTo>
                  <a:lnTo>
                    <a:pt x="291846" y="4445"/>
                  </a:lnTo>
                  <a:lnTo>
                    <a:pt x="245364" y="0"/>
                  </a:lnTo>
                  <a:close/>
                </a:path>
              </a:pathLst>
            </a:custGeom>
            <a:solidFill>
              <a:srgbClr val="0004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5"/>
            <p:cNvSpPr/>
            <p:nvPr/>
          </p:nvSpPr>
          <p:spPr>
            <a:xfrm>
              <a:off x="1337286" y="1625516"/>
              <a:ext cx="377825" cy="381000"/>
            </a:xfrm>
            <a:custGeom>
              <a:avLst/>
              <a:gdLst/>
              <a:ahLst/>
              <a:cxnLst/>
              <a:rect l="l" t="t" r="r" b="b"/>
              <a:pathLst>
                <a:path w="377825" h="381000">
                  <a:moveTo>
                    <a:pt x="188849" y="0"/>
                  </a:moveTo>
                  <a:lnTo>
                    <a:pt x="140970" y="6223"/>
                  </a:lnTo>
                  <a:lnTo>
                    <a:pt x="95631" y="24637"/>
                  </a:lnTo>
                  <a:lnTo>
                    <a:pt x="55372" y="55499"/>
                  </a:lnTo>
                  <a:lnTo>
                    <a:pt x="27686" y="89916"/>
                  </a:lnTo>
                  <a:lnTo>
                    <a:pt x="9271" y="128397"/>
                  </a:lnTo>
                  <a:lnTo>
                    <a:pt x="0" y="169418"/>
                  </a:lnTo>
                  <a:lnTo>
                    <a:pt x="0" y="211200"/>
                  </a:lnTo>
                  <a:lnTo>
                    <a:pt x="9271" y="252222"/>
                  </a:lnTo>
                  <a:lnTo>
                    <a:pt x="27686" y="290703"/>
                  </a:lnTo>
                  <a:lnTo>
                    <a:pt x="55372" y="324993"/>
                  </a:lnTo>
                  <a:lnTo>
                    <a:pt x="95631" y="355854"/>
                  </a:lnTo>
                  <a:lnTo>
                    <a:pt x="140970" y="374396"/>
                  </a:lnTo>
                  <a:lnTo>
                    <a:pt x="188849" y="380492"/>
                  </a:lnTo>
                  <a:lnTo>
                    <a:pt x="236855" y="374396"/>
                  </a:lnTo>
                  <a:lnTo>
                    <a:pt x="282194" y="355854"/>
                  </a:lnTo>
                  <a:lnTo>
                    <a:pt x="322580" y="324993"/>
                  </a:lnTo>
                  <a:lnTo>
                    <a:pt x="350139" y="290703"/>
                  </a:lnTo>
                  <a:lnTo>
                    <a:pt x="368681" y="252222"/>
                  </a:lnTo>
                  <a:lnTo>
                    <a:pt x="377825" y="211200"/>
                  </a:lnTo>
                  <a:lnTo>
                    <a:pt x="377825" y="169418"/>
                  </a:lnTo>
                  <a:lnTo>
                    <a:pt x="368681" y="128397"/>
                  </a:lnTo>
                  <a:lnTo>
                    <a:pt x="350139" y="89916"/>
                  </a:lnTo>
                  <a:lnTo>
                    <a:pt x="322580" y="55499"/>
                  </a:lnTo>
                  <a:lnTo>
                    <a:pt x="282194" y="24637"/>
                  </a:lnTo>
                  <a:lnTo>
                    <a:pt x="236855" y="6223"/>
                  </a:lnTo>
                  <a:lnTo>
                    <a:pt x="188849" y="0"/>
                  </a:lnTo>
                  <a:close/>
                </a:path>
              </a:pathLst>
            </a:custGeom>
            <a:solidFill>
              <a:srgbClr val="8FD2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0" name="object 6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72338" y="1694096"/>
              <a:ext cx="67056" cy="236220"/>
            </a:xfrm>
            <a:prstGeom prst="rect">
              <a:avLst/>
            </a:prstGeom>
          </p:spPr>
        </p:pic>
        <p:sp>
          <p:nvSpPr>
            <p:cNvPr id="71" name="object 67"/>
            <p:cNvSpPr/>
            <p:nvPr/>
          </p:nvSpPr>
          <p:spPr>
            <a:xfrm>
              <a:off x="1465302" y="1936412"/>
              <a:ext cx="94615" cy="36195"/>
            </a:xfrm>
            <a:custGeom>
              <a:avLst/>
              <a:gdLst/>
              <a:ahLst/>
              <a:cxnLst/>
              <a:rect l="l" t="t" r="r" b="b"/>
              <a:pathLst>
                <a:path w="94614" h="36194">
                  <a:moveTo>
                    <a:pt x="12573" y="0"/>
                  </a:moveTo>
                  <a:lnTo>
                    <a:pt x="4699" y="3175"/>
                  </a:lnTo>
                  <a:lnTo>
                    <a:pt x="3175" y="9525"/>
                  </a:lnTo>
                  <a:lnTo>
                    <a:pt x="0" y="15875"/>
                  </a:lnTo>
                  <a:lnTo>
                    <a:pt x="3175" y="23875"/>
                  </a:lnTo>
                  <a:lnTo>
                    <a:pt x="9398" y="25526"/>
                  </a:lnTo>
                  <a:lnTo>
                    <a:pt x="27305" y="31369"/>
                  </a:lnTo>
                  <a:lnTo>
                    <a:pt x="45846" y="35051"/>
                  </a:lnTo>
                  <a:lnTo>
                    <a:pt x="64388" y="36195"/>
                  </a:lnTo>
                  <a:lnTo>
                    <a:pt x="83185" y="35051"/>
                  </a:lnTo>
                  <a:lnTo>
                    <a:pt x="86360" y="35051"/>
                  </a:lnTo>
                  <a:lnTo>
                    <a:pt x="89535" y="33400"/>
                  </a:lnTo>
                  <a:lnTo>
                    <a:pt x="91058" y="31876"/>
                  </a:lnTo>
                  <a:lnTo>
                    <a:pt x="94233" y="25526"/>
                  </a:lnTo>
                  <a:lnTo>
                    <a:pt x="94233" y="14224"/>
                  </a:lnTo>
                  <a:lnTo>
                    <a:pt x="87883" y="9525"/>
                  </a:lnTo>
                  <a:lnTo>
                    <a:pt x="80010" y="9525"/>
                  </a:lnTo>
                  <a:lnTo>
                    <a:pt x="64515" y="10667"/>
                  </a:lnTo>
                  <a:lnTo>
                    <a:pt x="48768" y="9651"/>
                  </a:lnTo>
                  <a:lnTo>
                    <a:pt x="33527" y="6603"/>
                  </a:lnTo>
                  <a:lnTo>
                    <a:pt x="18923" y="1524"/>
                  </a:lnTo>
                  <a:lnTo>
                    <a:pt x="125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68"/>
            <p:cNvSpPr/>
            <p:nvPr/>
          </p:nvSpPr>
          <p:spPr>
            <a:xfrm>
              <a:off x="1521691" y="2332652"/>
              <a:ext cx="2635250" cy="3497579"/>
            </a:xfrm>
            <a:custGeom>
              <a:avLst/>
              <a:gdLst/>
              <a:ahLst/>
              <a:cxnLst/>
              <a:rect l="l" t="t" r="r" b="b"/>
              <a:pathLst>
                <a:path w="2635250" h="3497579">
                  <a:moveTo>
                    <a:pt x="58800" y="0"/>
                  </a:moveTo>
                  <a:lnTo>
                    <a:pt x="33019" y="32765"/>
                  </a:lnTo>
                  <a:lnTo>
                    <a:pt x="14731" y="71755"/>
                  </a:lnTo>
                  <a:lnTo>
                    <a:pt x="3682" y="115697"/>
                  </a:lnTo>
                  <a:lnTo>
                    <a:pt x="0" y="163195"/>
                  </a:lnTo>
                  <a:lnTo>
                    <a:pt x="0" y="3243072"/>
                  </a:lnTo>
                  <a:lnTo>
                    <a:pt x="4191" y="3289681"/>
                  </a:lnTo>
                  <a:lnTo>
                    <a:pt x="16382" y="3333115"/>
                  </a:lnTo>
                  <a:lnTo>
                    <a:pt x="35560" y="3372866"/>
                  </a:lnTo>
                  <a:lnTo>
                    <a:pt x="61087" y="3408299"/>
                  </a:lnTo>
                  <a:lnTo>
                    <a:pt x="92075" y="3438779"/>
                  </a:lnTo>
                  <a:lnTo>
                    <a:pt x="127762" y="3463518"/>
                  </a:lnTo>
                  <a:lnTo>
                    <a:pt x="167258" y="3482009"/>
                  </a:lnTo>
                  <a:lnTo>
                    <a:pt x="209931" y="3493579"/>
                  </a:lnTo>
                  <a:lnTo>
                    <a:pt x="254762" y="3497579"/>
                  </a:lnTo>
                  <a:lnTo>
                    <a:pt x="2553208" y="3497579"/>
                  </a:lnTo>
                  <a:lnTo>
                    <a:pt x="2605786" y="3492931"/>
                  </a:lnTo>
                  <a:lnTo>
                    <a:pt x="2634996" y="3484524"/>
                  </a:lnTo>
                  <a:lnTo>
                    <a:pt x="274319" y="3484524"/>
                  </a:lnTo>
                  <a:lnTo>
                    <a:pt x="227456" y="3480295"/>
                  </a:lnTo>
                  <a:lnTo>
                    <a:pt x="183387" y="3468116"/>
                  </a:lnTo>
                  <a:lnTo>
                    <a:pt x="142748" y="3448748"/>
                  </a:lnTo>
                  <a:lnTo>
                    <a:pt x="106172" y="3422904"/>
                  </a:lnTo>
                  <a:lnTo>
                    <a:pt x="74675" y="3391408"/>
                  </a:lnTo>
                  <a:lnTo>
                    <a:pt x="48894" y="3354959"/>
                  </a:lnTo>
                  <a:lnTo>
                    <a:pt x="29463" y="3314319"/>
                  </a:lnTo>
                  <a:lnTo>
                    <a:pt x="17272" y="3270250"/>
                  </a:lnTo>
                  <a:lnTo>
                    <a:pt x="13081" y="3223514"/>
                  </a:lnTo>
                  <a:lnTo>
                    <a:pt x="13081" y="143510"/>
                  </a:lnTo>
                  <a:lnTo>
                    <a:pt x="16510" y="104521"/>
                  </a:lnTo>
                  <a:lnTo>
                    <a:pt x="26162" y="66801"/>
                  </a:lnTo>
                  <a:lnTo>
                    <a:pt x="40639" y="31623"/>
                  </a:lnTo>
                  <a:lnTo>
                    <a:pt x="58800" y="0"/>
                  </a:lnTo>
                  <a:close/>
                </a:path>
              </a:pathLst>
            </a:custGeom>
            <a:solidFill>
              <a:srgbClr val="9292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" name="object 6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088106" y="5718981"/>
              <a:ext cx="202691" cy="97535"/>
            </a:xfrm>
            <a:prstGeom prst="rect">
              <a:avLst/>
            </a:prstGeom>
          </p:spPr>
        </p:pic>
        <p:sp>
          <p:nvSpPr>
            <p:cNvPr id="74" name="object 70"/>
            <p:cNvSpPr/>
            <p:nvPr/>
          </p:nvSpPr>
          <p:spPr>
            <a:xfrm>
              <a:off x="1535407" y="2222924"/>
              <a:ext cx="2807335" cy="3593465"/>
            </a:xfrm>
            <a:custGeom>
              <a:avLst/>
              <a:gdLst/>
              <a:ahLst/>
              <a:cxnLst/>
              <a:rect l="l" t="t" r="r" b="b"/>
              <a:pathLst>
                <a:path w="2807335" h="3593465">
                  <a:moveTo>
                    <a:pt x="2552319" y="0"/>
                  </a:moveTo>
                  <a:lnTo>
                    <a:pt x="261111" y="0"/>
                  </a:lnTo>
                  <a:lnTo>
                    <a:pt x="214375" y="3937"/>
                  </a:lnTo>
                  <a:lnTo>
                    <a:pt x="170179" y="15621"/>
                  </a:lnTo>
                  <a:lnTo>
                    <a:pt x="129539" y="34036"/>
                  </a:lnTo>
                  <a:lnTo>
                    <a:pt x="93090" y="58800"/>
                  </a:lnTo>
                  <a:lnTo>
                    <a:pt x="61594" y="89280"/>
                  </a:lnTo>
                  <a:lnTo>
                    <a:pt x="35813" y="124587"/>
                  </a:lnTo>
                  <a:lnTo>
                    <a:pt x="16382" y="164337"/>
                  </a:lnTo>
                  <a:lnTo>
                    <a:pt x="4190" y="207772"/>
                  </a:lnTo>
                  <a:lnTo>
                    <a:pt x="0" y="254380"/>
                  </a:lnTo>
                  <a:lnTo>
                    <a:pt x="0" y="3332353"/>
                  </a:lnTo>
                  <a:lnTo>
                    <a:pt x="4190" y="3379089"/>
                  </a:lnTo>
                  <a:lnTo>
                    <a:pt x="16382" y="3423157"/>
                  </a:lnTo>
                  <a:lnTo>
                    <a:pt x="35813" y="3463798"/>
                  </a:lnTo>
                  <a:lnTo>
                    <a:pt x="61594" y="3500247"/>
                  </a:lnTo>
                  <a:lnTo>
                    <a:pt x="93090" y="3531743"/>
                  </a:lnTo>
                  <a:lnTo>
                    <a:pt x="129539" y="3557473"/>
                  </a:lnTo>
                  <a:lnTo>
                    <a:pt x="170179" y="3576828"/>
                  </a:lnTo>
                  <a:lnTo>
                    <a:pt x="214375" y="3588994"/>
                  </a:lnTo>
                  <a:lnTo>
                    <a:pt x="261111" y="3593211"/>
                  </a:lnTo>
                  <a:lnTo>
                    <a:pt x="2552319" y="3593211"/>
                  </a:lnTo>
                  <a:lnTo>
                    <a:pt x="2598928" y="3588994"/>
                  </a:lnTo>
                  <a:lnTo>
                    <a:pt x="2642361" y="3576828"/>
                  </a:lnTo>
                  <a:lnTo>
                    <a:pt x="2682239" y="3557473"/>
                  </a:lnTo>
                  <a:lnTo>
                    <a:pt x="2717672" y="3531743"/>
                  </a:lnTo>
                  <a:lnTo>
                    <a:pt x="2748025" y="3500247"/>
                  </a:lnTo>
                  <a:lnTo>
                    <a:pt x="2772918" y="3463798"/>
                  </a:lnTo>
                  <a:lnTo>
                    <a:pt x="2791333" y="3423157"/>
                  </a:lnTo>
                  <a:lnTo>
                    <a:pt x="2802889" y="3379089"/>
                  </a:lnTo>
                  <a:lnTo>
                    <a:pt x="2806954" y="3332353"/>
                  </a:lnTo>
                  <a:lnTo>
                    <a:pt x="2806954" y="254380"/>
                  </a:lnTo>
                  <a:lnTo>
                    <a:pt x="2802889" y="207772"/>
                  </a:lnTo>
                  <a:lnTo>
                    <a:pt x="2791333" y="164337"/>
                  </a:lnTo>
                  <a:lnTo>
                    <a:pt x="2772918" y="124587"/>
                  </a:lnTo>
                  <a:lnTo>
                    <a:pt x="2748025" y="89280"/>
                  </a:lnTo>
                  <a:lnTo>
                    <a:pt x="2717672" y="58800"/>
                  </a:lnTo>
                  <a:lnTo>
                    <a:pt x="2682239" y="34036"/>
                  </a:lnTo>
                  <a:lnTo>
                    <a:pt x="2642361" y="15621"/>
                  </a:lnTo>
                  <a:lnTo>
                    <a:pt x="2598928" y="3937"/>
                  </a:lnTo>
                  <a:lnTo>
                    <a:pt x="2552319" y="0"/>
                  </a:lnTo>
                  <a:close/>
                </a:path>
              </a:pathLst>
            </a:custGeom>
            <a:solidFill>
              <a:srgbClr val="4140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1"/>
            <p:cNvSpPr/>
            <p:nvPr/>
          </p:nvSpPr>
          <p:spPr>
            <a:xfrm>
              <a:off x="1666471" y="2430188"/>
              <a:ext cx="2533015" cy="3228975"/>
            </a:xfrm>
            <a:custGeom>
              <a:avLst/>
              <a:gdLst/>
              <a:ahLst/>
              <a:cxnLst/>
              <a:rect l="l" t="t" r="r" b="b"/>
              <a:pathLst>
                <a:path w="2533015" h="3228975">
                  <a:moveTo>
                    <a:pt x="2532634" y="0"/>
                  </a:moveTo>
                  <a:lnTo>
                    <a:pt x="2519553" y="0"/>
                  </a:lnTo>
                  <a:lnTo>
                    <a:pt x="2519553" y="3209163"/>
                  </a:lnTo>
                  <a:lnTo>
                    <a:pt x="580517" y="3209163"/>
                  </a:lnTo>
                  <a:lnTo>
                    <a:pt x="0" y="2648077"/>
                  </a:lnTo>
                  <a:lnTo>
                    <a:pt x="593597" y="3228848"/>
                  </a:lnTo>
                  <a:lnTo>
                    <a:pt x="2532634" y="3228848"/>
                  </a:lnTo>
                  <a:lnTo>
                    <a:pt x="2532634" y="3209163"/>
                  </a:lnTo>
                  <a:lnTo>
                    <a:pt x="2532634" y="0"/>
                  </a:lnTo>
                  <a:close/>
                </a:path>
              </a:pathLst>
            </a:custGeom>
            <a:solidFill>
              <a:srgbClr val="1C1C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2"/>
            <p:cNvSpPr/>
            <p:nvPr/>
          </p:nvSpPr>
          <p:spPr>
            <a:xfrm>
              <a:off x="1646658" y="2417996"/>
              <a:ext cx="2539365" cy="3221355"/>
            </a:xfrm>
            <a:custGeom>
              <a:avLst/>
              <a:gdLst/>
              <a:ahLst/>
              <a:cxnLst/>
              <a:rect l="l" t="t" r="r" b="b"/>
              <a:pathLst>
                <a:path w="2539365" h="3221354">
                  <a:moveTo>
                    <a:pt x="2538857" y="0"/>
                  </a:moveTo>
                  <a:lnTo>
                    <a:pt x="0" y="0"/>
                  </a:lnTo>
                  <a:lnTo>
                    <a:pt x="0" y="2647188"/>
                  </a:lnTo>
                  <a:lnTo>
                    <a:pt x="599820" y="3221228"/>
                  </a:lnTo>
                  <a:lnTo>
                    <a:pt x="2538857" y="3221228"/>
                  </a:lnTo>
                  <a:lnTo>
                    <a:pt x="2538857" y="0"/>
                  </a:lnTo>
                  <a:close/>
                </a:path>
              </a:pathLst>
            </a:custGeom>
            <a:solidFill>
              <a:srgbClr val="FFF9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3"/>
            <p:cNvSpPr/>
            <p:nvPr/>
          </p:nvSpPr>
          <p:spPr>
            <a:xfrm>
              <a:off x="2998447" y="5216061"/>
              <a:ext cx="894715" cy="111125"/>
            </a:xfrm>
            <a:custGeom>
              <a:avLst/>
              <a:gdLst/>
              <a:ahLst/>
              <a:cxnLst/>
              <a:rect l="l" t="t" r="r" b="b"/>
              <a:pathLst>
                <a:path w="894714" h="111125">
                  <a:moveTo>
                    <a:pt x="894334" y="0"/>
                  </a:moveTo>
                  <a:lnTo>
                    <a:pt x="0" y="0"/>
                  </a:lnTo>
                  <a:lnTo>
                    <a:pt x="0" y="110870"/>
                  </a:lnTo>
                  <a:lnTo>
                    <a:pt x="894334" y="110870"/>
                  </a:lnTo>
                  <a:lnTo>
                    <a:pt x="894334" y="0"/>
                  </a:lnTo>
                  <a:close/>
                </a:path>
              </a:pathLst>
            </a:custGeom>
            <a:solidFill>
              <a:srgbClr val="EB50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4"/>
            <p:cNvSpPr/>
            <p:nvPr/>
          </p:nvSpPr>
          <p:spPr>
            <a:xfrm>
              <a:off x="1954507" y="3247052"/>
              <a:ext cx="1938655" cy="0"/>
            </a:xfrm>
            <a:custGeom>
              <a:avLst/>
              <a:gdLst/>
              <a:ahLst/>
              <a:cxnLst/>
              <a:rect l="l" t="t" r="r" b="b"/>
              <a:pathLst>
                <a:path w="1938654">
                  <a:moveTo>
                    <a:pt x="0" y="0"/>
                  </a:moveTo>
                  <a:lnTo>
                    <a:pt x="1938273" y="0"/>
                  </a:lnTo>
                </a:path>
              </a:pathLst>
            </a:custGeom>
            <a:ln w="51816">
              <a:solidFill>
                <a:srgbClr val="A7A9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5"/>
            <p:cNvSpPr/>
            <p:nvPr/>
          </p:nvSpPr>
          <p:spPr>
            <a:xfrm>
              <a:off x="1954507" y="3451268"/>
              <a:ext cx="1938655" cy="0"/>
            </a:xfrm>
            <a:custGeom>
              <a:avLst/>
              <a:gdLst/>
              <a:ahLst/>
              <a:cxnLst/>
              <a:rect l="l" t="t" r="r" b="b"/>
              <a:pathLst>
                <a:path w="1938654">
                  <a:moveTo>
                    <a:pt x="0" y="0"/>
                  </a:moveTo>
                  <a:lnTo>
                    <a:pt x="1938273" y="0"/>
                  </a:lnTo>
                </a:path>
              </a:pathLst>
            </a:custGeom>
            <a:ln w="57912">
              <a:solidFill>
                <a:srgbClr val="A7A9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76"/>
            <p:cNvSpPr/>
            <p:nvPr/>
          </p:nvSpPr>
          <p:spPr>
            <a:xfrm>
              <a:off x="1954507" y="3657008"/>
              <a:ext cx="1938655" cy="0"/>
            </a:xfrm>
            <a:custGeom>
              <a:avLst/>
              <a:gdLst/>
              <a:ahLst/>
              <a:cxnLst/>
              <a:rect l="l" t="t" r="r" b="b"/>
              <a:pathLst>
                <a:path w="1938654">
                  <a:moveTo>
                    <a:pt x="0" y="0"/>
                  </a:moveTo>
                  <a:lnTo>
                    <a:pt x="1938273" y="0"/>
                  </a:lnTo>
                </a:path>
              </a:pathLst>
            </a:custGeom>
            <a:ln w="51816">
              <a:solidFill>
                <a:srgbClr val="A7A9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77"/>
            <p:cNvSpPr/>
            <p:nvPr/>
          </p:nvSpPr>
          <p:spPr>
            <a:xfrm>
              <a:off x="1955268" y="3863510"/>
              <a:ext cx="1939925" cy="208915"/>
            </a:xfrm>
            <a:custGeom>
              <a:avLst/>
              <a:gdLst/>
              <a:ahLst/>
              <a:cxnLst/>
              <a:rect l="l" t="t" r="r" b="b"/>
              <a:pathLst>
                <a:path w="1939925" h="208914">
                  <a:moveTo>
                    <a:pt x="0" y="0"/>
                  </a:moveTo>
                  <a:lnTo>
                    <a:pt x="1939798" y="0"/>
                  </a:lnTo>
                </a:path>
                <a:path w="1939925" h="208914">
                  <a:moveTo>
                    <a:pt x="0" y="208406"/>
                  </a:moveTo>
                  <a:lnTo>
                    <a:pt x="1939798" y="208406"/>
                  </a:lnTo>
                </a:path>
              </a:pathLst>
            </a:custGeom>
            <a:ln w="59436">
              <a:solidFill>
                <a:srgbClr val="A7A9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78"/>
            <p:cNvSpPr/>
            <p:nvPr/>
          </p:nvSpPr>
          <p:spPr>
            <a:xfrm>
              <a:off x="1954507" y="4277276"/>
              <a:ext cx="1938655" cy="0"/>
            </a:xfrm>
            <a:custGeom>
              <a:avLst/>
              <a:gdLst/>
              <a:ahLst/>
              <a:cxnLst/>
              <a:rect l="l" t="t" r="r" b="b"/>
              <a:pathLst>
                <a:path w="1938654">
                  <a:moveTo>
                    <a:pt x="0" y="0"/>
                  </a:moveTo>
                  <a:lnTo>
                    <a:pt x="1938273" y="0"/>
                  </a:lnTo>
                </a:path>
              </a:pathLst>
            </a:custGeom>
            <a:ln w="51816">
              <a:solidFill>
                <a:srgbClr val="A7A9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79"/>
            <p:cNvSpPr/>
            <p:nvPr/>
          </p:nvSpPr>
          <p:spPr>
            <a:xfrm>
              <a:off x="1954507" y="4481492"/>
              <a:ext cx="1938655" cy="0"/>
            </a:xfrm>
            <a:custGeom>
              <a:avLst/>
              <a:gdLst/>
              <a:ahLst/>
              <a:cxnLst/>
              <a:rect l="l" t="t" r="r" b="b"/>
              <a:pathLst>
                <a:path w="1938654">
                  <a:moveTo>
                    <a:pt x="0" y="0"/>
                  </a:moveTo>
                  <a:lnTo>
                    <a:pt x="1938273" y="0"/>
                  </a:lnTo>
                </a:path>
              </a:pathLst>
            </a:custGeom>
            <a:ln w="57912">
              <a:solidFill>
                <a:srgbClr val="A7A9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0"/>
            <p:cNvSpPr/>
            <p:nvPr/>
          </p:nvSpPr>
          <p:spPr>
            <a:xfrm>
              <a:off x="1955268" y="4689518"/>
              <a:ext cx="1939925" cy="0"/>
            </a:xfrm>
            <a:custGeom>
              <a:avLst/>
              <a:gdLst/>
              <a:ahLst/>
              <a:cxnLst/>
              <a:rect l="l" t="t" r="r" b="b"/>
              <a:pathLst>
                <a:path w="1939925">
                  <a:moveTo>
                    <a:pt x="0" y="0"/>
                  </a:moveTo>
                  <a:lnTo>
                    <a:pt x="1939798" y="0"/>
                  </a:lnTo>
                </a:path>
              </a:pathLst>
            </a:custGeom>
            <a:ln w="53340">
              <a:solidFill>
                <a:srgbClr val="A7A9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1"/>
            <p:cNvSpPr/>
            <p:nvPr/>
          </p:nvSpPr>
          <p:spPr>
            <a:xfrm>
              <a:off x="1954507" y="4897544"/>
              <a:ext cx="1938655" cy="0"/>
            </a:xfrm>
            <a:custGeom>
              <a:avLst/>
              <a:gdLst/>
              <a:ahLst/>
              <a:cxnLst/>
              <a:rect l="l" t="t" r="r" b="b"/>
              <a:pathLst>
                <a:path w="1938654">
                  <a:moveTo>
                    <a:pt x="0" y="0"/>
                  </a:moveTo>
                  <a:lnTo>
                    <a:pt x="1938273" y="0"/>
                  </a:lnTo>
                </a:path>
              </a:pathLst>
            </a:custGeom>
            <a:ln w="51816">
              <a:solidFill>
                <a:srgbClr val="A7A9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2"/>
            <p:cNvSpPr/>
            <p:nvPr/>
          </p:nvSpPr>
          <p:spPr>
            <a:xfrm>
              <a:off x="2259306" y="2789854"/>
              <a:ext cx="1365885" cy="109855"/>
            </a:xfrm>
            <a:custGeom>
              <a:avLst/>
              <a:gdLst/>
              <a:ahLst/>
              <a:cxnLst/>
              <a:rect l="l" t="t" r="r" b="b"/>
              <a:pathLst>
                <a:path w="1365885" h="109855">
                  <a:moveTo>
                    <a:pt x="1365377" y="0"/>
                  </a:moveTo>
                  <a:lnTo>
                    <a:pt x="0" y="0"/>
                  </a:lnTo>
                  <a:lnTo>
                    <a:pt x="0" y="109472"/>
                  </a:lnTo>
                  <a:lnTo>
                    <a:pt x="1365377" y="109472"/>
                  </a:lnTo>
                  <a:lnTo>
                    <a:pt x="1365377" y="0"/>
                  </a:lnTo>
                  <a:close/>
                </a:path>
              </a:pathLst>
            </a:custGeom>
            <a:solidFill>
              <a:srgbClr val="A7A9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3"/>
            <p:cNvSpPr/>
            <p:nvPr/>
          </p:nvSpPr>
          <p:spPr>
            <a:xfrm>
              <a:off x="1646658" y="5065185"/>
              <a:ext cx="612775" cy="574675"/>
            </a:xfrm>
            <a:custGeom>
              <a:avLst/>
              <a:gdLst/>
              <a:ahLst/>
              <a:cxnLst/>
              <a:rect l="l" t="t" r="r" b="b"/>
              <a:pathLst>
                <a:path w="612775" h="574675">
                  <a:moveTo>
                    <a:pt x="612394" y="0"/>
                  </a:moveTo>
                  <a:lnTo>
                    <a:pt x="0" y="0"/>
                  </a:lnTo>
                  <a:lnTo>
                    <a:pt x="599312" y="574293"/>
                  </a:lnTo>
                  <a:lnTo>
                    <a:pt x="612394" y="0"/>
                  </a:lnTo>
                  <a:close/>
                </a:path>
              </a:pathLst>
            </a:custGeom>
            <a:solidFill>
              <a:srgbClr val="B9B9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4"/>
            <p:cNvSpPr/>
            <p:nvPr/>
          </p:nvSpPr>
          <p:spPr>
            <a:xfrm>
              <a:off x="1646658" y="5065185"/>
              <a:ext cx="600075" cy="574675"/>
            </a:xfrm>
            <a:custGeom>
              <a:avLst/>
              <a:gdLst/>
              <a:ahLst/>
              <a:cxnLst/>
              <a:rect l="l" t="t" r="r" b="b"/>
              <a:pathLst>
                <a:path w="600075" h="574675">
                  <a:moveTo>
                    <a:pt x="0" y="0"/>
                  </a:moveTo>
                  <a:lnTo>
                    <a:pt x="599947" y="574293"/>
                  </a:lnTo>
                  <a:lnTo>
                    <a:pt x="573785" y="327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EC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5"/>
            <p:cNvSpPr/>
            <p:nvPr/>
          </p:nvSpPr>
          <p:spPr>
            <a:xfrm>
              <a:off x="2436090" y="2407328"/>
              <a:ext cx="973455" cy="22860"/>
            </a:xfrm>
            <a:custGeom>
              <a:avLst/>
              <a:gdLst/>
              <a:ahLst/>
              <a:cxnLst/>
              <a:rect l="l" t="t" r="r" b="b"/>
              <a:pathLst>
                <a:path w="973454" h="22860">
                  <a:moveTo>
                    <a:pt x="973327" y="0"/>
                  </a:moveTo>
                  <a:lnTo>
                    <a:pt x="0" y="0"/>
                  </a:lnTo>
                  <a:lnTo>
                    <a:pt x="0" y="22605"/>
                  </a:lnTo>
                  <a:lnTo>
                    <a:pt x="973327" y="22605"/>
                  </a:lnTo>
                  <a:lnTo>
                    <a:pt x="973327" y="0"/>
                  </a:lnTo>
                  <a:close/>
                </a:path>
              </a:pathLst>
            </a:custGeom>
            <a:solidFill>
              <a:srgbClr val="1E1E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86"/>
            <p:cNvSpPr/>
            <p:nvPr/>
          </p:nvSpPr>
          <p:spPr>
            <a:xfrm>
              <a:off x="2420850" y="1870880"/>
              <a:ext cx="990600" cy="536575"/>
            </a:xfrm>
            <a:custGeom>
              <a:avLst/>
              <a:gdLst/>
              <a:ahLst/>
              <a:cxnLst/>
              <a:rect l="l" t="t" r="r" b="b"/>
              <a:pathLst>
                <a:path w="990600" h="536575">
                  <a:moveTo>
                    <a:pt x="492378" y="0"/>
                  </a:moveTo>
                  <a:lnTo>
                    <a:pt x="447928" y="5334"/>
                  </a:lnTo>
                  <a:lnTo>
                    <a:pt x="406907" y="20701"/>
                  </a:lnTo>
                  <a:lnTo>
                    <a:pt x="370459" y="44577"/>
                  </a:lnTo>
                  <a:lnTo>
                    <a:pt x="339978" y="75946"/>
                  </a:lnTo>
                  <a:lnTo>
                    <a:pt x="316738" y="113284"/>
                  </a:lnTo>
                  <a:lnTo>
                    <a:pt x="301751" y="155448"/>
                  </a:lnTo>
                  <a:lnTo>
                    <a:pt x="296544" y="201168"/>
                  </a:lnTo>
                  <a:lnTo>
                    <a:pt x="297434" y="214884"/>
                  </a:lnTo>
                  <a:lnTo>
                    <a:pt x="301625" y="242316"/>
                  </a:lnTo>
                  <a:lnTo>
                    <a:pt x="302513" y="255905"/>
                  </a:lnTo>
                  <a:lnTo>
                    <a:pt x="0" y="255905"/>
                  </a:lnTo>
                  <a:lnTo>
                    <a:pt x="0" y="536194"/>
                  </a:lnTo>
                  <a:lnTo>
                    <a:pt x="990600" y="536194"/>
                  </a:lnTo>
                  <a:lnTo>
                    <a:pt x="990600" y="255905"/>
                  </a:lnTo>
                  <a:lnTo>
                    <a:pt x="682116" y="255905"/>
                  </a:lnTo>
                  <a:lnTo>
                    <a:pt x="686562" y="242316"/>
                  </a:lnTo>
                  <a:lnTo>
                    <a:pt x="690372" y="228600"/>
                  </a:lnTo>
                  <a:lnTo>
                    <a:pt x="693038" y="214884"/>
                  </a:lnTo>
                  <a:lnTo>
                    <a:pt x="694054" y="201168"/>
                  </a:lnTo>
                  <a:lnTo>
                    <a:pt x="688848" y="155448"/>
                  </a:lnTo>
                  <a:lnTo>
                    <a:pt x="673735" y="113284"/>
                  </a:lnTo>
                  <a:lnTo>
                    <a:pt x="650113" y="75946"/>
                  </a:lnTo>
                  <a:lnTo>
                    <a:pt x="618998" y="44577"/>
                  </a:lnTo>
                  <a:lnTo>
                    <a:pt x="581660" y="20701"/>
                  </a:lnTo>
                  <a:lnTo>
                    <a:pt x="538988" y="5334"/>
                  </a:lnTo>
                  <a:lnTo>
                    <a:pt x="492378" y="0"/>
                  </a:lnTo>
                  <a:close/>
                </a:path>
              </a:pathLst>
            </a:custGeom>
            <a:solidFill>
              <a:srgbClr val="FFAD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1" name="object 8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00327" y="1956224"/>
              <a:ext cx="237743" cy="239267"/>
            </a:xfrm>
            <a:prstGeom prst="rect">
              <a:avLst/>
            </a:prstGeom>
          </p:spPr>
        </p:pic>
        <p:sp>
          <p:nvSpPr>
            <p:cNvPr id="92" name="object 88"/>
            <p:cNvSpPr/>
            <p:nvPr/>
          </p:nvSpPr>
          <p:spPr>
            <a:xfrm>
              <a:off x="2314171" y="3621957"/>
              <a:ext cx="539115" cy="412750"/>
            </a:xfrm>
            <a:custGeom>
              <a:avLst/>
              <a:gdLst/>
              <a:ahLst/>
              <a:cxnLst/>
              <a:rect l="l" t="t" r="r" b="b"/>
              <a:pathLst>
                <a:path w="539114" h="412750">
                  <a:moveTo>
                    <a:pt x="143510" y="0"/>
                  </a:moveTo>
                  <a:lnTo>
                    <a:pt x="0" y="253237"/>
                  </a:lnTo>
                  <a:lnTo>
                    <a:pt x="271399" y="409066"/>
                  </a:lnTo>
                  <a:lnTo>
                    <a:pt x="312800" y="391540"/>
                  </a:lnTo>
                  <a:lnTo>
                    <a:pt x="356362" y="380745"/>
                  </a:lnTo>
                  <a:lnTo>
                    <a:pt x="401320" y="376935"/>
                  </a:lnTo>
                  <a:lnTo>
                    <a:pt x="446786" y="380745"/>
                  </a:lnTo>
                  <a:lnTo>
                    <a:pt x="491871" y="392429"/>
                  </a:lnTo>
                  <a:lnTo>
                    <a:pt x="535940" y="412495"/>
                  </a:lnTo>
                  <a:lnTo>
                    <a:pt x="538988" y="403097"/>
                  </a:lnTo>
                  <a:lnTo>
                    <a:pt x="351663" y="294131"/>
                  </a:lnTo>
                  <a:lnTo>
                    <a:pt x="312039" y="294131"/>
                  </a:lnTo>
                  <a:lnTo>
                    <a:pt x="304800" y="290575"/>
                  </a:lnTo>
                  <a:lnTo>
                    <a:pt x="296925" y="282320"/>
                  </a:lnTo>
                  <a:lnTo>
                    <a:pt x="292100" y="272160"/>
                  </a:lnTo>
                  <a:lnTo>
                    <a:pt x="290449" y="261111"/>
                  </a:lnTo>
                  <a:lnTo>
                    <a:pt x="292227" y="250189"/>
                  </a:lnTo>
                  <a:lnTo>
                    <a:pt x="300355" y="242442"/>
                  </a:lnTo>
                  <a:lnTo>
                    <a:pt x="310261" y="237997"/>
                  </a:lnTo>
                  <a:lnTo>
                    <a:pt x="320802" y="237616"/>
                  </a:lnTo>
                  <a:lnTo>
                    <a:pt x="433324" y="237616"/>
                  </a:lnTo>
                  <a:lnTo>
                    <a:pt x="421640" y="200405"/>
                  </a:lnTo>
                  <a:lnTo>
                    <a:pt x="414909" y="155701"/>
                  </a:lnTo>
                  <a:lnTo>
                    <a:pt x="143510" y="0"/>
                  </a:lnTo>
                  <a:close/>
                </a:path>
              </a:pathLst>
            </a:custGeom>
            <a:solidFill>
              <a:srgbClr val="1D89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3" name="object 8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626590" y="3859701"/>
              <a:ext cx="243839" cy="152400"/>
            </a:xfrm>
            <a:prstGeom prst="rect">
              <a:avLst/>
            </a:prstGeom>
          </p:spPr>
        </p:pic>
        <p:sp>
          <p:nvSpPr>
            <p:cNvPr id="94" name="object 90"/>
            <p:cNvSpPr/>
            <p:nvPr/>
          </p:nvSpPr>
          <p:spPr>
            <a:xfrm>
              <a:off x="930378" y="2814236"/>
              <a:ext cx="1617980" cy="1129665"/>
            </a:xfrm>
            <a:custGeom>
              <a:avLst/>
              <a:gdLst/>
              <a:ahLst/>
              <a:cxnLst/>
              <a:rect l="l" t="t" r="r" b="b"/>
              <a:pathLst>
                <a:path w="1617979" h="1129664">
                  <a:moveTo>
                    <a:pt x="170434" y="0"/>
                  </a:moveTo>
                  <a:lnTo>
                    <a:pt x="0" y="305815"/>
                  </a:lnTo>
                  <a:lnTo>
                    <a:pt x="1448815" y="1129157"/>
                  </a:lnTo>
                  <a:lnTo>
                    <a:pt x="1617979" y="827277"/>
                  </a:lnTo>
                  <a:lnTo>
                    <a:pt x="170434" y="0"/>
                  </a:lnTo>
                  <a:close/>
                </a:path>
              </a:pathLst>
            </a:custGeom>
            <a:solidFill>
              <a:srgbClr val="0DB3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1"/>
            <p:cNvSpPr/>
            <p:nvPr/>
          </p:nvSpPr>
          <p:spPr>
            <a:xfrm>
              <a:off x="500611" y="2581064"/>
              <a:ext cx="1988820" cy="1332230"/>
            </a:xfrm>
            <a:custGeom>
              <a:avLst/>
              <a:gdLst/>
              <a:ahLst/>
              <a:cxnLst/>
              <a:rect l="l" t="t" r="r" b="b"/>
              <a:pathLst>
                <a:path w="1988820" h="1332229">
                  <a:moveTo>
                    <a:pt x="312293" y="30988"/>
                  </a:moveTo>
                  <a:lnTo>
                    <a:pt x="304546" y="23241"/>
                  </a:lnTo>
                  <a:lnTo>
                    <a:pt x="262255" y="6350"/>
                  </a:lnTo>
                  <a:lnTo>
                    <a:pt x="218186" y="0"/>
                  </a:lnTo>
                  <a:lnTo>
                    <a:pt x="173736" y="3556"/>
                  </a:lnTo>
                  <a:lnTo>
                    <a:pt x="130810" y="16637"/>
                  </a:lnTo>
                  <a:lnTo>
                    <a:pt x="91059" y="38862"/>
                  </a:lnTo>
                  <a:lnTo>
                    <a:pt x="56007" y="69596"/>
                  </a:lnTo>
                  <a:lnTo>
                    <a:pt x="27432" y="108458"/>
                  </a:lnTo>
                  <a:lnTo>
                    <a:pt x="8255" y="152527"/>
                  </a:lnTo>
                  <a:lnTo>
                    <a:pt x="0" y="198120"/>
                  </a:lnTo>
                  <a:lnTo>
                    <a:pt x="1905" y="243586"/>
                  </a:lnTo>
                  <a:lnTo>
                    <a:pt x="13335" y="287147"/>
                  </a:lnTo>
                  <a:lnTo>
                    <a:pt x="33909" y="327152"/>
                  </a:lnTo>
                  <a:lnTo>
                    <a:pt x="62611" y="362077"/>
                  </a:lnTo>
                  <a:lnTo>
                    <a:pt x="99187" y="390144"/>
                  </a:lnTo>
                  <a:lnTo>
                    <a:pt x="106934" y="397891"/>
                  </a:lnTo>
                  <a:lnTo>
                    <a:pt x="312293" y="30988"/>
                  </a:lnTo>
                  <a:close/>
                </a:path>
                <a:path w="1988820" h="1332229">
                  <a:moveTo>
                    <a:pt x="1988439" y="1026287"/>
                  </a:moveTo>
                  <a:lnTo>
                    <a:pt x="540258" y="198120"/>
                  </a:lnTo>
                  <a:lnTo>
                    <a:pt x="368808" y="504444"/>
                  </a:lnTo>
                  <a:lnTo>
                    <a:pt x="1817243" y="1331849"/>
                  </a:lnTo>
                  <a:lnTo>
                    <a:pt x="1988439" y="1026287"/>
                  </a:lnTo>
                  <a:close/>
                </a:path>
              </a:pathLst>
            </a:custGeom>
            <a:solidFill>
              <a:srgbClr val="FA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2"/>
            <p:cNvSpPr/>
            <p:nvPr/>
          </p:nvSpPr>
          <p:spPr>
            <a:xfrm>
              <a:off x="607290" y="2527724"/>
              <a:ext cx="1126490" cy="789940"/>
            </a:xfrm>
            <a:custGeom>
              <a:avLst/>
              <a:gdLst/>
              <a:ahLst/>
              <a:cxnLst/>
              <a:rect l="l" t="t" r="r" b="b"/>
              <a:pathLst>
                <a:path w="1126489" h="789939">
                  <a:moveTo>
                    <a:pt x="348995" y="0"/>
                  </a:moveTo>
                  <a:lnTo>
                    <a:pt x="307339" y="6096"/>
                  </a:lnTo>
                  <a:lnTo>
                    <a:pt x="268350" y="22478"/>
                  </a:lnTo>
                  <a:lnTo>
                    <a:pt x="233933" y="48895"/>
                  </a:lnTo>
                  <a:lnTo>
                    <a:pt x="206248" y="85343"/>
                  </a:lnTo>
                  <a:lnTo>
                    <a:pt x="0" y="451612"/>
                  </a:lnTo>
                  <a:lnTo>
                    <a:pt x="590804" y="787653"/>
                  </a:lnTo>
                  <a:lnTo>
                    <a:pt x="602361" y="789432"/>
                  </a:lnTo>
                  <a:lnTo>
                    <a:pt x="615061" y="787780"/>
                  </a:lnTo>
                  <a:lnTo>
                    <a:pt x="627126" y="782065"/>
                  </a:lnTo>
                  <a:lnTo>
                    <a:pt x="636905" y="771651"/>
                  </a:lnTo>
                  <a:lnTo>
                    <a:pt x="809370" y="461645"/>
                  </a:lnTo>
                  <a:lnTo>
                    <a:pt x="813816" y="450976"/>
                  </a:lnTo>
                  <a:lnTo>
                    <a:pt x="813435" y="439292"/>
                  </a:lnTo>
                  <a:lnTo>
                    <a:pt x="807847" y="428625"/>
                  </a:lnTo>
                  <a:lnTo>
                    <a:pt x="796925" y="421639"/>
                  </a:lnTo>
                  <a:lnTo>
                    <a:pt x="267969" y="115570"/>
                  </a:lnTo>
                  <a:lnTo>
                    <a:pt x="292226" y="88391"/>
                  </a:lnTo>
                  <a:lnTo>
                    <a:pt x="325119" y="73025"/>
                  </a:lnTo>
                  <a:lnTo>
                    <a:pt x="361314" y="71374"/>
                  </a:lnTo>
                  <a:lnTo>
                    <a:pt x="395350" y="84962"/>
                  </a:lnTo>
                  <a:lnTo>
                    <a:pt x="1050925" y="457580"/>
                  </a:lnTo>
                  <a:lnTo>
                    <a:pt x="1065783" y="460628"/>
                  </a:lnTo>
                  <a:lnTo>
                    <a:pt x="1081277" y="460501"/>
                  </a:lnTo>
                  <a:lnTo>
                    <a:pt x="1094994" y="456818"/>
                  </a:lnTo>
                  <a:lnTo>
                    <a:pt x="1104645" y="449452"/>
                  </a:lnTo>
                  <a:lnTo>
                    <a:pt x="1126108" y="415163"/>
                  </a:lnTo>
                  <a:lnTo>
                    <a:pt x="431926" y="19430"/>
                  </a:lnTo>
                  <a:lnTo>
                    <a:pt x="391287" y="4445"/>
                  </a:lnTo>
                  <a:lnTo>
                    <a:pt x="348995" y="0"/>
                  </a:lnTo>
                  <a:close/>
                </a:path>
              </a:pathLst>
            </a:custGeom>
            <a:solidFill>
              <a:srgbClr val="1D89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3"/>
            <p:cNvSpPr/>
            <p:nvPr/>
          </p:nvSpPr>
          <p:spPr>
            <a:xfrm>
              <a:off x="669774" y="2643549"/>
              <a:ext cx="288290" cy="413384"/>
            </a:xfrm>
            <a:custGeom>
              <a:avLst/>
              <a:gdLst/>
              <a:ahLst/>
              <a:cxnLst/>
              <a:rect l="l" t="t" r="r" b="b"/>
              <a:pathLst>
                <a:path w="288289" h="413385">
                  <a:moveTo>
                    <a:pt x="205994" y="0"/>
                  </a:moveTo>
                  <a:lnTo>
                    <a:pt x="0" y="366267"/>
                  </a:lnTo>
                  <a:lnTo>
                    <a:pt x="81407" y="413003"/>
                  </a:lnTo>
                  <a:lnTo>
                    <a:pt x="288036" y="46862"/>
                  </a:lnTo>
                  <a:lnTo>
                    <a:pt x="205994" y="0"/>
                  </a:lnTo>
                  <a:close/>
                </a:path>
              </a:pathLst>
            </a:custGeom>
            <a:solidFill>
              <a:srgbClr val="FA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1" name="object 96"/>
          <p:cNvSpPr txBox="1">
            <a:spLocks noGrp="1"/>
          </p:cNvSpPr>
          <p:nvPr>
            <p:ph type="title"/>
          </p:nvPr>
        </p:nvSpPr>
        <p:spPr>
          <a:xfrm>
            <a:off x="7310100" y="2838570"/>
            <a:ext cx="4673346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400" b="1" spc="-25" dirty="0">
                <a:solidFill>
                  <a:srgbClr val="445269"/>
                </a:solidFill>
                <a:latin typeface="Gotham Narrow Light"/>
                <a:cs typeface="Arial"/>
              </a:rPr>
              <a:t>PivotTable</a:t>
            </a:r>
            <a:endParaRPr sz="2400" dirty="0">
              <a:latin typeface="Gotham Narrow Light"/>
              <a:cs typeface="Arial"/>
            </a:endParaRPr>
          </a:p>
        </p:txBody>
      </p:sp>
      <p:sp>
        <p:nvSpPr>
          <p:cNvPr id="293" name="object 96">
            <a:extLst>
              <a:ext uri="{FF2B5EF4-FFF2-40B4-BE49-F238E27FC236}">
                <a16:creationId xmlns:a16="http://schemas.microsoft.com/office/drawing/2014/main" id="{D7D656A4-42D3-4F4B-9380-EAEC83E8DF61}"/>
              </a:ext>
            </a:extLst>
          </p:cNvPr>
          <p:cNvSpPr txBox="1">
            <a:spLocks/>
          </p:cNvSpPr>
          <p:nvPr/>
        </p:nvSpPr>
        <p:spPr>
          <a:xfrm>
            <a:off x="7310100" y="4073200"/>
            <a:ext cx="4673346" cy="382797"/>
          </a:xfrm>
          <a:prstGeom prst="rect">
            <a:avLst/>
          </a:prstGeom>
        </p:spPr>
        <p:txBody>
          <a:bodyPr vert="horz" wrap="square" lIns="0" tIns="13335" rIns="0" bIns="0" rtlCol="0" anchor="b">
            <a:spAutoFit/>
          </a:bodyPr>
          <a:lstStyle>
            <a:lvl1pPr marL="12700">
              <a:lnSpc>
                <a:spcPct val="100000"/>
              </a:lnSpc>
              <a:spcBef>
                <a:spcPts val="105"/>
              </a:spcBef>
              <a:buNone/>
              <a:defRPr sz="2000" b="1" spc="-5">
                <a:solidFill>
                  <a:srgbClr val="445269"/>
                </a:solidFill>
                <a:latin typeface="Gotham Narrow Light"/>
                <a:ea typeface="+mj-ea"/>
                <a:cs typeface="Arial"/>
              </a:defRPr>
            </a:lvl1pPr>
          </a:lstStyle>
          <a:p>
            <a:r>
              <a:rPr lang="en-US" sz="2400" dirty="0"/>
              <a:t>Pivot Charts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D1110842-8AB6-44EA-9473-17A2258B6BAE}"/>
              </a:ext>
            </a:extLst>
          </p:cNvPr>
          <p:cNvGrpSpPr/>
          <p:nvPr/>
        </p:nvGrpSpPr>
        <p:grpSpPr>
          <a:xfrm>
            <a:off x="6376094" y="2665524"/>
            <a:ext cx="756000" cy="756000"/>
            <a:chOff x="1515514" y="1611308"/>
            <a:chExt cx="756000" cy="756000"/>
          </a:xfrm>
        </p:grpSpPr>
        <p:sp>
          <p:nvSpPr>
            <p:cNvPr id="99" name="Овал 2">
              <a:extLst>
                <a:ext uri="{FF2B5EF4-FFF2-40B4-BE49-F238E27FC236}">
                  <a16:creationId xmlns:a16="http://schemas.microsoft.com/office/drawing/2014/main" id="{EB111616-A78F-4EB6-BCE6-1552FD98F319}"/>
                </a:ext>
              </a:extLst>
            </p:cNvPr>
            <p:cNvSpPr/>
            <p:nvPr/>
          </p:nvSpPr>
          <p:spPr>
            <a:xfrm>
              <a:off x="1515514" y="1611308"/>
              <a:ext cx="756000" cy="756000"/>
            </a:xfrm>
            <a:prstGeom prst="ellipse">
              <a:avLst/>
            </a:prstGeom>
            <a:solidFill>
              <a:srgbClr val="23BEAE"/>
            </a:solidFill>
            <a:ln>
              <a:solidFill>
                <a:srgbClr val="23BEA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0" name="Rounded Rectangle 51">
              <a:extLst>
                <a:ext uri="{FF2B5EF4-FFF2-40B4-BE49-F238E27FC236}">
                  <a16:creationId xmlns:a16="http://schemas.microsoft.com/office/drawing/2014/main" id="{14EA1B2B-53D6-4F1B-BD6F-2019FB4111E8}"/>
                </a:ext>
              </a:extLst>
            </p:cNvPr>
            <p:cNvSpPr/>
            <p:nvPr/>
          </p:nvSpPr>
          <p:spPr>
            <a:xfrm rot="16200000" flipH="1">
              <a:off x="1626679" y="1734295"/>
              <a:ext cx="541566" cy="510026"/>
            </a:xfrm>
            <a:custGeom>
              <a:avLst/>
              <a:gdLst/>
              <a:ahLst/>
              <a:cxnLst/>
              <a:rect l="l" t="t" r="r" b="b"/>
              <a:pathLst>
                <a:path w="2928608" h="2758049">
                  <a:moveTo>
                    <a:pt x="2797052" y="1199936"/>
                  </a:moveTo>
                  <a:lnTo>
                    <a:pt x="2797052" y="1541978"/>
                  </a:lnTo>
                  <a:cubicBezTo>
                    <a:pt x="2797052" y="1578306"/>
                    <a:pt x="2826502" y="1607756"/>
                    <a:pt x="2862830" y="1607756"/>
                  </a:cubicBezTo>
                  <a:lnTo>
                    <a:pt x="2862830" y="1607755"/>
                  </a:lnTo>
                  <a:cubicBezTo>
                    <a:pt x="2899158" y="1607755"/>
                    <a:pt x="2928608" y="1578305"/>
                    <a:pt x="2928608" y="1541977"/>
                  </a:cubicBezTo>
                  <a:lnTo>
                    <a:pt x="2928607" y="1199936"/>
                  </a:lnTo>
                  <a:cubicBezTo>
                    <a:pt x="2928607" y="1163608"/>
                    <a:pt x="2899158" y="1134159"/>
                    <a:pt x="2862830" y="1134158"/>
                  </a:cubicBezTo>
                  <a:cubicBezTo>
                    <a:pt x="2826502" y="1134159"/>
                    <a:pt x="2797052" y="1163608"/>
                    <a:pt x="2797052" y="1199936"/>
                  </a:cubicBezTo>
                  <a:close/>
                  <a:moveTo>
                    <a:pt x="2593193" y="1147315"/>
                  </a:moveTo>
                  <a:lnTo>
                    <a:pt x="2593193" y="1594601"/>
                  </a:lnTo>
                  <a:cubicBezTo>
                    <a:pt x="2593193" y="1630929"/>
                    <a:pt x="2622643" y="1660379"/>
                    <a:pt x="2658971" y="1660379"/>
                  </a:cubicBezTo>
                  <a:lnTo>
                    <a:pt x="2658971" y="1660378"/>
                  </a:lnTo>
                  <a:cubicBezTo>
                    <a:pt x="2695299" y="1660378"/>
                    <a:pt x="2724749" y="1630928"/>
                    <a:pt x="2724749" y="1594600"/>
                  </a:cubicBezTo>
                  <a:lnTo>
                    <a:pt x="2724748" y="1147315"/>
                  </a:lnTo>
                  <a:cubicBezTo>
                    <a:pt x="2724748" y="1110987"/>
                    <a:pt x="2695299" y="1081538"/>
                    <a:pt x="2658971" y="1081537"/>
                  </a:cubicBezTo>
                  <a:cubicBezTo>
                    <a:pt x="2622643" y="1081538"/>
                    <a:pt x="2593193" y="1110987"/>
                    <a:pt x="2593193" y="1147315"/>
                  </a:cubicBezTo>
                  <a:close/>
                  <a:moveTo>
                    <a:pt x="2389334" y="1121004"/>
                  </a:moveTo>
                  <a:lnTo>
                    <a:pt x="2389334" y="1620912"/>
                  </a:lnTo>
                  <a:cubicBezTo>
                    <a:pt x="2389334" y="1657240"/>
                    <a:pt x="2418784" y="1686690"/>
                    <a:pt x="2455112" y="1686690"/>
                  </a:cubicBezTo>
                  <a:lnTo>
                    <a:pt x="2455112" y="1686689"/>
                  </a:lnTo>
                  <a:cubicBezTo>
                    <a:pt x="2491440" y="1686689"/>
                    <a:pt x="2520890" y="1657239"/>
                    <a:pt x="2520890" y="1620911"/>
                  </a:cubicBezTo>
                  <a:lnTo>
                    <a:pt x="2520889" y="1121004"/>
                  </a:lnTo>
                  <a:cubicBezTo>
                    <a:pt x="2520889" y="1084676"/>
                    <a:pt x="2491440" y="1055227"/>
                    <a:pt x="2455112" y="1055226"/>
                  </a:cubicBezTo>
                  <a:cubicBezTo>
                    <a:pt x="2418784" y="1055227"/>
                    <a:pt x="2389334" y="1084676"/>
                    <a:pt x="2389334" y="1121004"/>
                  </a:cubicBezTo>
                  <a:close/>
                  <a:moveTo>
                    <a:pt x="1314382" y="1247024"/>
                  </a:moveTo>
                  <a:cubicBezTo>
                    <a:pt x="1314381" y="1225915"/>
                    <a:pt x="1331494" y="1208803"/>
                    <a:pt x="1352603" y="1208803"/>
                  </a:cubicBezTo>
                  <a:lnTo>
                    <a:pt x="1410313" y="1208803"/>
                  </a:lnTo>
                  <a:lnTo>
                    <a:pt x="1410313" y="1146778"/>
                  </a:lnTo>
                  <a:cubicBezTo>
                    <a:pt x="1410313" y="1145599"/>
                    <a:pt x="1410393" y="1144438"/>
                    <a:pt x="1411688" y="1143457"/>
                  </a:cubicBezTo>
                  <a:lnTo>
                    <a:pt x="1408531" y="1133444"/>
                  </a:lnTo>
                  <a:cubicBezTo>
                    <a:pt x="1410371" y="1112415"/>
                    <a:pt x="1428909" y="1096860"/>
                    <a:pt x="1449938" y="1098699"/>
                  </a:cubicBezTo>
                  <a:lnTo>
                    <a:pt x="2236821" y="1167543"/>
                  </a:lnTo>
                  <a:cubicBezTo>
                    <a:pt x="2257849" y="1169383"/>
                    <a:pt x="2273405" y="1187920"/>
                    <a:pt x="2271565" y="1208950"/>
                  </a:cubicBezTo>
                  <a:cubicBezTo>
                    <a:pt x="2269725" y="1229978"/>
                    <a:pt x="2251187" y="1245533"/>
                    <a:pt x="2230159" y="1243693"/>
                  </a:cubicBezTo>
                  <a:cubicBezTo>
                    <a:pt x="1973864" y="1221271"/>
                    <a:pt x="1717570" y="1198849"/>
                    <a:pt x="1461275" y="1176426"/>
                  </a:cubicBezTo>
                  <a:lnTo>
                    <a:pt x="1461274" y="1208803"/>
                  </a:lnTo>
                  <a:lnTo>
                    <a:pt x="1518985" y="1208803"/>
                  </a:lnTo>
                  <a:cubicBezTo>
                    <a:pt x="1540095" y="1208802"/>
                    <a:pt x="1557205" y="1225915"/>
                    <a:pt x="1557206" y="1247025"/>
                  </a:cubicBezTo>
                  <a:lnTo>
                    <a:pt x="1557207" y="1247023"/>
                  </a:lnTo>
                  <a:cubicBezTo>
                    <a:pt x="1557207" y="1268132"/>
                    <a:pt x="1540095" y="1285244"/>
                    <a:pt x="1518986" y="1285244"/>
                  </a:cubicBezTo>
                  <a:cubicBezTo>
                    <a:pt x="1499749" y="1285244"/>
                    <a:pt x="1480511" y="1285243"/>
                    <a:pt x="1461275" y="1285244"/>
                  </a:cubicBezTo>
                  <a:lnTo>
                    <a:pt x="1461275" y="1337600"/>
                  </a:lnTo>
                  <a:lnTo>
                    <a:pt x="1518985" y="1337600"/>
                  </a:lnTo>
                  <a:cubicBezTo>
                    <a:pt x="1540095" y="1337600"/>
                    <a:pt x="1557206" y="1354713"/>
                    <a:pt x="1557206" y="1375821"/>
                  </a:cubicBezTo>
                  <a:lnTo>
                    <a:pt x="1557207" y="1375820"/>
                  </a:lnTo>
                  <a:cubicBezTo>
                    <a:pt x="1557206" y="1396928"/>
                    <a:pt x="1540095" y="1414041"/>
                    <a:pt x="1518986" y="1414041"/>
                  </a:cubicBezTo>
                  <a:cubicBezTo>
                    <a:pt x="1499750" y="1414041"/>
                    <a:pt x="1480511" y="1414041"/>
                    <a:pt x="1461275" y="1414042"/>
                  </a:cubicBezTo>
                  <a:lnTo>
                    <a:pt x="1461275" y="1466398"/>
                  </a:lnTo>
                  <a:lnTo>
                    <a:pt x="1518985" y="1466398"/>
                  </a:lnTo>
                  <a:cubicBezTo>
                    <a:pt x="1540095" y="1466398"/>
                    <a:pt x="1557206" y="1483509"/>
                    <a:pt x="1557206" y="1504618"/>
                  </a:cubicBezTo>
                  <a:lnTo>
                    <a:pt x="1557207" y="1504619"/>
                  </a:lnTo>
                  <a:cubicBezTo>
                    <a:pt x="1557207" y="1525727"/>
                    <a:pt x="1540094" y="1542838"/>
                    <a:pt x="1518986" y="1542839"/>
                  </a:cubicBezTo>
                  <a:cubicBezTo>
                    <a:pt x="1499749" y="1542839"/>
                    <a:pt x="1480511" y="1542838"/>
                    <a:pt x="1461275" y="1542839"/>
                  </a:cubicBezTo>
                  <a:lnTo>
                    <a:pt x="1461274" y="1575412"/>
                  </a:lnTo>
                  <a:lnTo>
                    <a:pt x="2226550" y="1494978"/>
                  </a:lnTo>
                  <a:cubicBezTo>
                    <a:pt x="2247542" y="1492772"/>
                    <a:pt x="2266350" y="1508001"/>
                    <a:pt x="2268556" y="1528995"/>
                  </a:cubicBezTo>
                  <a:cubicBezTo>
                    <a:pt x="2270763" y="1549988"/>
                    <a:pt x="2255534" y="1568794"/>
                    <a:pt x="2234542" y="1571000"/>
                  </a:cubicBezTo>
                  <a:cubicBezTo>
                    <a:pt x="1972686" y="1598522"/>
                    <a:pt x="1710833" y="1626046"/>
                    <a:pt x="1448978" y="1653567"/>
                  </a:cubicBezTo>
                  <a:cubicBezTo>
                    <a:pt x="1427984" y="1655774"/>
                    <a:pt x="1409178" y="1640544"/>
                    <a:pt x="1406971" y="1619551"/>
                  </a:cubicBezTo>
                  <a:cubicBezTo>
                    <a:pt x="1406474" y="1614827"/>
                    <a:pt x="1406862" y="1610214"/>
                    <a:pt x="1410805" y="1606610"/>
                  </a:cubicBezTo>
                  <a:lnTo>
                    <a:pt x="1410312" y="1605422"/>
                  </a:lnTo>
                  <a:lnTo>
                    <a:pt x="1410312" y="1542839"/>
                  </a:lnTo>
                  <a:lnTo>
                    <a:pt x="1352603" y="1542841"/>
                  </a:lnTo>
                  <a:cubicBezTo>
                    <a:pt x="1331494" y="1542841"/>
                    <a:pt x="1314382" y="1525729"/>
                    <a:pt x="1314382" y="1504619"/>
                  </a:cubicBezTo>
                  <a:cubicBezTo>
                    <a:pt x="1314382" y="1483510"/>
                    <a:pt x="1331493" y="1466397"/>
                    <a:pt x="1352603" y="1466398"/>
                  </a:cubicBezTo>
                  <a:lnTo>
                    <a:pt x="1410312" y="1466398"/>
                  </a:lnTo>
                  <a:lnTo>
                    <a:pt x="1410313" y="1414042"/>
                  </a:lnTo>
                  <a:lnTo>
                    <a:pt x="1352603" y="1414042"/>
                  </a:lnTo>
                  <a:cubicBezTo>
                    <a:pt x="1331494" y="1414041"/>
                    <a:pt x="1314383" y="1396930"/>
                    <a:pt x="1314382" y="1375820"/>
                  </a:cubicBezTo>
                  <a:cubicBezTo>
                    <a:pt x="1314383" y="1354713"/>
                    <a:pt x="1331494" y="1337600"/>
                    <a:pt x="1352603" y="1337601"/>
                  </a:cubicBezTo>
                  <a:lnTo>
                    <a:pt x="1410312" y="1337600"/>
                  </a:lnTo>
                  <a:lnTo>
                    <a:pt x="1410312" y="1285244"/>
                  </a:lnTo>
                  <a:lnTo>
                    <a:pt x="1352603" y="1285244"/>
                  </a:lnTo>
                  <a:cubicBezTo>
                    <a:pt x="1331494" y="1285244"/>
                    <a:pt x="1314381" y="1268133"/>
                    <a:pt x="1314382" y="1247024"/>
                  </a:cubicBezTo>
                  <a:close/>
                  <a:moveTo>
                    <a:pt x="1171967" y="72000"/>
                  </a:moveTo>
                  <a:lnTo>
                    <a:pt x="1171967" y="288000"/>
                  </a:lnTo>
                  <a:cubicBezTo>
                    <a:pt x="1171967" y="327765"/>
                    <a:pt x="1204202" y="360000"/>
                    <a:pt x="1243967" y="360000"/>
                  </a:cubicBezTo>
                  <a:cubicBezTo>
                    <a:pt x="1283732" y="360000"/>
                    <a:pt x="1315967" y="327765"/>
                    <a:pt x="1315967" y="288000"/>
                  </a:cubicBezTo>
                  <a:lnTo>
                    <a:pt x="1315967" y="72000"/>
                  </a:lnTo>
                  <a:cubicBezTo>
                    <a:pt x="1315967" y="32235"/>
                    <a:pt x="1283732" y="0"/>
                    <a:pt x="1243967" y="0"/>
                  </a:cubicBezTo>
                  <a:cubicBezTo>
                    <a:pt x="1204202" y="0"/>
                    <a:pt x="1171967" y="32235"/>
                    <a:pt x="1171967" y="72000"/>
                  </a:cubicBezTo>
                  <a:close/>
                  <a:moveTo>
                    <a:pt x="1171966" y="2470049"/>
                  </a:moveTo>
                  <a:lnTo>
                    <a:pt x="1171966" y="2686049"/>
                  </a:lnTo>
                  <a:cubicBezTo>
                    <a:pt x="1171966" y="2725814"/>
                    <a:pt x="1204201" y="2758049"/>
                    <a:pt x="1243966" y="2758049"/>
                  </a:cubicBezTo>
                  <a:cubicBezTo>
                    <a:pt x="1283731" y="2758049"/>
                    <a:pt x="1315966" y="2725814"/>
                    <a:pt x="1315966" y="2686049"/>
                  </a:cubicBezTo>
                  <a:lnTo>
                    <a:pt x="1315966" y="2470049"/>
                  </a:lnTo>
                  <a:cubicBezTo>
                    <a:pt x="1315966" y="2430284"/>
                    <a:pt x="1283731" y="2398049"/>
                    <a:pt x="1243966" y="2398049"/>
                  </a:cubicBezTo>
                  <a:cubicBezTo>
                    <a:pt x="1204201" y="2398049"/>
                    <a:pt x="1171966" y="2430284"/>
                    <a:pt x="1171966" y="2470049"/>
                  </a:cubicBezTo>
                  <a:close/>
                  <a:moveTo>
                    <a:pt x="515345" y="1370958"/>
                  </a:moveTo>
                  <a:cubicBezTo>
                    <a:pt x="515344" y="1558300"/>
                    <a:pt x="586814" y="1745642"/>
                    <a:pt x="729750" y="1888579"/>
                  </a:cubicBezTo>
                  <a:cubicBezTo>
                    <a:pt x="1015625" y="2174454"/>
                    <a:pt x="1479119" y="2174454"/>
                    <a:pt x="1764994" y="1888580"/>
                  </a:cubicBezTo>
                  <a:lnTo>
                    <a:pt x="1940572" y="1713001"/>
                  </a:lnTo>
                  <a:lnTo>
                    <a:pt x="2136413" y="1713002"/>
                  </a:lnTo>
                  <a:cubicBezTo>
                    <a:pt x="2215124" y="1713001"/>
                    <a:pt x="2278929" y="1649195"/>
                    <a:pt x="2278929" y="1570486"/>
                  </a:cubicBezTo>
                  <a:lnTo>
                    <a:pt x="2278929" y="1374645"/>
                  </a:lnTo>
                  <a:lnTo>
                    <a:pt x="2282614" y="1370959"/>
                  </a:lnTo>
                  <a:lnTo>
                    <a:pt x="2278929" y="1367272"/>
                  </a:lnTo>
                  <a:lnTo>
                    <a:pt x="2278929" y="1171432"/>
                  </a:lnTo>
                  <a:cubicBezTo>
                    <a:pt x="2278929" y="1092722"/>
                    <a:pt x="2215123" y="1028916"/>
                    <a:pt x="2136413" y="1028916"/>
                  </a:cubicBezTo>
                  <a:lnTo>
                    <a:pt x="1940571" y="1028916"/>
                  </a:lnTo>
                  <a:cubicBezTo>
                    <a:pt x="1882045" y="970390"/>
                    <a:pt x="1823519" y="911862"/>
                    <a:pt x="1764993" y="853336"/>
                  </a:cubicBezTo>
                  <a:cubicBezTo>
                    <a:pt x="1479118" y="567461"/>
                    <a:pt x="1015625" y="567462"/>
                    <a:pt x="729750" y="853336"/>
                  </a:cubicBezTo>
                  <a:cubicBezTo>
                    <a:pt x="586813" y="996273"/>
                    <a:pt x="515344" y="1183616"/>
                    <a:pt x="515345" y="1370958"/>
                  </a:cubicBezTo>
                  <a:close/>
                  <a:moveTo>
                    <a:pt x="388776" y="2386770"/>
                  </a:moveTo>
                  <a:cubicBezTo>
                    <a:pt x="388776" y="2405196"/>
                    <a:pt x="395805" y="2423622"/>
                    <a:pt x="409865" y="2437681"/>
                  </a:cubicBezTo>
                  <a:cubicBezTo>
                    <a:pt x="437983" y="2465800"/>
                    <a:pt x="483570" y="2465800"/>
                    <a:pt x="511688" y="2437681"/>
                  </a:cubicBezTo>
                  <a:lnTo>
                    <a:pt x="664423" y="2284946"/>
                  </a:lnTo>
                  <a:cubicBezTo>
                    <a:pt x="692541" y="2256828"/>
                    <a:pt x="692541" y="2211241"/>
                    <a:pt x="664423" y="2183123"/>
                  </a:cubicBezTo>
                  <a:cubicBezTo>
                    <a:pt x="636305" y="2155005"/>
                    <a:pt x="590718" y="2155005"/>
                    <a:pt x="562599" y="2183123"/>
                  </a:cubicBezTo>
                  <a:lnTo>
                    <a:pt x="409865" y="2335858"/>
                  </a:lnTo>
                  <a:cubicBezTo>
                    <a:pt x="395805" y="2349917"/>
                    <a:pt x="388776" y="2368343"/>
                    <a:pt x="388776" y="2386770"/>
                  </a:cubicBezTo>
                  <a:close/>
                  <a:moveTo>
                    <a:pt x="388776" y="365689"/>
                  </a:moveTo>
                  <a:cubicBezTo>
                    <a:pt x="388776" y="384115"/>
                    <a:pt x="395805" y="402541"/>
                    <a:pt x="409865" y="416600"/>
                  </a:cubicBezTo>
                  <a:lnTo>
                    <a:pt x="562599" y="569335"/>
                  </a:lnTo>
                  <a:cubicBezTo>
                    <a:pt x="590718" y="597454"/>
                    <a:pt x="636305" y="597454"/>
                    <a:pt x="664423" y="569335"/>
                  </a:cubicBezTo>
                  <a:cubicBezTo>
                    <a:pt x="692541" y="541217"/>
                    <a:pt x="692541" y="495630"/>
                    <a:pt x="664423" y="467512"/>
                  </a:cubicBezTo>
                  <a:lnTo>
                    <a:pt x="511688" y="314777"/>
                  </a:lnTo>
                  <a:cubicBezTo>
                    <a:pt x="483570" y="286659"/>
                    <a:pt x="437983" y="286659"/>
                    <a:pt x="409865" y="314777"/>
                  </a:cubicBezTo>
                  <a:cubicBezTo>
                    <a:pt x="395805" y="328836"/>
                    <a:pt x="388776" y="347262"/>
                    <a:pt x="388776" y="365689"/>
                  </a:cubicBezTo>
                  <a:close/>
                  <a:moveTo>
                    <a:pt x="0" y="1379024"/>
                  </a:moveTo>
                  <a:cubicBezTo>
                    <a:pt x="0" y="1418789"/>
                    <a:pt x="32235" y="1451024"/>
                    <a:pt x="72000" y="1451024"/>
                  </a:cubicBezTo>
                  <a:lnTo>
                    <a:pt x="288000" y="1451024"/>
                  </a:lnTo>
                  <a:cubicBezTo>
                    <a:pt x="327765" y="1451024"/>
                    <a:pt x="360000" y="1418789"/>
                    <a:pt x="360000" y="1379024"/>
                  </a:cubicBezTo>
                  <a:cubicBezTo>
                    <a:pt x="360000" y="1339259"/>
                    <a:pt x="327765" y="1307024"/>
                    <a:pt x="288000" y="1307024"/>
                  </a:cubicBezTo>
                  <a:lnTo>
                    <a:pt x="72000" y="1307024"/>
                  </a:lnTo>
                  <a:cubicBezTo>
                    <a:pt x="32235" y="1307024"/>
                    <a:pt x="0" y="1339259"/>
                    <a:pt x="0" y="13790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C4533530-519C-4E10-988B-38281ABFFA6E}"/>
              </a:ext>
            </a:extLst>
          </p:cNvPr>
          <p:cNvGrpSpPr/>
          <p:nvPr/>
        </p:nvGrpSpPr>
        <p:grpSpPr>
          <a:xfrm>
            <a:off x="6376094" y="3946092"/>
            <a:ext cx="756000" cy="756000"/>
            <a:chOff x="1497995" y="3638913"/>
            <a:chExt cx="756000" cy="756000"/>
          </a:xfrm>
        </p:grpSpPr>
        <p:sp>
          <p:nvSpPr>
            <p:cNvPr id="102" name="Овал 117">
              <a:extLst>
                <a:ext uri="{FF2B5EF4-FFF2-40B4-BE49-F238E27FC236}">
                  <a16:creationId xmlns:a16="http://schemas.microsoft.com/office/drawing/2014/main" id="{58362222-43E1-48DB-88A6-FC48CA2ED275}"/>
                </a:ext>
              </a:extLst>
            </p:cNvPr>
            <p:cNvSpPr/>
            <p:nvPr/>
          </p:nvSpPr>
          <p:spPr>
            <a:xfrm>
              <a:off x="1497995" y="3638913"/>
              <a:ext cx="756000" cy="756000"/>
            </a:xfrm>
            <a:prstGeom prst="ellipse">
              <a:avLst/>
            </a:prstGeom>
            <a:solidFill>
              <a:srgbClr val="FCCE04"/>
            </a:solidFill>
            <a:ln>
              <a:solidFill>
                <a:srgbClr val="FCCE0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3" name="Rectangle 18">
              <a:extLst>
                <a:ext uri="{FF2B5EF4-FFF2-40B4-BE49-F238E27FC236}">
                  <a16:creationId xmlns:a16="http://schemas.microsoft.com/office/drawing/2014/main" id="{B23A4492-3F01-4096-B632-F69999B91CD7}"/>
                </a:ext>
              </a:extLst>
            </p:cNvPr>
            <p:cNvSpPr/>
            <p:nvPr/>
          </p:nvSpPr>
          <p:spPr>
            <a:xfrm>
              <a:off x="1669356" y="3855814"/>
              <a:ext cx="432000" cy="360000"/>
            </a:xfrm>
            <a:custGeom>
              <a:avLst/>
              <a:gdLst/>
              <a:ahLst/>
              <a:cxnLst/>
              <a:rect l="l" t="t" r="r" b="b"/>
              <a:pathLst>
                <a:path w="3240000" h="2574247">
                  <a:moveTo>
                    <a:pt x="2393400" y="1814089"/>
                  </a:moveTo>
                  <a:cubicBezTo>
                    <a:pt x="2363577" y="1814089"/>
                    <a:pt x="2339400" y="1838266"/>
                    <a:pt x="2339400" y="1868089"/>
                  </a:cubicBezTo>
                  <a:cubicBezTo>
                    <a:pt x="2339400" y="1897912"/>
                    <a:pt x="2363577" y="1922089"/>
                    <a:pt x="2393400" y="1922089"/>
                  </a:cubicBezTo>
                  <a:lnTo>
                    <a:pt x="2573400" y="1922089"/>
                  </a:lnTo>
                  <a:cubicBezTo>
                    <a:pt x="2603223" y="1922089"/>
                    <a:pt x="2627400" y="1897912"/>
                    <a:pt x="2627400" y="1868089"/>
                  </a:cubicBezTo>
                  <a:cubicBezTo>
                    <a:pt x="2627400" y="1838266"/>
                    <a:pt x="2603223" y="1814089"/>
                    <a:pt x="2573400" y="1814089"/>
                  </a:cubicBezTo>
                  <a:close/>
                  <a:moveTo>
                    <a:pt x="173344" y="1814089"/>
                  </a:moveTo>
                  <a:cubicBezTo>
                    <a:pt x="143521" y="1814089"/>
                    <a:pt x="119344" y="1838266"/>
                    <a:pt x="119344" y="1868089"/>
                  </a:cubicBezTo>
                  <a:cubicBezTo>
                    <a:pt x="119344" y="1897912"/>
                    <a:pt x="143521" y="1922089"/>
                    <a:pt x="173344" y="1922089"/>
                  </a:cubicBezTo>
                  <a:lnTo>
                    <a:pt x="353344" y="1922089"/>
                  </a:lnTo>
                  <a:cubicBezTo>
                    <a:pt x="383167" y="1922089"/>
                    <a:pt x="407344" y="1897912"/>
                    <a:pt x="407344" y="1868089"/>
                  </a:cubicBezTo>
                  <a:cubicBezTo>
                    <a:pt x="407344" y="1838266"/>
                    <a:pt x="383167" y="1814089"/>
                    <a:pt x="353344" y="1814089"/>
                  </a:cubicBezTo>
                  <a:close/>
                  <a:moveTo>
                    <a:pt x="2933496" y="1796081"/>
                  </a:moveTo>
                  <a:cubicBezTo>
                    <a:pt x="2893727" y="1796081"/>
                    <a:pt x="2861488" y="1828320"/>
                    <a:pt x="2861488" y="1868089"/>
                  </a:cubicBezTo>
                  <a:cubicBezTo>
                    <a:pt x="2861488" y="1907858"/>
                    <a:pt x="2893727" y="1940097"/>
                    <a:pt x="2933496" y="1940097"/>
                  </a:cubicBezTo>
                  <a:cubicBezTo>
                    <a:pt x="2973265" y="1940097"/>
                    <a:pt x="3005504" y="1907858"/>
                    <a:pt x="3005504" y="1868089"/>
                  </a:cubicBezTo>
                  <a:cubicBezTo>
                    <a:pt x="3005504" y="1828320"/>
                    <a:pt x="2973265" y="1796081"/>
                    <a:pt x="2933496" y="1796081"/>
                  </a:cubicBezTo>
                  <a:close/>
                  <a:moveTo>
                    <a:pt x="119344" y="122856"/>
                  </a:moveTo>
                  <a:lnTo>
                    <a:pt x="119344" y="1728192"/>
                  </a:lnTo>
                  <a:lnTo>
                    <a:pt x="3120656" y="1728192"/>
                  </a:lnTo>
                  <a:lnTo>
                    <a:pt x="3120656" y="122856"/>
                  </a:lnTo>
                  <a:close/>
                  <a:moveTo>
                    <a:pt x="0" y="0"/>
                  </a:moveTo>
                  <a:lnTo>
                    <a:pt x="3240000" y="0"/>
                  </a:lnTo>
                  <a:lnTo>
                    <a:pt x="3240000" y="2016224"/>
                  </a:lnTo>
                  <a:lnTo>
                    <a:pt x="1812079" y="2016224"/>
                  </a:lnTo>
                  <a:lnTo>
                    <a:pt x="1857107" y="2320159"/>
                  </a:lnTo>
                  <a:lnTo>
                    <a:pt x="2357140" y="2320159"/>
                  </a:lnTo>
                  <a:cubicBezTo>
                    <a:pt x="2427304" y="2320159"/>
                    <a:pt x="2484184" y="2377039"/>
                    <a:pt x="2484184" y="2447203"/>
                  </a:cubicBezTo>
                  <a:lnTo>
                    <a:pt x="2484184" y="2574247"/>
                  </a:lnTo>
                  <a:lnTo>
                    <a:pt x="755992" y="2574247"/>
                  </a:lnTo>
                  <a:lnTo>
                    <a:pt x="755992" y="2447203"/>
                  </a:lnTo>
                  <a:cubicBezTo>
                    <a:pt x="755992" y="2377039"/>
                    <a:pt x="812872" y="2320159"/>
                    <a:pt x="883036" y="2320159"/>
                  </a:cubicBezTo>
                  <a:lnTo>
                    <a:pt x="1382894" y="2320159"/>
                  </a:lnTo>
                  <a:lnTo>
                    <a:pt x="1427922" y="2016224"/>
                  </a:lnTo>
                  <a:lnTo>
                    <a:pt x="0" y="201622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</p:spTree>
    <p:extLst>
      <p:ext uri="{BB962C8B-B14F-4D97-AF65-F5344CB8AC3E}">
        <p14:creationId xmlns:p14="http://schemas.microsoft.com/office/powerpoint/2010/main" val="1784149215"/>
      </p:ext>
    </p:extLst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D225402-AB15-4385-A108-612512D70C02}"/>
              </a:ext>
            </a:extLst>
          </p:cNvPr>
          <p:cNvPicPr>
            <a:picLocks/>
          </p:cNvPicPr>
          <p:nvPr/>
        </p:nvPicPr>
        <p:blipFill>
          <a:blip r:embed="rId2"/>
          <a:srcRect/>
          <a:stretch/>
        </p:blipFill>
        <p:spPr>
          <a:xfrm>
            <a:off x="11013950" y="6134605"/>
            <a:ext cx="959111" cy="53999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C8EDAB3-FF70-4073-BC11-F46E87CD70A7}"/>
              </a:ext>
            </a:extLst>
          </p:cNvPr>
          <p:cNvSpPr txBox="1"/>
          <p:nvPr/>
        </p:nvSpPr>
        <p:spPr>
          <a:xfrm>
            <a:off x="11185688" y="6254982"/>
            <a:ext cx="615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otham Narrow Light" pitchFamily="50" charset="0"/>
                <a:cs typeface="Gotham Narrow Light" pitchFamily="50" charset="0"/>
              </a:rPr>
              <a:t>20</a:t>
            </a:r>
            <a:endParaRPr lang="az-Latn-AZ" sz="1400" dirty="0">
              <a:solidFill>
                <a:schemeClr val="tx1">
                  <a:lumMod val="50000"/>
                  <a:lumOff val="50000"/>
                </a:schemeClr>
              </a:solidFill>
              <a:latin typeface="Gotham Narrow Light" pitchFamily="50" charset="0"/>
              <a:cs typeface="Gotham Narrow Light" pitchFamily="50" charset="0"/>
            </a:endParaRPr>
          </a:p>
        </p:txBody>
      </p:sp>
      <p:sp>
        <p:nvSpPr>
          <p:cNvPr id="18" name="Rectangle 27">
            <a:extLst>
              <a:ext uri="{FF2B5EF4-FFF2-40B4-BE49-F238E27FC236}">
                <a16:creationId xmlns:a16="http://schemas.microsoft.com/office/drawing/2014/main" id="{551FB49A-E1DA-48CE-A3EC-AED18E4E05D8}"/>
              </a:ext>
            </a:extLst>
          </p:cNvPr>
          <p:cNvSpPr/>
          <p:nvPr/>
        </p:nvSpPr>
        <p:spPr>
          <a:xfrm>
            <a:off x="493706" y="6163386"/>
            <a:ext cx="6926811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55"/>
              </a:lnSpc>
            </a:pPr>
            <a:r>
              <a:rPr lang="en-US" sz="1400" spc="15" dirty="0">
                <a:solidFill>
                  <a:schemeClr val="tx1">
                    <a:lumMod val="50000"/>
                    <a:lumOff val="50000"/>
                  </a:schemeClr>
                </a:solidFill>
                <a:latin typeface="Gotham Narrow Light" pitchFamily="50" charset="0"/>
                <a:cs typeface="Gotham Narrow Light" pitchFamily="50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www.dsa.az</a:t>
            </a:r>
            <a:r>
              <a:rPr lang="en-US" sz="1400" spc="15" dirty="0">
                <a:solidFill>
                  <a:schemeClr val="tx1">
                    <a:lumMod val="50000"/>
                    <a:lumOff val="50000"/>
                  </a:schemeClr>
                </a:solidFill>
                <a:latin typeface="Gotham Narrow Light" pitchFamily="50" charset="0"/>
                <a:cs typeface="Gotham Narrow Light" pitchFamily="50" charset="0"/>
              </a:rPr>
              <a:t>                                                                     </a:t>
            </a:r>
            <a:r>
              <a:rPr lang="az-Latn-AZ" sz="1400" spc="15" dirty="0">
                <a:solidFill>
                  <a:schemeClr val="tx1">
                    <a:lumMod val="50000"/>
                    <a:lumOff val="50000"/>
                  </a:schemeClr>
                </a:solidFill>
                <a:latin typeface="Gotham Narrow Light" pitchFamily="50" charset="0"/>
                <a:cs typeface="Gotham Narrow Light" pitchFamily="50" charset="0"/>
              </a:rPr>
              <a:t>Bütün </a:t>
            </a:r>
            <a:r>
              <a:rPr lang="az-Latn-AZ" sz="1400" spc="10" dirty="0">
                <a:solidFill>
                  <a:schemeClr val="tx1">
                    <a:lumMod val="50000"/>
                    <a:lumOff val="50000"/>
                  </a:schemeClr>
                </a:solidFill>
                <a:latin typeface="Gotham Narrow Light" pitchFamily="50" charset="0"/>
                <a:cs typeface="Gotham Narrow Light" pitchFamily="50" charset="0"/>
              </a:rPr>
              <a:t>hüquqlar</a:t>
            </a:r>
            <a:r>
              <a:rPr lang="az-Latn-AZ" sz="1400" spc="-135" dirty="0">
                <a:solidFill>
                  <a:schemeClr val="tx1">
                    <a:lumMod val="50000"/>
                    <a:lumOff val="50000"/>
                  </a:schemeClr>
                </a:solidFill>
                <a:latin typeface="Gotham Narrow Light" pitchFamily="50" charset="0"/>
                <a:cs typeface="Gotham Narrow Light" pitchFamily="50" charset="0"/>
              </a:rPr>
              <a:t> </a:t>
            </a:r>
            <a:r>
              <a:rPr lang="az-Latn-AZ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otham Narrow Light" pitchFamily="50" charset="0"/>
                <a:cs typeface="Gotham Narrow Light" pitchFamily="50" charset="0"/>
              </a:rPr>
              <a:t>qorunur.</a:t>
            </a:r>
            <a:endParaRPr lang="az-Latn-AZ" sz="1400" b="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Gotham Narrow Light" pitchFamily="50" charset="0"/>
              <a:cs typeface="Gotham Narrow Light" pitchFamily="50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5A1D80-08BD-47E3-954B-5A4093617407}"/>
              </a:ext>
            </a:extLst>
          </p:cNvPr>
          <p:cNvSpPr txBox="1"/>
          <p:nvPr/>
        </p:nvSpPr>
        <p:spPr>
          <a:xfrm>
            <a:off x="7764905" y="6250717"/>
            <a:ext cx="3386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Gotham Narrow Light" pitchFamily="50" charset="0"/>
                <a:cs typeface="Gotham Narrow Light" pitchFamily="50" charset="0"/>
              </a:rPr>
              <a:t>DATA SCIENCE ACADEMY</a:t>
            </a:r>
            <a:endParaRPr lang="az-Latn-AZ" sz="1400" spc="300" dirty="0">
              <a:solidFill>
                <a:schemeClr val="tx1">
                  <a:lumMod val="50000"/>
                  <a:lumOff val="50000"/>
                </a:schemeClr>
              </a:solidFill>
              <a:latin typeface="Gotham Narrow Light" pitchFamily="50" charset="0"/>
              <a:cs typeface="Gotham Narrow Light" pitchFamily="50" charset="0"/>
            </a:endParaRPr>
          </a:p>
        </p:txBody>
      </p:sp>
      <p:sp>
        <p:nvSpPr>
          <p:cNvPr id="13" name="object 4"/>
          <p:cNvSpPr txBox="1"/>
          <p:nvPr/>
        </p:nvSpPr>
        <p:spPr>
          <a:xfrm>
            <a:off x="756005" y="1536649"/>
            <a:ext cx="8525510" cy="24756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4175" indent="-372110">
              <a:lnSpc>
                <a:spcPct val="100000"/>
              </a:lnSpc>
              <a:spcBef>
                <a:spcPts val="105"/>
              </a:spcBef>
              <a:buClr>
                <a:srgbClr val="23BEAE"/>
              </a:buClr>
              <a:buAutoNum type="arabicPeriod"/>
              <a:tabLst>
                <a:tab pos="384175" algn="l"/>
                <a:tab pos="384810" algn="l"/>
              </a:tabLst>
            </a:pPr>
            <a:r>
              <a:rPr sz="2000" dirty="0">
                <a:solidFill>
                  <a:srgbClr val="5B5D62"/>
                </a:solidFill>
                <a:latin typeface="Gotham Narrow Light" pitchFamily="50" charset="0"/>
                <a:cs typeface="Gotham Narrow Light" pitchFamily="50" charset="0"/>
              </a:rPr>
              <a:t>How many Japanese movies in the database were produced </a:t>
            </a:r>
            <a:r>
              <a:rPr sz="2000" spc="-5" dirty="0">
                <a:solidFill>
                  <a:srgbClr val="5B5D62"/>
                </a:solidFill>
                <a:latin typeface="Gotham Narrow Light" pitchFamily="50" charset="0"/>
                <a:cs typeface="Gotham Narrow Light" pitchFamily="50" charset="0"/>
              </a:rPr>
              <a:t>in</a:t>
            </a:r>
            <a:r>
              <a:rPr sz="2000" spc="-350" dirty="0">
                <a:solidFill>
                  <a:srgbClr val="5B5D62"/>
                </a:solidFill>
                <a:latin typeface="Gotham Narrow Light" pitchFamily="50" charset="0"/>
                <a:cs typeface="Gotham Narrow Light" pitchFamily="50" charset="0"/>
              </a:rPr>
              <a:t> </a:t>
            </a:r>
            <a:r>
              <a:rPr sz="2000" dirty="0">
                <a:solidFill>
                  <a:srgbClr val="5B5D62"/>
                </a:solidFill>
                <a:latin typeface="Gotham Narrow Light" pitchFamily="50" charset="0"/>
                <a:cs typeface="Gotham Narrow Light" pitchFamily="50" charset="0"/>
              </a:rPr>
              <a:t>English?</a:t>
            </a:r>
          </a:p>
          <a:p>
            <a:pPr marL="384175" indent="-372110">
              <a:lnSpc>
                <a:spcPct val="100000"/>
              </a:lnSpc>
              <a:buClr>
                <a:srgbClr val="23BEAE"/>
              </a:buClr>
              <a:buAutoNum type="arabicPeriod"/>
              <a:tabLst>
                <a:tab pos="384175" algn="l"/>
                <a:tab pos="384810" algn="l"/>
              </a:tabLst>
            </a:pPr>
            <a:r>
              <a:rPr sz="2000" dirty="0">
                <a:solidFill>
                  <a:srgbClr val="5B5D62"/>
                </a:solidFill>
                <a:latin typeface="Gotham Narrow Light" pitchFamily="50" charset="0"/>
                <a:cs typeface="Gotham Narrow Light" pitchFamily="50" charset="0"/>
              </a:rPr>
              <a:t>How much gross revenue did "</a:t>
            </a:r>
            <a:r>
              <a:rPr sz="2000" i="1" dirty="0">
                <a:solidFill>
                  <a:srgbClr val="5B5D62"/>
                </a:solidFill>
                <a:latin typeface="Gotham Narrow Light" pitchFamily="50" charset="0"/>
                <a:cs typeface="Gotham Narrow Light" pitchFamily="50" charset="0"/>
              </a:rPr>
              <a:t>The Celebration</a:t>
            </a:r>
            <a:r>
              <a:rPr sz="2000" dirty="0">
                <a:solidFill>
                  <a:srgbClr val="5B5D62"/>
                </a:solidFill>
                <a:latin typeface="Gotham Narrow Light" pitchFamily="50" charset="0"/>
                <a:cs typeface="Gotham Narrow Light" pitchFamily="50" charset="0"/>
              </a:rPr>
              <a:t>"</a:t>
            </a:r>
            <a:r>
              <a:rPr sz="2000" spc="-275" dirty="0">
                <a:solidFill>
                  <a:srgbClr val="5B5D62"/>
                </a:solidFill>
                <a:latin typeface="Gotham Narrow Light" pitchFamily="50" charset="0"/>
                <a:cs typeface="Gotham Narrow Light" pitchFamily="50" charset="0"/>
              </a:rPr>
              <a:t> </a:t>
            </a:r>
            <a:r>
              <a:rPr sz="2000" dirty="0">
                <a:solidFill>
                  <a:srgbClr val="5B5D62"/>
                </a:solidFill>
                <a:latin typeface="Gotham Narrow Light" pitchFamily="50" charset="0"/>
                <a:cs typeface="Gotham Narrow Light" pitchFamily="50" charset="0"/>
              </a:rPr>
              <a:t>generate?</a:t>
            </a:r>
          </a:p>
          <a:p>
            <a:pPr marL="384175" indent="-372110">
              <a:lnSpc>
                <a:spcPct val="100000"/>
              </a:lnSpc>
              <a:buClr>
                <a:srgbClr val="23BEAE"/>
              </a:buClr>
              <a:buAutoNum type="arabicPeriod"/>
              <a:tabLst>
                <a:tab pos="384175" algn="l"/>
                <a:tab pos="384810" algn="l"/>
              </a:tabLst>
            </a:pPr>
            <a:r>
              <a:rPr sz="2000" dirty="0">
                <a:solidFill>
                  <a:srgbClr val="5B5D62"/>
                </a:solidFill>
                <a:latin typeface="Gotham Narrow Light" pitchFamily="50" charset="0"/>
                <a:cs typeface="Gotham Narrow Light" pitchFamily="50" charset="0"/>
              </a:rPr>
              <a:t>How much revenue was generated by Comedy </a:t>
            </a:r>
            <a:r>
              <a:rPr sz="2000" spc="-5" dirty="0">
                <a:solidFill>
                  <a:srgbClr val="5B5D62"/>
                </a:solidFill>
                <a:latin typeface="Gotham Narrow Light" pitchFamily="50" charset="0"/>
                <a:cs typeface="Gotham Narrow Light" pitchFamily="50" charset="0"/>
              </a:rPr>
              <a:t>films </a:t>
            </a:r>
            <a:r>
              <a:rPr sz="2000" dirty="0">
                <a:solidFill>
                  <a:srgbClr val="5B5D62"/>
                </a:solidFill>
                <a:latin typeface="Gotham Narrow Light" pitchFamily="50" charset="0"/>
                <a:cs typeface="Gotham Narrow Light" pitchFamily="50" charset="0"/>
              </a:rPr>
              <a:t>in</a:t>
            </a:r>
            <a:r>
              <a:rPr sz="2000" spc="-340" dirty="0">
                <a:solidFill>
                  <a:srgbClr val="5B5D62"/>
                </a:solidFill>
                <a:latin typeface="Gotham Narrow Light" pitchFamily="50" charset="0"/>
                <a:cs typeface="Gotham Narrow Light" pitchFamily="50" charset="0"/>
              </a:rPr>
              <a:t> </a:t>
            </a:r>
            <a:r>
              <a:rPr sz="2000" dirty="0">
                <a:solidFill>
                  <a:srgbClr val="5B5D62"/>
                </a:solidFill>
                <a:latin typeface="Gotham Narrow Light" pitchFamily="50" charset="0"/>
                <a:cs typeface="Gotham Narrow Light" pitchFamily="50" charset="0"/>
              </a:rPr>
              <a:t>Finland?</a:t>
            </a:r>
          </a:p>
          <a:p>
            <a:pPr marL="384175" marR="5080" indent="-372110">
              <a:lnSpc>
                <a:spcPct val="100000"/>
              </a:lnSpc>
              <a:buClr>
                <a:srgbClr val="23BEAE"/>
              </a:buClr>
              <a:buAutoNum type="arabicPeriod"/>
              <a:tabLst>
                <a:tab pos="384175" algn="l"/>
                <a:tab pos="384810" algn="l"/>
              </a:tabLst>
            </a:pPr>
            <a:r>
              <a:rPr sz="2000" dirty="0">
                <a:solidFill>
                  <a:srgbClr val="5B5D62"/>
                </a:solidFill>
                <a:latin typeface="Gotham Narrow Light" pitchFamily="50" charset="0"/>
                <a:cs typeface="Gotham Narrow Light" pitchFamily="50" charset="0"/>
              </a:rPr>
              <a:t>How much </a:t>
            </a:r>
            <a:r>
              <a:rPr sz="2000" spc="-5" dirty="0">
                <a:solidFill>
                  <a:srgbClr val="5B5D62"/>
                </a:solidFill>
                <a:latin typeface="Gotham Narrow Light" pitchFamily="50" charset="0"/>
                <a:cs typeface="Gotham Narrow Light" pitchFamily="50" charset="0"/>
              </a:rPr>
              <a:t>revenue </a:t>
            </a:r>
            <a:r>
              <a:rPr sz="2000" dirty="0">
                <a:solidFill>
                  <a:srgbClr val="5B5D62"/>
                </a:solidFill>
                <a:latin typeface="Gotham Narrow Light" pitchFamily="50" charset="0"/>
                <a:cs typeface="Gotham Narrow Light" pitchFamily="50" charset="0"/>
              </a:rPr>
              <a:t>was </a:t>
            </a:r>
            <a:r>
              <a:rPr sz="2000" spc="-5" dirty="0">
                <a:solidFill>
                  <a:srgbClr val="5B5D62"/>
                </a:solidFill>
                <a:latin typeface="Gotham Narrow Light" pitchFamily="50" charset="0"/>
                <a:cs typeface="Gotham Narrow Light" pitchFamily="50" charset="0"/>
              </a:rPr>
              <a:t>generated </a:t>
            </a:r>
            <a:r>
              <a:rPr sz="2000" dirty="0">
                <a:solidFill>
                  <a:srgbClr val="5B5D62"/>
                </a:solidFill>
                <a:latin typeface="Gotham Narrow Light" pitchFamily="50" charset="0"/>
                <a:cs typeface="Gotham Narrow Light" pitchFamily="50" charset="0"/>
              </a:rPr>
              <a:t>by </a:t>
            </a:r>
            <a:r>
              <a:rPr sz="2000" spc="-5" dirty="0">
                <a:solidFill>
                  <a:srgbClr val="5B5D62"/>
                </a:solidFill>
                <a:latin typeface="Gotham Narrow Light" pitchFamily="50" charset="0"/>
                <a:cs typeface="Gotham Narrow Light" pitchFamily="50" charset="0"/>
              </a:rPr>
              <a:t>PG-rated </a:t>
            </a:r>
            <a:r>
              <a:rPr sz="2000" dirty="0">
                <a:solidFill>
                  <a:srgbClr val="5B5D62"/>
                </a:solidFill>
                <a:latin typeface="Gotham Narrow Light" pitchFamily="50" charset="0"/>
                <a:cs typeface="Gotham Narrow Light" pitchFamily="50" charset="0"/>
              </a:rPr>
              <a:t>Family films? Which</a:t>
            </a:r>
            <a:r>
              <a:rPr sz="2000" spc="-265" dirty="0">
                <a:solidFill>
                  <a:srgbClr val="5B5D62"/>
                </a:solidFill>
                <a:latin typeface="Gotham Narrow Light" pitchFamily="50" charset="0"/>
                <a:cs typeface="Gotham Narrow Light" pitchFamily="50" charset="0"/>
              </a:rPr>
              <a:t> </a:t>
            </a:r>
            <a:r>
              <a:rPr sz="2000" spc="-5" dirty="0">
                <a:solidFill>
                  <a:srgbClr val="5B5D62"/>
                </a:solidFill>
                <a:latin typeface="Gotham Narrow Light" pitchFamily="50" charset="0"/>
                <a:cs typeface="Gotham Narrow Light" pitchFamily="50" charset="0"/>
              </a:rPr>
              <a:t>title  </a:t>
            </a:r>
            <a:r>
              <a:rPr sz="2000" dirty="0">
                <a:solidFill>
                  <a:srgbClr val="5B5D62"/>
                </a:solidFill>
                <a:latin typeface="Gotham Narrow Light" pitchFamily="50" charset="0"/>
                <a:cs typeface="Gotham Narrow Light" pitchFamily="50" charset="0"/>
              </a:rPr>
              <a:t>drove most of the</a:t>
            </a:r>
            <a:r>
              <a:rPr sz="2000" spc="-195" dirty="0">
                <a:solidFill>
                  <a:srgbClr val="5B5D62"/>
                </a:solidFill>
                <a:latin typeface="Gotham Narrow Light" pitchFamily="50" charset="0"/>
                <a:cs typeface="Gotham Narrow Light" pitchFamily="50" charset="0"/>
              </a:rPr>
              <a:t> </a:t>
            </a:r>
            <a:r>
              <a:rPr sz="2000" dirty="0">
                <a:solidFill>
                  <a:srgbClr val="5B5D62"/>
                </a:solidFill>
                <a:latin typeface="Gotham Narrow Light" pitchFamily="50" charset="0"/>
                <a:cs typeface="Gotham Narrow Light" pitchFamily="50" charset="0"/>
              </a:rPr>
              <a:t>revenue?</a:t>
            </a:r>
          </a:p>
          <a:p>
            <a:pPr marL="384175" indent="-372110">
              <a:lnSpc>
                <a:spcPct val="100000"/>
              </a:lnSpc>
              <a:spcBef>
                <a:spcPts val="5"/>
              </a:spcBef>
              <a:buClr>
                <a:srgbClr val="23BEAE"/>
              </a:buClr>
              <a:buAutoNum type="arabicPeriod"/>
              <a:tabLst>
                <a:tab pos="384175" algn="l"/>
                <a:tab pos="384810" algn="l"/>
              </a:tabLst>
            </a:pPr>
            <a:r>
              <a:rPr sz="2000" dirty="0">
                <a:solidFill>
                  <a:srgbClr val="5B5D62"/>
                </a:solidFill>
                <a:latin typeface="Gotham Narrow Light" pitchFamily="50" charset="0"/>
                <a:cs typeface="Gotham Narrow Light" pitchFamily="50" charset="0"/>
              </a:rPr>
              <a:t>What</a:t>
            </a:r>
            <a:r>
              <a:rPr sz="2000" spc="-35" dirty="0">
                <a:solidFill>
                  <a:srgbClr val="5B5D62"/>
                </a:solidFill>
                <a:latin typeface="Gotham Narrow Light" pitchFamily="50" charset="0"/>
                <a:cs typeface="Gotham Narrow Light" pitchFamily="50" charset="0"/>
              </a:rPr>
              <a:t> </a:t>
            </a:r>
            <a:r>
              <a:rPr sz="2000" dirty="0">
                <a:solidFill>
                  <a:srgbClr val="5B5D62"/>
                </a:solidFill>
                <a:latin typeface="Gotham Narrow Light" pitchFamily="50" charset="0"/>
                <a:cs typeface="Gotham Narrow Light" pitchFamily="50" charset="0"/>
              </a:rPr>
              <a:t>was</a:t>
            </a:r>
            <a:r>
              <a:rPr sz="2000" spc="-15" dirty="0">
                <a:solidFill>
                  <a:srgbClr val="5B5D62"/>
                </a:solidFill>
                <a:latin typeface="Gotham Narrow Light" pitchFamily="50" charset="0"/>
                <a:cs typeface="Gotham Narrow Light" pitchFamily="50" charset="0"/>
              </a:rPr>
              <a:t> </a:t>
            </a:r>
            <a:r>
              <a:rPr sz="2000" dirty="0">
                <a:solidFill>
                  <a:srgbClr val="5B5D62"/>
                </a:solidFill>
                <a:latin typeface="Gotham Narrow Light" pitchFamily="50" charset="0"/>
                <a:cs typeface="Gotham Narrow Light" pitchFamily="50" charset="0"/>
              </a:rPr>
              <a:t>the</a:t>
            </a:r>
            <a:r>
              <a:rPr sz="2000" spc="-20" dirty="0">
                <a:solidFill>
                  <a:srgbClr val="5B5D62"/>
                </a:solidFill>
                <a:latin typeface="Gotham Narrow Light" pitchFamily="50" charset="0"/>
                <a:cs typeface="Gotham Narrow Light" pitchFamily="50" charset="0"/>
              </a:rPr>
              <a:t> </a:t>
            </a:r>
            <a:r>
              <a:rPr sz="2000" dirty="0">
                <a:solidFill>
                  <a:srgbClr val="5B5D62"/>
                </a:solidFill>
                <a:latin typeface="Gotham Narrow Light" pitchFamily="50" charset="0"/>
                <a:cs typeface="Gotham Narrow Light" pitchFamily="50" charset="0"/>
              </a:rPr>
              <a:t>budget</a:t>
            </a:r>
            <a:r>
              <a:rPr sz="2000" spc="-35" dirty="0">
                <a:solidFill>
                  <a:srgbClr val="5B5D62"/>
                </a:solidFill>
                <a:latin typeface="Gotham Narrow Light" pitchFamily="50" charset="0"/>
                <a:cs typeface="Gotham Narrow Light" pitchFamily="50" charset="0"/>
              </a:rPr>
              <a:t> </a:t>
            </a:r>
            <a:r>
              <a:rPr sz="2000" dirty="0">
                <a:solidFill>
                  <a:srgbClr val="5B5D62"/>
                </a:solidFill>
                <a:latin typeface="Gotham Narrow Light" pitchFamily="50" charset="0"/>
                <a:cs typeface="Gotham Narrow Light" pitchFamily="50" charset="0"/>
              </a:rPr>
              <a:t>for</a:t>
            </a:r>
            <a:r>
              <a:rPr sz="2000" spc="-15" dirty="0">
                <a:solidFill>
                  <a:srgbClr val="5B5D62"/>
                </a:solidFill>
                <a:latin typeface="Gotham Narrow Light" pitchFamily="50" charset="0"/>
                <a:cs typeface="Gotham Narrow Light" pitchFamily="50" charset="0"/>
              </a:rPr>
              <a:t> </a:t>
            </a:r>
            <a:r>
              <a:rPr sz="2000" dirty="0">
                <a:solidFill>
                  <a:srgbClr val="5B5D62"/>
                </a:solidFill>
                <a:latin typeface="Gotham Narrow Light" pitchFamily="50" charset="0"/>
                <a:cs typeface="Gotham Narrow Light" pitchFamily="50" charset="0"/>
              </a:rPr>
              <a:t>"A</a:t>
            </a:r>
            <a:r>
              <a:rPr sz="2000" spc="-114" dirty="0">
                <a:solidFill>
                  <a:srgbClr val="5B5D62"/>
                </a:solidFill>
                <a:latin typeface="Gotham Narrow Light" pitchFamily="50" charset="0"/>
                <a:cs typeface="Gotham Narrow Light" pitchFamily="50" charset="0"/>
              </a:rPr>
              <a:t> </a:t>
            </a:r>
            <a:r>
              <a:rPr sz="2000" dirty="0">
                <a:solidFill>
                  <a:srgbClr val="5B5D62"/>
                </a:solidFill>
                <a:latin typeface="Gotham Narrow Light" pitchFamily="50" charset="0"/>
                <a:cs typeface="Gotham Narrow Light" pitchFamily="50" charset="0"/>
              </a:rPr>
              <a:t>Passage</a:t>
            </a:r>
            <a:r>
              <a:rPr sz="2000" spc="-50" dirty="0">
                <a:solidFill>
                  <a:srgbClr val="5B5D62"/>
                </a:solidFill>
                <a:latin typeface="Gotham Narrow Light" pitchFamily="50" charset="0"/>
                <a:cs typeface="Gotham Narrow Light" pitchFamily="50" charset="0"/>
              </a:rPr>
              <a:t> </a:t>
            </a:r>
            <a:r>
              <a:rPr sz="2000" dirty="0">
                <a:solidFill>
                  <a:srgbClr val="5B5D62"/>
                </a:solidFill>
                <a:latin typeface="Gotham Narrow Light" pitchFamily="50" charset="0"/>
                <a:cs typeface="Gotham Narrow Light" pitchFamily="50" charset="0"/>
              </a:rPr>
              <a:t>to</a:t>
            </a:r>
            <a:r>
              <a:rPr sz="2000" spc="-20" dirty="0">
                <a:solidFill>
                  <a:srgbClr val="5B5D62"/>
                </a:solidFill>
                <a:latin typeface="Gotham Narrow Light" pitchFamily="50" charset="0"/>
                <a:cs typeface="Gotham Narrow Light" pitchFamily="50" charset="0"/>
              </a:rPr>
              <a:t> </a:t>
            </a:r>
            <a:r>
              <a:rPr sz="2000" dirty="0">
                <a:solidFill>
                  <a:srgbClr val="5B5D62"/>
                </a:solidFill>
                <a:latin typeface="Gotham Narrow Light" pitchFamily="50" charset="0"/>
                <a:cs typeface="Gotham Narrow Light" pitchFamily="50" charset="0"/>
              </a:rPr>
              <a:t>India"?</a:t>
            </a:r>
            <a:r>
              <a:rPr sz="2000" spc="-5" dirty="0">
                <a:solidFill>
                  <a:srgbClr val="5B5D62"/>
                </a:solidFill>
                <a:latin typeface="Gotham Narrow Light" pitchFamily="50" charset="0"/>
                <a:cs typeface="Gotham Narrow Light" pitchFamily="50" charset="0"/>
              </a:rPr>
              <a:t> </a:t>
            </a:r>
            <a:r>
              <a:rPr sz="2000" dirty="0">
                <a:solidFill>
                  <a:srgbClr val="5B5D62"/>
                </a:solidFill>
                <a:latin typeface="Gotham Narrow Light" pitchFamily="50" charset="0"/>
                <a:cs typeface="Gotham Narrow Light" pitchFamily="50" charset="0"/>
              </a:rPr>
              <a:t>and</a:t>
            </a:r>
            <a:r>
              <a:rPr sz="2000" spc="-15" dirty="0">
                <a:solidFill>
                  <a:srgbClr val="5B5D62"/>
                </a:solidFill>
                <a:latin typeface="Gotham Narrow Light" pitchFamily="50" charset="0"/>
                <a:cs typeface="Gotham Narrow Light" pitchFamily="50" charset="0"/>
              </a:rPr>
              <a:t> </a:t>
            </a:r>
            <a:r>
              <a:rPr sz="2000" dirty="0">
                <a:solidFill>
                  <a:srgbClr val="5B5D62"/>
                </a:solidFill>
                <a:latin typeface="Gotham Narrow Light" pitchFamily="50" charset="0"/>
                <a:cs typeface="Gotham Narrow Light" pitchFamily="50" charset="0"/>
              </a:rPr>
              <a:t>change</a:t>
            </a:r>
            <a:r>
              <a:rPr sz="2000" spc="-35" dirty="0">
                <a:solidFill>
                  <a:srgbClr val="5B5D62"/>
                </a:solidFill>
                <a:latin typeface="Gotham Narrow Light" pitchFamily="50" charset="0"/>
                <a:cs typeface="Gotham Narrow Light" pitchFamily="50" charset="0"/>
              </a:rPr>
              <a:t> </a:t>
            </a:r>
            <a:r>
              <a:rPr sz="2000" dirty="0">
                <a:solidFill>
                  <a:srgbClr val="5B5D62"/>
                </a:solidFill>
                <a:latin typeface="Gotham Narrow Light" pitchFamily="50" charset="0"/>
                <a:cs typeface="Gotham Narrow Light" pitchFamily="50" charset="0"/>
              </a:rPr>
              <a:t>the</a:t>
            </a:r>
            <a:r>
              <a:rPr sz="2000" spc="-300" dirty="0">
                <a:solidFill>
                  <a:srgbClr val="5B5D62"/>
                </a:solidFill>
                <a:latin typeface="Gotham Narrow Light" pitchFamily="50" charset="0"/>
                <a:cs typeface="Gotham Narrow Light" pitchFamily="50" charset="0"/>
              </a:rPr>
              <a:t> </a:t>
            </a:r>
            <a:r>
              <a:rPr sz="2000" b="1" dirty="0">
                <a:solidFill>
                  <a:srgbClr val="5B5D62"/>
                </a:solidFill>
                <a:latin typeface="Gotham Narrow Light" pitchFamily="50" charset="0"/>
                <a:cs typeface="Gotham Narrow Light" pitchFamily="50" charset="0"/>
              </a:rPr>
              <a:t>number</a:t>
            </a:r>
            <a:endParaRPr sz="2000" dirty="0">
              <a:solidFill>
                <a:srgbClr val="5B5D62"/>
              </a:solidFill>
              <a:latin typeface="Gotham Narrow Light" pitchFamily="50" charset="0"/>
              <a:cs typeface="Gotham Narrow Light" pitchFamily="50" charset="0"/>
            </a:endParaRPr>
          </a:p>
          <a:p>
            <a:pPr marL="384175">
              <a:lnSpc>
                <a:spcPct val="100000"/>
              </a:lnSpc>
            </a:pPr>
            <a:r>
              <a:rPr sz="2000" b="1" dirty="0">
                <a:solidFill>
                  <a:srgbClr val="5B5D62"/>
                </a:solidFill>
                <a:latin typeface="Gotham Narrow Light" pitchFamily="50" charset="0"/>
                <a:cs typeface="Gotham Narrow Light" pitchFamily="50" charset="0"/>
              </a:rPr>
              <a:t>format </a:t>
            </a:r>
            <a:r>
              <a:rPr sz="2000" dirty="0">
                <a:solidFill>
                  <a:srgbClr val="5B5D62"/>
                </a:solidFill>
                <a:latin typeface="Gotham Narrow Light" pitchFamily="50" charset="0"/>
                <a:cs typeface="Gotham Narrow Light" pitchFamily="50" charset="0"/>
              </a:rPr>
              <a:t>to </a:t>
            </a:r>
            <a:r>
              <a:rPr sz="2000" i="1" dirty="0">
                <a:solidFill>
                  <a:srgbClr val="5B5D62"/>
                </a:solidFill>
                <a:latin typeface="Gotham Narrow Light" pitchFamily="50" charset="0"/>
                <a:cs typeface="Gotham Narrow Light" pitchFamily="50" charset="0"/>
              </a:rPr>
              <a:t>currency</a:t>
            </a:r>
            <a:r>
              <a:rPr sz="2000" dirty="0">
                <a:solidFill>
                  <a:srgbClr val="5B5D62"/>
                </a:solidFill>
                <a:latin typeface="Gotham Narrow Light" pitchFamily="50" charset="0"/>
                <a:cs typeface="Gotham Narrow Light" pitchFamily="50" charset="0"/>
              </a:rPr>
              <a:t>, with a dollar sign and no decimal</a:t>
            </a:r>
            <a:r>
              <a:rPr sz="2000" spc="-370" dirty="0">
                <a:solidFill>
                  <a:srgbClr val="5B5D62"/>
                </a:solidFill>
                <a:latin typeface="Gotham Narrow Light" pitchFamily="50" charset="0"/>
                <a:cs typeface="Gotham Narrow Light" pitchFamily="50" charset="0"/>
              </a:rPr>
              <a:t> </a:t>
            </a:r>
            <a:r>
              <a:rPr sz="2000" dirty="0">
                <a:solidFill>
                  <a:srgbClr val="5B5D62"/>
                </a:solidFill>
                <a:latin typeface="Gotham Narrow Light" pitchFamily="50" charset="0"/>
                <a:cs typeface="Gotham Narrow Light" pitchFamily="50" charset="0"/>
              </a:rPr>
              <a:t>places</a:t>
            </a:r>
            <a:r>
              <a:rPr lang="en-US" sz="2000" dirty="0">
                <a:solidFill>
                  <a:srgbClr val="5B5D62"/>
                </a:solidFill>
                <a:latin typeface="Gotham Narrow Light" pitchFamily="50" charset="0"/>
                <a:cs typeface="Gotham Narrow Light" pitchFamily="50" charset="0"/>
              </a:rPr>
              <a:t>.</a:t>
            </a:r>
          </a:p>
          <a:p>
            <a:pPr marL="384175" indent="-372110">
              <a:lnSpc>
                <a:spcPct val="100000"/>
              </a:lnSpc>
              <a:spcBef>
                <a:spcPts val="5"/>
              </a:spcBef>
              <a:buClr>
                <a:srgbClr val="23BEAE"/>
              </a:buClr>
              <a:buAutoNum type="arabicPeriod" startAt="6"/>
              <a:tabLst>
                <a:tab pos="384175" algn="l"/>
                <a:tab pos="384810" algn="l"/>
              </a:tabLst>
            </a:pPr>
            <a:r>
              <a:rPr sz="2000" dirty="0">
                <a:solidFill>
                  <a:srgbClr val="5B5D62"/>
                </a:solidFill>
                <a:latin typeface="Gotham Narrow Light" pitchFamily="50" charset="0"/>
                <a:cs typeface="Gotham Narrow Light" pitchFamily="50" charset="0"/>
              </a:rPr>
              <a:t>Show </a:t>
            </a:r>
            <a:r>
              <a:rPr sz="2000" b="1" dirty="0">
                <a:solidFill>
                  <a:srgbClr val="5B5D62"/>
                </a:solidFill>
                <a:latin typeface="Gotham Narrow Light" pitchFamily="50" charset="0"/>
                <a:cs typeface="Gotham Narrow Light" pitchFamily="50" charset="0"/>
              </a:rPr>
              <a:t>Gross Revenue </a:t>
            </a:r>
            <a:r>
              <a:rPr sz="2000" dirty="0">
                <a:solidFill>
                  <a:srgbClr val="5B5D62"/>
                </a:solidFill>
                <a:latin typeface="Gotham Narrow Light" pitchFamily="50" charset="0"/>
                <a:cs typeface="Gotham Narrow Light" pitchFamily="50" charset="0"/>
              </a:rPr>
              <a:t>by </a:t>
            </a:r>
            <a:r>
              <a:rPr sz="2000" b="1" dirty="0">
                <a:solidFill>
                  <a:srgbClr val="5B5D62"/>
                </a:solidFill>
                <a:latin typeface="Gotham Narrow Light" pitchFamily="50" charset="0"/>
                <a:cs typeface="Gotham Narrow Light" pitchFamily="50" charset="0"/>
              </a:rPr>
              <a:t>Genre </a:t>
            </a:r>
            <a:r>
              <a:rPr sz="2000" dirty="0">
                <a:solidFill>
                  <a:srgbClr val="5B5D62"/>
                </a:solidFill>
                <a:latin typeface="Gotham Narrow Light" pitchFamily="50" charset="0"/>
                <a:cs typeface="Gotham Narrow Light" pitchFamily="50" charset="0"/>
              </a:rPr>
              <a:t>(rows) and</a:t>
            </a:r>
            <a:r>
              <a:rPr sz="2000" spc="-160" dirty="0">
                <a:solidFill>
                  <a:srgbClr val="5B5D62"/>
                </a:solidFill>
                <a:latin typeface="Gotham Narrow Light" pitchFamily="50" charset="0"/>
                <a:cs typeface="Gotham Narrow Light" pitchFamily="50" charset="0"/>
              </a:rPr>
              <a:t> </a:t>
            </a:r>
            <a:r>
              <a:rPr sz="2000" b="1" dirty="0">
                <a:solidFill>
                  <a:srgbClr val="5B5D62"/>
                </a:solidFill>
                <a:latin typeface="Gotham Narrow Light" pitchFamily="50" charset="0"/>
                <a:cs typeface="Gotham Narrow Light" pitchFamily="50" charset="0"/>
              </a:rPr>
              <a:t>Rating</a:t>
            </a:r>
            <a:r>
              <a:rPr sz="2000" dirty="0">
                <a:solidFill>
                  <a:srgbClr val="5B5D62"/>
                </a:solidFill>
                <a:latin typeface="Gotham Narrow Light" pitchFamily="50" charset="0"/>
                <a:cs typeface="Gotham Narrow Light" pitchFamily="50" charset="0"/>
              </a:rPr>
              <a:t>(columns).</a:t>
            </a:r>
          </a:p>
        </p:txBody>
      </p:sp>
      <p:sp>
        <p:nvSpPr>
          <p:cNvPr id="9" name="Google Shape;644;p61">
            <a:extLst>
              <a:ext uri="{FF2B5EF4-FFF2-40B4-BE49-F238E27FC236}">
                <a16:creationId xmlns:a16="http://schemas.microsoft.com/office/drawing/2014/main" id="{E981FD29-832E-45AA-935D-762442922087}"/>
              </a:ext>
            </a:extLst>
          </p:cNvPr>
          <p:cNvSpPr txBox="1">
            <a:spLocks/>
          </p:cNvSpPr>
          <p:nvPr/>
        </p:nvSpPr>
        <p:spPr>
          <a:xfrm>
            <a:off x="0" y="154263"/>
            <a:ext cx="12192000" cy="77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sz="4000" b="1" dirty="0">
                <a:solidFill>
                  <a:srgbClr val="DD0551"/>
                </a:solidFill>
                <a:latin typeface="Gotham" pitchFamily="50" charset="0"/>
                <a:cs typeface="Gotham" pitchFamily="50" charset="0"/>
              </a:rPr>
              <a:t>Pivot Table: Practice</a:t>
            </a:r>
          </a:p>
        </p:txBody>
      </p:sp>
    </p:spTree>
    <p:extLst>
      <p:ext uri="{BB962C8B-B14F-4D97-AF65-F5344CB8AC3E}">
        <p14:creationId xmlns:p14="http://schemas.microsoft.com/office/powerpoint/2010/main" val="89685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3103D6-A937-4D80-82FC-776AF8E8F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F2209B-5A59-4C91-8487-DF88398FD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1902FE7-4372-48F3-B3B0-3CDE4E8E46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6349"/>
            <a:ext cx="12191998" cy="6864349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66CD5142-145C-4178-AB3F-87A632750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6349"/>
            <a:ext cx="12191998" cy="6864349"/>
          </a:xfrm>
          <a:prstGeom prst="rect">
            <a:avLst/>
          </a:prstGeom>
        </p:spPr>
      </p:pic>
      <p:sp>
        <p:nvSpPr>
          <p:cNvPr id="6" name="Google Shape;126;p21">
            <a:extLst>
              <a:ext uri="{FF2B5EF4-FFF2-40B4-BE49-F238E27FC236}">
                <a16:creationId xmlns:a16="http://schemas.microsoft.com/office/drawing/2014/main" id="{0757B608-2D30-4ECE-88BA-204FFFC39760}"/>
              </a:ext>
            </a:extLst>
          </p:cNvPr>
          <p:cNvSpPr txBox="1">
            <a:spLocks/>
          </p:cNvSpPr>
          <p:nvPr/>
        </p:nvSpPr>
        <p:spPr>
          <a:xfrm>
            <a:off x="946728" y="2780907"/>
            <a:ext cx="10298545" cy="104547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  <a:buClr>
                <a:schemeClr val="dk1"/>
              </a:buClr>
              <a:buSzPts val="6000"/>
              <a:buFont typeface="Calibri"/>
              <a:buNone/>
            </a:pPr>
            <a:r>
              <a:rPr lang="az-Latn-AZ" sz="5400" b="1" dirty="0">
                <a:solidFill>
                  <a:srgbClr val="FFD305"/>
                </a:solidFill>
                <a:latin typeface="Gotham" panose="02000503000000020004" pitchFamily="50" charset="0"/>
                <a:cs typeface="Gotham" panose="02000503000000020004" pitchFamily="50" charset="0"/>
              </a:rPr>
              <a:t>Thank</a:t>
            </a:r>
            <a:r>
              <a:rPr lang="az-Latn-AZ" sz="5400" b="1" dirty="0">
                <a:solidFill>
                  <a:schemeClr val="bg1"/>
                </a:solidFill>
                <a:latin typeface="Gotham" panose="02000503000000020004" pitchFamily="50" charset="0"/>
                <a:cs typeface="Gotham" panose="02000503000000020004" pitchFamily="50" charset="0"/>
              </a:rPr>
              <a:t> you!</a:t>
            </a:r>
            <a:endParaRPr lang="az-Latn-AZ" sz="5400" b="1" dirty="0">
              <a:solidFill>
                <a:srgbClr val="FFC000"/>
              </a:solidFill>
              <a:latin typeface="Gotham" panose="02000503000000020004" pitchFamily="50" charset="0"/>
              <a:cs typeface="Gotham" panose="02000503000000020004" pitchFamily="50" charset="0"/>
            </a:endParaRPr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C9F916E9-094A-4564-8F7A-11C490FA8D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849" y="5711668"/>
            <a:ext cx="2036038" cy="114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068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1BADC7D-D3EF-4D86-9E71-FBEB084B0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4FCA1DF-337D-4BF9-984B-A8D6D97FE3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5849" y="5711668"/>
            <a:ext cx="2036038" cy="114633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85883DC-19BD-4B56-9513-F333F915B0D4}"/>
              </a:ext>
            </a:extLst>
          </p:cNvPr>
          <p:cNvSpPr/>
          <p:nvPr/>
        </p:nvSpPr>
        <p:spPr>
          <a:xfrm>
            <a:off x="1190185" y="2921169"/>
            <a:ext cx="98116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spc="176" dirty="0">
                <a:solidFill>
                  <a:schemeClr val="bg1"/>
                </a:solidFill>
                <a:latin typeface="Gotham" pitchFamily="50" charset="0"/>
                <a:cs typeface="Gotham" pitchFamily="50" charset="0"/>
              </a:rPr>
              <a:t>Pivot</a:t>
            </a:r>
            <a:r>
              <a:rPr lang="en-US" sz="5400" b="1" spc="176" dirty="0">
                <a:solidFill>
                  <a:srgbClr val="FCCE04"/>
                </a:solidFill>
                <a:latin typeface="Gotham" pitchFamily="50" charset="0"/>
                <a:cs typeface="Gotham" pitchFamily="50" charset="0"/>
              </a:rPr>
              <a:t>Table</a:t>
            </a:r>
            <a:endParaRPr lang="ru-RU" sz="5400" b="1" dirty="0">
              <a:solidFill>
                <a:srgbClr val="FCCE04"/>
              </a:solidFill>
              <a:latin typeface="Gotham" pitchFamily="50" charset="0"/>
              <a:ea typeface="+mj-ea"/>
              <a:cs typeface="Gotham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169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0B3DA465-D878-441C-B941-F195460BBF92}"/>
              </a:ext>
            </a:extLst>
          </p:cNvPr>
          <p:cNvPicPr>
            <a:picLocks/>
          </p:cNvPicPr>
          <p:nvPr/>
        </p:nvPicPr>
        <p:blipFill>
          <a:blip r:embed="rId2"/>
          <a:srcRect/>
          <a:stretch/>
        </p:blipFill>
        <p:spPr>
          <a:xfrm>
            <a:off x="11013950" y="6134605"/>
            <a:ext cx="959111" cy="539999"/>
          </a:xfrm>
          <a:prstGeom prst="rect">
            <a:avLst/>
          </a:prstGeom>
        </p:spPr>
      </p:pic>
      <p:sp>
        <p:nvSpPr>
          <p:cNvPr id="7" name="Google Shape;644;p61">
            <a:extLst>
              <a:ext uri="{FF2B5EF4-FFF2-40B4-BE49-F238E27FC236}">
                <a16:creationId xmlns:a16="http://schemas.microsoft.com/office/drawing/2014/main" id="{35F1677C-13E9-402B-A934-A36BE4D7DD6B}"/>
              </a:ext>
            </a:extLst>
          </p:cNvPr>
          <p:cNvSpPr txBox="1">
            <a:spLocks/>
          </p:cNvSpPr>
          <p:nvPr/>
        </p:nvSpPr>
        <p:spPr>
          <a:xfrm>
            <a:off x="0" y="154263"/>
            <a:ext cx="12192000" cy="77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sz="4000" b="1" dirty="0">
                <a:solidFill>
                  <a:srgbClr val="E11A5B"/>
                </a:solidFill>
                <a:latin typeface="Gotham" pitchFamily="50" charset="0"/>
                <a:cs typeface="Gotham" pitchFamily="50" charset="0"/>
              </a:rPr>
              <a:t>Why Pivot Table?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8EDAB3-FF70-4073-BC11-F46E87CD70A7}"/>
              </a:ext>
            </a:extLst>
          </p:cNvPr>
          <p:cNvSpPr txBox="1"/>
          <p:nvPr/>
        </p:nvSpPr>
        <p:spPr>
          <a:xfrm>
            <a:off x="11185688" y="6254982"/>
            <a:ext cx="615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otham Narrow Light" pitchFamily="50" charset="0"/>
                <a:cs typeface="Gotham Narrow Light" pitchFamily="50" charset="0"/>
              </a:rPr>
              <a:t>4</a:t>
            </a:r>
            <a:endParaRPr lang="az-Latn-AZ" sz="1400" dirty="0">
              <a:solidFill>
                <a:schemeClr val="tx1">
                  <a:lumMod val="50000"/>
                  <a:lumOff val="50000"/>
                </a:schemeClr>
              </a:solidFill>
              <a:latin typeface="Gotham Narrow Light" pitchFamily="50" charset="0"/>
              <a:cs typeface="Gotham Narrow Light" pitchFamily="50" charset="0"/>
            </a:endParaRPr>
          </a:p>
        </p:txBody>
      </p:sp>
      <p:sp>
        <p:nvSpPr>
          <p:cNvPr id="9" name="Rectangle 27">
            <a:extLst>
              <a:ext uri="{FF2B5EF4-FFF2-40B4-BE49-F238E27FC236}">
                <a16:creationId xmlns:a16="http://schemas.microsoft.com/office/drawing/2014/main" id="{551FB49A-E1DA-48CE-A3EC-AED18E4E05D8}"/>
              </a:ext>
            </a:extLst>
          </p:cNvPr>
          <p:cNvSpPr/>
          <p:nvPr/>
        </p:nvSpPr>
        <p:spPr>
          <a:xfrm>
            <a:off x="493706" y="6163386"/>
            <a:ext cx="6926811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55"/>
              </a:lnSpc>
            </a:pPr>
            <a:r>
              <a:rPr lang="en-US" sz="1400" spc="15" dirty="0">
                <a:solidFill>
                  <a:schemeClr val="tx1">
                    <a:lumMod val="50000"/>
                    <a:lumOff val="50000"/>
                  </a:schemeClr>
                </a:solidFill>
                <a:latin typeface="Gotham Narrow Light" pitchFamily="50" charset="0"/>
                <a:cs typeface="Gotham Narrow Light" pitchFamily="50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www.dsa.az</a:t>
            </a:r>
            <a:r>
              <a:rPr lang="en-US" sz="1400" spc="15" dirty="0">
                <a:solidFill>
                  <a:schemeClr val="tx1">
                    <a:lumMod val="50000"/>
                    <a:lumOff val="50000"/>
                  </a:schemeClr>
                </a:solidFill>
                <a:latin typeface="Gotham Narrow Light" pitchFamily="50" charset="0"/>
                <a:cs typeface="Gotham Narrow Light" pitchFamily="50" charset="0"/>
              </a:rPr>
              <a:t>                                                                     </a:t>
            </a:r>
            <a:r>
              <a:rPr lang="az-Latn-AZ" sz="1400" spc="15" dirty="0">
                <a:solidFill>
                  <a:schemeClr val="tx1">
                    <a:lumMod val="50000"/>
                    <a:lumOff val="50000"/>
                  </a:schemeClr>
                </a:solidFill>
                <a:latin typeface="Gotham Narrow Light" pitchFamily="50" charset="0"/>
                <a:cs typeface="Gotham Narrow Light" pitchFamily="50" charset="0"/>
              </a:rPr>
              <a:t>Bütün </a:t>
            </a:r>
            <a:r>
              <a:rPr lang="az-Latn-AZ" sz="1400" spc="10" dirty="0">
                <a:solidFill>
                  <a:schemeClr val="tx1">
                    <a:lumMod val="50000"/>
                    <a:lumOff val="50000"/>
                  </a:schemeClr>
                </a:solidFill>
                <a:latin typeface="Gotham Narrow Light" pitchFamily="50" charset="0"/>
                <a:cs typeface="Gotham Narrow Light" pitchFamily="50" charset="0"/>
              </a:rPr>
              <a:t>hüquqlar</a:t>
            </a:r>
            <a:r>
              <a:rPr lang="az-Latn-AZ" sz="1400" spc="-135" dirty="0">
                <a:solidFill>
                  <a:schemeClr val="tx1">
                    <a:lumMod val="50000"/>
                    <a:lumOff val="50000"/>
                  </a:schemeClr>
                </a:solidFill>
                <a:latin typeface="Gotham Narrow Light" pitchFamily="50" charset="0"/>
                <a:cs typeface="Gotham Narrow Light" pitchFamily="50" charset="0"/>
              </a:rPr>
              <a:t> </a:t>
            </a:r>
            <a:r>
              <a:rPr lang="az-Latn-AZ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otham Narrow Light" pitchFamily="50" charset="0"/>
                <a:cs typeface="Gotham Narrow Light" pitchFamily="50" charset="0"/>
              </a:rPr>
              <a:t>qorunur.</a:t>
            </a:r>
            <a:endParaRPr lang="az-Latn-AZ" sz="1400" b="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Gotham Narrow Light" pitchFamily="50" charset="0"/>
              <a:cs typeface="Gotham Narrow Light" pitchFamily="50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5A1D80-08BD-47E3-954B-5A4093617407}"/>
              </a:ext>
            </a:extLst>
          </p:cNvPr>
          <p:cNvSpPr txBox="1"/>
          <p:nvPr/>
        </p:nvSpPr>
        <p:spPr>
          <a:xfrm>
            <a:off x="7764905" y="6250717"/>
            <a:ext cx="3386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Gotham Narrow Light" pitchFamily="50" charset="0"/>
                <a:cs typeface="Gotham Narrow Light" pitchFamily="50" charset="0"/>
              </a:rPr>
              <a:t>DATA SCIENCE ACADEMY</a:t>
            </a:r>
            <a:endParaRPr lang="az-Latn-AZ" sz="1400" spc="300" dirty="0">
              <a:solidFill>
                <a:schemeClr val="tx1">
                  <a:lumMod val="50000"/>
                  <a:lumOff val="50000"/>
                </a:schemeClr>
              </a:solidFill>
              <a:latin typeface="Gotham Narrow Light" pitchFamily="50" charset="0"/>
              <a:cs typeface="Gotham Narrow Light" pitchFamily="50" charset="0"/>
            </a:endParaRPr>
          </a:p>
        </p:txBody>
      </p:sp>
      <p:sp>
        <p:nvSpPr>
          <p:cNvPr id="8" name="Rectangle 13"/>
          <p:cNvSpPr/>
          <p:nvPr/>
        </p:nvSpPr>
        <p:spPr>
          <a:xfrm>
            <a:off x="329888" y="1246291"/>
            <a:ext cx="104745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23BEAE"/>
              </a:buClr>
            </a:pPr>
            <a:r>
              <a:rPr lang="en-US" sz="2000" b="1" dirty="0">
                <a:solidFill>
                  <a:srgbClr val="DD0551"/>
                </a:solidFill>
                <a:latin typeface="Gotham Narrow Light" pitchFamily="50" charset="0"/>
                <a:cs typeface="Gotham Narrow Light" pitchFamily="50" charset="0"/>
              </a:rPr>
              <a:t>PivotTables</a:t>
            </a:r>
            <a:r>
              <a:rPr lang="en-US" sz="2000" dirty="0">
                <a:latin typeface="Gotham Narrow Light" pitchFamily="50" charset="0"/>
                <a:cs typeface="Gotham Narrow Light" pitchFamily="50" charset="0"/>
              </a:rPr>
              <a:t> allow you to easily </a:t>
            </a:r>
            <a:r>
              <a:rPr lang="en-US" sz="2000" b="1" dirty="0">
                <a:latin typeface="Gotham Narrow Light" pitchFamily="50" charset="0"/>
                <a:cs typeface="Gotham Narrow Light" pitchFamily="50" charset="0"/>
              </a:rPr>
              <a:t>organize</a:t>
            </a:r>
            <a:r>
              <a:rPr lang="en-US" sz="2000" dirty="0">
                <a:latin typeface="Gotham Narrow Light" pitchFamily="50" charset="0"/>
                <a:cs typeface="Gotham Narrow Light" pitchFamily="50" charset="0"/>
              </a:rPr>
              <a:t>, </a:t>
            </a:r>
            <a:r>
              <a:rPr lang="en-US" sz="2000" b="1" dirty="0">
                <a:latin typeface="Gotham Narrow Light" pitchFamily="50" charset="0"/>
                <a:cs typeface="Gotham Narrow Light" pitchFamily="50" charset="0"/>
              </a:rPr>
              <a:t>filter</a:t>
            </a:r>
            <a:r>
              <a:rPr lang="en-US" sz="2000" dirty="0">
                <a:latin typeface="Gotham Narrow Light" pitchFamily="50" charset="0"/>
                <a:cs typeface="Gotham Narrow Light" pitchFamily="50" charset="0"/>
              </a:rPr>
              <a:t>, </a:t>
            </a:r>
            <a:r>
              <a:rPr lang="en-US" sz="2000" b="1" dirty="0">
                <a:latin typeface="Gotham Narrow Light" pitchFamily="50" charset="0"/>
                <a:cs typeface="Gotham Narrow Light" pitchFamily="50" charset="0"/>
              </a:rPr>
              <a:t>summarize</a:t>
            </a:r>
            <a:r>
              <a:rPr lang="en-US" sz="2000" dirty="0">
                <a:latin typeface="Gotham Narrow Light" pitchFamily="50" charset="0"/>
                <a:cs typeface="Gotham Narrow Light" pitchFamily="50" charset="0"/>
              </a:rPr>
              <a:t>, and </a:t>
            </a:r>
            <a:r>
              <a:rPr lang="en-US" sz="2000" b="1" dirty="0">
                <a:latin typeface="Gotham Narrow Light" pitchFamily="50" charset="0"/>
                <a:cs typeface="Gotham Narrow Light" pitchFamily="50" charset="0"/>
              </a:rPr>
              <a:t>analyze</a:t>
            </a:r>
            <a:r>
              <a:rPr lang="en-US" sz="2000" dirty="0">
                <a:latin typeface="Gotham Narrow Light" pitchFamily="50" charset="0"/>
                <a:cs typeface="Gotham Narrow Light" pitchFamily="50" charset="0"/>
              </a:rPr>
              <a:t> raw data.</a:t>
            </a:r>
            <a:endParaRPr lang="az-Latn-AZ" sz="2000" dirty="0">
              <a:latin typeface="Gotham Narrow Light" pitchFamily="50" charset="0"/>
              <a:cs typeface="Gotham Narrow Light" pitchFamily="50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3E8BBEF-A2E4-4FC6-94C9-A779AEF66053}"/>
              </a:ext>
            </a:extLst>
          </p:cNvPr>
          <p:cNvGrpSpPr/>
          <p:nvPr/>
        </p:nvGrpSpPr>
        <p:grpSpPr>
          <a:xfrm>
            <a:off x="504574" y="2246512"/>
            <a:ext cx="4150591" cy="3596640"/>
            <a:chOff x="329888" y="2223037"/>
            <a:chExt cx="4150591" cy="3596640"/>
          </a:xfrm>
        </p:grpSpPr>
        <p:sp>
          <p:nvSpPr>
            <p:cNvPr id="36" name="object 12">
              <a:extLst>
                <a:ext uri="{FF2B5EF4-FFF2-40B4-BE49-F238E27FC236}">
                  <a16:creationId xmlns:a16="http://schemas.microsoft.com/office/drawing/2014/main" id="{1AAB76A8-291F-4BC0-A23E-14B5B211F6E3}"/>
                </a:ext>
              </a:extLst>
            </p:cNvPr>
            <p:cNvSpPr/>
            <p:nvPr/>
          </p:nvSpPr>
          <p:spPr>
            <a:xfrm>
              <a:off x="3383199" y="4306280"/>
              <a:ext cx="1097280" cy="584200"/>
            </a:xfrm>
            <a:custGeom>
              <a:avLst/>
              <a:gdLst/>
              <a:ahLst/>
              <a:cxnLst/>
              <a:rect l="l" t="t" r="r" b="b"/>
              <a:pathLst>
                <a:path w="1097279" h="584200">
                  <a:moveTo>
                    <a:pt x="767334" y="0"/>
                  </a:moveTo>
                  <a:lnTo>
                    <a:pt x="767334" y="160655"/>
                  </a:lnTo>
                  <a:lnTo>
                    <a:pt x="0" y="160655"/>
                  </a:lnTo>
                  <a:lnTo>
                    <a:pt x="0" y="423037"/>
                  </a:lnTo>
                  <a:lnTo>
                    <a:pt x="767334" y="423037"/>
                  </a:lnTo>
                  <a:lnTo>
                    <a:pt x="767334" y="583692"/>
                  </a:lnTo>
                  <a:lnTo>
                    <a:pt x="1097279" y="291719"/>
                  </a:lnTo>
                  <a:lnTo>
                    <a:pt x="767334" y="0"/>
                  </a:lnTo>
                  <a:close/>
                </a:path>
              </a:pathLst>
            </a:custGeom>
            <a:solidFill>
              <a:srgbClr val="E11A5B"/>
            </a:solidFill>
            <a:ln>
              <a:noFill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" name="object 9"/>
            <p:cNvSpPr/>
            <p:nvPr/>
          </p:nvSpPr>
          <p:spPr>
            <a:xfrm>
              <a:off x="329888" y="2223037"/>
              <a:ext cx="3381755" cy="359664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4D42F14-6B54-4D0F-BBC6-F6CC807BF03A}"/>
              </a:ext>
            </a:extLst>
          </p:cNvPr>
          <p:cNvGrpSpPr/>
          <p:nvPr/>
        </p:nvGrpSpPr>
        <p:grpSpPr>
          <a:xfrm>
            <a:off x="4732228" y="3712390"/>
            <a:ext cx="2688289" cy="1519428"/>
            <a:chOff x="4574960" y="2975850"/>
            <a:chExt cx="2688289" cy="1519428"/>
          </a:xfrm>
        </p:grpSpPr>
        <p:sp>
          <p:nvSpPr>
            <p:cNvPr id="27" name="object 12"/>
            <p:cNvSpPr/>
            <p:nvPr/>
          </p:nvSpPr>
          <p:spPr>
            <a:xfrm>
              <a:off x="6165969" y="3594621"/>
              <a:ext cx="1097280" cy="584200"/>
            </a:xfrm>
            <a:custGeom>
              <a:avLst/>
              <a:gdLst/>
              <a:ahLst/>
              <a:cxnLst/>
              <a:rect l="l" t="t" r="r" b="b"/>
              <a:pathLst>
                <a:path w="1097279" h="584200">
                  <a:moveTo>
                    <a:pt x="767334" y="0"/>
                  </a:moveTo>
                  <a:lnTo>
                    <a:pt x="767334" y="160655"/>
                  </a:lnTo>
                  <a:lnTo>
                    <a:pt x="0" y="160655"/>
                  </a:lnTo>
                  <a:lnTo>
                    <a:pt x="0" y="423037"/>
                  </a:lnTo>
                  <a:lnTo>
                    <a:pt x="767334" y="423037"/>
                  </a:lnTo>
                  <a:lnTo>
                    <a:pt x="767334" y="583692"/>
                  </a:lnTo>
                  <a:lnTo>
                    <a:pt x="1097279" y="291719"/>
                  </a:lnTo>
                  <a:lnTo>
                    <a:pt x="767334" y="0"/>
                  </a:lnTo>
                  <a:close/>
                </a:path>
              </a:pathLst>
            </a:custGeom>
            <a:solidFill>
              <a:srgbClr val="E11A5B"/>
            </a:solidFill>
            <a:ln>
              <a:noFill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15"/>
            <p:cNvSpPr/>
            <p:nvPr/>
          </p:nvSpPr>
          <p:spPr>
            <a:xfrm>
              <a:off x="4574960" y="2975850"/>
              <a:ext cx="1883664" cy="151942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17"/>
          <p:cNvSpPr/>
          <p:nvPr/>
        </p:nvSpPr>
        <p:spPr>
          <a:xfrm>
            <a:off x="4732228" y="4337208"/>
            <a:ext cx="624840" cy="609600"/>
          </a:xfrm>
          <a:custGeom>
            <a:avLst/>
            <a:gdLst/>
            <a:ahLst/>
            <a:cxnLst/>
            <a:rect l="l" t="t" r="r" b="b"/>
            <a:pathLst>
              <a:path w="624839" h="609600">
                <a:moveTo>
                  <a:pt x="0" y="101599"/>
                </a:moveTo>
                <a:lnTo>
                  <a:pt x="8000" y="61975"/>
                </a:lnTo>
                <a:lnTo>
                  <a:pt x="29717" y="29717"/>
                </a:lnTo>
                <a:lnTo>
                  <a:pt x="61975" y="8000"/>
                </a:lnTo>
                <a:lnTo>
                  <a:pt x="101600" y="0"/>
                </a:lnTo>
                <a:lnTo>
                  <a:pt x="522986" y="0"/>
                </a:lnTo>
                <a:lnTo>
                  <a:pt x="562610" y="8000"/>
                </a:lnTo>
                <a:lnTo>
                  <a:pt x="594867" y="29717"/>
                </a:lnTo>
                <a:lnTo>
                  <a:pt x="616585" y="61975"/>
                </a:lnTo>
                <a:lnTo>
                  <a:pt x="624586" y="101599"/>
                </a:lnTo>
                <a:lnTo>
                  <a:pt x="624586" y="507745"/>
                </a:lnTo>
                <a:lnTo>
                  <a:pt x="616585" y="547369"/>
                </a:lnTo>
                <a:lnTo>
                  <a:pt x="594867" y="579627"/>
                </a:lnTo>
                <a:lnTo>
                  <a:pt x="562610" y="601344"/>
                </a:lnTo>
                <a:lnTo>
                  <a:pt x="522986" y="609345"/>
                </a:lnTo>
                <a:lnTo>
                  <a:pt x="101600" y="609345"/>
                </a:lnTo>
                <a:lnTo>
                  <a:pt x="61975" y="601344"/>
                </a:lnTo>
                <a:lnTo>
                  <a:pt x="29717" y="579627"/>
                </a:lnTo>
                <a:lnTo>
                  <a:pt x="8000" y="547369"/>
                </a:lnTo>
                <a:lnTo>
                  <a:pt x="0" y="507745"/>
                </a:lnTo>
                <a:lnTo>
                  <a:pt x="0" y="101599"/>
                </a:lnTo>
                <a:close/>
              </a:path>
            </a:pathLst>
          </a:custGeom>
          <a:ln w="28956">
            <a:solidFill>
              <a:srgbClr val="E11A5B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rgbClr val="DD0551"/>
              </a:solidFill>
            </a:endParaRPr>
          </a:p>
        </p:txBody>
      </p:sp>
      <p:grpSp>
        <p:nvGrpSpPr>
          <p:cNvPr id="33" name="object 18"/>
          <p:cNvGrpSpPr/>
          <p:nvPr/>
        </p:nvGrpSpPr>
        <p:grpSpPr>
          <a:xfrm>
            <a:off x="7469923" y="3226745"/>
            <a:ext cx="4474845" cy="2743835"/>
            <a:chOff x="7339562" y="3415248"/>
            <a:chExt cx="4474845" cy="2743835"/>
          </a:xfrm>
        </p:grpSpPr>
        <p:sp>
          <p:nvSpPr>
            <p:cNvPr id="34" name="object 19"/>
            <p:cNvSpPr/>
            <p:nvPr/>
          </p:nvSpPr>
          <p:spPr>
            <a:xfrm>
              <a:off x="7339562" y="3415248"/>
              <a:ext cx="4474507" cy="274327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20"/>
            <p:cNvSpPr/>
            <p:nvPr/>
          </p:nvSpPr>
          <p:spPr>
            <a:xfrm>
              <a:off x="7348727" y="3425951"/>
              <a:ext cx="4383024" cy="264871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989380686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98D2399-FE9A-4113-BB51-10D9A85ADF09}"/>
              </a:ext>
            </a:extLst>
          </p:cNvPr>
          <p:cNvPicPr>
            <a:picLocks/>
          </p:cNvPicPr>
          <p:nvPr/>
        </p:nvPicPr>
        <p:blipFill>
          <a:blip r:embed="rId2"/>
          <a:srcRect/>
          <a:stretch/>
        </p:blipFill>
        <p:spPr>
          <a:xfrm>
            <a:off x="11013950" y="6134605"/>
            <a:ext cx="959111" cy="53999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BC8EDAB3-FF70-4073-BC11-F46E87CD70A7}"/>
              </a:ext>
            </a:extLst>
          </p:cNvPr>
          <p:cNvSpPr txBox="1"/>
          <p:nvPr/>
        </p:nvSpPr>
        <p:spPr>
          <a:xfrm>
            <a:off x="11185688" y="6254982"/>
            <a:ext cx="615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otham Narrow Light" pitchFamily="50" charset="0"/>
                <a:cs typeface="Gotham Narrow Light" pitchFamily="50" charset="0"/>
              </a:rPr>
              <a:t>5</a:t>
            </a:r>
            <a:endParaRPr lang="az-Latn-AZ" sz="1400" dirty="0">
              <a:solidFill>
                <a:schemeClr val="tx1">
                  <a:lumMod val="50000"/>
                  <a:lumOff val="50000"/>
                </a:schemeClr>
              </a:solidFill>
              <a:latin typeface="Gotham Narrow Light" pitchFamily="50" charset="0"/>
              <a:cs typeface="Gotham Narrow Light" pitchFamily="50" charset="0"/>
            </a:endParaRPr>
          </a:p>
        </p:txBody>
      </p:sp>
      <p:sp>
        <p:nvSpPr>
          <p:cNvPr id="16" name="Rectangle 27">
            <a:extLst>
              <a:ext uri="{FF2B5EF4-FFF2-40B4-BE49-F238E27FC236}">
                <a16:creationId xmlns:a16="http://schemas.microsoft.com/office/drawing/2014/main" id="{551FB49A-E1DA-48CE-A3EC-AED18E4E05D8}"/>
              </a:ext>
            </a:extLst>
          </p:cNvPr>
          <p:cNvSpPr/>
          <p:nvPr/>
        </p:nvSpPr>
        <p:spPr>
          <a:xfrm>
            <a:off x="493706" y="6163386"/>
            <a:ext cx="6926811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55"/>
              </a:lnSpc>
            </a:pPr>
            <a:r>
              <a:rPr lang="en-US" sz="1400" spc="15" dirty="0">
                <a:solidFill>
                  <a:schemeClr val="tx1">
                    <a:lumMod val="50000"/>
                    <a:lumOff val="50000"/>
                  </a:schemeClr>
                </a:solidFill>
                <a:latin typeface="Gotham Narrow Light" pitchFamily="50" charset="0"/>
                <a:cs typeface="Gotham Narrow Light" pitchFamily="50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www.dsa.az</a:t>
            </a:r>
            <a:r>
              <a:rPr lang="en-US" sz="1400" spc="15" dirty="0">
                <a:solidFill>
                  <a:schemeClr val="tx1">
                    <a:lumMod val="50000"/>
                    <a:lumOff val="50000"/>
                  </a:schemeClr>
                </a:solidFill>
                <a:latin typeface="Gotham Narrow Light" pitchFamily="50" charset="0"/>
                <a:cs typeface="Gotham Narrow Light" pitchFamily="50" charset="0"/>
              </a:rPr>
              <a:t>                                                                     </a:t>
            </a:r>
            <a:r>
              <a:rPr lang="az-Latn-AZ" sz="1400" spc="15" dirty="0">
                <a:solidFill>
                  <a:schemeClr val="tx1">
                    <a:lumMod val="50000"/>
                    <a:lumOff val="50000"/>
                  </a:schemeClr>
                </a:solidFill>
                <a:latin typeface="Gotham Narrow Light" pitchFamily="50" charset="0"/>
                <a:cs typeface="Gotham Narrow Light" pitchFamily="50" charset="0"/>
              </a:rPr>
              <a:t>Bütün </a:t>
            </a:r>
            <a:r>
              <a:rPr lang="az-Latn-AZ" sz="1400" spc="10" dirty="0">
                <a:solidFill>
                  <a:schemeClr val="tx1">
                    <a:lumMod val="50000"/>
                    <a:lumOff val="50000"/>
                  </a:schemeClr>
                </a:solidFill>
                <a:latin typeface="Gotham Narrow Light" pitchFamily="50" charset="0"/>
                <a:cs typeface="Gotham Narrow Light" pitchFamily="50" charset="0"/>
              </a:rPr>
              <a:t>hüquqlar</a:t>
            </a:r>
            <a:r>
              <a:rPr lang="az-Latn-AZ" sz="1400" spc="-135" dirty="0">
                <a:solidFill>
                  <a:schemeClr val="tx1">
                    <a:lumMod val="50000"/>
                    <a:lumOff val="50000"/>
                  </a:schemeClr>
                </a:solidFill>
                <a:latin typeface="Gotham Narrow Light" pitchFamily="50" charset="0"/>
                <a:cs typeface="Gotham Narrow Light" pitchFamily="50" charset="0"/>
              </a:rPr>
              <a:t> </a:t>
            </a:r>
            <a:r>
              <a:rPr lang="az-Latn-AZ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otham Narrow Light" pitchFamily="50" charset="0"/>
                <a:cs typeface="Gotham Narrow Light" pitchFamily="50" charset="0"/>
              </a:rPr>
              <a:t>qorunur.</a:t>
            </a:r>
            <a:endParaRPr lang="az-Latn-AZ" sz="1400" b="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Gotham Narrow Light" pitchFamily="50" charset="0"/>
              <a:cs typeface="Gotham Narrow Light" pitchFamily="50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5A1D80-08BD-47E3-954B-5A4093617407}"/>
              </a:ext>
            </a:extLst>
          </p:cNvPr>
          <p:cNvSpPr txBox="1"/>
          <p:nvPr/>
        </p:nvSpPr>
        <p:spPr>
          <a:xfrm>
            <a:off x="7764905" y="6250717"/>
            <a:ext cx="3386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Gotham Narrow Light" pitchFamily="50" charset="0"/>
                <a:cs typeface="Gotham Narrow Light" pitchFamily="50" charset="0"/>
              </a:rPr>
              <a:t>DATA SCIENCE ACADEMY</a:t>
            </a:r>
            <a:endParaRPr lang="az-Latn-AZ" sz="1400" spc="300" dirty="0">
              <a:solidFill>
                <a:schemeClr val="tx1">
                  <a:lumMod val="50000"/>
                  <a:lumOff val="50000"/>
                </a:schemeClr>
              </a:solidFill>
              <a:latin typeface="Gotham Narrow Light" pitchFamily="50" charset="0"/>
              <a:cs typeface="Gotham Narrow Light" pitchFamily="50" charset="0"/>
            </a:endParaRPr>
          </a:p>
        </p:txBody>
      </p:sp>
      <p:sp>
        <p:nvSpPr>
          <p:cNvPr id="19" name="object 7"/>
          <p:cNvSpPr/>
          <p:nvPr/>
        </p:nvSpPr>
        <p:spPr>
          <a:xfrm>
            <a:off x="4105635" y="2569730"/>
            <a:ext cx="7318540" cy="31941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  <a:ln>
            <a:noFill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Google Shape;644;p61">
            <a:extLst>
              <a:ext uri="{FF2B5EF4-FFF2-40B4-BE49-F238E27FC236}">
                <a16:creationId xmlns:a16="http://schemas.microsoft.com/office/drawing/2014/main" id="{4A3A7650-4D82-4570-916D-CAAEE45B5475}"/>
              </a:ext>
            </a:extLst>
          </p:cNvPr>
          <p:cNvSpPr txBox="1">
            <a:spLocks/>
          </p:cNvSpPr>
          <p:nvPr/>
        </p:nvSpPr>
        <p:spPr>
          <a:xfrm>
            <a:off x="0" y="154263"/>
            <a:ext cx="12192000" cy="77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sz="4000" b="1" dirty="0">
                <a:solidFill>
                  <a:srgbClr val="DD0551"/>
                </a:solidFill>
                <a:latin typeface="Gotham" pitchFamily="50" charset="0"/>
                <a:cs typeface="Gotham" pitchFamily="50" charset="0"/>
              </a:rPr>
              <a:t>Pivot Table – Data Structure</a:t>
            </a: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1FC8D6A8-3427-431A-B424-52D91B78511D}"/>
              </a:ext>
            </a:extLst>
          </p:cNvPr>
          <p:cNvSpPr/>
          <p:nvPr/>
        </p:nvSpPr>
        <p:spPr>
          <a:xfrm>
            <a:off x="329888" y="1246291"/>
            <a:ext cx="736238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23BEAE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latin typeface="Gotham Narrow Light" pitchFamily="50" charset="0"/>
                <a:cs typeface="Gotham Narrow Light" pitchFamily="50" charset="0"/>
              </a:rPr>
              <a:t>Columnar data (titles on columns)</a:t>
            </a:r>
          </a:p>
          <a:p>
            <a:pPr marL="342900" indent="-342900">
              <a:buClr>
                <a:srgbClr val="23BEAE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latin typeface="Gotham Narrow Light" pitchFamily="50" charset="0"/>
                <a:cs typeface="Gotham Narrow Light" pitchFamily="50" charset="0"/>
              </a:rPr>
              <a:t>No empty column name</a:t>
            </a:r>
          </a:p>
          <a:p>
            <a:pPr marL="342900" indent="-342900">
              <a:buClr>
                <a:srgbClr val="23BEAE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latin typeface="Gotham Narrow Light" pitchFamily="50" charset="0"/>
                <a:cs typeface="Gotham Narrow Light" pitchFamily="50" charset="0"/>
              </a:rPr>
              <a:t>No extra headers, footers, subtotals or calculated fields</a:t>
            </a:r>
          </a:p>
          <a:p>
            <a:pPr marL="342900" indent="-342900">
              <a:buClr>
                <a:srgbClr val="23BEAE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latin typeface="Gotham Narrow Light" pitchFamily="50" charset="0"/>
                <a:cs typeface="Gotham Narrow Light" pitchFamily="50" charset="0"/>
              </a:rPr>
              <a:t>No header in rows</a:t>
            </a:r>
          </a:p>
        </p:txBody>
      </p:sp>
    </p:spTree>
    <p:extLst>
      <p:ext uri="{BB962C8B-B14F-4D97-AF65-F5344CB8AC3E}">
        <p14:creationId xmlns:p14="http://schemas.microsoft.com/office/powerpoint/2010/main" val="2996132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9">
            <a:extLst>
              <a:ext uri="{FF2B5EF4-FFF2-40B4-BE49-F238E27FC236}">
                <a16:creationId xmlns:a16="http://schemas.microsoft.com/office/drawing/2014/main" id="{1F31DEA3-AEE1-40B9-B530-0DDD81A27872}"/>
              </a:ext>
            </a:extLst>
          </p:cNvPr>
          <p:cNvGrpSpPr/>
          <p:nvPr/>
        </p:nvGrpSpPr>
        <p:grpSpPr>
          <a:xfrm>
            <a:off x="6121711" y="2655287"/>
            <a:ext cx="1627505" cy="641350"/>
            <a:chOff x="5384291" y="4974335"/>
            <a:chExt cx="1627505" cy="641350"/>
          </a:xfrm>
          <a:solidFill>
            <a:srgbClr val="DD0551"/>
          </a:solidFill>
        </p:grpSpPr>
        <p:sp>
          <p:nvSpPr>
            <p:cNvPr id="38" name="object 10">
              <a:extLst>
                <a:ext uri="{FF2B5EF4-FFF2-40B4-BE49-F238E27FC236}">
                  <a16:creationId xmlns:a16="http://schemas.microsoft.com/office/drawing/2014/main" id="{1F44F2F5-D169-454C-AD62-1DBCFB76B716}"/>
                </a:ext>
              </a:extLst>
            </p:cNvPr>
            <p:cNvSpPr/>
            <p:nvPr/>
          </p:nvSpPr>
          <p:spPr>
            <a:xfrm>
              <a:off x="5390387" y="4980431"/>
              <a:ext cx="1615440" cy="629285"/>
            </a:xfrm>
            <a:custGeom>
              <a:avLst/>
              <a:gdLst/>
              <a:ahLst/>
              <a:cxnLst/>
              <a:rect l="l" t="t" r="r" b="b"/>
              <a:pathLst>
                <a:path w="1615440" h="629285">
                  <a:moveTo>
                    <a:pt x="1300226" y="0"/>
                  </a:moveTo>
                  <a:lnTo>
                    <a:pt x="1300226" y="157226"/>
                  </a:lnTo>
                  <a:lnTo>
                    <a:pt x="0" y="157226"/>
                  </a:lnTo>
                  <a:lnTo>
                    <a:pt x="0" y="471678"/>
                  </a:lnTo>
                  <a:lnTo>
                    <a:pt x="1300226" y="471678"/>
                  </a:lnTo>
                  <a:lnTo>
                    <a:pt x="1300226" y="628904"/>
                  </a:lnTo>
                  <a:lnTo>
                    <a:pt x="1615186" y="314452"/>
                  </a:lnTo>
                  <a:lnTo>
                    <a:pt x="13002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11">
              <a:extLst>
                <a:ext uri="{FF2B5EF4-FFF2-40B4-BE49-F238E27FC236}">
                  <a16:creationId xmlns:a16="http://schemas.microsoft.com/office/drawing/2014/main" id="{B570F398-9797-45A9-A9FA-7DA4DFB2D0EA}"/>
                </a:ext>
              </a:extLst>
            </p:cNvPr>
            <p:cNvSpPr/>
            <p:nvPr/>
          </p:nvSpPr>
          <p:spPr>
            <a:xfrm>
              <a:off x="5390387" y="4980431"/>
              <a:ext cx="1615440" cy="629285"/>
            </a:xfrm>
            <a:custGeom>
              <a:avLst/>
              <a:gdLst/>
              <a:ahLst/>
              <a:cxnLst/>
              <a:rect l="l" t="t" r="r" b="b"/>
              <a:pathLst>
                <a:path w="1615440" h="629285">
                  <a:moveTo>
                    <a:pt x="0" y="157226"/>
                  </a:moveTo>
                  <a:lnTo>
                    <a:pt x="1300226" y="157226"/>
                  </a:lnTo>
                  <a:lnTo>
                    <a:pt x="1300226" y="0"/>
                  </a:lnTo>
                  <a:lnTo>
                    <a:pt x="1615186" y="314452"/>
                  </a:lnTo>
                  <a:lnTo>
                    <a:pt x="1300226" y="628904"/>
                  </a:lnTo>
                  <a:lnTo>
                    <a:pt x="1300226" y="471678"/>
                  </a:lnTo>
                  <a:lnTo>
                    <a:pt x="0" y="471678"/>
                  </a:lnTo>
                  <a:lnTo>
                    <a:pt x="0" y="157226"/>
                  </a:lnTo>
                  <a:close/>
                </a:path>
              </a:pathLst>
            </a:custGeom>
            <a:grpFill/>
            <a:ln w="12192">
              <a:noFill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F3F96B6B-81CF-4CE6-8B95-5325C4F25D9A}"/>
              </a:ext>
            </a:extLst>
          </p:cNvPr>
          <p:cNvPicPr>
            <a:picLocks/>
          </p:cNvPicPr>
          <p:nvPr/>
        </p:nvPicPr>
        <p:blipFill>
          <a:blip r:embed="rId2"/>
          <a:srcRect/>
          <a:stretch/>
        </p:blipFill>
        <p:spPr>
          <a:xfrm>
            <a:off x="11013949" y="6134604"/>
            <a:ext cx="959111" cy="539999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93706" y="1490107"/>
            <a:ext cx="1006243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Clr>
                <a:srgbClr val="FFCC06"/>
              </a:buClr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Format the </a:t>
            </a:r>
            <a:r>
              <a:rPr lang="en-US" sz="2000" b="1" spc="-5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source </a:t>
            </a:r>
            <a:r>
              <a:rPr lang="en-US" sz="2000" b="1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data </a:t>
            </a:r>
            <a:r>
              <a:rPr lang="en-US" sz="2000" spc="-5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as a </a:t>
            </a:r>
            <a:r>
              <a:rPr lang="en-US" sz="2000" b="1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table </a:t>
            </a:r>
            <a:r>
              <a:rPr lang="en-US" sz="2000" spc="-5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(table</a:t>
            </a:r>
            <a:r>
              <a:rPr lang="en-US" sz="2000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 </a:t>
            </a:r>
            <a:r>
              <a:rPr lang="en-US" sz="2000" spc="-5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can be</a:t>
            </a:r>
            <a:r>
              <a:rPr lang="en-US" sz="2000" spc="-100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 </a:t>
            </a:r>
            <a:r>
              <a:rPr lang="en-US" sz="2000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named and referenced)</a:t>
            </a:r>
            <a:endParaRPr lang="en-US" sz="2000" dirty="0">
              <a:latin typeface="Gotham Narrow Light" pitchFamily="50" charset="0"/>
              <a:cs typeface="Gotham Narrow Light" pitchFamily="50" charset="0"/>
            </a:endParaRPr>
          </a:p>
          <a:p>
            <a:pPr marL="800100" lvl="1" indent="-342900" algn="just">
              <a:buClr>
                <a:srgbClr val="FCCE04"/>
              </a:buClr>
              <a:buFont typeface="Courier New" panose="02070309020205020404" pitchFamily="49" charset="0"/>
              <a:buChar char="o"/>
            </a:pPr>
            <a:r>
              <a:rPr lang="en-US" sz="2000" spc="-5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Select your </a:t>
            </a:r>
            <a:r>
              <a:rPr lang="en-US" sz="2000" b="1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table </a:t>
            </a:r>
            <a:r>
              <a:rPr lang="en-US" sz="2000" b="1" spc="-5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data</a:t>
            </a:r>
            <a:r>
              <a:rPr lang="en-US" sz="2000" spc="-5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, go </a:t>
            </a:r>
            <a:r>
              <a:rPr lang="en-US" sz="2000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to </a:t>
            </a:r>
            <a:r>
              <a:rPr lang="en-US" sz="2000" b="1" spc="-5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Home&gt;Format as </a:t>
            </a:r>
            <a:r>
              <a:rPr lang="en-US" sz="2000" b="1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table</a:t>
            </a:r>
            <a:r>
              <a:rPr lang="en-US" sz="2000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, </a:t>
            </a:r>
            <a:r>
              <a:rPr lang="en-US" sz="2000" spc="-5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choose</a:t>
            </a:r>
            <a:r>
              <a:rPr lang="en-US" sz="2000" spc="-35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 </a:t>
            </a:r>
            <a:r>
              <a:rPr lang="en-US" sz="2000" spc="-5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anyone</a:t>
            </a:r>
            <a:endParaRPr lang="az-Latn-AZ" sz="2000" dirty="0">
              <a:latin typeface="Gotham Narrow Light" pitchFamily="50" charset="0"/>
              <a:cs typeface="Gotham Narrow Light" pitchFamily="50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8EDAB3-FF70-4073-BC11-F46E87CD70A7}"/>
              </a:ext>
            </a:extLst>
          </p:cNvPr>
          <p:cNvSpPr txBox="1"/>
          <p:nvPr/>
        </p:nvSpPr>
        <p:spPr>
          <a:xfrm>
            <a:off x="11185688" y="6254982"/>
            <a:ext cx="615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otham Narrow Light" pitchFamily="50" charset="0"/>
                <a:cs typeface="Gotham Narrow Light" pitchFamily="50" charset="0"/>
              </a:rPr>
              <a:t>6</a:t>
            </a:r>
            <a:endParaRPr lang="az-Latn-AZ" sz="1400" dirty="0">
              <a:solidFill>
                <a:schemeClr val="tx1">
                  <a:lumMod val="50000"/>
                  <a:lumOff val="50000"/>
                </a:schemeClr>
              </a:solidFill>
              <a:latin typeface="Gotham Narrow Light" pitchFamily="50" charset="0"/>
              <a:cs typeface="Gotham Narrow Light" pitchFamily="50" charset="0"/>
            </a:endParaRPr>
          </a:p>
        </p:txBody>
      </p:sp>
      <p:sp>
        <p:nvSpPr>
          <p:cNvPr id="11" name="Rectangle 27">
            <a:extLst>
              <a:ext uri="{FF2B5EF4-FFF2-40B4-BE49-F238E27FC236}">
                <a16:creationId xmlns:a16="http://schemas.microsoft.com/office/drawing/2014/main" id="{551FB49A-E1DA-48CE-A3EC-AED18E4E05D8}"/>
              </a:ext>
            </a:extLst>
          </p:cNvPr>
          <p:cNvSpPr/>
          <p:nvPr/>
        </p:nvSpPr>
        <p:spPr>
          <a:xfrm>
            <a:off x="493706" y="6163386"/>
            <a:ext cx="6926811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55"/>
              </a:lnSpc>
            </a:pPr>
            <a:r>
              <a:rPr lang="en-US" sz="1400" spc="15" dirty="0">
                <a:solidFill>
                  <a:schemeClr val="tx1">
                    <a:lumMod val="50000"/>
                    <a:lumOff val="50000"/>
                  </a:schemeClr>
                </a:solidFill>
                <a:latin typeface="Gotham Narrow Light" pitchFamily="50" charset="0"/>
                <a:cs typeface="Gotham Narrow Light" pitchFamily="50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www.dsa.az</a:t>
            </a:r>
            <a:r>
              <a:rPr lang="en-US" sz="1400" spc="15" dirty="0">
                <a:solidFill>
                  <a:schemeClr val="tx1">
                    <a:lumMod val="50000"/>
                    <a:lumOff val="50000"/>
                  </a:schemeClr>
                </a:solidFill>
                <a:latin typeface="Gotham Narrow Light" pitchFamily="50" charset="0"/>
                <a:cs typeface="Gotham Narrow Light" pitchFamily="50" charset="0"/>
              </a:rPr>
              <a:t>                                                                     </a:t>
            </a:r>
            <a:r>
              <a:rPr lang="az-Latn-AZ" sz="1400" spc="15" dirty="0">
                <a:solidFill>
                  <a:schemeClr val="tx1">
                    <a:lumMod val="50000"/>
                    <a:lumOff val="50000"/>
                  </a:schemeClr>
                </a:solidFill>
                <a:latin typeface="Gotham Narrow Light" pitchFamily="50" charset="0"/>
                <a:cs typeface="Gotham Narrow Light" pitchFamily="50" charset="0"/>
              </a:rPr>
              <a:t>Bütün </a:t>
            </a:r>
            <a:r>
              <a:rPr lang="az-Latn-AZ" sz="1400" spc="10" dirty="0">
                <a:solidFill>
                  <a:schemeClr val="tx1">
                    <a:lumMod val="50000"/>
                    <a:lumOff val="50000"/>
                  </a:schemeClr>
                </a:solidFill>
                <a:latin typeface="Gotham Narrow Light" pitchFamily="50" charset="0"/>
                <a:cs typeface="Gotham Narrow Light" pitchFamily="50" charset="0"/>
              </a:rPr>
              <a:t>hüquqlar</a:t>
            </a:r>
            <a:r>
              <a:rPr lang="az-Latn-AZ" sz="1400" spc="-135" dirty="0">
                <a:solidFill>
                  <a:schemeClr val="tx1">
                    <a:lumMod val="50000"/>
                    <a:lumOff val="50000"/>
                  </a:schemeClr>
                </a:solidFill>
                <a:latin typeface="Gotham Narrow Light" pitchFamily="50" charset="0"/>
                <a:cs typeface="Gotham Narrow Light" pitchFamily="50" charset="0"/>
              </a:rPr>
              <a:t> </a:t>
            </a:r>
            <a:r>
              <a:rPr lang="az-Latn-AZ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otham Narrow Light" pitchFamily="50" charset="0"/>
                <a:cs typeface="Gotham Narrow Light" pitchFamily="50" charset="0"/>
              </a:rPr>
              <a:t>qorunur.</a:t>
            </a:r>
            <a:endParaRPr lang="az-Latn-AZ" sz="1400" b="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Gotham Narrow Light" pitchFamily="50" charset="0"/>
              <a:cs typeface="Gotham Narrow Light" pitchFamily="50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5A1D80-08BD-47E3-954B-5A4093617407}"/>
              </a:ext>
            </a:extLst>
          </p:cNvPr>
          <p:cNvSpPr txBox="1"/>
          <p:nvPr/>
        </p:nvSpPr>
        <p:spPr>
          <a:xfrm>
            <a:off x="7764905" y="6250717"/>
            <a:ext cx="3386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Gotham Narrow Light" pitchFamily="50" charset="0"/>
                <a:cs typeface="Gotham Narrow Light" pitchFamily="50" charset="0"/>
              </a:rPr>
              <a:t>DATA SCIENCE ACADEMY</a:t>
            </a:r>
            <a:endParaRPr lang="az-Latn-AZ" sz="1400" spc="300" dirty="0">
              <a:solidFill>
                <a:schemeClr val="tx1">
                  <a:lumMod val="50000"/>
                  <a:lumOff val="50000"/>
                </a:schemeClr>
              </a:solidFill>
              <a:latin typeface="Gotham Narrow Light" pitchFamily="50" charset="0"/>
              <a:cs typeface="Gotham Narrow Light" pitchFamily="50" charset="0"/>
            </a:endParaRPr>
          </a:p>
        </p:txBody>
      </p:sp>
      <p:sp>
        <p:nvSpPr>
          <p:cNvPr id="15" name="object 17"/>
          <p:cNvSpPr/>
          <p:nvPr/>
        </p:nvSpPr>
        <p:spPr>
          <a:xfrm>
            <a:off x="536568" y="2440061"/>
            <a:ext cx="5974080" cy="10911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9"/>
          <p:cNvSpPr/>
          <p:nvPr/>
        </p:nvSpPr>
        <p:spPr>
          <a:xfrm>
            <a:off x="5806751" y="2670058"/>
            <a:ext cx="629920" cy="631190"/>
          </a:xfrm>
          <a:custGeom>
            <a:avLst/>
            <a:gdLst/>
            <a:ahLst/>
            <a:cxnLst/>
            <a:rect l="l" t="t" r="r" b="b"/>
            <a:pathLst>
              <a:path w="629920" h="631189">
                <a:moveTo>
                  <a:pt x="0" y="315467"/>
                </a:moveTo>
                <a:lnTo>
                  <a:pt x="3410" y="268846"/>
                </a:lnTo>
                <a:lnTo>
                  <a:pt x="13319" y="224350"/>
                </a:lnTo>
                <a:lnTo>
                  <a:pt x="29240" y="182467"/>
                </a:lnTo>
                <a:lnTo>
                  <a:pt x="50687" y="143685"/>
                </a:lnTo>
                <a:lnTo>
                  <a:pt x="77173" y="108491"/>
                </a:lnTo>
                <a:lnTo>
                  <a:pt x="108213" y="77373"/>
                </a:lnTo>
                <a:lnTo>
                  <a:pt x="143320" y="50819"/>
                </a:lnTo>
                <a:lnTo>
                  <a:pt x="182009" y="29317"/>
                </a:lnTo>
                <a:lnTo>
                  <a:pt x="223794" y="13355"/>
                </a:lnTo>
                <a:lnTo>
                  <a:pt x="268188" y="3420"/>
                </a:lnTo>
                <a:lnTo>
                  <a:pt x="314705" y="0"/>
                </a:lnTo>
                <a:lnTo>
                  <a:pt x="361223" y="3420"/>
                </a:lnTo>
                <a:lnTo>
                  <a:pt x="405617" y="13355"/>
                </a:lnTo>
                <a:lnTo>
                  <a:pt x="447402" y="29317"/>
                </a:lnTo>
                <a:lnTo>
                  <a:pt x="486091" y="50819"/>
                </a:lnTo>
                <a:lnTo>
                  <a:pt x="521198" y="77373"/>
                </a:lnTo>
                <a:lnTo>
                  <a:pt x="552238" y="108491"/>
                </a:lnTo>
                <a:lnTo>
                  <a:pt x="578724" y="143685"/>
                </a:lnTo>
                <a:lnTo>
                  <a:pt x="600171" y="182467"/>
                </a:lnTo>
                <a:lnTo>
                  <a:pt x="616092" y="224350"/>
                </a:lnTo>
                <a:lnTo>
                  <a:pt x="626001" y="268846"/>
                </a:lnTo>
                <a:lnTo>
                  <a:pt x="629412" y="315467"/>
                </a:lnTo>
                <a:lnTo>
                  <a:pt x="626001" y="362089"/>
                </a:lnTo>
                <a:lnTo>
                  <a:pt x="616092" y="406585"/>
                </a:lnTo>
                <a:lnTo>
                  <a:pt x="600171" y="448468"/>
                </a:lnTo>
                <a:lnTo>
                  <a:pt x="578724" y="487250"/>
                </a:lnTo>
                <a:lnTo>
                  <a:pt x="552238" y="522444"/>
                </a:lnTo>
                <a:lnTo>
                  <a:pt x="521198" y="553562"/>
                </a:lnTo>
                <a:lnTo>
                  <a:pt x="486091" y="580116"/>
                </a:lnTo>
                <a:lnTo>
                  <a:pt x="447402" y="601618"/>
                </a:lnTo>
                <a:lnTo>
                  <a:pt x="405617" y="617580"/>
                </a:lnTo>
                <a:lnTo>
                  <a:pt x="361223" y="627515"/>
                </a:lnTo>
                <a:lnTo>
                  <a:pt x="314705" y="630936"/>
                </a:lnTo>
                <a:lnTo>
                  <a:pt x="268188" y="627515"/>
                </a:lnTo>
                <a:lnTo>
                  <a:pt x="223794" y="617580"/>
                </a:lnTo>
                <a:lnTo>
                  <a:pt x="182009" y="601618"/>
                </a:lnTo>
                <a:lnTo>
                  <a:pt x="143320" y="580116"/>
                </a:lnTo>
                <a:lnTo>
                  <a:pt x="108213" y="553562"/>
                </a:lnTo>
                <a:lnTo>
                  <a:pt x="77173" y="522444"/>
                </a:lnTo>
                <a:lnTo>
                  <a:pt x="50687" y="487250"/>
                </a:lnTo>
                <a:lnTo>
                  <a:pt x="29240" y="448468"/>
                </a:lnTo>
                <a:lnTo>
                  <a:pt x="13319" y="406585"/>
                </a:lnTo>
                <a:lnTo>
                  <a:pt x="3410" y="362089"/>
                </a:lnTo>
                <a:lnTo>
                  <a:pt x="0" y="315467"/>
                </a:lnTo>
                <a:close/>
              </a:path>
            </a:pathLst>
          </a:custGeom>
          <a:ln w="25400">
            <a:solidFill>
              <a:srgbClr val="E64A5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2"/>
          <p:cNvSpPr/>
          <p:nvPr/>
        </p:nvSpPr>
        <p:spPr>
          <a:xfrm>
            <a:off x="7873816" y="2311355"/>
            <a:ext cx="3483482" cy="15194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4"/>
          <p:cNvSpPr txBox="1"/>
          <p:nvPr/>
        </p:nvSpPr>
        <p:spPr>
          <a:xfrm>
            <a:off x="493706" y="4165471"/>
            <a:ext cx="949706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0"/>
              </a:spcBef>
              <a:buClr>
                <a:srgbClr val="FCCE04"/>
              </a:buClr>
              <a:buFont typeface="Courier New" panose="02070309020205020404" pitchFamily="49" charset="0"/>
              <a:buChar char="o"/>
              <a:tabLst>
                <a:tab pos="327025" algn="l"/>
              </a:tabLst>
            </a:pPr>
            <a:r>
              <a:rPr sz="2000" spc="-5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Remove </a:t>
            </a:r>
            <a:r>
              <a:rPr sz="2000" b="1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row </a:t>
            </a:r>
            <a:r>
              <a:rPr sz="2000" b="1" spc="-5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number </a:t>
            </a:r>
            <a:r>
              <a:rPr sz="2000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from the </a:t>
            </a:r>
            <a:r>
              <a:rPr sz="2000" b="1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data </a:t>
            </a:r>
            <a:r>
              <a:rPr sz="2000" b="1" spc="-5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source </a:t>
            </a:r>
            <a:r>
              <a:rPr sz="2000" b="1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(in or </a:t>
            </a:r>
            <a:r>
              <a:rPr sz="2000" b="1" spc="-5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example</a:t>
            </a:r>
            <a:r>
              <a:rPr sz="2000" b="1" spc="-160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 </a:t>
            </a:r>
            <a:r>
              <a:rPr sz="2000" b="1" spc="-5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$A:$R)</a:t>
            </a:r>
            <a:endParaRPr sz="2000" dirty="0">
              <a:latin typeface="Gotham Narrow Light" pitchFamily="50" charset="0"/>
              <a:cs typeface="Gotham Narrow Light" pitchFamily="50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A5CCD08-E5A8-4E0B-8718-968865AB7D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9294" y="4548963"/>
            <a:ext cx="3142487" cy="1646085"/>
          </a:xfrm>
          <a:prstGeom prst="rect">
            <a:avLst/>
          </a:prstGeom>
        </p:spPr>
      </p:pic>
      <p:sp>
        <p:nvSpPr>
          <p:cNvPr id="31" name="object 13"/>
          <p:cNvSpPr/>
          <p:nvPr/>
        </p:nvSpPr>
        <p:spPr>
          <a:xfrm>
            <a:off x="6622983" y="4545817"/>
            <a:ext cx="3240064" cy="1649231"/>
          </a:xfrm>
          <a:prstGeom prst="rect">
            <a:avLst/>
          </a:prstGeom>
          <a:blipFill>
            <a:blip r:embed="rId7" cstate="print"/>
            <a:stretch>
              <a:fillRect t="-1738" b="-958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" name="object 9"/>
          <p:cNvGrpSpPr/>
          <p:nvPr/>
        </p:nvGrpSpPr>
        <p:grpSpPr>
          <a:xfrm>
            <a:off x="4673566" y="4978562"/>
            <a:ext cx="1627505" cy="641350"/>
            <a:chOff x="5384291" y="4974335"/>
            <a:chExt cx="1627505" cy="641350"/>
          </a:xfrm>
          <a:solidFill>
            <a:srgbClr val="DD0551"/>
          </a:solidFill>
        </p:grpSpPr>
        <p:sp>
          <p:nvSpPr>
            <p:cNvPr id="34" name="object 10"/>
            <p:cNvSpPr/>
            <p:nvPr/>
          </p:nvSpPr>
          <p:spPr>
            <a:xfrm>
              <a:off x="5390387" y="4980431"/>
              <a:ext cx="1615440" cy="629285"/>
            </a:xfrm>
            <a:custGeom>
              <a:avLst/>
              <a:gdLst/>
              <a:ahLst/>
              <a:cxnLst/>
              <a:rect l="l" t="t" r="r" b="b"/>
              <a:pathLst>
                <a:path w="1615440" h="629285">
                  <a:moveTo>
                    <a:pt x="1300226" y="0"/>
                  </a:moveTo>
                  <a:lnTo>
                    <a:pt x="1300226" y="157226"/>
                  </a:lnTo>
                  <a:lnTo>
                    <a:pt x="0" y="157226"/>
                  </a:lnTo>
                  <a:lnTo>
                    <a:pt x="0" y="471678"/>
                  </a:lnTo>
                  <a:lnTo>
                    <a:pt x="1300226" y="471678"/>
                  </a:lnTo>
                  <a:lnTo>
                    <a:pt x="1300226" y="628904"/>
                  </a:lnTo>
                  <a:lnTo>
                    <a:pt x="1615186" y="314452"/>
                  </a:lnTo>
                  <a:lnTo>
                    <a:pt x="130022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11"/>
            <p:cNvSpPr/>
            <p:nvPr/>
          </p:nvSpPr>
          <p:spPr>
            <a:xfrm>
              <a:off x="5390387" y="4980431"/>
              <a:ext cx="1615440" cy="629285"/>
            </a:xfrm>
            <a:custGeom>
              <a:avLst/>
              <a:gdLst/>
              <a:ahLst/>
              <a:cxnLst/>
              <a:rect l="l" t="t" r="r" b="b"/>
              <a:pathLst>
                <a:path w="1615440" h="629285">
                  <a:moveTo>
                    <a:pt x="0" y="157226"/>
                  </a:moveTo>
                  <a:lnTo>
                    <a:pt x="1300226" y="157226"/>
                  </a:lnTo>
                  <a:lnTo>
                    <a:pt x="1300226" y="0"/>
                  </a:lnTo>
                  <a:lnTo>
                    <a:pt x="1615186" y="314452"/>
                  </a:lnTo>
                  <a:lnTo>
                    <a:pt x="1300226" y="628904"/>
                  </a:lnTo>
                  <a:lnTo>
                    <a:pt x="1300226" y="471678"/>
                  </a:lnTo>
                  <a:lnTo>
                    <a:pt x="0" y="471678"/>
                  </a:lnTo>
                  <a:lnTo>
                    <a:pt x="0" y="157226"/>
                  </a:lnTo>
                  <a:close/>
                </a:path>
              </a:pathLst>
            </a:custGeom>
            <a:grpFill/>
            <a:ln w="12192">
              <a:noFill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Google Shape;644;p61">
            <a:extLst>
              <a:ext uri="{FF2B5EF4-FFF2-40B4-BE49-F238E27FC236}">
                <a16:creationId xmlns:a16="http://schemas.microsoft.com/office/drawing/2014/main" id="{80A6494C-9945-475F-B9F7-C6EFF72DB3BE}"/>
              </a:ext>
            </a:extLst>
          </p:cNvPr>
          <p:cNvSpPr txBox="1">
            <a:spLocks/>
          </p:cNvSpPr>
          <p:nvPr/>
        </p:nvSpPr>
        <p:spPr>
          <a:xfrm>
            <a:off x="0" y="295668"/>
            <a:ext cx="12192000" cy="77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sz="4000" b="1" dirty="0">
                <a:solidFill>
                  <a:srgbClr val="DD0551"/>
                </a:solidFill>
                <a:latin typeface="Gotham" pitchFamily="50" charset="0"/>
                <a:cs typeface="Gotham" pitchFamily="50" charset="0"/>
              </a:rPr>
              <a:t>Pivot table – Dealing with Growing Data Source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04F649-6F11-4FD2-BC82-AF284825F539}"/>
              </a:ext>
            </a:extLst>
          </p:cNvPr>
          <p:cNvSpPr/>
          <p:nvPr/>
        </p:nvSpPr>
        <p:spPr>
          <a:xfrm>
            <a:off x="6510649" y="2440061"/>
            <a:ext cx="201236" cy="1091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105982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>
            <a:extLst>
              <a:ext uri="{FF2B5EF4-FFF2-40B4-BE49-F238E27FC236}">
                <a16:creationId xmlns:a16="http://schemas.microsoft.com/office/drawing/2014/main" id="{F99B9747-D57F-419B-9F67-AAC73B44B219}"/>
              </a:ext>
            </a:extLst>
          </p:cNvPr>
          <p:cNvPicPr>
            <a:picLocks/>
          </p:cNvPicPr>
          <p:nvPr/>
        </p:nvPicPr>
        <p:blipFill>
          <a:blip r:embed="rId2"/>
          <a:srcRect/>
          <a:stretch/>
        </p:blipFill>
        <p:spPr>
          <a:xfrm>
            <a:off x="11013950" y="6134605"/>
            <a:ext cx="959111" cy="53999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220541" y="1111589"/>
            <a:ext cx="4712324" cy="1772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b="1" dirty="0">
                <a:solidFill>
                  <a:srgbClr val="23BEAE"/>
                </a:solidFill>
                <a:latin typeface="Gotham Narrow Light" pitchFamily="50" charset="0"/>
                <a:cs typeface="Gotham Narrow Light" pitchFamily="50" charset="0"/>
              </a:rPr>
              <a:t>STEP </a:t>
            </a:r>
            <a:r>
              <a:rPr lang="en-US" sz="2000" b="1" spc="-5" dirty="0">
                <a:solidFill>
                  <a:srgbClr val="23BEAE"/>
                </a:solidFill>
                <a:latin typeface="Gotham Narrow Light" pitchFamily="50" charset="0"/>
                <a:cs typeface="Gotham Narrow Light" pitchFamily="50" charset="0"/>
              </a:rPr>
              <a:t>1: </a:t>
            </a:r>
            <a:r>
              <a:rPr lang="en-US" sz="2000" b="1" spc="-5" dirty="0">
                <a:solidFill>
                  <a:srgbClr val="E11A5B"/>
                </a:solidFill>
                <a:latin typeface="Gotham Narrow Light" pitchFamily="50" charset="0"/>
                <a:cs typeface="Gotham Narrow Light" pitchFamily="50" charset="0"/>
              </a:rPr>
              <a:t>Detect/evaluate</a:t>
            </a:r>
            <a:r>
              <a:rPr lang="en-US" sz="2000" b="1" spc="-125" dirty="0">
                <a:solidFill>
                  <a:srgbClr val="E11A5B"/>
                </a:solidFill>
                <a:latin typeface="Gotham Narrow Light" pitchFamily="50" charset="0"/>
                <a:cs typeface="Gotham Narrow Light" pitchFamily="50" charset="0"/>
              </a:rPr>
              <a:t> </a:t>
            </a:r>
            <a:r>
              <a:rPr lang="en-US" sz="2000" b="1" spc="-5" dirty="0">
                <a:solidFill>
                  <a:srgbClr val="E11A5B"/>
                </a:solidFill>
                <a:latin typeface="Gotham Narrow Light" pitchFamily="50" charset="0"/>
                <a:cs typeface="Gotham Narrow Light" pitchFamily="50" charset="0"/>
              </a:rPr>
              <a:t>coordinates</a:t>
            </a:r>
            <a:endParaRPr lang="en-US" sz="2000" dirty="0">
              <a:solidFill>
                <a:srgbClr val="E11A5B"/>
              </a:solidFill>
              <a:latin typeface="Gotham Narrow Light" pitchFamily="50" charset="0"/>
              <a:cs typeface="Gotham Narrow Light" pitchFamily="50" charset="0"/>
            </a:endParaRPr>
          </a:p>
          <a:p>
            <a:pPr marL="534035" indent="-458470">
              <a:lnSpc>
                <a:spcPct val="100000"/>
              </a:lnSpc>
              <a:spcBef>
                <a:spcPts val="1135"/>
              </a:spcBef>
              <a:buClr>
                <a:srgbClr val="E11A5B"/>
              </a:buClr>
              <a:buFont typeface="Courier New" panose="02070309020205020404" pitchFamily="49" charset="0"/>
              <a:buChar char="o"/>
              <a:tabLst>
                <a:tab pos="534035" algn="l"/>
                <a:tab pos="534670" algn="l"/>
              </a:tabLst>
            </a:pPr>
            <a:r>
              <a:rPr lang="en-US" sz="2000" spc="-10" dirty="0">
                <a:solidFill>
                  <a:srgbClr val="1F1F1F"/>
                </a:solidFill>
                <a:latin typeface="Gotham Narrow Light" pitchFamily="50" charset="0"/>
                <a:cs typeface="Gotham Narrow Light" pitchFamily="50" charset="0"/>
              </a:rPr>
              <a:t>State </a:t>
            </a:r>
            <a:r>
              <a:rPr lang="en-US" sz="2000" dirty="0">
                <a:solidFill>
                  <a:srgbClr val="1F1F1F"/>
                </a:solidFill>
                <a:latin typeface="Gotham Narrow Light" pitchFamily="50" charset="0"/>
                <a:cs typeface="Gotham Narrow Light" pitchFamily="50" charset="0"/>
              </a:rPr>
              <a:t>=</a:t>
            </a:r>
            <a:r>
              <a:rPr lang="en-US" sz="2000" spc="-25" dirty="0">
                <a:solidFill>
                  <a:srgbClr val="1F1F1F"/>
                </a:solidFill>
                <a:latin typeface="Gotham Narrow Light" pitchFamily="50" charset="0"/>
                <a:cs typeface="Gotham Narrow Light" pitchFamily="50" charset="0"/>
              </a:rPr>
              <a:t> </a:t>
            </a:r>
            <a:r>
              <a:rPr lang="en-US" sz="2000" b="1" dirty="0">
                <a:solidFill>
                  <a:srgbClr val="E11A5B"/>
                </a:solidFill>
                <a:latin typeface="Gotham Narrow Light" pitchFamily="50" charset="0"/>
                <a:cs typeface="Gotham Narrow Light" pitchFamily="50" charset="0"/>
              </a:rPr>
              <a:t>Arizona</a:t>
            </a:r>
            <a:endParaRPr lang="en-US" sz="2000" dirty="0">
              <a:solidFill>
                <a:srgbClr val="E11A5B"/>
              </a:solidFill>
              <a:latin typeface="Gotham Narrow Light" pitchFamily="50" charset="0"/>
              <a:cs typeface="Gotham Narrow Light" pitchFamily="50" charset="0"/>
            </a:endParaRPr>
          </a:p>
          <a:p>
            <a:pPr marL="534035" indent="-458470">
              <a:lnSpc>
                <a:spcPct val="100000"/>
              </a:lnSpc>
              <a:spcBef>
                <a:spcPts val="5"/>
              </a:spcBef>
              <a:buClr>
                <a:srgbClr val="E11A5B"/>
              </a:buClr>
              <a:buFont typeface="Courier New" panose="02070309020205020404" pitchFamily="49" charset="0"/>
              <a:buChar char="o"/>
              <a:tabLst>
                <a:tab pos="534035" algn="l"/>
                <a:tab pos="534670" algn="l"/>
              </a:tabLst>
            </a:pPr>
            <a:r>
              <a:rPr lang="en-US" sz="2000" spc="-5" dirty="0">
                <a:solidFill>
                  <a:srgbClr val="1F1F1F"/>
                </a:solidFill>
                <a:latin typeface="Gotham Narrow Light" pitchFamily="50" charset="0"/>
                <a:cs typeface="Gotham Narrow Light" pitchFamily="50" charset="0"/>
              </a:rPr>
              <a:t>Measure </a:t>
            </a:r>
            <a:r>
              <a:rPr lang="en-US" sz="2000" dirty="0">
                <a:solidFill>
                  <a:srgbClr val="1F1F1F"/>
                </a:solidFill>
                <a:latin typeface="Gotham Narrow Light" pitchFamily="50" charset="0"/>
                <a:cs typeface="Gotham Narrow Light" pitchFamily="50" charset="0"/>
              </a:rPr>
              <a:t>= </a:t>
            </a:r>
            <a:r>
              <a:rPr lang="en-US" sz="2000" b="1" spc="-25" dirty="0">
                <a:solidFill>
                  <a:srgbClr val="E11A5B"/>
                </a:solidFill>
                <a:latin typeface="Gotham Narrow Light" pitchFamily="50" charset="0"/>
                <a:cs typeface="Gotham Narrow Light" pitchFamily="50" charset="0"/>
              </a:rPr>
              <a:t>Total</a:t>
            </a:r>
            <a:r>
              <a:rPr lang="en-US" sz="2000" b="1" spc="-100" dirty="0">
                <a:solidFill>
                  <a:srgbClr val="E11A5B"/>
                </a:solidFill>
                <a:latin typeface="Gotham Narrow Light" pitchFamily="50" charset="0"/>
                <a:cs typeface="Gotham Narrow Light" pitchFamily="50" charset="0"/>
              </a:rPr>
              <a:t> </a:t>
            </a:r>
            <a:r>
              <a:rPr lang="en-US" sz="2000" b="1" dirty="0">
                <a:solidFill>
                  <a:srgbClr val="E11A5B"/>
                </a:solidFill>
                <a:latin typeface="Gotham Narrow Light" pitchFamily="50" charset="0"/>
                <a:cs typeface="Gotham Narrow Light" pitchFamily="50" charset="0"/>
              </a:rPr>
              <a:t>Population</a:t>
            </a:r>
            <a:endParaRPr lang="en-US" sz="2000" dirty="0">
              <a:solidFill>
                <a:srgbClr val="E11A5B"/>
              </a:solidFill>
              <a:latin typeface="Gotham Narrow Light" pitchFamily="50" charset="0"/>
              <a:cs typeface="Gotham Narrow Light" pitchFamily="50" charset="0"/>
            </a:endParaRPr>
          </a:p>
          <a:p>
            <a:pPr marL="534035" indent="-458470">
              <a:lnSpc>
                <a:spcPct val="100000"/>
              </a:lnSpc>
              <a:buClr>
                <a:srgbClr val="E11A5B"/>
              </a:buClr>
              <a:buFont typeface="Courier New" panose="02070309020205020404" pitchFamily="49" charset="0"/>
              <a:buChar char="o"/>
              <a:tabLst>
                <a:tab pos="534035" algn="l"/>
                <a:tab pos="534670" algn="l"/>
              </a:tabLst>
            </a:pPr>
            <a:r>
              <a:rPr lang="en-US" sz="2000" spc="-15" dirty="0">
                <a:solidFill>
                  <a:srgbClr val="1F1F1F"/>
                </a:solidFill>
                <a:latin typeface="Gotham Narrow Light" pitchFamily="50" charset="0"/>
                <a:cs typeface="Gotham Narrow Light" pitchFamily="50" charset="0"/>
              </a:rPr>
              <a:t>Filter </a:t>
            </a:r>
            <a:r>
              <a:rPr lang="en-US" sz="2000" b="1" dirty="0">
                <a:solidFill>
                  <a:srgbClr val="1F1F1F"/>
                </a:solidFill>
                <a:latin typeface="Gotham Narrow Light" pitchFamily="50" charset="0"/>
                <a:cs typeface="Gotham Narrow Light" pitchFamily="50" charset="0"/>
              </a:rPr>
              <a:t>= </a:t>
            </a:r>
            <a:r>
              <a:rPr lang="en-US" sz="2000" b="1" dirty="0">
                <a:solidFill>
                  <a:srgbClr val="E11A5B"/>
                </a:solidFill>
                <a:latin typeface="Gotham Narrow Light" pitchFamily="50" charset="0"/>
                <a:cs typeface="Gotham Narrow Light" pitchFamily="50" charset="0"/>
              </a:rPr>
              <a:t>All</a:t>
            </a:r>
            <a:r>
              <a:rPr lang="en-US" sz="2000" b="1" spc="-145" dirty="0">
                <a:solidFill>
                  <a:srgbClr val="E11A5B"/>
                </a:solidFill>
                <a:latin typeface="Gotham Narrow Light" pitchFamily="50" charset="0"/>
                <a:cs typeface="Gotham Narrow Light" pitchFamily="50" charset="0"/>
              </a:rPr>
              <a:t> </a:t>
            </a:r>
            <a:r>
              <a:rPr lang="en-US" sz="2000" b="1" spc="-5" dirty="0">
                <a:solidFill>
                  <a:srgbClr val="E11A5B"/>
                </a:solidFill>
                <a:latin typeface="Gotham Narrow Light" pitchFamily="50" charset="0"/>
                <a:cs typeface="Gotham Narrow Light" pitchFamily="50" charset="0"/>
              </a:rPr>
              <a:t>ages</a:t>
            </a:r>
            <a:endParaRPr lang="en-US" sz="2000" dirty="0">
              <a:solidFill>
                <a:srgbClr val="E11A5B"/>
              </a:solidFill>
              <a:latin typeface="Gotham Narrow Light" pitchFamily="50" charset="0"/>
              <a:cs typeface="Gotham Narrow Light" pitchFamily="50" charset="0"/>
            </a:endParaRPr>
          </a:p>
          <a:p>
            <a:pPr algn="just">
              <a:buClr>
                <a:srgbClr val="DD0551"/>
              </a:buClr>
            </a:pPr>
            <a:endParaRPr lang="az-Latn-AZ" sz="2000" dirty="0">
              <a:latin typeface="Gotham Narrow Light" pitchFamily="50" charset="0"/>
              <a:cs typeface="Gotham Narrow Light" pitchFamily="50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8EDAB3-FF70-4073-BC11-F46E87CD70A7}"/>
              </a:ext>
            </a:extLst>
          </p:cNvPr>
          <p:cNvSpPr txBox="1"/>
          <p:nvPr/>
        </p:nvSpPr>
        <p:spPr>
          <a:xfrm>
            <a:off x="11185688" y="6254982"/>
            <a:ext cx="615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otham Narrow Light" pitchFamily="50" charset="0"/>
                <a:cs typeface="Gotham Narrow Light" pitchFamily="50" charset="0"/>
              </a:rPr>
              <a:t>7</a:t>
            </a:r>
            <a:endParaRPr lang="az-Latn-AZ" sz="1400" dirty="0">
              <a:solidFill>
                <a:schemeClr val="tx1">
                  <a:lumMod val="50000"/>
                  <a:lumOff val="50000"/>
                </a:schemeClr>
              </a:solidFill>
              <a:latin typeface="Gotham Narrow Light" pitchFamily="50" charset="0"/>
              <a:cs typeface="Gotham Narrow Light" pitchFamily="50" charset="0"/>
            </a:endParaRPr>
          </a:p>
        </p:txBody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551FB49A-E1DA-48CE-A3EC-AED18E4E05D8}"/>
              </a:ext>
            </a:extLst>
          </p:cNvPr>
          <p:cNvSpPr/>
          <p:nvPr/>
        </p:nvSpPr>
        <p:spPr>
          <a:xfrm>
            <a:off x="493706" y="6163386"/>
            <a:ext cx="6926811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55"/>
              </a:lnSpc>
            </a:pPr>
            <a:r>
              <a:rPr lang="en-US" sz="1400" spc="15" dirty="0">
                <a:solidFill>
                  <a:schemeClr val="tx1">
                    <a:lumMod val="50000"/>
                    <a:lumOff val="50000"/>
                  </a:schemeClr>
                </a:solidFill>
                <a:latin typeface="Gotham Narrow Light" pitchFamily="50" charset="0"/>
                <a:cs typeface="Gotham Narrow Light" pitchFamily="50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www.dsa.az</a:t>
            </a:r>
            <a:r>
              <a:rPr lang="en-US" sz="1400" spc="15" dirty="0">
                <a:solidFill>
                  <a:schemeClr val="tx1">
                    <a:lumMod val="50000"/>
                    <a:lumOff val="50000"/>
                  </a:schemeClr>
                </a:solidFill>
                <a:latin typeface="Gotham Narrow Light" pitchFamily="50" charset="0"/>
                <a:cs typeface="Gotham Narrow Light" pitchFamily="50" charset="0"/>
              </a:rPr>
              <a:t>                                                                     </a:t>
            </a:r>
            <a:r>
              <a:rPr lang="az-Latn-AZ" sz="1400" spc="15" dirty="0">
                <a:solidFill>
                  <a:schemeClr val="tx1">
                    <a:lumMod val="50000"/>
                    <a:lumOff val="50000"/>
                  </a:schemeClr>
                </a:solidFill>
                <a:latin typeface="Gotham Narrow Light" pitchFamily="50" charset="0"/>
                <a:cs typeface="Gotham Narrow Light" pitchFamily="50" charset="0"/>
              </a:rPr>
              <a:t>Bütün </a:t>
            </a:r>
            <a:r>
              <a:rPr lang="az-Latn-AZ" sz="1400" spc="10" dirty="0">
                <a:solidFill>
                  <a:schemeClr val="tx1">
                    <a:lumMod val="50000"/>
                    <a:lumOff val="50000"/>
                  </a:schemeClr>
                </a:solidFill>
                <a:latin typeface="Gotham Narrow Light" pitchFamily="50" charset="0"/>
                <a:cs typeface="Gotham Narrow Light" pitchFamily="50" charset="0"/>
              </a:rPr>
              <a:t>hüquqlar</a:t>
            </a:r>
            <a:r>
              <a:rPr lang="az-Latn-AZ" sz="1400" spc="-135" dirty="0">
                <a:solidFill>
                  <a:schemeClr val="tx1">
                    <a:lumMod val="50000"/>
                    <a:lumOff val="50000"/>
                  </a:schemeClr>
                </a:solidFill>
                <a:latin typeface="Gotham Narrow Light" pitchFamily="50" charset="0"/>
                <a:cs typeface="Gotham Narrow Light" pitchFamily="50" charset="0"/>
              </a:rPr>
              <a:t> </a:t>
            </a:r>
            <a:r>
              <a:rPr lang="az-Latn-AZ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otham Narrow Light" pitchFamily="50" charset="0"/>
                <a:cs typeface="Gotham Narrow Light" pitchFamily="50" charset="0"/>
              </a:rPr>
              <a:t>qorunur.</a:t>
            </a:r>
            <a:endParaRPr lang="az-Latn-AZ" sz="1400" b="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Gotham Narrow Light" pitchFamily="50" charset="0"/>
              <a:cs typeface="Gotham Narrow Light" pitchFamily="50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5A1D80-08BD-47E3-954B-5A4093617407}"/>
              </a:ext>
            </a:extLst>
          </p:cNvPr>
          <p:cNvSpPr txBox="1"/>
          <p:nvPr/>
        </p:nvSpPr>
        <p:spPr>
          <a:xfrm>
            <a:off x="7764905" y="6250717"/>
            <a:ext cx="3386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Gotham Narrow Light" pitchFamily="50" charset="0"/>
                <a:cs typeface="Gotham Narrow Light" pitchFamily="50" charset="0"/>
              </a:rPr>
              <a:t>DATA SCIENCE ACADEMY</a:t>
            </a:r>
            <a:endParaRPr lang="az-Latn-AZ" sz="1400" spc="300" dirty="0">
              <a:solidFill>
                <a:schemeClr val="tx1">
                  <a:lumMod val="50000"/>
                  <a:lumOff val="50000"/>
                </a:schemeClr>
              </a:solidFill>
              <a:latin typeface="Gotham Narrow Light" pitchFamily="50" charset="0"/>
              <a:cs typeface="Gotham Narrow Light" pitchFamily="50" charset="0"/>
            </a:endParaRPr>
          </a:p>
        </p:txBody>
      </p:sp>
      <p:grpSp>
        <p:nvGrpSpPr>
          <p:cNvPr id="18" name="object 3"/>
          <p:cNvGrpSpPr/>
          <p:nvPr/>
        </p:nvGrpSpPr>
        <p:grpSpPr>
          <a:xfrm>
            <a:off x="493706" y="1248419"/>
            <a:ext cx="3296419" cy="2271151"/>
            <a:chOff x="470908" y="1162758"/>
            <a:chExt cx="3296419" cy="2270866"/>
          </a:xfrm>
        </p:grpSpPr>
        <p:sp>
          <p:nvSpPr>
            <p:cNvPr id="23" name="object 5"/>
            <p:cNvSpPr/>
            <p:nvPr/>
          </p:nvSpPr>
          <p:spPr>
            <a:xfrm>
              <a:off x="470908" y="1162758"/>
              <a:ext cx="3258326" cy="227086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6"/>
            <p:cNvSpPr/>
            <p:nvPr/>
          </p:nvSpPr>
          <p:spPr>
            <a:xfrm>
              <a:off x="481583" y="1173479"/>
              <a:ext cx="3163824" cy="217779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7"/>
            <p:cNvSpPr/>
            <p:nvPr/>
          </p:nvSpPr>
          <p:spPr>
            <a:xfrm>
              <a:off x="682751" y="2215895"/>
              <a:ext cx="1339596" cy="36271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8"/>
            <p:cNvSpPr/>
            <p:nvPr/>
          </p:nvSpPr>
          <p:spPr>
            <a:xfrm>
              <a:off x="732281" y="2263901"/>
              <a:ext cx="1171575" cy="194945"/>
            </a:xfrm>
            <a:custGeom>
              <a:avLst/>
              <a:gdLst/>
              <a:ahLst/>
              <a:cxnLst/>
              <a:rect l="l" t="t" r="r" b="b"/>
              <a:pathLst>
                <a:path w="1171575" h="194944">
                  <a:moveTo>
                    <a:pt x="0" y="194690"/>
                  </a:moveTo>
                  <a:lnTo>
                    <a:pt x="1171536" y="194690"/>
                  </a:lnTo>
                  <a:lnTo>
                    <a:pt x="1171536" y="0"/>
                  </a:lnTo>
                  <a:lnTo>
                    <a:pt x="0" y="0"/>
                  </a:lnTo>
                  <a:lnTo>
                    <a:pt x="0" y="194690"/>
                  </a:lnTo>
                  <a:close/>
                </a:path>
              </a:pathLst>
            </a:custGeom>
            <a:ln w="19812">
              <a:solidFill>
                <a:srgbClr val="E64A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9"/>
            <p:cNvSpPr/>
            <p:nvPr/>
          </p:nvSpPr>
          <p:spPr>
            <a:xfrm>
              <a:off x="1852300" y="1692279"/>
              <a:ext cx="1912620" cy="34747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10"/>
            <p:cNvSpPr/>
            <p:nvPr/>
          </p:nvSpPr>
          <p:spPr>
            <a:xfrm>
              <a:off x="1904238" y="1729016"/>
              <a:ext cx="1744980" cy="177800"/>
            </a:xfrm>
            <a:custGeom>
              <a:avLst/>
              <a:gdLst/>
              <a:ahLst/>
              <a:cxnLst/>
              <a:rect l="l" t="t" r="r" b="b"/>
              <a:pathLst>
                <a:path w="1744979" h="177800">
                  <a:moveTo>
                    <a:pt x="0" y="177761"/>
                  </a:moveTo>
                  <a:lnTo>
                    <a:pt x="1744599" y="177761"/>
                  </a:lnTo>
                  <a:lnTo>
                    <a:pt x="1744599" y="0"/>
                  </a:lnTo>
                  <a:lnTo>
                    <a:pt x="0" y="0"/>
                  </a:lnTo>
                  <a:lnTo>
                    <a:pt x="0" y="177761"/>
                  </a:lnTo>
                  <a:close/>
                </a:path>
              </a:pathLst>
            </a:custGeom>
            <a:ln w="19810">
              <a:solidFill>
                <a:srgbClr val="E64A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11"/>
            <p:cNvSpPr/>
            <p:nvPr/>
          </p:nvSpPr>
          <p:spPr>
            <a:xfrm>
              <a:off x="682751" y="1313687"/>
              <a:ext cx="3084576" cy="34747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12"/>
            <p:cNvSpPr/>
            <p:nvPr/>
          </p:nvSpPr>
          <p:spPr>
            <a:xfrm>
              <a:off x="732281" y="1363256"/>
              <a:ext cx="2915285" cy="177800"/>
            </a:xfrm>
            <a:custGeom>
              <a:avLst/>
              <a:gdLst/>
              <a:ahLst/>
              <a:cxnLst/>
              <a:rect l="l" t="t" r="r" b="b"/>
              <a:pathLst>
                <a:path w="2915285" h="177800">
                  <a:moveTo>
                    <a:pt x="0" y="177761"/>
                  </a:moveTo>
                  <a:lnTo>
                    <a:pt x="2915285" y="177761"/>
                  </a:lnTo>
                  <a:lnTo>
                    <a:pt x="2915285" y="0"/>
                  </a:lnTo>
                  <a:lnTo>
                    <a:pt x="0" y="0"/>
                  </a:lnTo>
                  <a:lnTo>
                    <a:pt x="0" y="177761"/>
                  </a:lnTo>
                  <a:close/>
                </a:path>
              </a:pathLst>
            </a:custGeom>
            <a:ln w="19812">
              <a:solidFill>
                <a:srgbClr val="E64A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16"/>
          <p:cNvSpPr/>
          <p:nvPr/>
        </p:nvSpPr>
        <p:spPr>
          <a:xfrm>
            <a:off x="3787718" y="1082913"/>
            <a:ext cx="285115" cy="2505710"/>
          </a:xfrm>
          <a:custGeom>
            <a:avLst/>
            <a:gdLst/>
            <a:ahLst/>
            <a:cxnLst/>
            <a:rect l="l" t="t" r="r" b="b"/>
            <a:pathLst>
              <a:path w="285114" h="2505710">
                <a:moveTo>
                  <a:pt x="0" y="0"/>
                </a:moveTo>
                <a:lnTo>
                  <a:pt x="55499" y="5460"/>
                </a:lnTo>
                <a:lnTo>
                  <a:pt x="100711" y="20192"/>
                </a:lnTo>
                <a:lnTo>
                  <a:pt x="131318" y="42037"/>
                </a:lnTo>
                <a:lnTo>
                  <a:pt x="142367" y="68706"/>
                </a:lnTo>
                <a:lnTo>
                  <a:pt x="142367" y="354456"/>
                </a:lnTo>
                <a:lnTo>
                  <a:pt x="153543" y="381253"/>
                </a:lnTo>
                <a:lnTo>
                  <a:pt x="184150" y="403097"/>
                </a:lnTo>
                <a:lnTo>
                  <a:pt x="229362" y="417829"/>
                </a:lnTo>
                <a:lnTo>
                  <a:pt x="284861" y="423290"/>
                </a:lnTo>
                <a:lnTo>
                  <a:pt x="229362" y="428751"/>
                </a:lnTo>
                <a:lnTo>
                  <a:pt x="184150" y="443483"/>
                </a:lnTo>
                <a:lnTo>
                  <a:pt x="153543" y="465327"/>
                </a:lnTo>
                <a:lnTo>
                  <a:pt x="142367" y="492125"/>
                </a:lnTo>
                <a:lnTo>
                  <a:pt x="142367" y="2436367"/>
                </a:lnTo>
                <a:lnTo>
                  <a:pt x="131318" y="2463165"/>
                </a:lnTo>
                <a:lnTo>
                  <a:pt x="100711" y="2485008"/>
                </a:lnTo>
                <a:lnTo>
                  <a:pt x="55499" y="2499741"/>
                </a:lnTo>
                <a:lnTo>
                  <a:pt x="0" y="2505202"/>
                </a:lnTo>
              </a:path>
            </a:pathLst>
          </a:custGeom>
          <a:ln w="12192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80A7C06-26F7-4C62-8053-38EB29B36FB1}"/>
              </a:ext>
            </a:extLst>
          </p:cNvPr>
          <p:cNvGrpSpPr/>
          <p:nvPr/>
        </p:nvGrpSpPr>
        <p:grpSpPr>
          <a:xfrm>
            <a:off x="8282014" y="1573125"/>
            <a:ext cx="3575304" cy="2567939"/>
            <a:chOff x="8103059" y="1848448"/>
            <a:chExt cx="3575304" cy="2567939"/>
          </a:xfrm>
        </p:grpSpPr>
        <p:sp>
          <p:nvSpPr>
            <p:cNvPr id="38" name="object 18"/>
            <p:cNvSpPr/>
            <p:nvPr/>
          </p:nvSpPr>
          <p:spPr>
            <a:xfrm>
              <a:off x="8103059" y="1848448"/>
              <a:ext cx="3575304" cy="2567939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20"/>
            <p:cNvSpPr/>
            <p:nvPr/>
          </p:nvSpPr>
          <p:spPr>
            <a:xfrm>
              <a:off x="10043873" y="3452497"/>
              <a:ext cx="518159" cy="675005"/>
            </a:xfrm>
            <a:custGeom>
              <a:avLst/>
              <a:gdLst/>
              <a:ahLst/>
              <a:cxnLst/>
              <a:rect l="l" t="t" r="r" b="b"/>
              <a:pathLst>
                <a:path w="518159" h="675004">
                  <a:moveTo>
                    <a:pt x="0" y="674839"/>
                  </a:moveTo>
                  <a:lnTo>
                    <a:pt x="518159" y="674839"/>
                  </a:lnTo>
                  <a:lnTo>
                    <a:pt x="518159" y="0"/>
                  </a:lnTo>
                  <a:lnTo>
                    <a:pt x="0" y="0"/>
                  </a:lnTo>
                  <a:lnTo>
                    <a:pt x="0" y="674839"/>
                  </a:lnTo>
                  <a:close/>
                </a:path>
              </a:pathLst>
            </a:custGeom>
            <a:ln w="19812">
              <a:solidFill>
                <a:srgbClr val="E64A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30"/>
          <p:cNvSpPr txBox="1"/>
          <p:nvPr/>
        </p:nvSpPr>
        <p:spPr>
          <a:xfrm>
            <a:off x="4229905" y="2664446"/>
            <a:ext cx="3777258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3C3C3C"/>
                </a:solidFill>
                <a:latin typeface="Gotham Narrow Light" pitchFamily="50" charset="0"/>
                <a:cs typeface="Gotham Narrow Light" pitchFamily="50" charset="0"/>
              </a:rPr>
              <a:t>Excel </a:t>
            </a:r>
            <a:r>
              <a:rPr sz="2000" dirty="0">
                <a:solidFill>
                  <a:srgbClr val="3C3C3C"/>
                </a:solidFill>
                <a:latin typeface="Gotham Narrow Light" pitchFamily="50" charset="0"/>
                <a:cs typeface="Gotham Narrow Light" pitchFamily="50" charset="0"/>
              </a:rPr>
              <a:t>isolates </a:t>
            </a:r>
            <a:r>
              <a:rPr sz="2000" spc="-5" dirty="0">
                <a:solidFill>
                  <a:srgbClr val="3C3C3C"/>
                </a:solidFill>
                <a:latin typeface="Gotham Narrow Light" pitchFamily="50" charset="0"/>
                <a:cs typeface="Gotham Narrow Light" pitchFamily="50" charset="0"/>
              </a:rPr>
              <a:t>relevant </a:t>
            </a:r>
            <a:r>
              <a:rPr sz="2000" dirty="0">
                <a:solidFill>
                  <a:srgbClr val="3C3C3C"/>
                </a:solidFill>
                <a:latin typeface="Gotham Narrow Light" pitchFamily="50" charset="0"/>
                <a:cs typeface="Gotham Narrow Light" pitchFamily="50" charset="0"/>
              </a:rPr>
              <a:t>source</a:t>
            </a:r>
            <a:r>
              <a:rPr sz="2000" spc="125" dirty="0">
                <a:solidFill>
                  <a:srgbClr val="3C3C3C"/>
                </a:solidFill>
                <a:latin typeface="Gotham Narrow Light" pitchFamily="50" charset="0"/>
                <a:cs typeface="Gotham Narrow Light" pitchFamily="50" charset="0"/>
              </a:rPr>
              <a:t> </a:t>
            </a:r>
            <a:r>
              <a:rPr sz="2000" dirty="0">
                <a:solidFill>
                  <a:srgbClr val="3C3C3C"/>
                </a:solidFill>
                <a:latin typeface="Gotham Narrow Light" pitchFamily="50" charset="0"/>
                <a:cs typeface="Gotham Narrow Light" pitchFamily="50" charset="0"/>
              </a:rPr>
              <a:t>data</a:t>
            </a:r>
            <a:endParaRPr sz="2000" dirty="0">
              <a:latin typeface="Gotham Narrow Light" pitchFamily="50" charset="0"/>
              <a:cs typeface="Gotham Narrow Light" pitchFamily="50" charset="0"/>
            </a:endParaRPr>
          </a:p>
        </p:txBody>
      </p:sp>
      <p:sp>
        <p:nvSpPr>
          <p:cNvPr id="44" name="object 23"/>
          <p:cNvSpPr txBox="1"/>
          <p:nvPr/>
        </p:nvSpPr>
        <p:spPr>
          <a:xfrm>
            <a:off x="334682" y="4887366"/>
            <a:ext cx="4604946" cy="7694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5" dirty="0">
                <a:solidFill>
                  <a:srgbClr val="23BEAE"/>
                </a:solidFill>
                <a:latin typeface="Gotham Narrow Light" pitchFamily="50" charset="0"/>
                <a:cs typeface="Gotham Narrow Light" pitchFamily="50" charset="0"/>
              </a:rPr>
              <a:t>STEP </a:t>
            </a:r>
            <a:r>
              <a:rPr sz="2000" b="1" spc="-5" dirty="0">
                <a:solidFill>
                  <a:srgbClr val="23BEAE"/>
                </a:solidFill>
                <a:latin typeface="Gotham Narrow Light" pitchFamily="50" charset="0"/>
                <a:cs typeface="Gotham Narrow Light" pitchFamily="50" charset="0"/>
              </a:rPr>
              <a:t>3: </a:t>
            </a:r>
            <a:r>
              <a:rPr sz="2000" b="1" dirty="0">
                <a:solidFill>
                  <a:srgbClr val="E11A5B"/>
                </a:solidFill>
                <a:latin typeface="Gotham Narrow Light" pitchFamily="50" charset="0"/>
                <a:cs typeface="Gotham Narrow Light" pitchFamily="50" charset="0"/>
              </a:rPr>
              <a:t>Display</a:t>
            </a:r>
            <a:r>
              <a:rPr sz="2000" b="1" spc="-210" dirty="0">
                <a:solidFill>
                  <a:srgbClr val="E11A5B"/>
                </a:solidFill>
                <a:latin typeface="Gotham Narrow Light" pitchFamily="50" charset="0"/>
                <a:cs typeface="Gotham Narrow Light" pitchFamily="50" charset="0"/>
              </a:rPr>
              <a:t> </a:t>
            </a:r>
            <a:r>
              <a:rPr sz="2000" b="1" spc="-5" dirty="0">
                <a:solidFill>
                  <a:srgbClr val="E11A5B"/>
                </a:solidFill>
                <a:latin typeface="Gotham Narrow Light" pitchFamily="50" charset="0"/>
                <a:cs typeface="Gotham Narrow Light" pitchFamily="50" charset="0"/>
              </a:rPr>
              <a:t>result</a:t>
            </a:r>
            <a:endParaRPr sz="2000" dirty="0">
              <a:solidFill>
                <a:srgbClr val="E11A5B"/>
              </a:solidFill>
              <a:latin typeface="Gotham Narrow Light" pitchFamily="50" charset="0"/>
              <a:cs typeface="Gotham Narrow Light" pitchFamily="50" charset="0"/>
            </a:endParaRPr>
          </a:p>
          <a:p>
            <a:pPr marL="733425" indent="-457834">
              <a:lnSpc>
                <a:spcPct val="100000"/>
              </a:lnSpc>
              <a:spcBef>
                <a:spcPts val="1115"/>
              </a:spcBef>
              <a:buClr>
                <a:srgbClr val="E11A5B"/>
              </a:buClr>
              <a:buFont typeface="Courier New" panose="02070309020205020404" pitchFamily="49" charset="0"/>
              <a:buChar char="o"/>
              <a:tabLst>
                <a:tab pos="733425" algn="l"/>
                <a:tab pos="734060" algn="l"/>
              </a:tabLst>
            </a:pPr>
            <a:r>
              <a:rPr sz="2000" spc="-10" dirty="0">
                <a:solidFill>
                  <a:srgbClr val="1F1F1F"/>
                </a:solidFill>
                <a:latin typeface="Gotham Narrow Light" pitchFamily="50" charset="0"/>
                <a:cs typeface="Gotham Narrow Light" pitchFamily="50" charset="0"/>
              </a:rPr>
              <a:t>(586+859+870+1656+892)/5 </a:t>
            </a:r>
            <a:r>
              <a:rPr sz="2000" dirty="0">
                <a:solidFill>
                  <a:srgbClr val="1F1F1F"/>
                </a:solidFill>
                <a:latin typeface="Gotham Narrow Light" pitchFamily="50" charset="0"/>
                <a:cs typeface="Gotham Narrow Light" pitchFamily="50" charset="0"/>
              </a:rPr>
              <a:t>=</a:t>
            </a:r>
            <a:r>
              <a:rPr sz="2000" spc="15" dirty="0">
                <a:solidFill>
                  <a:srgbClr val="1F1F1F"/>
                </a:solidFill>
                <a:latin typeface="Gotham Narrow Light" pitchFamily="50" charset="0"/>
                <a:cs typeface="Gotham Narrow Light" pitchFamily="50" charset="0"/>
              </a:rPr>
              <a:t> </a:t>
            </a:r>
            <a:r>
              <a:rPr sz="2000" b="1" spc="-5" dirty="0">
                <a:solidFill>
                  <a:srgbClr val="E11A5B"/>
                </a:solidFill>
                <a:latin typeface="Gotham Narrow Light" pitchFamily="50" charset="0"/>
                <a:cs typeface="Gotham Narrow Light" pitchFamily="50" charset="0"/>
              </a:rPr>
              <a:t>973</a:t>
            </a:r>
            <a:endParaRPr sz="2000" dirty="0">
              <a:solidFill>
                <a:srgbClr val="E11A5B"/>
              </a:solidFill>
              <a:latin typeface="Gotham Narrow Light" pitchFamily="50" charset="0"/>
              <a:cs typeface="Gotham Narrow Light" pitchFamily="50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33EE834-8EC1-452C-9A4E-0D8D959DA3F6}"/>
              </a:ext>
            </a:extLst>
          </p:cNvPr>
          <p:cNvGrpSpPr/>
          <p:nvPr/>
        </p:nvGrpSpPr>
        <p:grpSpPr>
          <a:xfrm>
            <a:off x="4939628" y="4185386"/>
            <a:ext cx="3180645" cy="1527079"/>
            <a:chOff x="5573950" y="4631600"/>
            <a:chExt cx="3180645" cy="1527079"/>
          </a:xfrm>
        </p:grpSpPr>
        <p:sp>
          <p:nvSpPr>
            <p:cNvPr id="46" name="object 25"/>
            <p:cNvSpPr/>
            <p:nvPr/>
          </p:nvSpPr>
          <p:spPr>
            <a:xfrm>
              <a:off x="5573950" y="4631600"/>
              <a:ext cx="3138032" cy="152707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26"/>
            <p:cNvSpPr/>
            <p:nvPr/>
          </p:nvSpPr>
          <p:spPr>
            <a:xfrm>
              <a:off x="5583153" y="4640759"/>
              <a:ext cx="3046476" cy="143256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27"/>
            <p:cNvSpPr/>
            <p:nvPr/>
          </p:nvSpPr>
          <p:spPr>
            <a:xfrm>
              <a:off x="8186144" y="5655743"/>
              <a:ext cx="568451" cy="347472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28"/>
            <p:cNvSpPr/>
            <p:nvPr/>
          </p:nvSpPr>
          <p:spPr>
            <a:xfrm>
              <a:off x="8235642" y="5714544"/>
              <a:ext cx="401320" cy="177800"/>
            </a:xfrm>
            <a:custGeom>
              <a:avLst/>
              <a:gdLst/>
              <a:ahLst/>
              <a:cxnLst/>
              <a:rect l="l" t="t" r="r" b="b"/>
              <a:pathLst>
                <a:path w="401320" h="177800">
                  <a:moveTo>
                    <a:pt x="0" y="177749"/>
                  </a:moveTo>
                  <a:lnTo>
                    <a:pt x="400773" y="177749"/>
                  </a:lnTo>
                  <a:lnTo>
                    <a:pt x="400773" y="0"/>
                  </a:lnTo>
                  <a:lnTo>
                    <a:pt x="0" y="0"/>
                  </a:lnTo>
                  <a:lnTo>
                    <a:pt x="0" y="177749"/>
                  </a:lnTo>
                  <a:close/>
                </a:path>
              </a:pathLst>
            </a:custGeom>
            <a:ln w="19812">
              <a:solidFill>
                <a:srgbClr val="E64A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31"/>
          <p:cNvSpPr txBox="1"/>
          <p:nvPr/>
        </p:nvSpPr>
        <p:spPr>
          <a:xfrm>
            <a:off x="8264041" y="4296683"/>
            <a:ext cx="3687547" cy="15517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3C3C3C"/>
                </a:solidFill>
                <a:latin typeface="Gotham Narrow Light" pitchFamily="50" charset="0"/>
                <a:cs typeface="Gotham Narrow Light" pitchFamily="50" charset="0"/>
              </a:rPr>
              <a:t>NOTE: </a:t>
            </a:r>
            <a:r>
              <a:rPr sz="2000" spc="-45" dirty="0">
                <a:solidFill>
                  <a:srgbClr val="3C3C3C"/>
                </a:solidFill>
                <a:latin typeface="Gotham Narrow Light" pitchFamily="50" charset="0"/>
                <a:cs typeface="Gotham Narrow Light" pitchFamily="50" charset="0"/>
              </a:rPr>
              <a:t>You </a:t>
            </a:r>
            <a:r>
              <a:rPr sz="2000" spc="-10" dirty="0">
                <a:solidFill>
                  <a:srgbClr val="3C3C3C"/>
                </a:solidFill>
                <a:latin typeface="Gotham Narrow Light" pitchFamily="50" charset="0"/>
                <a:cs typeface="Gotham Narrow Light" pitchFamily="50" charset="0"/>
              </a:rPr>
              <a:t>can </a:t>
            </a:r>
            <a:r>
              <a:rPr sz="2000" b="1" spc="-5" dirty="0">
                <a:solidFill>
                  <a:srgbClr val="3C3C3C"/>
                </a:solidFill>
                <a:latin typeface="Gotham Narrow Light" pitchFamily="50" charset="0"/>
                <a:cs typeface="Gotham Narrow Light" pitchFamily="50" charset="0"/>
              </a:rPr>
              <a:t>doubleclick </a:t>
            </a:r>
            <a:r>
              <a:rPr sz="2000" spc="-10" dirty="0">
                <a:solidFill>
                  <a:srgbClr val="3C3C3C"/>
                </a:solidFill>
                <a:latin typeface="Gotham Narrow Light" pitchFamily="50" charset="0"/>
                <a:cs typeface="Gotham Narrow Light" pitchFamily="50" charset="0"/>
              </a:rPr>
              <a:t>any  </a:t>
            </a:r>
            <a:r>
              <a:rPr sz="2000" spc="-15" dirty="0">
                <a:solidFill>
                  <a:srgbClr val="3C3C3C"/>
                </a:solidFill>
                <a:latin typeface="Gotham Narrow Light" pitchFamily="50" charset="0"/>
                <a:cs typeface="Gotham Narrow Light" pitchFamily="50" charset="0"/>
              </a:rPr>
              <a:t>specific </a:t>
            </a:r>
            <a:r>
              <a:rPr sz="2000" spc="-10" dirty="0">
                <a:solidFill>
                  <a:srgbClr val="3C3C3C"/>
                </a:solidFill>
                <a:latin typeface="Gotham Narrow Light" pitchFamily="50" charset="0"/>
                <a:cs typeface="Gotham Narrow Light" pitchFamily="50" charset="0"/>
              </a:rPr>
              <a:t>value in </a:t>
            </a:r>
            <a:r>
              <a:rPr sz="2000" dirty="0">
                <a:solidFill>
                  <a:srgbClr val="3C3C3C"/>
                </a:solidFill>
                <a:latin typeface="Gotham Narrow Light" pitchFamily="50" charset="0"/>
                <a:cs typeface="Gotham Narrow Light" pitchFamily="50" charset="0"/>
              </a:rPr>
              <a:t>a </a:t>
            </a:r>
            <a:r>
              <a:rPr sz="2000" spc="-10" dirty="0">
                <a:solidFill>
                  <a:srgbClr val="3C3C3C"/>
                </a:solidFill>
                <a:latin typeface="Gotham Narrow Light" pitchFamily="50" charset="0"/>
                <a:cs typeface="Gotham Narrow Light" pitchFamily="50" charset="0"/>
              </a:rPr>
              <a:t>Pivot </a:t>
            </a:r>
            <a:r>
              <a:rPr sz="2000" dirty="0">
                <a:solidFill>
                  <a:srgbClr val="3C3C3C"/>
                </a:solidFill>
                <a:latin typeface="Gotham Narrow Light" pitchFamily="50" charset="0"/>
                <a:cs typeface="Gotham Narrow Light" pitchFamily="50" charset="0"/>
              </a:rPr>
              <a:t>to </a:t>
            </a:r>
            <a:r>
              <a:rPr sz="2000" spc="-15" dirty="0">
                <a:solidFill>
                  <a:srgbClr val="3C3C3C"/>
                </a:solidFill>
                <a:latin typeface="Gotham Narrow Light" pitchFamily="50" charset="0"/>
                <a:cs typeface="Gotham Narrow Light" pitchFamily="50" charset="0"/>
              </a:rPr>
              <a:t>generate  </a:t>
            </a:r>
            <a:r>
              <a:rPr sz="2000" spc="-5" dirty="0">
                <a:solidFill>
                  <a:srgbClr val="3C3C3C"/>
                </a:solidFill>
                <a:latin typeface="Gotham Narrow Light" pitchFamily="50" charset="0"/>
                <a:cs typeface="Gotham Narrow Light" pitchFamily="50" charset="0"/>
              </a:rPr>
              <a:t>a new </a:t>
            </a:r>
            <a:r>
              <a:rPr sz="2000" spc="-10" dirty="0">
                <a:solidFill>
                  <a:srgbClr val="3C3C3C"/>
                </a:solidFill>
                <a:latin typeface="Gotham Narrow Light" pitchFamily="50" charset="0"/>
                <a:cs typeface="Gotham Narrow Light" pitchFamily="50" charset="0"/>
              </a:rPr>
              <a:t>tab showing the exact</a:t>
            </a:r>
            <a:r>
              <a:rPr sz="2000" spc="-240" dirty="0">
                <a:solidFill>
                  <a:srgbClr val="3C3C3C"/>
                </a:solidFill>
                <a:latin typeface="Gotham Narrow Light" pitchFamily="50" charset="0"/>
                <a:cs typeface="Gotham Narrow Light" pitchFamily="50" charset="0"/>
              </a:rPr>
              <a:t> </a:t>
            </a:r>
            <a:r>
              <a:rPr sz="2000" spc="-15" dirty="0">
                <a:solidFill>
                  <a:srgbClr val="3C3C3C"/>
                </a:solidFill>
                <a:latin typeface="Gotham Narrow Light" pitchFamily="50" charset="0"/>
                <a:cs typeface="Gotham Narrow Light" pitchFamily="50" charset="0"/>
              </a:rPr>
              <a:t>source  </a:t>
            </a:r>
            <a:r>
              <a:rPr sz="2000" spc="-10" dirty="0">
                <a:solidFill>
                  <a:srgbClr val="3C3C3C"/>
                </a:solidFill>
                <a:latin typeface="Gotham Narrow Light" pitchFamily="50" charset="0"/>
                <a:cs typeface="Gotham Narrow Light" pitchFamily="50" charset="0"/>
              </a:rPr>
              <a:t>data used </a:t>
            </a:r>
            <a:r>
              <a:rPr sz="2000" dirty="0">
                <a:solidFill>
                  <a:srgbClr val="3C3C3C"/>
                </a:solidFill>
                <a:latin typeface="Gotham Narrow Light" pitchFamily="50" charset="0"/>
                <a:cs typeface="Gotham Narrow Light" pitchFamily="50" charset="0"/>
              </a:rPr>
              <a:t>to </a:t>
            </a:r>
            <a:r>
              <a:rPr sz="2000" spc="-15" dirty="0">
                <a:solidFill>
                  <a:srgbClr val="3C3C3C"/>
                </a:solidFill>
                <a:latin typeface="Gotham Narrow Light" pitchFamily="50" charset="0"/>
                <a:cs typeface="Gotham Narrow Light" pitchFamily="50" charset="0"/>
              </a:rPr>
              <a:t>calculate</a:t>
            </a:r>
            <a:r>
              <a:rPr sz="2000" spc="-235" dirty="0">
                <a:solidFill>
                  <a:srgbClr val="3C3C3C"/>
                </a:solidFill>
                <a:latin typeface="Gotham Narrow Light" pitchFamily="50" charset="0"/>
                <a:cs typeface="Gotham Narrow Light" pitchFamily="50" charset="0"/>
              </a:rPr>
              <a:t> </a:t>
            </a:r>
            <a:r>
              <a:rPr sz="2000" spc="-5" dirty="0">
                <a:solidFill>
                  <a:srgbClr val="3C3C3C"/>
                </a:solidFill>
                <a:latin typeface="Gotham Narrow Light" pitchFamily="50" charset="0"/>
                <a:cs typeface="Gotham Narrow Light" pitchFamily="50" charset="0"/>
              </a:rPr>
              <a:t>it</a:t>
            </a:r>
            <a:endParaRPr sz="2000" dirty="0">
              <a:latin typeface="Gotham Narrow Light" pitchFamily="50" charset="0"/>
              <a:cs typeface="Gotham Narrow Light" pitchFamily="50" charset="0"/>
            </a:endParaRPr>
          </a:p>
        </p:txBody>
      </p:sp>
      <p:sp>
        <p:nvSpPr>
          <p:cNvPr id="52" name="object 22"/>
          <p:cNvSpPr txBox="1"/>
          <p:nvPr/>
        </p:nvSpPr>
        <p:spPr>
          <a:xfrm>
            <a:off x="340869" y="3657252"/>
            <a:ext cx="4712324" cy="10900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5" dirty="0">
                <a:solidFill>
                  <a:srgbClr val="23BEAE"/>
                </a:solidFill>
                <a:latin typeface="Gotham Narrow Light" pitchFamily="50" charset="0"/>
                <a:cs typeface="Gotham Narrow Light" pitchFamily="50" charset="0"/>
              </a:rPr>
              <a:t>STEP </a:t>
            </a:r>
            <a:r>
              <a:rPr sz="2000" b="1" spc="-5" dirty="0">
                <a:solidFill>
                  <a:srgbClr val="23BEAE"/>
                </a:solidFill>
                <a:latin typeface="Gotham Narrow Light" pitchFamily="50" charset="0"/>
                <a:cs typeface="Gotham Narrow Light" pitchFamily="50" charset="0"/>
              </a:rPr>
              <a:t>2: </a:t>
            </a:r>
            <a:r>
              <a:rPr sz="2000" b="1" dirty="0">
                <a:solidFill>
                  <a:srgbClr val="E11A5B"/>
                </a:solidFill>
                <a:latin typeface="Gotham Narrow Light" pitchFamily="50" charset="0"/>
                <a:cs typeface="Gotham Narrow Light" pitchFamily="50" charset="0"/>
              </a:rPr>
              <a:t>Apply</a:t>
            </a:r>
            <a:r>
              <a:rPr lang="en-US" sz="2000" b="1" dirty="0">
                <a:solidFill>
                  <a:srgbClr val="E11A5B"/>
                </a:solidFill>
                <a:latin typeface="Gotham Narrow Light" pitchFamily="50" charset="0"/>
                <a:cs typeface="Gotham Narrow Light" pitchFamily="50" charset="0"/>
              </a:rPr>
              <a:t> </a:t>
            </a:r>
            <a:r>
              <a:rPr sz="2000" b="1" spc="-459" dirty="0">
                <a:solidFill>
                  <a:srgbClr val="E11A5B"/>
                </a:solidFill>
                <a:latin typeface="Gotham Narrow Light" pitchFamily="50" charset="0"/>
                <a:cs typeface="Gotham Narrow Light" pitchFamily="50" charset="0"/>
              </a:rPr>
              <a:t> </a:t>
            </a:r>
            <a:r>
              <a:rPr sz="2000" b="1" dirty="0">
                <a:solidFill>
                  <a:srgbClr val="E11A5B"/>
                </a:solidFill>
                <a:latin typeface="Gotham Narrow Light" pitchFamily="50" charset="0"/>
                <a:cs typeface="Gotham Narrow Light" pitchFamily="50" charset="0"/>
              </a:rPr>
              <a:t>arithmetic</a:t>
            </a:r>
          </a:p>
          <a:p>
            <a:pPr marL="725805" indent="-457834">
              <a:lnSpc>
                <a:spcPct val="100000"/>
              </a:lnSpc>
              <a:spcBef>
                <a:spcPts val="1150"/>
              </a:spcBef>
              <a:buClr>
                <a:srgbClr val="E11A5B"/>
              </a:buClr>
              <a:buFont typeface="Courier New" panose="02070309020205020404" pitchFamily="49" charset="0"/>
              <a:buChar char="o"/>
              <a:tabLst>
                <a:tab pos="725805" algn="l"/>
                <a:tab pos="726440" algn="l"/>
              </a:tabLst>
            </a:pPr>
            <a:r>
              <a:rPr sz="2000" spc="-15" dirty="0">
                <a:solidFill>
                  <a:srgbClr val="1F1F1F"/>
                </a:solidFill>
                <a:latin typeface="Gotham Narrow Light" pitchFamily="50" charset="0"/>
                <a:cs typeface="Gotham Narrow Light" pitchFamily="50" charset="0"/>
              </a:rPr>
              <a:t>Summarize </a:t>
            </a:r>
            <a:r>
              <a:rPr sz="2000" spc="-30" dirty="0">
                <a:solidFill>
                  <a:srgbClr val="1F1F1F"/>
                </a:solidFill>
                <a:latin typeface="Gotham Narrow Light" pitchFamily="50" charset="0"/>
                <a:cs typeface="Gotham Narrow Light" pitchFamily="50" charset="0"/>
              </a:rPr>
              <a:t>Values </a:t>
            </a:r>
            <a:r>
              <a:rPr sz="2000" dirty="0">
                <a:solidFill>
                  <a:srgbClr val="1F1F1F"/>
                </a:solidFill>
                <a:latin typeface="Gotham Narrow Light" pitchFamily="50" charset="0"/>
                <a:cs typeface="Gotham Narrow Light" pitchFamily="50" charset="0"/>
              </a:rPr>
              <a:t>By:</a:t>
            </a:r>
            <a:r>
              <a:rPr sz="2000" spc="60" dirty="0">
                <a:solidFill>
                  <a:srgbClr val="1F1F1F"/>
                </a:solidFill>
                <a:latin typeface="Gotham Narrow Light" pitchFamily="50" charset="0"/>
                <a:cs typeface="Gotham Narrow Light" pitchFamily="50" charset="0"/>
              </a:rPr>
              <a:t> </a:t>
            </a:r>
            <a:r>
              <a:rPr sz="2000" b="1" spc="-40" dirty="0">
                <a:solidFill>
                  <a:srgbClr val="E11A5B"/>
                </a:solidFill>
                <a:latin typeface="Gotham Narrow Light" pitchFamily="50" charset="0"/>
                <a:cs typeface="Gotham Narrow Light" pitchFamily="50" charset="0"/>
              </a:rPr>
              <a:t>AVERAGE</a:t>
            </a:r>
            <a:endParaRPr sz="2000" dirty="0">
              <a:solidFill>
                <a:srgbClr val="E11A5B"/>
              </a:solidFill>
              <a:latin typeface="Gotham Narrow Light" pitchFamily="50" charset="0"/>
              <a:cs typeface="Gotham Narrow Light" pitchFamily="50" charset="0"/>
            </a:endParaRPr>
          </a:p>
          <a:p>
            <a:pPr marL="725805" indent="-457834">
              <a:lnSpc>
                <a:spcPct val="100000"/>
              </a:lnSpc>
              <a:buClr>
                <a:srgbClr val="E11A5B"/>
              </a:buClr>
              <a:buFont typeface="Courier New" panose="02070309020205020404" pitchFamily="49" charset="0"/>
              <a:buChar char="o"/>
              <a:tabLst>
                <a:tab pos="725805" algn="l"/>
                <a:tab pos="726440" algn="l"/>
              </a:tabLst>
            </a:pPr>
            <a:r>
              <a:rPr sz="2000" dirty="0">
                <a:solidFill>
                  <a:srgbClr val="1F1F1F"/>
                </a:solidFill>
                <a:latin typeface="Gotham Narrow Light" pitchFamily="50" charset="0"/>
                <a:cs typeface="Gotham Narrow Light" pitchFamily="50" charset="0"/>
              </a:rPr>
              <a:t>(vs. </a:t>
            </a:r>
            <a:r>
              <a:rPr sz="2000" spc="-5" dirty="0">
                <a:solidFill>
                  <a:srgbClr val="1F1F1F"/>
                </a:solidFill>
                <a:latin typeface="Gotham Narrow Light" pitchFamily="50" charset="0"/>
                <a:cs typeface="Gotham Narrow Light" pitchFamily="50" charset="0"/>
              </a:rPr>
              <a:t>SUM, </a:t>
            </a:r>
            <a:r>
              <a:rPr sz="2000" spc="-40" dirty="0">
                <a:solidFill>
                  <a:srgbClr val="1F1F1F"/>
                </a:solidFill>
                <a:latin typeface="Gotham Narrow Light" pitchFamily="50" charset="0"/>
                <a:cs typeface="Gotham Narrow Light" pitchFamily="50" charset="0"/>
              </a:rPr>
              <a:t>COUNT, </a:t>
            </a:r>
            <a:r>
              <a:rPr sz="2000" spc="-5" dirty="0">
                <a:solidFill>
                  <a:srgbClr val="1F1F1F"/>
                </a:solidFill>
                <a:latin typeface="Gotham Narrow Light" pitchFamily="50" charset="0"/>
                <a:cs typeface="Gotham Narrow Light" pitchFamily="50" charset="0"/>
              </a:rPr>
              <a:t>MAX, MIN,</a:t>
            </a:r>
            <a:r>
              <a:rPr sz="2000" spc="140" dirty="0">
                <a:solidFill>
                  <a:srgbClr val="1F1F1F"/>
                </a:solidFill>
                <a:latin typeface="Gotham Narrow Light" pitchFamily="50" charset="0"/>
                <a:cs typeface="Gotham Narrow Light" pitchFamily="50" charset="0"/>
              </a:rPr>
              <a:t> </a:t>
            </a:r>
            <a:r>
              <a:rPr sz="2000" dirty="0">
                <a:solidFill>
                  <a:srgbClr val="1F1F1F"/>
                </a:solidFill>
                <a:latin typeface="Gotham Narrow Light" pitchFamily="50" charset="0"/>
                <a:cs typeface="Gotham Narrow Light" pitchFamily="50" charset="0"/>
              </a:rPr>
              <a:t>etc.)</a:t>
            </a:r>
            <a:endParaRPr sz="2000" dirty="0">
              <a:latin typeface="Gotham Narrow Light" pitchFamily="50" charset="0"/>
              <a:cs typeface="Gotham Narrow Light" pitchFamily="50" charset="0"/>
            </a:endParaRPr>
          </a:p>
        </p:txBody>
      </p:sp>
      <p:sp>
        <p:nvSpPr>
          <p:cNvPr id="53" name="Google Shape;644;p61">
            <a:extLst>
              <a:ext uri="{FF2B5EF4-FFF2-40B4-BE49-F238E27FC236}">
                <a16:creationId xmlns:a16="http://schemas.microsoft.com/office/drawing/2014/main" id="{767FD611-A555-43E8-8668-CA77354B16AE}"/>
              </a:ext>
            </a:extLst>
          </p:cNvPr>
          <p:cNvSpPr txBox="1">
            <a:spLocks/>
          </p:cNvSpPr>
          <p:nvPr/>
        </p:nvSpPr>
        <p:spPr>
          <a:xfrm>
            <a:off x="0" y="154263"/>
            <a:ext cx="12192000" cy="77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sz="4000" b="1" dirty="0">
                <a:solidFill>
                  <a:srgbClr val="DD0551"/>
                </a:solidFill>
                <a:latin typeface="Gotham" pitchFamily="50" charset="0"/>
                <a:cs typeface="Gotham" pitchFamily="50" charset="0"/>
              </a:rPr>
              <a:t>How Do Pivots Actually Work?</a:t>
            </a:r>
          </a:p>
        </p:txBody>
      </p:sp>
    </p:spTree>
    <p:extLst>
      <p:ext uri="{BB962C8B-B14F-4D97-AF65-F5344CB8AC3E}">
        <p14:creationId xmlns:p14="http://schemas.microsoft.com/office/powerpoint/2010/main" val="1150741014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64A9E527-7A7D-4F49-AFC1-D53D9C8C5E75}"/>
              </a:ext>
            </a:extLst>
          </p:cNvPr>
          <p:cNvPicPr>
            <a:picLocks/>
          </p:cNvPicPr>
          <p:nvPr/>
        </p:nvPicPr>
        <p:blipFill>
          <a:blip r:embed="rId2"/>
          <a:srcRect/>
          <a:stretch/>
        </p:blipFill>
        <p:spPr>
          <a:xfrm>
            <a:off x="11013950" y="6134605"/>
            <a:ext cx="959111" cy="53999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C8EDAB3-FF70-4073-BC11-F46E87CD70A7}"/>
              </a:ext>
            </a:extLst>
          </p:cNvPr>
          <p:cNvSpPr txBox="1"/>
          <p:nvPr/>
        </p:nvSpPr>
        <p:spPr>
          <a:xfrm>
            <a:off x="11185688" y="6254982"/>
            <a:ext cx="615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otham Narrow Light" pitchFamily="50" charset="0"/>
                <a:cs typeface="Gotham Narrow Light" pitchFamily="50" charset="0"/>
              </a:rPr>
              <a:t>8</a:t>
            </a:r>
            <a:endParaRPr lang="az-Latn-AZ" sz="1400" dirty="0">
              <a:solidFill>
                <a:schemeClr val="tx1">
                  <a:lumMod val="50000"/>
                  <a:lumOff val="50000"/>
                </a:schemeClr>
              </a:solidFill>
              <a:latin typeface="Gotham Narrow Light" pitchFamily="50" charset="0"/>
              <a:cs typeface="Gotham Narrow Light" pitchFamily="50" charset="0"/>
            </a:endParaRPr>
          </a:p>
        </p:txBody>
      </p:sp>
      <p:sp>
        <p:nvSpPr>
          <p:cNvPr id="10" name="Rectangle 27">
            <a:extLst>
              <a:ext uri="{FF2B5EF4-FFF2-40B4-BE49-F238E27FC236}">
                <a16:creationId xmlns:a16="http://schemas.microsoft.com/office/drawing/2014/main" id="{551FB49A-E1DA-48CE-A3EC-AED18E4E05D8}"/>
              </a:ext>
            </a:extLst>
          </p:cNvPr>
          <p:cNvSpPr/>
          <p:nvPr/>
        </p:nvSpPr>
        <p:spPr>
          <a:xfrm>
            <a:off x="493706" y="6163386"/>
            <a:ext cx="6926811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55"/>
              </a:lnSpc>
            </a:pPr>
            <a:r>
              <a:rPr lang="en-US" sz="1400" spc="15" dirty="0">
                <a:solidFill>
                  <a:schemeClr val="tx1">
                    <a:lumMod val="50000"/>
                    <a:lumOff val="50000"/>
                  </a:schemeClr>
                </a:solidFill>
                <a:latin typeface="Gotham Narrow Light" pitchFamily="50" charset="0"/>
                <a:cs typeface="Gotham Narrow Light" pitchFamily="50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www.dsa.az</a:t>
            </a:r>
            <a:r>
              <a:rPr lang="en-US" sz="1400" spc="15" dirty="0">
                <a:solidFill>
                  <a:schemeClr val="tx1">
                    <a:lumMod val="50000"/>
                    <a:lumOff val="50000"/>
                  </a:schemeClr>
                </a:solidFill>
                <a:latin typeface="Gotham Narrow Light" pitchFamily="50" charset="0"/>
                <a:cs typeface="Gotham Narrow Light" pitchFamily="50" charset="0"/>
              </a:rPr>
              <a:t>                                                                     </a:t>
            </a:r>
            <a:r>
              <a:rPr lang="az-Latn-AZ" sz="1400" spc="15" dirty="0">
                <a:solidFill>
                  <a:schemeClr val="tx1">
                    <a:lumMod val="50000"/>
                    <a:lumOff val="50000"/>
                  </a:schemeClr>
                </a:solidFill>
                <a:latin typeface="Gotham Narrow Light" pitchFamily="50" charset="0"/>
                <a:cs typeface="Gotham Narrow Light" pitchFamily="50" charset="0"/>
              </a:rPr>
              <a:t>Bütün </a:t>
            </a:r>
            <a:r>
              <a:rPr lang="az-Latn-AZ" sz="1400" spc="10" dirty="0">
                <a:solidFill>
                  <a:schemeClr val="tx1">
                    <a:lumMod val="50000"/>
                    <a:lumOff val="50000"/>
                  </a:schemeClr>
                </a:solidFill>
                <a:latin typeface="Gotham Narrow Light" pitchFamily="50" charset="0"/>
                <a:cs typeface="Gotham Narrow Light" pitchFamily="50" charset="0"/>
              </a:rPr>
              <a:t>hüquqlar</a:t>
            </a:r>
            <a:r>
              <a:rPr lang="az-Latn-AZ" sz="1400" spc="-135" dirty="0">
                <a:solidFill>
                  <a:schemeClr val="tx1">
                    <a:lumMod val="50000"/>
                    <a:lumOff val="50000"/>
                  </a:schemeClr>
                </a:solidFill>
                <a:latin typeface="Gotham Narrow Light" pitchFamily="50" charset="0"/>
                <a:cs typeface="Gotham Narrow Light" pitchFamily="50" charset="0"/>
              </a:rPr>
              <a:t> </a:t>
            </a:r>
            <a:r>
              <a:rPr lang="az-Latn-AZ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otham Narrow Light" pitchFamily="50" charset="0"/>
                <a:cs typeface="Gotham Narrow Light" pitchFamily="50" charset="0"/>
              </a:rPr>
              <a:t>qorunur.</a:t>
            </a:r>
            <a:endParaRPr lang="az-Latn-AZ" sz="1400" b="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Gotham Narrow Light" pitchFamily="50" charset="0"/>
              <a:cs typeface="Gotham Narrow Light" pitchFamily="50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5A1D80-08BD-47E3-954B-5A4093617407}"/>
              </a:ext>
            </a:extLst>
          </p:cNvPr>
          <p:cNvSpPr txBox="1"/>
          <p:nvPr/>
        </p:nvSpPr>
        <p:spPr>
          <a:xfrm>
            <a:off x="7764905" y="6250717"/>
            <a:ext cx="3386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Gotham Narrow Light" pitchFamily="50" charset="0"/>
                <a:cs typeface="Gotham Narrow Light" pitchFamily="50" charset="0"/>
              </a:rPr>
              <a:t>DATA SCIENCE ACADEMY</a:t>
            </a:r>
            <a:endParaRPr lang="az-Latn-AZ" sz="1400" spc="300" dirty="0">
              <a:solidFill>
                <a:schemeClr val="tx1">
                  <a:lumMod val="50000"/>
                  <a:lumOff val="50000"/>
                </a:schemeClr>
              </a:solidFill>
              <a:latin typeface="Gotham Narrow Light" pitchFamily="50" charset="0"/>
              <a:cs typeface="Gotham Narrow Light" pitchFamily="50" charset="0"/>
            </a:endParaRPr>
          </a:p>
        </p:txBody>
      </p:sp>
      <p:grpSp>
        <p:nvGrpSpPr>
          <p:cNvPr id="12" name="object 4"/>
          <p:cNvGrpSpPr/>
          <p:nvPr/>
        </p:nvGrpSpPr>
        <p:grpSpPr>
          <a:xfrm>
            <a:off x="6242200" y="1319122"/>
            <a:ext cx="5126231" cy="3235302"/>
            <a:chOff x="6012148" y="1444724"/>
            <a:chExt cx="5544820" cy="3499485"/>
          </a:xfrm>
        </p:grpSpPr>
        <p:sp>
          <p:nvSpPr>
            <p:cNvPr id="14" name="object 5"/>
            <p:cNvSpPr/>
            <p:nvPr/>
          </p:nvSpPr>
          <p:spPr>
            <a:xfrm>
              <a:off x="6012148" y="1444724"/>
              <a:ext cx="5544373" cy="349915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6"/>
            <p:cNvSpPr/>
            <p:nvPr/>
          </p:nvSpPr>
          <p:spPr>
            <a:xfrm>
              <a:off x="6022847" y="1455420"/>
              <a:ext cx="5449824" cy="340309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7"/>
          <p:cNvGrpSpPr/>
          <p:nvPr/>
        </p:nvGrpSpPr>
        <p:grpSpPr>
          <a:xfrm>
            <a:off x="914859" y="1351796"/>
            <a:ext cx="3919818" cy="3203014"/>
            <a:chOff x="783318" y="1444706"/>
            <a:chExt cx="4239895" cy="3464560"/>
          </a:xfrm>
        </p:grpSpPr>
        <p:sp>
          <p:nvSpPr>
            <p:cNvPr id="18" name="object 8"/>
            <p:cNvSpPr/>
            <p:nvPr/>
          </p:nvSpPr>
          <p:spPr>
            <a:xfrm>
              <a:off x="783318" y="1444706"/>
              <a:ext cx="4239802" cy="346414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9"/>
            <p:cNvSpPr/>
            <p:nvPr/>
          </p:nvSpPr>
          <p:spPr>
            <a:xfrm>
              <a:off x="794003" y="1455419"/>
              <a:ext cx="4146804" cy="336804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10"/>
          <p:cNvSpPr txBox="1"/>
          <p:nvPr/>
        </p:nvSpPr>
        <p:spPr>
          <a:xfrm>
            <a:off x="1403729" y="910818"/>
            <a:ext cx="961021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28640" algn="l"/>
              </a:tabLst>
            </a:pPr>
            <a:r>
              <a:rPr sz="2000" b="1" spc="-5" dirty="0">
                <a:solidFill>
                  <a:srgbClr val="DD0551"/>
                </a:solidFill>
                <a:latin typeface="Gotham Narrow Light" pitchFamily="50" charset="0"/>
                <a:cs typeface="Gotham Narrow Light" pitchFamily="50" charset="0"/>
              </a:rPr>
              <a:t>Compact</a:t>
            </a:r>
            <a:r>
              <a:rPr sz="2000" b="1" spc="-30" dirty="0">
                <a:solidFill>
                  <a:srgbClr val="DD0551"/>
                </a:solidFill>
                <a:latin typeface="Gotham Narrow Light" pitchFamily="50" charset="0"/>
                <a:cs typeface="Gotham Narrow Light" pitchFamily="50" charset="0"/>
              </a:rPr>
              <a:t> </a:t>
            </a:r>
            <a:r>
              <a:rPr sz="2000" b="1" spc="-5" dirty="0">
                <a:solidFill>
                  <a:srgbClr val="DD0551"/>
                </a:solidFill>
                <a:latin typeface="Gotham Narrow Light" pitchFamily="50" charset="0"/>
                <a:cs typeface="Gotham Narrow Light" pitchFamily="50" charset="0"/>
              </a:rPr>
              <a:t>Form</a:t>
            </a:r>
            <a:r>
              <a:rPr sz="2000" b="1" dirty="0">
                <a:solidFill>
                  <a:srgbClr val="DD0551"/>
                </a:solidFill>
                <a:latin typeface="Gotham Narrow Light" pitchFamily="50" charset="0"/>
                <a:cs typeface="Gotham Narrow Light" pitchFamily="50" charset="0"/>
              </a:rPr>
              <a:t> </a:t>
            </a:r>
            <a:r>
              <a:rPr sz="2000" spc="-5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(</a:t>
            </a:r>
            <a:r>
              <a:rPr sz="2000" i="1" spc="-5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default</a:t>
            </a:r>
            <a:r>
              <a:rPr sz="2000" spc="-5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):	</a:t>
            </a:r>
            <a:r>
              <a:rPr sz="2000" b="1" dirty="0">
                <a:solidFill>
                  <a:srgbClr val="DD0551"/>
                </a:solidFill>
                <a:latin typeface="Gotham Narrow Light" pitchFamily="50" charset="0"/>
                <a:cs typeface="Gotham Narrow Light" pitchFamily="50" charset="0"/>
              </a:rPr>
              <a:t>Outline Form</a:t>
            </a:r>
            <a:r>
              <a:rPr sz="2000" b="1" spc="-250" dirty="0">
                <a:solidFill>
                  <a:srgbClr val="DD0551"/>
                </a:solidFill>
                <a:latin typeface="Gotham Narrow Light" pitchFamily="50" charset="0"/>
                <a:cs typeface="Gotham Narrow Light" pitchFamily="50" charset="0"/>
              </a:rPr>
              <a:t> </a:t>
            </a:r>
            <a:r>
              <a:rPr sz="2000" spc="-10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(</a:t>
            </a:r>
            <a:r>
              <a:rPr sz="2000" i="1" spc="-10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recommended</a:t>
            </a:r>
            <a:r>
              <a:rPr sz="2000" spc="-10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):</a:t>
            </a:r>
            <a:endParaRPr sz="2000" dirty="0">
              <a:latin typeface="Gotham Narrow Light" pitchFamily="50" charset="0"/>
              <a:cs typeface="Gotham Narrow Light" pitchFamily="50" charset="0"/>
            </a:endParaRPr>
          </a:p>
        </p:txBody>
      </p:sp>
      <p:sp>
        <p:nvSpPr>
          <p:cNvPr id="23" name="object 12"/>
          <p:cNvSpPr txBox="1"/>
          <p:nvPr/>
        </p:nvSpPr>
        <p:spPr>
          <a:xfrm>
            <a:off x="625684" y="4642440"/>
            <a:ext cx="4533834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  <a:buClr>
                <a:srgbClr val="23BEAE"/>
              </a:buClr>
              <a:buFont typeface="Courier New" panose="02070309020205020404" pitchFamily="49" charset="0"/>
              <a:buChar char="o"/>
              <a:tabLst>
                <a:tab pos="469265" algn="l"/>
                <a:tab pos="469900" algn="l"/>
              </a:tabLst>
            </a:pPr>
            <a:r>
              <a:rPr sz="2000" spc="-5" dirty="0">
                <a:solidFill>
                  <a:srgbClr val="1F1F1F"/>
                </a:solidFill>
                <a:latin typeface="Gotham Narrow Light" pitchFamily="50" charset="0"/>
                <a:cs typeface="Gotham Narrow Light" pitchFamily="50" charset="0"/>
              </a:rPr>
              <a:t>Nested fields/dimensions condensed </a:t>
            </a:r>
            <a:r>
              <a:rPr sz="2000" dirty="0">
                <a:solidFill>
                  <a:srgbClr val="1F1F1F"/>
                </a:solidFill>
                <a:latin typeface="Gotham Narrow Light" pitchFamily="50" charset="0"/>
                <a:cs typeface="Gotham Narrow Light" pitchFamily="50" charset="0"/>
              </a:rPr>
              <a:t>into  </a:t>
            </a:r>
            <a:r>
              <a:rPr sz="2000" spc="-5" dirty="0">
                <a:solidFill>
                  <a:srgbClr val="1F1F1F"/>
                </a:solidFill>
                <a:latin typeface="Gotham Narrow Light" pitchFamily="50" charset="0"/>
                <a:cs typeface="Gotham Narrow Light" pitchFamily="50" charset="0"/>
              </a:rPr>
              <a:t>one </a:t>
            </a:r>
            <a:r>
              <a:rPr sz="2000" spc="-20" dirty="0">
                <a:solidFill>
                  <a:srgbClr val="1F1F1F"/>
                </a:solidFill>
                <a:latin typeface="Gotham Narrow Light" pitchFamily="50" charset="0"/>
                <a:cs typeface="Gotham Narrow Light" pitchFamily="50" charset="0"/>
              </a:rPr>
              <a:t>column, </a:t>
            </a:r>
            <a:r>
              <a:rPr sz="2000" spc="-15" dirty="0">
                <a:solidFill>
                  <a:srgbClr val="1F1F1F"/>
                </a:solidFill>
                <a:latin typeface="Gotham Narrow Light" pitchFamily="50" charset="0"/>
                <a:cs typeface="Gotham Narrow Light" pitchFamily="50" charset="0"/>
              </a:rPr>
              <a:t>with </a:t>
            </a:r>
            <a:r>
              <a:rPr sz="2000" spc="-5" dirty="0">
                <a:solidFill>
                  <a:srgbClr val="1F1F1F"/>
                </a:solidFill>
                <a:latin typeface="Gotham Narrow Light" pitchFamily="50" charset="0"/>
                <a:cs typeface="Gotham Narrow Light" pitchFamily="50" charset="0"/>
              </a:rPr>
              <a:t>one </a:t>
            </a:r>
            <a:r>
              <a:rPr sz="2000" spc="-15" dirty="0">
                <a:solidFill>
                  <a:srgbClr val="1F1F1F"/>
                </a:solidFill>
                <a:latin typeface="Gotham Narrow Light" pitchFamily="50" charset="0"/>
                <a:cs typeface="Gotham Narrow Light" pitchFamily="50" charset="0"/>
              </a:rPr>
              <a:t>filter</a:t>
            </a:r>
            <a:r>
              <a:rPr sz="2000" spc="85" dirty="0">
                <a:solidFill>
                  <a:srgbClr val="1F1F1F"/>
                </a:solidFill>
                <a:latin typeface="Gotham Narrow Light" pitchFamily="50" charset="0"/>
                <a:cs typeface="Gotham Narrow Light" pitchFamily="50" charset="0"/>
              </a:rPr>
              <a:t> </a:t>
            </a:r>
            <a:r>
              <a:rPr sz="2000" spc="-15" dirty="0">
                <a:solidFill>
                  <a:srgbClr val="1F1F1F"/>
                </a:solidFill>
                <a:latin typeface="Gotham Narrow Light" pitchFamily="50" charset="0"/>
                <a:cs typeface="Gotham Narrow Light" pitchFamily="50" charset="0"/>
              </a:rPr>
              <a:t>option</a:t>
            </a:r>
            <a:endParaRPr sz="2000" dirty="0">
              <a:latin typeface="Gotham Narrow Light" pitchFamily="50" charset="0"/>
              <a:cs typeface="Gotham Narrow Light" pitchFamily="50" charset="0"/>
            </a:endParaRPr>
          </a:p>
        </p:txBody>
      </p:sp>
      <p:sp>
        <p:nvSpPr>
          <p:cNvPr id="24" name="object 14"/>
          <p:cNvSpPr txBox="1"/>
          <p:nvPr/>
        </p:nvSpPr>
        <p:spPr>
          <a:xfrm>
            <a:off x="5410987" y="4627622"/>
            <a:ext cx="6390338" cy="14813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 algn="just">
              <a:lnSpc>
                <a:spcPct val="100000"/>
              </a:lnSpc>
              <a:spcBef>
                <a:spcPts val="100"/>
              </a:spcBef>
              <a:buClr>
                <a:srgbClr val="23BEAE"/>
              </a:buClr>
              <a:buFont typeface="Courier New" panose="02070309020205020404" pitchFamily="49" charset="0"/>
              <a:buChar char="o"/>
              <a:tabLst>
                <a:tab pos="469900" algn="l"/>
              </a:tabLst>
            </a:pPr>
            <a:r>
              <a:rPr dirty="0">
                <a:solidFill>
                  <a:srgbClr val="1F1F1F"/>
                </a:solidFill>
                <a:latin typeface="Gotham Narrow Light" pitchFamily="50" charset="0"/>
                <a:cs typeface="Gotham Narrow Light" pitchFamily="50" charset="0"/>
              </a:rPr>
              <a:t>Each </a:t>
            </a:r>
            <a:r>
              <a:rPr spc="-10" dirty="0">
                <a:solidFill>
                  <a:srgbClr val="1F1F1F"/>
                </a:solidFill>
                <a:latin typeface="Gotham Narrow Light" pitchFamily="50" charset="0"/>
                <a:cs typeface="Gotham Narrow Light" pitchFamily="50" charset="0"/>
              </a:rPr>
              <a:t>field/dimension </a:t>
            </a:r>
            <a:r>
              <a:rPr spc="-5" dirty="0">
                <a:solidFill>
                  <a:srgbClr val="1F1F1F"/>
                </a:solidFill>
                <a:latin typeface="Gotham Narrow Light" pitchFamily="50" charset="0"/>
                <a:cs typeface="Gotham Narrow Light" pitchFamily="50" charset="0"/>
              </a:rPr>
              <a:t>broken out </a:t>
            </a:r>
            <a:r>
              <a:rPr dirty="0">
                <a:solidFill>
                  <a:srgbClr val="1F1F1F"/>
                </a:solidFill>
                <a:latin typeface="Gotham Narrow Light" pitchFamily="50" charset="0"/>
                <a:cs typeface="Gotham Narrow Light" pitchFamily="50" charset="0"/>
              </a:rPr>
              <a:t>into its </a:t>
            </a:r>
            <a:r>
              <a:rPr spc="-5" dirty="0">
                <a:solidFill>
                  <a:srgbClr val="1F1F1F"/>
                </a:solidFill>
                <a:latin typeface="Gotham Narrow Light" pitchFamily="50" charset="0"/>
                <a:cs typeface="Gotham Narrow Light" pitchFamily="50" charset="0"/>
              </a:rPr>
              <a:t>own column, </a:t>
            </a:r>
            <a:r>
              <a:rPr dirty="0">
                <a:solidFill>
                  <a:srgbClr val="1F1F1F"/>
                </a:solidFill>
                <a:latin typeface="Gotham Narrow Light" pitchFamily="50" charset="0"/>
                <a:cs typeface="Gotham Narrow Light" pitchFamily="50" charset="0"/>
              </a:rPr>
              <a:t>with  </a:t>
            </a:r>
            <a:r>
              <a:rPr spc="-15" dirty="0">
                <a:solidFill>
                  <a:srgbClr val="1F1F1F"/>
                </a:solidFill>
                <a:latin typeface="Gotham Narrow Light" pitchFamily="50" charset="0"/>
                <a:cs typeface="Gotham Narrow Light" pitchFamily="50" charset="0"/>
              </a:rPr>
              <a:t>separate </a:t>
            </a:r>
            <a:r>
              <a:rPr spc="-5" dirty="0">
                <a:solidFill>
                  <a:srgbClr val="1F1F1F"/>
                </a:solidFill>
                <a:latin typeface="Gotham Narrow Light" pitchFamily="50" charset="0"/>
                <a:cs typeface="Gotham Narrow Light" pitchFamily="50" charset="0"/>
              </a:rPr>
              <a:t>column </a:t>
            </a:r>
            <a:r>
              <a:rPr spc="-20" dirty="0">
                <a:solidFill>
                  <a:srgbClr val="1F1F1F"/>
                </a:solidFill>
                <a:latin typeface="Gotham Narrow Light" pitchFamily="50" charset="0"/>
                <a:cs typeface="Gotham Narrow Light" pitchFamily="50" charset="0"/>
              </a:rPr>
              <a:t>headers </a:t>
            </a:r>
            <a:r>
              <a:rPr spc="-5" dirty="0">
                <a:solidFill>
                  <a:srgbClr val="1F1F1F"/>
                </a:solidFill>
                <a:latin typeface="Gotham Narrow Light" pitchFamily="50" charset="0"/>
                <a:cs typeface="Gotham Narrow Light" pitchFamily="50" charset="0"/>
              </a:rPr>
              <a:t>and </a:t>
            </a:r>
            <a:r>
              <a:rPr spc="-15" dirty="0">
                <a:solidFill>
                  <a:srgbClr val="1F1F1F"/>
                </a:solidFill>
                <a:latin typeface="Gotham Narrow Light" pitchFamily="50" charset="0"/>
                <a:cs typeface="Gotham Narrow Light" pitchFamily="50" charset="0"/>
              </a:rPr>
              <a:t>filter</a:t>
            </a:r>
            <a:r>
              <a:rPr spc="114" dirty="0">
                <a:solidFill>
                  <a:srgbClr val="1F1F1F"/>
                </a:solidFill>
                <a:latin typeface="Gotham Narrow Light" pitchFamily="50" charset="0"/>
                <a:cs typeface="Gotham Narrow Light" pitchFamily="50" charset="0"/>
              </a:rPr>
              <a:t> </a:t>
            </a:r>
            <a:r>
              <a:rPr spc="-15" dirty="0">
                <a:solidFill>
                  <a:srgbClr val="1F1F1F"/>
                </a:solidFill>
                <a:latin typeface="Gotham Narrow Light" pitchFamily="50" charset="0"/>
                <a:cs typeface="Gotham Narrow Light" pitchFamily="50" charset="0"/>
              </a:rPr>
              <a:t>options</a:t>
            </a:r>
            <a:endParaRPr dirty="0">
              <a:latin typeface="Gotham Narrow Light" pitchFamily="50" charset="0"/>
              <a:cs typeface="Gotham Narrow Light" pitchFamily="50" charset="0"/>
            </a:endParaRPr>
          </a:p>
          <a:p>
            <a:pPr marL="755650" marR="61594" indent="-285750" algn="just">
              <a:lnSpc>
                <a:spcPct val="100699"/>
              </a:lnSpc>
              <a:spcBef>
                <a:spcPts val="705"/>
              </a:spcBef>
              <a:buClr>
                <a:srgbClr val="23BEAE"/>
              </a:buClr>
              <a:buFont typeface="Arial" panose="020B0604020202020204" pitchFamily="34" charset="0"/>
              <a:buChar char="•"/>
            </a:pPr>
            <a:r>
              <a:rPr spc="-15" dirty="0">
                <a:solidFill>
                  <a:srgbClr val="1F1F1F"/>
                </a:solidFill>
                <a:latin typeface="Gotham Narrow Light" pitchFamily="50" charset="0"/>
                <a:cs typeface="Gotham Narrow Light" pitchFamily="50" charset="0"/>
              </a:rPr>
              <a:t>Allows </a:t>
            </a:r>
            <a:r>
              <a:rPr dirty="0">
                <a:solidFill>
                  <a:srgbClr val="1F1F1F"/>
                </a:solidFill>
                <a:latin typeface="Gotham Narrow Light" pitchFamily="50" charset="0"/>
                <a:cs typeface="Gotham Narrow Light" pitchFamily="50" charset="0"/>
              </a:rPr>
              <a:t>you to </a:t>
            </a:r>
            <a:r>
              <a:rPr spc="-15" dirty="0">
                <a:solidFill>
                  <a:srgbClr val="1F1F1F"/>
                </a:solidFill>
                <a:latin typeface="Gotham Narrow Light" pitchFamily="50" charset="0"/>
                <a:cs typeface="Gotham Narrow Light" pitchFamily="50" charset="0"/>
              </a:rPr>
              <a:t>apply </a:t>
            </a:r>
            <a:r>
              <a:rPr spc="-10" dirty="0">
                <a:solidFill>
                  <a:srgbClr val="1F1F1F"/>
                </a:solidFill>
                <a:latin typeface="Gotham Narrow Light" pitchFamily="50" charset="0"/>
                <a:cs typeface="Gotham Narrow Light" pitchFamily="50" charset="0"/>
              </a:rPr>
              <a:t>custom filters </a:t>
            </a:r>
            <a:r>
              <a:rPr dirty="0">
                <a:solidFill>
                  <a:srgbClr val="1F1F1F"/>
                </a:solidFill>
                <a:latin typeface="Gotham Narrow Light" pitchFamily="50" charset="0"/>
                <a:cs typeface="Gotham Narrow Light" pitchFamily="50" charset="0"/>
              </a:rPr>
              <a:t>to </a:t>
            </a:r>
            <a:r>
              <a:rPr spc="-5" dirty="0">
                <a:solidFill>
                  <a:srgbClr val="1F1F1F"/>
                </a:solidFill>
                <a:latin typeface="Gotham Narrow Light" pitchFamily="50" charset="0"/>
                <a:cs typeface="Gotham Narrow Light" pitchFamily="50" charset="0"/>
              </a:rPr>
              <a:t>each </a:t>
            </a:r>
            <a:r>
              <a:rPr spc="-15" dirty="0">
                <a:solidFill>
                  <a:srgbClr val="1F1F1F"/>
                </a:solidFill>
                <a:latin typeface="Gotham Narrow Light" pitchFamily="50" charset="0"/>
                <a:cs typeface="Gotham Narrow Light" pitchFamily="50" charset="0"/>
              </a:rPr>
              <a:t>field (i.e. </a:t>
            </a:r>
            <a:r>
              <a:rPr spc="-10" dirty="0">
                <a:solidFill>
                  <a:srgbClr val="1F1F1F"/>
                </a:solidFill>
                <a:latin typeface="Gotham Narrow Light" pitchFamily="50" charset="0"/>
                <a:cs typeface="Gotham Narrow Light" pitchFamily="50" charset="0"/>
              </a:rPr>
              <a:t>label  </a:t>
            </a:r>
            <a:r>
              <a:rPr spc="-15" dirty="0">
                <a:solidFill>
                  <a:srgbClr val="1F1F1F"/>
                </a:solidFill>
                <a:latin typeface="Gotham Narrow Light" pitchFamily="50" charset="0"/>
                <a:cs typeface="Gotham Narrow Light" pitchFamily="50" charset="0"/>
              </a:rPr>
              <a:t>filters </a:t>
            </a:r>
            <a:r>
              <a:rPr spc="5" dirty="0">
                <a:solidFill>
                  <a:srgbClr val="1F1F1F"/>
                </a:solidFill>
                <a:latin typeface="Gotham Narrow Light" pitchFamily="50" charset="0"/>
                <a:cs typeface="Gotham Narrow Light" pitchFamily="50" charset="0"/>
              </a:rPr>
              <a:t>on </a:t>
            </a:r>
            <a:r>
              <a:rPr dirty="0">
                <a:solidFill>
                  <a:srgbClr val="1F1F1F"/>
                </a:solidFill>
                <a:latin typeface="Gotham Narrow Light" pitchFamily="50" charset="0"/>
                <a:cs typeface="Gotham Narrow Light" pitchFamily="50" charset="0"/>
              </a:rPr>
              <a:t>the </a:t>
            </a:r>
            <a:r>
              <a:rPr b="1" spc="-5" dirty="0">
                <a:solidFill>
                  <a:srgbClr val="1F1F1F"/>
                </a:solidFill>
                <a:latin typeface="Gotham Narrow Light" pitchFamily="50" charset="0"/>
                <a:cs typeface="Gotham Narrow Light" pitchFamily="50" charset="0"/>
              </a:rPr>
              <a:t>Product Category </a:t>
            </a:r>
            <a:r>
              <a:rPr spc="-10" dirty="0">
                <a:solidFill>
                  <a:srgbClr val="1F1F1F"/>
                </a:solidFill>
                <a:latin typeface="Gotham Narrow Light" pitchFamily="50" charset="0"/>
                <a:cs typeface="Gotham Narrow Light" pitchFamily="50" charset="0"/>
              </a:rPr>
              <a:t>field </a:t>
            </a:r>
            <a:r>
              <a:rPr spc="-5" dirty="0">
                <a:solidFill>
                  <a:srgbClr val="1F1F1F"/>
                </a:solidFill>
                <a:latin typeface="Gotham Narrow Light" pitchFamily="50" charset="0"/>
                <a:cs typeface="Gotham Narrow Light" pitchFamily="50" charset="0"/>
              </a:rPr>
              <a:t>and </a:t>
            </a:r>
            <a:r>
              <a:rPr spc="-15" dirty="0">
                <a:solidFill>
                  <a:srgbClr val="1F1F1F"/>
                </a:solidFill>
                <a:latin typeface="Gotham Narrow Light" pitchFamily="50" charset="0"/>
                <a:cs typeface="Gotham Narrow Light" pitchFamily="50" charset="0"/>
              </a:rPr>
              <a:t>value </a:t>
            </a:r>
            <a:r>
              <a:rPr spc="-10" dirty="0">
                <a:solidFill>
                  <a:srgbClr val="1F1F1F"/>
                </a:solidFill>
                <a:latin typeface="Gotham Narrow Light" pitchFamily="50" charset="0"/>
                <a:cs typeface="Gotham Narrow Light" pitchFamily="50" charset="0"/>
              </a:rPr>
              <a:t>filters </a:t>
            </a:r>
            <a:r>
              <a:rPr spc="5" dirty="0">
                <a:solidFill>
                  <a:srgbClr val="1F1F1F"/>
                </a:solidFill>
                <a:latin typeface="Gotham Narrow Light" pitchFamily="50" charset="0"/>
                <a:cs typeface="Gotham Narrow Light" pitchFamily="50" charset="0"/>
              </a:rPr>
              <a:t>on  </a:t>
            </a:r>
            <a:r>
              <a:rPr dirty="0">
                <a:solidFill>
                  <a:srgbClr val="1F1F1F"/>
                </a:solidFill>
                <a:latin typeface="Gotham Narrow Light" pitchFamily="50" charset="0"/>
                <a:cs typeface="Gotham Narrow Light" pitchFamily="50" charset="0"/>
              </a:rPr>
              <a:t>the </a:t>
            </a:r>
            <a:r>
              <a:rPr b="1" dirty="0">
                <a:solidFill>
                  <a:srgbClr val="1F1F1F"/>
                </a:solidFill>
                <a:latin typeface="Gotham Narrow Light" pitchFamily="50" charset="0"/>
                <a:cs typeface="Gotham Narrow Light" pitchFamily="50" charset="0"/>
              </a:rPr>
              <a:t>Product </a:t>
            </a:r>
            <a:r>
              <a:rPr b="1" spc="-5" dirty="0">
                <a:solidFill>
                  <a:srgbClr val="1F1F1F"/>
                </a:solidFill>
                <a:latin typeface="Gotham Narrow Light" pitchFamily="50" charset="0"/>
                <a:cs typeface="Gotham Narrow Light" pitchFamily="50" charset="0"/>
              </a:rPr>
              <a:t>SubCategory</a:t>
            </a:r>
            <a:r>
              <a:rPr b="1" spc="-55" dirty="0">
                <a:solidFill>
                  <a:srgbClr val="1F1F1F"/>
                </a:solidFill>
                <a:latin typeface="Gotham Narrow Light" pitchFamily="50" charset="0"/>
                <a:cs typeface="Gotham Narrow Light" pitchFamily="50" charset="0"/>
              </a:rPr>
              <a:t> </a:t>
            </a:r>
            <a:r>
              <a:rPr spc="-15" dirty="0">
                <a:solidFill>
                  <a:srgbClr val="1F1F1F"/>
                </a:solidFill>
                <a:latin typeface="Gotham Narrow Light" pitchFamily="50" charset="0"/>
                <a:cs typeface="Gotham Narrow Light" pitchFamily="50" charset="0"/>
              </a:rPr>
              <a:t>field)</a:t>
            </a:r>
            <a:endParaRPr dirty="0">
              <a:latin typeface="Gotham Narrow Light" pitchFamily="50" charset="0"/>
              <a:cs typeface="Gotham Narrow Light" pitchFamily="50" charset="0"/>
            </a:endParaRPr>
          </a:p>
        </p:txBody>
      </p:sp>
      <p:sp>
        <p:nvSpPr>
          <p:cNvPr id="16" name="Google Shape;644;p61">
            <a:extLst>
              <a:ext uri="{FF2B5EF4-FFF2-40B4-BE49-F238E27FC236}">
                <a16:creationId xmlns:a16="http://schemas.microsoft.com/office/drawing/2014/main" id="{C77B6C6D-272F-499F-A14C-A91CA75A19EA}"/>
              </a:ext>
            </a:extLst>
          </p:cNvPr>
          <p:cNvSpPr txBox="1">
            <a:spLocks/>
          </p:cNvSpPr>
          <p:nvPr/>
        </p:nvSpPr>
        <p:spPr>
          <a:xfrm>
            <a:off x="0" y="154263"/>
            <a:ext cx="12192000" cy="77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sz="4000" b="1" dirty="0">
                <a:solidFill>
                  <a:srgbClr val="DD0551"/>
                </a:solidFill>
                <a:latin typeface="Gotham" pitchFamily="50" charset="0"/>
                <a:cs typeface="Gotham" pitchFamily="50" charset="0"/>
              </a:rPr>
              <a:t>Table Layouts: COMPACT vs. OUTLINE</a:t>
            </a:r>
          </a:p>
        </p:txBody>
      </p:sp>
    </p:spTree>
    <p:extLst>
      <p:ext uri="{BB962C8B-B14F-4D97-AF65-F5344CB8AC3E}">
        <p14:creationId xmlns:p14="http://schemas.microsoft.com/office/powerpoint/2010/main" val="592709079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C986E084-1C3B-4007-87F2-F2DD8CB69563}"/>
              </a:ext>
            </a:extLst>
          </p:cNvPr>
          <p:cNvPicPr>
            <a:picLocks/>
          </p:cNvPicPr>
          <p:nvPr/>
        </p:nvPicPr>
        <p:blipFill>
          <a:blip r:embed="rId2"/>
          <a:srcRect/>
          <a:stretch/>
        </p:blipFill>
        <p:spPr>
          <a:xfrm>
            <a:off x="11013949" y="6134604"/>
            <a:ext cx="959111" cy="539999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09A81A13-9446-4C64-BBDB-D44EE5418C4D}"/>
              </a:ext>
            </a:extLst>
          </p:cNvPr>
          <p:cNvSpPr/>
          <p:nvPr/>
        </p:nvSpPr>
        <p:spPr>
          <a:xfrm>
            <a:off x="3423289" y="3239718"/>
            <a:ext cx="985617" cy="488236"/>
          </a:xfrm>
          <a:prstGeom prst="rightArrow">
            <a:avLst/>
          </a:prstGeom>
          <a:solidFill>
            <a:srgbClr val="DD05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8EDAB3-FF70-4073-BC11-F46E87CD70A7}"/>
              </a:ext>
            </a:extLst>
          </p:cNvPr>
          <p:cNvSpPr txBox="1"/>
          <p:nvPr/>
        </p:nvSpPr>
        <p:spPr>
          <a:xfrm>
            <a:off x="11185688" y="6254982"/>
            <a:ext cx="615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otham Narrow Light" pitchFamily="50" charset="0"/>
                <a:cs typeface="Gotham Narrow Light" pitchFamily="50" charset="0"/>
              </a:rPr>
              <a:t>9</a:t>
            </a:r>
            <a:endParaRPr lang="az-Latn-AZ" sz="1400" dirty="0">
              <a:solidFill>
                <a:schemeClr val="tx1">
                  <a:lumMod val="50000"/>
                  <a:lumOff val="50000"/>
                </a:schemeClr>
              </a:solidFill>
              <a:latin typeface="Gotham Narrow Light" pitchFamily="50" charset="0"/>
              <a:cs typeface="Gotham Narrow Light" pitchFamily="50" charset="0"/>
            </a:endParaRPr>
          </a:p>
        </p:txBody>
      </p:sp>
      <p:sp>
        <p:nvSpPr>
          <p:cNvPr id="26" name="Rectangle 27">
            <a:extLst>
              <a:ext uri="{FF2B5EF4-FFF2-40B4-BE49-F238E27FC236}">
                <a16:creationId xmlns:a16="http://schemas.microsoft.com/office/drawing/2014/main" id="{551FB49A-E1DA-48CE-A3EC-AED18E4E05D8}"/>
              </a:ext>
            </a:extLst>
          </p:cNvPr>
          <p:cNvSpPr/>
          <p:nvPr/>
        </p:nvSpPr>
        <p:spPr>
          <a:xfrm>
            <a:off x="493706" y="6163386"/>
            <a:ext cx="6926811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55"/>
              </a:lnSpc>
            </a:pPr>
            <a:r>
              <a:rPr lang="en-US" sz="1400" spc="15" dirty="0">
                <a:solidFill>
                  <a:schemeClr val="tx1">
                    <a:lumMod val="50000"/>
                    <a:lumOff val="50000"/>
                  </a:schemeClr>
                </a:solidFill>
                <a:latin typeface="Gotham Narrow Light" pitchFamily="50" charset="0"/>
                <a:cs typeface="Gotham Narrow Light" pitchFamily="50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www.dsa.az</a:t>
            </a:r>
            <a:r>
              <a:rPr lang="en-US" sz="1400" spc="15" dirty="0">
                <a:solidFill>
                  <a:schemeClr val="tx1">
                    <a:lumMod val="50000"/>
                    <a:lumOff val="50000"/>
                  </a:schemeClr>
                </a:solidFill>
                <a:latin typeface="Gotham Narrow Light" pitchFamily="50" charset="0"/>
                <a:cs typeface="Gotham Narrow Light" pitchFamily="50" charset="0"/>
              </a:rPr>
              <a:t>                                                                     </a:t>
            </a:r>
            <a:r>
              <a:rPr lang="az-Latn-AZ" sz="1400" spc="15" dirty="0">
                <a:solidFill>
                  <a:schemeClr val="tx1">
                    <a:lumMod val="50000"/>
                    <a:lumOff val="50000"/>
                  </a:schemeClr>
                </a:solidFill>
                <a:latin typeface="Gotham Narrow Light" pitchFamily="50" charset="0"/>
                <a:cs typeface="Gotham Narrow Light" pitchFamily="50" charset="0"/>
              </a:rPr>
              <a:t>Bütün </a:t>
            </a:r>
            <a:r>
              <a:rPr lang="az-Latn-AZ" sz="1400" spc="10" dirty="0">
                <a:solidFill>
                  <a:schemeClr val="tx1">
                    <a:lumMod val="50000"/>
                    <a:lumOff val="50000"/>
                  </a:schemeClr>
                </a:solidFill>
                <a:latin typeface="Gotham Narrow Light" pitchFamily="50" charset="0"/>
                <a:cs typeface="Gotham Narrow Light" pitchFamily="50" charset="0"/>
              </a:rPr>
              <a:t>hüquqlar</a:t>
            </a:r>
            <a:r>
              <a:rPr lang="az-Latn-AZ" sz="1400" spc="-135" dirty="0">
                <a:solidFill>
                  <a:schemeClr val="tx1">
                    <a:lumMod val="50000"/>
                    <a:lumOff val="50000"/>
                  </a:schemeClr>
                </a:solidFill>
                <a:latin typeface="Gotham Narrow Light" pitchFamily="50" charset="0"/>
                <a:cs typeface="Gotham Narrow Light" pitchFamily="50" charset="0"/>
              </a:rPr>
              <a:t> </a:t>
            </a:r>
            <a:r>
              <a:rPr lang="az-Latn-AZ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Gotham Narrow Light" pitchFamily="50" charset="0"/>
                <a:cs typeface="Gotham Narrow Light" pitchFamily="50" charset="0"/>
              </a:rPr>
              <a:t>qorunur.</a:t>
            </a:r>
            <a:endParaRPr lang="az-Latn-AZ" sz="1400" b="0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Gotham Narrow Light" pitchFamily="50" charset="0"/>
              <a:cs typeface="Gotham Narrow Light" pitchFamily="50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5A1D80-08BD-47E3-954B-5A4093617407}"/>
              </a:ext>
            </a:extLst>
          </p:cNvPr>
          <p:cNvSpPr txBox="1"/>
          <p:nvPr/>
        </p:nvSpPr>
        <p:spPr>
          <a:xfrm>
            <a:off x="7764905" y="6250717"/>
            <a:ext cx="33864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Gotham Narrow Light" pitchFamily="50" charset="0"/>
                <a:cs typeface="Gotham Narrow Light" pitchFamily="50" charset="0"/>
              </a:rPr>
              <a:t>DATA SCIENCE ACADEMY</a:t>
            </a:r>
            <a:endParaRPr lang="az-Latn-AZ" sz="1400" spc="300" dirty="0">
              <a:solidFill>
                <a:schemeClr val="tx1">
                  <a:lumMod val="50000"/>
                  <a:lumOff val="50000"/>
                </a:schemeClr>
              </a:solidFill>
              <a:latin typeface="Gotham Narrow Light" pitchFamily="50" charset="0"/>
              <a:cs typeface="Gotham Narrow Light" pitchFamily="50" charset="0"/>
            </a:endParaRPr>
          </a:p>
        </p:txBody>
      </p:sp>
      <p:sp>
        <p:nvSpPr>
          <p:cNvPr id="43" name="object 9"/>
          <p:cNvSpPr/>
          <p:nvPr/>
        </p:nvSpPr>
        <p:spPr>
          <a:xfrm>
            <a:off x="4419600" y="2322889"/>
            <a:ext cx="3645513" cy="28376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10"/>
          <p:cNvSpPr/>
          <p:nvPr/>
        </p:nvSpPr>
        <p:spPr>
          <a:xfrm>
            <a:off x="4430295" y="2335020"/>
            <a:ext cx="3546348" cy="27386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7" name="object 14"/>
          <p:cNvGrpSpPr/>
          <p:nvPr/>
        </p:nvGrpSpPr>
        <p:grpSpPr>
          <a:xfrm>
            <a:off x="8338086" y="2309110"/>
            <a:ext cx="3325113" cy="2837688"/>
            <a:chOff x="7914106" y="2418569"/>
            <a:chExt cx="3816350" cy="3256915"/>
          </a:xfrm>
        </p:grpSpPr>
        <p:sp>
          <p:nvSpPr>
            <p:cNvPr id="48" name="object 15"/>
            <p:cNvSpPr/>
            <p:nvPr/>
          </p:nvSpPr>
          <p:spPr>
            <a:xfrm>
              <a:off x="7914106" y="2418569"/>
              <a:ext cx="3816147" cy="325682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16"/>
            <p:cNvSpPr/>
            <p:nvPr/>
          </p:nvSpPr>
          <p:spPr>
            <a:xfrm>
              <a:off x="7924799" y="2429255"/>
              <a:ext cx="3721607" cy="31623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17"/>
          <p:cNvSpPr txBox="1"/>
          <p:nvPr/>
        </p:nvSpPr>
        <p:spPr>
          <a:xfrm>
            <a:off x="4481348" y="1877059"/>
            <a:ext cx="332359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Tabular Form </a:t>
            </a:r>
            <a:r>
              <a:rPr sz="2000" spc="-10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(</a:t>
            </a:r>
            <a:r>
              <a:rPr sz="2000" i="1" spc="-10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nonrepeating</a:t>
            </a:r>
            <a:r>
              <a:rPr sz="2000" spc="-10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):</a:t>
            </a:r>
            <a:endParaRPr sz="2000" dirty="0">
              <a:latin typeface="Gotham Narrow Light" pitchFamily="50" charset="0"/>
              <a:cs typeface="Gotham Narrow Light" pitchFamily="50" charset="0"/>
            </a:endParaRPr>
          </a:p>
        </p:txBody>
      </p:sp>
      <p:sp>
        <p:nvSpPr>
          <p:cNvPr id="51" name="object 18"/>
          <p:cNvSpPr txBox="1"/>
          <p:nvPr/>
        </p:nvSpPr>
        <p:spPr>
          <a:xfrm>
            <a:off x="8733309" y="1877059"/>
            <a:ext cx="2929890" cy="2975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50" b="1" spc="-10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Tabular Form </a:t>
            </a:r>
            <a:r>
              <a:rPr sz="1850" spc="-10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(</a:t>
            </a:r>
            <a:r>
              <a:rPr sz="1850" i="1" spc="-10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repeating</a:t>
            </a:r>
            <a:r>
              <a:rPr sz="1850" spc="-10" dirty="0">
                <a:solidFill>
                  <a:srgbClr val="445269"/>
                </a:solidFill>
                <a:latin typeface="Gotham Narrow Light" pitchFamily="50" charset="0"/>
                <a:cs typeface="Gotham Narrow Light" pitchFamily="50" charset="0"/>
              </a:rPr>
              <a:t>):</a:t>
            </a:r>
            <a:endParaRPr sz="1850" dirty="0">
              <a:latin typeface="Gotham Narrow Light" pitchFamily="50" charset="0"/>
              <a:cs typeface="Gotham Narrow Light" pitchFamily="50" charset="0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729F1F1-58F2-48F4-9020-2E292C814B46}"/>
              </a:ext>
            </a:extLst>
          </p:cNvPr>
          <p:cNvGrpSpPr/>
          <p:nvPr/>
        </p:nvGrpSpPr>
        <p:grpSpPr>
          <a:xfrm>
            <a:off x="493706" y="1390454"/>
            <a:ext cx="3308615" cy="3292125"/>
            <a:chOff x="302902" y="1840214"/>
            <a:chExt cx="3308615" cy="3292125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EE4605E8-926A-4396-BFCE-16208DDCBC2F}"/>
                </a:ext>
              </a:extLst>
            </p:cNvPr>
            <p:cNvGrpSpPr/>
            <p:nvPr/>
          </p:nvGrpSpPr>
          <p:grpSpPr>
            <a:xfrm>
              <a:off x="302902" y="1840214"/>
              <a:ext cx="3297921" cy="3292125"/>
              <a:chOff x="247657" y="1301421"/>
              <a:chExt cx="3297921" cy="3292125"/>
            </a:xfrm>
          </p:grpSpPr>
          <p:pic>
            <p:nvPicPr>
              <p:cNvPr id="55" name="Picture 54">
                <a:extLst>
                  <a:ext uri="{FF2B5EF4-FFF2-40B4-BE49-F238E27FC236}">
                    <a16:creationId xmlns:a16="http://schemas.microsoft.com/office/drawing/2014/main" id="{15366D89-57E1-4A6E-B133-A2BA8669DA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7657" y="1301421"/>
                <a:ext cx="2057578" cy="1005927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6" name="Picture 55">
                <a:extLst>
                  <a:ext uri="{FF2B5EF4-FFF2-40B4-BE49-F238E27FC236}">
                    <a16:creationId xmlns:a16="http://schemas.microsoft.com/office/drawing/2014/main" id="{9914C882-22A7-4F5F-A0D7-29467F8998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66069" y="2307348"/>
                <a:ext cx="2179509" cy="2286198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54" name="object 8"/>
            <p:cNvSpPr/>
            <p:nvPr/>
          </p:nvSpPr>
          <p:spPr>
            <a:xfrm>
              <a:off x="1421315" y="3708332"/>
              <a:ext cx="2190202" cy="487929"/>
            </a:xfrm>
            <a:custGeom>
              <a:avLst/>
              <a:gdLst/>
              <a:ahLst/>
              <a:cxnLst/>
              <a:rect l="l" t="t" r="r" b="b"/>
              <a:pathLst>
                <a:path w="2534285" h="548639">
                  <a:moveTo>
                    <a:pt x="0" y="548043"/>
                  </a:moveTo>
                  <a:lnTo>
                    <a:pt x="2534158" y="548043"/>
                  </a:lnTo>
                  <a:lnTo>
                    <a:pt x="2534158" y="0"/>
                  </a:lnTo>
                  <a:lnTo>
                    <a:pt x="0" y="0"/>
                  </a:lnTo>
                  <a:lnTo>
                    <a:pt x="0" y="548043"/>
                  </a:lnTo>
                  <a:close/>
                </a:path>
              </a:pathLst>
            </a:custGeom>
            <a:ln w="28575">
              <a:solidFill>
                <a:srgbClr val="E11A5B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5" name="Google Shape;644;p61">
            <a:extLst>
              <a:ext uri="{FF2B5EF4-FFF2-40B4-BE49-F238E27FC236}">
                <a16:creationId xmlns:a16="http://schemas.microsoft.com/office/drawing/2014/main" id="{525C61B4-F96A-4792-A391-678861649D5D}"/>
              </a:ext>
            </a:extLst>
          </p:cNvPr>
          <p:cNvSpPr txBox="1">
            <a:spLocks/>
          </p:cNvSpPr>
          <p:nvPr/>
        </p:nvSpPr>
        <p:spPr>
          <a:xfrm>
            <a:off x="0" y="154263"/>
            <a:ext cx="12192000" cy="775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 sz="4000" b="1" dirty="0">
                <a:solidFill>
                  <a:srgbClr val="DD0551"/>
                </a:solidFill>
                <a:latin typeface="Gotham" pitchFamily="50" charset="0"/>
                <a:cs typeface="Gotham" pitchFamily="50" charset="0"/>
              </a:rPr>
              <a:t>Table Layouts: TABULAR</a:t>
            </a:r>
          </a:p>
        </p:txBody>
      </p:sp>
    </p:spTree>
    <p:extLst>
      <p:ext uri="{BB962C8B-B14F-4D97-AF65-F5344CB8AC3E}">
        <p14:creationId xmlns:p14="http://schemas.microsoft.com/office/powerpoint/2010/main" val="3580284362"/>
      </p:ext>
    </p:extLst>
  </p:cSld>
  <p:clrMapOvr>
    <a:masterClrMapping/>
  </p:clrMapOvr>
  <p:transition spd="slow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1644</TotalTime>
  <Words>1139</Words>
  <Application>Microsoft Office PowerPoint</Application>
  <PresentationFormat>Widescreen</PresentationFormat>
  <Paragraphs>148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Courier New</vt:lpstr>
      <vt:lpstr>Gotham</vt:lpstr>
      <vt:lpstr>Gotham Narrow Light</vt:lpstr>
      <vt:lpstr>Тема Office</vt:lpstr>
      <vt:lpstr>think-cell Slide</vt:lpstr>
      <vt:lpstr>PowerPoint Presentation</vt:lpstr>
      <vt:lpstr>PivotTable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Lenovo</dc:creator>
  <cp:lastModifiedBy>studiounec</cp:lastModifiedBy>
  <cp:revision>78</cp:revision>
  <dcterms:created xsi:type="dcterms:W3CDTF">2021-01-27T10:11:32Z</dcterms:created>
  <dcterms:modified xsi:type="dcterms:W3CDTF">2021-05-20T08:20:42Z</dcterms:modified>
</cp:coreProperties>
</file>