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12192000" cy="6858000"/>
  <p:embeddedFontLst>
    <p:embeddedFont>
      <p:font typeface="Source Sans Pro Ligh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Source Sans Pro Black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ibyCUeCzPLG98wzBgBgZmV8hVq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SansProLight-bold.fntdata"/><Relationship Id="rId23" Type="http://schemas.openxmlformats.org/officeDocument/2006/relationships/font" Target="fonts/SourceSansPr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Light-boldItalic.fntdata"/><Relationship Id="rId25" Type="http://schemas.openxmlformats.org/officeDocument/2006/relationships/font" Target="fonts/SourceSansProLigh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Black-bold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SourceSansProBlack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4604765" y="3295650"/>
            <a:ext cx="3011804" cy="726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676757" y="1180846"/>
            <a:ext cx="56826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rgbClr val="40585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ner photo" showMasterSp="0">
  <p:cSld name="Corner phot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/>
          <p:nvPr>
            <p:ph idx="2" type="pic"/>
          </p:nvPr>
        </p:nvSpPr>
        <p:spPr>
          <a:xfrm>
            <a:off x="5477906" y="0"/>
            <a:ext cx="6714093" cy="4470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86777" y="6382206"/>
            <a:ext cx="3588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21"/>
          <p:cNvSpPr/>
          <p:nvPr/>
        </p:nvSpPr>
        <p:spPr>
          <a:xfrm>
            <a:off x="300038" y="6382206"/>
            <a:ext cx="556243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rPr>
              <a:t>SLIDE </a:t>
            </a:r>
            <a:r>
              <a:rPr b="1" lang="en-US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endParaRPr/>
          </a:p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5330807" y="4722585"/>
            <a:ext cx="65611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urce Sans Pro Black"/>
              <a:buNone/>
              <a:defRPr b="1" i="0" sz="6000" cap="none">
                <a:solidFill>
                  <a:schemeClr val="dk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3" type="body"/>
          </p:nvPr>
        </p:nvSpPr>
        <p:spPr>
          <a:xfrm>
            <a:off x="5330807" y="5752957"/>
            <a:ext cx="656178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 Light"/>
              <a:buNone/>
              <a:defRPr b="0" i="0" sz="28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ctrTitle"/>
          </p:nvPr>
        </p:nvSpPr>
        <p:spPr>
          <a:xfrm>
            <a:off x="914400" y="2125980"/>
            <a:ext cx="10363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" type="subTitle"/>
          </p:nvPr>
        </p:nvSpPr>
        <p:spPr>
          <a:xfrm>
            <a:off x="1828800" y="3840480"/>
            <a:ext cx="8534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type="title"/>
          </p:nvPr>
        </p:nvSpPr>
        <p:spPr>
          <a:xfrm>
            <a:off x="4604765" y="3295650"/>
            <a:ext cx="3011804" cy="726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type="title"/>
          </p:nvPr>
        </p:nvSpPr>
        <p:spPr>
          <a:xfrm>
            <a:off x="4604765" y="3295650"/>
            <a:ext cx="3011804" cy="726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www.qss.az/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11512295" y="236220"/>
            <a:ext cx="480059" cy="480059"/>
          </a:xfrm>
          <a:custGeom>
            <a:rect b="b" l="l" r="r" t="t"/>
            <a:pathLst>
              <a:path extrusionOk="0" h="480059" w="480059">
                <a:moveTo>
                  <a:pt x="240029" y="0"/>
                </a:moveTo>
                <a:lnTo>
                  <a:pt x="191648" y="4875"/>
                </a:lnTo>
                <a:lnTo>
                  <a:pt x="146589" y="18859"/>
                </a:lnTo>
                <a:lnTo>
                  <a:pt x="105816" y="40987"/>
                </a:lnTo>
                <a:lnTo>
                  <a:pt x="70294" y="70294"/>
                </a:lnTo>
                <a:lnTo>
                  <a:pt x="40987" y="105816"/>
                </a:lnTo>
                <a:lnTo>
                  <a:pt x="18859" y="146589"/>
                </a:lnTo>
                <a:lnTo>
                  <a:pt x="4875" y="191648"/>
                </a:lnTo>
                <a:lnTo>
                  <a:pt x="0" y="240029"/>
                </a:lnTo>
                <a:lnTo>
                  <a:pt x="4875" y="288411"/>
                </a:lnTo>
                <a:lnTo>
                  <a:pt x="18859" y="333470"/>
                </a:lnTo>
                <a:lnTo>
                  <a:pt x="40987" y="374243"/>
                </a:lnTo>
                <a:lnTo>
                  <a:pt x="70294" y="409765"/>
                </a:lnTo>
                <a:lnTo>
                  <a:pt x="105816" y="439072"/>
                </a:lnTo>
                <a:lnTo>
                  <a:pt x="146589" y="461200"/>
                </a:lnTo>
                <a:lnTo>
                  <a:pt x="191648" y="475184"/>
                </a:lnTo>
                <a:lnTo>
                  <a:pt x="240029" y="480059"/>
                </a:lnTo>
                <a:lnTo>
                  <a:pt x="288411" y="475184"/>
                </a:lnTo>
                <a:lnTo>
                  <a:pt x="333470" y="461200"/>
                </a:lnTo>
                <a:lnTo>
                  <a:pt x="374243" y="439072"/>
                </a:lnTo>
                <a:lnTo>
                  <a:pt x="409765" y="409765"/>
                </a:lnTo>
                <a:lnTo>
                  <a:pt x="439072" y="374243"/>
                </a:lnTo>
                <a:lnTo>
                  <a:pt x="461200" y="333470"/>
                </a:lnTo>
                <a:lnTo>
                  <a:pt x="475184" y="288411"/>
                </a:lnTo>
                <a:lnTo>
                  <a:pt x="480059" y="240029"/>
                </a:lnTo>
                <a:lnTo>
                  <a:pt x="475184" y="191648"/>
                </a:lnTo>
                <a:lnTo>
                  <a:pt x="461200" y="146589"/>
                </a:lnTo>
                <a:lnTo>
                  <a:pt x="439072" y="105816"/>
                </a:lnTo>
                <a:lnTo>
                  <a:pt x="409765" y="70294"/>
                </a:lnTo>
                <a:lnTo>
                  <a:pt x="374243" y="40987"/>
                </a:lnTo>
                <a:lnTo>
                  <a:pt x="333470" y="18859"/>
                </a:lnTo>
                <a:lnTo>
                  <a:pt x="288411" y="4875"/>
                </a:lnTo>
                <a:lnTo>
                  <a:pt x="240029" y="0"/>
                </a:lnTo>
                <a:close/>
              </a:path>
            </a:pathLst>
          </a:custGeom>
          <a:solidFill>
            <a:srgbClr val="2C394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9FC246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800" u="none" cap="none" strike="noStrike">
              <a:solidFill>
                <a:srgbClr val="9FC24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11;p18"/>
          <p:cNvSpPr/>
          <p:nvPr/>
        </p:nvSpPr>
        <p:spPr>
          <a:xfrm>
            <a:off x="11512295" y="236220"/>
            <a:ext cx="480059" cy="480059"/>
          </a:xfrm>
          <a:custGeom>
            <a:rect b="b" l="l" r="r" t="t"/>
            <a:pathLst>
              <a:path extrusionOk="0" h="480059" w="480059">
                <a:moveTo>
                  <a:pt x="0" y="240029"/>
                </a:moveTo>
                <a:lnTo>
                  <a:pt x="4875" y="191648"/>
                </a:lnTo>
                <a:lnTo>
                  <a:pt x="18859" y="146589"/>
                </a:lnTo>
                <a:lnTo>
                  <a:pt x="40987" y="105816"/>
                </a:lnTo>
                <a:lnTo>
                  <a:pt x="70294" y="70294"/>
                </a:lnTo>
                <a:lnTo>
                  <a:pt x="105816" y="40987"/>
                </a:lnTo>
                <a:lnTo>
                  <a:pt x="146589" y="18859"/>
                </a:lnTo>
                <a:lnTo>
                  <a:pt x="191648" y="4875"/>
                </a:lnTo>
                <a:lnTo>
                  <a:pt x="240029" y="0"/>
                </a:lnTo>
                <a:lnTo>
                  <a:pt x="288411" y="4875"/>
                </a:lnTo>
                <a:lnTo>
                  <a:pt x="333470" y="18859"/>
                </a:lnTo>
                <a:lnTo>
                  <a:pt x="374243" y="40987"/>
                </a:lnTo>
                <a:lnTo>
                  <a:pt x="409765" y="70294"/>
                </a:lnTo>
                <a:lnTo>
                  <a:pt x="439072" y="105816"/>
                </a:lnTo>
                <a:lnTo>
                  <a:pt x="461200" y="146589"/>
                </a:lnTo>
                <a:lnTo>
                  <a:pt x="475184" y="191648"/>
                </a:lnTo>
                <a:lnTo>
                  <a:pt x="480059" y="240029"/>
                </a:lnTo>
                <a:lnTo>
                  <a:pt x="475184" y="288411"/>
                </a:lnTo>
                <a:lnTo>
                  <a:pt x="461200" y="333470"/>
                </a:lnTo>
                <a:lnTo>
                  <a:pt x="439072" y="374243"/>
                </a:lnTo>
                <a:lnTo>
                  <a:pt x="409765" y="409765"/>
                </a:lnTo>
                <a:lnTo>
                  <a:pt x="374243" y="439072"/>
                </a:lnTo>
                <a:lnTo>
                  <a:pt x="333470" y="461200"/>
                </a:lnTo>
                <a:lnTo>
                  <a:pt x="288411" y="475184"/>
                </a:lnTo>
                <a:lnTo>
                  <a:pt x="240029" y="480059"/>
                </a:lnTo>
                <a:lnTo>
                  <a:pt x="191648" y="475184"/>
                </a:lnTo>
                <a:lnTo>
                  <a:pt x="146589" y="461200"/>
                </a:lnTo>
                <a:lnTo>
                  <a:pt x="105816" y="439072"/>
                </a:lnTo>
                <a:lnTo>
                  <a:pt x="70294" y="409765"/>
                </a:lnTo>
                <a:lnTo>
                  <a:pt x="40987" y="374243"/>
                </a:lnTo>
                <a:lnTo>
                  <a:pt x="18859" y="333470"/>
                </a:lnTo>
                <a:lnTo>
                  <a:pt x="4875" y="288411"/>
                </a:lnTo>
                <a:lnTo>
                  <a:pt x="0" y="240029"/>
                </a:lnTo>
                <a:close/>
              </a:path>
            </a:pathLst>
          </a:custGeom>
          <a:noFill/>
          <a:ln cap="flat" cmpd="sng" w="9525">
            <a:solidFill>
              <a:srgbClr val="1EA0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2;p18"/>
          <p:cNvSpPr txBox="1"/>
          <p:nvPr>
            <p:ph type="title"/>
          </p:nvPr>
        </p:nvSpPr>
        <p:spPr>
          <a:xfrm>
            <a:off x="4604765" y="3295650"/>
            <a:ext cx="3011804" cy="726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8"/>
          <p:cNvSpPr txBox="1"/>
          <p:nvPr>
            <p:ph idx="1" type="body"/>
          </p:nvPr>
        </p:nvSpPr>
        <p:spPr>
          <a:xfrm>
            <a:off x="676757" y="1180846"/>
            <a:ext cx="56826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40585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  <p:sp>
        <p:nvSpPr>
          <p:cNvPr id="17" name="Google Shape;17;p18"/>
          <p:cNvSpPr/>
          <p:nvPr/>
        </p:nvSpPr>
        <p:spPr>
          <a:xfrm>
            <a:off x="0" y="810768"/>
            <a:ext cx="12192000" cy="187960"/>
          </a:xfrm>
          <a:custGeom>
            <a:rect b="b" l="l" r="r" t="t"/>
            <a:pathLst>
              <a:path extrusionOk="0" h="187959" w="12192000">
                <a:moveTo>
                  <a:pt x="0" y="187451"/>
                </a:moveTo>
                <a:lnTo>
                  <a:pt x="12192000" y="187451"/>
                </a:lnTo>
                <a:lnTo>
                  <a:pt x="12192000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solidFill>
            <a:srgbClr val="9FC2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Google Shape;18;p18"/>
          <p:cNvSpPr txBox="1"/>
          <p:nvPr/>
        </p:nvSpPr>
        <p:spPr>
          <a:xfrm>
            <a:off x="3794505" y="6301082"/>
            <a:ext cx="4602480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35" marR="0" rtl="0" algn="ctr">
              <a:lnSpc>
                <a:spcPct val="118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1EA085"/>
                </a:solidFill>
                <a:latin typeface="Arial"/>
                <a:ea typeface="Arial"/>
                <a:cs typeface="Arial"/>
                <a:sym typeface="Arial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www.qss.az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45369"/>
                </a:solidFill>
                <a:latin typeface="Arial"/>
                <a:ea typeface="Arial"/>
                <a:cs typeface="Arial"/>
                <a:sym typeface="Arial"/>
              </a:rPr>
              <a:t>QSS Analytics/Tədqiqat və İnkişaf Mərkəzi. Bütün hüquqlar qorunur.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hyperlink" Target="http://www.dsa.az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hyperlink" Target="http://www.dsa.az/" TargetMode="External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hyperlink" Target="http://www.dsa.az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hyperlink" Target="http://www.dsa.az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Relationship Id="rId5" Type="http://schemas.openxmlformats.org/officeDocument/2006/relationships/hyperlink" Target="http://www.dsa.az/" TargetMode="External"/><Relationship Id="rId6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dsa.az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owerbi.microsoft.com/en-us/" TargetMode="External"/><Relationship Id="rId4" Type="http://schemas.openxmlformats.org/officeDocument/2006/relationships/image" Target="../media/image26.png"/><Relationship Id="rId5" Type="http://schemas.openxmlformats.org/officeDocument/2006/relationships/image" Target="../media/image29.png"/><Relationship Id="rId6" Type="http://schemas.openxmlformats.org/officeDocument/2006/relationships/hyperlink" Target="http://www.dsa.az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9.png"/><Relationship Id="rId13" Type="http://schemas.openxmlformats.org/officeDocument/2006/relationships/image" Target="../media/image3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8.png"/><Relationship Id="rId15" Type="http://schemas.openxmlformats.org/officeDocument/2006/relationships/image" Target="../media/image8.png"/><Relationship Id="rId14" Type="http://schemas.openxmlformats.org/officeDocument/2006/relationships/hyperlink" Target="http://www.dsa.az/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hyperlink" Target="http://www.dsa.az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://www.dsa.az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hyperlink" Target="http://www.dsa.az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dsa.az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dsa.az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hyperlink" Target="http://www.dsa.az/" TargetMode="External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33.png"/><Relationship Id="rId5" Type="http://schemas.openxmlformats.org/officeDocument/2006/relationships/hyperlink" Target="http://www.dsa.az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49"/>
            <a:ext cx="12191998" cy="686434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946728" y="2780907"/>
            <a:ext cx="10298545" cy="10454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Analysis </a:t>
            </a:r>
            <a:r>
              <a:rPr b="1" lang="en-US" sz="5400">
                <a:solidFill>
                  <a:srgbClr val="FFD305"/>
                </a:solidFill>
                <a:latin typeface="Arial"/>
                <a:ea typeface="Arial"/>
                <a:cs typeface="Arial"/>
                <a:sym typeface="Arial"/>
              </a:rPr>
              <a:t>in Power BI</a:t>
            </a:r>
            <a:endParaRPr b="1" sz="54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5849" y="5711668"/>
            <a:ext cx="2036038" cy="114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 txBox="1"/>
          <p:nvPr/>
        </p:nvSpPr>
        <p:spPr>
          <a:xfrm>
            <a:off x="503937" y="1446290"/>
            <a:ext cx="7260967" cy="4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b="1"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Mobile Layout </a:t>
            </a: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button from View tab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Place the visuals that appear on the right side in the Mobile view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Click Mobile Layout button again, return to Desktop view mode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text&#10;&#10;Description automatically generated" id="233" name="Google Shape;233;p10"/>
          <p:cNvPicPr preferRelativeResize="0"/>
          <p:nvPr/>
        </p:nvPicPr>
        <p:blipFill rotWithShape="1">
          <a:blip r:embed="rId3">
            <a:alphaModFix/>
          </a:blip>
          <a:srcRect b="7229" l="2020" r="0" t="0"/>
          <a:stretch/>
        </p:blipFill>
        <p:spPr>
          <a:xfrm>
            <a:off x="7812349" y="914400"/>
            <a:ext cx="3693851" cy="5000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0"/>
          <p:cNvSpPr txBox="1"/>
          <p:nvPr/>
        </p:nvSpPr>
        <p:spPr>
          <a:xfrm>
            <a:off x="11198382" y="6223134"/>
            <a:ext cx="615636" cy="3077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493706" y="6172200"/>
            <a:ext cx="6926811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11242046" y="6125563"/>
            <a:ext cx="502920" cy="502920"/>
          </a:xfrm>
          <a:prstGeom prst="ellipse">
            <a:avLst/>
          </a:prstGeom>
          <a:noFill/>
          <a:ln cap="flat" cmpd="sng" w="9525">
            <a:solidFill>
              <a:srgbClr val="FFFE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0"/>
          <p:cNvSpPr txBox="1"/>
          <p:nvPr/>
        </p:nvSpPr>
        <p:spPr>
          <a:xfrm>
            <a:off x="3886200" y="195169"/>
            <a:ext cx="4419600" cy="7192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Mobile accounts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/>
        </p:nvSpPr>
        <p:spPr>
          <a:xfrm>
            <a:off x="493706" y="1242929"/>
            <a:ext cx="6354061" cy="5115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Select Q&amp;A visual from Visualization section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Type the following expression in the query section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E11A5B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cemi gelir by category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Make additional regulation by clicking the </a:t>
            </a:r>
            <a:r>
              <a:rPr b="1"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Settings</a:t>
            </a: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button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In the Field synonyms section you can write synonyms in alternate versions of any column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Misunderstood expressions in the Tech Q&amp;A section can be explained to the system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In the Suggested questions section, you can write advanced questions for the end user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In the Review questions section, you can explain to the system incorrect queries written by end users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244" name="Google Shape;2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600" y="1828800"/>
            <a:ext cx="4074851" cy="342040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1"/>
          <p:cNvSpPr txBox="1"/>
          <p:nvPr/>
        </p:nvSpPr>
        <p:spPr>
          <a:xfrm>
            <a:off x="11185688" y="6224051"/>
            <a:ext cx="615636" cy="3077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493706" y="6163386"/>
            <a:ext cx="6926811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3950" y="6096000"/>
            <a:ext cx="959111" cy="5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1"/>
          <p:cNvSpPr txBox="1"/>
          <p:nvPr/>
        </p:nvSpPr>
        <p:spPr>
          <a:xfrm>
            <a:off x="4533900" y="296161"/>
            <a:ext cx="3124200" cy="699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Q&amp;A visual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/>
          <p:nvPr/>
        </p:nvSpPr>
        <p:spPr>
          <a:xfrm>
            <a:off x="503939" y="1446283"/>
            <a:ext cx="6354061" cy="3201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b="1"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Select Decomposition Tree </a:t>
            </a: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visual from </a:t>
            </a:r>
            <a:r>
              <a:rPr b="1"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Visualizations</a:t>
            </a: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section.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In the Fields section, enter the </a:t>
            </a:r>
            <a:r>
              <a:rPr b="1"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Endirimlilərin payı ölçümü </a:t>
            </a: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to the Analyze section, bring </a:t>
            </a:r>
            <a:r>
              <a:rPr i="1"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CategoryName</a:t>
            </a: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City, Region </a:t>
            </a: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variables to the Explain by.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Select the Category name by clicking the </a:t>
            </a:r>
            <a:r>
              <a:rPr b="1"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plus</a:t>
            </a: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button in the visual. 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Then click the plus button in the Beverages category and select High value</a:t>
            </a:r>
            <a:endParaRPr/>
          </a:p>
        </p:txBody>
      </p:sp>
      <p:pic>
        <p:nvPicPr>
          <p:cNvPr descr="A screenshot of a computer&#10;&#10;Description automatically generated" id="255" name="Google Shape;2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400" y="1676400"/>
            <a:ext cx="5001323" cy="435353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2"/>
          <p:cNvSpPr txBox="1"/>
          <p:nvPr/>
        </p:nvSpPr>
        <p:spPr>
          <a:xfrm>
            <a:off x="11185688" y="6224051"/>
            <a:ext cx="615636" cy="3077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2"/>
          <p:cNvSpPr/>
          <p:nvPr/>
        </p:nvSpPr>
        <p:spPr>
          <a:xfrm>
            <a:off x="493706" y="6163386"/>
            <a:ext cx="6926811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2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2"/>
          <p:cNvSpPr/>
          <p:nvPr/>
        </p:nvSpPr>
        <p:spPr>
          <a:xfrm>
            <a:off x="11242046" y="6125563"/>
            <a:ext cx="502920" cy="502920"/>
          </a:xfrm>
          <a:prstGeom prst="ellipse">
            <a:avLst/>
          </a:prstGeom>
          <a:noFill/>
          <a:ln cap="flat" cmpd="sng" w="9525">
            <a:solidFill>
              <a:srgbClr val="22BB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12"/>
          <p:cNvSpPr txBox="1"/>
          <p:nvPr/>
        </p:nvSpPr>
        <p:spPr>
          <a:xfrm>
            <a:off x="3338241" y="296161"/>
            <a:ext cx="5515517" cy="784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Decomposition Tree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 txBox="1"/>
          <p:nvPr/>
        </p:nvSpPr>
        <p:spPr>
          <a:xfrm>
            <a:off x="503939" y="1446283"/>
            <a:ext cx="6354061" cy="2592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Input Customer Feedback data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Select Key influencers visual from Visualization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In Fields section add Rating to analyze part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Bring </a:t>
            </a:r>
            <a:r>
              <a:rPr i="1"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Country-Region, Role in Org, Company size, Tenure, Subscription Type </a:t>
            </a: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variables to Explain by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,in the What influences Rating to be section of the visual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266" name="Google Shape;2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8918" y="1295400"/>
            <a:ext cx="4353533" cy="438211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3"/>
          <p:cNvSpPr txBox="1"/>
          <p:nvPr/>
        </p:nvSpPr>
        <p:spPr>
          <a:xfrm>
            <a:off x="11185688" y="6224051"/>
            <a:ext cx="615636" cy="3077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3"/>
          <p:cNvSpPr/>
          <p:nvPr/>
        </p:nvSpPr>
        <p:spPr>
          <a:xfrm>
            <a:off x="493706" y="6163386"/>
            <a:ext cx="6926811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3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3"/>
          <p:cNvSpPr/>
          <p:nvPr/>
        </p:nvSpPr>
        <p:spPr>
          <a:xfrm>
            <a:off x="11242046" y="6125563"/>
            <a:ext cx="502920" cy="502920"/>
          </a:xfrm>
          <a:prstGeom prst="ellipse">
            <a:avLst/>
          </a:prstGeom>
          <a:noFill/>
          <a:ln cap="flat" cmpd="sng" w="9525">
            <a:solidFill>
              <a:srgbClr val="FFFE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13"/>
          <p:cNvSpPr txBox="1"/>
          <p:nvPr/>
        </p:nvSpPr>
        <p:spPr>
          <a:xfrm>
            <a:off x="4152900" y="296161"/>
            <a:ext cx="38862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Key Influncers</a:t>
            </a:r>
            <a:endParaRPr b="1" sz="4000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 txBox="1"/>
          <p:nvPr/>
        </p:nvSpPr>
        <p:spPr>
          <a:xfrm>
            <a:off x="503938" y="1446290"/>
            <a:ext cx="7954262" cy="4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Create a Bar chart of the total order amount by category on page 1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Show the total revenue for the months with LineChart on one of the other pages 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Drag the CategroyName column to the Drill through section on the right side of the LineChart page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Return to page 1 right click on any  Category, select Drill through 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In conclusion, we can filter the visual from one page to another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277" name="Google Shape;2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838200"/>
            <a:ext cx="1709458" cy="31817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78" name="Google Shape;27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2614" y="4019879"/>
            <a:ext cx="3305636" cy="19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4"/>
          <p:cNvSpPr txBox="1"/>
          <p:nvPr/>
        </p:nvSpPr>
        <p:spPr>
          <a:xfrm>
            <a:off x="11185688" y="6224051"/>
            <a:ext cx="615636" cy="3077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4"/>
          <p:cNvSpPr/>
          <p:nvPr/>
        </p:nvSpPr>
        <p:spPr>
          <a:xfrm>
            <a:off x="493706" y="6163386"/>
            <a:ext cx="6926811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4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4"/>
          <p:cNvSpPr txBox="1"/>
          <p:nvPr/>
        </p:nvSpPr>
        <p:spPr>
          <a:xfrm>
            <a:off x="4305300" y="510131"/>
            <a:ext cx="3581400" cy="537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Drill through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/>
        </p:nvSpPr>
        <p:spPr>
          <a:xfrm>
            <a:off x="550805" y="1216587"/>
            <a:ext cx="11078461" cy="25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Firstly, save your reports from File section by Save as or use Ctrl+S shortcut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Subsequently, enter to the </a:t>
            </a:r>
            <a:r>
              <a:rPr b="1"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sign in </a:t>
            </a: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part on the Power BI desktop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After sign in click Publish button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Select one of the file which is active on Power BI service or select My Workspace file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Click OK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11185688" y="6224051"/>
            <a:ext cx="615636" cy="3077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5"/>
          <p:cNvSpPr/>
          <p:nvPr/>
        </p:nvSpPr>
        <p:spPr>
          <a:xfrm>
            <a:off x="493706" y="6163386"/>
            <a:ext cx="6926811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5"/>
          <p:cNvSpPr/>
          <p:nvPr/>
        </p:nvSpPr>
        <p:spPr>
          <a:xfrm>
            <a:off x="11242046" y="6125563"/>
            <a:ext cx="502920" cy="502920"/>
          </a:xfrm>
          <a:prstGeom prst="ellipse">
            <a:avLst/>
          </a:prstGeom>
          <a:noFill/>
          <a:ln cap="flat" cmpd="sng" w="9525">
            <a:solidFill>
              <a:srgbClr val="22BB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2159186" y="0"/>
            <a:ext cx="7861697" cy="1008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Reports sharing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/>
        </p:nvSpPr>
        <p:spPr>
          <a:xfrm>
            <a:off x="195775" y="1492424"/>
            <a:ext cx="6916578" cy="443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 u="sng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https://powerbi.microsoft.com/en-us/</a:t>
            </a: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Enter your account with </a:t>
            </a:r>
            <a:r>
              <a:rPr b="1"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sign in </a:t>
            </a: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by this site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Then enter sign in part in Power BI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After that, find your reports from My Workspace or Workspaces files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Select Share from the options that pop up when you get to the top of the report  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In the Grant access to field, enter the username of the employee with the Power BI account and disable the displayed options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299" name="Google Shape;29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2353" y="1123607"/>
            <a:ext cx="4553585" cy="24577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300" name="Google Shape;30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12353" y="3429000"/>
            <a:ext cx="4972744" cy="245779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/>
        </p:nvSpPr>
        <p:spPr>
          <a:xfrm>
            <a:off x="11185688" y="6224051"/>
            <a:ext cx="615636" cy="3077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493706" y="6163386"/>
            <a:ext cx="6926811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6"/>
          <p:cNvSpPr/>
          <p:nvPr/>
        </p:nvSpPr>
        <p:spPr>
          <a:xfrm>
            <a:off x="11242046" y="6125563"/>
            <a:ext cx="502920" cy="502920"/>
          </a:xfrm>
          <a:prstGeom prst="ellipse">
            <a:avLst/>
          </a:prstGeom>
          <a:noFill/>
          <a:ln cap="flat" cmpd="sng" w="9525">
            <a:solidFill>
              <a:srgbClr val="FFFE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2057400" y="-219625"/>
            <a:ext cx="78618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Sharing Reports to Users</a:t>
            </a:r>
            <a:endParaRPr b="1" sz="4000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49"/>
            <a:ext cx="12191998" cy="686434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7"/>
          <p:cNvSpPr txBox="1"/>
          <p:nvPr/>
        </p:nvSpPr>
        <p:spPr>
          <a:xfrm>
            <a:off x="946728" y="2780907"/>
            <a:ext cx="10298545" cy="10454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1" lang="en-US" sz="5400">
                <a:solidFill>
                  <a:srgbClr val="FFD305"/>
                </a:solidFill>
                <a:latin typeface="Arial"/>
                <a:ea typeface="Arial"/>
                <a:cs typeface="Arial"/>
                <a:sym typeface="Arial"/>
              </a:rPr>
              <a:t> you!</a:t>
            </a:r>
            <a:endParaRPr b="1" sz="54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5849" y="5711668"/>
            <a:ext cx="2036038" cy="114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/>
        </p:nvSpPr>
        <p:spPr>
          <a:xfrm>
            <a:off x="7221575" y="1461865"/>
            <a:ext cx="4536440" cy="4117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34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45369"/>
                </a:solidFill>
                <a:latin typeface="Arial"/>
                <a:ea typeface="Arial"/>
                <a:cs typeface="Arial"/>
                <a:sym typeface="Arial"/>
              </a:rPr>
              <a:t>Personalization of reports: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7465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45369"/>
                </a:solidFill>
                <a:latin typeface="Arial"/>
                <a:ea typeface="Arial"/>
                <a:cs typeface="Arial"/>
                <a:sym typeface="Arial"/>
              </a:rPr>
              <a:t>Page sizes</a:t>
            </a:r>
            <a:endParaRPr sz="2000">
              <a:solidFill>
                <a:srgbClr val="445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7465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45369"/>
                </a:solidFill>
                <a:latin typeface="Arial"/>
                <a:ea typeface="Arial"/>
                <a:cs typeface="Arial"/>
                <a:sym typeface="Arial"/>
              </a:rPr>
              <a:t>View of reports</a:t>
            </a:r>
            <a:endParaRPr sz="2000">
              <a:solidFill>
                <a:srgbClr val="445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7465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45369"/>
                </a:solidFill>
                <a:latin typeface="Arial"/>
                <a:ea typeface="Arial"/>
                <a:cs typeface="Arial"/>
                <a:sym typeface="Arial"/>
              </a:rPr>
              <a:t>WhatIf analysis</a:t>
            </a:r>
            <a:endParaRPr sz="2000">
              <a:solidFill>
                <a:srgbClr val="445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3495" marR="0" rtl="0" algn="l">
              <a:spcBef>
                <a:spcPts val="11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45369"/>
                </a:solidFill>
                <a:latin typeface="Arial"/>
                <a:ea typeface="Arial"/>
                <a:cs typeface="Arial"/>
                <a:sym typeface="Arial"/>
              </a:rPr>
              <a:t>Advanced level Visualization:</a:t>
            </a:r>
            <a:endParaRPr sz="2000">
              <a:solidFill>
                <a:srgbClr val="445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7465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45369"/>
                </a:solidFill>
                <a:latin typeface="Arial"/>
                <a:ea typeface="Arial"/>
                <a:cs typeface="Arial"/>
                <a:sym typeface="Arial"/>
              </a:rPr>
              <a:t>Bookmark, DrillThrough</a:t>
            </a:r>
            <a:endParaRPr/>
          </a:p>
          <a:p>
            <a:pPr indent="0" lvl="0" marL="37465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45369"/>
                </a:solidFill>
                <a:latin typeface="Arial"/>
                <a:ea typeface="Arial"/>
                <a:cs typeface="Arial"/>
                <a:sym typeface="Arial"/>
              </a:rPr>
              <a:t>Buttons</a:t>
            </a:r>
            <a:endParaRPr/>
          </a:p>
          <a:p>
            <a:pPr indent="0" lvl="0" marL="37465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45369"/>
                </a:solidFill>
                <a:latin typeface="Arial"/>
                <a:ea typeface="Arial"/>
                <a:cs typeface="Arial"/>
                <a:sym typeface="Arial"/>
              </a:rPr>
              <a:t>Tooltips</a:t>
            </a:r>
            <a:endParaRPr sz="2000">
              <a:solidFill>
                <a:srgbClr val="445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3495" marR="0" rtl="0" algn="l">
              <a:spcBef>
                <a:spcPts val="11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45369"/>
                </a:solidFill>
                <a:latin typeface="Arial"/>
                <a:ea typeface="Arial"/>
                <a:cs typeface="Arial"/>
                <a:sym typeface="Arial"/>
              </a:rPr>
              <a:t>Sharing Reports:</a:t>
            </a:r>
            <a:endParaRPr sz="2000">
              <a:solidFill>
                <a:srgbClr val="445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7465" marR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45369"/>
                </a:solidFill>
                <a:latin typeface="Arial"/>
                <a:ea typeface="Arial"/>
                <a:cs typeface="Arial"/>
                <a:sym typeface="Arial"/>
              </a:rPr>
              <a:t>Mobile designed reports</a:t>
            </a:r>
            <a:endParaRPr sz="2000">
              <a:solidFill>
                <a:srgbClr val="445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7465" marR="0" rtl="0" algn="l"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45369"/>
                </a:solidFill>
                <a:latin typeface="Arial"/>
                <a:ea typeface="Arial"/>
                <a:cs typeface="Arial"/>
                <a:sym typeface="Arial"/>
              </a:rPr>
              <a:t>Power BI service</a:t>
            </a:r>
            <a:endParaRPr sz="2000">
              <a:solidFill>
                <a:srgbClr val="445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45369"/>
                </a:solidFill>
                <a:latin typeface="Arial"/>
                <a:ea typeface="Arial"/>
                <a:cs typeface="Arial"/>
                <a:sym typeface="Arial"/>
              </a:rPr>
              <a:t> Admin center</a:t>
            </a:r>
            <a:endParaRPr sz="2000">
              <a:solidFill>
                <a:srgbClr val="4453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6499563" y="4433436"/>
            <a:ext cx="372745" cy="483870"/>
          </a:xfrm>
          <a:custGeom>
            <a:rect b="b" l="l" r="r" t="t"/>
            <a:pathLst>
              <a:path extrusionOk="0" h="483870" w="372745">
                <a:moveTo>
                  <a:pt x="72390" y="0"/>
                </a:moveTo>
                <a:lnTo>
                  <a:pt x="43826" y="5536"/>
                </a:lnTo>
                <a:lnTo>
                  <a:pt x="20859" y="20764"/>
                </a:lnTo>
                <a:lnTo>
                  <a:pt x="5560" y="43612"/>
                </a:lnTo>
                <a:lnTo>
                  <a:pt x="0" y="72009"/>
                </a:lnTo>
                <a:lnTo>
                  <a:pt x="3603" y="89009"/>
                </a:lnTo>
                <a:lnTo>
                  <a:pt x="13112" y="106759"/>
                </a:lnTo>
                <a:lnTo>
                  <a:pt x="26574" y="122533"/>
                </a:lnTo>
                <a:lnTo>
                  <a:pt x="42037" y="133604"/>
                </a:lnTo>
                <a:lnTo>
                  <a:pt x="42037" y="349758"/>
                </a:lnTo>
                <a:lnTo>
                  <a:pt x="26574" y="359596"/>
                </a:lnTo>
                <a:lnTo>
                  <a:pt x="13112" y="373221"/>
                </a:lnTo>
                <a:lnTo>
                  <a:pt x="3603" y="390513"/>
                </a:lnTo>
                <a:lnTo>
                  <a:pt x="0" y="411353"/>
                </a:lnTo>
                <a:lnTo>
                  <a:pt x="5560" y="440305"/>
                </a:lnTo>
                <a:lnTo>
                  <a:pt x="20859" y="463137"/>
                </a:lnTo>
                <a:lnTo>
                  <a:pt x="43826" y="478111"/>
                </a:lnTo>
                <a:lnTo>
                  <a:pt x="72390" y="483489"/>
                </a:lnTo>
                <a:lnTo>
                  <a:pt x="95341" y="478111"/>
                </a:lnTo>
                <a:lnTo>
                  <a:pt x="115125" y="463137"/>
                </a:lnTo>
                <a:lnTo>
                  <a:pt x="121127" y="453263"/>
                </a:lnTo>
                <a:lnTo>
                  <a:pt x="72390" y="453263"/>
                </a:lnTo>
                <a:lnTo>
                  <a:pt x="57106" y="449661"/>
                </a:lnTo>
                <a:lnTo>
                  <a:pt x="44037" y="440166"/>
                </a:lnTo>
                <a:lnTo>
                  <a:pt x="34921" y="426741"/>
                </a:lnTo>
                <a:lnTo>
                  <a:pt x="31496" y="411353"/>
                </a:lnTo>
                <a:lnTo>
                  <a:pt x="34921" y="396698"/>
                </a:lnTo>
                <a:lnTo>
                  <a:pt x="44037" y="383651"/>
                </a:lnTo>
                <a:lnTo>
                  <a:pt x="57106" y="374294"/>
                </a:lnTo>
                <a:lnTo>
                  <a:pt x="72390" y="370713"/>
                </a:lnTo>
                <a:lnTo>
                  <a:pt x="122848" y="370713"/>
                </a:lnTo>
                <a:lnTo>
                  <a:pt x="112539" y="359596"/>
                </a:lnTo>
                <a:lnTo>
                  <a:pt x="93345" y="349758"/>
                </a:lnTo>
                <a:lnTo>
                  <a:pt x="93345" y="133604"/>
                </a:lnTo>
                <a:lnTo>
                  <a:pt x="112539" y="122533"/>
                </a:lnTo>
                <a:lnTo>
                  <a:pt x="125174" y="106759"/>
                </a:lnTo>
                <a:lnTo>
                  <a:pt x="126944" y="102235"/>
                </a:lnTo>
                <a:lnTo>
                  <a:pt x="72390" y="102235"/>
                </a:lnTo>
                <a:lnTo>
                  <a:pt x="57106" y="100458"/>
                </a:lnTo>
                <a:lnTo>
                  <a:pt x="44037" y="94980"/>
                </a:lnTo>
                <a:lnTo>
                  <a:pt x="34921" y="85572"/>
                </a:lnTo>
                <a:lnTo>
                  <a:pt x="31496" y="72009"/>
                </a:lnTo>
                <a:lnTo>
                  <a:pt x="34921" y="52425"/>
                </a:lnTo>
                <a:lnTo>
                  <a:pt x="44037" y="39925"/>
                </a:lnTo>
                <a:lnTo>
                  <a:pt x="57106" y="33307"/>
                </a:lnTo>
                <a:lnTo>
                  <a:pt x="72390" y="31369"/>
                </a:lnTo>
                <a:lnTo>
                  <a:pt x="121567" y="31369"/>
                </a:lnTo>
                <a:lnTo>
                  <a:pt x="115125" y="20764"/>
                </a:lnTo>
                <a:lnTo>
                  <a:pt x="95341" y="5536"/>
                </a:lnTo>
                <a:lnTo>
                  <a:pt x="72390" y="0"/>
                </a:lnTo>
                <a:close/>
              </a:path>
              <a:path extrusionOk="0" h="483870" w="372745">
                <a:moveTo>
                  <a:pt x="122848" y="370713"/>
                </a:moveTo>
                <a:lnTo>
                  <a:pt x="72390" y="370713"/>
                </a:lnTo>
                <a:lnTo>
                  <a:pt x="87778" y="374294"/>
                </a:lnTo>
                <a:lnTo>
                  <a:pt x="101203" y="383651"/>
                </a:lnTo>
                <a:lnTo>
                  <a:pt x="110698" y="396698"/>
                </a:lnTo>
                <a:lnTo>
                  <a:pt x="114300" y="411353"/>
                </a:lnTo>
                <a:lnTo>
                  <a:pt x="110698" y="426741"/>
                </a:lnTo>
                <a:lnTo>
                  <a:pt x="101203" y="440166"/>
                </a:lnTo>
                <a:lnTo>
                  <a:pt x="87778" y="449661"/>
                </a:lnTo>
                <a:lnTo>
                  <a:pt x="72390" y="453263"/>
                </a:lnTo>
                <a:lnTo>
                  <a:pt x="121127" y="453263"/>
                </a:lnTo>
                <a:lnTo>
                  <a:pt x="129004" y="440305"/>
                </a:lnTo>
                <a:lnTo>
                  <a:pt x="134239" y="411353"/>
                </a:lnTo>
                <a:lnTo>
                  <a:pt x="132117" y="390513"/>
                </a:lnTo>
                <a:lnTo>
                  <a:pt x="125174" y="373221"/>
                </a:lnTo>
                <a:lnTo>
                  <a:pt x="122848" y="370713"/>
                </a:lnTo>
                <a:close/>
              </a:path>
              <a:path extrusionOk="0" h="483870" w="372745">
                <a:moveTo>
                  <a:pt x="121567" y="31369"/>
                </a:moveTo>
                <a:lnTo>
                  <a:pt x="72390" y="31369"/>
                </a:lnTo>
                <a:lnTo>
                  <a:pt x="87778" y="33307"/>
                </a:lnTo>
                <a:lnTo>
                  <a:pt x="101203" y="39925"/>
                </a:lnTo>
                <a:lnTo>
                  <a:pt x="110698" y="52425"/>
                </a:lnTo>
                <a:lnTo>
                  <a:pt x="114300" y="72009"/>
                </a:lnTo>
                <a:lnTo>
                  <a:pt x="110698" y="85572"/>
                </a:lnTo>
                <a:lnTo>
                  <a:pt x="101203" y="94980"/>
                </a:lnTo>
                <a:lnTo>
                  <a:pt x="87778" y="100458"/>
                </a:lnTo>
                <a:lnTo>
                  <a:pt x="72390" y="102235"/>
                </a:lnTo>
                <a:lnTo>
                  <a:pt x="126944" y="102235"/>
                </a:lnTo>
                <a:lnTo>
                  <a:pt x="132117" y="89009"/>
                </a:lnTo>
                <a:lnTo>
                  <a:pt x="134239" y="72009"/>
                </a:lnTo>
                <a:lnTo>
                  <a:pt x="129004" y="43612"/>
                </a:lnTo>
                <a:lnTo>
                  <a:pt x="121567" y="31369"/>
                </a:lnTo>
                <a:close/>
              </a:path>
              <a:path extrusionOk="0" h="483870" w="372745">
                <a:moveTo>
                  <a:pt x="299847" y="0"/>
                </a:moveTo>
                <a:lnTo>
                  <a:pt x="270821" y="5536"/>
                </a:lnTo>
                <a:lnTo>
                  <a:pt x="247951" y="20764"/>
                </a:lnTo>
                <a:lnTo>
                  <a:pt x="232963" y="43612"/>
                </a:lnTo>
                <a:lnTo>
                  <a:pt x="227584" y="72009"/>
                </a:lnTo>
                <a:lnTo>
                  <a:pt x="231171" y="89009"/>
                </a:lnTo>
                <a:lnTo>
                  <a:pt x="241427" y="106759"/>
                </a:lnTo>
                <a:lnTo>
                  <a:pt x="257587" y="122533"/>
                </a:lnTo>
                <a:lnTo>
                  <a:pt x="278892" y="133604"/>
                </a:lnTo>
                <a:lnTo>
                  <a:pt x="278892" y="349758"/>
                </a:lnTo>
                <a:lnTo>
                  <a:pt x="257587" y="359596"/>
                </a:lnTo>
                <a:lnTo>
                  <a:pt x="241426" y="373221"/>
                </a:lnTo>
                <a:lnTo>
                  <a:pt x="231171" y="390513"/>
                </a:lnTo>
                <a:lnTo>
                  <a:pt x="227584" y="411353"/>
                </a:lnTo>
                <a:lnTo>
                  <a:pt x="232963" y="440305"/>
                </a:lnTo>
                <a:lnTo>
                  <a:pt x="247951" y="463137"/>
                </a:lnTo>
                <a:lnTo>
                  <a:pt x="270821" y="478111"/>
                </a:lnTo>
                <a:lnTo>
                  <a:pt x="299847" y="483489"/>
                </a:lnTo>
                <a:lnTo>
                  <a:pt x="328410" y="478111"/>
                </a:lnTo>
                <a:lnTo>
                  <a:pt x="351377" y="463137"/>
                </a:lnTo>
                <a:lnTo>
                  <a:pt x="357993" y="453263"/>
                </a:lnTo>
                <a:lnTo>
                  <a:pt x="299847" y="453263"/>
                </a:lnTo>
                <a:lnTo>
                  <a:pt x="284438" y="449661"/>
                </a:lnTo>
                <a:lnTo>
                  <a:pt x="270970" y="440166"/>
                </a:lnTo>
                <a:lnTo>
                  <a:pt x="261431" y="426741"/>
                </a:lnTo>
                <a:lnTo>
                  <a:pt x="257810" y="411353"/>
                </a:lnTo>
                <a:lnTo>
                  <a:pt x="261431" y="396698"/>
                </a:lnTo>
                <a:lnTo>
                  <a:pt x="270970" y="383651"/>
                </a:lnTo>
                <a:lnTo>
                  <a:pt x="284438" y="374294"/>
                </a:lnTo>
                <a:lnTo>
                  <a:pt x="299847" y="370713"/>
                </a:lnTo>
                <a:lnTo>
                  <a:pt x="357289" y="370713"/>
                </a:lnTo>
                <a:lnTo>
                  <a:pt x="346626" y="359596"/>
                </a:lnTo>
                <a:lnTo>
                  <a:pt x="331343" y="349758"/>
                </a:lnTo>
                <a:lnTo>
                  <a:pt x="331343" y="133604"/>
                </a:lnTo>
                <a:lnTo>
                  <a:pt x="346626" y="122533"/>
                </a:lnTo>
                <a:lnTo>
                  <a:pt x="359695" y="106759"/>
                </a:lnTo>
                <a:lnTo>
                  <a:pt x="362019" y="102235"/>
                </a:lnTo>
                <a:lnTo>
                  <a:pt x="299847" y="102235"/>
                </a:lnTo>
                <a:lnTo>
                  <a:pt x="284438" y="100458"/>
                </a:lnTo>
                <a:lnTo>
                  <a:pt x="270970" y="94980"/>
                </a:lnTo>
                <a:lnTo>
                  <a:pt x="261431" y="85572"/>
                </a:lnTo>
                <a:lnTo>
                  <a:pt x="257810" y="72009"/>
                </a:lnTo>
                <a:lnTo>
                  <a:pt x="261431" y="52425"/>
                </a:lnTo>
                <a:lnTo>
                  <a:pt x="270970" y="39925"/>
                </a:lnTo>
                <a:lnTo>
                  <a:pt x="284438" y="33307"/>
                </a:lnTo>
                <a:lnTo>
                  <a:pt x="299847" y="31369"/>
                </a:lnTo>
                <a:lnTo>
                  <a:pt x="358478" y="31369"/>
                </a:lnTo>
                <a:lnTo>
                  <a:pt x="351377" y="20764"/>
                </a:lnTo>
                <a:lnTo>
                  <a:pt x="328410" y="5536"/>
                </a:lnTo>
                <a:lnTo>
                  <a:pt x="299847" y="0"/>
                </a:lnTo>
                <a:close/>
              </a:path>
              <a:path extrusionOk="0" h="483870" w="372745">
                <a:moveTo>
                  <a:pt x="357289" y="370713"/>
                </a:moveTo>
                <a:lnTo>
                  <a:pt x="299847" y="370713"/>
                </a:lnTo>
                <a:lnTo>
                  <a:pt x="315130" y="374294"/>
                </a:lnTo>
                <a:lnTo>
                  <a:pt x="328199" y="383651"/>
                </a:lnTo>
                <a:lnTo>
                  <a:pt x="337315" y="396698"/>
                </a:lnTo>
                <a:lnTo>
                  <a:pt x="340741" y="411353"/>
                </a:lnTo>
                <a:lnTo>
                  <a:pt x="337315" y="426741"/>
                </a:lnTo>
                <a:lnTo>
                  <a:pt x="328199" y="440166"/>
                </a:lnTo>
                <a:lnTo>
                  <a:pt x="315130" y="449661"/>
                </a:lnTo>
                <a:lnTo>
                  <a:pt x="299847" y="453263"/>
                </a:lnTo>
                <a:lnTo>
                  <a:pt x="357993" y="453263"/>
                </a:lnTo>
                <a:lnTo>
                  <a:pt x="366676" y="440305"/>
                </a:lnTo>
                <a:lnTo>
                  <a:pt x="372237" y="411353"/>
                </a:lnTo>
                <a:lnTo>
                  <a:pt x="368811" y="390513"/>
                </a:lnTo>
                <a:lnTo>
                  <a:pt x="359695" y="373221"/>
                </a:lnTo>
                <a:lnTo>
                  <a:pt x="357289" y="370713"/>
                </a:lnTo>
                <a:close/>
              </a:path>
              <a:path extrusionOk="0" h="483870" w="372745">
                <a:moveTo>
                  <a:pt x="358478" y="31369"/>
                </a:moveTo>
                <a:lnTo>
                  <a:pt x="299847" y="31369"/>
                </a:lnTo>
                <a:lnTo>
                  <a:pt x="315130" y="33307"/>
                </a:lnTo>
                <a:lnTo>
                  <a:pt x="328199" y="39925"/>
                </a:lnTo>
                <a:lnTo>
                  <a:pt x="337315" y="52425"/>
                </a:lnTo>
                <a:lnTo>
                  <a:pt x="340741" y="72009"/>
                </a:lnTo>
                <a:lnTo>
                  <a:pt x="337315" y="85572"/>
                </a:lnTo>
                <a:lnTo>
                  <a:pt x="328199" y="94980"/>
                </a:lnTo>
                <a:lnTo>
                  <a:pt x="315130" y="100458"/>
                </a:lnTo>
                <a:lnTo>
                  <a:pt x="299847" y="102235"/>
                </a:lnTo>
                <a:lnTo>
                  <a:pt x="362019" y="102235"/>
                </a:lnTo>
                <a:lnTo>
                  <a:pt x="368811" y="89009"/>
                </a:lnTo>
                <a:lnTo>
                  <a:pt x="372237" y="72009"/>
                </a:lnTo>
                <a:lnTo>
                  <a:pt x="366676" y="43612"/>
                </a:lnTo>
                <a:lnTo>
                  <a:pt x="358478" y="313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" name="Google Shape;66;p2"/>
          <p:cNvGrpSpPr/>
          <p:nvPr/>
        </p:nvGrpSpPr>
        <p:grpSpPr>
          <a:xfrm>
            <a:off x="6154770" y="1412509"/>
            <a:ext cx="756000" cy="756000"/>
            <a:chOff x="1515514" y="1611308"/>
            <a:chExt cx="756000" cy="756000"/>
          </a:xfrm>
        </p:grpSpPr>
        <p:sp>
          <p:nvSpPr>
            <p:cNvPr id="67" name="Google Shape;67;p2"/>
            <p:cNvSpPr/>
            <p:nvPr/>
          </p:nvSpPr>
          <p:spPr>
            <a:xfrm>
              <a:off x="1515514" y="1611308"/>
              <a:ext cx="756000" cy="756000"/>
            </a:xfrm>
            <a:prstGeom prst="ellipse">
              <a:avLst/>
            </a:prstGeom>
            <a:solidFill>
              <a:srgbClr val="23BEAE"/>
            </a:solidFill>
            <a:ln cap="flat" cmpd="sng" w="25400">
              <a:solidFill>
                <a:srgbClr val="23BEA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flipH="1" rot="-5400000">
              <a:off x="1626679" y="1734295"/>
              <a:ext cx="541566" cy="510026"/>
            </a:xfrm>
            <a:custGeom>
              <a:rect b="b" l="l" r="r" t="t"/>
              <a:pathLst>
                <a:path extrusionOk="0" h="2758049" w="2928608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6154770" y="4236220"/>
            <a:ext cx="756000" cy="756000"/>
            <a:chOff x="1497995" y="3638913"/>
            <a:chExt cx="756000" cy="756000"/>
          </a:xfrm>
        </p:grpSpPr>
        <p:sp>
          <p:nvSpPr>
            <p:cNvPr id="70" name="Google Shape;70;p2"/>
            <p:cNvSpPr/>
            <p:nvPr/>
          </p:nvSpPr>
          <p:spPr>
            <a:xfrm>
              <a:off x="1497995" y="3638913"/>
              <a:ext cx="756000" cy="756000"/>
            </a:xfrm>
            <a:prstGeom prst="ellipse">
              <a:avLst/>
            </a:prstGeom>
            <a:solidFill>
              <a:srgbClr val="FCCE04"/>
            </a:solidFill>
            <a:ln cap="flat" cmpd="sng" w="25400">
              <a:solidFill>
                <a:srgbClr val="FCCE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669356" y="3855814"/>
              <a:ext cx="432000" cy="360000"/>
            </a:xfrm>
            <a:custGeom>
              <a:rect b="b" l="l" r="r" t="t"/>
              <a:pathLst>
                <a:path extrusionOk="0" h="2574247" w="3240000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6158961" y="2825400"/>
            <a:ext cx="756000" cy="756000"/>
            <a:chOff x="1515514" y="2588443"/>
            <a:chExt cx="756000" cy="756000"/>
          </a:xfrm>
        </p:grpSpPr>
        <p:sp>
          <p:nvSpPr>
            <p:cNvPr id="73" name="Google Shape;73;p2"/>
            <p:cNvSpPr/>
            <p:nvPr/>
          </p:nvSpPr>
          <p:spPr>
            <a:xfrm>
              <a:off x="1515514" y="2588443"/>
              <a:ext cx="756000" cy="756000"/>
            </a:xfrm>
            <a:prstGeom prst="ellipse">
              <a:avLst/>
            </a:prstGeom>
            <a:solidFill>
              <a:srgbClr val="E64A5C"/>
            </a:solidFill>
            <a:ln cap="flat" cmpd="sng" w="25400">
              <a:solidFill>
                <a:srgbClr val="E64A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 rot="2700000">
              <a:off x="1790146" y="2701351"/>
              <a:ext cx="204493" cy="619365"/>
            </a:xfrm>
            <a:custGeom>
              <a:rect b="b" l="l" r="r" t="t"/>
              <a:pathLst>
                <a:path extrusionOk="0" h="4153123" w="1035916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5" name="Google Shape;75;p2"/>
          <p:cNvSpPr txBox="1"/>
          <p:nvPr/>
        </p:nvSpPr>
        <p:spPr>
          <a:xfrm>
            <a:off x="2216863" y="103103"/>
            <a:ext cx="7861697" cy="1008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Lecture 3: Summary</a:t>
            </a:r>
            <a:endParaRPr/>
          </a:p>
        </p:txBody>
      </p:sp>
      <p:grpSp>
        <p:nvGrpSpPr>
          <p:cNvPr id="76" name="Google Shape;76;p2"/>
          <p:cNvGrpSpPr/>
          <p:nvPr/>
        </p:nvGrpSpPr>
        <p:grpSpPr>
          <a:xfrm>
            <a:off x="493706" y="1371600"/>
            <a:ext cx="3842131" cy="4280916"/>
            <a:chOff x="500611" y="1570652"/>
            <a:chExt cx="3842131" cy="4280916"/>
          </a:xfrm>
        </p:grpSpPr>
        <p:sp>
          <p:nvSpPr>
            <p:cNvPr id="77" name="Google Shape;77;p2"/>
            <p:cNvSpPr/>
            <p:nvPr/>
          </p:nvSpPr>
          <p:spPr>
            <a:xfrm>
              <a:off x="982195" y="5080424"/>
              <a:ext cx="226060" cy="303530"/>
            </a:xfrm>
            <a:custGeom>
              <a:rect b="b" l="l" r="r" t="t"/>
              <a:pathLst>
                <a:path extrusionOk="0" h="303529" w="226060">
                  <a:moveTo>
                    <a:pt x="211581" y="0"/>
                  </a:moveTo>
                  <a:lnTo>
                    <a:pt x="0" y="294767"/>
                  </a:lnTo>
                  <a:lnTo>
                    <a:pt x="5587" y="294767"/>
                  </a:lnTo>
                  <a:lnTo>
                    <a:pt x="5587" y="297561"/>
                  </a:lnTo>
                  <a:lnTo>
                    <a:pt x="8381" y="297561"/>
                  </a:lnTo>
                  <a:lnTo>
                    <a:pt x="16763" y="303149"/>
                  </a:lnTo>
                  <a:lnTo>
                    <a:pt x="225551" y="11175"/>
                  </a:lnTo>
                  <a:lnTo>
                    <a:pt x="211581" y="0"/>
                  </a:lnTo>
                  <a:close/>
                </a:path>
              </a:pathLst>
            </a:custGeom>
            <a:solidFill>
              <a:srgbClr val="F9B41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3802" y="3580808"/>
              <a:ext cx="539115" cy="570230"/>
            </a:xfrm>
            <a:custGeom>
              <a:rect b="b" l="l" r="r" t="t"/>
              <a:pathLst>
                <a:path extrusionOk="0" h="570229" w="539114">
                  <a:moveTo>
                    <a:pt x="255524" y="0"/>
                  </a:moveTo>
                  <a:lnTo>
                    <a:pt x="0" y="192150"/>
                  </a:lnTo>
                  <a:lnTo>
                    <a:pt x="283590" y="569976"/>
                  </a:lnTo>
                  <a:lnTo>
                    <a:pt x="539114" y="377824"/>
                  </a:lnTo>
                  <a:lnTo>
                    <a:pt x="255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395199" y="1971464"/>
              <a:ext cx="94615" cy="36195"/>
            </a:xfrm>
            <a:custGeom>
              <a:rect b="b" l="l" r="r" t="t"/>
              <a:pathLst>
                <a:path extrusionOk="0" h="36194" w="94614">
                  <a:moveTo>
                    <a:pt x="12573" y="0"/>
                  </a:moveTo>
                  <a:lnTo>
                    <a:pt x="4699" y="3175"/>
                  </a:lnTo>
                  <a:lnTo>
                    <a:pt x="3175" y="9525"/>
                  </a:lnTo>
                  <a:lnTo>
                    <a:pt x="0" y="15875"/>
                  </a:lnTo>
                  <a:lnTo>
                    <a:pt x="3175" y="24002"/>
                  </a:lnTo>
                  <a:lnTo>
                    <a:pt x="9398" y="25526"/>
                  </a:lnTo>
                  <a:lnTo>
                    <a:pt x="27305" y="31369"/>
                  </a:lnTo>
                  <a:lnTo>
                    <a:pt x="45847" y="35051"/>
                  </a:lnTo>
                  <a:lnTo>
                    <a:pt x="64389" y="36195"/>
                  </a:lnTo>
                  <a:lnTo>
                    <a:pt x="83185" y="35051"/>
                  </a:lnTo>
                  <a:lnTo>
                    <a:pt x="86360" y="35051"/>
                  </a:lnTo>
                  <a:lnTo>
                    <a:pt x="89535" y="33527"/>
                  </a:lnTo>
                  <a:lnTo>
                    <a:pt x="91059" y="31876"/>
                  </a:lnTo>
                  <a:lnTo>
                    <a:pt x="94234" y="25526"/>
                  </a:lnTo>
                  <a:lnTo>
                    <a:pt x="94234" y="14350"/>
                  </a:lnTo>
                  <a:lnTo>
                    <a:pt x="87884" y="9525"/>
                  </a:lnTo>
                  <a:lnTo>
                    <a:pt x="80010" y="9525"/>
                  </a:lnTo>
                  <a:lnTo>
                    <a:pt x="64516" y="10668"/>
                  </a:lnTo>
                  <a:lnTo>
                    <a:pt x="48768" y="9651"/>
                  </a:lnTo>
                  <a:lnTo>
                    <a:pt x="33528" y="6731"/>
                  </a:lnTo>
                  <a:lnTo>
                    <a:pt x="18923" y="1650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80" name="Google Shape;8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18003" y="5754032"/>
              <a:ext cx="202691" cy="975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2"/>
            <p:cNvSpPr/>
            <p:nvPr/>
          </p:nvSpPr>
          <p:spPr>
            <a:xfrm>
              <a:off x="1594843" y="2466764"/>
              <a:ext cx="2534285" cy="3227705"/>
            </a:xfrm>
            <a:custGeom>
              <a:rect b="b" l="l" r="r" t="t"/>
              <a:pathLst>
                <a:path extrusionOk="0" h="3227704" w="2534285">
                  <a:moveTo>
                    <a:pt x="2534031" y="0"/>
                  </a:moveTo>
                  <a:lnTo>
                    <a:pt x="2520950" y="0"/>
                  </a:lnTo>
                  <a:lnTo>
                    <a:pt x="2520950" y="3207766"/>
                  </a:lnTo>
                  <a:lnTo>
                    <a:pt x="580771" y="3207766"/>
                  </a:lnTo>
                  <a:lnTo>
                    <a:pt x="0" y="2647061"/>
                  </a:lnTo>
                  <a:lnTo>
                    <a:pt x="593851" y="3227451"/>
                  </a:lnTo>
                  <a:lnTo>
                    <a:pt x="2534031" y="3227451"/>
                  </a:lnTo>
                  <a:lnTo>
                    <a:pt x="2534031" y="3207766"/>
                  </a:lnTo>
                  <a:lnTo>
                    <a:pt x="2534031" y="0"/>
                  </a:lnTo>
                  <a:close/>
                </a:path>
              </a:pathLst>
            </a:custGeom>
            <a:solidFill>
              <a:srgbClr val="1C1C1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576554" y="2453049"/>
              <a:ext cx="2539365" cy="3221355"/>
            </a:xfrm>
            <a:custGeom>
              <a:rect b="b" l="l" r="r" t="t"/>
              <a:pathLst>
                <a:path extrusionOk="0" h="3221354" w="2539365">
                  <a:moveTo>
                    <a:pt x="2538857" y="0"/>
                  </a:moveTo>
                  <a:lnTo>
                    <a:pt x="0" y="0"/>
                  </a:lnTo>
                  <a:lnTo>
                    <a:pt x="0" y="2647188"/>
                  </a:lnTo>
                  <a:lnTo>
                    <a:pt x="599821" y="3221228"/>
                  </a:lnTo>
                  <a:lnTo>
                    <a:pt x="2538857" y="3221228"/>
                  </a:lnTo>
                  <a:lnTo>
                    <a:pt x="2538857" y="0"/>
                  </a:ln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928343" y="5251112"/>
              <a:ext cx="894715" cy="111125"/>
            </a:xfrm>
            <a:custGeom>
              <a:rect b="b" l="l" r="r" t="t"/>
              <a:pathLst>
                <a:path extrusionOk="0" h="111125" w="894714">
                  <a:moveTo>
                    <a:pt x="894334" y="0"/>
                  </a:moveTo>
                  <a:lnTo>
                    <a:pt x="0" y="0"/>
                  </a:lnTo>
                  <a:lnTo>
                    <a:pt x="0" y="110870"/>
                  </a:lnTo>
                  <a:lnTo>
                    <a:pt x="894334" y="110870"/>
                  </a:lnTo>
                  <a:lnTo>
                    <a:pt x="894334" y="0"/>
                  </a:lnTo>
                  <a:close/>
                </a:path>
              </a:pathLst>
            </a:custGeom>
            <a:solidFill>
              <a:srgbClr val="EB50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882879" y="3282104"/>
              <a:ext cx="1939925" cy="0"/>
            </a:xfrm>
            <a:custGeom>
              <a:rect b="b" l="l" r="r" t="t"/>
              <a:pathLst>
                <a:path extrusionOk="0" h="120000" w="1939925">
                  <a:moveTo>
                    <a:pt x="0" y="0"/>
                  </a:moveTo>
                  <a:lnTo>
                    <a:pt x="1939671" y="0"/>
                  </a:lnTo>
                </a:path>
              </a:pathLst>
            </a:custGeom>
            <a:noFill/>
            <a:ln cap="flat" cmpd="sng" w="518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885165" y="3490130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noFill/>
            <a:ln cap="flat" cmpd="sng" w="594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885165" y="3694346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noFill/>
            <a:ln cap="flat" cmpd="sng" w="533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885165" y="3900086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noFill/>
            <a:ln cap="flat" cmpd="sng" w="594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882879" y="4106588"/>
              <a:ext cx="1939925" cy="0"/>
            </a:xfrm>
            <a:custGeom>
              <a:rect b="b" l="l" r="r" t="t"/>
              <a:pathLst>
                <a:path extrusionOk="0" h="120000" w="1939925">
                  <a:moveTo>
                    <a:pt x="0" y="0"/>
                  </a:moveTo>
                  <a:lnTo>
                    <a:pt x="1939671" y="0"/>
                  </a:lnTo>
                </a:path>
              </a:pathLst>
            </a:custGeom>
            <a:noFill/>
            <a:ln cap="flat" cmpd="sng" w="579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885165" y="4314614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noFill/>
            <a:ln cap="flat" cmpd="sng" w="533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885165" y="4518830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noFill/>
            <a:ln cap="flat" cmpd="sng" w="594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882879" y="4723808"/>
              <a:ext cx="1939925" cy="208915"/>
            </a:xfrm>
            <a:custGeom>
              <a:rect b="b" l="l" r="r" t="t"/>
              <a:pathLst>
                <a:path extrusionOk="0" h="208914" w="1939925">
                  <a:moveTo>
                    <a:pt x="0" y="0"/>
                  </a:moveTo>
                  <a:lnTo>
                    <a:pt x="1939671" y="0"/>
                  </a:lnTo>
                </a:path>
                <a:path extrusionOk="0" h="208914" w="1939925">
                  <a:moveTo>
                    <a:pt x="0" y="208660"/>
                  </a:moveTo>
                  <a:lnTo>
                    <a:pt x="1939671" y="208660"/>
                  </a:lnTo>
                </a:path>
              </a:pathLst>
            </a:custGeom>
            <a:noFill/>
            <a:ln cap="flat" cmpd="sng" w="518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189203" y="2826430"/>
              <a:ext cx="1365885" cy="109855"/>
            </a:xfrm>
            <a:custGeom>
              <a:rect b="b" l="l" r="r" t="t"/>
              <a:pathLst>
                <a:path extrusionOk="0" h="109855" w="1365885">
                  <a:moveTo>
                    <a:pt x="1365377" y="0"/>
                  </a:moveTo>
                  <a:lnTo>
                    <a:pt x="0" y="0"/>
                  </a:lnTo>
                  <a:lnTo>
                    <a:pt x="0" y="109472"/>
                  </a:lnTo>
                  <a:lnTo>
                    <a:pt x="1365377" y="109472"/>
                  </a:lnTo>
                  <a:lnTo>
                    <a:pt x="1365377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576554" y="5101761"/>
              <a:ext cx="612775" cy="573405"/>
            </a:xfrm>
            <a:custGeom>
              <a:rect b="b" l="l" r="r" t="t"/>
              <a:pathLst>
                <a:path extrusionOk="0" h="573404" w="612775">
                  <a:moveTo>
                    <a:pt x="612394" y="0"/>
                  </a:moveTo>
                  <a:lnTo>
                    <a:pt x="0" y="0"/>
                  </a:lnTo>
                  <a:lnTo>
                    <a:pt x="599313" y="572896"/>
                  </a:lnTo>
                  <a:lnTo>
                    <a:pt x="612394" y="0"/>
                  </a:lnTo>
                  <a:close/>
                </a:path>
              </a:pathLst>
            </a:custGeom>
            <a:solidFill>
              <a:srgbClr val="B9B9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576554" y="5101761"/>
              <a:ext cx="598805" cy="573405"/>
            </a:xfrm>
            <a:custGeom>
              <a:rect b="b" l="l" r="r" t="t"/>
              <a:pathLst>
                <a:path extrusionOk="0" h="573404" w="598804">
                  <a:moveTo>
                    <a:pt x="0" y="0"/>
                  </a:moveTo>
                  <a:lnTo>
                    <a:pt x="598551" y="572896"/>
                  </a:lnTo>
                  <a:lnTo>
                    <a:pt x="572388" y="32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CE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365987" y="2442378"/>
              <a:ext cx="972185" cy="24765"/>
            </a:xfrm>
            <a:custGeom>
              <a:rect b="b" l="l" r="r" t="t"/>
              <a:pathLst>
                <a:path extrusionOk="0" h="24764" w="972185">
                  <a:moveTo>
                    <a:pt x="971930" y="0"/>
                  </a:moveTo>
                  <a:lnTo>
                    <a:pt x="0" y="0"/>
                  </a:lnTo>
                  <a:lnTo>
                    <a:pt x="0" y="24259"/>
                  </a:lnTo>
                  <a:lnTo>
                    <a:pt x="971930" y="24259"/>
                  </a:lnTo>
                  <a:lnTo>
                    <a:pt x="971930" y="0"/>
                  </a:lnTo>
                  <a:close/>
                </a:path>
              </a:pathLst>
            </a:custGeom>
            <a:solidFill>
              <a:srgbClr val="1E1E1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96" name="Google Shape;9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30222" y="1991276"/>
              <a:ext cx="237743" cy="2392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2"/>
            <p:cNvSpPr/>
            <p:nvPr/>
          </p:nvSpPr>
          <p:spPr>
            <a:xfrm>
              <a:off x="2244066" y="3658532"/>
              <a:ext cx="539115" cy="411480"/>
            </a:xfrm>
            <a:custGeom>
              <a:rect b="b" l="l" r="r" t="t"/>
              <a:pathLst>
                <a:path extrusionOk="0" h="411479" w="539114">
                  <a:moveTo>
                    <a:pt x="143510" y="0"/>
                  </a:moveTo>
                  <a:lnTo>
                    <a:pt x="0" y="252602"/>
                  </a:lnTo>
                  <a:lnTo>
                    <a:pt x="271399" y="407796"/>
                  </a:lnTo>
                  <a:lnTo>
                    <a:pt x="312674" y="390397"/>
                  </a:lnTo>
                  <a:lnTo>
                    <a:pt x="356235" y="379602"/>
                  </a:lnTo>
                  <a:lnTo>
                    <a:pt x="401193" y="375792"/>
                  </a:lnTo>
                  <a:lnTo>
                    <a:pt x="446659" y="379602"/>
                  </a:lnTo>
                  <a:lnTo>
                    <a:pt x="491871" y="391159"/>
                  </a:lnTo>
                  <a:lnTo>
                    <a:pt x="535939" y="411225"/>
                  </a:lnTo>
                  <a:lnTo>
                    <a:pt x="538988" y="401954"/>
                  </a:lnTo>
                  <a:lnTo>
                    <a:pt x="351916" y="293242"/>
                  </a:lnTo>
                  <a:lnTo>
                    <a:pt x="311912" y="293242"/>
                  </a:lnTo>
                  <a:lnTo>
                    <a:pt x="304673" y="289686"/>
                  </a:lnTo>
                  <a:lnTo>
                    <a:pt x="296925" y="281558"/>
                  </a:lnTo>
                  <a:lnTo>
                    <a:pt x="292100" y="271398"/>
                  </a:lnTo>
                  <a:lnTo>
                    <a:pt x="290449" y="260476"/>
                  </a:lnTo>
                  <a:lnTo>
                    <a:pt x="292226" y="249554"/>
                  </a:lnTo>
                  <a:lnTo>
                    <a:pt x="300354" y="241680"/>
                  </a:lnTo>
                  <a:lnTo>
                    <a:pt x="310261" y="237362"/>
                  </a:lnTo>
                  <a:lnTo>
                    <a:pt x="320801" y="236981"/>
                  </a:lnTo>
                  <a:lnTo>
                    <a:pt x="433197" y="236981"/>
                  </a:lnTo>
                  <a:lnTo>
                    <a:pt x="421639" y="199770"/>
                  </a:lnTo>
                  <a:lnTo>
                    <a:pt x="414909" y="155193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1D899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98" name="Google Shape;98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56487" y="3894752"/>
              <a:ext cx="243839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2"/>
            <p:cNvSpPr/>
            <p:nvPr/>
          </p:nvSpPr>
          <p:spPr>
            <a:xfrm>
              <a:off x="966955" y="4990508"/>
              <a:ext cx="280670" cy="413384"/>
            </a:xfrm>
            <a:custGeom>
              <a:rect b="b" l="l" r="r" t="t"/>
              <a:pathLst>
                <a:path extrusionOk="0" h="413385" w="280669">
                  <a:moveTo>
                    <a:pt x="22479" y="400570"/>
                  </a:moveTo>
                  <a:lnTo>
                    <a:pt x="19558" y="394462"/>
                  </a:lnTo>
                  <a:lnTo>
                    <a:pt x="10922" y="387350"/>
                  </a:lnTo>
                  <a:lnTo>
                    <a:pt x="1270" y="387350"/>
                  </a:lnTo>
                  <a:lnTo>
                    <a:pt x="127" y="400431"/>
                  </a:lnTo>
                  <a:lnTo>
                    <a:pt x="0" y="408178"/>
                  </a:lnTo>
                  <a:lnTo>
                    <a:pt x="1270" y="412889"/>
                  </a:lnTo>
                  <a:lnTo>
                    <a:pt x="4064" y="412242"/>
                  </a:lnTo>
                  <a:lnTo>
                    <a:pt x="17907" y="402844"/>
                  </a:lnTo>
                  <a:lnTo>
                    <a:pt x="22479" y="400570"/>
                  </a:lnTo>
                  <a:close/>
                </a:path>
                <a:path extrusionOk="0" h="413385" w="280669">
                  <a:moveTo>
                    <a:pt x="240411" y="13970"/>
                  </a:moveTo>
                  <a:lnTo>
                    <a:pt x="223647" y="0"/>
                  </a:lnTo>
                  <a:lnTo>
                    <a:pt x="15240" y="295275"/>
                  </a:lnTo>
                  <a:lnTo>
                    <a:pt x="23622" y="300863"/>
                  </a:lnTo>
                  <a:lnTo>
                    <a:pt x="26416" y="306578"/>
                  </a:lnTo>
                  <a:lnTo>
                    <a:pt x="29210" y="306578"/>
                  </a:lnTo>
                  <a:lnTo>
                    <a:pt x="29210" y="309372"/>
                  </a:lnTo>
                  <a:lnTo>
                    <a:pt x="32004" y="309372"/>
                  </a:lnTo>
                  <a:lnTo>
                    <a:pt x="240411" y="13970"/>
                  </a:lnTo>
                  <a:close/>
                </a:path>
                <a:path extrusionOk="0" h="413385" w="280669">
                  <a:moveTo>
                    <a:pt x="280162" y="40132"/>
                  </a:moveTo>
                  <a:lnTo>
                    <a:pt x="260477" y="28956"/>
                  </a:lnTo>
                  <a:lnTo>
                    <a:pt x="51816" y="322707"/>
                  </a:lnTo>
                  <a:lnTo>
                    <a:pt x="54610" y="322707"/>
                  </a:lnTo>
                  <a:lnTo>
                    <a:pt x="57404" y="325501"/>
                  </a:lnTo>
                  <a:lnTo>
                    <a:pt x="68707" y="333883"/>
                  </a:lnTo>
                  <a:lnTo>
                    <a:pt x="71374" y="336677"/>
                  </a:lnTo>
                  <a:lnTo>
                    <a:pt x="280162" y="40132"/>
                  </a:lnTo>
                  <a:close/>
                </a:path>
              </a:pathLst>
            </a:custGeom>
            <a:solidFill>
              <a:srgbClr val="F9B41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00" name="Google Shape;100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12318" y="4956981"/>
              <a:ext cx="89916" cy="77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2"/>
            <p:cNvSpPr/>
            <p:nvPr/>
          </p:nvSpPr>
          <p:spPr>
            <a:xfrm>
              <a:off x="1052299" y="5043849"/>
              <a:ext cx="224154" cy="304800"/>
            </a:xfrm>
            <a:custGeom>
              <a:rect b="b" l="l" r="r" t="t"/>
              <a:pathLst>
                <a:path extrusionOk="0" h="304800" w="224155">
                  <a:moveTo>
                    <a:pt x="209804" y="0"/>
                  </a:moveTo>
                  <a:lnTo>
                    <a:pt x="0" y="296037"/>
                  </a:lnTo>
                  <a:lnTo>
                    <a:pt x="5587" y="296037"/>
                  </a:lnTo>
                  <a:lnTo>
                    <a:pt x="5587" y="298831"/>
                  </a:lnTo>
                  <a:lnTo>
                    <a:pt x="8381" y="298831"/>
                  </a:lnTo>
                  <a:lnTo>
                    <a:pt x="16764" y="304545"/>
                  </a:lnTo>
                  <a:lnTo>
                    <a:pt x="223774" y="11302"/>
                  </a:lnTo>
                  <a:lnTo>
                    <a:pt x="209804" y="0"/>
                  </a:lnTo>
                  <a:close/>
                </a:path>
              </a:pathLst>
            </a:custGeom>
            <a:solidFill>
              <a:srgbClr val="F9B41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02" name="Google Shape;102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74574" y="5307500"/>
              <a:ext cx="76200" cy="7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2"/>
            <p:cNvSpPr/>
            <p:nvPr/>
          </p:nvSpPr>
          <p:spPr>
            <a:xfrm>
              <a:off x="941046" y="3522896"/>
              <a:ext cx="594360" cy="626110"/>
            </a:xfrm>
            <a:custGeom>
              <a:rect b="b" l="l" r="r" t="t"/>
              <a:pathLst>
                <a:path extrusionOk="0" h="626110" w="594360">
                  <a:moveTo>
                    <a:pt x="283210" y="0"/>
                  </a:moveTo>
                  <a:lnTo>
                    <a:pt x="13716" y="189737"/>
                  </a:lnTo>
                  <a:lnTo>
                    <a:pt x="0" y="212598"/>
                  </a:lnTo>
                  <a:lnTo>
                    <a:pt x="762" y="225805"/>
                  </a:lnTo>
                  <a:lnTo>
                    <a:pt x="6731" y="238251"/>
                  </a:lnTo>
                  <a:lnTo>
                    <a:pt x="288544" y="612901"/>
                  </a:lnTo>
                  <a:lnTo>
                    <a:pt x="298450" y="621791"/>
                  </a:lnTo>
                  <a:lnTo>
                    <a:pt x="310895" y="625855"/>
                  </a:lnTo>
                  <a:lnTo>
                    <a:pt x="324104" y="624966"/>
                  </a:lnTo>
                  <a:lnTo>
                    <a:pt x="336550" y="618870"/>
                  </a:lnTo>
                  <a:lnTo>
                    <a:pt x="581025" y="435609"/>
                  </a:lnTo>
                  <a:lnTo>
                    <a:pt x="589914" y="425576"/>
                  </a:lnTo>
                  <a:lnTo>
                    <a:pt x="594106" y="413257"/>
                  </a:lnTo>
                  <a:lnTo>
                    <a:pt x="593470" y="400303"/>
                  </a:lnTo>
                  <a:lnTo>
                    <a:pt x="587756" y="388365"/>
                  </a:lnTo>
                  <a:lnTo>
                    <a:pt x="306069" y="13715"/>
                  </a:lnTo>
                  <a:lnTo>
                    <a:pt x="295656" y="4444"/>
                  </a:lnTo>
                  <a:lnTo>
                    <a:pt x="283210" y="0"/>
                  </a:lnTo>
                  <a:close/>
                </a:path>
              </a:pathLst>
            </a:custGeom>
            <a:solidFill>
              <a:srgbClr val="2C353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63906" y="3545757"/>
              <a:ext cx="539115" cy="570230"/>
            </a:xfrm>
            <a:custGeom>
              <a:rect b="b" l="l" r="r" t="t"/>
              <a:pathLst>
                <a:path extrusionOk="0" h="570229" w="539114">
                  <a:moveTo>
                    <a:pt x="255523" y="0"/>
                  </a:moveTo>
                  <a:lnTo>
                    <a:pt x="0" y="192150"/>
                  </a:lnTo>
                  <a:lnTo>
                    <a:pt x="283590" y="569975"/>
                  </a:lnTo>
                  <a:lnTo>
                    <a:pt x="539114" y="377824"/>
                  </a:lnTo>
                  <a:lnTo>
                    <a:pt x="255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05" name="Google Shape;105;p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14199" y="3615860"/>
              <a:ext cx="469392" cy="477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655802" y="1960796"/>
              <a:ext cx="102107" cy="105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2"/>
            <p:cNvSpPr/>
            <p:nvPr/>
          </p:nvSpPr>
          <p:spPr>
            <a:xfrm>
              <a:off x="1710666" y="2046140"/>
              <a:ext cx="365760" cy="365760"/>
            </a:xfrm>
            <a:custGeom>
              <a:rect b="b" l="l" r="r" t="t"/>
              <a:pathLst>
                <a:path extrusionOk="0" h="365760" w="365760">
                  <a:moveTo>
                    <a:pt x="47243" y="0"/>
                  </a:moveTo>
                  <a:lnTo>
                    <a:pt x="3175" y="44196"/>
                  </a:lnTo>
                  <a:lnTo>
                    <a:pt x="0" y="48895"/>
                  </a:lnTo>
                  <a:lnTo>
                    <a:pt x="0" y="55118"/>
                  </a:lnTo>
                  <a:lnTo>
                    <a:pt x="310642" y="365760"/>
                  </a:lnTo>
                  <a:lnTo>
                    <a:pt x="316865" y="365760"/>
                  </a:lnTo>
                  <a:lnTo>
                    <a:pt x="365760" y="316864"/>
                  </a:lnTo>
                  <a:lnTo>
                    <a:pt x="47243" y="0"/>
                  </a:lnTo>
                  <a:close/>
                </a:path>
              </a:pathLst>
            </a:custGeom>
            <a:solidFill>
              <a:srgbClr val="0004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08" name="Google Shape;108;p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72566" y="1940984"/>
              <a:ext cx="108204" cy="105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2"/>
            <p:cNvSpPr/>
            <p:nvPr/>
          </p:nvSpPr>
          <p:spPr>
            <a:xfrm>
              <a:off x="1757910" y="1994324"/>
              <a:ext cx="368935" cy="368935"/>
            </a:xfrm>
            <a:custGeom>
              <a:rect b="b" l="l" r="r" t="t"/>
              <a:pathLst>
                <a:path extrusionOk="0" h="368935" w="368935">
                  <a:moveTo>
                    <a:pt x="58293" y="0"/>
                  </a:moveTo>
                  <a:lnTo>
                    <a:pt x="52069" y="0"/>
                  </a:lnTo>
                  <a:lnTo>
                    <a:pt x="0" y="52070"/>
                  </a:lnTo>
                  <a:lnTo>
                    <a:pt x="318135" y="368553"/>
                  </a:lnTo>
                  <a:lnTo>
                    <a:pt x="368554" y="318135"/>
                  </a:lnTo>
                  <a:lnTo>
                    <a:pt x="368554" y="310261"/>
                  </a:lnTo>
                  <a:lnTo>
                    <a:pt x="58293" y="0"/>
                  </a:lnTo>
                  <a:close/>
                </a:path>
              </a:pathLst>
            </a:custGeom>
            <a:solidFill>
              <a:srgbClr val="3337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280899" y="1570652"/>
              <a:ext cx="490855" cy="490855"/>
            </a:xfrm>
            <a:custGeom>
              <a:rect b="b" l="l" r="r" t="t"/>
              <a:pathLst>
                <a:path extrusionOk="0" h="490855" w="490855">
                  <a:moveTo>
                    <a:pt x="245364" y="0"/>
                  </a:moveTo>
                  <a:lnTo>
                    <a:pt x="198628" y="4445"/>
                  </a:lnTo>
                  <a:lnTo>
                    <a:pt x="153162" y="18034"/>
                  </a:lnTo>
                  <a:lnTo>
                    <a:pt x="110617" y="40512"/>
                  </a:lnTo>
                  <a:lnTo>
                    <a:pt x="72136" y="72136"/>
                  </a:lnTo>
                  <a:lnTo>
                    <a:pt x="40512" y="110617"/>
                  </a:lnTo>
                  <a:lnTo>
                    <a:pt x="18034" y="153415"/>
                  </a:lnTo>
                  <a:lnTo>
                    <a:pt x="4444" y="199009"/>
                  </a:lnTo>
                  <a:lnTo>
                    <a:pt x="0" y="245999"/>
                  </a:lnTo>
                  <a:lnTo>
                    <a:pt x="4444" y="292862"/>
                  </a:lnTo>
                  <a:lnTo>
                    <a:pt x="18034" y="338582"/>
                  </a:lnTo>
                  <a:lnTo>
                    <a:pt x="40512" y="381381"/>
                  </a:lnTo>
                  <a:lnTo>
                    <a:pt x="72136" y="419862"/>
                  </a:lnTo>
                  <a:lnTo>
                    <a:pt x="110617" y="450976"/>
                  </a:lnTo>
                  <a:lnTo>
                    <a:pt x="153162" y="473075"/>
                  </a:lnTo>
                  <a:lnTo>
                    <a:pt x="198628" y="486283"/>
                  </a:lnTo>
                  <a:lnTo>
                    <a:pt x="245364" y="490727"/>
                  </a:lnTo>
                  <a:lnTo>
                    <a:pt x="291846" y="486283"/>
                  </a:lnTo>
                  <a:lnTo>
                    <a:pt x="337312" y="473075"/>
                  </a:lnTo>
                  <a:lnTo>
                    <a:pt x="379856" y="450976"/>
                  </a:lnTo>
                  <a:lnTo>
                    <a:pt x="418338" y="419862"/>
                  </a:lnTo>
                  <a:lnTo>
                    <a:pt x="449961" y="381381"/>
                  </a:lnTo>
                  <a:lnTo>
                    <a:pt x="472440" y="338582"/>
                  </a:lnTo>
                  <a:lnTo>
                    <a:pt x="486029" y="292862"/>
                  </a:lnTo>
                  <a:lnTo>
                    <a:pt x="490474" y="245999"/>
                  </a:lnTo>
                  <a:lnTo>
                    <a:pt x="486029" y="199009"/>
                  </a:lnTo>
                  <a:lnTo>
                    <a:pt x="472440" y="153415"/>
                  </a:lnTo>
                  <a:lnTo>
                    <a:pt x="449961" y="110617"/>
                  </a:lnTo>
                  <a:lnTo>
                    <a:pt x="418338" y="72136"/>
                  </a:lnTo>
                  <a:lnTo>
                    <a:pt x="379856" y="40512"/>
                  </a:lnTo>
                  <a:lnTo>
                    <a:pt x="337312" y="18034"/>
                  </a:lnTo>
                  <a:lnTo>
                    <a:pt x="291846" y="4445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0004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337286" y="1625516"/>
              <a:ext cx="377825" cy="381000"/>
            </a:xfrm>
            <a:custGeom>
              <a:rect b="b" l="l" r="r" t="t"/>
              <a:pathLst>
                <a:path extrusionOk="0" h="381000" w="377825">
                  <a:moveTo>
                    <a:pt x="188849" y="0"/>
                  </a:moveTo>
                  <a:lnTo>
                    <a:pt x="140970" y="6223"/>
                  </a:lnTo>
                  <a:lnTo>
                    <a:pt x="95631" y="24637"/>
                  </a:lnTo>
                  <a:lnTo>
                    <a:pt x="55372" y="55499"/>
                  </a:lnTo>
                  <a:lnTo>
                    <a:pt x="27686" y="89916"/>
                  </a:lnTo>
                  <a:lnTo>
                    <a:pt x="9271" y="128397"/>
                  </a:lnTo>
                  <a:lnTo>
                    <a:pt x="0" y="169418"/>
                  </a:lnTo>
                  <a:lnTo>
                    <a:pt x="0" y="211200"/>
                  </a:lnTo>
                  <a:lnTo>
                    <a:pt x="9271" y="252222"/>
                  </a:lnTo>
                  <a:lnTo>
                    <a:pt x="27686" y="290703"/>
                  </a:lnTo>
                  <a:lnTo>
                    <a:pt x="55372" y="324993"/>
                  </a:lnTo>
                  <a:lnTo>
                    <a:pt x="95631" y="355854"/>
                  </a:lnTo>
                  <a:lnTo>
                    <a:pt x="140970" y="374396"/>
                  </a:lnTo>
                  <a:lnTo>
                    <a:pt x="188849" y="380492"/>
                  </a:lnTo>
                  <a:lnTo>
                    <a:pt x="236855" y="374396"/>
                  </a:lnTo>
                  <a:lnTo>
                    <a:pt x="282194" y="355854"/>
                  </a:lnTo>
                  <a:lnTo>
                    <a:pt x="322580" y="324993"/>
                  </a:lnTo>
                  <a:lnTo>
                    <a:pt x="350139" y="290703"/>
                  </a:lnTo>
                  <a:lnTo>
                    <a:pt x="368681" y="252222"/>
                  </a:lnTo>
                  <a:lnTo>
                    <a:pt x="377825" y="211200"/>
                  </a:lnTo>
                  <a:lnTo>
                    <a:pt x="377825" y="169418"/>
                  </a:lnTo>
                  <a:lnTo>
                    <a:pt x="368681" y="128397"/>
                  </a:lnTo>
                  <a:lnTo>
                    <a:pt x="350139" y="89916"/>
                  </a:lnTo>
                  <a:lnTo>
                    <a:pt x="322580" y="55499"/>
                  </a:lnTo>
                  <a:lnTo>
                    <a:pt x="282194" y="24637"/>
                  </a:lnTo>
                  <a:lnTo>
                    <a:pt x="236855" y="6223"/>
                  </a:lnTo>
                  <a:lnTo>
                    <a:pt x="188849" y="0"/>
                  </a:lnTo>
                  <a:close/>
                </a:path>
              </a:pathLst>
            </a:custGeom>
            <a:solidFill>
              <a:srgbClr val="8FD2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12" name="Google Shape;112;p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372338" y="1694096"/>
              <a:ext cx="67056" cy="2362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2"/>
            <p:cNvSpPr/>
            <p:nvPr/>
          </p:nvSpPr>
          <p:spPr>
            <a:xfrm>
              <a:off x="1465302" y="1936412"/>
              <a:ext cx="94615" cy="36195"/>
            </a:xfrm>
            <a:custGeom>
              <a:rect b="b" l="l" r="r" t="t"/>
              <a:pathLst>
                <a:path extrusionOk="0" h="36194" w="94614">
                  <a:moveTo>
                    <a:pt x="12573" y="0"/>
                  </a:moveTo>
                  <a:lnTo>
                    <a:pt x="4699" y="3175"/>
                  </a:lnTo>
                  <a:lnTo>
                    <a:pt x="3175" y="9525"/>
                  </a:lnTo>
                  <a:lnTo>
                    <a:pt x="0" y="15875"/>
                  </a:lnTo>
                  <a:lnTo>
                    <a:pt x="3175" y="23875"/>
                  </a:lnTo>
                  <a:lnTo>
                    <a:pt x="9398" y="25526"/>
                  </a:lnTo>
                  <a:lnTo>
                    <a:pt x="27305" y="31369"/>
                  </a:lnTo>
                  <a:lnTo>
                    <a:pt x="45846" y="35051"/>
                  </a:lnTo>
                  <a:lnTo>
                    <a:pt x="64388" y="36195"/>
                  </a:lnTo>
                  <a:lnTo>
                    <a:pt x="83185" y="35051"/>
                  </a:lnTo>
                  <a:lnTo>
                    <a:pt x="86360" y="35051"/>
                  </a:lnTo>
                  <a:lnTo>
                    <a:pt x="89535" y="33400"/>
                  </a:lnTo>
                  <a:lnTo>
                    <a:pt x="91058" y="31876"/>
                  </a:lnTo>
                  <a:lnTo>
                    <a:pt x="94233" y="25526"/>
                  </a:lnTo>
                  <a:lnTo>
                    <a:pt x="94233" y="14224"/>
                  </a:lnTo>
                  <a:lnTo>
                    <a:pt x="87883" y="9525"/>
                  </a:lnTo>
                  <a:lnTo>
                    <a:pt x="80010" y="9525"/>
                  </a:lnTo>
                  <a:lnTo>
                    <a:pt x="64515" y="10667"/>
                  </a:lnTo>
                  <a:lnTo>
                    <a:pt x="48768" y="9651"/>
                  </a:lnTo>
                  <a:lnTo>
                    <a:pt x="33527" y="6603"/>
                  </a:lnTo>
                  <a:lnTo>
                    <a:pt x="18923" y="1524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521691" y="2332652"/>
              <a:ext cx="2635250" cy="3497579"/>
            </a:xfrm>
            <a:custGeom>
              <a:rect b="b" l="l" r="r" t="t"/>
              <a:pathLst>
                <a:path extrusionOk="0" h="3497579" w="2635250">
                  <a:moveTo>
                    <a:pt x="58800" y="0"/>
                  </a:moveTo>
                  <a:lnTo>
                    <a:pt x="33019" y="32765"/>
                  </a:lnTo>
                  <a:lnTo>
                    <a:pt x="14731" y="71755"/>
                  </a:lnTo>
                  <a:lnTo>
                    <a:pt x="3682" y="115697"/>
                  </a:lnTo>
                  <a:lnTo>
                    <a:pt x="0" y="163195"/>
                  </a:lnTo>
                  <a:lnTo>
                    <a:pt x="0" y="3243072"/>
                  </a:lnTo>
                  <a:lnTo>
                    <a:pt x="4191" y="3289681"/>
                  </a:lnTo>
                  <a:lnTo>
                    <a:pt x="16382" y="3333115"/>
                  </a:lnTo>
                  <a:lnTo>
                    <a:pt x="35560" y="3372866"/>
                  </a:lnTo>
                  <a:lnTo>
                    <a:pt x="61087" y="3408299"/>
                  </a:lnTo>
                  <a:lnTo>
                    <a:pt x="92075" y="3438779"/>
                  </a:lnTo>
                  <a:lnTo>
                    <a:pt x="127762" y="3463518"/>
                  </a:lnTo>
                  <a:lnTo>
                    <a:pt x="167258" y="3482009"/>
                  </a:lnTo>
                  <a:lnTo>
                    <a:pt x="209931" y="3493579"/>
                  </a:lnTo>
                  <a:lnTo>
                    <a:pt x="254762" y="3497579"/>
                  </a:lnTo>
                  <a:lnTo>
                    <a:pt x="2553208" y="3497579"/>
                  </a:lnTo>
                  <a:lnTo>
                    <a:pt x="2605786" y="3492931"/>
                  </a:lnTo>
                  <a:lnTo>
                    <a:pt x="2634996" y="3484524"/>
                  </a:lnTo>
                  <a:lnTo>
                    <a:pt x="274319" y="3484524"/>
                  </a:lnTo>
                  <a:lnTo>
                    <a:pt x="227456" y="3480295"/>
                  </a:lnTo>
                  <a:lnTo>
                    <a:pt x="183387" y="3468116"/>
                  </a:lnTo>
                  <a:lnTo>
                    <a:pt x="142748" y="3448748"/>
                  </a:lnTo>
                  <a:lnTo>
                    <a:pt x="106172" y="3422904"/>
                  </a:lnTo>
                  <a:lnTo>
                    <a:pt x="74675" y="3391408"/>
                  </a:lnTo>
                  <a:lnTo>
                    <a:pt x="48894" y="3354959"/>
                  </a:lnTo>
                  <a:lnTo>
                    <a:pt x="29463" y="3314319"/>
                  </a:lnTo>
                  <a:lnTo>
                    <a:pt x="17272" y="3270250"/>
                  </a:lnTo>
                  <a:lnTo>
                    <a:pt x="13081" y="3223514"/>
                  </a:lnTo>
                  <a:lnTo>
                    <a:pt x="13081" y="143510"/>
                  </a:lnTo>
                  <a:lnTo>
                    <a:pt x="16510" y="104521"/>
                  </a:lnTo>
                  <a:lnTo>
                    <a:pt x="26162" y="66801"/>
                  </a:lnTo>
                  <a:lnTo>
                    <a:pt x="40639" y="31623"/>
                  </a:lnTo>
                  <a:lnTo>
                    <a:pt x="58800" y="0"/>
                  </a:lnTo>
                  <a:close/>
                </a:path>
              </a:pathLst>
            </a:custGeom>
            <a:solidFill>
              <a:srgbClr val="9292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15" name="Google Shape;115;p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088106" y="5718981"/>
              <a:ext cx="202691" cy="975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2"/>
            <p:cNvSpPr/>
            <p:nvPr/>
          </p:nvSpPr>
          <p:spPr>
            <a:xfrm>
              <a:off x="1535407" y="2222924"/>
              <a:ext cx="2807335" cy="3593465"/>
            </a:xfrm>
            <a:custGeom>
              <a:rect b="b" l="l" r="r" t="t"/>
              <a:pathLst>
                <a:path extrusionOk="0" h="3593465" w="2807335">
                  <a:moveTo>
                    <a:pt x="2552319" y="0"/>
                  </a:moveTo>
                  <a:lnTo>
                    <a:pt x="261111" y="0"/>
                  </a:lnTo>
                  <a:lnTo>
                    <a:pt x="214375" y="3937"/>
                  </a:lnTo>
                  <a:lnTo>
                    <a:pt x="170179" y="15621"/>
                  </a:lnTo>
                  <a:lnTo>
                    <a:pt x="129539" y="34036"/>
                  </a:lnTo>
                  <a:lnTo>
                    <a:pt x="93090" y="58800"/>
                  </a:lnTo>
                  <a:lnTo>
                    <a:pt x="61594" y="89280"/>
                  </a:lnTo>
                  <a:lnTo>
                    <a:pt x="35813" y="124587"/>
                  </a:lnTo>
                  <a:lnTo>
                    <a:pt x="16382" y="164337"/>
                  </a:lnTo>
                  <a:lnTo>
                    <a:pt x="4190" y="207772"/>
                  </a:lnTo>
                  <a:lnTo>
                    <a:pt x="0" y="254380"/>
                  </a:lnTo>
                  <a:lnTo>
                    <a:pt x="0" y="3332353"/>
                  </a:lnTo>
                  <a:lnTo>
                    <a:pt x="4190" y="3379089"/>
                  </a:lnTo>
                  <a:lnTo>
                    <a:pt x="16382" y="3423157"/>
                  </a:lnTo>
                  <a:lnTo>
                    <a:pt x="35813" y="3463798"/>
                  </a:lnTo>
                  <a:lnTo>
                    <a:pt x="61594" y="3500247"/>
                  </a:lnTo>
                  <a:lnTo>
                    <a:pt x="93090" y="3531743"/>
                  </a:lnTo>
                  <a:lnTo>
                    <a:pt x="129539" y="3557473"/>
                  </a:lnTo>
                  <a:lnTo>
                    <a:pt x="170179" y="3576828"/>
                  </a:lnTo>
                  <a:lnTo>
                    <a:pt x="214375" y="3588994"/>
                  </a:lnTo>
                  <a:lnTo>
                    <a:pt x="261111" y="3593211"/>
                  </a:lnTo>
                  <a:lnTo>
                    <a:pt x="2552319" y="3593211"/>
                  </a:lnTo>
                  <a:lnTo>
                    <a:pt x="2598928" y="3588994"/>
                  </a:lnTo>
                  <a:lnTo>
                    <a:pt x="2642361" y="3576828"/>
                  </a:lnTo>
                  <a:lnTo>
                    <a:pt x="2682239" y="3557473"/>
                  </a:lnTo>
                  <a:lnTo>
                    <a:pt x="2717672" y="3531743"/>
                  </a:lnTo>
                  <a:lnTo>
                    <a:pt x="2748025" y="3500247"/>
                  </a:lnTo>
                  <a:lnTo>
                    <a:pt x="2772918" y="3463798"/>
                  </a:lnTo>
                  <a:lnTo>
                    <a:pt x="2791333" y="3423157"/>
                  </a:lnTo>
                  <a:lnTo>
                    <a:pt x="2802889" y="3379089"/>
                  </a:lnTo>
                  <a:lnTo>
                    <a:pt x="2806954" y="3332353"/>
                  </a:lnTo>
                  <a:lnTo>
                    <a:pt x="2806954" y="254380"/>
                  </a:lnTo>
                  <a:lnTo>
                    <a:pt x="2802889" y="207772"/>
                  </a:lnTo>
                  <a:lnTo>
                    <a:pt x="2791333" y="164337"/>
                  </a:lnTo>
                  <a:lnTo>
                    <a:pt x="2772918" y="124587"/>
                  </a:lnTo>
                  <a:lnTo>
                    <a:pt x="2748025" y="89280"/>
                  </a:lnTo>
                  <a:lnTo>
                    <a:pt x="2717672" y="58800"/>
                  </a:lnTo>
                  <a:lnTo>
                    <a:pt x="2682239" y="34036"/>
                  </a:lnTo>
                  <a:lnTo>
                    <a:pt x="2642361" y="15621"/>
                  </a:lnTo>
                  <a:lnTo>
                    <a:pt x="2598928" y="3937"/>
                  </a:lnTo>
                  <a:lnTo>
                    <a:pt x="2552319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666471" y="2430188"/>
              <a:ext cx="2533015" cy="3228975"/>
            </a:xfrm>
            <a:custGeom>
              <a:rect b="b" l="l" r="r" t="t"/>
              <a:pathLst>
                <a:path extrusionOk="0" h="3228975" w="2533015">
                  <a:moveTo>
                    <a:pt x="2532634" y="0"/>
                  </a:moveTo>
                  <a:lnTo>
                    <a:pt x="2519553" y="0"/>
                  </a:lnTo>
                  <a:lnTo>
                    <a:pt x="2519553" y="3209163"/>
                  </a:lnTo>
                  <a:lnTo>
                    <a:pt x="580517" y="3209163"/>
                  </a:lnTo>
                  <a:lnTo>
                    <a:pt x="0" y="2648077"/>
                  </a:lnTo>
                  <a:lnTo>
                    <a:pt x="593597" y="3228848"/>
                  </a:lnTo>
                  <a:lnTo>
                    <a:pt x="2532634" y="3228848"/>
                  </a:lnTo>
                  <a:lnTo>
                    <a:pt x="2532634" y="3209163"/>
                  </a:lnTo>
                  <a:lnTo>
                    <a:pt x="2532634" y="0"/>
                  </a:lnTo>
                  <a:close/>
                </a:path>
              </a:pathLst>
            </a:custGeom>
            <a:solidFill>
              <a:srgbClr val="1C1C1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646658" y="2417996"/>
              <a:ext cx="2539365" cy="3221355"/>
            </a:xfrm>
            <a:custGeom>
              <a:rect b="b" l="l" r="r" t="t"/>
              <a:pathLst>
                <a:path extrusionOk="0" h="3221354" w="2539365">
                  <a:moveTo>
                    <a:pt x="2538857" y="0"/>
                  </a:moveTo>
                  <a:lnTo>
                    <a:pt x="0" y="0"/>
                  </a:lnTo>
                  <a:lnTo>
                    <a:pt x="0" y="2647188"/>
                  </a:lnTo>
                  <a:lnTo>
                    <a:pt x="599820" y="3221228"/>
                  </a:lnTo>
                  <a:lnTo>
                    <a:pt x="2538857" y="3221228"/>
                  </a:lnTo>
                  <a:lnTo>
                    <a:pt x="2538857" y="0"/>
                  </a:ln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998447" y="5216061"/>
              <a:ext cx="894715" cy="111125"/>
            </a:xfrm>
            <a:custGeom>
              <a:rect b="b" l="l" r="r" t="t"/>
              <a:pathLst>
                <a:path extrusionOk="0" h="111125" w="894714">
                  <a:moveTo>
                    <a:pt x="894334" y="0"/>
                  </a:moveTo>
                  <a:lnTo>
                    <a:pt x="0" y="0"/>
                  </a:lnTo>
                  <a:lnTo>
                    <a:pt x="0" y="110870"/>
                  </a:lnTo>
                  <a:lnTo>
                    <a:pt x="894334" y="110870"/>
                  </a:lnTo>
                  <a:lnTo>
                    <a:pt x="894334" y="0"/>
                  </a:lnTo>
                  <a:close/>
                </a:path>
              </a:pathLst>
            </a:custGeom>
            <a:solidFill>
              <a:srgbClr val="EB50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954507" y="3247052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noFill/>
            <a:ln cap="flat" cmpd="sng" w="518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54507" y="3451268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noFill/>
            <a:ln cap="flat" cmpd="sng" w="579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954507" y="3657008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noFill/>
            <a:ln cap="flat" cmpd="sng" w="518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955268" y="3863510"/>
              <a:ext cx="1939925" cy="208915"/>
            </a:xfrm>
            <a:custGeom>
              <a:rect b="b" l="l" r="r" t="t"/>
              <a:pathLst>
                <a:path extrusionOk="0" h="208914" w="1939925">
                  <a:moveTo>
                    <a:pt x="0" y="0"/>
                  </a:moveTo>
                  <a:lnTo>
                    <a:pt x="1939798" y="0"/>
                  </a:lnTo>
                </a:path>
                <a:path extrusionOk="0" h="208914" w="1939925">
                  <a:moveTo>
                    <a:pt x="0" y="208406"/>
                  </a:moveTo>
                  <a:lnTo>
                    <a:pt x="1939798" y="208406"/>
                  </a:lnTo>
                </a:path>
              </a:pathLst>
            </a:custGeom>
            <a:noFill/>
            <a:ln cap="flat" cmpd="sng" w="594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954507" y="4277276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noFill/>
            <a:ln cap="flat" cmpd="sng" w="518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54507" y="4481492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noFill/>
            <a:ln cap="flat" cmpd="sng" w="579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955268" y="4689518"/>
              <a:ext cx="1939925" cy="0"/>
            </a:xfrm>
            <a:custGeom>
              <a:rect b="b" l="l" r="r" t="t"/>
              <a:pathLst>
                <a:path extrusionOk="0" h="120000" w="1939925">
                  <a:moveTo>
                    <a:pt x="0" y="0"/>
                  </a:moveTo>
                  <a:lnTo>
                    <a:pt x="1939798" y="0"/>
                  </a:lnTo>
                </a:path>
              </a:pathLst>
            </a:custGeom>
            <a:noFill/>
            <a:ln cap="flat" cmpd="sng" w="533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954507" y="4897544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noFill/>
            <a:ln cap="flat" cmpd="sng" w="518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259306" y="2789854"/>
              <a:ext cx="1365885" cy="109855"/>
            </a:xfrm>
            <a:custGeom>
              <a:rect b="b" l="l" r="r" t="t"/>
              <a:pathLst>
                <a:path extrusionOk="0" h="109855" w="1365885">
                  <a:moveTo>
                    <a:pt x="1365377" y="0"/>
                  </a:moveTo>
                  <a:lnTo>
                    <a:pt x="0" y="0"/>
                  </a:lnTo>
                  <a:lnTo>
                    <a:pt x="0" y="109472"/>
                  </a:lnTo>
                  <a:lnTo>
                    <a:pt x="1365377" y="109472"/>
                  </a:lnTo>
                  <a:lnTo>
                    <a:pt x="1365377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646658" y="5065185"/>
              <a:ext cx="612775" cy="574675"/>
            </a:xfrm>
            <a:custGeom>
              <a:rect b="b" l="l" r="r" t="t"/>
              <a:pathLst>
                <a:path extrusionOk="0" h="574675" w="612775">
                  <a:moveTo>
                    <a:pt x="612394" y="0"/>
                  </a:moveTo>
                  <a:lnTo>
                    <a:pt x="0" y="0"/>
                  </a:lnTo>
                  <a:lnTo>
                    <a:pt x="599312" y="574293"/>
                  </a:lnTo>
                  <a:lnTo>
                    <a:pt x="612394" y="0"/>
                  </a:lnTo>
                  <a:close/>
                </a:path>
              </a:pathLst>
            </a:custGeom>
            <a:solidFill>
              <a:srgbClr val="B9B9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646658" y="5065185"/>
              <a:ext cx="600075" cy="574675"/>
            </a:xfrm>
            <a:custGeom>
              <a:rect b="b" l="l" r="r" t="t"/>
              <a:pathLst>
                <a:path extrusionOk="0" h="574675" w="600075">
                  <a:moveTo>
                    <a:pt x="0" y="0"/>
                  </a:moveTo>
                  <a:lnTo>
                    <a:pt x="599947" y="574293"/>
                  </a:lnTo>
                  <a:lnTo>
                    <a:pt x="573785" y="32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CE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436090" y="2407328"/>
              <a:ext cx="973455" cy="22860"/>
            </a:xfrm>
            <a:custGeom>
              <a:rect b="b" l="l" r="r" t="t"/>
              <a:pathLst>
                <a:path extrusionOk="0" h="22860" w="973454">
                  <a:moveTo>
                    <a:pt x="973327" y="0"/>
                  </a:moveTo>
                  <a:lnTo>
                    <a:pt x="0" y="0"/>
                  </a:lnTo>
                  <a:lnTo>
                    <a:pt x="0" y="22605"/>
                  </a:lnTo>
                  <a:lnTo>
                    <a:pt x="973327" y="22605"/>
                  </a:lnTo>
                  <a:lnTo>
                    <a:pt x="973327" y="0"/>
                  </a:lnTo>
                  <a:close/>
                </a:path>
              </a:pathLst>
            </a:custGeom>
            <a:solidFill>
              <a:srgbClr val="1E1E1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420850" y="1870880"/>
              <a:ext cx="990600" cy="536575"/>
            </a:xfrm>
            <a:custGeom>
              <a:rect b="b" l="l" r="r" t="t"/>
              <a:pathLst>
                <a:path extrusionOk="0" h="536575" w="990600">
                  <a:moveTo>
                    <a:pt x="492378" y="0"/>
                  </a:moveTo>
                  <a:lnTo>
                    <a:pt x="447928" y="5334"/>
                  </a:lnTo>
                  <a:lnTo>
                    <a:pt x="406907" y="20701"/>
                  </a:lnTo>
                  <a:lnTo>
                    <a:pt x="370459" y="44577"/>
                  </a:lnTo>
                  <a:lnTo>
                    <a:pt x="339978" y="75946"/>
                  </a:lnTo>
                  <a:lnTo>
                    <a:pt x="316738" y="113284"/>
                  </a:lnTo>
                  <a:lnTo>
                    <a:pt x="301751" y="155448"/>
                  </a:lnTo>
                  <a:lnTo>
                    <a:pt x="296544" y="201168"/>
                  </a:lnTo>
                  <a:lnTo>
                    <a:pt x="297434" y="214884"/>
                  </a:lnTo>
                  <a:lnTo>
                    <a:pt x="301625" y="242316"/>
                  </a:lnTo>
                  <a:lnTo>
                    <a:pt x="302513" y="255905"/>
                  </a:lnTo>
                  <a:lnTo>
                    <a:pt x="0" y="255905"/>
                  </a:lnTo>
                  <a:lnTo>
                    <a:pt x="0" y="536194"/>
                  </a:lnTo>
                  <a:lnTo>
                    <a:pt x="990600" y="536194"/>
                  </a:lnTo>
                  <a:lnTo>
                    <a:pt x="990600" y="255905"/>
                  </a:lnTo>
                  <a:lnTo>
                    <a:pt x="682116" y="255905"/>
                  </a:lnTo>
                  <a:lnTo>
                    <a:pt x="686562" y="242316"/>
                  </a:lnTo>
                  <a:lnTo>
                    <a:pt x="690372" y="228600"/>
                  </a:lnTo>
                  <a:lnTo>
                    <a:pt x="693038" y="214884"/>
                  </a:lnTo>
                  <a:lnTo>
                    <a:pt x="694054" y="201168"/>
                  </a:lnTo>
                  <a:lnTo>
                    <a:pt x="688848" y="155448"/>
                  </a:lnTo>
                  <a:lnTo>
                    <a:pt x="673735" y="113284"/>
                  </a:lnTo>
                  <a:lnTo>
                    <a:pt x="650113" y="75946"/>
                  </a:lnTo>
                  <a:lnTo>
                    <a:pt x="618998" y="44577"/>
                  </a:lnTo>
                  <a:lnTo>
                    <a:pt x="581660" y="20701"/>
                  </a:lnTo>
                  <a:lnTo>
                    <a:pt x="538988" y="5334"/>
                  </a:lnTo>
                  <a:lnTo>
                    <a:pt x="492378" y="0"/>
                  </a:lnTo>
                  <a:close/>
                </a:path>
              </a:pathLst>
            </a:custGeom>
            <a:solidFill>
              <a:srgbClr val="FFAD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33" name="Google Shape;13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00327" y="1956224"/>
              <a:ext cx="237743" cy="2392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2"/>
            <p:cNvSpPr/>
            <p:nvPr/>
          </p:nvSpPr>
          <p:spPr>
            <a:xfrm>
              <a:off x="2314171" y="3621957"/>
              <a:ext cx="539115" cy="412750"/>
            </a:xfrm>
            <a:custGeom>
              <a:rect b="b" l="l" r="r" t="t"/>
              <a:pathLst>
                <a:path extrusionOk="0" h="412750" w="539114">
                  <a:moveTo>
                    <a:pt x="143510" y="0"/>
                  </a:moveTo>
                  <a:lnTo>
                    <a:pt x="0" y="253237"/>
                  </a:lnTo>
                  <a:lnTo>
                    <a:pt x="271399" y="409066"/>
                  </a:lnTo>
                  <a:lnTo>
                    <a:pt x="312800" y="391540"/>
                  </a:lnTo>
                  <a:lnTo>
                    <a:pt x="356362" y="380745"/>
                  </a:lnTo>
                  <a:lnTo>
                    <a:pt x="401320" y="376935"/>
                  </a:lnTo>
                  <a:lnTo>
                    <a:pt x="446786" y="380745"/>
                  </a:lnTo>
                  <a:lnTo>
                    <a:pt x="491871" y="392429"/>
                  </a:lnTo>
                  <a:lnTo>
                    <a:pt x="535940" y="412495"/>
                  </a:lnTo>
                  <a:lnTo>
                    <a:pt x="538988" y="403097"/>
                  </a:lnTo>
                  <a:lnTo>
                    <a:pt x="351663" y="294131"/>
                  </a:lnTo>
                  <a:lnTo>
                    <a:pt x="312039" y="294131"/>
                  </a:lnTo>
                  <a:lnTo>
                    <a:pt x="304800" y="290575"/>
                  </a:lnTo>
                  <a:lnTo>
                    <a:pt x="296925" y="282320"/>
                  </a:lnTo>
                  <a:lnTo>
                    <a:pt x="292100" y="272160"/>
                  </a:lnTo>
                  <a:lnTo>
                    <a:pt x="290449" y="261111"/>
                  </a:lnTo>
                  <a:lnTo>
                    <a:pt x="292227" y="250189"/>
                  </a:lnTo>
                  <a:lnTo>
                    <a:pt x="300355" y="242442"/>
                  </a:lnTo>
                  <a:lnTo>
                    <a:pt x="310261" y="237997"/>
                  </a:lnTo>
                  <a:lnTo>
                    <a:pt x="320802" y="237616"/>
                  </a:lnTo>
                  <a:lnTo>
                    <a:pt x="433324" y="237616"/>
                  </a:lnTo>
                  <a:lnTo>
                    <a:pt x="421640" y="200405"/>
                  </a:lnTo>
                  <a:lnTo>
                    <a:pt x="414909" y="155701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1D899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35" name="Google Shape;135;p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626590" y="3859701"/>
              <a:ext cx="243839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"/>
            <p:cNvSpPr/>
            <p:nvPr/>
          </p:nvSpPr>
          <p:spPr>
            <a:xfrm>
              <a:off x="930378" y="2814236"/>
              <a:ext cx="1617980" cy="1129665"/>
            </a:xfrm>
            <a:custGeom>
              <a:rect b="b" l="l" r="r" t="t"/>
              <a:pathLst>
                <a:path extrusionOk="0" h="1129664" w="1617979">
                  <a:moveTo>
                    <a:pt x="170434" y="0"/>
                  </a:moveTo>
                  <a:lnTo>
                    <a:pt x="0" y="305815"/>
                  </a:lnTo>
                  <a:lnTo>
                    <a:pt x="1448815" y="1129157"/>
                  </a:lnTo>
                  <a:lnTo>
                    <a:pt x="1617979" y="827277"/>
                  </a:lnTo>
                  <a:lnTo>
                    <a:pt x="170434" y="0"/>
                  </a:lnTo>
                  <a:close/>
                </a:path>
              </a:pathLst>
            </a:custGeom>
            <a:solidFill>
              <a:srgbClr val="0DB3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00611" y="2581064"/>
              <a:ext cx="1988820" cy="1332230"/>
            </a:xfrm>
            <a:custGeom>
              <a:rect b="b" l="l" r="r" t="t"/>
              <a:pathLst>
                <a:path extrusionOk="0" h="1332229" w="1988820">
                  <a:moveTo>
                    <a:pt x="312293" y="30988"/>
                  </a:moveTo>
                  <a:lnTo>
                    <a:pt x="304546" y="23241"/>
                  </a:lnTo>
                  <a:lnTo>
                    <a:pt x="262255" y="6350"/>
                  </a:lnTo>
                  <a:lnTo>
                    <a:pt x="218186" y="0"/>
                  </a:lnTo>
                  <a:lnTo>
                    <a:pt x="173736" y="3556"/>
                  </a:lnTo>
                  <a:lnTo>
                    <a:pt x="130810" y="16637"/>
                  </a:lnTo>
                  <a:lnTo>
                    <a:pt x="91059" y="38862"/>
                  </a:lnTo>
                  <a:lnTo>
                    <a:pt x="56007" y="69596"/>
                  </a:lnTo>
                  <a:lnTo>
                    <a:pt x="27432" y="108458"/>
                  </a:lnTo>
                  <a:lnTo>
                    <a:pt x="8255" y="152527"/>
                  </a:lnTo>
                  <a:lnTo>
                    <a:pt x="0" y="198120"/>
                  </a:lnTo>
                  <a:lnTo>
                    <a:pt x="1905" y="243586"/>
                  </a:lnTo>
                  <a:lnTo>
                    <a:pt x="13335" y="287147"/>
                  </a:lnTo>
                  <a:lnTo>
                    <a:pt x="33909" y="327152"/>
                  </a:lnTo>
                  <a:lnTo>
                    <a:pt x="62611" y="362077"/>
                  </a:lnTo>
                  <a:lnTo>
                    <a:pt x="99187" y="390144"/>
                  </a:lnTo>
                  <a:lnTo>
                    <a:pt x="106934" y="397891"/>
                  </a:lnTo>
                  <a:lnTo>
                    <a:pt x="312293" y="30988"/>
                  </a:lnTo>
                  <a:close/>
                </a:path>
                <a:path extrusionOk="0" h="1332229" w="1988820">
                  <a:moveTo>
                    <a:pt x="1988439" y="1026287"/>
                  </a:moveTo>
                  <a:lnTo>
                    <a:pt x="540258" y="198120"/>
                  </a:lnTo>
                  <a:lnTo>
                    <a:pt x="368808" y="504444"/>
                  </a:lnTo>
                  <a:lnTo>
                    <a:pt x="1817243" y="1331849"/>
                  </a:lnTo>
                  <a:lnTo>
                    <a:pt x="1988439" y="1026287"/>
                  </a:lnTo>
                  <a:close/>
                </a:path>
              </a:pathLst>
            </a:custGeom>
            <a:solidFill>
              <a:srgbClr val="FA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07290" y="2527724"/>
              <a:ext cx="1126490" cy="789940"/>
            </a:xfrm>
            <a:custGeom>
              <a:rect b="b" l="l" r="r" t="t"/>
              <a:pathLst>
                <a:path extrusionOk="0" h="789939" w="1126489">
                  <a:moveTo>
                    <a:pt x="348995" y="0"/>
                  </a:moveTo>
                  <a:lnTo>
                    <a:pt x="307339" y="6096"/>
                  </a:lnTo>
                  <a:lnTo>
                    <a:pt x="268350" y="22478"/>
                  </a:lnTo>
                  <a:lnTo>
                    <a:pt x="233933" y="48895"/>
                  </a:lnTo>
                  <a:lnTo>
                    <a:pt x="206248" y="85343"/>
                  </a:lnTo>
                  <a:lnTo>
                    <a:pt x="0" y="451612"/>
                  </a:lnTo>
                  <a:lnTo>
                    <a:pt x="590804" y="787653"/>
                  </a:lnTo>
                  <a:lnTo>
                    <a:pt x="602361" y="789432"/>
                  </a:lnTo>
                  <a:lnTo>
                    <a:pt x="615061" y="787780"/>
                  </a:lnTo>
                  <a:lnTo>
                    <a:pt x="627126" y="782065"/>
                  </a:lnTo>
                  <a:lnTo>
                    <a:pt x="636905" y="771651"/>
                  </a:lnTo>
                  <a:lnTo>
                    <a:pt x="809370" y="461645"/>
                  </a:lnTo>
                  <a:lnTo>
                    <a:pt x="813816" y="450976"/>
                  </a:lnTo>
                  <a:lnTo>
                    <a:pt x="813435" y="439292"/>
                  </a:lnTo>
                  <a:lnTo>
                    <a:pt x="807847" y="428625"/>
                  </a:lnTo>
                  <a:lnTo>
                    <a:pt x="796925" y="421639"/>
                  </a:lnTo>
                  <a:lnTo>
                    <a:pt x="267969" y="115570"/>
                  </a:lnTo>
                  <a:lnTo>
                    <a:pt x="292226" y="88391"/>
                  </a:lnTo>
                  <a:lnTo>
                    <a:pt x="325119" y="73025"/>
                  </a:lnTo>
                  <a:lnTo>
                    <a:pt x="361314" y="71374"/>
                  </a:lnTo>
                  <a:lnTo>
                    <a:pt x="395350" y="84962"/>
                  </a:lnTo>
                  <a:lnTo>
                    <a:pt x="1050925" y="457580"/>
                  </a:lnTo>
                  <a:lnTo>
                    <a:pt x="1065783" y="460628"/>
                  </a:lnTo>
                  <a:lnTo>
                    <a:pt x="1081277" y="460501"/>
                  </a:lnTo>
                  <a:lnTo>
                    <a:pt x="1094994" y="456818"/>
                  </a:lnTo>
                  <a:lnTo>
                    <a:pt x="1104645" y="449452"/>
                  </a:lnTo>
                  <a:lnTo>
                    <a:pt x="1126108" y="415163"/>
                  </a:lnTo>
                  <a:lnTo>
                    <a:pt x="431926" y="19430"/>
                  </a:lnTo>
                  <a:lnTo>
                    <a:pt x="391287" y="4445"/>
                  </a:lnTo>
                  <a:lnTo>
                    <a:pt x="348995" y="0"/>
                  </a:lnTo>
                  <a:close/>
                </a:path>
              </a:pathLst>
            </a:custGeom>
            <a:solidFill>
              <a:srgbClr val="1D899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69774" y="2643549"/>
              <a:ext cx="288290" cy="413384"/>
            </a:xfrm>
            <a:custGeom>
              <a:rect b="b" l="l" r="r" t="t"/>
              <a:pathLst>
                <a:path extrusionOk="0" h="413385" w="288289">
                  <a:moveTo>
                    <a:pt x="205994" y="0"/>
                  </a:moveTo>
                  <a:lnTo>
                    <a:pt x="0" y="366267"/>
                  </a:lnTo>
                  <a:lnTo>
                    <a:pt x="81407" y="413003"/>
                  </a:lnTo>
                  <a:lnTo>
                    <a:pt x="288036" y="46862"/>
                  </a:lnTo>
                  <a:lnTo>
                    <a:pt x="205994" y="0"/>
                  </a:lnTo>
                  <a:close/>
                </a:path>
              </a:pathLst>
            </a:custGeom>
            <a:solidFill>
              <a:srgbClr val="FA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40" name="Google Shape;140;p2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493706" y="6163386"/>
            <a:ext cx="6926811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013950" y="612475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/>
        </p:nvSpPr>
        <p:spPr>
          <a:xfrm>
            <a:off x="272605" y="1146944"/>
            <a:ext cx="6354061" cy="5115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On the Home tab, click the New measure button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Type the following DAX in the formula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box that opens 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Click Enter and add LineChart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PutTotal Revenue and LastYear Sales to the Values section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Put the Date from the Calendar table to the Axis section.Show sales only 7/1/1997 - 6/1/1998 by applying a visual level filter to the chart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map&#10;&#10;Description automatically generated" id="149" name="Google Shape;14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7487" y="2121593"/>
            <a:ext cx="4594964" cy="261481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"/>
          <p:cNvSpPr/>
          <p:nvPr/>
        </p:nvSpPr>
        <p:spPr>
          <a:xfrm>
            <a:off x="493706" y="6163386"/>
            <a:ext cx="6926811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11185688" y="6224051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500145" y="2249686"/>
            <a:ext cx="54864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LastYear Sales =CALCULATE([Total Revenue],</a:t>
            </a:r>
            <a:b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SAMEPERIODLASTYEAR('calendar'[Date]))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11242046" y="6125563"/>
            <a:ext cx="502920" cy="502920"/>
          </a:xfrm>
          <a:prstGeom prst="ellipse">
            <a:avLst/>
          </a:prstGeom>
          <a:noFill/>
          <a:ln cap="flat" cmpd="sng" w="9525">
            <a:solidFill>
              <a:srgbClr val="22BB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2165151" y="33721"/>
            <a:ext cx="7861697" cy="1008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Same Period Last Year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/>
        </p:nvSpPr>
        <p:spPr>
          <a:xfrm>
            <a:off x="668294" y="1162488"/>
            <a:ext cx="6207124" cy="4996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On the Home tab, click the New measure button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Type the following DAX in the formula box that opens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Create a new measure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rgbClr val="FFCC06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Growth = DIVIDE([Total Revenue], 		[LastMonth Revenue], 0) *(-1)</a:t>
            </a:r>
            <a:endParaRPr sz="1800">
              <a:solidFill>
                <a:srgbClr val="0E243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Add a Clustered ColumnChart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Add Growth to the Values section, and Year, Month from the Calendar table to the Axis section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Eliminate cases with Growth -1 by applying a visual level filter to the graph.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161" name="Google Shape;1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6752" y="2133600"/>
            <a:ext cx="5195843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11185688" y="6223134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668294" y="2209800"/>
            <a:ext cx="61785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LastMonth Revenue = CALCULATE([Total Revenue], PREVIOUSMONTH('calendar'[Date]))</a:t>
            </a:r>
            <a:endParaRPr/>
          </a:p>
        </p:txBody>
      </p:sp>
      <p:sp>
        <p:nvSpPr>
          <p:cNvPr id="165" name="Google Shape;165;p4"/>
          <p:cNvSpPr/>
          <p:nvPr/>
        </p:nvSpPr>
        <p:spPr>
          <a:xfrm>
            <a:off x="493706" y="6163386"/>
            <a:ext cx="6926811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11242046" y="6125563"/>
            <a:ext cx="502920" cy="502920"/>
          </a:xfrm>
          <a:prstGeom prst="ellipse">
            <a:avLst/>
          </a:prstGeom>
          <a:noFill/>
          <a:ln cap="flat" cmpd="sng" w="9525">
            <a:solidFill>
              <a:srgbClr val="FFFE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2209800" y="52039"/>
            <a:ext cx="7861697" cy="1008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Previous Month</a:t>
            </a:r>
            <a:endParaRPr b="1" sz="4000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/>
        </p:nvSpPr>
        <p:spPr>
          <a:xfrm>
            <a:off x="427739" y="1476982"/>
            <a:ext cx="6354061" cy="1068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In the model view, create relationship between ShippedDate and Date from the calendar tableCreate a new measure.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173" name="Google Shape;1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1660" y="1127529"/>
            <a:ext cx="4586399" cy="22671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implement&#10;&#10;Description automatically generated" id="174" name="Google Shape;17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1660" y="3372776"/>
            <a:ext cx="4586399" cy="275183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"/>
          <p:cNvSpPr/>
          <p:nvPr/>
        </p:nvSpPr>
        <p:spPr>
          <a:xfrm>
            <a:off x="493706" y="6163386"/>
            <a:ext cx="6926811" cy="39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5"/>
          <p:cNvGrpSpPr/>
          <p:nvPr/>
        </p:nvGrpSpPr>
        <p:grpSpPr>
          <a:xfrm>
            <a:off x="11185688" y="6126480"/>
            <a:ext cx="615636" cy="502920"/>
            <a:chOff x="11185688" y="6125563"/>
            <a:chExt cx="615636" cy="502920"/>
          </a:xfrm>
        </p:grpSpPr>
        <p:sp>
          <p:nvSpPr>
            <p:cNvPr id="178" name="Google Shape;178;p5"/>
            <p:cNvSpPr txBox="1"/>
            <p:nvPr/>
          </p:nvSpPr>
          <p:spPr>
            <a:xfrm>
              <a:off x="11185688" y="6223134"/>
              <a:ext cx="615636" cy="307777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1242046" y="6125563"/>
              <a:ext cx="502920" cy="502920"/>
            </a:xfrm>
            <a:prstGeom prst="ellipse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80" name="Google Shape;180;p5"/>
          <p:cNvSpPr txBox="1"/>
          <p:nvPr/>
        </p:nvSpPr>
        <p:spPr>
          <a:xfrm>
            <a:off x="531806" y="3794587"/>
            <a:ext cx="567505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Add a Clustered ColumnChart.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In the Axis section, bring the      Total revenue and Shipped amount measure from the calendar table to the Date values section.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531806" y="2662111"/>
            <a:ext cx="633180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Shipped amount = CALCULATE([Total Revenue], USERELATIONSHIP('calendar'[Date], Order_Details[ShippedDate]))</a:t>
            </a:r>
            <a:endParaRPr sz="2400">
              <a:solidFill>
                <a:srgbClr val="0E243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2133600" y="69646"/>
            <a:ext cx="7861697" cy="1008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Use Relationship Formula</a:t>
            </a:r>
            <a:endParaRPr b="1" sz="4000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/>
        </p:nvSpPr>
        <p:spPr>
          <a:xfrm>
            <a:off x="493706" y="1078411"/>
            <a:ext cx="10240262" cy="79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Create a new measure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Type the following DAX in the formula box that opens</a:t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493706" y="6163386"/>
            <a:ext cx="6926811" cy="39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 txBox="1"/>
          <p:nvPr/>
        </p:nvSpPr>
        <p:spPr>
          <a:xfrm>
            <a:off x="11277442" y="6207051"/>
            <a:ext cx="432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493706" y="4082026"/>
            <a:ext cx="11048745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22BBB3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 Click Enter and center the measure you created and view the results.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    The formula calculates the total discount amount for orders over 2 and under 15.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909110" y="1868561"/>
            <a:ext cx="1024026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Average discount small =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AVERAGEX(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FILTER(Order_Details,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Order_Details[Quantity]&gt;2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&amp;&amp;Order_Details[Quantity]&lt;15),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Order_Details[Discount]*Order_Details[UnitPrice]*Order_Details[Quantity])</a:t>
            </a:r>
            <a:endParaRPr/>
          </a:p>
        </p:txBody>
      </p:sp>
      <p:sp>
        <p:nvSpPr>
          <p:cNvPr id="193" name="Google Shape;193;p6"/>
          <p:cNvSpPr/>
          <p:nvPr/>
        </p:nvSpPr>
        <p:spPr>
          <a:xfrm>
            <a:off x="11242046" y="6125563"/>
            <a:ext cx="502920" cy="502920"/>
          </a:xfrm>
          <a:prstGeom prst="ellipse">
            <a:avLst/>
          </a:prstGeom>
          <a:noFill/>
          <a:ln cap="flat" cmpd="sng" w="9525">
            <a:solidFill>
              <a:srgbClr val="22BB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6"/>
          <p:cNvSpPr txBox="1"/>
          <p:nvPr/>
        </p:nvSpPr>
        <p:spPr>
          <a:xfrm>
            <a:off x="1828800" y="88697"/>
            <a:ext cx="7861697" cy="1008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Filter and Avaragex formula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/>
        </p:nvSpPr>
        <p:spPr>
          <a:xfrm>
            <a:off x="503938" y="1446290"/>
            <a:ext cx="11154662" cy="4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Create new measure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Type the following DAX in the formula box that opens</a:t>
            </a:r>
            <a:endParaRPr/>
          </a:p>
          <a:p>
            <a:pPr indent="0" lvl="1" marL="400050" marR="0" rtl="0" algn="just">
              <a:spcBef>
                <a:spcPts val="360"/>
              </a:spcBef>
              <a:spcAft>
                <a:spcPts val="0"/>
              </a:spcAft>
              <a:buClr>
                <a:srgbClr val="FFCC06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TotalYTD = CALCULATE([Total Revenue], 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just">
              <a:spcBef>
                <a:spcPts val="360"/>
              </a:spcBef>
              <a:spcAft>
                <a:spcPts val="0"/>
              </a:spcAft>
              <a:buClr>
                <a:srgbClr val="FFCC06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DATESYTD('calendar'[Date]))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Click Enter and center the measure you created and view the results.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The formula calculates the total sales from the beginning of the year to the selected date.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503938" y="6155173"/>
            <a:ext cx="60960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11242046" y="6125563"/>
            <a:ext cx="502920" cy="502920"/>
          </a:xfrm>
          <a:prstGeom prst="ellipse">
            <a:avLst/>
          </a:prstGeom>
          <a:noFill/>
          <a:ln cap="flat" cmpd="sng" w="9525">
            <a:solidFill>
              <a:srgbClr val="FFFE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11185688" y="6223134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 txBox="1"/>
          <p:nvPr/>
        </p:nvSpPr>
        <p:spPr>
          <a:xfrm>
            <a:off x="1905000" y="0"/>
            <a:ext cx="7861697" cy="1008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Dates YTD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/>
          <p:nvPr/>
        </p:nvSpPr>
        <p:spPr>
          <a:xfrm>
            <a:off x="503937" y="1446290"/>
            <a:ext cx="7260967" cy="4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Visualize total monthly  income with LineChart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Show Order Numbers by Months on a </a:t>
            </a:r>
            <a:r>
              <a:rPr b="1"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Separate Line Chart </a:t>
            </a: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(Quantity)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Blank</a:t>
            </a: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in the Buttons section of the Insert tab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Activate Button text on Visualizations section and type </a:t>
            </a:r>
            <a:r>
              <a:rPr b="1"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Gəlir</a:t>
            </a:r>
            <a:endParaRPr b="1"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r>
              <a:rPr b="1"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Sifariş </a:t>
            </a: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button in the same way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Activate Bookmark and Selection windows from the View tab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map&#10;&#10;Description automatically generated" id="210" name="Google Shape;2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0" y="990600"/>
            <a:ext cx="3998651" cy="504541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8"/>
          <p:cNvSpPr txBox="1"/>
          <p:nvPr/>
        </p:nvSpPr>
        <p:spPr>
          <a:xfrm>
            <a:off x="11264904" y="6250715"/>
            <a:ext cx="457201" cy="3077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503938" y="6155173"/>
            <a:ext cx="60960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8"/>
          <p:cNvSpPr txBox="1"/>
          <p:nvPr/>
        </p:nvSpPr>
        <p:spPr>
          <a:xfrm>
            <a:off x="4536414" y="207966"/>
            <a:ext cx="3119172" cy="7804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Bookmarks</a:t>
            </a:r>
            <a:endParaRPr b="1" sz="4000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/>
          <p:nvPr/>
        </p:nvSpPr>
        <p:spPr>
          <a:xfrm>
            <a:off x="496443" y="1371600"/>
            <a:ext cx="7268462" cy="4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Create a new Bookmark by clicking the Add button in the Bookmarks window that opens on the right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Double-click on the Bookmark and name it </a:t>
            </a:r>
            <a:r>
              <a:rPr b="1"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Gəlir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Create order number Bookmark by using </a:t>
            </a:r>
            <a:r>
              <a:rPr b="1"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Gəlir </a:t>
            </a: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Bookmark and from Selection section «Aylar üzrə sifariş sayı vizualını bağlayın»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Select Update by clicking on the three dots in front of the </a:t>
            </a:r>
            <a:r>
              <a:rPr b="1"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Gəlir</a:t>
            </a: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Bookmark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Make a similar change to the order number Bookmark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Select Gəlir Button on Canvas and activate Action on Visualization section,select  Type-&gt;Bookmark, Bookmark-&gt;Gəlir options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Follow the same options for the Order Number button</a:t>
            </a:r>
            <a:endParaRPr sz="2000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221" name="Google Shape;2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1676400"/>
            <a:ext cx="3657600" cy="2232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22" name="Google Shape;222;p9"/>
          <p:cNvPicPr preferRelativeResize="0"/>
          <p:nvPr/>
        </p:nvPicPr>
        <p:blipFill rotWithShape="1">
          <a:blip r:embed="rId4">
            <a:alphaModFix/>
          </a:blip>
          <a:srcRect b="1" l="954" r="-953" t="15898"/>
          <a:stretch/>
        </p:blipFill>
        <p:spPr>
          <a:xfrm>
            <a:off x="8153400" y="4233159"/>
            <a:ext cx="3657600" cy="189688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9"/>
          <p:cNvSpPr txBox="1"/>
          <p:nvPr/>
        </p:nvSpPr>
        <p:spPr>
          <a:xfrm>
            <a:off x="11185688" y="6224051"/>
            <a:ext cx="615636" cy="3077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493706" y="6163386"/>
            <a:ext cx="6926811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11242046" y="6125563"/>
            <a:ext cx="502920" cy="502920"/>
          </a:xfrm>
          <a:prstGeom prst="ellipse">
            <a:avLst/>
          </a:prstGeom>
          <a:noFill/>
          <a:ln cap="flat" cmpd="sng" w="9525">
            <a:solidFill>
              <a:srgbClr val="22BB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4533900" y="324986"/>
            <a:ext cx="3124200" cy="587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Bookmarks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EA085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2018-03-30T19:06:31Z</dcterms:created>
  <dc:creator>Ahmad Badalov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2018-03-30T00:00:00Z</vt:filetime>
  </property>
</Properties>
</file>