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12192000" cy="6858000"/>
  <p:embeddedFontLs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i+m6zVLkLEzCdi2c/wtPPVBt9p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1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p2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2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2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dsa.az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676757" y="1180846"/>
            <a:ext cx="5682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rgbClr val="4058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0" name="Google Shape;80;p3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3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3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3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3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11261275" y="6222042"/>
            <a:ext cx="4644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p39"/>
          <p:cNvGrpSpPr/>
          <p:nvPr/>
        </p:nvGrpSpPr>
        <p:grpSpPr>
          <a:xfrm>
            <a:off x="682945" y="6263160"/>
            <a:ext cx="10524128" cy="226242"/>
            <a:chOff x="682945" y="6263160"/>
            <a:chExt cx="10524128" cy="226242"/>
          </a:xfrm>
        </p:grpSpPr>
        <p:sp>
          <p:nvSpPr>
            <p:cNvPr id="101" name="Google Shape;101;p39"/>
            <p:cNvSpPr txBox="1"/>
            <p:nvPr/>
          </p:nvSpPr>
          <p:spPr>
            <a:xfrm>
              <a:off x="682945" y="6263160"/>
              <a:ext cx="949960" cy="22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5700">
              <a:sp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E7E7E"/>
                </a:buClr>
                <a:buSzPts val="1400"/>
                <a:buFont typeface="Arial"/>
                <a:buNone/>
              </a:pPr>
              <a:r>
                <a:rPr b="0" i="0" lang="en-US" sz="1400" u="sng" cap="none" strike="noStrike">
                  <a:solidFill>
                    <a:srgbClr val="7E7E7E"/>
                  </a:solidFill>
                  <a:latin typeface="Arial"/>
                  <a:ea typeface="Arial"/>
                  <a:cs typeface="Arial"/>
                  <a:sym typeface="Arial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www.dsa.az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9"/>
            <p:cNvSpPr txBox="1"/>
            <p:nvPr/>
          </p:nvSpPr>
          <p:spPr>
            <a:xfrm>
              <a:off x="8652968" y="6268188"/>
              <a:ext cx="2554105" cy="22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5700">
              <a:sp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E7E7E"/>
                  </a:solidFill>
                  <a:latin typeface="Arial"/>
                  <a:ea typeface="Arial"/>
                  <a:cs typeface="Arial"/>
                  <a:sym typeface="Arial"/>
                </a:rPr>
                <a:t>DATA SCIENCE ACADEMY</a:t>
              </a:r>
              <a:endParaRPr b="0" i="0" sz="1400" u="none" cap="none" strike="noStrike">
                <a:solidFill>
                  <a:srgbClr val="7E7E7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9"/>
            <p:cNvSpPr txBox="1"/>
            <p:nvPr/>
          </p:nvSpPr>
          <p:spPr>
            <a:xfrm>
              <a:off x="4199326" y="6263160"/>
              <a:ext cx="1887220" cy="221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5700">
              <a:spAutoFit/>
            </a:bodyPr>
            <a:lstStyle/>
            <a:p>
              <a:pPr indent="0" lvl="0" marL="127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E7E7E"/>
                  </a:solidFill>
                  <a:latin typeface="Arial"/>
                  <a:ea typeface="Arial"/>
                  <a:cs typeface="Arial"/>
                  <a:sym typeface="Arial"/>
                </a:rPr>
                <a:t>Bütün  hüquqlar  qorunur.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7" name="Google Shape;107;p4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4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4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4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rner photo" showMasterSp="0">
  <p:cSld name="2_Corner photo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/>
          <p:nvPr/>
        </p:nvSpPr>
        <p:spPr>
          <a:xfrm flipH="1">
            <a:off x="8410222" y="0"/>
            <a:ext cx="358986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4"/>
          <p:cNvSpPr/>
          <p:nvPr/>
        </p:nvSpPr>
        <p:spPr>
          <a:xfrm>
            <a:off x="0" y="0"/>
            <a:ext cx="841022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4"/>
          <p:cNvSpPr txBox="1"/>
          <p:nvPr>
            <p:ph idx="12" type="sldNum"/>
          </p:nvPr>
        </p:nvSpPr>
        <p:spPr>
          <a:xfrm flipH="1">
            <a:off x="11521834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44"/>
          <p:cNvSpPr/>
          <p:nvPr/>
        </p:nvSpPr>
        <p:spPr>
          <a:xfrm flipH="1">
            <a:off x="10935095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ffee break" showMasterSp="0">
  <p:cSld name="Coffee brea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37" name="Google Shape;137;p45"/>
          <p:cNvSpPr txBox="1"/>
          <p:nvPr>
            <p:ph idx="12" type="sldNum"/>
          </p:nvPr>
        </p:nvSpPr>
        <p:spPr>
          <a:xfrm>
            <a:off x="886777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5"/>
          <p:cNvSpPr/>
          <p:nvPr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hank you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41" name="Google Shape;141;p46"/>
          <p:cNvSpPr txBox="1"/>
          <p:nvPr>
            <p:ph idx="12" type="sldNum"/>
          </p:nvPr>
        </p:nvSpPr>
        <p:spPr>
          <a:xfrm>
            <a:off x="886777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46"/>
          <p:cNvSpPr/>
          <p:nvPr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ctrTitle"/>
          </p:nvPr>
        </p:nvSpPr>
        <p:spPr>
          <a:xfrm>
            <a:off x="914400" y="2125980"/>
            <a:ext cx="103632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subTitle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ner photo" showMasterSp="0">
  <p:cSld name="Corner phot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/>
          <p:nvPr>
            <p:ph idx="2" type="pic"/>
          </p:nvPr>
        </p:nvSpPr>
        <p:spPr>
          <a:xfrm>
            <a:off x="5477906" y="0"/>
            <a:ext cx="6714093" cy="44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886777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9"/>
          <p:cNvSpPr/>
          <p:nvPr/>
        </p:nvSpPr>
        <p:spPr>
          <a:xfrm>
            <a:off x="300038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5330807" y="4722585"/>
            <a:ext cx="65611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i="0" sz="6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3" type="body"/>
          </p:nvPr>
        </p:nvSpPr>
        <p:spPr>
          <a:xfrm>
            <a:off x="5330807" y="5752957"/>
            <a:ext cx="656178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qss.az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11512295" y="236220"/>
            <a:ext cx="480059" cy="480059"/>
          </a:xfrm>
          <a:custGeom>
            <a:rect b="b" l="l" r="r" t="t"/>
            <a:pathLst>
              <a:path extrusionOk="0" h="480059" w="480059">
                <a:moveTo>
                  <a:pt x="240029" y="0"/>
                </a:moveTo>
                <a:lnTo>
                  <a:pt x="191648" y="4875"/>
                </a:lnTo>
                <a:lnTo>
                  <a:pt x="146589" y="18859"/>
                </a:lnTo>
                <a:lnTo>
                  <a:pt x="105816" y="40987"/>
                </a:lnTo>
                <a:lnTo>
                  <a:pt x="70294" y="70294"/>
                </a:lnTo>
                <a:lnTo>
                  <a:pt x="40987" y="105816"/>
                </a:lnTo>
                <a:lnTo>
                  <a:pt x="18859" y="146589"/>
                </a:lnTo>
                <a:lnTo>
                  <a:pt x="4875" y="191648"/>
                </a:lnTo>
                <a:lnTo>
                  <a:pt x="0" y="240029"/>
                </a:lnTo>
                <a:lnTo>
                  <a:pt x="4875" y="288411"/>
                </a:lnTo>
                <a:lnTo>
                  <a:pt x="18859" y="333470"/>
                </a:lnTo>
                <a:lnTo>
                  <a:pt x="40987" y="374243"/>
                </a:lnTo>
                <a:lnTo>
                  <a:pt x="70294" y="409765"/>
                </a:lnTo>
                <a:lnTo>
                  <a:pt x="105816" y="439072"/>
                </a:lnTo>
                <a:lnTo>
                  <a:pt x="146589" y="461200"/>
                </a:lnTo>
                <a:lnTo>
                  <a:pt x="191648" y="475184"/>
                </a:lnTo>
                <a:lnTo>
                  <a:pt x="240029" y="480059"/>
                </a:lnTo>
                <a:lnTo>
                  <a:pt x="288411" y="475184"/>
                </a:lnTo>
                <a:lnTo>
                  <a:pt x="333470" y="461200"/>
                </a:lnTo>
                <a:lnTo>
                  <a:pt x="374243" y="439072"/>
                </a:lnTo>
                <a:lnTo>
                  <a:pt x="409765" y="409765"/>
                </a:lnTo>
                <a:lnTo>
                  <a:pt x="439072" y="374243"/>
                </a:lnTo>
                <a:lnTo>
                  <a:pt x="461200" y="333470"/>
                </a:lnTo>
                <a:lnTo>
                  <a:pt x="475184" y="288411"/>
                </a:lnTo>
                <a:lnTo>
                  <a:pt x="480059" y="240029"/>
                </a:lnTo>
                <a:lnTo>
                  <a:pt x="475184" y="191648"/>
                </a:lnTo>
                <a:lnTo>
                  <a:pt x="461200" y="146589"/>
                </a:lnTo>
                <a:lnTo>
                  <a:pt x="439072" y="105816"/>
                </a:lnTo>
                <a:lnTo>
                  <a:pt x="409765" y="70294"/>
                </a:lnTo>
                <a:lnTo>
                  <a:pt x="374243" y="40987"/>
                </a:lnTo>
                <a:lnTo>
                  <a:pt x="333470" y="18859"/>
                </a:lnTo>
                <a:lnTo>
                  <a:pt x="288411" y="4875"/>
                </a:lnTo>
                <a:lnTo>
                  <a:pt x="240029" y="0"/>
                </a:lnTo>
                <a:close/>
              </a:path>
            </a:pathLst>
          </a:custGeom>
          <a:solidFill>
            <a:srgbClr val="2C394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9FC246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i="0" sz="1800" u="none" cap="none" strike="noStrike">
              <a:solidFill>
                <a:srgbClr val="9FC24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11512295" y="236220"/>
            <a:ext cx="480059" cy="480059"/>
          </a:xfrm>
          <a:custGeom>
            <a:rect b="b" l="l" r="r" t="t"/>
            <a:pathLst>
              <a:path extrusionOk="0" h="480059" w="480059">
                <a:moveTo>
                  <a:pt x="0" y="240029"/>
                </a:moveTo>
                <a:lnTo>
                  <a:pt x="4875" y="191648"/>
                </a:lnTo>
                <a:lnTo>
                  <a:pt x="18859" y="146589"/>
                </a:lnTo>
                <a:lnTo>
                  <a:pt x="40987" y="105816"/>
                </a:lnTo>
                <a:lnTo>
                  <a:pt x="70294" y="70294"/>
                </a:lnTo>
                <a:lnTo>
                  <a:pt x="105816" y="40987"/>
                </a:lnTo>
                <a:lnTo>
                  <a:pt x="146589" y="18859"/>
                </a:lnTo>
                <a:lnTo>
                  <a:pt x="191648" y="4875"/>
                </a:lnTo>
                <a:lnTo>
                  <a:pt x="240029" y="0"/>
                </a:lnTo>
                <a:lnTo>
                  <a:pt x="288411" y="4875"/>
                </a:lnTo>
                <a:lnTo>
                  <a:pt x="333470" y="18859"/>
                </a:lnTo>
                <a:lnTo>
                  <a:pt x="374243" y="40987"/>
                </a:lnTo>
                <a:lnTo>
                  <a:pt x="409765" y="70294"/>
                </a:lnTo>
                <a:lnTo>
                  <a:pt x="439072" y="105816"/>
                </a:lnTo>
                <a:lnTo>
                  <a:pt x="461200" y="146589"/>
                </a:lnTo>
                <a:lnTo>
                  <a:pt x="475184" y="191648"/>
                </a:lnTo>
                <a:lnTo>
                  <a:pt x="480059" y="240029"/>
                </a:lnTo>
                <a:lnTo>
                  <a:pt x="475184" y="288411"/>
                </a:lnTo>
                <a:lnTo>
                  <a:pt x="461200" y="333470"/>
                </a:lnTo>
                <a:lnTo>
                  <a:pt x="439072" y="374243"/>
                </a:lnTo>
                <a:lnTo>
                  <a:pt x="409765" y="409765"/>
                </a:lnTo>
                <a:lnTo>
                  <a:pt x="374243" y="439072"/>
                </a:lnTo>
                <a:lnTo>
                  <a:pt x="333470" y="461200"/>
                </a:lnTo>
                <a:lnTo>
                  <a:pt x="288411" y="475184"/>
                </a:lnTo>
                <a:lnTo>
                  <a:pt x="240029" y="480059"/>
                </a:lnTo>
                <a:lnTo>
                  <a:pt x="191648" y="475184"/>
                </a:lnTo>
                <a:lnTo>
                  <a:pt x="146589" y="461200"/>
                </a:lnTo>
                <a:lnTo>
                  <a:pt x="105816" y="439072"/>
                </a:lnTo>
                <a:lnTo>
                  <a:pt x="70294" y="409765"/>
                </a:lnTo>
                <a:lnTo>
                  <a:pt x="40987" y="374243"/>
                </a:lnTo>
                <a:lnTo>
                  <a:pt x="18859" y="333470"/>
                </a:lnTo>
                <a:lnTo>
                  <a:pt x="4875" y="288411"/>
                </a:lnTo>
                <a:lnTo>
                  <a:pt x="0" y="240029"/>
                </a:lnTo>
                <a:close/>
              </a:path>
            </a:pathLst>
          </a:custGeom>
          <a:noFill/>
          <a:ln cap="flat" cmpd="sng" w="9525">
            <a:solidFill>
              <a:srgbClr val="1EA0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676757" y="1180846"/>
            <a:ext cx="5682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40585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5"/>
          <p:cNvSpPr/>
          <p:nvPr/>
        </p:nvSpPr>
        <p:spPr>
          <a:xfrm>
            <a:off x="0" y="810768"/>
            <a:ext cx="12192000" cy="187960"/>
          </a:xfrm>
          <a:custGeom>
            <a:rect b="b" l="l" r="r" t="t"/>
            <a:pathLst>
              <a:path extrusionOk="0" h="187959" w="12192000">
                <a:moveTo>
                  <a:pt x="0" y="187451"/>
                </a:moveTo>
                <a:lnTo>
                  <a:pt x="12192000" y="187451"/>
                </a:lnTo>
                <a:lnTo>
                  <a:pt x="1219200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9FC2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25"/>
          <p:cNvSpPr txBox="1"/>
          <p:nvPr/>
        </p:nvSpPr>
        <p:spPr>
          <a:xfrm>
            <a:off x="3794505" y="6301082"/>
            <a:ext cx="4602480" cy="40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635" marR="0" rtl="0" algn="ctr">
              <a:lnSpc>
                <a:spcPct val="118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1EA085"/>
                </a:solidFill>
                <a:latin typeface="Arial"/>
                <a:ea typeface="Arial"/>
                <a:cs typeface="Arial"/>
                <a:sym typeface="Arial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www.qss.az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445369"/>
                </a:solidFill>
                <a:latin typeface="Arial"/>
                <a:ea typeface="Arial"/>
                <a:cs typeface="Arial"/>
                <a:sym typeface="Arial"/>
              </a:rPr>
              <a:t>QSS Analytics/Tədqiqat və İnkişaf Mərkəzi. Bütün hüquqlar qorunur.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dsa.az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hyperlink" Target="http://www.dsa.az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dsa.az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hyperlink" Target="http://www.dsa.az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dsa.az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hyperlink" Target="http://www.dsa.az/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.png"/><Relationship Id="rId13" Type="http://schemas.openxmlformats.org/officeDocument/2006/relationships/image" Target="../media/image8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5" Type="http://schemas.openxmlformats.org/officeDocument/2006/relationships/image" Target="../media/image7.png"/><Relationship Id="rId14" Type="http://schemas.openxmlformats.org/officeDocument/2006/relationships/hyperlink" Target="http://www.dsa.az/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26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hyperlink" Target="http://www.dsa.az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Relationship Id="rId5" Type="http://schemas.openxmlformats.org/officeDocument/2006/relationships/hyperlink" Target="http://www.dsa.az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sa.az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sa.az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hyperlink" Target="http://www.dsa.az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sa.a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title"/>
          </p:nvPr>
        </p:nvSpPr>
        <p:spPr>
          <a:xfrm>
            <a:off x="4604765" y="3295650"/>
            <a:ext cx="3011804" cy="72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"/>
          <p:cNvSpPr txBox="1"/>
          <p:nvPr>
            <p:ph idx="1" type="body"/>
          </p:nvPr>
        </p:nvSpPr>
        <p:spPr>
          <a:xfrm>
            <a:off x="676757" y="1180846"/>
            <a:ext cx="56826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</a:t>
            </a:r>
            <a:r>
              <a:rPr b="1" i="0" lang="en-US" sz="5400" u="none" cap="none" strike="noStrike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in Power BI</a:t>
            </a:r>
            <a:endParaRPr b="1" i="0" sz="5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/>
        </p:nvSpPr>
        <p:spPr>
          <a:xfrm>
            <a:off x="493706" y="1270290"/>
            <a:ext cx="8487661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EndirimliSifarisler=COUNTROWS(FILTER(Order_Details,   	Order_Details[Discount]&gt;0))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drag the created measure to the canvas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Also drag the CategoryName column to the table which contains the measure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Formula Calculates the number of discounted orders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0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COUNTROWS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318" name="Google Shape;3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07494" y="1676400"/>
            <a:ext cx="2590800" cy="230594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0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096000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0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/>
        </p:nvSpPr>
        <p:spPr>
          <a:xfrm>
            <a:off x="762000" y="1600200"/>
            <a:ext cx="8487661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SUMX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COUNTX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AVERAGEX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MAXX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MINX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DAX iterators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11"/>
          <p:cNvGrpSpPr/>
          <p:nvPr/>
        </p:nvGrpSpPr>
        <p:grpSpPr>
          <a:xfrm>
            <a:off x="11185688" y="6125563"/>
            <a:ext cx="615636" cy="502920"/>
            <a:chOff x="11185688" y="6125563"/>
            <a:chExt cx="615636" cy="502920"/>
          </a:xfrm>
        </p:grpSpPr>
        <p:sp>
          <p:nvSpPr>
            <p:cNvPr id="332" name="Google Shape;332;p11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22BB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/>
        </p:nvSpPr>
        <p:spPr>
          <a:xfrm>
            <a:off x="503938" y="1446290"/>
            <a:ext cx="8487661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drag the created dimension to the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Also drag the CategoryName column to the table which contains the measure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Formula multiplies the Discounted price by the Number of orders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SUMX formula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340" name="Google Shape;3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2057400"/>
            <a:ext cx="2297435" cy="237075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2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2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344" name="Google Shape;344;p12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FFCC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46" name="Google Shape;346;p12"/>
          <p:cNvSpPr/>
          <p:nvPr/>
        </p:nvSpPr>
        <p:spPr>
          <a:xfrm>
            <a:off x="1219200" y="2295095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TotalRevenue=SUMX(Order_Details, Order_Details[LastPrice]* Order_Details[Quantity])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/>
        </p:nvSpPr>
        <p:spPr>
          <a:xfrm>
            <a:off x="503939" y="1446282"/>
            <a:ext cx="7268461" cy="511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drag the created measure to the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Draw the Total Revenue measure to the table as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Also drag the OrderDate column to the table and select LineChart from the visualization section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With the formula we can calculate the income of orders with more than 2 orders.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CALCULATE formula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automatically generated" id="353" name="Google Shape;3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1833366"/>
            <a:ext cx="4057313" cy="304544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3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096000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3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909111" y="220980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2+Orders=CALCULATE([TotalRevenue],Order_Details[Quantity]&gt;2)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/>
        </p:nvSpPr>
        <p:spPr>
          <a:xfrm>
            <a:off x="493706" y="1295043"/>
            <a:ext cx="11251260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Calculated Columns are static and do not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        Measures are dynamically changing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Calculated columns are added to the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        Measures are not added to the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Calculated columns take up space 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        Measures are not stored in memory and are calculated when the report is opened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Calculated columns can have more than one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        Measures do not have more than one value independently.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Column vs Measure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14"/>
          <p:cNvGrpSpPr/>
          <p:nvPr/>
        </p:nvGrpSpPr>
        <p:grpSpPr>
          <a:xfrm>
            <a:off x="11185688" y="6125563"/>
            <a:ext cx="615636" cy="502920"/>
            <a:chOff x="11185688" y="6125563"/>
            <a:chExt cx="615636" cy="502920"/>
          </a:xfrm>
        </p:grpSpPr>
        <p:sp>
          <p:nvSpPr>
            <p:cNvPr id="368" name="Google Shape;368;p14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22BB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5"/>
          <p:cNvSpPr txBox="1"/>
          <p:nvPr/>
        </p:nvSpPr>
        <p:spPr>
          <a:xfrm>
            <a:off x="0" y="2335020"/>
            <a:ext cx="121919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Formulas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"/>
          <p:cNvSpPr txBox="1"/>
          <p:nvPr/>
        </p:nvSpPr>
        <p:spPr>
          <a:xfrm>
            <a:off x="493707" y="969239"/>
            <a:ext cx="6567930" cy="5536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drag the created measure to the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Draw the Total Revenue measure to the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Also drag the OrderDate column to the table and select LineChart from the visualization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slicer by dragging the CategroyName column to Canvas and by selecting any category in the slicer you will see total sales and sales of the selected category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This formula will stop the CategoryName column from affecting this calculation using a filter or slicer.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ALL formula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automatically generated" id="383" name="Google Shape;3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1948" y="1752600"/>
            <a:ext cx="4599376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6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16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387" name="Google Shape;387;p16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FFCC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965636" y="206053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AllCategory = CALCULATE([Total Revenue], ALL(Order_Details[CategoryName]))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/>
        </p:nvSpPr>
        <p:spPr>
          <a:xfrm>
            <a:off x="475280" y="1025427"/>
            <a:ext cx="6963661" cy="5335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drag the created measure to the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our new Measure and switch to the percentage format by clicking on the % sign in the Measure tools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Also drag the OrderDate column to the table and select LineChart from the visualization section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The formula will only reflect the share of that category in total sales when any CategoryName is selected in the slicer or filter.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DIVIDE formula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ap with text&#10;&#10;Description automatically generated" id="396" name="Google Shape;3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1864677"/>
            <a:ext cx="4162953" cy="307240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7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04289" y="6096000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7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909111" y="2209800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Percent of AllCategory= DIVIDE([Total Revenue], [AllCategory],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/>
        </p:nvSpPr>
        <p:spPr>
          <a:xfrm>
            <a:off x="493706" y="1216587"/>
            <a:ext cx="11251260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measure called Endirim məbləği that will calculate the total discount amount (Discount)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measure that shows the share of total discount in total revenue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Convert the created measure to a percentage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LineChart showing the share of the discount amount by month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BarChart that calculates the discount percentage on CategoryName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8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8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18"/>
          <p:cNvGrpSpPr/>
          <p:nvPr/>
        </p:nvGrpSpPr>
        <p:grpSpPr>
          <a:xfrm>
            <a:off x="11185688" y="6125563"/>
            <a:ext cx="615636" cy="502920"/>
            <a:chOff x="11185688" y="6125563"/>
            <a:chExt cx="615636" cy="502920"/>
          </a:xfrm>
        </p:grpSpPr>
        <p:sp>
          <p:nvSpPr>
            <p:cNvPr id="411" name="Google Shape;411;p18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22BB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/>
          <p:nvPr/>
        </p:nvSpPr>
        <p:spPr>
          <a:xfrm>
            <a:off x="503939" y="1446282"/>
            <a:ext cx="6354061" cy="511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a new table from the Modeling tab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Press Enter and create a relationship as shown in the Model view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9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Creating a calendar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419" name="Google Shape;4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1905000"/>
            <a:ext cx="4801270" cy="240063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9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19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423" name="Google Shape;423;p19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FFCC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25" name="Google Shape;425;p19"/>
          <p:cNvSpPr txBox="1"/>
          <p:nvPr/>
        </p:nvSpPr>
        <p:spPr>
          <a:xfrm>
            <a:off x="990600" y="2471172"/>
            <a:ext cx="586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calendar = ADDCOLUMNS(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CALENDARAUTO(),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"Ay", FORMAT([Date], "mmm"),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"il", YEAR([Date])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"/>
          <p:cNvGrpSpPr/>
          <p:nvPr/>
        </p:nvGrpSpPr>
        <p:grpSpPr>
          <a:xfrm>
            <a:off x="5973898" y="1638066"/>
            <a:ext cx="756000" cy="756000"/>
            <a:chOff x="1515514" y="1611308"/>
            <a:chExt cx="756000" cy="756000"/>
          </a:xfrm>
        </p:grpSpPr>
        <p:sp>
          <p:nvSpPr>
            <p:cNvPr id="159" name="Google Shape;159;p2"/>
            <p:cNvSpPr/>
            <p:nvPr/>
          </p:nvSpPr>
          <p:spPr>
            <a:xfrm>
              <a:off x="1515514" y="1611308"/>
              <a:ext cx="756000" cy="756000"/>
            </a:xfrm>
            <a:prstGeom prst="ellipse">
              <a:avLst/>
            </a:prstGeom>
            <a:solidFill>
              <a:srgbClr val="23BEAE"/>
            </a:solidFill>
            <a:ln cap="flat" cmpd="sng" w="25400">
              <a:solidFill>
                <a:srgbClr val="23BE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 flipH="1" rot="-5400000">
              <a:off x="1626679" y="1734295"/>
              <a:ext cx="541566" cy="510026"/>
            </a:xfrm>
            <a:custGeom>
              <a:rect b="b" l="l" r="r" t="t"/>
              <a:pathLst>
                <a:path extrusionOk="0" h="2758049" w="2928608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5972776" y="4438265"/>
            <a:ext cx="756000" cy="756000"/>
            <a:chOff x="1497995" y="3638913"/>
            <a:chExt cx="756000" cy="756000"/>
          </a:xfrm>
        </p:grpSpPr>
        <p:sp>
          <p:nvSpPr>
            <p:cNvPr id="162" name="Google Shape;162;p2"/>
            <p:cNvSpPr/>
            <p:nvPr/>
          </p:nvSpPr>
          <p:spPr>
            <a:xfrm>
              <a:off x="1497995" y="3638913"/>
              <a:ext cx="756000" cy="756000"/>
            </a:xfrm>
            <a:prstGeom prst="ellipse">
              <a:avLst/>
            </a:prstGeom>
            <a:solidFill>
              <a:srgbClr val="FCCE04"/>
            </a:solidFill>
            <a:ln cap="flat" cmpd="sng" w="25400">
              <a:solidFill>
                <a:srgbClr val="FCCE0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69356" y="3855814"/>
              <a:ext cx="432000" cy="360000"/>
            </a:xfrm>
            <a:custGeom>
              <a:rect b="b" l="l" r="r" t="t"/>
              <a:pathLst>
                <a:path extrusionOk="0" h="2574247" w="3240000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64" name="Google Shape;164;p2"/>
          <p:cNvGrpSpPr/>
          <p:nvPr/>
        </p:nvGrpSpPr>
        <p:grpSpPr>
          <a:xfrm>
            <a:off x="5973898" y="2958145"/>
            <a:ext cx="756000" cy="756000"/>
            <a:chOff x="1515514" y="2588443"/>
            <a:chExt cx="756000" cy="756000"/>
          </a:xfrm>
        </p:grpSpPr>
        <p:sp>
          <p:nvSpPr>
            <p:cNvPr id="165" name="Google Shape;165;p2"/>
            <p:cNvSpPr/>
            <p:nvPr/>
          </p:nvSpPr>
          <p:spPr>
            <a:xfrm>
              <a:off x="1515514" y="2588443"/>
              <a:ext cx="756000" cy="756000"/>
            </a:xfrm>
            <a:prstGeom prst="ellipse">
              <a:avLst/>
            </a:prstGeom>
            <a:solidFill>
              <a:srgbClr val="E64A5C"/>
            </a:solidFill>
            <a:ln cap="flat" cmpd="sng" w="25400">
              <a:solidFill>
                <a:srgbClr val="E64A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 rot="2700000">
              <a:off x="1790146" y="2701351"/>
              <a:ext cx="204493" cy="619365"/>
            </a:xfrm>
            <a:custGeom>
              <a:rect b="b" l="l" r="r" t="t"/>
              <a:pathLst>
                <a:path extrusionOk="0" h="4153123" w="1035916">
                  <a:moveTo>
                    <a:pt x="277501" y="3759099"/>
                  </a:moveTo>
                  <a:lnTo>
                    <a:pt x="758408" y="3759099"/>
                  </a:lnTo>
                  <a:lnTo>
                    <a:pt x="517954" y="4153123"/>
                  </a:lnTo>
                  <a:close/>
                  <a:moveTo>
                    <a:pt x="42612" y="2944898"/>
                  </a:moveTo>
                  <a:cubicBezTo>
                    <a:pt x="153922" y="2941505"/>
                    <a:pt x="246502" y="2889483"/>
                    <a:pt x="275675" y="2819018"/>
                  </a:cubicBezTo>
                  <a:cubicBezTo>
                    <a:pt x="304648" y="2892614"/>
                    <a:pt x="403763" y="2945872"/>
                    <a:pt x="521107" y="2945872"/>
                  </a:cubicBezTo>
                  <a:cubicBezTo>
                    <a:pt x="638453" y="2945872"/>
                    <a:pt x="737567" y="2892613"/>
                    <a:pt x="766540" y="2819017"/>
                  </a:cubicBezTo>
                  <a:cubicBezTo>
                    <a:pt x="795133" y="2888142"/>
                    <a:pt x="884783" y="2939514"/>
                    <a:pt x="993299" y="2944464"/>
                  </a:cubicBezTo>
                  <a:lnTo>
                    <a:pt x="776840" y="3657264"/>
                  </a:lnTo>
                  <a:lnTo>
                    <a:pt x="258940" y="3657264"/>
                  </a:lnTo>
                  <a:close/>
                  <a:moveTo>
                    <a:pt x="809102" y="564558"/>
                  </a:moveTo>
                  <a:lnTo>
                    <a:pt x="1035914" y="564558"/>
                  </a:lnTo>
                  <a:lnTo>
                    <a:pt x="1035915" y="2838682"/>
                  </a:lnTo>
                  <a:cubicBezTo>
                    <a:pt x="1029586" y="2840409"/>
                    <a:pt x="1023074" y="2840731"/>
                    <a:pt x="1016490" y="2840731"/>
                  </a:cubicBezTo>
                  <a:cubicBezTo>
                    <a:pt x="901952" y="2840731"/>
                    <a:pt x="809102" y="2743612"/>
                    <a:pt x="809101" y="2623810"/>
                  </a:cubicBezTo>
                  <a:close/>
                  <a:moveTo>
                    <a:pt x="310569" y="564558"/>
                  </a:moveTo>
                  <a:lnTo>
                    <a:pt x="725347" y="564558"/>
                  </a:lnTo>
                  <a:lnTo>
                    <a:pt x="725347" y="2633342"/>
                  </a:lnTo>
                  <a:cubicBezTo>
                    <a:pt x="725347" y="2747880"/>
                    <a:pt x="632496" y="2840731"/>
                    <a:pt x="517958" y="2840731"/>
                  </a:cubicBezTo>
                  <a:cubicBezTo>
                    <a:pt x="403420" y="2840731"/>
                    <a:pt x="310569" y="2747880"/>
                    <a:pt x="310569" y="2633342"/>
                  </a:cubicBezTo>
                  <a:close/>
                  <a:moveTo>
                    <a:pt x="0" y="564557"/>
                  </a:moveTo>
                  <a:lnTo>
                    <a:pt x="226813" y="564557"/>
                  </a:lnTo>
                  <a:lnTo>
                    <a:pt x="226813" y="2623810"/>
                  </a:lnTo>
                  <a:cubicBezTo>
                    <a:pt x="226813" y="2743612"/>
                    <a:pt x="133962" y="2840731"/>
                    <a:pt x="19424" y="2840730"/>
                  </a:cubicBezTo>
                  <a:cubicBezTo>
                    <a:pt x="12841" y="2840730"/>
                    <a:pt x="6329" y="2840409"/>
                    <a:pt x="0" y="2838682"/>
                  </a:cubicBezTo>
                  <a:close/>
                  <a:moveTo>
                    <a:pt x="71964" y="71964"/>
                  </a:moveTo>
                  <a:cubicBezTo>
                    <a:pt x="116427" y="27501"/>
                    <a:pt x="177852" y="0"/>
                    <a:pt x="245701" y="0"/>
                  </a:cubicBezTo>
                  <a:lnTo>
                    <a:pt x="790215" y="0"/>
                  </a:lnTo>
                  <a:cubicBezTo>
                    <a:pt x="925912" y="0"/>
                    <a:pt x="1035916" y="110004"/>
                    <a:pt x="1035916" y="245701"/>
                  </a:cubicBezTo>
                  <a:cubicBezTo>
                    <a:pt x="1035916" y="327601"/>
                    <a:pt x="1035915" y="409501"/>
                    <a:pt x="1035915" y="491401"/>
                  </a:cubicBezTo>
                  <a:lnTo>
                    <a:pt x="0" y="491401"/>
                  </a:lnTo>
                  <a:lnTo>
                    <a:pt x="0" y="245701"/>
                  </a:lnTo>
                  <a:cubicBezTo>
                    <a:pt x="0" y="177853"/>
                    <a:pt x="27501" y="116427"/>
                    <a:pt x="71964" y="719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2165152" y="264282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DD0551"/>
                </a:solidFill>
                <a:latin typeface="Arial"/>
                <a:ea typeface="Arial"/>
                <a:cs typeface="Arial"/>
                <a:sym typeface="Arial"/>
              </a:rPr>
              <a:t>Lecture 3: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500611" y="1570652"/>
            <a:ext cx="3842131" cy="4280916"/>
            <a:chOff x="500611" y="1570652"/>
            <a:chExt cx="3842131" cy="4280916"/>
          </a:xfrm>
        </p:grpSpPr>
        <p:sp>
          <p:nvSpPr>
            <p:cNvPr id="169" name="Google Shape;169;p2"/>
            <p:cNvSpPr/>
            <p:nvPr/>
          </p:nvSpPr>
          <p:spPr>
            <a:xfrm>
              <a:off x="982195" y="5080424"/>
              <a:ext cx="226060" cy="303530"/>
            </a:xfrm>
            <a:custGeom>
              <a:rect b="b" l="l" r="r" t="t"/>
              <a:pathLst>
                <a:path extrusionOk="0" h="303529" w="226060">
                  <a:moveTo>
                    <a:pt x="211581" y="0"/>
                  </a:moveTo>
                  <a:lnTo>
                    <a:pt x="0" y="294767"/>
                  </a:lnTo>
                  <a:lnTo>
                    <a:pt x="5587" y="294767"/>
                  </a:lnTo>
                  <a:lnTo>
                    <a:pt x="5587" y="297561"/>
                  </a:lnTo>
                  <a:lnTo>
                    <a:pt x="8381" y="297561"/>
                  </a:lnTo>
                  <a:lnTo>
                    <a:pt x="16763" y="303149"/>
                  </a:lnTo>
                  <a:lnTo>
                    <a:pt x="225551" y="11175"/>
                  </a:lnTo>
                  <a:lnTo>
                    <a:pt x="211581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93802" y="3580808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4" y="0"/>
                  </a:moveTo>
                  <a:lnTo>
                    <a:pt x="0" y="192150"/>
                  </a:lnTo>
                  <a:lnTo>
                    <a:pt x="283590" y="569976"/>
                  </a:lnTo>
                  <a:lnTo>
                    <a:pt x="539114" y="377824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395199" y="1971464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4002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7" y="35051"/>
                  </a:lnTo>
                  <a:lnTo>
                    <a:pt x="64389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527"/>
                  </a:lnTo>
                  <a:lnTo>
                    <a:pt x="91059" y="31876"/>
                  </a:lnTo>
                  <a:lnTo>
                    <a:pt x="94234" y="25526"/>
                  </a:lnTo>
                  <a:lnTo>
                    <a:pt x="94234" y="14350"/>
                  </a:lnTo>
                  <a:lnTo>
                    <a:pt x="87884" y="9525"/>
                  </a:lnTo>
                  <a:lnTo>
                    <a:pt x="80010" y="9525"/>
                  </a:lnTo>
                  <a:lnTo>
                    <a:pt x="64516" y="10668"/>
                  </a:lnTo>
                  <a:lnTo>
                    <a:pt x="48768" y="9651"/>
                  </a:lnTo>
                  <a:lnTo>
                    <a:pt x="33528" y="6731"/>
                  </a:lnTo>
                  <a:lnTo>
                    <a:pt x="18923" y="1650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72" name="Google Shape;17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18003" y="5754032"/>
              <a:ext cx="202691" cy="97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"/>
            <p:cNvSpPr/>
            <p:nvPr/>
          </p:nvSpPr>
          <p:spPr>
            <a:xfrm>
              <a:off x="1594843" y="2466764"/>
              <a:ext cx="2534285" cy="3227705"/>
            </a:xfrm>
            <a:custGeom>
              <a:rect b="b" l="l" r="r" t="t"/>
              <a:pathLst>
                <a:path extrusionOk="0" h="3227704" w="2534285">
                  <a:moveTo>
                    <a:pt x="2534031" y="0"/>
                  </a:moveTo>
                  <a:lnTo>
                    <a:pt x="2520950" y="0"/>
                  </a:lnTo>
                  <a:lnTo>
                    <a:pt x="2520950" y="3207766"/>
                  </a:lnTo>
                  <a:lnTo>
                    <a:pt x="580771" y="3207766"/>
                  </a:lnTo>
                  <a:lnTo>
                    <a:pt x="0" y="2647061"/>
                  </a:lnTo>
                  <a:lnTo>
                    <a:pt x="593851" y="3227451"/>
                  </a:lnTo>
                  <a:lnTo>
                    <a:pt x="2534031" y="3227451"/>
                  </a:lnTo>
                  <a:lnTo>
                    <a:pt x="2534031" y="3207766"/>
                  </a:lnTo>
                  <a:lnTo>
                    <a:pt x="2534031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76554" y="2453049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1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28343" y="5251112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882879" y="3282104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885165" y="34901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885165" y="369434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885165" y="390008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882879" y="410658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885165" y="431461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885165" y="45188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882879" y="4723808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671" y="0"/>
                  </a:lnTo>
                </a:path>
                <a:path extrusionOk="0" h="208914" w="1939925">
                  <a:moveTo>
                    <a:pt x="0" y="208660"/>
                  </a:moveTo>
                  <a:lnTo>
                    <a:pt x="1939671" y="20866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189203" y="2826430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76554" y="5101761"/>
              <a:ext cx="612775" cy="573405"/>
            </a:xfrm>
            <a:custGeom>
              <a:rect b="b" l="l" r="r" t="t"/>
              <a:pathLst>
                <a:path extrusionOk="0" h="573404" w="612775">
                  <a:moveTo>
                    <a:pt x="612394" y="0"/>
                  </a:moveTo>
                  <a:lnTo>
                    <a:pt x="0" y="0"/>
                  </a:lnTo>
                  <a:lnTo>
                    <a:pt x="599313" y="572896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76554" y="5101761"/>
              <a:ext cx="598805" cy="573405"/>
            </a:xfrm>
            <a:custGeom>
              <a:rect b="b" l="l" r="r" t="t"/>
              <a:pathLst>
                <a:path extrusionOk="0" h="573404" w="598804">
                  <a:moveTo>
                    <a:pt x="0" y="0"/>
                  </a:moveTo>
                  <a:lnTo>
                    <a:pt x="598551" y="572896"/>
                  </a:lnTo>
                  <a:lnTo>
                    <a:pt x="572388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365987" y="2442378"/>
              <a:ext cx="972185" cy="24765"/>
            </a:xfrm>
            <a:custGeom>
              <a:rect b="b" l="l" r="r" t="t"/>
              <a:pathLst>
                <a:path extrusionOk="0" h="24764" w="972185">
                  <a:moveTo>
                    <a:pt x="971930" y="0"/>
                  </a:moveTo>
                  <a:lnTo>
                    <a:pt x="0" y="0"/>
                  </a:lnTo>
                  <a:lnTo>
                    <a:pt x="0" y="24259"/>
                  </a:lnTo>
                  <a:lnTo>
                    <a:pt x="971930" y="24259"/>
                  </a:lnTo>
                  <a:lnTo>
                    <a:pt x="971930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88" name="Google Shape;1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30222" y="1991276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"/>
            <p:cNvSpPr/>
            <p:nvPr/>
          </p:nvSpPr>
          <p:spPr>
            <a:xfrm>
              <a:off x="2244066" y="3658532"/>
              <a:ext cx="539115" cy="411480"/>
            </a:xfrm>
            <a:custGeom>
              <a:rect b="b" l="l" r="r" t="t"/>
              <a:pathLst>
                <a:path extrusionOk="0" h="411479" w="539114">
                  <a:moveTo>
                    <a:pt x="143510" y="0"/>
                  </a:moveTo>
                  <a:lnTo>
                    <a:pt x="0" y="252602"/>
                  </a:lnTo>
                  <a:lnTo>
                    <a:pt x="271399" y="407796"/>
                  </a:lnTo>
                  <a:lnTo>
                    <a:pt x="312674" y="390397"/>
                  </a:lnTo>
                  <a:lnTo>
                    <a:pt x="356235" y="379602"/>
                  </a:lnTo>
                  <a:lnTo>
                    <a:pt x="401193" y="375792"/>
                  </a:lnTo>
                  <a:lnTo>
                    <a:pt x="446659" y="379602"/>
                  </a:lnTo>
                  <a:lnTo>
                    <a:pt x="491871" y="391159"/>
                  </a:lnTo>
                  <a:lnTo>
                    <a:pt x="535939" y="411225"/>
                  </a:lnTo>
                  <a:lnTo>
                    <a:pt x="538988" y="401954"/>
                  </a:lnTo>
                  <a:lnTo>
                    <a:pt x="351916" y="293242"/>
                  </a:lnTo>
                  <a:lnTo>
                    <a:pt x="311912" y="293242"/>
                  </a:lnTo>
                  <a:lnTo>
                    <a:pt x="304673" y="289686"/>
                  </a:lnTo>
                  <a:lnTo>
                    <a:pt x="296925" y="281558"/>
                  </a:lnTo>
                  <a:lnTo>
                    <a:pt x="292100" y="271398"/>
                  </a:lnTo>
                  <a:lnTo>
                    <a:pt x="290449" y="260476"/>
                  </a:lnTo>
                  <a:lnTo>
                    <a:pt x="292226" y="249554"/>
                  </a:lnTo>
                  <a:lnTo>
                    <a:pt x="300354" y="241680"/>
                  </a:lnTo>
                  <a:lnTo>
                    <a:pt x="310261" y="237362"/>
                  </a:lnTo>
                  <a:lnTo>
                    <a:pt x="320801" y="236981"/>
                  </a:lnTo>
                  <a:lnTo>
                    <a:pt x="433197" y="236981"/>
                  </a:lnTo>
                  <a:lnTo>
                    <a:pt x="421639" y="199770"/>
                  </a:lnTo>
                  <a:lnTo>
                    <a:pt x="414909" y="155193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0" name="Google Shape;190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56487" y="3894752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"/>
            <p:cNvSpPr/>
            <p:nvPr/>
          </p:nvSpPr>
          <p:spPr>
            <a:xfrm>
              <a:off x="966955" y="4990508"/>
              <a:ext cx="280670" cy="413384"/>
            </a:xfrm>
            <a:custGeom>
              <a:rect b="b" l="l" r="r" t="t"/>
              <a:pathLst>
                <a:path extrusionOk="0" h="413385" w="280669">
                  <a:moveTo>
                    <a:pt x="22479" y="400570"/>
                  </a:moveTo>
                  <a:lnTo>
                    <a:pt x="19558" y="394462"/>
                  </a:lnTo>
                  <a:lnTo>
                    <a:pt x="10922" y="387350"/>
                  </a:lnTo>
                  <a:lnTo>
                    <a:pt x="1270" y="387350"/>
                  </a:lnTo>
                  <a:lnTo>
                    <a:pt x="127" y="400431"/>
                  </a:lnTo>
                  <a:lnTo>
                    <a:pt x="0" y="408178"/>
                  </a:lnTo>
                  <a:lnTo>
                    <a:pt x="1270" y="412889"/>
                  </a:lnTo>
                  <a:lnTo>
                    <a:pt x="4064" y="412242"/>
                  </a:lnTo>
                  <a:lnTo>
                    <a:pt x="17907" y="402844"/>
                  </a:lnTo>
                  <a:lnTo>
                    <a:pt x="22479" y="400570"/>
                  </a:lnTo>
                  <a:close/>
                </a:path>
                <a:path extrusionOk="0" h="413385" w="280669">
                  <a:moveTo>
                    <a:pt x="240411" y="13970"/>
                  </a:moveTo>
                  <a:lnTo>
                    <a:pt x="223647" y="0"/>
                  </a:lnTo>
                  <a:lnTo>
                    <a:pt x="15240" y="295275"/>
                  </a:lnTo>
                  <a:lnTo>
                    <a:pt x="23622" y="300863"/>
                  </a:lnTo>
                  <a:lnTo>
                    <a:pt x="26416" y="306578"/>
                  </a:lnTo>
                  <a:lnTo>
                    <a:pt x="29210" y="306578"/>
                  </a:lnTo>
                  <a:lnTo>
                    <a:pt x="29210" y="309372"/>
                  </a:lnTo>
                  <a:lnTo>
                    <a:pt x="32004" y="309372"/>
                  </a:lnTo>
                  <a:lnTo>
                    <a:pt x="240411" y="13970"/>
                  </a:lnTo>
                  <a:close/>
                </a:path>
                <a:path extrusionOk="0" h="413385" w="280669">
                  <a:moveTo>
                    <a:pt x="280162" y="40132"/>
                  </a:moveTo>
                  <a:lnTo>
                    <a:pt x="260477" y="28956"/>
                  </a:lnTo>
                  <a:lnTo>
                    <a:pt x="51816" y="322707"/>
                  </a:lnTo>
                  <a:lnTo>
                    <a:pt x="54610" y="322707"/>
                  </a:lnTo>
                  <a:lnTo>
                    <a:pt x="57404" y="325501"/>
                  </a:lnTo>
                  <a:lnTo>
                    <a:pt x="68707" y="333883"/>
                  </a:lnTo>
                  <a:lnTo>
                    <a:pt x="71374" y="336677"/>
                  </a:lnTo>
                  <a:lnTo>
                    <a:pt x="280162" y="40132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2" name="Google Shape;192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12318" y="4956981"/>
              <a:ext cx="89916" cy="77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2"/>
            <p:cNvSpPr/>
            <p:nvPr/>
          </p:nvSpPr>
          <p:spPr>
            <a:xfrm>
              <a:off x="1052299" y="5043849"/>
              <a:ext cx="224154" cy="304800"/>
            </a:xfrm>
            <a:custGeom>
              <a:rect b="b" l="l" r="r" t="t"/>
              <a:pathLst>
                <a:path extrusionOk="0" h="304800" w="224155">
                  <a:moveTo>
                    <a:pt x="209804" y="0"/>
                  </a:moveTo>
                  <a:lnTo>
                    <a:pt x="0" y="296037"/>
                  </a:lnTo>
                  <a:lnTo>
                    <a:pt x="5587" y="296037"/>
                  </a:lnTo>
                  <a:lnTo>
                    <a:pt x="5587" y="298831"/>
                  </a:lnTo>
                  <a:lnTo>
                    <a:pt x="8381" y="298831"/>
                  </a:lnTo>
                  <a:lnTo>
                    <a:pt x="16764" y="304545"/>
                  </a:lnTo>
                  <a:lnTo>
                    <a:pt x="223774" y="11302"/>
                  </a:lnTo>
                  <a:lnTo>
                    <a:pt x="209804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4" name="Google Shape;194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74574" y="5307500"/>
              <a:ext cx="76200" cy="7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"/>
            <p:cNvSpPr/>
            <p:nvPr/>
          </p:nvSpPr>
          <p:spPr>
            <a:xfrm>
              <a:off x="941046" y="3522896"/>
              <a:ext cx="594360" cy="626110"/>
            </a:xfrm>
            <a:custGeom>
              <a:rect b="b" l="l" r="r" t="t"/>
              <a:pathLst>
                <a:path extrusionOk="0" h="626110" w="594360">
                  <a:moveTo>
                    <a:pt x="283210" y="0"/>
                  </a:moveTo>
                  <a:lnTo>
                    <a:pt x="13716" y="189737"/>
                  </a:lnTo>
                  <a:lnTo>
                    <a:pt x="0" y="212598"/>
                  </a:lnTo>
                  <a:lnTo>
                    <a:pt x="762" y="225805"/>
                  </a:lnTo>
                  <a:lnTo>
                    <a:pt x="6731" y="238251"/>
                  </a:lnTo>
                  <a:lnTo>
                    <a:pt x="288544" y="612901"/>
                  </a:lnTo>
                  <a:lnTo>
                    <a:pt x="298450" y="621791"/>
                  </a:lnTo>
                  <a:lnTo>
                    <a:pt x="310895" y="625855"/>
                  </a:lnTo>
                  <a:lnTo>
                    <a:pt x="324104" y="624966"/>
                  </a:lnTo>
                  <a:lnTo>
                    <a:pt x="336550" y="618870"/>
                  </a:lnTo>
                  <a:lnTo>
                    <a:pt x="581025" y="435609"/>
                  </a:lnTo>
                  <a:lnTo>
                    <a:pt x="589914" y="425576"/>
                  </a:lnTo>
                  <a:lnTo>
                    <a:pt x="594106" y="413257"/>
                  </a:lnTo>
                  <a:lnTo>
                    <a:pt x="593470" y="400303"/>
                  </a:lnTo>
                  <a:lnTo>
                    <a:pt x="587756" y="388365"/>
                  </a:lnTo>
                  <a:lnTo>
                    <a:pt x="306069" y="13715"/>
                  </a:lnTo>
                  <a:lnTo>
                    <a:pt x="295656" y="4444"/>
                  </a:lnTo>
                  <a:lnTo>
                    <a:pt x="283210" y="0"/>
                  </a:lnTo>
                  <a:close/>
                </a:path>
              </a:pathLst>
            </a:custGeom>
            <a:solidFill>
              <a:srgbClr val="2C353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963906" y="3545757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3" y="0"/>
                  </a:moveTo>
                  <a:lnTo>
                    <a:pt x="0" y="192150"/>
                  </a:lnTo>
                  <a:lnTo>
                    <a:pt x="283590" y="569975"/>
                  </a:lnTo>
                  <a:lnTo>
                    <a:pt x="539114" y="377824"/>
                  </a:lnTo>
                  <a:lnTo>
                    <a:pt x="25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7" name="Google Shape;197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14199" y="3615860"/>
              <a:ext cx="469392" cy="4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55802" y="1960796"/>
              <a:ext cx="10210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2"/>
            <p:cNvSpPr/>
            <p:nvPr/>
          </p:nvSpPr>
          <p:spPr>
            <a:xfrm>
              <a:off x="1710666" y="2046140"/>
              <a:ext cx="365760" cy="365760"/>
            </a:xfrm>
            <a:custGeom>
              <a:rect b="b" l="l" r="r" t="t"/>
              <a:pathLst>
                <a:path extrusionOk="0" h="365760" w="365760">
                  <a:moveTo>
                    <a:pt x="47243" y="0"/>
                  </a:moveTo>
                  <a:lnTo>
                    <a:pt x="3175" y="44196"/>
                  </a:lnTo>
                  <a:lnTo>
                    <a:pt x="0" y="48895"/>
                  </a:lnTo>
                  <a:lnTo>
                    <a:pt x="0" y="55118"/>
                  </a:lnTo>
                  <a:lnTo>
                    <a:pt x="310642" y="365760"/>
                  </a:lnTo>
                  <a:lnTo>
                    <a:pt x="316865" y="365760"/>
                  </a:lnTo>
                  <a:lnTo>
                    <a:pt x="365760" y="316864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00" name="Google Shape;200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72566" y="1940984"/>
              <a:ext cx="108204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"/>
            <p:cNvSpPr/>
            <p:nvPr/>
          </p:nvSpPr>
          <p:spPr>
            <a:xfrm>
              <a:off x="1757910" y="1994324"/>
              <a:ext cx="368935" cy="368935"/>
            </a:xfrm>
            <a:custGeom>
              <a:rect b="b" l="l" r="r" t="t"/>
              <a:pathLst>
                <a:path extrusionOk="0" h="368935" w="368935">
                  <a:moveTo>
                    <a:pt x="58293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318135" y="368553"/>
                  </a:lnTo>
                  <a:lnTo>
                    <a:pt x="368554" y="318135"/>
                  </a:lnTo>
                  <a:lnTo>
                    <a:pt x="368554" y="310261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3337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80899" y="1570652"/>
              <a:ext cx="490855" cy="490855"/>
            </a:xfrm>
            <a:custGeom>
              <a:rect b="b" l="l" r="r" t="t"/>
              <a:pathLst>
                <a:path extrusionOk="0" h="490855" w="490855">
                  <a:moveTo>
                    <a:pt x="245364" y="0"/>
                  </a:moveTo>
                  <a:lnTo>
                    <a:pt x="198628" y="4445"/>
                  </a:lnTo>
                  <a:lnTo>
                    <a:pt x="153162" y="18034"/>
                  </a:lnTo>
                  <a:lnTo>
                    <a:pt x="110617" y="40512"/>
                  </a:lnTo>
                  <a:lnTo>
                    <a:pt x="72136" y="72136"/>
                  </a:lnTo>
                  <a:lnTo>
                    <a:pt x="40512" y="110617"/>
                  </a:lnTo>
                  <a:lnTo>
                    <a:pt x="18034" y="153415"/>
                  </a:lnTo>
                  <a:lnTo>
                    <a:pt x="4444" y="199009"/>
                  </a:lnTo>
                  <a:lnTo>
                    <a:pt x="0" y="245999"/>
                  </a:lnTo>
                  <a:lnTo>
                    <a:pt x="4444" y="292862"/>
                  </a:lnTo>
                  <a:lnTo>
                    <a:pt x="18034" y="338582"/>
                  </a:lnTo>
                  <a:lnTo>
                    <a:pt x="40512" y="381381"/>
                  </a:lnTo>
                  <a:lnTo>
                    <a:pt x="72136" y="419862"/>
                  </a:lnTo>
                  <a:lnTo>
                    <a:pt x="110617" y="450976"/>
                  </a:lnTo>
                  <a:lnTo>
                    <a:pt x="153162" y="473075"/>
                  </a:lnTo>
                  <a:lnTo>
                    <a:pt x="198628" y="486283"/>
                  </a:lnTo>
                  <a:lnTo>
                    <a:pt x="245364" y="490727"/>
                  </a:lnTo>
                  <a:lnTo>
                    <a:pt x="291846" y="486283"/>
                  </a:lnTo>
                  <a:lnTo>
                    <a:pt x="337312" y="473075"/>
                  </a:lnTo>
                  <a:lnTo>
                    <a:pt x="379856" y="450976"/>
                  </a:lnTo>
                  <a:lnTo>
                    <a:pt x="418338" y="419862"/>
                  </a:lnTo>
                  <a:lnTo>
                    <a:pt x="449961" y="381381"/>
                  </a:lnTo>
                  <a:lnTo>
                    <a:pt x="472440" y="338582"/>
                  </a:lnTo>
                  <a:lnTo>
                    <a:pt x="486029" y="292862"/>
                  </a:lnTo>
                  <a:lnTo>
                    <a:pt x="490474" y="245999"/>
                  </a:lnTo>
                  <a:lnTo>
                    <a:pt x="486029" y="199009"/>
                  </a:lnTo>
                  <a:lnTo>
                    <a:pt x="472440" y="153415"/>
                  </a:lnTo>
                  <a:lnTo>
                    <a:pt x="449961" y="110617"/>
                  </a:lnTo>
                  <a:lnTo>
                    <a:pt x="418338" y="72136"/>
                  </a:lnTo>
                  <a:lnTo>
                    <a:pt x="379856" y="40512"/>
                  </a:lnTo>
                  <a:lnTo>
                    <a:pt x="337312" y="18034"/>
                  </a:lnTo>
                  <a:lnTo>
                    <a:pt x="291846" y="4445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337286" y="1625516"/>
              <a:ext cx="377825" cy="381000"/>
            </a:xfrm>
            <a:custGeom>
              <a:rect b="b" l="l" r="r" t="t"/>
              <a:pathLst>
                <a:path extrusionOk="0" h="381000" w="377825">
                  <a:moveTo>
                    <a:pt x="188849" y="0"/>
                  </a:moveTo>
                  <a:lnTo>
                    <a:pt x="140970" y="6223"/>
                  </a:lnTo>
                  <a:lnTo>
                    <a:pt x="95631" y="24637"/>
                  </a:lnTo>
                  <a:lnTo>
                    <a:pt x="55372" y="55499"/>
                  </a:lnTo>
                  <a:lnTo>
                    <a:pt x="27686" y="89916"/>
                  </a:lnTo>
                  <a:lnTo>
                    <a:pt x="9271" y="128397"/>
                  </a:lnTo>
                  <a:lnTo>
                    <a:pt x="0" y="169418"/>
                  </a:lnTo>
                  <a:lnTo>
                    <a:pt x="0" y="211200"/>
                  </a:lnTo>
                  <a:lnTo>
                    <a:pt x="9271" y="252222"/>
                  </a:lnTo>
                  <a:lnTo>
                    <a:pt x="27686" y="290703"/>
                  </a:lnTo>
                  <a:lnTo>
                    <a:pt x="55372" y="324993"/>
                  </a:lnTo>
                  <a:lnTo>
                    <a:pt x="95631" y="355854"/>
                  </a:lnTo>
                  <a:lnTo>
                    <a:pt x="140970" y="374396"/>
                  </a:lnTo>
                  <a:lnTo>
                    <a:pt x="188849" y="380492"/>
                  </a:lnTo>
                  <a:lnTo>
                    <a:pt x="236855" y="374396"/>
                  </a:lnTo>
                  <a:lnTo>
                    <a:pt x="282194" y="355854"/>
                  </a:lnTo>
                  <a:lnTo>
                    <a:pt x="322580" y="324993"/>
                  </a:lnTo>
                  <a:lnTo>
                    <a:pt x="350139" y="290703"/>
                  </a:lnTo>
                  <a:lnTo>
                    <a:pt x="368681" y="252222"/>
                  </a:lnTo>
                  <a:lnTo>
                    <a:pt x="377825" y="211200"/>
                  </a:lnTo>
                  <a:lnTo>
                    <a:pt x="377825" y="169418"/>
                  </a:lnTo>
                  <a:lnTo>
                    <a:pt x="368681" y="128397"/>
                  </a:lnTo>
                  <a:lnTo>
                    <a:pt x="350139" y="89916"/>
                  </a:lnTo>
                  <a:lnTo>
                    <a:pt x="322580" y="55499"/>
                  </a:lnTo>
                  <a:lnTo>
                    <a:pt x="282194" y="24637"/>
                  </a:lnTo>
                  <a:lnTo>
                    <a:pt x="236855" y="6223"/>
                  </a:lnTo>
                  <a:lnTo>
                    <a:pt x="188849" y="0"/>
                  </a:lnTo>
                  <a:close/>
                </a:path>
              </a:pathLst>
            </a:custGeom>
            <a:solidFill>
              <a:srgbClr val="8FD2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04" name="Google Shape;204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372338" y="1694096"/>
              <a:ext cx="67056" cy="236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"/>
            <p:cNvSpPr/>
            <p:nvPr/>
          </p:nvSpPr>
          <p:spPr>
            <a:xfrm>
              <a:off x="1465302" y="1936412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3875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6" y="35051"/>
                  </a:lnTo>
                  <a:lnTo>
                    <a:pt x="64388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400"/>
                  </a:lnTo>
                  <a:lnTo>
                    <a:pt x="91058" y="31876"/>
                  </a:lnTo>
                  <a:lnTo>
                    <a:pt x="94233" y="25526"/>
                  </a:lnTo>
                  <a:lnTo>
                    <a:pt x="94233" y="14224"/>
                  </a:lnTo>
                  <a:lnTo>
                    <a:pt x="87883" y="9525"/>
                  </a:lnTo>
                  <a:lnTo>
                    <a:pt x="80010" y="9525"/>
                  </a:lnTo>
                  <a:lnTo>
                    <a:pt x="64515" y="10667"/>
                  </a:lnTo>
                  <a:lnTo>
                    <a:pt x="48768" y="9651"/>
                  </a:lnTo>
                  <a:lnTo>
                    <a:pt x="33527" y="6603"/>
                  </a:lnTo>
                  <a:lnTo>
                    <a:pt x="18923" y="1524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521691" y="2332652"/>
              <a:ext cx="2635250" cy="3497579"/>
            </a:xfrm>
            <a:custGeom>
              <a:rect b="b" l="l" r="r" t="t"/>
              <a:pathLst>
                <a:path extrusionOk="0" h="3497579" w="2635250">
                  <a:moveTo>
                    <a:pt x="58800" y="0"/>
                  </a:moveTo>
                  <a:lnTo>
                    <a:pt x="33019" y="32765"/>
                  </a:lnTo>
                  <a:lnTo>
                    <a:pt x="14731" y="71755"/>
                  </a:lnTo>
                  <a:lnTo>
                    <a:pt x="3682" y="115697"/>
                  </a:lnTo>
                  <a:lnTo>
                    <a:pt x="0" y="163195"/>
                  </a:lnTo>
                  <a:lnTo>
                    <a:pt x="0" y="3243072"/>
                  </a:lnTo>
                  <a:lnTo>
                    <a:pt x="4191" y="3289681"/>
                  </a:lnTo>
                  <a:lnTo>
                    <a:pt x="16382" y="3333115"/>
                  </a:lnTo>
                  <a:lnTo>
                    <a:pt x="35560" y="3372866"/>
                  </a:lnTo>
                  <a:lnTo>
                    <a:pt x="61087" y="3408299"/>
                  </a:lnTo>
                  <a:lnTo>
                    <a:pt x="92075" y="3438779"/>
                  </a:lnTo>
                  <a:lnTo>
                    <a:pt x="127762" y="3463518"/>
                  </a:lnTo>
                  <a:lnTo>
                    <a:pt x="167258" y="3482009"/>
                  </a:lnTo>
                  <a:lnTo>
                    <a:pt x="209931" y="3493579"/>
                  </a:lnTo>
                  <a:lnTo>
                    <a:pt x="254762" y="3497579"/>
                  </a:lnTo>
                  <a:lnTo>
                    <a:pt x="2553208" y="3497579"/>
                  </a:lnTo>
                  <a:lnTo>
                    <a:pt x="2605786" y="3492931"/>
                  </a:lnTo>
                  <a:lnTo>
                    <a:pt x="2634996" y="3484524"/>
                  </a:lnTo>
                  <a:lnTo>
                    <a:pt x="274319" y="3484524"/>
                  </a:lnTo>
                  <a:lnTo>
                    <a:pt x="227456" y="3480295"/>
                  </a:lnTo>
                  <a:lnTo>
                    <a:pt x="183387" y="3468116"/>
                  </a:lnTo>
                  <a:lnTo>
                    <a:pt x="142748" y="3448748"/>
                  </a:lnTo>
                  <a:lnTo>
                    <a:pt x="106172" y="3422904"/>
                  </a:lnTo>
                  <a:lnTo>
                    <a:pt x="74675" y="3391408"/>
                  </a:lnTo>
                  <a:lnTo>
                    <a:pt x="48894" y="3354959"/>
                  </a:lnTo>
                  <a:lnTo>
                    <a:pt x="29463" y="3314319"/>
                  </a:lnTo>
                  <a:lnTo>
                    <a:pt x="17272" y="3270250"/>
                  </a:lnTo>
                  <a:lnTo>
                    <a:pt x="13081" y="3223514"/>
                  </a:lnTo>
                  <a:lnTo>
                    <a:pt x="13081" y="143510"/>
                  </a:lnTo>
                  <a:lnTo>
                    <a:pt x="16510" y="104521"/>
                  </a:lnTo>
                  <a:lnTo>
                    <a:pt x="26162" y="66801"/>
                  </a:lnTo>
                  <a:lnTo>
                    <a:pt x="40639" y="31623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9292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07" name="Google Shape;207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088106" y="5718981"/>
              <a:ext cx="202691" cy="97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"/>
            <p:cNvSpPr/>
            <p:nvPr/>
          </p:nvSpPr>
          <p:spPr>
            <a:xfrm>
              <a:off x="1535407" y="2222924"/>
              <a:ext cx="2807335" cy="3593465"/>
            </a:xfrm>
            <a:custGeom>
              <a:rect b="b" l="l" r="r" t="t"/>
              <a:pathLst>
                <a:path extrusionOk="0" h="3593465" w="2807335">
                  <a:moveTo>
                    <a:pt x="2552319" y="0"/>
                  </a:moveTo>
                  <a:lnTo>
                    <a:pt x="261111" y="0"/>
                  </a:lnTo>
                  <a:lnTo>
                    <a:pt x="214375" y="3937"/>
                  </a:lnTo>
                  <a:lnTo>
                    <a:pt x="170179" y="15621"/>
                  </a:lnTo>
                  <a:lnTo>
                    <a:pt x="129539" y="34036"/>
                  </a:lnTo>
                  <a:lnTo>
                    <a:pt x="93090" y="58800"/>
                  </a:lnTo>
                  <a:lnTo>
                    <a:pt x="61594" y="89280"/>
                  </a:lnTo>
                  <a:lnTo>
                    <a:pt x="35813" y="124587"/>
                  </a:lnTo>
                  <a:lnTo>
                    <a:pt x="16382" y="164337"/>
                  </a:lnTo>
                  <a:lnTo>
                    <a:pt x="4190" y="207772"/>
                  </a:lnTo>
                  <a:lnTo>
                    <a:pt x="0" y="254380"/>
                  </a:lnTo>
                  <a:lnTo>
                    <a:pt x="0" y="3332353"/>
                  </a:lnTo>
                  <a:lnTo>
                    <a:pt x="4190" y="3379089"/>
                  </a:lnTo>
                  <a:lnTo>
                    <a:pt x="16382" y="3423157"/>
                  </a:lnTo>
                  <a:lnTo>
                    <a:pt x="35813" y="3463798"/>
                  </a:lnTo>
                  <a:lnTo>
                    <a:pt x="61594" y="3500247"/>
                  </a:lnTo>
                  <a:lnTo>
                    <a:pt x="93090" y="3531743"/>
                  </a:lnTo>
                  <a:lnTo>
                    <a:pt x="129539" y="3557473"/>
                  </a:lnTo>
                  <a:lnTo>
                    <a:pt x="170179" y="3576828"/>
                  </a:lnTo>
                  <a:lnTo>
                    <a:pt x="214375" y="3588994"/>
                  </a:lnTo>
                  <a:lnTo>
                    <a:pt x="261111" y="3593211"/>
                  </a:lnTo>
                  <a:lnTo>
                    <a:pt x="2552319" y="3593211"/>
                  </a:lnTo>
                  <a:lnTo>
                    <a:pt x="2598928" y="3588994"/>
                  </a:lnTo>
                  <a:lnTo>
                    <a:pt x="2642361" y="3576828"/>
                  </a:lnTo>
                  <a:lnTo>
                    <a:pt x="2682239" y="3557473"/>
                  </a:lnTo>
                  <a:lnTo>
                    <a:pt x="2717672" y="3531743"/>
                  </a:lnTo>
                  <a:lnTo>
                    <a:pt x="2748025" y="3500247"/>
                  </a:lnTo>
                  <a:lnTo>
                    <a:pt x="2772918" y="3463798"/>
                  </a:lnTo>
                  <a:lnTo>
                    <a:pt x="2791333" y="3423157"/>
                  </a:lnTo>
                  <a:lnTo>
                    <a:pt x="2802889" y="3379089"/>
                  </a:lnTo>
                  <a:lnTo>
                    <a:pt x="2806954" y="3332353"/>
                  </a:lnTo>
                  <a:lnTo>
                    <a:pt x="2806954" y="254380"/>
                  </a:lnTo>
                  <a:lnTo>
                    <a:pt x="2802889" y="207772"/>
                  </a:lnTo>
                  <a:lnTo>
                    <a:pt x="2791333" y="164337"/>
                  </a:lnTo>
                  <a:lnTo>
                    <a:pt x="2772918" y="124587"/>
                  </a:lnTo>
                  <a:lnTo>
                    <a:pt x="2748025" y="89280"/>
                  </a:lnTo>
                  <a:lnTo>
                    <a:pt x="2717672" y="58800"/>
                  </a:lnTo>
                  <a:lnTo>
                    <a:pt x="2682239" y="34036"/>
                  </a:lnTo>
                  <a:lnTo>
                    <a:pt x="2642361" y="15621"/>
                  </a:lnTo>
                  <a:lnTo>
                    <a:pt x="2598928" y="3937"/>
                  </a:lnTo>
                  <a:lnTo>
                    <a:pt x="255231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666471" y="2430188"/>
              <a:ext cx="2533015" cy="3228975"/>
            </a:xfrm>
            <a:custGeom>
              <a:rect b="b" l="l" r="r" t="t"/>
              <a:pathLst>
                <a:path extrusionOk="0" h="3228975" w="2533015">
                  <a:moveTo>
                    <a:pt x="2532634" y="0"/>
                  </a:moveTo>
                  <a:lnTo>
                    <a:pt x="2519553" y="0"/>
                  </a:lnTo>
                  <a:lnTo>
                    <a:pt x="2519553" y="3209163"/>
                  </a:lnTo>
                  <a:lnTo>
                    <a:pt x="580517" y="3209163"/>
                  </a:lnTo>
                  <a:lnTo>
                    <a:pt x="0" y="2648077"/>
                  </a:lnTo>
                  <a:lnTo>
                    <a:pt x="593597" y="3228848"/>
                  </a:lnTo>
                  <a:lnTo>
                    <a:pt x="2532634" y="3228848"/>
                  </a:lnTo>
                  <a:lnTo>
                    <a:pt x="2532634" y="3209163"/>
                  </a:lnTo>
                  <a:lnTo>
                    <a:pt x="2532634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646658" y="2417996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0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998447" y="5216061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954507" y="324705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954507" y="345126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954507" y="365700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955268" y="3863510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798" y="0"/>
                  </a:lnTo>
                </a:path>
                <a:path extrusionOk="0" h="208914" w="1939925">
                  <a:moveTo>
                    <a:pt x="0" y="208406"/>
                  </a:moveTo>
                  <a:lnTo>
                    <a:pt x="1939798" y="208406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954507" y="427727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954507" y="448149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955268" y="468951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798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954507" y="489754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259306" y="2789854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646658" y="5065185"/>
              <a:ext cx="612775" cy="574675"/>
            </a:xfrm>
            <a:custGeom>
              <a:rect b="b" l="l" r="r" t="t"/>
              <a:pathLst>
                <a:path extrusionOk="0" h="574675" w="612775">
                  <a:moveTo>
                    <a:pt x="612394" y="0"/>
                  </a:moveTo>
                  <a:lnTo>
                    <a:pt x="0" y="0"/>
                  </a:lnTo>
                  <a:lnTo>
                    <a:pt x="599312" y="574293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646658" y="5065185"/>
              <a:ext cx="600075" cy="574675"/>
            </a:xfrm>
            <a:custGeom>
              <a:rect b="b" l="l" r="r" t="t"/>
              <a:pathLst>
                <a:path extrusionOk="0" h="574675" w="600075">
                  <a:moveTo>
                    <a:pt x="0" y="0"/>
                  </a:moveTo>
                  <a:lnTo>
                    <a:pt x="599947" y="574293"/>
                  </a:lnTo>
                  <a:lnTo>
                    <a:pt x="573785" y="32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436090" y="2407328"/>
              <a:ext cx="973455" cy="22860"/>
            </a:xfrm>
            <a:custGeom>
              <a:rect b="b" l="l" r="r" t="t"/>
              <a:pathLst>
                <a:path extrusionOk="0" h="22860" w="973454">
                  <a:moveTo>
                    <a:pt x="973327" y="0"/>
                  </a:moveTo>
                  <a:lnTo>
                    <a:pt x="0" y="0"/>
                  </a:lnTo>
                  <a:lnTo>
                    <a:pt x="0" y="22605"/>
                  </a:lnTo>
                  <a:lnTo>
                    <a:pt x="973327" y="22605"/>
                  </a:lnTo>
                  <a:lnTo>
                    <a:pt x="973327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420850" y="1870880"/>
              <a:ext cx="990600" cy="536575"/>
            </a:xfrm>
            <a:custGeom>
              <a:rect b="b" l="l" r="r" t="t"/>
              <a:pathLst>
                <a:path extrusionOk="0" h="536575" w="990600">
                  <a:moveTo>
                    <a:pt x="492378" y="0"/>
                  </a:moveTo>
                  <a:lnTo>
                    <a:pt x="447928" y="5334"/>
                  </a:lnTo>
                  <a:lnTo>
                    <a:pt x="406907" y="20701"/>
                  </a:lnTo>
                  <a:lnTo>
                    <a:pt x="370459" y="44577"/>
                  </a:lnTo>
                  <a:lnTo>
                    <a:pt x="339978" y="75946"/>
                  </a:lnTo>
                  <a:lnTo>
                    <a:pt x="316738" y="113284"/>
                  </a:lnTo>
                  <a:lnTo>
                    <a:pt x="301751" y="155448"/>
                  </a:lnTo>
                  <a:lnTo>
                    <a:pt x="296544" y="201168"/>
                  </a:lnTo>
                  <a:lnTo>
                    <a:pt x="297434" y="214884"/>
                  </a:lnTo>
                  <a:lnTo>
                    <a:pt x="301625" y="242316"/>
                  </a:lnTo>
                  <a:lnTo>
                    <a:pt x="302513" y="255905"/>
                  </a:lnTo>
                  <a:lnTo>
                    <a:pt x="0" y="255905"/>
                  </a:lnTo>
                  <a:lnTo>
                    <a:pt x="0" y="536194"/>
                  </a:lnTo>
                  <a:lnTo>
                    <a:pt x="990600" y="536194"/>
                  </a:lnTo>
                  <a:lnTo>
                    <a:pt x="990600" y="255905"/>
                  </a:lnTo>
                  <a:lnTo>
                    <a:pt x="682116" y="255905"/>
                  </a:lnTo>
                  <a:lnTo>
                    <a:pt x="686562" y="242316"/>
                  </a:lnTo>
                  <a:lnTo>
                    <a:pt x="690372" y="228600"/>
                  </a:lnTo>
                  <a:lnTo>
                    <a:pt x="693038" y="214884"/>
                  </a:lnTo>
                  <a:lnTo>
                    <a:pt x="694054" y="201168"/>
                  </a:lnTo>
                  <a:lnTo>
                    <a:pt x="688848" y="155448"/>
                  </a:lnTo>
                  <a:lnTo>
                    <a:pt x="673735" y="113284"/>
                  </a:lnTo>
                  <a:lnTo>
                    <a:pt x="650113" y="75946"/>
                  </a:lnTo>
                  <a:lnTo>
                    <a:pt x="618998" y="44577"/>
                  </a:lnTo>
                  <a:lnTo>
                    <a:pt x="581660" y="20701"/>
                  </a:lnTo>
                  <a:lnTo>
                    <a:pt x="538988" y="5334"/>
                  </a:lnTo>
                  <a:lnTo>
                    <a:pt x="492378" y="0"/>
                  </a:lnTo>
                  <a:close/>
                </a:path>
              </a:pathLst>
            </a:custGeom>
            <a:solidFill>
              <a:srgbClr val="FFAD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5" name="Google Shape;22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0327" y="1956224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2314171" y="3621957"/>
              <a:ext cx="539115" cy="412750"/>
            </a:xfrm>
            <a:custGeom>
              <a:rect b="b" l="l" r="r" t="t"/>
              <a:pathLst>
                <a:path extrusionOk="0" h="412750" w="539114">
                  <a:moveTo>
                    <a:pt x="143510" y="0"/>
                  </a:moveTo>
                  <a:lnTo>
                    <a:pt x="0" y="253237"/>
                  </a:lnTo>
                  <a:lnTo>
                    <a:pt x="271399" y="409066"/>
                  </a:lnTo>
                  <a:lnTo>
                    <a:pt x="312800" y="391540"/>
                  </a:lnTo>
                  <a:lnTo>
                    <a:pt x="356362" y="380745"/>
                  </a:lnTo>
                  <a:lnTo>
                    <a:pt x="401320" y="376935"/>
                  </a:lnTo>
                  <a:lnTo>
                    <a:pt x="446786" y="380745"/>
                  </a:lnTo>
                  <a:lnTo>
                    <a:pt x="491871" y="392429"/>
                  </a:lnTo>
                  <a:lnTo>
                    <a:pt x="535940" y="412495"/>
                  </a:lnTo>
                  <a:lnTo>
                    <a:pt x="538988" y="403097"/>
                  </a:lnTo>
                  <a:lnTo>
                    <a:pt x="351663" y="294131"/>
                  </a:lnTo>
                  <a:lnTo>
                    <a:pt x="312039" y="294131"/>
                  </a:lnTo>
                  <a:lnTo>
                    <a:pt x="304800" y="290575"/>
                  </a:lnTo>
                  <a:lnTo>
                    <a:pt x="296925" y="282320"/>
                  </a:lnTo>
                  <a:lnTo>
                    <a:pt x="292100" y="272160"/>
                  </a:lnTo>
                  <a:lnTo>
                    <a:pt x="290449" y="261111"/>
                  </a:lnTo>
                  <a:lnTo>
                    <a:pt x="292227" y="250189"/>
                  </a:lnTo>
                  <a:lnTo>
                    <a:pt x="300355" y="242442"/>
                  </a:lnTo>
                  <a:lnTo>
                    <a:pt x="310261" y="237997"/>
                  </a:lnTo>
                  <a:lnTo>
                    <a:pt x="320802" y="237616"/>
                  </a:lnTo>
                  <a:lnTo>
                    <a:pt x="433324" y="237616"/>
                  </a:lnTo>
                  <a:lnTo>
                    <a:pt x="421640" y="200405"/>
                  </a:lnTo>
                  <a:lnTo>
                    <a:pt x="414909" y="155701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7" name="Google Shape;227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26590" y="3859701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"/>
            <p:cNvSpPr/>
            <p:nvPr/>
          </p:nvSpPr>
          <p:spPr>
            <a:xfrm>
              <a:off x="930378" y="2814236"/>
              <a:ext cx="1617980" cy="1129665"/>
            </a:xfrm>
            <a:custGeom>
              <a:rect b="b" l="l" r="r" t="t"/>
              <a:pathLst>
                <a:path extrusionOk="0" h="1129664" w="1617979">
                  <a:moveTo>
                    <a:pt x="170434" y="0"/>
                  </a:moveTo>
                  <a:lnTo>
                    <a:pt x="0" y="305815"/>
                  </a:lnTo>
                  <a:lnTo>
                    <a:pt x="1448815" y="1129157"/>
                  </a:lnTo>
                  <a:lnTo>
                    <a:pt x="1617979" y="827277"/>
                  </a:lnTo>
                  <a:lnTo>
                    <a:pt x="170434" y="0"/>
                  </a:lnTo>
                  <a:close/>
                </a:path>
              </a:pathLst>
            </a:custGeom>
            <a:solidFill>
              <a:srgbClr val="0DB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00611" y="2581064"/>
              <a:ext cx="1988820" cy="1332230"/>
            </a:xfrm>
            <a:custGeom>
              <a:rect b="b" l="l" r="r" t="t"/>
              <a:pathLst>
                <a:path extrusionOk="0" h="1332229" w="1988820">
                  <a:moveTo>
                    <a:pt x="312293" y="30988"/>
                  </a:moveTo>
                  <a:lnTo>
                    <a:pt x="304546" y="23241"/>
                  </a:lnTo>
                  <a:lnTo>
                    <a:pt x="262255" y="6350"/>
                  </a:lnTo>
                  <a:lnTo>
                    <a:pt x="218186" y="0"/>
                  </a:lnTo>
                  <a:lnTo>
                    <a:pt x="173736" y="3556"/>
                  </a:lnTo>
                  <a:lnTo>
                    <a:pt x="130810" y="16637"/>
                  </a:lnTo>
                  <a:lnTo>
                    <a:pt x="91059" y="38862"/>
                  </a:lnTo>
                  <a:lnTo>
                    <a:pt x="56007" y="69596"/>
                  </a:lnTo>
                  <a:lnTo>
                    <a:pt x="27432" y="108458"/>
                  </a:lnTo>
                  <a:lnTo>
                    <a:pt x="8255" y="152527"/>
                  </a:lnTo>
                  <a:lnTo>
                    <a:pt x="0" y="198120"/>
                  </a:lnTo>
                  <a:lnTo>
                    <a:pt x="1905" y="243586"/>
                  </a:lnTo>
                  <a:lnTo>
                    <a:pt x="13335" y="287147"/>
                  </a:lnTo>
                  <a:lnTo>
                    <a:pt x="33909" y="327152"/>
                  </a:lnTo>
                  <a:lnTo>
                    <a:pt x="62611" y="362077"/>
                  </a:lnTo>
                  <a:lnTo>
                    <a:pt x="99187" y="390144"/>
                  </a:lnTo>
                  <a:lnTo>
                    <a:pt x="106934" y="397891"/>
                  </a:lnTo>
                  <a:lnTo>
                    <a:pt x="312293" y="30988"/>
                  </a:lnTo>
                  <a:close/>
                </a:path>
                <a:path extrusionOk="0" h="1332229" w="1988820">
                  <a:moveTo>
                    <a:pt x="1988439" y="1026287"/>
                  </a:moveTo>
                  <a:lnTo>
                    <a:pt x="540258" y="198120"/>
                  </a:lnTo>
                  <a:lnTo>
                    <a:pt x="368808" y="504444"/>
                  </a:lnTo>
                  <a:lnTo>
                    <a:pt x="1817243" y="1331849"/>
                  </a:lnTo>
                  <a:lnTo>
                    <a:pt x="1988439" y="1026287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07290" y="2527724"/>
              <a:ext cx="1126490" cy="789940"/>
            </a:xfrm>
            <a:custGeom>
              <a:rect b="b" l="l" r="r" t="t"/>
              <a:pathLst>
                <a:path extrusionOk="0" h="789939" w="1126489">
                  <a:moveTo>
                    <a:pt x="348995" y="0"/>
                  </a:moveTo>
                  <a:lnTo>
                    <a:pt x="307339" y="6096"/>
                  </a:lnTo>
                  <a:lnTo>
                    <a:pt x="268350" y="22478"/>
                  </a:lnTo>
                  <a:lnTo>
                    <a:pt x="233933" y="48895"/>
                  </a:lnTo>
                  <a:lnTo>
                    <a:pt x="206248" y="85343"/>
                  </a:lnTo>
                  <a:lnTo>
                    <a:pt x="0" y="451612"/>
                  </a:lnTo>
                  <a:lnTo>
                    <a:pt x="590804" y="787653"/>
                  </a:lnTo>
                  <a:lnTo>
                    <a:pt x="602361" y="789432"/>
                  </a:lnTo>
                  <a:lnTo>
                    <a:pt x="615061" y="787780"/>
                  </a:lnTo>
                  <a:lnTo>
                    <a:pt x="627126" y="782065"/>
                  </a:lnTo>
                  <a:lnTo>
                    <a:pt x="636905" y="771651"/>
                  </a:lnTo>
                  <a:lnTo>
                    <a:pt x="809370" y="461645"/>
                  </a:lnTo>
                  <a:lnTo>
                    <a:pt x="813816" y="450976"/>
                  </a:lnTo>
                  <a:lnTo>
                    <a:pt x="813435" y="439292"/>
                  </a:lnTo>
                  <a:lnTo>
                    <a:pt x="807847" y="428625"/>
                  </a:lnTo>
                  <a:lnTo>
                    <a:pt x="796925" y="421639"/>
                  </a:lnTo>
                  <a:lnTo>
                    <a:pt x="267969" y="115570"/>
                  </a:lnTo>
                  <a:lnTo>
                    <a:pt x="292226" y="88391"/>
                  </a:lnTo>
                  <a:lnTo>
                    <a:pt x="325119" y="73025"/>
                  </a:lnTo>
                  <a:lnTo>
                    <a:pt x="361314" y="71374"/>
                  </a:lnTo>
                  <a:lnTo>
                    <a:pt x="395350" y="84962"/>
                  </a:lnTo>
                  <a:lnTo>
                    <a:pt x="1050925" y="457580"/>
                  </a:lnTo>
                  <a:lnTo>
                    <a:pt x="1065783" y="460628"/>
                  </a:lnTo>
                  <a:lnTo>
                    <a:pt x="1081277" y="460501"/>
                  </a:lnTo>
                  <a:lnTo>
                    <a:pt x="1094994" y="456818"/>
                  </a:lnTo>
                  <a:lnTo>
                    <a:pt x="1104645" y="449452"/>
                  </a:lnTo>
                  <a:lnTo>
                    <a:pt x="1126108" y="415163"/>
                  </a:lnTo>
                  <a:lnTo>
                    <a:pt x="431926" y="19430"/>
                  </a:lnTo>
                  <a:lnTo>
                    <a:pt x="391287" y="4445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69774" y="2643549"/>
              <a:ext cx="288290" cy="413384"/>
            </a:xfrm>
            <a:custGeom>
              <a:rect b="b" l="l" r="r" t="t"/>
              <a:pathLst>
                <a:path extrusionOk="0" h="413385" w="288289">
                  <a:moveTo>
                    <a:pt x="205994" y="0"/>
                  </a:moveTo>
                  <a:lnTo>
                    <a:pt x="0" y="366267"/>
                  </a:lnTo>
                  <a:lnTo>
                    <a:pt x="81407" y="413003"/>
                  </a:lnTo>
                  <a:lnTo>
                    <a:pt x="288036" y="46862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32" name="Google Shape;232;p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"/>
          <p:cNvSpPr txBox="1"/>
          <p:nvPr>
            <p:ph type="title"/>
          </p:nvPr>
        </p:nvSpPr>
        <p:spPr>
          <a:xfrm>
            <a:off x="6963728" y="1638066"/>
            <a:ext cx="4401922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Types of filter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/>
          <p:cNvSpPr txBox="1"/>
          <p:nvPr/>
        </p:nvSpPr>
        <p:spPr>
          <a:xfrm>
            <a:off x="6963728" y="4659162"/>
            <a:ext cx="46948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 txBox="1"/>
          <p:nvPr/>
        </p:nvSpPr>
        <p:spPr>
          <a:xfrm>
            <a:off x="6993003" y="2039215"/>
            <a:ext cx="455849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Visual level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Page level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Report level 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 txBox="1"/>
          <p:nvPr/>
        </p:nvSpPr>
        <p:spPr>
          <a:xfrm>
            <a:off x="6963728" y="3068471"/>
            <a:ext cx="4401922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DAX</a:t>
            </a:r>
            <a:endParaRPr b="1" i="0" sz="2400" u="none" cap="none" strike="noStrike">
              <a:solidFill>
                <a:srgbClr val="4452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 txBox="1"/>
          <p:nvPr/>
        </p:nvSpPr>
        <p:spPr>
          <a:xfrm>
            <a:off x="7009488" y="4223768"/>
            <a:ext cx="4401922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Table formulas</a:t>
            </a:r>
            <a:endParaRPr b="1" i="0" sz="2400" u="none" cap="none" strike="noStrike">
              <a:solidFill>
                <a:srgbClr val="4452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 txBox="1"/>
          <p:nvPr/>
        </p:nvSpPr>
        <p:spPr>
          <a:xfrm>
            <a:off x="6963728" y="3500423"/>
            <a:ext cx="44019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Calculated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8D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Measure</a:t>
            </a:r>
            <a:endParaRPr b="0" i="0" sz="2000" u="none" cap="none" strike="noStrike">
              <a:solidFill>
                <a:srgbClr val="4452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/>
        </p:nvSpPr>
        <p:spPr>
          <a:xfrm>
            <a:off x="503939" y="1446282"/>
            <a:ext cx="6354061" cy="5115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Enter and add LineChart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PutTotal Revenue and LastYear Sales to the Values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Put the Date from the Calendar table to the Axis sectionShow sales only 7/1/1997 - 6/1/1998 by applying a visual level filter to the chart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0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SamePeriodLastYear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map&#10;&#10;Description automatically generated" id="432" name="Google Shape;4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7487" y="2121593"/>
            <a:ext cx="4594964" cy="261481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20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096000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0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0"/>
          <p:cNvSpPr txBox="1"/>
          <p:nvPr/>
        </p:nvSpPr>
        <p:spPr>
          <a:xfrm>
            <a:off x="882950" y="2209800"/>
            <a:ext cx="601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LastYear Sales = CALCULATE([Total Revenue], SAMEPERIODLASTYEAR('calendar'[Date]))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/>
        </p:nvSpPr>
        <p:spPr>
          <a:xfrm>
            <a:off x="533399" y="1244274"/>
            <a:ext cx="6599837" cy="518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On the Home tab, click the New measure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new measure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Growth = DIVIDE([Total Revenue], 		[LastMonth Revenue], 0)-1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Add a Clustered ColumnChart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Add Growth to the Values section, and Year, Month from the Calendar table to the Axis section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Eliminate cases with Growth -1 by applying a visual level filter to the graph.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PreviousMonth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444" name="Google Shape;4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752" y="2133600"/>
            <a:ext cx="5195843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1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21"/>
          <p:cNvGrpSpPr/>
          <p:nvPr/>
        </p:nvGrpSpPr>
        <p:grpSpPr>
          <a:xfrm>
            <a:off x="11185688" y="6125563"/>
            <a:ext cx="615636" cy="502920"/>
            <a:chOff x="11185688" y="6125563"/>
            <a:chExt cx="615636" cy="502920"/>
          </a:xfrm>
        </p:grpSpPr>
        <p:sp>
          <p:nvSpPr>
            <p:cNvPr id="448" name="Google Shape;448;p21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22BB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50" name="Google Shape;450;p21"/>
          <p:cNvSpPr txBox="1"/>
          <p:nvPr/>
        </p:nvSpPr>
        <p:spPr>
          <a:xfrm>
            <a:off x="788454" y="2057400"/>
            <a:ext cx="62084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LastMonth Revenue = CALCULATE([Total Revenue], PREVIOUSMONTH('calendar'[Date]))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"/>
          <p:cNvSpPr txBox="1"/>
          <p:nvPr/>
        </p:nvSpPr>
        <p:spPr>
          <a:xfrm>
            <a:off x="503939" y="1446283"/>
            <a:ext cx="6354061" cy="1068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model view, create relationship between ShippedDate and Date from the calendar tableCreate a new measure.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2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UseRelationship formula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457" name="Google Shape;4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660" y="1127529"/>
            <a:ext cx="4586399" cy="2267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implement&#10;&#10;Description automatically generated" id="458" name="Google Shape;45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1660" y="3372776"/>
            <a:ext cx="4586399" cy="275183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2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22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462" name="Google Shape;462;p22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FFCC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64" name="Google Shape;464;p22"/>
          <p:cNvSpPr txBox="1"/>
          <p:nvPr/>
        </p:nvSpPr>
        <p:spPr>
          <a:xfrm>
            <a:off x="649550" y="3543182"/>
            <a:ext cx="567505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Add a Clustered ColumnChart.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In the Axis section, bring the Total revenue and Shipped amount measuremes from the calendar table to the Date values section.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22"/>
          <p:cNvSpPr txBox="1"/>
          <p:nvPr/>
        </p:nvSpPr>
        <p:spPr>
          <a:xfrm>
            <a:off x="942854" y="2411676"/>
            <a:ext cx="5943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Shipped amount = CALCULATE([Total Revenue], USERELATIONSHIP('calendar'[Date], Order_Details[ShippedDate]))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 txBox="1"/>
          <p:nvPr/>
        </p:nvSpPr>
        <p:spPr>
          <a:xfrm>
            <a:off x="493706" y="1078411"/>
            <a:ext cx="10240262" cy="79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new measure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DAX in the formula box that opens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3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FILTER and Averagex formula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4" name="Google Shape;4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3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493705" y="3976454"/>
            <a:ext cx="11048745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Click Enter and center the measure you created and view the results.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  The formula calculates the total discount amount for orders over 2 and under 15.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909110" y="1868561"/>
            <a:ext cx="102402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Average discount small =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AVERAGEX(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FILTER(Order_Details,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Order_Details[Quantity]&gt;2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&amp;&amp;Order_Details[Quantity]&lt;15),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Order_Details[Discount]*Order_Details[UnitPrice]*Order_Details[Quantity])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4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i="0" lang="en-US" sz="5400" u="none" cap="none" strike="noStrike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b="1" i="0" sz="5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"/>
          <p:cNvSpPr txBox="1"/>
          <p:nvPr/>
        </p:nvSpPr>
        <p:spPr>
          <a:xfrm>
            <a:off x="0" y="2335020"/>
            <a:ext cx="121919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Types of </a:t>
            </a: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/>
        </p:nvSpPr>
        <p:spPr>
          <a:xfrm>
            <a:off x="493706" y="1168976"/>
            <a:ext cx="10468861" cy="480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Get data and select Odata feed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Place the below link in the window that opens: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https://services.odata.org/Northwind/Northwind.svc/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Tables dialog box, select the Order_Details table and click 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the arrow on the Order column and select OrderDate and ShipCountry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the arrow on the Product column and select Category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the arrow on the Category column and select CategoryName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Select Close&amp;Apply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When you expand the columns by clicking on the arrows, </a:t>
            </a:r>
            <a:r>
              <a:rPr b="1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deactivate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Use original column name as prefix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option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493706" y="6172200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4"/>
          <p:cNvGrpSpPr/>
          <p:nvPr/>
        </p:nvGrpSpPr>
        <p:grpSpPr>
          <a:xfrm>
            <a:off x="11185688" y="6125563"/>
            <a:ext cx="615636" cy="502920"/>
            <a:chOff x="11185688" y="6125563"/>
            <a:chExt cx="615636" cy="502920"/>
          </a:xfrm>
        </p:grpSpPr>
        <p:sp>
          <p:nvSpPr>
            <p:cNvPr id="257" name="Google Shape;257;p4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22BB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9" name="Google Shape;259;p4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Get dataset Northwind</a:t>
            </a:r>
            <a:endParaRPr b="1" i="0" sz="4000" u="none" cap="none" strike="noStrike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/>
          <p:nvPr/>
        </p:nvSpPr>
        <p:spPr>
          <a:xfrm>
            <a:off x="503939" y="1446282"/>
            <a:ext cx="11241027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Visual level filter – applies the filter only to the selected visual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Page level filter – applies a filter to all visuals on the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Report level filter – applies a filter to all pages and all visuals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Filters have a different principle of operation where some DAX formulas, such as ALL, are used.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Types of Filter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5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269" name="Google Shape;269;p5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FFCC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/>
        </p:nvSpPr>
        <p:spPr>
          <a:xfrm>
            <a:off x="493706" y="1216587"/>
            <a:ext cx="9107494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Create a revenue dynamics visual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Open the Filters window from the windows that appear on the right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Filters on this visual 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section, open the </a:t>
            </a: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Date-Year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drop-down window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Show items when the value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is greater than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,  enter 2014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</a:t>
            </a: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Apply filter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If you want to bring an extra column to filter, you need to drag the required column from the </a:t>
            </a: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Fields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section to the </a:t>
            </a:r>
            <a:r>
              <a:rPr b="0" i="1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Add data fields here</a:t>
            </a: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section.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Visual level filter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77" name="Google Shape;2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1958" y="876567"/>
            <a:ext cx="2086224" cy="49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"/>
          <p:cNvSpPr txBox="1"/>
          <p:nvPr/>
        </p:nvSpPr>
        <p:spPr>
          <a:xfrm>
            <a:off x="11185688" y="6224051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7"/>
          <p:cNvSpPr txBox="1"/>
          <p:nvPr/>
        </p:nvSpPr>
        <p:spPr>
          <a:xfrm>
            <a:off x="0" y="2335020"/>
            <a:ext cx="121919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DAX </a:t>
            </a:r>
            <a:r>
              <a:rPr b="1" i="0" lang="en-US" sz="5400" u="none" cap="none" strike="noStrike">
                <a:solidFill>
                  <a:srgbClr val="FCCE04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/>
        </p:nvSpPr>
        <p:spPr>
          <a:xfrm>
            <a:off x="493706" y="1212587"/>
            <a:ext cx="9190483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Click on the table icon in the section to the left of the canvas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Right-click on the Order_Details data and select New Column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Type the following formula in the field for the Formula opened above and press enter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EndirimliQiymet = Order_Details[UnitPrice]*(1-Order_Details[Discount])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Calculate the total discount amount for each customer. To do this, create a new column by multiplying the UnitPrice column to the Discount and Quantity columns.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4C4B6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Basic DAX calculations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295" name="Google Shape;2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190" y="1676400"/>
            <a:ext cx="2003871" cy="34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8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8"/>
          <p:cNvGrpSpPr/>
          <p:nvPr/>
        </p:nvGrpSpPr>
        <p:grpSpPr>
          <a:xfrm>
            <a:off x="11185688" y="6125563"/>
            <a:ext cx="615636" cy="502920"/>
            <a:chOff x="11185688" y="6125563"/>
            <a:chExt cx="615636" cy="502920"/>
          </a:xfrm>
        </p:grpSpPr>
        <p:sp>
          <p:nvSpPr>
            <p:cNvPr id="299" name="Google Shape;299;p8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22BB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/>
        </p:nvSpPr>
        <p:spPr>
          <a:xfrm>
            <a:off x="970458" y="1337522"/>
            <a:ext cx="8487661" cy="442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COUNTROWS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0E243A"/>
                </a:solidFill>
                <a:latin typeface="Arial"/>
                <a:ea typeface="Arial"/>
                <a:cs typeface="Arial"/>
                <a:sym typeface="Arial"/>
              </a:rPr>
              <a:t>CONCATENEX</a:t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CCE04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E24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649550" y="296159"/>
            <a:ext cx="10892901" cy="59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First DAX formulas</a:t>
            </a:r>
            <a:endParaRPr b="1" i="0" sz="4000" u="none" cap="none" strike="noStrike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493706" y="6163386"/>
            <a:ext cx="6926811" cy="39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9"/>
          <p:cNvGrpSpPr/>
          <p:nvPr/>
        </p:nvGrpSpPr>
        <p:grpSpPr>
          <a:xfrm>
            <a:off x="11185688" y="6126480"/>
            <a:ext cx="615636" cy="502920"/>
            <a:chOff x="11185688" y="6125563"/>
            <a:chExt cx="615636" cy="502920"/>
          </a:xfrm>
        </p:grpSpPr>
        <p:sp>
          <p:nvSpPr>
            <p:cNvPr id="310" name="Google Shape;310;p9"/>
            <p:cNvSpPr txBox="1"/>
            <p:nvPr/>
          </p:nvSpPr>
          <p:spPr>
            <a:xfrm>
              <a:off x="11185688" y="6223134"/>
              <a:ext cx="6156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1242046" y="6125563"/>
              <a:ext cx="502920" cy="502920"/>
            </a:xfrm>
            <a:prstGeom prst="ellipse">
              <a:avLst/>
            </a:prstGeom>
            <a:noFill/>
            <a:ln cap="flat" cmpd="sng" w="9525">
              <a:solidFill>
                <a:srgbClr val="FFCC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EA08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2018-03-30T19:06:31Z</dcterms:created>
  <dc:creator>Ahmad Badalov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2018-03-30T00:00:00Z</vt:filetime>
  </property>
</Properties>
</file>