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2/20/2025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7A36-57AD-A691-8A9D-8321CC1EDB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FINACCESS PREDICTOR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D9E56-4B19-9B7A-73D5-DDE11BFB6B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Peter Kinyanjui Mwaura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626272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D5862-28E9-0D40-19AB-00264E9D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APPROACH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8EF44-BA84-5004-5A3D-5006B836E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Models Considered:</a:t>
            </a:r>
            <a:r>
              <a:rPr lang="en-US" dirty="0"/>
              <a:t> Decision Tree, Logistic Regression, </a:t>
            </a:r>
            <a:r>
              <a:rPr lang="en-US" dirty="0" err="1"/>
              <a:t>XGBoost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 Selection:</a:t>
            </a:r>
            <a:r>
              <a:rPr lang="en-US" dirty="0"/>
              <a:t> Top 10 features based on importance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Hyperparameter Tuning:</a:t>
            </a:r>
            <a:r>
              <a:rPr lang="en-US" dirty="0"/>
              <a:t> Grid Search applied for optimization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Resampling Technique:</a:t>
            </a:r>
            <a:r>
              <a:rPr lang="en-US" dirty="0"/>
              <a:t> SMOTE used to balance the dataset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149481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EF70-B3B8-3733-498C-15ECFB6B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96FF7-B1EF-C24A-74A7-C925EE231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Performance Metrics Used: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Accuracy:</a:t>
            </a:r>
            <a:r>
              <a:rPr lang="en-US" dirty="0"/>
              <a:t> Overall model correctness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Precision:</a:t>
            </a:r>
            <a:r>
              <a:rPr lang="en-US" dirty="0"/>
              <a:t> Ability to correctly predict bank account holders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Recall:</a:t>
            </a:r>
            <a:r>
              <a:rPr lang="en-US" dirty="0"/>
              <a:t> Ability to identify unbanked individuals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F1 Score:</a:t>
            </a:r>
            <a:r>
              <a:rPr lang="en-US" dirty="0"/>
              <a:t> Balance between precision and recall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279237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EF646-BFFD-7CC8-C213-D48426B4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7743D2-6206-94BE-B44C-F53D17DDE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214461"/>
              </p:ext>
            </p:extLst>
          </p:nvPr>
        </p:nvGraphicFramePr>
        <p:xfrm>
          <a:off x="1069848" y="2526759"/>
          <a:ext cx="10058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7348">
                  <a:extLst>
                    <a:ext uri="{9D8B030D-6E8A-4147-A177-3AD203B41FA5}">
                      <a16:colId xmlns:a16="http://schemas.microsoft.com/office/drawing/2014/main" val="4104217808"/>
                    </a:ext>
                  </a:extLst>
                </a:gridCol>
                <a:gridCol w="945222">
                  <a:extLst>
                    <a:ext uri="{9D8B030D-6E8A-4147-A177-3AD203B41FA5}">
                      <a16:colId xmlns:a16="http://schemas.microsoft.com/office/drawing/2014/main" val="3016874199"/>
                    </a:ext>
                  </a:extLst>
                </a:gridCol>
                <a:gridCol w="1294544">
                  <a:extLst>
                    <a:ext uri="{9D8B030D-6E8A-4147-A177-3AD203B41FA5}">
                      <a16:colId xmlns:a16="http://schemas.microsoft.com/office/drawing/2014/main" val="3392457682"/>
                    </a:ext>
                  </a:extLst>
                </a:gridCol>
                <a:gridCol w="4871286">
                  <a:extLst>
                    <a:ext uri="{9D8B030D-6E8A-4147-A177-3AD203B41FA5}">
                      <a16:colId xmlns:a16="http://schemas.microsoft.com/office/drawing/2014/main" val="3250608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model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Tuned model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Improvement</a:t>
                      </a:r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90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+3% improvement</a:t>
                      </a:r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35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Precision(Banked-1)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Higher correct identification </a:t>
                      </a:r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766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 (Banked-1)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Better detection</a:t>
                      </a:r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846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12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768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456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689F-375B-B4A1-08FB-DE3762B9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BB420-6633-0E5B-E52B-110230574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Targeted Financial Programs:</a:t>
            </a:r>
            <a:r>
              <a:rPr lang="en-US" dirty="0"/>
              <a:t> Prioritize individuals without cellphone access and those in rural areas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Education Campaigns:</a:t>
            </a:r>
            <a:r>
              <a:rPr lang="en-US" dirty="0"/>
              <a:t> Focus on financial literacy for lower education groups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Alternative Banking Solutions:</a:t>
            </a:r>
            <a:r>
              <a:rPr lang="en-US" dirty="0"/>
              <a:t> Mobile banking and digital wallets for unbanked populations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19903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AB7D-8984-306D-2325-F0607971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KE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7793EF9-CC02-63A4-5803-D569CE9F1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KE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FE8E282-7C71-7D8B-9D48-4AE55A7D3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KE" altLang="en-KE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KE" altLang="en-K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23135A2-30FF-B3CF-4808-EB08B96036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3752" y="1762543"/>
            <a:ext cx="11282256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 to financial inclusion and its importance</a:t>
            </a:r>
            <a:endParaRPr kumimoji="0" lang="en-US" altLang="en-K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KE" altLang="en-K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access to banking services impacts economic growth and poverty reduction</a:t>
            </a:r>
            <a:endParaRPr kumimoji="0" lang="en-US" altLang="en-K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KE" altLang="en-K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role of and machine learning in identifying unbanked populations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94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D679-30F9-B185-2550-C314F178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25B6F-1085-C626-B471-CFBF5F9B9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Financial inclusion is crucial for economic development and poverty eradication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World Bank highlights financial inclusion as a catalyst for achieving 7 out of 17 SDGs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project aims to predict bank account ownership using demographic and socio-economic data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63008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80B9-A960-308F-B070-05E8C404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1C1F7-4392-84DD-DFA4-1FA773CBE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To predict whether someone has a bank account </a:t>
            </a:r>
          </a:p>
          <a:p>
            <a:endParaRPr lang="en-US" dirty="0"/>
          </a:p>
          <a:p>
            <a:r>
              <a:rPr lang="en-US" dirty="0"/>
              <a:t>Use case: Financial institutions, policymakers, and international entities (e.g., IMF) can leverage insights to promote banking services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4957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94F2-5B42-AF48-11C1-AB5B26CB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BUSINESS QUESTIONS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2E1F6-F831-958B-D631-7D76386A7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does not have a business account</a:t>
            </a:r>
          </a:p>
          <a:p>
            <a:endParaRPr lang="en-US" dirty="0"/>
          </a:p>
          <a:p>
            <a:r>
              <a:rPr lang="en-US" dirty="0"/>
              <a:t>What are the </a:t>
            </a:r>
            <a:r>
              <a:rPr lang="en-US" dirty="0" err="1"/>
              <a:t>factores</a:t>
            </a:r>
            <a:r>
              <a:rPr lang="en-US" dirty="0"/>
              <a:t> influencing bank account ownership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can the model best support financial inclusion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10971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24B6-0652-1E9B-EF0F-2162B684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67DA-5793-82DA-DB65-BFC2C6705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Model Accuracy:</a:t>
            </a:r>
            <a:r>
              <a:rPr lang="en-US" dirty="0"/>
              <a:t> Ability to correctly predict bank account ownership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Actionable Insights:</a:t>
            </a:r>
            <a:r>
              <a:rPr lang="en-US" dirty="0"/>
              <a:t> Identifying key factors influencing bank account ownership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Business Impact:</a:t>
            </a:r>
            <a:r>
              <a:rPr lang="en-US" dirty="0"/>
              <a:t> Assisting in targeting the unbanked population </a:t>
            </a: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9037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FC65-91F4-D91C-C65E-5D238651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EFFA0-DF9A-12EF-0F35-DC0D99CBA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 23,524 records from Kenya, Uganda, Tanzania, and Rwanda</a:t>
            </a:r>
          </a:p>
          <a:p>
            <a:endParaRPr lang="en-US" dirty="0"/>
          </a:p>
          <a:p>
            <a:r>
              <a:rPr lang="en-US" dirty="0"/>
              <a:t>Target Variable: Bank account ownership (Yes = 1, No = 0)</a:t>
            </a:r>
          </a:p>
          <a:p>
            <a:endParaRPr lang="en-US" dirty="0"/>
          </a:p>
          <a:p>
            <a:r>
              <a:rPr lang="en-US" dirty="0"/>
              <a:t>Total Features: 13 (12 independent, 1 target)</a:t>
            </a:r>
          </a:p>
          <a:p>
            <a:endParaRPr lang="en-US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78565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2718-0996-DBE2-2401-26B82DBD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IN DATA SET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ABFF7-FADC-3E14-EA09-30B70A8C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Categorical Variables:</a:t>
            </a:r>
            <a:r>
              <a:rPr lang="en-US" dirty="0"/>
              <a:t> Country, location type, relationship with head, marital status, education level, job type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Numerical Variables:</a:t>
            </a:r>
            <a:r>
              <a:rPr lang="en-US" dirty="0"/>
              <a:t> Age, household size, year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Binary Variables:</a:t>
            </a:r>
            <a:r>
              <a:rPr lang="en-US" dirty="0"/>
              <a:t> Gender, cellphone access, bank account ownership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702825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E972-48C0-9CDB-F1F4-C8221D1D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DISTRIBUTION &amp; IMBALANCE HANDLING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BF66D-9557-E652-1595-175D078CD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Potential Issue:</a:t>
            </a:r>
            <a:r>
              <a:rPr lang="en-US" dirty="0"/>
              <a:t> Imbalance in the target variable (more individuals without bank accounts than those with)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Solution:</a:t>
            </a:r>
            <a:r>
              <a:rPr lang="en-US" dirty="0"/>
              <a:t> SMOTE (Synthetic Minority Over-sampling Technique) to balance classes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844390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62</TotalTime>
  <Words>432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Georgia</vt:lpstr>
      <vt:lpstr>Trebuchet MS</vt:lpstr>
      <vt:lpstr>Wingdings</vt:lpstr>
      <vt:lpstr>Wood Type</vt:lpstr>
      <vt:lpstr>FINACCESS PREDICTOR</vt:lpstr>
      <vt:lpstr>OVERVIEW</vt:lpstr>
      <vt:lpstr>BUSINESS UNDERSTANDING</vt:lpstr>
      <vt:lpstr>BUSINESS OBJECTIVE</vt:lpstr>
      <vt:lpstr>KEY BUSINESS QUESTIONS</vt:lpstr>
      <vt:lpstr>SUCCESS CRITERIA</vt:lpstr>
      <vt:lpstr>DATA UNDERSTANDING</vt:lpstr>
      <vt:lpstr>KEY FEATURES IN DATA SET</vt:lpstr>
      <vt:lpstr>DATA DISTRIBUTION &amp; IMBALANCE HANDLING</vt:lpstr>
      <vt:lpstr>MODELING APPROACH</vt:lpstr>
      <vt:lpstr>MODEL EVALUATION</vt:lpstr>
      <vt:lpstr>PowerPoint Presentation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Kinyanjui Mwaura</dc:creator>
  <cp:lastModifiedBy>Kinyanjui Mwaura</cp:lastModifiedBy>
  <cp:revision>1</cp:revision>
  <dcterms:created xsi:type="dcterms:W3CDTF">2025-02-20T04:46:10Z</dcterms:created>
  <dcterms:modified xsi:type="dcterms:W3CDTF">2025-02-20T05:48:38Z</dcterms:modified>
</cp:coreProperties>
</file>