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258" r:id="rId3"/>
    <p:sldId id="259" r:id="rId4"/>
    <p:sldId id="302" r:id="rId5"/>
    <p:sldId id="303" r:id="rId6"/>
    <p:sldId id="260" r:id="rId7"/>
    <p:sldId id="261" r:id="rId8"/>
    <p:sldId id="262" r:id="rId9"/>
    <p:sldId id="265" r:id="rId10"/>
    <p:sldId id="266" r:id="rId11"/>
    <p:sldId id="267" r:id="rId12"/>
    <p:sldId id="268" r:id="rId13"/>
    <p:sldId id="269" r:id="rId14"/>
    <p:sldId id="270" r:id="rId15"/>
    <p:sldId id="271" r:id="rId16"/>
    <p:sldId id="288" r:id="rId17"/>
    <p:sldId id="289" r:id="rId18"/>
    <p:sldId id="274" r:id="rId19"/>
    <p:sldId id="275" r:id="rId20"/>
    <p:sldId id="276" r:id="rId21"/>
    <p:sldId id="277" r:id="rId22"/>
    <p:sldId id="278" r:id="rId23"/>
    <p:sldId id="279" r:id="rId24"/>
    <p:sldId id="291" r:id="rId25"/>
    <p:sldId id="292" r:id="rId26"/>
    <p:sldId id="319" r:id="rId27"/>
    <p:sldId id="320" r:id="rId28"/>
    <p:sldId id="321" r:id="rId29"/>
    <p:sldId id="280" r:id="rId30"/>
    <p:sldId id="281" r:id="rId31"/>
    <p:sldId id="305" r:id="rId32"/>
    <p:sldId id="315" r:id="rId33"/>
    <p:sldId id="314" r:id="rId34"/>
    <p:sldId id="316" r:id="rId35"/>
    <p:sldId id="317" r:id="rId36"/>
    <p:sldId id="296" r:id="rId37"/>
    <p:sldId id="297" r:id="rId38"/>
    <p:sldId id="298" r:id="rId39"/>
    <p:sldId id="299" r:id="rId40"/>
    <p:sldId id="300" r:id="rId41"/>
    <p:sldId id="301" r:id="rId42"/>
    <p:sldId id="306" r:id="rId43"/>
    <p:sldId id="307" r:id="rId44"/>
    <p:sldId id="308" r:id="rId45"/>
    <p:sldId id="309" r:id="rId46"/>
    <p:sldId id="310" r:id="rId47"/>
    <p:sldId id="311" r:id="rId48"/>
    <p:sldId id="312" r:id="rId49"/>
    <p:sldId id="318" r:id="rId50"/>
    <p:sldId id="263" r:id="rId51"/>
    <p:sldId id="264" r:id="rId5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dino Belizario Nango Solis" initials="GBNS" lastIdx="2" clrIdx="0"/>
  <p:cmAuthor id="2" name="vaio" initials="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96A"/>
    <a:srgbClr val="6F72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660"/>
  </p:normalViewPr>
  <p:slideViewPr>
    <p:cSldViewPr snapToGrid="0">
      <p:cViewPr varScale="1">
        <p:scale>
          <a:sx n="104" d="100"/>
          <a:sy n="104" d="100"/>
        </p:scale>
        <p:origin x="10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148AC1-DCF6-4EB4-8C05-2B595515FEB1}" type="datetimeFigureOut">
              <a:rPr lang="es-MX" smtClean="0"/>
              <a:t>23/06/2022</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549230-29A5-4A68-B494-FA321AFDF244}" type="slidenum">
              <a:rPr lang="es-MX" smtClean="0"/>
              <a:t>‹Nº›</a:t>
            </a:fld>
            <a:endParaRPr lang="es-MX"/>
          </a:p>
        </p:txBody>
      </p:sp>
    </p:spTree>
    <p:extLst>
      <p:ext uri="{BB962C8B-B14F-4D97-AF65-F5344CB8AC3E}">
        <p14:creationId xmlns:p14="http://schemas.microsoft.com/office/powerpoint/2010/main" val="349573337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2A681-D953-4120-90A4-E6DEF927DEAD}" type="datetimeFigureOut">
              <a:rPr lang="es-MX" smtClean="0"/>
              <a:t>23/06/2022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129E3-1184-4C9A-9B25-392455C4E120}" type="slidenum">
              <a:rPr lang="es-MX" smtClean="0"/>
              <a:t>‹Nº›</a:t>
            </a:fld>
            <a:endParaRPr lang="es-MX"/>
          </a:p>
        </p:txBody>
      </p:sp>
    </p:spTree>
    <p:extLst>
      <p:ext uri="{BB962C8B-B14F-4D97-AF65-F5344CB8AC3E}">
        <p14:creationId xmlns:p14="http://schemas.microsoft.com/office/powerpoint/2010/main" val="11779699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19" name="Rectángulo 18"/>
          <p:cNvSpPr/>
          <p:nvPr userDrawn="1"/>
        </p:nvSpPr>
        <p:spPr>
          <a:xfrm>
            <a:off x="10460649" y="626165"/>
            <a:ext cx="1431140" cy="1152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8" name="Grupo 27"/>
          <p:cNvGrpSpPr/>
          <p:nvPr userDrawn="1"/>
        </p:nvGrpSpPr>
        <p:grpSpPr>
          <a:xfrm rot="10800000">
            <a:off x="300056" y="3988897"/>
            <a:ext cx="11893217" cy="2871138"/>
            <a:chOff x="-1429" y="0"/>
            <a:chExt cx="11893217" cy="2871138"/>
          </a:xfrm>
        </p:grpSpPr>
        <p:sp>
          <p:nvSpPr>
            <p:cNvPr id="29" name="Triángulo rectángulo 28"/>
            <p:cNvSpPr/>
            <p:nvPr userDrawn="1"/>
          </p:nvSpPr>
          <p:spPr>
            <a:xfrm rot="5400000">
              <a:off x="10553951" y="249431"/>
              <a:ext cx="1494690" cy="1180985"/>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riángulo rectángulo 29"/>
            <p:cNvSpPr/>
            <p:nvPr userDrawn="1"/>
          </p:nvSpPr>
          <p:spPr>
            <a:xfrm rot="5400000">
              <a:off x="664394" y="1804337"/>
              <a:ext cx="1283678" cy="8499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p:cNvSpPr/>
            <p:nvPr userDrawn="1"/>
          </p:nvSpPr>
          <p:spPr>
            <a:xfrm>
              <a:off x="-1429" y="1598601"/>
              <a:ext cx="882700" cy="1272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p:cNvSpPr/>
            <p:nvPr userDrawn="1"/>
          </p:nvSpPr>
          <p:spPr>
            <a:xfrm>
              <a:off x="152400" y="92578"/>
              <a:ext cx="10558401" cy="14946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p:cNvSpPr/>
            <p:nvPr userDrawn="1"/>
          </p:nvSpPr>
          <p:spPr>
            <a:xfrm>
              <a:off x="0" y="0"/>
              <a:ext cx="10668000" cy="1494692"/>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p:cNvSpPr/>
            <p:nvPr userDrawn="1"/>
          </p:nvSpPr>
          <p:spPr>
            <a:xfrm>
              <a:off x="0" y="1494691"/>
              <a:ext cx="838200" cy="1283679"/>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riángulo rectángulo 34"/>
            <p:cNvSpPr/>
            <p:nvPr userDrawn="1"/>
          </p:nvSpPr>
          <p:spPr>
            <a:xfrm rot="5400000">
              <a:off x="621323" y="1711571"/>
              <a:ext cx="1283678" cy="849923"/>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Triángulo rectángulo 35"/>
            <p:cNvSpPr/>
            <p:nvPr userDrawn="1"/>
          </p:nvSpPr>
          <p:spPr>
            <a:xfrm rot="5400000">
              <a:off x="10512672" y="155330"/>
              <a:ext cx="1494690" cy="1184032"/>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Título 1"/>
          <p:cNvSpPr>
            <a:spLocks noGrp="1"/>
          </p:cNvSpPr>
          <p:nvPr>
            <p:ph type="ctrTitle"/>
          </p:nvPr>
        </p:nvSpPr>
        <p:spPr>
          <a:xfrm>
            <a:off x="1524000" y="1974129"/>
            <a:ext cx="9144000" cy="1535834"/>
          </a:xfrm>
          <a:solidFill>
            <a:schemeClr val="bg1"/>
          </a:solidFill>
        </p:spPr>
        <p:txBody>
          <a:bodyPr anchor="b"/>
          <a:lstStyle>
            <a:lvl1pPr algn="ctr">
              <a:defRPr sz="6000">
                <a:solidFill>
                  <a:schemeClr val="tx1"/>
                </a:solidFill>
              </a:defRPr>
            </a:lvl1pPr>
          </a:lstStyle>
          <a:p>
            <a:r>
              <a:rPr lang="es-ES" dirty="0"/>
              <a:t>Haga clic para modificar el estilo de título del patrón</a:t>
            </a:r>
            <a:endParaRPr lang="es-MX"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MX" dirty="0"/>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grpSp>
        <p:nvGrpSpPr>
          <p:cNvPr id="27" name="Grupo 26"/>
          <p:cNvGrpSpPr/>
          <p:nvPr userDrawn="1"/>
        </p:nvGrpSpPr>
        <p:grpSpPr>
          <a:xfrm>
            <a:off x="-1429" y="0"/>
            <a:ext cx="11893217" cy="2871138"/>
            <a:chOff x="-1429" y="0"/>
            <a:chExt cx="11893217" cy="2871138"/>
          </a:xfrm>
        </p:grpSpPr>
        <p:sp>
          <p:nvSpPr>
            <p:cNvPr id="16" name="Triángulo rectángulo 15"/>
            <p:cNvSpPr/>
            <p:nvPr userDrawn="1"/>
          </p:nvSpPr>
          <p:spPr>
            <a:xfrm rot="5400000">
              <a:off x="10553951" y="249431"/>
              <a:ext cx="1494690" cy="1180985"/>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Triángulo rectángulo 14"/>
            <p:cNvSpPr/>
            <p:nvPr userDrawn="1"/>
          </p:nvSpPr>
          <p:spPr>
            <a:xfrm rot="5400000">
              <a:off x="664394" y="1804337"/>
              <a:ext cx="1283678" cy="84992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userDrawn="1"/>
          </p:nvSpPr>
          <p:spPr>
            <a:xfrm>
              <a:off x="-1429" y="1598601"/>
              <a:ext cx="882700" cy="1272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userDrawn="1"/>
          </p:nvSpPr>
          <p:spPr>
            <a:xfrm>
              <a:off x="152400" y="92578"/>
              <a:ext cx="10558401" cy="14946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userDrawn="1"/>
          </p:nvSpPr>
          <p:spPr>
            <a:xfrm>
              <a:off x="0" y="0"/>
              <a:ext cx="10668000" cy="1494692"/>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p:cNvSpPr/>
            <p:nvPr userDrawn="1"/>
          </p:nvSpPr>
          <p:spPr>
            <a:xfrm>
              <a:off x="0" y="1494691"/>
              <a:ext cx="838200" cy="1283679"/>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riángulo rectángulo 9"/>
            <p:cNvSpPr/>
            <p:nvPr userDrawn="1"/>
          </p:nvSpPr>
          <p:spPr>
            <a:xfrm rot="5400000">
              <a:off x="621323" y="1711571"/>
              <a:ext cx="1283678" cy="849923"/>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rectángulo 11"/>
            <p:cNvSpPr/>
            <p:nvPr userDrawn="1"/>
          </p:nvSpPr>
          <p:spPr>
            <a:xfrm rot="5400000">
              <a:off x="10512672" y="155330"/>
              <a:ext cx="1494690" cy="1184032"/>
            </a:xfrm>
            <a:prstGeom prst="rtTriangle">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46" name="Imagen 45"/>
          <p:cNvPicPr>
            <a:picLocks noChangeAspect="1"/>
          </p:cNvPicPr>
          <p:nvPr userDrawn="1"/>
        </p:nvPicPr>
        <p:blipFill>
          <a:blip r:embed="rId2"/>
          <a:stretch>
            <a:fillRect/>
          </a:stretch>
        </p:blipFill>
        <p:spPr>
          <a:xfrm>
            <a:off x="-5105" y="161519"/>
            <a:ext cx="10873409" cy="1089079"/>
          </a:xfrm>
          <a:prstGeom prst="rect">
            <a:avLst/>
          </a:prstGeom>
        </p:spPr>
      </p:pic>
      <p:cxnSp>
        <p:nvCxnSpPr>
          <p:cNvPr id="18" name="Conector recto 17"/>
          <p:cNvCxnSpPr/>
          <p:nvPr userDrawn="1"/>
        </p:nvCxnSpPr>
        <p:spPr>
          <a:xfrm>
            <a:off x="1523843" y="3509963"/>
            <a:ext cx="9144157" cy="0"/>
          </a:xfrm>
          <a:prstGeom prst="line">
            <a:avLst/>
          </a:prstGeom>
          <a:ln>
            <a:solidFill>
              <a:srgbClr val="1B39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2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01980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33694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Haga clic para modificar el estilo de título del patrón</a:t>
            </a:r>
            <a:endParaRPr lang="es-MX"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177012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r>
              <a:rPr lang="es-MX"/>
              <a:t>10/07/2020</a:t>
            </a:r>
          </a:p>
        </p:txBody>
      </p:sp>
      <p:sp>
        <p:nvSpPr>
          <p:cNvPr id="5" name="Marcador de pie de página 4"/>
          <p:cNvSpPr>
            <a:spLocks noGrp="1"/>
          </p:cNvSpPr>
          <p:nvPr>
            <p:ph type="ftr" sz="quarter" idx="11"/>
          </p:nvPr>
        </p:nvSpPr>
        <p:spPr/>
        <p:txBody>
          <a:bodyPr/>
          <a:lstStyle/>
          <a:p>
            <a:r>
              <a:rPr lang="es-MX"/>
              <a:t>Departamento de Sistemas y Computación - TecNM/IT de Tuxtla Gutiérrez</a:t>
            </a:r>
          </a:p>
        </p:txBody>
      </p:sp>
      <p:sp>
        <p:nvSpPr>
          <p:cNvPr id="6" name="Marcador de número de diapositiva 5"/>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220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28714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r>
              <a:rPr lang="es-MX"/>
              <a:t>10/07/2020</a:t>
            </a:r>
          </a:p>
        </p:txBody>
      </p:sp>
      <p:sp>
        <p:nvSpPr>
          <p:cNvPr id="8" name="Marcador de pie de página 7"/>
          <p:cNvSpPr>
            <a:spLocks noGrp="1"/>
          </p:cNvSpPr>
          <p:nvPr>
            <p:ph type="ftr" sz="quarter" idx="11"/>
          </p:nvPr>
        </p:nvSpPr>
        <p:spPr/>
        <p:txBody>
          <a:bodyPr/>
          <a:lstStyle/>
          <a:p>
            <a:r>
              <a:rPr lang="es-MX"/>
              <a:t>Departamento de Sistemas y Computación - TecNM/IT de Tuxtla Gutiérrez</a:t>
            </a:r>
          </a:p>
        </p:txBody>
      </p:sp>
      <p:sp>
        <p:nvSpPr>
          <p:cNvPr id="9" name="Marcador de número de diapositiva 8"/>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82479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r>
              <a:rPr lang="es-MX"/>
              <a:t>10/07/2020</a:t>
            </a:r>
          </a:p>
        </p:txBody>
      </p:sp>
      <p:sp>
        <p:nvSpPr>
          <p:cNvPr id="4" name="Marcador de pie de página 3"/>
          <p:cNvSpPr>
            <a:spLocks noGrp="1"/>
          </p:cNvSpPr>
          <p:nvPr>
            <p:ph type="ftr" sz="quarter" idx="11"/>
          </p:nvPr>
        </p:nvSpPr>
        <p:spPr/>
        <p:txBody>
          <a:bodyPr/>
          <a:lstStyle/>
          <a:p>
            <a:r>
              <a:rPr lang="es-MX"/>
              <a:t>Departamento de Sistemas y Computación - TecNM/IT de Tuxtla Gutiérrez</a:t>
            </a:r>
          </a:p>
        </p:txBody>
      </p:sp>
      <p:sp>
        <p:nvSpPr>
          <p:cNvPr id="5" name="Marcador de número de diapositiva 4"/>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186833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MX"/>
              <a:t>10/07/2020</a:t>
            </a:r>
          </a:p>
        </p:txBody>
      </p:sp>
      <p:sp>
        <p:nvSpPr>
          <p:cNvPr id="3" name="Marcador de pie de página 2"/>
          <p:cNvSpPr>
            <a:spLocks noGrp="1"/>
          </p:cNvSpPr>
          <p:nvPr>
            <p:ph type="ftr" sz="quarter" idx="11"/>
          </p:nvPr>
        </p:nvSpPr>
        <p:spPr/>
        <p:txBody>
          <a:bodyPr/>
          <a:lstStyle/>
          <a:p>
            <a:r>
              <a:rPr lang="es-MX"/>
              <a:t>Departamento de Sistemas y Computación - TecNM/IT de Tuxtla Gutiérrez</a:t>
            </a:r>
          </a:p>
        </p:txBody>
      </p:sp>
      <p:sp>
        <p:nvSpPr>
          <p:cNvPr id="4" name="Marcador de número de diapositiva 3"/>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253185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35278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r>
              <a:rPr lang="es-MX"/>
              <a:t>10/07/2020</a:t>
            </a:r>
          </a:p>
        </p:txBody>
      </p:sp>
      <p:sp>
        <p:nvSpPr>
          <p:cNvPr id="6" name="Marcador de pie de página 5"/>
          <p:cNvSpPr>
            <a:spLocks noGrp="1"/>
          </p:cNvSpPr>
          <p:nvPr>
            <p:ph type="ftr" sz="quarter" idx="11"/>
          </p:nvPr>
        </p:nvSpPr>
        <p:spPr/>
        <p:txBody>
          <a:bodyPr/>
          <a:lstStyle/>
          <a:p>
            <a:r>
              <a:rPr lang="es-MX"/>
              <a:t>Departamento de Sistemas y Computación - TecNM/IT de Tuxtla Gutiérrez</a:t>
            </a:r>
          </a:p>
        </p:txBody>
      </p:sp>
      <p:sp>
        <p:nvSpPr>
          <p:cNvPr id="7" name="Marcador de número de diapositiva 6"/>
          <p:cNvSpPr>
            <a:spLocks noGrp="1"/>
          </p:cNvSpPr>
          <p:nvPr>
            <p:ph type="sldNum" sz="quarter" idx="12"/>
          </p:nvPr>
        </p:nvSpPr>
        <p:spPr/>
        <p:txBody>
          <a:bodyPr/>
          <a:lstStyle/>
          <a:p>
            <a:fld id="{0FAC9CCB-BDF6-4D9D-99D0-653AE35F4A31}" type="slidenum">
              <a:rPr lang="es-MX" smtClean="0"/>
              <a:t>‹Nº›</a:t>
            </a:fld>
            <a:endParaRPr lang="es-MX"/>
          </a:p>
        </p:txBody>
      </p:sp>
    </p:spTree>
    <p:extLst>
      <p:ext uri="{BB962C8B-B14F-4D97-AF65-F5344CB8AC3E}">
        <p14:creationId xmlns:p14="http://schemas.microsoft.com/office/powerpoint/2010/main" val="36611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6"/>
          <p:cNvSpPr/>
          <p:nvPr userDrawn="1"/>
        </p:nvSpPr>
        <p:spPr>
          <a:xfrm>
            <a:off x="3175" y="6400800"/>
            <a:ext cx="11350625" cy="457200"/>
          </a:xfrm>
          <a:prstGeom prst="rect">
            <a:avLst/>
          </a:prstGeom>
          <a:solidFill>
            <a:srgbClr val="1B39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7"/>
          <p:cNvSpPr/>
          <p:nvPr userDrawn="1"/>
        </p:nvSpPr>
        <p:spPr>
          <a:xfrm>
            <a:off x="8561" y="6334316"/>
            <a:ext cx="113506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Imagen 2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19" y="5917168"/>
            <a:ext cx="975360" cy="944880"/>
          </a:xfrm>
          <a:prstGeom prst="rect">
            <a:avLst/>
          </a:prstGeom>
        </p:spPr>
      </p:pic>
      <p:sp>
        <p:nvSpPr>
          <p:cNvPr id="2" name="Marcador de título 1"/>
          <p:cNvSpPr>
            <a:spLocks noGrp="1"/>
          </p:cNvSpPr>
          <p:nvPr>
            <p:ph type="title"/>
          </p:nvPr>
        </p:nvSpPr>
        <p:spPr>
          <a:xfrm>
            <a:off x="838200" y="365125"/>
            <a:ext cx="10515600" cy="959473"/>
          </a:xfrm>
          <a:prstGeom prst="rect">
            <a:avLst/>
          </a:prstGeom>
          <a:noFill/>
          <a:ln>
            <a:noFill/>
            <a:prstDash val="solid"/>
          </a:ln>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Marcador de texto 2"/>
          <p:cNvSpPr>
            <a:spLocks noGrp="1"/>
          </p:cNvSpPr>
          <p:nvPr>
            <p:ph type="body" idx="1"/>
          </p:nvPr>
        </p:nvSpPr>
        <p:spPr>
          <a:xfrm>
            <a:off x="838200" y="1528696"/>
            <a:ext cx="10515600" cy="4648267"/>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6" name="Marcador de número de diapositiva 5"/>
          <p:cNvSpPr>
            <a:spLocks noGrp="1"/>
          </p:cNvSpPr>
          <p:nvPr>
            <p:ph type="sldNum" sz="quarter" idx="4"/>
          </p:nvPr>
        </p:nvSpPr>
        <p:spPr>
          <a:xfrm>
            <a:off x="8610600" y="6446837"/>
            <a:ext cx="2743200" cy="365125"/>
          </a:xfrm>
          <a:prstGeom prst="rect">
            <a:avLst/>
          </a:prstGeom>
        </p:spPr>
        <p:txBody>
          <a:bodyPr vert="horz" lIns="91440" tIns="45720" rIns="91440" bIns="45720" rtlCol="0" anchor="ctr"/>
          <a:lstStyle>
            <a:lvl1pPr algn="r">
              <a:defRPr sz="2400" b="1">
                <a:solidFill>
                  <a:schemeClr val="bg1"/>
                </a:solidFill>
              </a:defRPr>
            </a:lvl1pPr>
          </a:lstStyle>
          <a:p>
            <a:fld id="{0FAC9CCB-BDF6-4D9D-99D0-653AE35F4A31}" type="slidenum">
              <a:rPr lang="es-MX" smtClean="0"/>
              <a:pPr/>
              <a:t>‹Nº›</a:t>
            </a:fld>
            <a:endParaRPr lang="es-MX" dirty="0"/>
          </a:p>
        </p:txBody>
      </p:sp>
      <p:sp>
        <p:nvSpPr>
          <p:cNvPr id="5" name="Marcador de pie de página 4"/>
          <p:cNvSpPr>
            <a:spLocks noGrp="1"/>
          </p:cNvSpPr>
          <p:nvPr>
            <p:ph type="ftr" sz="quarter" idx="3"/>
          </p:nvPr>
        </p:nvSpPr>
        <p:spPr>
          <a:xfrm>
            <a:off x="2874476" y="6446837"/>
            <a:ext cx="5654064" cy="365125"/>
          </a:xfrm>
          <a:prstGeom prst="rect">
            <a:avLst/>
          </a:prstGeom>
        </p:spPr>
        <p:txBody>
          <a:bodyPr vert="horz" lIns="91440" tIns="45720" rIns="91440" bIns="45720" rtlCol="0" anchor="ctr"/>
          <a:lstStyle>
            <a:lvl1pPr algn="ctr">
              <a:defRPr sz="1200">
                <a:solidFill>
                  <a:schemeClr val="bg1"/>
                </a:solidFill>
              </a:defRPr>
            </a:lvl1pPr>
          </a:lstStyle>
          <a:p>
            <a:r>
              <a:rPr lang="es-MX"/>
              <a:t>Departamento de Sistemas y Computación - TecNM/IT de Tuxtla Gutiérrez</a:t>
            </a:r>
            <a:endParaRPr lang="es-MX" dirty="0"/>
          </a:p>
        </p:txBody>
      </p:sp>
      <p:sp>
        <p:nvSpPr>
          <p:cNvPr id="4" name="Marcador de fecha 3"/>
          <p:cNvSpPr>
            <a:spLocks noGrp="1"/>
          </p:cNvSpPr>
          <p:nvPr>
            <p:ph type="dt" sz="half" idx="2"/>
          </p:nvPr>
        </p:nvSpPr>
        <p:spPr>
          <a:xfrm>
            <a:off x="973041" y="6450347"/>
            <a:ext cx="1848680" cy="365125"/>
          </a:xfrm>
          <a:prstGeom prst="rect">
            <a:avLst/>
          </a:prstGeom>
        </p:spPr>
        <p:txBody>
          <a:bodyPr vert="horz" lIns="91440" tIns="45720" rIns="91440" bIns="45720" rtlCol="0" anchor="ctr"/>
          <a:lstStyle>
            <a:lvl1pPr algn="l">
              <a:defRPr sz="1200">
                <a:solidFill>
                  <a:schemeClr val="bg1"/>
                </a:solidFill>
              </a:defRPr>
            </a:lvl1pPr>
          </a:lstStyle>
          <a:p>
            <a:r>
              <a:rPr lang="es-MX"/>
              <a:t>10/07/2020</a:t>
            </a:r>
            <a:endParaRPr lang="es-MX" dirty="0"/>
          </a:p>
        </p:txBody>
      </p:sp>
      <p:cxnSp>
        <p:nvCxnSpPr>
          <p:cNvPr id="14" name="Conector recto 13"/>
          <p:cNvCxnSpPr/>
          <p:nvPr userDrawn="1"/>
        </p:nvCxnSpPr>
        <p:spPr>
          <a:xfrm>
            <a:off x="838200" y="1324598"/>
            <a:ext cx="10515600" cy="0"/>
          </a:xfrm>
          <a:prstGeom prst="line">
            <a:avLst/>
          </a:prstGeom>
          <a:ln>
            <a:solidFill>
              <a:srgbClr val="6F72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2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50.png"/><Relationship Id="rId1" Type="http://schemas.openxmlformats.org/officeDocument/2006/relationships/slideLayout" Target="../slideLayouts/slideLayout4.xml"/><Relationship Id="rId4" Type="http://schemas.openxmlformats.org/officeDocument/2006/relationships/image" Target="../media/image880.png"/></Relationships>
</file>

<file path=ppt/slides/_rels/slide4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hyperlink" Target="http://www.oma.org.ar/invydoc/docs-libro/apuntes.pd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2.3 Funciones</a:t>
            </a:r>
          </a:p>
        </p:txBody>
      </p:sp>
      <p:sp>
        <p:nvSpPr>
          <p:cNvPr id="3" name="2 Marcador de contenido"/>
          <p:cNvSpPr>
            <a:spLocks noGrp="1"/>
          </p:cNvSpPr>
          <p:nvPr>
            <p:ph idx="1"/>
          </p:nvPr>
        </p:nvSpPr>
        <p:spPr>
          <a:xfrm>
            <a:off x="838200" y="1528696"/>
            <a:ext cx="10515600" cy="4783204"/>
          </a:xfrm>
        </p:spPr>
        <p:txBody>
          <a:bodyPr>
            <a:normAutofit/>
          </a:bodyPr>
          <a:lstStyle/>
          <a:p>
            <a:r>
              <a:rPr lang="es-MX" dirty="0"/>
              <a:t>Para definir una función en </a:t>
            </a:r>
            <a:r>
              <a:rPr lang="es-MX" dirty="0" err="1"/>
              <a:t>Python</a:t>
            </a:r>
            <a:r>
              <a:rPr lang="es-MX" dirty="0"/>
              <a:t> usamos el siguiente esquema</a:t>
            </a:r>
          </a:p>
          <a:p>
            <a:endParaRPr lang="es-MX" dirty="0"/>
          </a:p>
          <a:p>
            <a:endParaRPr lang="es-MX" dirty="0"/>
          </a:p>
          <a:p>
            <a:pPr algn="just"/>
            <a:r>
              <a:rPr lang="es-MX" dirty="0"/>
              <a:t>La primer fila no debe tener sangría y debe terminar con </a:t>
            </a:r>
            <a:r>
              <a:rPr lang="es-MX" b="1" dirty="0"/>
              <a:t>: </a:t>
            </a:r>
            <a:r>
              <a:rPr lang="es-MX" dirty="0"/>
              <a:t>(dos puntos).</a:t>
            </a:r>
          </a:p>
          <a:p>
            <a:pPr algn="just"/>
            <a:r>
              <a:rPr lang="es-MX" dirty="0"/>
              <a:t>La siguiente debe tener una sangría de </a:t>
            </a:r>
            <a:r>
              <a:rPr lang="es-MX" b="1" dirty="0"/>
              <a:t>4 espacios</a:t>
            </a:r>
          </a:p>
          <a:p>
            <a:pPr algn="just"/>
            <a:r>
              <a:rPr lang="es-MX" dirty="0"/>
              <a:t>El grupo de instrucciones que comienza con la sangría se llama </a:t>
            </a:r>
            <a:r>
              <a:rPr lang="es-MX" b="1" dirty="0"/>
              <a:t>bloque,</a:t>
            </a:r>
            <a:r>
              <a:rPr lang="es-MX" dirty="0"/>
              <a:t> y termina cuando la sangría disminuye.</a:t>
            </a:r>
          </a:p>
          <a:p>
            <a:pPr algn="just"/>
            <a:r>
              <a:rPr lang="es-MX" dirty="0"/>
              <a:t>Un bloque de instrucciones puede contener </a:t>
            </a:r>
            <a:r>
              <a:rPr lang="es-MX" b="1" dirty="0"/>
              <a:t>sub-bloques</a:t>
            </a:r>
            <a:r>
              <a:rPr lang="es-MX" dirty="0"/>
              <a:t>, cuya sangría es mayor que el que lo contiene.</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2085975"/>
            <a:ext cx="4146550" cy="95550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9665138" y="869434"/>
            <a:ext cx="1675523" cy="369332"/>
          </a:xfrm>
          <a:prstGeom prst="rect">
            <a:avLst/>
          </a:prstGeom>
        </p:spPr>
        <p:txBody>
          <a:bodyPr wrap="none">
            <a:spAutoFit/>
          </a:bodyPr>
          <a:lstStyle/>
          <a:p>
            <a:r>
              <a:rPr lang="es-MX" dirty="0"/>
              <a:t>(Aguilera, 2020)</a:t>
            </a:r>
          </a:p>
        </p:txBody>
      </p:sp>
    </p:spTree>
    <p:extLst>
      <p:ext uri="{BB962C8B-B14F-4D97-AF65-F5344CB8AC3E}">
        <p14:creationId xmlns:p14="http://schemas.microsoft.com/office/powerpoint/2010/main" val="41400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Argumentos de palabras claves</a:t>
            </a:r>
          </a:p>
        </p:txBody>
      </p:sp>
      <p:sp>
        <p:nvSpPr>
          <p:cNvPr id="3" name="2 Marcador de contenido"/>
          <p:cNvSpPr>
            <a:spLocks noGrp="1"/>
          </p:cNvSpPr>
          <p:nvPr>
            <p:ph idx="1"/>
          </p:nvPr>
        </p:nvSpPr>
        <p:spPr/>
        <p:txBody>
          <a:bodyPr/>
          <a:lstStyle/>
          <a:p>
            <a:pPr algn="just"/>
            <a:r>
              <a:rPr lang="es-ES" dirty="0"/>
              <a:t>Para evitar la confusión de argumentos posicionales, puede especificar argumentos con los nombres de sus parámetros correspondientes, incluso en un orden diferente de su definición en el función:</a:t>
            </a:r>
          </a:p>
          <a:p>
            <a:pPr algn="just"/>
            <a:endParaRPr lang="es-ES" dirty="0"/>
          </a:p>
          <a:p>
            <a:pPr algn="just"/>
            <a:r>
              <a:rPr lang="es-ES" dirty="0"/>
              <a:t>Se puede mezclar argumentos posicionales y de palabras clave.</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10</a:t>
            </a:fld>
            <a:endParaRPr lang="es-MX"/>
          </a:p>
        </p:txBody>
      </p:sp>
      <p:sp>
        <p:nvSpPr>
          <p:cNvPr id="9" name="8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3" y="2981325"/>
            <a:ext cx="5667375"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656" y="4508500"/>
            <a:ext cx="5754687" cy="533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8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Valor en parámetros predeterminado</a:t>
            </a:r>
          </a:p>
        </p:txBody>
      </p:sp>
      <p:sp>
        <p:nvSpPr>
          <p:cNvPr id="3" name="2 Marcador de contenido"/>
          <p:cNvSpPr>
            <a:spLocks noGrp="1"/>
          </p:cNvSpPr>
          <p:nvPr>
            <p:ph idx="1"/>
          </p:nvPr>
        </p:nvSpPr>
        <p:spPr/>
        <p:txBody>
          <a:bodyPr/>
          <a:lstStyle/>
          <a:p>
            <a:pPr algn="just"/>
            <a:r>
              <a:rPr lang="es-MX" dirty="0"/>
              <a:t>Se puede especificar valores predeterminados para los parámetros. Se utiliza el valor predeterminado, si cuando se llama a la función, no se proporciona un argumento correspondiente.</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11</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36" y="2962275"/>
            <a:ext cx="6659563" cy="5905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573" y="3984625"/>
            <a:ext cx="6345237"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452" y="5065713"/>
            <a:ext cx="63928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41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Error lógico </a:t>
            </a:r>
          </a:p>
        </p:txBody>
      </p:sp>
      <p:sp>
        <p:nvSpPr>
          <p:cNvPr id="3" name="2 Marcador de contenido"/>
          <p:cNvSpPr>
            <a:spLocks noGrp="1"/>
          </p:cNvSpPr>
          <p:nvPr>
            <p:ph sz="half" idx="1"/>
          </p:nvPr>
        </p:nvSpPr>
        <p:spPr/>
        <p:txBody>
          <a:bodyPr/>
          <a:lstStyle/>
          <a:p>
            <a:pPr algn="just"/>
            <a:r>
              <a:rPr lang="es-MX" dirty="0"/>
              <a:t>En el siguiente código , se espera que la función </a:t>
            </a:r>
            <a:r>
              <a:rPr lang="es-MX" b="1" dirty="0" err="1"/>
              <a:t>buggy</a:t>
            </a:r>
            <a:r>
              <a:rPr lang="es-MX" dirty="0"/>
              <a:t> se ejecute cada vez con una nueva lista de resultados vacía, sin embargo esto no ocurre.</a:t>
            </a:r>
          </a:p>
        </p:txBody>
      </p:sp>
      <p:sp>
        <p:nvSpPr>
          <p:cNvPr id="7" name="6 Marcador de contenido"/>
          <p:cNvSpPr>
            <a:spLocks noGrp="1"/>
          </p:cNvSpPr>
          <p:nvPr>
            <p:ph sz="half" idx="2"/>
          </p:nvPr>
        </p:nvSpPr>
        <p:spPr/>
        <p:txBody>
          <a:bodyPr/>
          <a:lstStyle/>
          <a:p>
            <a:r>
              <a:rPr lang="es-MX" dirty="0"/>
              <a:t>La solución podría ser:</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12</a:t>
            </a:fld>
            <a:endParaRPr lang="es-MX"/>
          </a:p>
        </p:txBody>
      </p:sp>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438" y="4089398"/>
            <a:ext cx="3133725" cy="19526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975" y="2792413"/>
            <a:ext cx="2686050" cy="21240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72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Reunir argumentos posicionales con *</a:t>
            </a:r>
          </a:p>
        </p:txBody>
      </p:sp>
      <p:sp>
        <p:nvSpPr>
          <p:cNvPr id="8" name="7 Marcador de contenido"/>
          <p:cNvSpPr>
            <a:spLocks noGrp="1"/>
          </p:cNvSpPr>
          <p:nvPr>
            <p:ph idx="1"/>
          </p:nvPr>
        </p:nvSpPr>
        <p:spPr/>
        <p:txBody>
          <a:bodyPr/>
          <a:lstStyle/>
          <a:p>
            <a:pPr algn="just"/>
            <a:r>
              <a:rPr lang="es-MX" dirty="0"/>
              <a:t>Si ha programado en </a:t>
            </a:r>
            <a:r>
              <a:rPr lang="es-MX" b="1" dirty="0"/>
              <a:t>C</a:t>
            </a:r>
            <a:r>
              <a:rPr lang="es-MX" dirty="0"/>
              <a:t> o </a:t>
            </a:r>
            <a:r>
              <a:rPr lang="es-MX" b="1" dirty="0"/>
              <a:t>C++</a:t>
            </a:r>
            <a:r>
              <a:rPr lang="es-MX" dirty="0"/>
              <a:t>, puede asumir que un asterisco (*) en un programa en </a:t>
            </a:r>
            <a:r>
              <a:rPr lang="es-MX" dirty="0" err="1"/>
              <a:t>Python</a:t>
            </a:r>
            <a:r>
              <a:rPr lang="es-MX" dirty="0"/>
              <a:t> es un puntero, sin embargo </a:t>
            </a:r>
            <a:r>
              <a:rPr lang="es-MX" dirty="0" err="1"/>
              <a:t>Python</a:t>
            </a:r>
            <a:r>
              <a:rPr lang="es-MX" dirty="0"/>
              <a:t> no utiliza punteros.</a:t>
            </a:r>
          </a:p>
          <a:p>
            <a:pPr algn="just"/>
            <a:r>
              <a:rPr lang="es-MX" dirty="0"/>
              <a:t>Cuando se utiliza dentro de la función con un parámetro, un asterisco agrupa un número de variable de argumentos posicionales en una </a:t>
            </a:r>
            <a:r>
              <a:rPr lang="es-MX" dirty="0" err="1"/>
              <a:t>túpla</a:t>
            </a:r>
            <a:r>
              <a:rPr lang="es-MX" dirty="0"/>
              <a:t> de valores de parámetros.</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13</a:t>
            </a:fld>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4200525"/>
            <a:ext cx="4791075" cy="704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7035800" y="4200525"/>
            <a:ext cx="4007572" cy="646331"/>
          </a:xfrm>
          <a:prstGeom prst="rect">
            <a:avLst/>
          </a:prstGeom>
          <a:noFill/>
        </p:spPr>
        <p:txBody>
          <a:bodyPr wrap="none" rtlCol="0">
            <a:spAutoFit/>
          </a:bodyPr>
          <a:lstStyle/>
          <a:p>
            <a:r>
              <a:rPr lang="es-MX" dirty="0"/>
              <a:t>Esto es útil para escribir funciones como </a:t>
            </a:r>
          </a:p>
          <a:p>
            <a:r>
              <a:rPr lang="es-MX" b="1" dirty="0" err="1"/>
              <a:t>print</a:t>
            </a:r>
            <a:endParaRPr lang="es-MX" dirty="0"/>
          </a:p>
        </p:txBody>
      </p:sp>
      <p:sp>
        <p:nvSpPr>
          <p:cNvPr id="13" name="12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5083175"/>
            <a:ext cx="2895600" cy="4762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8" y="5708650"/>
            <a:ext cx="5381625" cy="533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39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Reunir argumentos posicionales con *</a:t>
            </a:r>
          </a:p>
        </p:txBody>
      </p:sp>
      <p:sp>
        <p:nvSpPr>
          <p:cNvPr id="3" name="2 Marcador de contenido"/>
          <p:cNvSpPr>
            <a:spLocks noGrp="1"/>
          </p:cNvSpPr>
          <p:nvPr>
            <p:ph idx="1"/>
          </p:nvPr>
        </p:nvSpPr>
        <p:spPr/>
        <p:txBody>
          <a:bodyPr/>
          <a:lstStyle/>
          <a:p>
            <a:pPr algn="just"/>
            <a:r>
              <a:rPr lang="es-MX" dirty="0"/>
              <a:t>Si la función requiere argumentos posicionales, </a:t>
            </a:r>
            <a:r>
              <a:rPr lang="es-MX" dirty="0" err="1"/>
              <a:t>coloar</a:t>
            </a:r>
            <a:r>
              <a:rPr lang="es-MX" dirty="0"/>
              <a:t> </a:t>
            </a:r>
            <a:r>
              <a:rPr lang="es-MX" b="1" dirty="0"/>
              <a:t>*</a:t>
            </a:r>
            <a:r>
              <a:rPr lang="es-MX" b="1" dirty="0" err="1"/>
              <a:t>arg</a:t>
            </a:r>
            <a:r>
              <a:rPr lang="es-MX" dirty="0"/>
              <a:t> al final para agarrar el resto de argumentos.</a:t>
            </a:r>
            <a:endParaRPr lang="es-MX" b="1"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14</a:t>
            </a:fld>
            <a:endParaRPr lang="es-MX"/>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962275"/>
            <a:ext cx="4791075" cy="1314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863" y="2962275"/>
            <a:ext cx="4791075" cy="1314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40267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Reunir argumentos de palabra clave **</a:t>
            </a:r>
          </a:p>
        </p:txBody>
      </p:sp>
      <p:sp>
        <p:nvSpPr>
          <p:cNvPr id="3" name="2 Marcador de contenido"/>
          <p:cNvSpPr>
            <a:spLocks noGrp="1"/>
          </p:cNvSpPr>
          <p:nvPr>
            <p:ph idx="1"/>
          </p:nvPr>
        </p:nvSpPr>
        <p:spPr/>
        <p:txBody>
          <a:bodyPr>
            <a:normAutofit lnSpcReduction="10000"/>
          </a:bodyPr>
          <a:lstStyle/>
          <a:p>
            <a:pPr algn="just"/>
            <a:r>
              <a:rPr lang="es-MX" dirty="0"/>
              <a:t>Se pueden utilizar dos asteriscos (**) para agrupar argumentos de palabras clave en un diccionario, donde, los nombres de los argumentos son las claves, y sus valores son los valores correspondientes del diccionario.</a:t>
            </a:r>
          </a:p>
          <a:p>
            <a:pPr algn="just"/>
            <a:endParaRPr lang="es-MX" dirty="0"/>
          </a:p>
          <a:p>
            <a:pPr algn="just"/>
            <a:endParaRPr lang="es-MX" dirty="0"/>
          </a:p>
          <a:p>
            <a:pPr algn="just"/>
            <a:endParaRPr lang="es-MX" dirty="0"/>
          </a:p>
          <a:p>
            <a:pPr algn="just"/>
            <a:endParaRPr lang="es-MX" dirty="0"/>
          </a:p>
          <a:p>
            <a:pPr algn="just"/>
            <a:r>
              <a:rPr lang="es-MX" dirty="0"/>
              <a:t>Dentro de la función </a:t>
            </a:r>
            <a:r>
              <a:rPr lang="es-MX" b="1" dirty="0" err="1"/>
              <a:t>kwargs</a:t>
            </a:r>
            <a:r>
              <a:rPr lang="es-MX" dirty="0"/>
              <a:t> es un diccionario</a:t>
            </a:r>
          </a:p>
          <a:p>
            <a:pPr algn="just"/>
            <a:r>
              <a:rPr lang="es-MX" dirty="0"/>
              <a:t>Si mezcla parámetros posicionales con </a:t>
            </a:r>
            <a:r>
              <a:rPr lang="es-MX" b="1" dirty="0"/>
              <a:t>* </a:t>
            </a:r>
            <a:r>
              <a:rPr lang="es-MX" b="1" dirty="0" err="1"/>
              <a:t>args</a:t>
            </a:r>
            <a:r>
              <a:rPr lang="es-MX" dirty="0"/>
              <a:t> y </a:t>
            </a:r>
            <a:r>
              <a:rPr lang="es-MX" b="1" dirty="0"/>
              <a:t>**</a:t>
            </a:r>
            <a:r>
              <a:rPr lang="es-MX" b="1" dirty="0" err="1"/>
              <a:t>kwargs</a:t>
            </a:r>
            <a:r>
              <a:rPr lang="es-MX" b="1" dirty="0"/>
              <a:t>, </a:t>
            </a:r>
            <a:r>
              <a:rPr lang="es-MX" dirty="0"/>
              <a:t>deben ocurrir en ese orden</a:t>
            </a:r>
            <a:endParaRPr lang="es-MX" b="1"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15</a:t>
            </a:fld>
            <a:endParaRPr lang="es-MX"/>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3265488"/>
            <a:ext cx="4210050" cy="6953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4175125"/>
            <a:ext cx="7869237"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189124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Programación Funcional</a:t>
            </a:r>
          </a:p>
        </p:txBody>
      </p:sp>
      <p:sp>
        <p:nvSpPr>
          <p:cNvPr id="3" name="2 Marcador de contenido"/>
          <p:cNvSpPr>
            <a:spLocks noGrp="1"/>
          </p:cNvSpPr>
          <p:nvPr>
            <p:ph idx="1"/>
          </p:nvPr>
        </p:nvSpPr>
        <p:spPr/>
        <p:txBody>
          <a:bodyPr/>
          <a:lstStyle/>
          <a:p>
            <a:pPr algn="just"/>
            <a:r>
              <a:rPr lang="es-MX" dirty="0"/>
              <a:t>La programación funcional es un paradigma en que la programación se basa en su totalidad en funciones, entendiendo el concepto de función según su definición matemática.</a:t>
            </a:r>
          </a:p>
          <a:p>
            <a:pPr algn="just"/>
            <a:r>
              <a:rPr lang="es-MX" dirty="0" err="1"/>
              <a:t>Python</a:t>
            </a:r>
            <a:r>
              <a:rPr lang="es-MX" dirty="0"/>
              <a:t>, sin ser un lenguaje puramente funcional incluye varias características tomadas de los lenguajes funcionales como son las definiciones de orden superior o las funciones lambdas (funciones anónimas).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16</a:t>
            </a:fld>
            <a:endParaRPr lang="es-MX"/>
          </a:p>
        </p:txBody>
      </p:sp>
      <p:sp>
        <p:nvSpPr>
          <p:cNvPr id="8" name="7 Rectángulo"/>
          <p:cNvSpPr/>
          <p:nvPr/>
        </p:nvSpPr>
        <p:spPr>
          <a:xfrm>
            <a:off x="9474315" y="856734"/>
            <a:ext cx="1853969" cy="369332"/>
          </a:xfrm>
          <a:prstGeom prst="rect">
            <a:avLst/>
          </a:prstGeom>
        </p:spPr>
        <p:txBody>
          <a:bodyPr wrap="none">
            <a:spAutoFit/>
          </a:bodyPr>
          <a:lstStyle/>
          <a:p>
            <a:r>
              <a:rPr lang="es-MX" dirty="0"/>
              <a:t>(González Duque)</a:t>
            </a:r>
          </a:p>
        </p:txBody>
      </p:sp>
    </p:spTree>
    <p:extLst>
      <p:ext uri="{BB962C8B-B14F-4D97-AF65-F5344CB8AC3E}">
        <p14:creationId xmlns:p14="http://schemas.microsoft.com/office/powerpoint/2010/main" val="303915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Funciones de Orden Superior</a:t>
            </a:r>
          </a:p>
        </p:txBody>
      </p:sp>
      <p:sp>
        <p:nvSpPr>
          <p:cNvPr id="3" name="2 Marcador de contenido"/>
          <p:cNvSpPr>
            <a:spLocks noGrp="1"/>
          </p:cNvSpPr>
          <p:nvPr>
            <p:ph idx="1"/>
          </p:nvPr>
        </p:nvSpPr>
        <p:spPr/>
        <p:txBody>
          <a:bodyPr/>
          <a:lstStyle/>
          <a:p>
            <a:r>
              <a:rPr lang="es-MX" dirty="0"/>
              <a:t>Se le conoce como funciones de orden superior a las funciones que toman como argumento una función, o entregan una como resultado de ello.</a:t>
            </a:r>
          </a:p>
          <a:p>
            <a:r>
              <a:rPr lang="es-MX" dirty="0"/>
              <a:t>Esto es posible en </a:t>
            </a:r>
            <a:r>
              <a:rPr lang="es-MX" dirty="0" err="1"/>
              <a:t>Python</a:t>
            </a:r>
            <a:r>
              <a:rPr lang="es-MX" dirty="0"/>
              <a:t>, ya que todo es considerado un objeto. Y las funciones no son una excepción.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17</a:t>
            </a:fld>
            <a:endParaRPr lang="es-MX"/>
          </a:p>
        </p:txBody>
      </p:sp>
      <p:sp>
        <p:nvSpPr>
          <p:cNvPr id="7" name="6 Rectángulo"/>
          <p:cNvSpPr/>
          <p:nvPr/>
        </p:nvSpPr>
        <p:spPr>
          <a:xfrm>
            <a:off x="9474315" y="856734"/>
            <a:ext cx="1853969" cy="369332"/>
          </a:xfrm>
          <a:prstGeom prst="rect">
            <a:avLst/>
          </a:prstGeom>
        </p:spPr>
        <p:txBody>
          <a:bodyPr wrap="none">
            <a:spAutoFit/>
          </a:bodyPr>
          <a:lstStyle/>
          <a:p>
            <a:r>
              <a:rPr lang="es-MX" dirty="0"/>
              <a:t>(González Duque)</a:t>
            </a:r>
          </a:p>
        </p:txBody>
      </p:sp>
    </p:spTree>
    <p:extLst>
      <p:ext uri="{BB962C8B-B14F-4D97-AF65-F5344CB8AC3E}">
        <p14:creationId xmlns:p14="http://schemas.microsoft.com/office/powerpoint/2010/main" val="89634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como objeto</a:t>
            </a:r>
          </a:p>
        </p:txBody>
      </p:sp>
      <p:sp>
        <p:nvSpPr>
          <p:cNvPr id="3" name="2 Marcador de contenido"/>
          <p:cNvSpPr>
            <a:spLocks noGrp="1"/>
          </p:cNvSpPr>
          <p:nvPr>
            <p:ph idx="1"/>
          </p:nvPr>
        </p:nvSpPr>
        <p:spPr/>
        <p:txBody>
          <a:bodyPr/>
          <a:lstStyle/>
          <a:p>
            <a:r>
              <a:rPr lang="es-MX" dirty="0"/>
              <a:t>En </a:t>
            </a:r>
            <a:r>
              <a:rPr lang="es-MX" dirty="0" err="1"/>
              <a:t>Python</a:t>
            </a:r>
            <a:r>
              <a:rPr lang="es-MX" dirty="0"/>
              <a:t> todo es un objeto, esto incluye números, cadenas, tupas, listas, diccionarios y también funciones.</a:t>
            </a:r>
          </a:p>
          <a:p>
            <a:r>
              <a:rPr lang="es-MX" dirty="0"/>
              <a:t>Las funciones se pueden asignar a variables, usarse como argumentos para otras funciones y devolverlas desde funciones</a:t>
            </a:r>
          </a:p>
          <a:p>
            <a:endParaRPr lang="es-MX" dirty="0"/>
          </a:p>
          <a:p>
            <a:endParaRPr lang="es-MX" dirty="0"/>
          </a:p>
          <a:p>
            <a:endParaRPr lang="es-MX" dirty="0"/>
          </a:p>
          <a:p>
            <a:r>
              <a:rPr lang="es-MX" dirty="0"/>
              <a:t>Observe que se pasó a la función </a:t>
            </a:r>
            <a:r>
              <a:rPr lang="es-MX" b="1" dirty="0" err="1"/>
              <a:t>answer</a:t>
            </a:r>
            <a:r>
              <a:rPr lang="es-MX" dirty="0"/>
              <a:t>, mas no </a:t>
            </a:r>
            <a:r>
              <a:rPr lang="es-MX" b="1" dirty="0" err="1"/>
              <a:t>answer</a:t>
            </a:r>
            <a:r>
              <a:rPr lang="es-MX" b="1" dirty="0"/>
              <a:t>()</a:t>
            </a:r>
            <a:r>
              <a:rPr lang="es-MX" dirty="0"/>
              <a:t>, cuando tienen paréntesis significa llamar a la función, sin paréntesis trata a la función como cualquier otro objeto.</a:t>
            </a:r>
            <a:endParaRPr lang="es-MX" b="1"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18</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3351213"/>
            <a:ext cx="1743075" cy="5238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4165600"/>
            <a:ext cx="1257300" cy="4381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563" y="3351213"/>
            <a:ext cx="2771775" cy="5238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5563" y="4257675"/>
            <a:ext cx="2524125" cy="4381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8088" y="3389312"/>
            <a:ext cx="2257425" cy="4476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46614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Función como objeto</a:t>
            </a:r>
          </a:p>
        </p:txBody>
      </p:sp>
      <p:sp>
        <p:nvSpPr>
          <p:cNvPr id="3" name="2 Marcador de contenido"/>
          <p:cNvSpPr>
            <a:spLocks noGrp="1"/>
          </p:cNvSpPr>
          <p:nvPr>
            <p:ph idx="1"/>
          </p:nvPr>
        </p:nvSpPr>
        <p:spPr/>
        <p:txBody>
          <a:bodyPr/>
          <a:lstStyle/>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19</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382838"/>
            <a:ext cx="4886325"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38" y="1552575"/>
            <a:ext cx="2847975" cy="5143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3252787"/>
            <a:ext cx="4238625" cy="4667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158996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2.3 Funciones</a:t>
            </a:r>
          </a:p>
        </p:txBody>
      </p:sp>
      <p:sp>
        <p:nvSpPr>
          <p:cNvPr id="3" name="2 Marcador de contenido"/>
          <p:cNvSpPr>
            <a:spLocks noGrp="1"/>
          </p:cNvSpPr>
          <p:nvPr>
            <p:ph idx="1"/>
          </p:nvPr>
        </p:nvSpPr>
        <p:spPr/>
        <p:txBody>
          <a:bodyPr>
            <a:normAutofit lnSpcReduction="10000"/>
          </a:bodyPr>
          <a:lstStyle/>
          <a:p>
            <a:r>
              <a:rPr lang="es-MX" dirty="0"/>
              <a:t>Las funciones pueden no tener argumentos.</a:t>
            </a:r>
          </a:p>
          <a:p>
            <a:pPr algn="just"/>
            <a:r>
              <a:rPr lang="es-MX" dirty="0"/>
              <a:t>En </a:t>
            </a:r>
            <a:r>
              <a:rPr lang="es-MX" dirty="0" err="1"/>
              <a:t>Python</a:t>
            </a:r>
            <a:r>
              <a:rPr lang="es-MX" dirty="0"/>
              <a:t> siempre retornan algún valor, que puede ser </a:t>
            </a:r>
            <a:r>
              <a:rPr lang="es-MX" b="1" dirty="0"/>
              <a:t>no visible </a:t>
            </a:r>
            <a:r>
              <a:rPr lang="es-MX" dirty="0"/>
              <a:t>como</a:t>
            </a:r>
            <a:r>
              <a:rPr lang="es-MX" b="1" dirty="0"/>
              <a:t> </a:t>
            </a:r>
            <a:r>
              <a:rPr lang="es-MX" b="1" dirty="0" err="1"/>
              <a:t>None</a:t>
            </a:r>
            <a:r>
              <a:rPr lang="es-MX" b="1" dirty="0"/>
              <a:t>.</a:t>
            </a:r>
          </a:p>
          <a:p>
            <a:pPr algn="just"/>
            <a:r>
              <a:rPr lang="es-MX" dirty="0"/>
              <a:t>Ejemplo:</a:t>
            </a:r>
          </a:p>
          <a:p>
            <a:pPr algn="just"/>
            <a:endParaRPr lang="es-MX" dirty="0"/>
          </a:p>
          <a:p>
            <a:pPr algn="just"/>
            <a:endParaRPr lang="es-MX" dirty="0"/>
          </a:p>
          <a:p>
            <a:pPr algn="just"/>
            <a:endParaRPr lang="es-MX" dirty="0"/>
          </a:p>
          <a:p>
            <a:pPr algn="just"/>
            <a:r>
              <a:rPr lang="es-MX" dirty="0"/>
              <a:t>Para leer la documentación en la terminal ejecutar </a:t>
            </a:r>
            <a:r>
              <a:rPr lang="es-MX" b="1" dirty="0" err="1"/>
              <a:t>help</a:t>
            </a:r>
            <a:r>
              <a:rPr lang="es-MX" b="1" dirty="0"/>
              <a:t>(hola1)</a:t>
            </a:r>
          </a:p>
          <a:p>
            <a:pPr algn="just"/>
            <a:r>
              <a:rPr lang="es-MX" dirty="0"/>
              <a:t>La documentación de una función debe comenzar con un resumen de un único renglón corto, con no más de 60 caracteres.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2930525"/>
            <a:ext cx="8012113" cy="1314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9665138" y="869434"/>
            <a:ext cx="1675523" cy="369332"/>
          </a:xfrm>
          <a:prstGeom prst="rect">
            <a:avLst/>
          </a:prstGeom>
        </p:spPr>
        <p:txBody>
          <a:bodyPr wrap="none">
            <a:spAutoFit/>
          </a:bodyPr>
          <a:lstStyle/>
          <a:p>
            <a:r>
              <a:rPr lang="es-MX" dirty="0"/>
              <a:t>(Aguilera, 2020)</a:t>
            </a:r>
          </a:p>
        </p:txBody>
      </p:sp>
    </p:spTree>
    <p:extLst>
      <p:ext uri="{BB962C8B-B14F-4D97-AF65-F5344CB8AC3E}">
        <p14:creationId xmlns:p14="http://schemas.microsoft.com/office/powerpoint/2010/main" val="233500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Combinación de técnicas *</a:t>
            </a:r>
            <a:r>
              <a:rPr lang="es-MX" b="0" dirty="0"/>
              <a:t>(</a:t>
            </a:r>
            <a:r>
              <a:rPr lang="es-MX" b="0" dirty="0" err="1"/>
              <a:t>args</a:t>
            </a:r>
            <a:r>
              <a:rPr lang="es-MX" b="0" dirty="0"/>
              <a:t>)</a:t>
            </a:r>
            <a:r>
              <a:rPr lang="es-MX" dirty="0"/>
              <a:t> y </a:t>
            </a:r>
            <a:br>
              <a:rPr lang="es-MX" dirty="0"/>
            </a:br>
            <a:r>
              <a:rPr lang="es-MX" dirty="0"/>
              <a:t>** </a:t>
            </a:r>
            <a:r>
              <a:rPr lang="es-MX" b="0" dirty="0"/>
              <a:t>(</a:t>
            </a:r>
            <a:r>
              <a:rPr lang="es-MX" b="0" dirty="0" err="1"/>
              <a:t>kwargs</a:t>
            </a:r>
            <a:r>
              <a:rPr lang="es-MX" b="0" dirty="0"/>
              <a:t>)</a:t>
            </a:r>
          </a:p>
        </p:txBody>
      </p:sp>
      <p:sp>
        <p:nvSpPr>
          <p:cNvPr id="3" name="2 Marcador de contenido"/>
          <p:cNvSpPr>
            <a:spLocks noGrp="1"/>
          </p:cNvSpPr>
          <p:nvPr>
            <p:ph idx="1"/>
          </p:nvPr>
        </p:nvSpPr>
        <p:spPr/>
        <p:txBody>
          <a:bodyPr/>
          <a:lstStyle/>
          <a:p>
            <a:pPr algn="just"/>
            <a:r>
              <a:rPr lang="es-MX" dirty="0"/>
              <a:t>Dada una función de prueba que tome cualquier número de argumentos posicionales, calcular la suma utilizando la función </a:t>
            </a:r>
            <a:r>
              <a:rPr lang="es-MX" b="1" dirty="0"/>
              <a:t>sum()</a:t>
            </a:r>
            <a:r>
              <a:rPr lang="es-MX" dirty="0"/>
              <a:t>, y luego devolver el resultado.</a:t>
            </a:r>
            <a:endParaRPr lang="es-MX" b="1"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20</a:t>
            </a:fld>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2981325"/>
            <a:ext cx="2381250"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3929857"/>
            <a:ext cx="4591050" cy="4953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4868863"/>
            <a:ext cx="4953000" cy="485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1531416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Funciones Internas</a:t>
            </a:r>
          </a:p>
        </p:txBody>
      </p:sp>
      <p:sp>
        <p:nvSpPr>
          <p:cNvPr id="3" name="2 Marcador de contenido"/>
          <p:cNvSpPr>
            <a:spLocks noGrp="1"/>
          </p:cNvSpPr>
          <p:nvPr>
            <p:ph sz="half" idx="1"/>
          </p:nvPr>
        </p:nvSpPr>
        <p:spPr/>
        <p:txBody>
          <a:bodyPr/>
          <a:lstStyle/>
          <a:p>
            <a:r>
              <a:rPr lang="es-MX" dirty="0"/>
              <a:t>Se puede definir una función dentro de otra</a:t>
            </a:r>
          </a:p>
          <a:p>
            <a:endParaRPr lang="es-MX" dirty="0"/>
          </a:p>
          <a:p>
            <a:endParaRPr lang="es-MX" dirty="0"/>
          </a:p>
        </p:txBody>
      </p:sp>
      <p:sp>
        <p:nvSpPr>
          <p:cNvPr id="7" name="6 Marcador de contenido"/>
          <p:cNvSpPr>
            <a:spLocks noGrp="1"/>
          </p:cNvSpPr>
          <p:nvPr>
            <p:ph sz="half" idx="2"/>
          </p:nvPr>
        </p:nvSpPr>
        <p:spPr/>
        <p:txBody>
          <a:bodyPr/>
          <a:lstStyle/>
          <a:p>
            <a:pPr algn="just"/>
            <a:r>
              <a:rPr lang="es-MX" dirty="0"/>
              <a:t>Una función interna puede ser útil al realizar alguna tarea compleja más de una vez dentro de otra función, para evitar bucles o duplicación de código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21</a:t>
            </a:fld>
            <a:endParaRPr lang="es-MX"/>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2805113"/>
            <a:ext cx="2714625" cy="18954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25" y="4314825"/>
            <a:ext cx="6049963" cy="16573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2262950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Cierres</a:t>
            </a:r>
          </a:p>
        </p:txBody>
      </p:sp>
      <p:sp>
        <p:nvSpPr>
          <p:cNvPr id="8" name="7 Marcador de contenido"/>
          <p:cNvSpPr>
            <a:spLocks noGrp="1"/>
          </p:cNvSpPr>
          <p:nvPr>
            <p:ph idx="1"/>
          </p:nvPr>
        </p:nvSpPr>
        <p:spPr/>
        <p:txBody>
          <a:bodyPr>
            <a:normAutofit lnSpcReduction="10000"/>
          </a:bodyPr>
          <a:lstStyle/>
          <a:p>
            <a:r>
              <a:rPr lang="es-MX" dirty="0"/>
              <a:t>Una función interna puede actuar como cierre.</a:t>
            </a:r>
          </a:p>
          <a:p>
            <a:pPr algn="just"/>
            <a:r>
              <a:rPr lang="es-MX" dirty="0"/>
              <a:t>Esta es una función que se genera dinámicamente por otra función y puede cambiar y recordar los valores de las variables que fueron creadas fuera de la función.</a:t>
            </a:r>
          </a:p>
          <a:p>
            <a:pPr algn="just"/>
            <a:endParaRPr lang="es-MX" dirty="0"/>
          </a:p>
          <a:p>
            <a:pPr algn="just"/>
            <a:endParaRPr lang="es-MX" dirty="0"/>
          </a:p>
          <a:p>
            <a:pPr algn="just"/>
            <a:endParaRPr lang="es-MX" dirty="0"/>
          </a:p>
          <a:p>
            <a:pPr algn="just"/>
            <a:r>
              <a:rPr lang="es-MX" b="1" dirty="0"/>
              <a:t>Inner2()</a:t>
            </a:r>
            <a:r>
              <a:rPr lang="es-MX" dirty="0"/>
              <a:t> usa el parámetro externo directamente en lugar de obtenerlo como argumento.</a:t>
            </a:r>
          </a:p>
          <a:p>
            <a:pPr algn="just"/>
            <a:r>
              <a:rPr lang="es-MX" b="1" dirty="0"/>
              <a:t>Knights2() </a:t>
            </a:r>
            <a:r>
              <a:rPr lang="es-MX" dirty="0"/>
              <a:t>devuelve el nombre de la función </a:t>
            </a:r>
            <a:r>
              <a:rPr lang="es-MX" b="1" dirty="0"/>
              <a:t>inner2</a:t>
            </a:r>
            <a:r>
              <a:rPr lang="es-MX" dirty="0"/>
              <a:t> en lugar de llamarlo</a:t>
            </a:r>
            <a:endParaRPr lang="es-MX" b="1" dirty="0"/>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22</a:t>
            </a:fld>
            <a:endParaRPr lang="es-MX"/>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3257550"/>
            <a:ext cx="5973763" cy="12001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60106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Cierre</a:t>
            </a:r>
          </a:p>
        </p:txBody>
      </p:sp>
      <p:sp>
        <p:nvSpPr>
          <p:cNvPr id="3" name="2 Marcador de contenido"/>
          <p:cNvSpPr>
            <a:spLocks noGrp="1"/>
          </p:cNvSpPr>
          <p:nvPr>
            <p:ph idx="1"/>
          </p:nvPr>
        </p:nvSpPr>
        <p:spPr/>
        <p:txBody>
          <a:bodyPr/>
          <a:lstStyle/>
          <a:p>
            <a:pPr algn="just"/>
            <a:endParaRPr lang="es-MX" dirty="0"/>
          </a:p>
          <a:p>
            <a:pPr algn="just"/>
            <a:endParaRPr lang="es-MX" dirty="0"/>
          </a:p>
          <a:p>
            <a:pPr algn="just"/>
            <a:r>
              <a:rPr lang="es-MX" dirty="0"/>
              <a:t>La función </a:t>
            </a:r>
            <a:r>
              <a:rPr lang="es-MX" b="1" dirty="0"/>
              <a:t>inner2()</a:t>
            </a:r>
            <a:r>
              <a:rPr lang="es-MX" dirty="0"/>
              <a:t> conoce el valor que se pasó de </a:t>
            </a:r>
            <a:r>
              <a:rPr lang="es-MX" b="1" dirty="0" err="1"/>
              <a:t>saying</a:t>
            </a:r>
            <a:r>
              <a:rPr lang="es-MX" dirty="0"/>
              <a:t> y lo recuerda.</a:t>
            </a:r>
          </a:p>
          <a:p>
            <a:pPr algn="just"/>
            <a:r>
              <a:rPr lang="es-MX" dirty="0"/>
              <a:t>La línea </a:t>
            </a:r>
            <a:r>
              <a:rPr lang="es-MX" b="1" dirty="0" err="1"/>
              <a:t>return</a:t>
            </a:r>
            <a:r>
              <a:rPr lang="es-MX" b="1" dirty="0"/>
              <a:t> inner2</a:t>
            </a:r>
            <a:r>
              <a:rPr lang="es-MX" dirty="0"/>
              <a:t> devuelve esta copia especializada de la función </a:t>
            </a:r>
            <a:r>
              <a:rPr lang="es-MX" b="1" dirty="0"/>
              <a:t>inner2 </a:t>
            </a:r>
            <a:r>
              <a:rPr lang="es-MX" dirty="0"/>
              <a:t>(pero no la llama).</a:t>
            </a:r>
          </a:p>
          <a:p>
            <a:pPr algn="just"/>
            <a:r>
              <a:rPr lang="es-MX" dirty="0"/>
              <a:t>Lo anterior es un </a:t>
            </a:r>
            <a:r>
              <a:rPr lang="es-MX" b="1" dirty="0"/>
              <a:t>cierre:</a:t>
            </a:r>
            <a:r>
              <a:rPr lang="es-MX" dirty="0"/>
              <a:t> una función creada dinámicamente que recuerda de donde vino.</a:t>
            </a:r>
            <a:endParaRPr lang="es-MX" b="1"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23</a:t>
            </a:fld>
            <a:endParaRPr lang="es-MX"/>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25" y="1327150"/>
            <a:ext cx="5973763" cy="12001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5407025"/>
            <a:ext cx="3171825" cy="4762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218" y="5173662"/>
            <a:ext cx="1857375" cy="9429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459" y="5126037"/>
            <a:ext cx="4314825" cy="9906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24</a:t>
            </a:fld>
            <a:endParaRPr lang="es-MX"/>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525" y="1862138"/>
            <a:ext cx="4324350" cy="39052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788" y="2513013"/>
            <a:ext cx="2486025" cy="9810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9474315" y="856734"/>
            <a:ext cx="1853969" cy="369332"/>
          </a:xfrm>
          <a:prstGeom prst="rect">
            <a:avLst/>
          </a:prstGeom>
        </p:spPr>
        <p:txBody>
          <a:bodyPr wrap="none">
            <a:spAutoFit/>
          </a:bodyPr>
          <a:lstStyle/>
          <a:p>
            <a:r>
              <a:rPr lang="es-MX" dirty="0"/>
              <a:t>(González Duque)</a:t>
            </a:r>
          </a:p>
        </p:txBody>
      </p:sp>
    </p:spTree>
    <p:extLst>
      <p:ext uri="{BB962C8B-B14F-4D97-AF65-F5344CB8AC3E}">
        <p14:creationId xmlns:p14="http://schemas.microsoft.com/office/powerpoint/2010/main" val="215978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Iteraciones de Orden Superior sobre</a:t>
            </a:r>
            <a:br>
              <a:rPr lang="es-MX" dirty="0"/>
            </a:br>
            <a:r>
              <a:rPr lang="es-MX" dirty="0"/>
              <a:t>listas</a:t>
            </a:r>
          </a:p>
        </p:txBody>
      </p:sp>
      <p:sp>
        <p:nvSpPr>
          <p:cNvPr id="3" name="2 Marcador de contenido"/>
          <p:cNvSpPr>
            <a:spLocks noGrp="1"/>
          </p:cNvSpPr>
          <p:nvPr>
            <p:ph idx="1"/>
          </p:nvPr>
        </p:nvSpPr>
        <p:spPr/>
        <p:txBody>
          <a:bodyPr/>
          <a:lstStyle/>
          <a:p>
            <a:pPr algn="just"/>
            <a:r>
              <a:rPr lang="es-MX" dirty="0"/>
              <a:t>Una de las cosas interesantes que se puede realizar con funciones de orden superior es pasarlas como argumentos de las funciones </a:t>
            </a:r>
            <a:r>
              <a:rPr lang="es-MX" b="1" dirty="0" err="1"/>
              <a:t>map</a:t>
            </a:r>
            <a:r>
              <a:rPr lang="es-MX" b="1" dirty="0"/>
              <a:t>, </a:t>
            </a:r>
            <a:r>
              <a:rPr lang="es-MX" b="1" dirty="0" err="1"/>
              <a:t>filter</a:t>
            </a:r>
            <a:r>
              <a:rPr lang="es-MX" dirty="0"/>
              <a:t> y</a:t>
            </a:r>
            <a:r>
              <a:rPr lang="es-MX" b="1" dirty="0"/>
              <a:t> reduce.</a:t>
            </a:r>
            <a:endParaRPr lang="es-MX" dirty="0"/>
          </a:p>
          <a:p>
            <a:pPr algn="just"/>
            <a:r>
              <a:rPr lang="es-MX" dirty="0"/>
              <a:t>Estas funciones nos permiten sustituir los </a:t>
            </a:r>
            <a:r>
              <a:rPr lang="es-MX" b="1" dirty="0" err="1"/>
              <a:t>búcles</a:t>
            </a:r>
            <a:r>
              <a:rPr lang="es-MX" dirty="0"/>
              <a:t> típicos de los lenguajes imperativos mediante construcciones equivalentes.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25</a:t>
            </a:fld>
            <a:endParaRPr lang="es-MX"/>
          </a:p>
        </p:txBody>
      </p:sp>
      <p:sp>
        <p:nvSpPr>
          <p:cNvPr id="7" name="6 Rectángulo"/>
          <p:cNvSpPr/>
          <p:nvPr/>
        </p:nvSpPr>
        <p:spPr>
          <a:xfrm>
            <a:off x="9474315" y="856734"/>
            <a:ext cx="1853969" cy="369332"/>
          </a:xfrm>
          <a:prstGeom prst="rect">
            <a:avLst/>
          </a:prstGeom>
        </p:spPr>
        <p:txBody>
          <a:bodyPr wrap="none">
            <a:spAutoFit/>
          </a:bodyPr>
          <a:lstStyle/>
          <a:p>
            <a:r>
              <a:rPr lang="es-MX" dirty="0"/>
              <a:t>(González Duque)</a:t>
            </a:r>
          </a:p>
        </p:txBody>
      </p:sp>
    </p:spTree>
    <p:extLst>
      <p:ext uri="{BB962C8B-B14F-4D97-AF65-F5344CB8AC3E}">
        <p14:creationId xmlns:p14="http://schemas.microsoft.com/office/powerpoint/2010/main" val="273612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Map</a:t>
            </a:r>
            <a:r>
              <a:rPr lang="es-MX" dirty="0"/>
              <a:t>(</a:t>
            </a:r>
            <a:r>
              <a:rPr lang="es-MX" dirty="0" err="1"/>
              <a:t>function</a:t>
            </a:r>
            <a:r>
              <a:rPr lang="es-MX" dirty="0"/>
              <a:t>, </a:t>
            </a:r>
            <a:r>
              <a:rPr lang="es-MX" dirty="0" err="1"/>
              <a:t>sequence</a:t>
            </a:r>
            <a:r>
              <a:rPr lang="es-MX" dirty="0"/>
              <a:t>[,</a:t>
            </a:r>
            <a:r>
              <a:rPr lang="es-MX" dirty="0" err="1"/>
              <a:t>sequence</a:t>
            </a:r>
            <a:r>
              <a:rPr lang="es-MX" dirty="0"/>
              <a:t>,…])</a:t>
            </a:r>
          </a:p>
        </p:txBody>
      </p:sp>
      <p:sp>
        <p:nvSpPr>
          <p:cNvPr id="3" name="2 Marcador de contenido"/>
          <p:cNvSpPr>
            <a:spLocks noGrp="1"/>
          </p:cNvSpPr>
          <p:nvPr>
            <p:ph idx="1"/>
          </p:nvPr>
        </p:nvSpPr>
        <p:spPr/>
        <p:txBody>
          <a:bodyPr/>
          <a:lstStyle/>
          <a:p>
            <a:pPr algn="just"/>
            <a:r>
              <a:rPr lang="es-MX" dirty="0"/>
              <a:t>La función </a:t>
            </a:r>
            <a:r>
              <a:rPr lang="es-MX" b="1" dirty="0" err="1"/>
              <a:t>map</a:t>
            </a:r>
            <a:r>
              <a:rPr lang="es-MX" dirty="0"/>
              <a:t> aplica una función a cada elemento de una secuencia y devuelve una lista con el resultado de aplicar la función a cada elemento.</a:t>
            </a:r>
          </a:p>
          <a:p>
            <a:pPr algn="just"/>
            <a:r>
              <a:rPr lang="es-MX" dirty="0"/>
              <a:t>Ejemplo: elevar al cuadrado todos los elementos de una lista</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26</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602" y="4094432"/>
            <a:ext cx="2676525" cy="1266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9474315" y="856734"/>
            <a:ext cx="2062937" cy="646331"/>
          </a:xfrm>
          <a:prstGeom prst="rect">
            <a:avLst/>
          </a:prstGeom>
        </p:spPr>
        <p:txBody>
          <a:bodyPr wrap="none">
            <a:spAutoFit/>
          </a:bodyPr>
          <a:lstStyle/>
          <a:p>
            <a:r>
              <a:rPr lang="es-MX" dirty="0"/>
              <a:t>(González Duque)</a:t>
            </a:r>
          </a:p>
          <a:p>
            <a:r>
              <a:rPr lang="es-MX" dirty="0"/>
              <a:t>(García Pérez, 2018)</a:t>
            </a:r>
          </a:p>
        </p:txBody>
      </p:sp>
      <p:pic>
        <p:nvPicPr>
          <p:cNvPr id="7" name="Imagen 6"/>
          <p:cNvPicPr>
            <a:picLocks noChangeAspect="1"/>
          </p:cNvPicPr>
          <p:nvPr/>
        </p:nvPicPr>
        <p:blipFill>
          <a:blip r:embed="rId3"/>
          <a:stretch>
            <a:fillRect/>
          </a:stretch>
        </p:blipFill>
        <p:spPr>
          <a:xfrm>
            <a:off x="1897381" y="3510938"/>
            <a:ext cx="3179358" cy="2433811"/>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4629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wipe(down)">
                                      <p:cBhvr>
                                        <p:cTn id="41" dur="580">
                                          <p:stCondLst>
                                            <p:cond delay="0"/>
                                          </p:stCondLst>
                                        </p:cTn>
                                        <p:tgtEl>
                                          <p:spTgt spid="2050"/>
                                        </p:tgtEl>
                                      </p:cBhvr>
                                    </p:animEffect>
                                    <p:anim calcmode="lin" valueType="num">
                                      <p:cBhvr>
                                        <p:cTn id="4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47" dur="26">
                                          <p:stCondLst>
                                            <p:cond delay="650"/>
                                          </p:stCondLst>
                                        </p:cTn>
                                        <p:tgtEl>
                                          <p:spTgt spid="2050"/>
                                        </p:tgtEl>
                                      </p:cBhvr>
                                      <p:to x="100000" y="60000"/>
                                    </p:animScale>
                                    <p:animScale>
                                      <p:cBhvr>
                                        <p:cTn id="48" dur="166" decel="50000">
                                          <p:stCondLst>
                                            <p:cond delay="676"/>
                                          </p:stCondLst>
                                        </p:cTn>
                                        <p:tgtEl>
                                          <p:spTgt spid="2050"/>
                                        </p:tgtEl>
                                      </p:cBhvr>
                                      <p:to x="100000" y="100000"/>
                                    </p:animScale>
                                    <p:animScale>
                                      <p:cBhvr>
                                        <p:cTn id="49" dur="26">
                                          <p:stCondLst>
                                            <p:cond delay="1312"/>
                                          </p:stCondLst>
                                        </p:cTn>
                                        <p:tgtEl>
                                          <p:spTgt spid="2050"/>
                                        </p:tgtEl>
                                      </p:cBhvr>
                                      <p:to x="100000" y="80000"/>
                                    </p:animScale>
                                    <p:animScale>
                                      <p:cBhvr>
                                        <p:cTn id="50" dur="166" decel="50000">
                                          <p:stCondLst>
                                            <p:cond delay="1338"/>
                                          </p:stCondLst>
                                        </p:cTn>
                                        <p:tgtEl>
                                          <p:spTgt spid="2050"/>
                                        </p:tgtEl>
                                      </p:cBhvr>
                                      <p:to x="100000" y="100000"/>
                                    </p:animScale>
                                    <p:animScale>
                                      <p:cBhvr>
                                        <p:cTn id="51" dur="26">
                                          <p:stCondLst>
                                            <p:cond delay="1642"/>
                                          </p:stCondLst>
                                        </p:cTn>
                                        <p:tgtEl>
                                          <p:spTgt spid="2050"/>
                                        </p:tgtEl>
                                      </p:cBhvr>
                                      <p:to x="100000" y="90000"/>
                                    </p:animScale>
                                    <p:animScale>
                                      <p:cBhvr>
                                        <p:cTn id="52" dur="166" decel="50000">
                                          <p:stCondLst>
                                            <p:cond delay="1668"/>
                                          </p:stCondLst>
                                        </p:cTn>
                                        <p:tgtEl>
                                          <p:spTgt spid="2050"/>
                                        </p:tgtEl>
                                      </p:cBhvr>
                                      <p:to x="100000" y="100000"/>
                                    </p:animScale>
                                    <p:animScale>
                                      <p:cBhvr>
                                        <p:cTn id="53" dur="26">
                                          <p:stCondLst>
                                            <p:cond delay="1808"/>
                                          </p:stCondLst>
                                        </p:cTn>
                                        <p:tgtEl>
                                          <p:spTgt spid="2050"/>
                                        </p:tgtEl>
                                      </p:cBhvr>
                                      <p:to x="100000" y="95000"/>
                                    </p:animScale>
                                    <p:animScale>
                                      <p:cBhvr>
                                        <p:cTn id="54"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Filter</a:t>
            </a:r>
            <a:r>
              <a:rPr lang="es-MX" dirty="0"/>
              <a:t>(</a:t>
            </a:r>
            <a:r>
              <a:rPr lang="es-MX" dirty="0" err="1"/>
              <a:t>function</a:t>
            </a:r>
            <a:r>
              <a:rPr lang="es-MX" dirty="0"/>
              <a:t>, </a:t>
            </a:r>
            <a:r>
              <a:rPr lang="es-MX" dirty="0" err="1"/>
              <a:t>sequence</a:t>
            </a:r>
            <a:r>
              <a:rPr lang="es-MX" dirty="0"/>
              <a:t>)</a:t>
            </a:r>
          </a:p>
        </p:txBody>
      </p:sp>
      <p:sp>
        <p:nvSpPr>
          <p:cNvPr id="3" name="2 Marcador de contenido"/>
          <p:cNvSpPr>
            <a:spLocks noGrp="1"/>
          </p:cNvSpPr>
          <p:nvPr>
            <p:ph idx="1"/>
          </p:nvPr>
        </p:nvSpPr>
        <p:spPr/>
        <p:txBody>
          <a:bodyPr/>
          <a:lstStyle/>
          <a:p>
            <a:pPr algn="just"/>
            <a:r>
              <a:rPr lang="es-MX" dirty="0"/>
              <a:t>La función </a:t>
            </a:r>
            <a:r>
              <a:rPr lang="es-MX" b="1" dirty="0" err="1"/>
              <a:t>filter</a:t>
            </a:r>
            <a:r>
              <a:rPr lang="es-MX" dirty="0"/>
              <a:t> verifica que los elementos de una secuencia cumplan una determinada condición, devolviendo una secuencia con los elementos que cumplan esa condición  (a través de un objeto de tipo filtro, por lo que deberá aplicar un </a:t>
            </a:r>
            <a:r>
              <a:rPr lang="es-MX" dirty="0" err="1"/>
              <a:t>cast</a:t>
            </a:r>
            <a:r>
              <a:rPr lang="es-MX" dirty="0"/>
              <a:t>).</a:t>
            </a:r>
          </a:p>
          <a:p>
            <a:pPr algn="just"/>
            <a:r>
              <a:rPr lang="es-MX" dirty="0"/>
              <a:t>Ejemplo: extraer de una lista los elemento pares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27</a:t>
            </a:fld>
            <a:endParaRPr lang="es-MX"/>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49" y="4204502"/>
            <a:ext cx="3181350" cy="15811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9474315" y="856734"/>
            <a:ext cx="2062937" cy="646331"/>
          </a:xfrm>
          <a:prstGeom prst="rect">
            <a:avLst/>
          </a:prstGeom>
        </p:spPr>
        <p:txBody>
          <a:bodyPr wrap="none">
            <a:spAutoFit/>
          </a:bodyPr>
          <a:lstStyle/>
          <a:p>
            <a:r>
              <a:rPr lang="es-MX" dirty="0"/>
              <a:t>(González Duque)</a:t>
            </a:r>
          </a:p>
          <a:p>
            <a:r>
              <a:rPr lang="es-MX" dirty="0"/>
              <a:t>(García Pérez, 2018)</a:t>
            </a:r>
          </a:p>
        </p:txBody>
      </p:sp>
      <p:pic>
        <p:nvPicPr>
          <p:cNvPr id="7" name="Imagen 6"/>
          <p:cNvPicPr>
            <a:picLocks noChangeAspect="1"/>
          </p:cNvPicPr>
          <p:nvPr/>
        </p:nvPicPr>
        <p:blipFill>
          <a:blip r:embed="rId3"/>
          <a:stretch>
            <a:fillRect/>
          </a:stretch>
        </p:blipFill>
        <p:spPr>
          <a:xfrm>
            <a:off x="1630876" y="3813191"/>
            <a:ext cx="3233732" cy="2363772"/>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19823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wipe(down)">
                                      <p:cBhvr>
                                        <p:cTn id="23" dur="580">
                                          <p:stCondLst>
                                            <p:cond delay="0"/>
                                          </p:stCondLst>
                                        </p:cTn>
                                        <p:tgtEl>
                                          <p:spTgt spid="3074"/>
                                        </p:tgtEl>
                                      </p:cBhvr>
                                    </p:animEffect>
                                    <p:anim calcmode="lin" valueType="num">
                                      <p:cBhvr>
                                        <p:cTn id="24"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9" dur="26">
                                          <p:stCondLst>
                                            <p:cond delay="650"/>
                                          </p:stCondLst>
                                        </p:cTn>
                                        <p:tgtEl>
                                          <p:spTgt spid="3074"/>
                                        </p:tgtEl>
                                      </p:cBhvr>
                                      <p:to x="100000" y="60000"/>
                                    </p:animScale>
                                    <p:animScale>
                                      <p:cBhvr>
                                        <p:cTn id="30" dur="166" decel="50000">
                                          <p:stCondLst>
                                            <p:cond delay="676"/>
                                          </p:stCondLst>
                                        </p:cTn>
                                        <p:tgtEl>
                                          <p:spTgt spid="3074"/>
                                        </p:tgtEl>
                                      </p:cBhvr>
                                      <p:to x="100000" y="100000"/>
                                    </p:animScale>
                                    <p:animScale>
                                      <p:cBhvr>
                                        <p:cTn id="31" dur="26">
                                          <p:stCondLst>
                                            <p:cond delay="1312"/>
                                          </p:stCondLst>
                                        </p:cTn>
                                        <p:tgtEl>
                                          <p:spTgt spid="3074"/>
                                        </p:tgtEl>
                                      </p:cBhvr>
                                      <p:to x="100000" y="80000"/>
                                    </p:animScale>
                                    <p:animScale>
                                      <p:cBhvr>
                                        <p:cTn id="32" dur="166" decel="50000">
                                          <p:stCondLst>
                                            <p:cond delay="1338"/>
                                          </p:stCondLst>
                                        </p:cTn>
                                        <p:tgtEl>
                                          <p:spTgt spid="3074"/>
                                        </p:tgtEl>
                                      </p:cBhvr>
                                      <p:to x="100000" y="100000"/>
                                    </p:animScale>
                                    <p:animScale>
                                      <p:cBhvr>
                                        <p:cTn id="33" dur="26">
                                          <p:stCondLst>
                                            <p:cond delay="1642"/>
                                          </p:stCondLst>
                                        </p:cTn>
                                        <p:tgtEl>
                                          <p:spTgt spid="3074"/>
                                        </p:tgtEl>
                                      </p:cBhvr>
                                      <p:to x="100000" y="90000"/>
                                    </p:animScale>
                                    <p:animScale>
                                      <p:cBhvr>
                                        <p:cTn id="34" dur="166" decel="50000">
                                          <p:stCondLst>
                                            <p:cond delay="1668"/>
                                          </p:stCondLst>
                                        </p:cTn>
                                        <p:tgtEl>
                                          <p:spTgt spid="3074"/>
                                        </p:tgtEl>
                                      </p:cBhvr>
                                      <p:to x="100000" y="100000"/>
                                    </p:animScale>
                                    <p:animScale>
                                      <p:cBhvr>
                                        <p:cTn id="35" dur="26">
                                          <p:stCondLst>
                                            <p:cond delay="1808"/>
                                          </p:stCondLst>
                                        </p:cTn>
                                        <p:tgtEl>
                                          <p:spTgt spid="3074"/>
                                        </p:tgtEl>
                                      </p:cBhvr>
                                      <p:to x="100000" y="95000"/>
                                    </p:animScale>
                                    <p:animScale>
                                      <p:cBhvr>
                                        <p:cTn id="36"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Reduce(</a:t>
            </a:r>
            <a:r>
              <a:rPr lang="es-MX" dirty="0" err="1"/>
              <a:t>function,sequence</a:t>
            </a:r>
            <a:r>
              <a:rPr lang="es-MX" dirty="0"/>
              <a:t>[,</a:t>
            </a:r>
            <a:r>
              <a:rPr lang="es-MX" dirty="0" err="1"/>
              <a:t>initial</a:t>
            </a:r>
            <a:r>
              <a:rPr lang="es-MX" dirty="0"/>
              <a:t>])</a:t>
            </a:r>
          </a:p>
        </p:txBody>
      </p:sp>
      <p:sp>
        <p:nvSpPr>
          <p:cNvPr id="3" name="2 Marcador de contenido"/>
          <p:cNvSpPr>
            <a:spLocks noGrp="1"/>
          </p:cNvSpPr>
          <p:nvPr>
            <p:ph idx="1"/>
          </p:nvPr>
        </p:nvSpPr>
        <p:spPr/>
        <p:txBody>
          <a:bodyPr/>
          <a:lstStyle/>
          <a:p>
            <a:pPr algn="just"/>
            <a:r>
              <a:rPr lang="es-MX" dirty="0"/>
              <a:t>La función </a:t>
            </a:r>
            <a:r>
              <a:rPr lang="es-MX" b="1" dirty="0"/>
              <a:t>reduce</a:t>
            </a:r>
            <a:r>
              <a:rPr lang="es-MX" dirty="0"/>
              <a:t> aplica una función a pares de elementos de una secuencia hasta dejarla en un solo valor.</a:t>
            </a:r>
          </a:p>
          <a:p>
            <a:pPr algn="just"/>
            <a:r>
              <a:rPr lang="es-MX" dirty="0"/>
              <a:t>A partir de la versión 3 de </a:t>
            </a:r>
            <a:r>
              <a:rPr lang="es-MX" dirty="0" err="1"/>
              <a:t>Python</a:t>
            </a:r>
            <a:r>
              <a:rPr lang="es-MX" dirty="0"/>
              <a:t>, se movió la función al módulo </a:t>
            </a:r>
            <a:r>
              <a:rPr lang="es-MX" dirty="0" err="1"/>
              <a:t>estandar</a:t>
            </a:r>
            <a:r>
              <a:rPr lang="es-MX" dirty="0"/>
              <a:t> </a:t>
            </a:r>
            <a:r>
              <a:rPr lang="es-MX" b="1" i="1" dirty="0" err="1"/>
              <a:t>functools</a:t>
            </a:r>
            <a:endParaRPr lang="es-MX" dirty="0"/>
          </a:p>
          <a:p>
            <a:pPr algn="just"/>
            <a:r>
              <a:rPr lang="es-MX" dirty="0"/>
              <a:t>Ejemplo: sumar todos los elementos de una lista</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28</a:t>
            </a:fld>
            <a:endParaRPr lang="es-MX"/>
          </a:p>
        </p:txBody>
      </p:sp>
      <p:sp>
        <p:nvSpPr>
          <p:cNvPr id="8" name="7 Rectángulo"/>
          <p:cNvSpPr/>
          <p:nvPr/>
        </p:nvSpPr>
        <p:spPr>
          <a:xfrm>
            <a:off x="9474315" y="856734"/>
            <a:ext cx="2062937" cy="646331"/>
          </a:xfrm>
          <a:prstGeom prst="rect">
            <a:avLst/>
          </a:prstGeom>
        </p:spPr>
        <p:txBody>
          <a:bodyPr wrap="none">
            <a:spAutoFit/>
          </a:bodyPr>
          <a:lstStyle/>
          <a:p>
            <a:r>
              <a:rPr lang="es-MX" dirty="0"/>
              <a:t>(González Duque)</a:t>
            </a:r>
          </a:p>
          <a:p>
            <a:r>
              <a:rPr lang="es-MX" dirty="0"/>
              <a:t>(García Pérez, 2018)</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75" y="4139121"/>
            <a:ext cx="3981450" cy="17430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6"/>
          <p:cNvPicPr>
            <a:picLocks noChangeAspect="1"/>
          </p:cNvPicPr>
          <p:nvPr/>
        </p:nvPicPr>
        <p:blipFill>
          <a:blip r:embed="rId3"/>
          <a:stretch>
            <a:fillRect/>
          </a:stretch>
        </p:blipFill>
        <p:spPr>
          <a:xfrm>
            <a:off x="2119734" y="3823975"/>
            <a:ext cx="2936898" cy="2352987"/>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74099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wipe(down)">
                                      <p:cBhvr>
                                        <p:cTn id="23" dur="580">
                                          <p:stCondLst>
                                            <p:cond delay="0"/>
                                          </p:stCondLst>
                                        </p:cTn>
                                        <p:tgtEl>
                                          <p:spTgt spid="5122"/>
                                        </p:tgtEl>
                                      </p:cBhvr>
                                    </p:animEffect>
                                    <p:anim calcmode="lin" valueType="num">
                                      <p:cBhvr>
                                        <p:cTn id="24"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29" dur="26">
                                          <p:stCondLst>
                                            <p:cond delay="650"/>
                                          </p:stCondLst>
                                        </p:cTn>
                                        <p:tgtEl>
                                          <p:spTgt spid="5122"/>
                                        </p:tgtEl>
                                      </p:cBhvr>
                                      <p:to x="100000" y="60000"/>
                                    </p:animScale>
                                    <p:animScale>
                                      <p:cBhvr>
                                        <p:cTn id="30" dur="166" decel="50000">
                                          <p:stCondLst>
                                            <p:cond delay="676"/>
                                          </p:stCondLst>
                                        </p:cTn>
                                        <p:tgtEl>
                                          <p:spTgt spid="5122"/>
                                        </p:tgtEl>
                                      </p:cBhvr>
                                      <p:to x="100000" y="100000"/>
                                    </p:animScale>
                                    <p:animScale>
                                      <p:cBhvr>
                                        <p:cTn id="31" dur="26">
                                          <p:stCondLst>
                                            <p:cond delay="1312"/>
                                          </p:stCondLst>
                                        </p:cTn>
                                        <p:tgtEl>
                                          <p:spTgt spid="5122"/>
                                        </p:tgtEl>
                                      </p:cBhvr>
                                      <p:to x="100000" y="80000"/>
                                    </p:animScale>
                                    <p:animScale>
                                      <p:cBhvr>
                                        <p:cTn id="32" dur="166" decel="50000">
                                          <p:stCondLst>
                                            <p:cond delay="1338"/>
                                          </p:stCondLst>
                                        </p:cTn>
                                        <p:tgtEl>
                                          <p:spTgt spid="5122"/>
                                        </p:tgtEl>
                                      </p:cBhvr>
                                      <p:to x="100000" y="100000"/>
                                    </p:animScale>
                                    <p:animScale>
                                      <p:cBhvr>
                                        <p:cTn id="33" dur="26">
                                          <p:stCondLst>
                                            <p:cond delay="1642"/>
                                          </p:stCondLst>
                                        </p:cTn>
                                        <p:tgtEl>
                                          <p:spTgt spid="5122"/>
                                        </p:tgtEl>
                                      </p:cBhvr>
                                      <p:to x="100000" y="90000"/>
                                    </p:animScale>
                                    <p:animScale>
                                      <p:cBhvr>
                                        <p:cTn id="34" dur="166" decel="50000">
                                          <p:stCondLst>
                                            <p:cond delay="1668"/>
                                          </p:stCondLst>
                                        </p:cTn>
                                        <p:tgtEl>
                                          <p:spTgt spid="5122"/>
                                        </p:tgtEl>
                                      </p:cBhvr>
                                      <p:to x="100000" y="100000"/>
                                    </p:animScale>
                                    <p:animScale>
                                      <p:cBhvr>
                                        <p:cTn id="35" dur="26">
                                          <p:stCondLst>
                                            <p:cond delay="1808"/>
                                          </p:stCondLst>
                                        </p:cTn>
                                        <p:tgtEl>
                                          <p:spTgt spid="5122"/>
                                        </p:tgtEl>
                                      </p:cBhvr>
                                      <p:to x="100000" y="95000"/>
                                    </p:animScale>
                                    <p:animScale>
                                      <p:cBhvr>
                                        <p:cTn id="36" dur="166" decel="50000">
                                          <p:stCondLst>
                                            <p:cond delay="1834"/>
                                          </p:stCondLst>
                                        </p:cTn>
                                        <p:tgtEl>
                                          <p:spTgt spid="51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Funciones anónimas: La función lambda</a:t>
            </a:r>
          </a:p>
        </p:txBody>
      </p:sp>
      <p:sp>
        <p:nvSpPr>
          <p:cNvPr id="3" name="2 Marcador de contenido"/>
          <p:cNvSpPr>
            <a:spLocks noGrp="1"/>
          </p:cNvSpPr>
          <p:nvPr>
            <p:ph idx="1"/>
          </p:nvPr>
        </p:nvSpPr>
        <p:spPr/>
        <p:txBody>
          <a:bodyPr/>
          <a:lstStyle/>
          <a:p>
            <a:pPr algn="just"/>
            <a:r>
              <a:rPr lang="es-MX" dirty="0"/>
              <a:t>En </a:t>
            </a:r>
            <a:r>
              <a:rPr lang="es-MX" dirty="0" err="1"/>
              <a:t>Python</a:t>
            </a:r>
            <a:r>
              <a:rPr lang="es-MX" dirty="0"/>
              <a:t>, una función </a:t>
            </a:r>
            <a:r>
              <a:rPr lang="es-MX" b="1" dirty="0"/>
              <a:t>lambda</a:t>
            </a:r>
            <a:r>
              <a:rPr lang="es-MX" dirty="0"/>
              <a:t> es una función anónima expresada como una sola declaración. Se puede usar en lugar de una pequeña función normal.</a:t>
            </a:r>
          </a:p>
          <a:p>
            <a:pPr algn="just"/>
            <a:r>
              <a:rPr lang="es-MX" dirty="0"/>
              <a:t>Para ilustrarlo primero veamos una función normal</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29</a:t>
            </a:fld>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3486150"/>
            <a:ext cx="3133725" cy="714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4608513"/>
            <a:ext cx="4438650" cy="333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5464175"/>
            <a:ext cx="5191125"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150" y="3843337"/>
            <a:ext cx="3162300" cy="1266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cxnSp>
        <p:nvCxnSpPr>
          <p:cNvPr id="8" name="Conector recto de flecha 7"/>
          <p:cNvCxnSpPr>
            <a:endCxn id="7170" idx="3"/>
          </p:cNvCxnSpPr>
          <p:nvPr/>
        </p:nvCxnSpPr>
        <p:spPr>
          <a:xfrm flipH="1" flipV="1">
            <a:off x="4271963" y="3843338"/>
            <a:ext cx="2750629" cy="357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54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2.3 Función</a:t>
            </a:r>
          </a:p>
        </p:txBody>
      </p:sp>
      <p:sp>
        <p:nvSpPr>
          <p:cNvPr id="3" name="2 Marcador de contenido"/>
          <p:cNvSpPr>
            <a:spLocks noGrp="1"/>
          </p:cNvSpPr>
          <p:nvPr>
            <p:ph idx="1"/>
          </p:nvPr>
        </p:nvSpPr>
        <p:spPr/>
        <p:txBody>
          <a:bodyPr/>
          <a:lstStyle/>
          <a:p>
            <a:endParaRPr lang="es-MX" dirty="0"/>
          </a:p>
          <a:p>
            <a:endParaRPr lang="es-MX" dirty="0"/>
          </a:p>
          <a:p>
            <a:endParaRPr lang="es-MX" dirty="0"/>
          </a:p>
          <a:p>
            <a:r>
              <a:rPr lang="es-MX" dirty="0"/>
              <a:t>Ejecutar </a:t>
            </a:r>
            <a:r>
              <a:rPr lang="es-MX" b="1" dirty="0" err="1"/>
              <a:t>help</a:t>
            </a:r>
            <a:r>
              <a:rPr lang="es-MX" b="1" dirty="0"/>
              <a:t>(hola2)</a:t>
            </a:r>
          </a:p>
          <a:p>
            <a:endParaRPr lang="es-MX" b="1" dirty="0"/>
          </a:p>
          <a:p>
            <a:endParaRPr lang="es-MX" b="1" dirty="0"/>
          </a:p>
          <a:p>
            <a:endParaRPr lang="es-MX" b="1" dirty="0"/>
          </a:p>
          <a:p>
            <a:r>
              <a:rPr lang="es-MX" b="1" dirty="0"/>
              <a:t>                                              </a:t>
            </a:r>
            <a:r>
              <a:rPr lang="es-MX" dirty="0"/>
              <a:t>¿Qué valor </a:t>
            </a:r>
            <a:r>
              <a:rPr lang="es-MX" dirty="0" err="1"/>
              <a:t>tendra</a:t>
            </a:r>
            <a:r>
              <a:rPr lang="es-MX" dirty="0"/>
              <a:t> </a:t>
            </a:r>
            <a:r>
              <a:rPr lang="es-MX" b="1" dirty="0"/>
              <a:t>a</a:t>
            </a:r>
            <a:r>
              <a:rPr lang="es-MX" dirty="0"/>
              <a:t>, si hacemos a=hola2()?</a:t>
            </a:r>
          </a:p>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a:t>
            </a:fld>
            <a:endParaRPr lang="es-MX"/>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63" y="1439863"/>
            <a:ext cx="7354887" cy="35337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4843463"/>
            <a:ext cx="2933700" cy="1095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9665138" y="869434"/>
            <a:ext cx="1675523" cy="369332"/>
          </a:xfrm>
          <a:prstGeom prst="rect">
            <a:avLst/>
          </a:prstGeom>
        </p:spPr>
        <p:txBody>
          <a:bodyPr wrap="none">
            <a:spAutoFit/>
          </a:bodyPr>
          <a:lstStyle/>
          <a:p>
            <a:r>
              <a:rPr lang="es-MX" dirty="0"/>
              <a:t>(Aguilera, 2020)</a:t>
            </a:r>
          </a:p>
        </p:txBody>
      </p:sp>
    </p:spTree>
    <p:extLst>
      <p:ext uri="{BB962C8B-B14F-4D97-AF65-F5344CB8AC3E}">
        <p14:creationId xmlns:p14="http://schemas.microsoft.com/office/powerpoint/2010/main" val="353751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Funciones anónimas: La función lambda</a:t>
            </a:r>
          </a:p>
        </p:txBody>
      </p:sp>
      <p:sp>
        <p:nvSpPr>
          <p:cNvPr id="3" name="2 Marcador de contenido"/>
          <p:cNvSpPr>
            <a:spLocks noGrp="1"/>
          </p:cNvSpPr>
          <p:nvPr>
            <p:ph idx="1"/>
          </p:nvPr>
        </p:nvSpPr>
        <p:spPr/>
        <p:txBody>
          <a:bodyPr/>
          <a:lstStyle/>
          <a:p>
            <a:r>
              <a:rPr lang="es-MX" dirty="0"/>
              <a:t>La función </a:t>
            </a:r>
            <a:r>
              <a:rPr lang="es-MX" b="1" dirty="0" err="1"/>
              <a:t>enliven</a:t>
            </a:r>
            <a:r>
              <a:rPr lang="es-MX" b="1" dirty="0"/>
              <a:t>() </a:t>
            </a:r>
            <a:r>
              <a:rPr lang="es-MX" dirty="0"/>
              <a:t>es tan pequeña que podemos reemplazarla por una </a:t>
            </a:r>
            <a:r>
              <a:rPr lang="es-MX" b="1" dirty="0"/>
              <a:t>lambda</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30</a:t>
            </a:fld>
            <a:endParaRPr lang="es-MX"/>
          </a:p>
        </p:txBody>
      </p:sp>
      <p:sp>
        <p:nvSpPr>
          <p:cNvPr id="7" name="6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7" y="2673350"/>
            <a:ext cx="3133725" cy="714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7" y="4540250"/>
            <a:ext cx="5983287" cy="14097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7" y="3884613"/>
            <a:ext cx="4438650" cy="333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709" y="2397377"/>
            <a:ext cx="3762491" cy="555122"/>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onector recto de flecha 12"/>
          <p:cNvCxnSpPr/>
          <p:nvPr/>
        </p:nvCxnSpPr>
        <p:spPr>
          <a:xfrm flipH="1" flipV="1">
            <a:off x="4271962" y="2673350"/>
            <a:ext cx="2906078" cy="236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0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calcular </a:t>
            </a:r>
            <a:r>
              <a:rPr lang="es-MX"/>
              <a:t>números primos</a:t>
            </a: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31</a:t>
            </a:fld>
            <a:endParaRPr lang="es-MX"/>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57300"/>
            <a:ext cx="6980238" cy="2740399"/>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4204" y="3797299"/>
            <a:ext cx="7874659" cy="247986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
        <p:nvSpPr>
          <p:cNvPr id="16" name="CuadroTexto 15"/>
          <p:cNvSpPr txBox="1"/>
          <p:nvPr/>
        </p:nvSpPr>
        <p:spPr>
          <a:xfrm>
            <a:off x="222186" y="1257300"/>
            <a:ext cx="420624" cy="2308324"/>
          </a:xfrm>
          <a:prstGeom prst="rect">
            <a:avLst/>
          </a:prstGeom>
          <a:noFill/>
        </p:spPr>
        <p:txBody>
          <a:bodyPr wrap="square" rtlCol="0">
            <a:spAutoFit/>
          </a:bodyPr>
          <a:lstStyle/>
          <a:p>
            <a:r>
              <a:rPr lang="es-MX" dirty="0"/>
              <a:t>4</a:t>
            </a:r>
          </a:p>
          <a:p>
            <a:endParaRPr lang="es-MX" dirty="0"/>
          </a:p>
          <a:p>
            <a:r>
              <a:rPr lang="es-MX" dirty="0"/>
              <a:t>3</a:t>
            </a:r>
          </a:p>
          <a:p>
            <a:endParaRPr lang="es-MX" dirty="0"/>
          </a:p>
          <a:p>
            <a:endParaRPr lang="es-MX" dirty="0"/>
          </a:p>
          <a:p>
            <a:r>
              <a:rPr lang="es-MX" dirty="0"/>
              <a:t>2</a:t>
            </a:r>
          </a:p>
          <a:p>
            <a:endParaRPr lang="es-MX" dirty="0"/>
          </a:p>
          <a:p>
            <a:r>
              <a:rPr lang="es-MX" dirty="0"/>
              <a:t>1</a:t>
            </a:r>
          </a:p>
        </p:txBody>
      </p:sp>
      <p:sp>
        <p:nvSpPr>
          <p:cNvPr id="46" name="CuadroTexto 45"/>
          <p:cNvSpPr txBox="1"/>
          <p:nvPr/>
        </p:nvSpPr>
        <p:spPr>
          <a:xfrm>
            <a:off x="180107" y="3427967"/>
            <a:ext cx="325730" cy="369332"/>
          </a:xfrm>
          <a:prstGeom prst="rect">
            <a:avLst/>
          </a:prstGeom>
          <a:noFill/>
        </p:spPr>
        <p:txBody>
          <a:bodyPr wrap="none" rtlCol="0">
            <a:spAutoFit/>
          </a:bodyPr>
          <a:lstStyle/>
          <a:p>
            <a:r>
              <a:rPr lang="es-MX" dirty="0">
                <a:solidFill>
                  <a:srgbClr val="FF0000"/>
                </a:solidFill>
              </a:rPr>
              <a:t>[]</a:t>
            </a:r>
          </a:p>
        </p:txBody>
      </p:sp>
    </p:spTree>
    <p:extLst>
      <p:ext uri="{BB962C8B-B14F-4D97-AF65-F5344CB8AC3E}">
        <p14:creationId xmlns:p14="http://schemas.microsoft.com/office/powerpoint/2010/main" val="24896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 Calcular el día de la semana</a:t>
            </a:r>
          </a:p>
        </p:txBody>
      </p:sp>
      <p:sp>
        <p:nvSpPr>
          <p:cNvPr id="3" name="2 Marcador de contenido"/>
          <p:cNvSpPr>
            <a:spLocks noGrp="1"/>
          </p:cNvSpPr>
          <p:nvPr>
            <p:ph idx="1"/>
          </p:nvPr>
        </p:nvSpPr>
        <p:spPr/>
        <p:txBody>
          <a:bodyPr/>
          <a:lstStyle/>
          <a:p>
            <a:r>
              <a:rPr lang="es-MX" dirty="0"/>
              <a:t>¿Qué día de la semana es 25 de noviembre de 2021?</a:t>
            </a:r>
          </a:p>
          <a:p>
            <a:r>
              <a:rPr lang="es-MX" dirty="0"/>
              <a:t>Código: </a:t>
            </a:r>
            <a:r>
              <a:rPr lang="es-MX" b="1" dirty="0"/>
              <a:t>0</a:t>
            </a:r>
            <a:r>
              <a:rPr lang="es-MX" dirty="0"/>
              <a:t> = domingo, </a:t>
            </a:r>
            <a:r>
              <a:rPr lang="es-MX" b="1" dirty="0"/>
              <a:t>1</a:t>
            </a:r>
            <a:r>
              <a:rPr lang="es-MX" dirty="0"/>
              <a:t> = lunes, </a:t>
            </a:r>
            <a:r>
              <a:rPr lang="es-MX" b="1" dirty="0"/>
              <a:t>2</a:t>
            </a:r>
            <a:r>
              <a:rPr lang="es-MX" dirty="0"/>
              <a:t> = martes, …, etc.</a:t>
            </a:r>
          </a:p>
          <a:p>
            <a:r>
              <a:rPr lang="es-MX" dirty="0"/>
              <a:t>Pasos para calcular </a:t>
            </a:r>
            <a:r>
              <a:rPr lang="es-MX" b="1" dirty="0" err="1"/>
              <a:t>diaSemana</a:t>
            </a:r>
            <a:endParaRPr lang="es-MX" b="1" dirty="0"/>
          </a:p>
          <a:p>
            <a:pPr lvl="1"/>
            <a:r>
              <a:rPr lang="es-MX" dirty="0"/>
              <a:t>El número de años pasados se multiplica por 365</a:t>
            </a:r>
          </a:p>
          <a:p>
            <a:pPr lvl="1"/>
            <a:r>
              <a:rPr lang="es-MX" dirty="0"/>
              <a:t>Hacer una corrección para los años bisiestos pasados</a:t>
            </a:r>
          </a:p>
          <a:p>
            <a:pPr lvl="1"/>
            <a:r>
              <a:rPr lang="es-MX" dirty="0"/>
              <a:t>Calcular el tamaño de los meses del año actual</a:t>
            </a:r>
          </a:p>
          <a:p>
            <a:pPr lvl="1"/>
            <a:r>
              <a:rPr lang="es-MX" dirty="0"/>
              <a:t>Calcular el número de días pasados del último mes.</a:t>
            </a:r>
          </a:p>
          <a:p>
            <a:pPr lvl="1"/>
            <a:r>
              <a:rPr lang="es-MX" dirty="0"/>
              <a:t>Al número obtenido, aplicar división por modulo con 7.</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32</a:t>
            </a:fld>
            <a:endParaRPr lang="es-MX"/>
          </a:p>
        </p:txBody>
      </p:sp>
    </p:spTree>
    <p:extLst>
      <p:ext uri="{BB962C8B-B14F-4D97-AF65-F5344CB8AC3E}">
        <p14:creationId xmlns:p14="http://schemas.microsoft.com/office/powerpoint/2010/main" val="3248977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a:t>Ejemplo: Calcular el día de la semana</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33</a:t>
            </a:fld>
            <a:endParaRPr lang="es-MX"/>
          </a:p>
        </p:txBody>
      </p:sp>
      <p:pic>
        <p:nvPicPr>
          <p:cNvPr id="410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99697" y="1905000"/>
            <a:ext cx="6661350" cy="38735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424397" y="1774825"/>
            <a:ext cx="3921805" cy="4351338"/>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89CBF4BD-C8BB-42E1-BD48-95BA06351F61}"/>
              </a:ext>
            </a:extLst>
          </p:cNvPr>
          <p:cNvSpPr txBox="1"/>
          <p:nvPr/>
        </p:nvSpPr>
        <p:spPr>
          <a:xfrm>
            <a:off x="7161047" y="1487837"/>
            <a:ext cx="2105063" cy="369332"/>
          </a:xfrm>
          <a:prstGeom prst="rect">
            <a:avLst/>
          </a:prstGeom>
          <a:noFill/>
        </p:spPr>
        <p:txBody>
          <a:bodyPr wrap="none" rtlCol="0">
            <a:spAutoFit/>
          </a:bodyPr>
          <a:lstStyle/>
          <a:p>
            <a:r>
              <a:rPr lang="es-MX" dirty="0">
                <a:solidFill>
                  <a:srgbClr val="FF0000"/>
                </a:solidFill>
              </a:rPr>
              <a:t>d=25, m=11, a=2021</a:t>
            </a:r>
          </a:p>
        </p:txBody>
      </p:sp>
      <p:sp>
        <p:nvSpPr>
          <p:cNvPr id="9" name="CuadroTexto 8">
            <a:extLst>
              <a:ext uri="{FF2B5EF4-FFF2-40B4-BE49-F238E27FC236}">
                <a16:creationId xmlns:a16="http://schemas.microsoft.com/office/drawing/2014/main" id="{9A3623DB-E2DA-4D75-A236-C362DDCBD3D8}"/>
              </a:ext>
            </a:extLst>
          </p:cNvPr>
          <p:cNvSpPr txBox="1"/>
          <p:nvPr/>
        </p:nvSpPr>
        <p:spPr>
          <a:xfrm>
            <a:off x="3292922" y="4538420"/>
            <a:ext cx="2161169" cy="1569660"/>
          </a:xfrm>
          <a:prstGeom prst="rect">
            <a:avLst/>
          </a:prstGeom>
          <a:noFill/>
        </p:spPr>
        <p:txBody>
          <a:bodyPr wrap="none" rtlCol="0">
            <a:spAutoFit/>
          </a:bodyPr>
          <a:lstStyle/>
          <a:p>
            <a:r>
              <a:rPr lang="es-MX" sz="1200" dirty="0">
                <a:solidFill>
                  <a:srgbClr val="FF0000"/>
                </a:solidFill>
              </a:rPr>
              <a:t> 2020*365   =737300</a:t>
            </a:r>
          </a:p>
          <a:p>
            <a:r>
              <a:rPr lang="es-MX" sz="1200" dirty="0">
                <a:solidFill>
                  <a:srgbClr val="FF0000"/>
                </a:solidFill>
              </a:rPr>
              <a:t>+2020//4     =       505</a:t>
            </a:r>
          </a:p>
          <a:p>
            <a:r>
              <a:rPr lang="es-MX" sz="1200" dirty="0">
                <a:solidFill>
                  <a:srgbClr val="FF0000"/>
                </a:solidFill>
              </a:rPr>
              <a:t>-2020//100  =         20</a:t>
            </a:r>
          </a:p>
          <a:p>
            <a:r>
              <a:rPr lang="es-MX" sz="1200" dirty="0">
                <a:solidFill>
                  <a:srgbClr val="FF0000"/>
                </a:solidFill>
              </a:rPr>
              <a:t>+2020//400 =           5</a:t>
            </a:r>
          </a:p>
          <a:p>
            <a:r>
              <a:rPr lang="es-MX" sz="1200" dirty="0">
                <a:solidFill>
                  <a:srgbClr val="FF0000"/>
                </a:solidFill>
              </a:rPr>
              <a:t>+                             273</a:t>
            </a:r>
          </a:p>
          <a:p>
            <a:r>
              <a:rPr lang="es-MX" sz="1200" u="sng" dirty="0">
                <a:solidFill>
                  <a:srgbClr val="FF0000"/>
                </a:solidFill>
              </a:rPr>
              <a:t>+                               25</a:t>
            </a:r>
            <a:endParaRPr lang="es-MX" sz="1200" dirty="0">
              <a:solidFill>
                <a:srgbClr val="FF0000"/>
              </a:solidFill>
            </a:endParaRPr>
          </a:p>
          <a:p>
            <a:r>
              <a:rPr lang="es-MX" sz="1200" dirty="0">
                <a:solidFill>
                  <a:srgbClr val="FF0000"/>
                </a:solidFill>
              </a:rPr>
              <a:t>                        738,088%7          </a:t>
            </a:r>
          </a:p>
          <a:p>
            <a:r>
              <a:rPr lang="es-MX" sz="1200" dirty="0">
                <a:solidFill>
                  <a:srgbClr val="FF0000"/>
                </a:solidFill>
              </a:rPr>
              <a:t>                                   </a:t>
            </a:r>
          </a:p>
        </p:txBody>
      </p:sp>
      <p:sp>
        <p:nvSpPr>
          <p:cNvPr id="10" name="CuadroTexto 9">
            <a:extLst>
              <a:ext uri="{FF2B5EF4-FFF2-40B4-BE49-F238E27FC236}">
                <a16:creationId xmlns:a16="http://schemas.microsoft.com/office/drawing/2014/main" id="{31621F5D-F8A3-449C-B64B-7CC363DDB3AC}"/>
              </a:ext>
            </a:extLst>
          </p:cNvPr>
          <p:cNvSpPr txBox="1"/>
          <p:nvPr/>
        </p:nvSpPr>
        <p:spPr>
          <a:xfrm>
            <a:off x="1660119" y="3901913"/>
            <a:ext cx="764953" cy="276999"/>
          </a:xfrm>
          <a:prstGeom prst="rect">
            <a:avLst/>
          </a:prstGeom>
          <a:noFill/>
        </p:spPr>
        <p:txBody>
          <a:bodyPr wrap="none" rtlCol="0">
            <a:spAutoFit/>
          </a:bodyPr>
          <a:lstStyle/>
          <a:p>
            <a:r>
              <a:rPr lang="es-MX" sz="1200" dirty="0">
                <a:solidFill>
                  <a:srgbClr val="FF0000"/>
                </a:solidFill>
              </a:rPr>
              <a:t>10,  2021</a:t>
            </a:r>
          </a:p>
        </p:txBody>
      </p:sp>
      <p:sp>
        <p:nvSpPr>
          <p:cNvPr id="11" name="CuadroTexto 10">
            <a:extLst>
              <a:ext uri="{FF2B5EF4-FFF2-40B4-BE49-F238E27FC236}">
                <a16:creationId xmlns:a16="http://schemas.microsoft.com/office/drawing/2014/main" id="{13CF03D4-166E-42B0-91E9-35811B13D59B}"/>
              </a:ext>
            </a:extLst>
          </p:cNvPr>
          <p:cNvSpPr txBox="1"/>
          <p:nvPr/>
        </p:nvSpPr>
        <p:spPr>
          <a:xfrm>
            <a:off x="1398526" y="2672951"/>
            <a:ext cx="498855" cy="276999"/>
          </a:xfrm>
          <a:prstGeom prst="rect">
            <a:avLst/>
          </a:prstGeom>
          <a:noFill/>
        </p:spPr>
        <p:txBody>
          <a:bodyPr wrap="none" rtlCol="0">
            <a:spAutoFit/>
          </a:bodyPr>
          <a:lstStyle/>
          <a:p>
            <a:r>
              <a:rPr lang="es-MX" sz="1200" dirty="0">
                <a:solidFill>
                  <a:srgbClr val="FF0000"/>
                </a:solidFill>
              </a:rPr>
              <a:t>2021</a:t>
            </a:r>
          </a:p>
        </p:txBody>
      </p:sp>
      <p:sp>
        <p:nvSpPr>
          <p:cNvPr id="12" name="CuadroTexto 11">
            <a:extLst>
              <a:ext uri="{FF2B5EF4-FFF2-40B4-BE49-F238E27FC236}">
                <a16:creationId xmlns:a16="http://schemas.microsoft.com/office/drawing/2014/main" id="{C2712C2F-9481-4D2B-B83A-CEC7D40670D2}"/>
              </a:ext>
            </a:extLst>
          </p:cNvPr>
          <p:cNvSpPr txBox="1"/>
          <p:nvPr/>
        </p:nvSpPr>
        <p:spPr>
          <a:xfrm>
            <a:off x="1628416" y="2236410"/>
            <a:ext cx="498855" cy="276999"/>
          </a:xfrm>
          <a:prstGeom prst="rect">
            <a:avLst/>
          </a:prstGeom>
          <a:noFill/>
        </p:spPr>
        <p:txBody>
          <a:bodyPr wrap="none" rtlCol="0">
            <a:spAutoFit/>
          </a:bodyPr>
          <a:lstStyle/>
          <a:p>
            <a:r>
              <a:rPr lang="es-MX" sz="1200" dirty="0">
                <a:solidFill>
                  <a:srgbClr val="FF0000"/>
                </a:solidFill>
              </a:rPr>
              <a:t>2021</a:t>
            </a:r>
          </a:p>
        </p:txBody>
      </p:sp>
      <p:sp>
        <p:nvSpPr>
          <p:cNvPr id="13" name="CuadroTexto 12">
            <a:extLst>
              <a:ext uri="{FF2B5EF4-FFF2-40B4-BE49-F238E27FC236}">
                <a16:creationId xmlns:a16="http://schemas.microsoft.com/office/drawing/2014/main" id="{B5B27060-F0D1-4090-A71A-31D7B53CCA32}"/>
              </a:ext>
            </a:extLst>
          </p:cNvPr>
          <p:cNvSpPr txBox="1"/>
          <p:nvPr/>
        </p:nvSpPr>
        <p:spPr>
          <a:xfrm>
            <a:off x="1628416" y="1758013"/>
            <a:ext cx="843501" cy="276999"/>
          </a:xfrm>
          <a:prstGeom prst="rect">
            <a:avLst/>
          </a:prstGeom>
          <a:noFill/>
        </p:spPr>
        <p:txBody>
          <a:bodyPr wrap="none" rtlCol="0">
            <a:spAutoFit/>
          </a:bodyPr>
          <a:lstStyle/>
          <a:p>
            <a:r>
              <a:rPr lang="es-MX" sz="1200" dirty="0">
                <a:solidFill>
                  <a:srgbClr val="FF0000"/>
                </a:solidFill>
              </a:rPr>
              <a:t> 2021, 400</a:t>
            </a:r>
          </a:p>
        </p:txBody>
      </p:sp>
    </p:spTree>
    <p:extLst>
      <p:ext uri="{BB962C8B-B14F-4D97-AF65-F5344CB8AC3E}">
        <p14:creationId xmlns:p14="http://schemas.microsoft.com/office/powerpoint/2010/main" val="3420262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Actividad 10-1. Funciones de Orden Superior</a:t>
            </a:r>
          </a:p>
        </p:txBody>
      </p:sp>
      <p:sp>
        <p:nvSpPr>
          <p:cNvPr id="3" name="2 Marcador de contenido"/>
          <p:cNvSpPr>
            <a:spLocks noGrp="1"/>
          </p:cNvSpPr>
          <p:nvPr>
            <p:ph idx="1"/>
          </p:nvPr>
        </p:nvSpPr>
        <p:spPr/>
        <p:txBody>
          <a:bodyPr/>
          <a:lstStyle/>
          <a:p>
            <a:r>
              <a:rPr lang="es-MX" dirty="0"/>
              <a:t>Escribir una función que aplique un descuento a un precio y otra que aplique el IVA a un precio. Escribir una tercera función que reciba un diccionario con los precios y porcentajes de una cesta de la compra, y una de las funciones anteriores, y utilice la función pasada para aplicar los descuentos o el IVA a los productos de la cesta y devolver el precio final de la cesta.</a:t>
            </a:r>
          </a:p>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34</a:t>
            </a:fld>
            <a:endParaRPr lang="es-MX"/>
          </a:p>
        </p:txBody>
      </p:sp>
      <p:sp>
        <p:nvSpPr>
          <p:cNvPr id="7" name="CuadroTexto 6"/>
          <p:cNvSpPr txBox="1"/>
          <p:nvPr/>
        </p:nvSpPr>
        <p:spPr>
          <a:xfrm>
            <a:off x="5038344" y="4069080"/>
            <a:ext cx="2986587" cy="646331"/>
          </a:xfrm>
          <a:prstGeom prst="rect">
            <a:avLst/>
          </a:prstGeom>
          <a:noFill/>
        </p:spPr>
        <p:txBody>
          <a:bodyPr wrap="none" rtlCol="0">
            <a:spAutoFit/>
          </a:bodyPr>
          <a:lstStyle/>
          <a:p>
            <a:r>
              <a:rPr lang="es-MX" dirty="0"/>
              <a:t>[{‘precio’:90, ‘porcentaje’:20},</a:t>
            </a:r>
          </a:p>
          <a:p>
            <a:r>
              <a:rPr lang="es-MX" dirty="0"/>
              <a:t>{‘precio’:30, ‘porcentaje’:16}]</a:t>
            </a:r>
          </a:p>
        </p:txBody>
      </p:sp>
    </p:spTree>
    <p:extLst>
      <p:ext uri="{BB962C8B-B14F-4D97-AF65-F5344CB8AC3E}">
        <p14:creationId xmlns:p14="http://schemas.microsoft.com/office/powerpoint/2010/main" val="2668719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a:t>Actividad 10-2. </a:t>
            </a:r>
            <a:r>
              <a:rPr lang="es-MX" dirty="0"/>
              <a:t>Funciones de Orden Superior</a:t>
            </a:r>
          </a:p>
        </p:txBody>
      </p:sp>
      <p:sp>
        <p:nvSpPr>
          <p:cNvPr id="3" name="2 Marcador de contenido"/>
          <p:cNvSpPr>
            <a:spLocks noGrp="1"/>
          </p:cNvSpPr>
          <p:nvPr>
            <p:ph idx="1"/>
          </p:nvPr>
        </p:nvSpPr>
        <p:spPr/>
        <p:txBody>
          <a:bodyPr>
            <a:normAutofit/>
          </a:bodyPr>
          <a:lstStyle/>
          <a:p>
            <a:r>
              <a:rPr lang="es-MX" sz="2000" dirty="0"/>
              <a:t>Una inmobiliaria de una ciudad maneja una lista de inmuebles como la siguiente:</a:t>
            </a:r>
          </a:p>
          <a:p>
            <a:endParaRPr lang="es-MX" sz="2000" dirty="0"/>
          </a:p>
          <a:p>
            <a:endParaRPr lang="es-MX" sz="2000" dirty="0"/>
          </a:p>
          <a:p>
            <a:endParaRPr lang="es-MX" sz="2000" dirty="0"/>
          </a:p>
          <a:p>
            <a:endParaRPr lang="es-MX" sz="2000" dirty="0"/>
          </a:p>
          <a:p>
            <a:r>
              <a:rPr lang="es-MX" sz="2000" dirty="0"/>
              <a:t>Construir una función que permita hacer búsqueda de inmuebles en función de un presupuesto dado. La función recibirá como entrada la lista de inmuebles y un precio, y devolverá otra lista con los inmuebles cuyo precio sea menor o igual que el dado. Los inmuebles de la lista que se devuelva deben incorporar un nuevo par a cada diccionario con el precio del inmueble, donde el precio de un inmueble se calcula con las siguiente fórmula en función de la zona:</a:t>
            </a:r>
          </a:p>
          <a:p>
            <a:r>
              <a:rPr lang="es-MX" sz="2000" dirty="0"/>
              <a:t>Zona A: precio = (metros * 1000 + habitaciones * 5000 + garaje * 15000) * (1-antiguedad/100)</a:t>
            </a:r>
          </a:p>
          <a:p>
            <a:r>
              <a:rPr lang="es-MX" sz="2000" dirty="0"/>
              <a:t>Zona B: precio = (metros * 1000 + habitaciones * 5000 + garaje * 15000) * (1-antiguedad/100) * 1.5</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35</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2009775"/>
            <a:ext cx="7097713" cy="12763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512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Comprensiones</a:t>
            </a:r>
          </a:p>
        </p:txBody>
      </p:sp>
      <p:sp>
        <p:nvSpPr>
          <p:cNvPr id="3" name="2 Marcador de contenido"/>
          <p:cNvSpPr>
            <a:spLocks noGrp="1"/>
          </p:cNvSpPr>
          <p:nvPr>
            <p:ph idx="1"/>
          </p:nvPr>
        </p:nvSpPr>
        <p:spPr/>
        <p:txBody>
          <a:bodyPr/>
          <a:lstStyle/>
          <a:p>
            <a:pPr algn="just"/>
            <a:r>
              <a:rPr lang="es-MX" dirty="0"/>
              <a:t>Una comprensión es una manera compacta de crear una estructura de datos en </a:t>
            </a:r>
            <a:r>
              <a:rPr lang="es-MX" dirty="0" err="1"/>
              <a:t>Python</a:t>
            </a:r>
            <a:r>
              <a:rPr lang="es-MX" dirty="0"/>
              <a:t> desde uno o más </a:t>
            </a:r>
            <a:r>
              <a:rPr lang="es-MX" dirty="0" err="1"/>
              <a:t>iteradores</a:t>
            </a:r>
            <a:r>
              <a:rPr lang="es-MX" dirty="0"/>
              <a:t>.</a:t>
            </a:r>
          </a:p>
          <a:p>
            <a:pPr algn="just"/>
            <a:r>
              <a:rPr lang="es-MX" dirty="0"/>
              <a:t>Las comprensiones permiten combinar bucles y pruebas condicionales con una sintaxis menos detallada.</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36</a:t>
            </a:fld>
            <a:endParaRPr lang="es-MX"/>
          </a:p>
        </p:txBody>
      </p:sp>
      <p:sp>
        <p:nvSpPr>
          <p:cNvPr id="7" name="6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2416797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Comprensiones en Listas</a:t>
            </a:r>
          </a:p>
        </p:txBody>
      </p:sp>
      <p:sp>
        <p:nvSpPr>
          <p:cNvPr id="3" name="2 Marcador de contenido"/>
          <p:cNvSpPr>
            <a:spLocks noGrp="1"/>
          </p:cNvSpPr>
          <p:nvPr>
            <p:ph sz="half" idx="1"/>
          </p:nvPr>
        </p:nvSpPr>
        <p:spPr/>
        <p:txBody>
          <a:bodyPr/>
          <a:lstStyle/>
          <a:p>
            <a:r>
              <a:rPr lang="es-MX" dirty="0"/>
              <a:t>Normalmente hacemos</a:t>
            </a:r>
          </a:p>
          <a:p>
            <a:endParaRPr lang="es-MX" dirty="0"/>
          </a:p>
          <a:p>
            <a:endParaRPr lang="es-MX" dirty="0"/>
          </a:p>
          <a:p>
            <a:endParaRPr lang="es-MX" dirty="0"/>
          </a:p>
          <a:p>
            <a:endParaRPr lang="es-MX" dirty="0"/>
          </a:p>
          <a:p>
            <a:r>
              <a:rPr lang="es-MX" dirty="0"/>
              <a:t>O también</a:t>
            </a:r>
          </a:p>
        </p:txBody>
      </p:sp>
      <p:sp>
        <p:nvSpPr>
          <p:cNvPr id="7" name="6 Marcador de contenido"/>
          <p:cNvSpPr>
            <a:spLocks noGrp="1"/>
          </p:cNvSpPr>
          <p:nvPr>
            <p:ph sz="half" idx="2"/>
          </p:nvPr>
        </p:nvSpPr>
        <p:spPr/>
        <p:txBody>
          <a:bodyPr/>
          <a:lstStyle/>
          <a:p>
            <a:r>
              <a:rPr lang="es-MX" dirty="0"/>
              <a:t>O bien convertir la salida de </a:t>
            </a:r>
            <a:r>
              <a:rPr lang="es-MX" b="1" dirty="0" err="1"/>
              <a:t>range</a:t>
            </a:r>
            <a:r>
              <a:rPr lang="es-MX" b="1" dirty="0"/>
              <a:t>()</a:t>
            </a:r>
            <a:r>
              <a:rPr lang="es-MX" dirty="0"/>
              <a:t> en una lista directamente</a:t>
            </a:r>
          </a:p>
          <a:p>
            <a:endParaRPr lang="es-MX" dirty="0"/>
          </a:p>
          <a:p>
            <a:endParaRPr lang="es-MX" dirty="0"/>
          </a:p>
          <a:p>
            <a:r>
              <a:rPr lang="es-MX" dirty="0"/>
              <a:t>O utilizando comprensión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37</a:t>
            </a:fld>
            <a:endParaRPr lang="es-MX"/>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2336800"/>
            <a:ext cx="2466975" cy="18669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74" y="4827587"/>
            <a:ext cx="3400425" cy="14097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6113" y="3213100"/>
            <a:ext cx="3457575" cy="7715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818062"/>
            <a:ext cx="5010150" cy="714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4624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195"/>
                                        </p:tgtEl>
                                        <p:attrNameLst>
                                          <p:attrName>style.visibility</p:attrName>
                                        </p:attrNameLst>
                                      </p:cBhvr>
                                      <p:to>
                                        <p:strVal val="visible"/>
                                      </p:to>
                                    </p:set>
                                    <p:animEffect transition="in" filter="wipe(down)">
                                      <p:cBhvr>
                                        <p:cTn id="23" dur="580">
                                          <p:stCondLst>
                                            <p:cond delay="0"/>
                                          </p:stCondLst>
                                        </p:cTn>
                                        <p:tgtEl>
                                          <p:spTgt spid="8195"/>
                                        </p:tgtEl>
                                      </p:cBhvr>
                                    </p:animEffect>
                                    <p:anim calcmode="lin" valueType="num">
                                      <p:cBhvr>
                                        <p:cTn id="24" dur="1822" tmFilter="0,0; 0.14,0.36; 0.43,0.73; 0.71,0.91; 1.0,1.0">
                                          <p:stCondLst>
                                            <p:cond delay="0"/>
                                          </p:stCondLst>
                                        </p:cTn>
                                        <p:tgtEl>
                                          <p:spTgt spid="819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19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19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19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195"/>
                                        </p:tgtEl>
                                        <p:attrNameLst>
                                          <p:attrName>ppt_y</p:attrName>
                                        </p:attrNameLst>
                                      </p:cBhvr>
                                      <p:tavLst>
                                        <p:tav tm="0" fmla="#ppt_y-sin(pi*$)/81">
                                          <p:val>
                                            <p:fltVal val="0"/>
                                          </p:val>
                                        </p:tav>
                                        <p:tav tm="100000">
                                          <p:val>
                                            <p:fltVal val="1"/>
                                          </p:val>
                                        </p:tav>
                                      </p:tavLst>
                                    </p:anim>
                                    <p:animScale>
                                      <p:cBhvr>
                                        <p:cTn id="29" dur="26">
                                          <p:stCondLst>
                                            <p:cond delay="650"/>
                                          </p:stCondLst>
                                        </p:cTn>
                                        <p:tgtEl>
                                          <p:spTgt spid="8195"/>
                                        </p:tgtEl>
                                      </p:cBhvr>
                                      <p:to x="100000" y="60000"/>
                                    </p:animScale>
                                    <p:animScale>
                                      <p:cBhvr>
                                        <p:cTn id="30" dur="166" decel="50000">
                                          <p:stCondLst>
                                            <p:cond delay="676"/>
                                          </p:stCondLst>
                                        </p:cTn>
                                        <p:tgtEl>
                                          <p:spTgt spid="8195"/>
                                        </p:tgtEl>
                                      </p:cBhvr>
                                      <p:to x="100000" y="100000"/>
                                    </p:animScale>
                                    <p:animScale>
                                      <p:cBhvr>
                                        <p:cTn id="31" dur="26">
                                          <p:stCondLst>
                                            <p:cond delay="1312"/>
                                          </p:stCondLst>
                                        </p:cTn>
                                        <p:tgtEl>
                                          <p:spTgt spid="8195"/>
                                        </p:tgtEl>
                                      </p:cBhvr>
                                      <p:to x="100000" y="80000"/>
                                    </p:animScale>
                                    <p:animScale>
                                      <p:cBhvr>
                                        <p:cTn id="32" dur="166" decel="50000">
                                          <p:stCondLst>
                                            <p:cond delay="1338"/>
                                          </p:stCondLst>
                                        </p:cTn>
                                        <p:tgtEl>
                                          <p:spTgt spid="8195"/>
                                        </p:tgtEl>
                                      </p:cBhvr>
                                      <p:to x="100000" y="100000"/>
                                    </p:animScale>
                                    <p:animScale>
                                      <p:cBhvr>
                                        <p:cTn id="33" dur="26">
                                          <p:stCondLst>
                                            <p:cond delay="1642"/>
                                          </p:stCondLst>
                                        </p:cTn>
                                        <p:tgtEl>
                                          <p:spTgt spid="8195"/>
                                        </p:tgtEl>
                                      </p:cBhvr>
                                      <p:to x="100000" y="90000"/>
                                    </p:animScale>
                                    <p:animScale>
                                      <p:cBhvr>
                                        <p:cTn id="34" dur="166" decel="50000">
                                          <p:stCondLst>
                                            <p:cond delay="1668"/>
                                          </p:stCondLst>
                                        </p:cTn>
                                        <p:tgtEl>
                                          <p:spTgt spid="8195"/>
                                        </p:tgtEl>
                                      </p:cBhvr>
                                      <p:to x="100000" y="100000"/>
                                    </p:animScale>
                                    <p:animScale>
                                      <p:cBhvr>
                                        <p:cTn id="35" dur="26">
                                          <p:stCondLst>
                                            <p:cond delay="1808"/>
                                          </p:stCondLst>
                                        </p:cTn>
                                        <p:tgtEl>
                                          <p:spTgt spid="8195"/>
                                        </p:tgtEl>
                                      </p:cBhvr>
                                      <p:to x="100000" y="95000"/>
                                    </p:animScale>
                                    <p:animScale>
                                      <p:cBhvr>
                                        <p:cTn id="36" dur="166" decel="50000">
                                          <p:stCondLst>
                                            <p:cond delay="1834"/>
                                          </p:stCondLst>
                                        </p:cTn>
                                        <p:tgtEl>
                                          <p:spTgt spid="819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down)">
                                      <p:cBhvr>
                                        <p:cTn id="41" dur="580">
                                          <p:stCondLst>
                                            <p:cond delay="0"/>
                                          </p:stCondLst>
                                        </p:cTn>
                                        <p:tgtEl>
                                          <p:spTgt spid="7">
                                            <p:txEl>
                                              <p:pRg st="0" end="0"/>
                                            </p:txEl>
                                          </p:spTgt>
                                        </p:tgtEl>
                                      </p:cBhvr>
                                    </p:animEffect>
                                    <p:anim calcmode="lin" valueType="num">
                                      <p:cBhvr>
                                        <p:cTn id="4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xEl>
                                              <p:pRg st="0" end="0"/>
                                            </p:txEl>
                                          </p:spTgt>
                                        </p:tgtEl>
                                      </p:cBhvr>
                                      <p:to x="100000" y="60000"/>
                                    </p:animScale>
                                    <p:animScale>
                                      <p:cBhvr>
                                        <p:cTn id="48" dur="166" decel="50000">
                                          <p:stCondLst>
                                            <p:cond delay="676"/>
                                          </p:stCondLst>
                                        </p:cTn>
                                        <p:tgtEl>
                                          <p:spTgt spid="7">
                                            <p:txEl>
                                              <p:pRg st="0" end="0"/>
                                            </p:txEl>
                                          </p:spTgt>
                                        </p:tgtEl>
                                      </p:cBhvr>
                                      <p:to x="100000" y="100000"/>
                                    </p:animScale>
                                    <p:animScale>
                                      <p:cBhvr>
                                        <p:cTn id="49" dur="26">
                                          <p:stCondLst>
                                            <p:cond delay="1312"/>
                                          </p:stCondLst>
                                        </p:cTn>
                                        <p:tgtEl>
                                          <p:spTgt spid="7">
                                            <p:txEl>
                                              <p:pRg st="0" end="0"/>
                                            </p:txEl>
                                          </p:spTgt>
                                        </p:tgtEl>
                                      </p:cBhvr>
                                      <p:to x="100000" y="80000"/>
                                    </p:animScale>
                                    <p:animScale>
                                      <p:cBhvr>
                                        <p:cTn id="50" dur="166" decel="50000">
                                          <p:stCondLst>
                                            <p:cond delay="1338"/>
                                          </p:stCondLst>
                                        </p:cTn>
                                        <p:tgtEl>
                                          <p:spTgt spid="7">
                                            <p:txEl>
                                              <p:pRg st="0" end="0"/>
                                            </p:txEl>
                                          </p:spTgt>
                                        </p:tgtEl>
                                      </p:cBhvr>
                                      <p:to x="100000" y="100000"/>
                                    </p:animScale>
                                    <p:animScale>
                                      <p:cBhvr>
                                        <p:cTn id="51" dur="26">
                                          <p:stCondLst>
                                            <p:cond delay="1642"/>
                                          </p:stCondLst>
                                        </p:cTn>
                                        <p:tgtEl>
                                          <p:spTgt spid="7">
                                            <p:txEl>
                                              <p:pRg st="0" end="0"/>
                                            </p:txEl>
                                          </p:spTgt>
                                        </p:tgtEl>
                                      </p:cBhvr>
                                      <p:to x="100000" y="90000"/>
                                    </p:animScale>
                                    <p:animScale>
                                      <p:cBhvr>
                                        <p:cTn id="52" dur="166" decel="50000">
                                          <p:stCondLst>
                                            <p:cond delay="1668"/>
                                          </p:stCondLst>
                                        </p:cTn>
                                        <p:tgtEl>
                                          <p:spTgt spid="7">
                                            <p:txEl>
                                              <p:pRg st="0" end="0"/>
                                            </p:txEl>
                                          </p:spTgt>
                                        </p:tgtEl>
                                      </p:cBhvr>
                                      <p:to x="100000" y="100000"/>
                                    </p:animScale>
                                    <p:animScale>
                                      <p:cBhvr>
                                        <p:cTn id="53" dur="26">
                                          <p:stCondLst>
                                            <p:cond delay="1808"/>
                                          </p:stCondLst>
                                        </p:cTn>
                                        <p:tgtEl>
                                          <p:spTgt spid="7">
                                            <p:txEl>
                                              <p:pRg st="0" end="0"/>
                                            </p:txEl>
                                          </p:spTgt>
                                        </p:tgtEl>
                                      </p:cBhvr>
                                      <p:to x="100000" y="95000"/>
                                    </p:animScale>
                                    <p:animScale>
                                      <p:cBhvr>
                                        <p:cTn id="54" dur="166" decel="50000">
                                          <p:stCondLst>
                                            <p:cond delay="1834"/>
                                          </p:stCondLst>
                                        </p:cTn>
                                        <p:tgtEl>
                                          <p:spTgt spid="7">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8196"/>
                                        </p:tgtEl>
                                        <p:attrNameLst>
                                          <p:attrName>style.visibility</p:attrName>
                                        </p:attrNameLst>
                                      </p:cBhvr>
                                      <p:to>
                                        <p:strVal val="visible"/>
                                      </p:to>
                                    </p:set>
                                    <p:animEffect transition="in" filter="wipe(down)">
                                      <p:cBhvr>
                                        <p:cTn id="57" dur="580">
                                          <p:stCondLst>
                                            <p:cond delay="0"/>
                                          </p:stCondLst>
                                        </p:cTn>
                                        <p:tgtEl>
                                          <p:spTgt spid="8196"/>
                                        </p:tgtEl>
                                      </p:cBhvr>
                                    </p:animEffect>
                                    <p:anim calcmode="lin" valueType="num">
                                      <p:cBhvr>
                                        <p:cTn id="58"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63" dur="26">
                                          <p:stCondLst>
                                            <p:cond delay="650"/>
                                          </p:stCondLst>
                                        </p:cTn>
                                        <p:tgtEl>
                                          <p:spTgt spid="8196"/>
                                        </p:tgtEl>
                                      </p:cBhvr>
                                      <p:to x="100000" y="60000"/>
                                    </p:animScale>
                                    <p:animScale>
                                      <p:cBhvr>
                                        <p:cTn id="64" dur="166" decel="50000">
                                          <p:stCondLst>
                                            <p:cond delay="676"/>
                                          </p:stCondLst>
                                        </p:cTn>
                                        <p:tgtEl>
                                          <p:spTgt spid="8196"/>
                                        </p:tgtEl>
                                      </p:cBhvr>
                                      <p:to x="100000" y="100000"/>
                                    </p:animScale>
                                    <p:animScale>
                                      <p:cBhvr>
                                        <p:cTn id="65" dur="26">
                                          <p:stCondLst>
                                            <p:cond delay="1312"/>
                                          </p:stCondLst>
                                        </p:cTn>
                                        <p:tgtEl>
                                          <p:spTgt spid="8196"/>
                                        </p:tgtEl>
                                      </p:cBhvr>
                                      <p:to x="100000" y="80000"/>
                                    </p:animScale>
                                    <p:animScale>
                                      <p:cBhvr>
                                        <p:cTn id="66" dur="166" decel="50000">
                                          <p:stCondLst>
                                            <p:cond delay="1338"/>
                                          </p:stCondLst>
                                        </p:cTn>
                                        <p:tgtEl>
                                          <p:spTgt spid="8196"/>
                                        </p:tgtEl>
                                      </p:cBhvr>
                                      <p:to x="100000" y="100000"/>
                                    </p:animScale>
                                    <p:animScale>
                                      <p:cBhvr>
                                        <p:cTn id="67" dur="26">
                                          <p:stCondLst>
                                            <p:cond delay="1642"/>
                                          </p:stCondLst>
                                        </p:cTn>
                                        <p:tgtEl>
                                          <p:spTgt spid="8196"/>
                                        </p:tgtEl>
                                      </p:cBhvr>
                                      <p:to x="100000" y="90000"/>
                                    </p:animScale>
                                    <p:animScale>
                                      <p:cBhvr>
                                        <p:cTn id="68" dur="166" decel="50000">
                                          <p:stCondLst>
                                            <p:cond delay="1668"/>
                                          </p:stCondLst>
                                        </p:cTn>
                                        <p:tgtEl>
                                          <p:spTgt spid="8196"/>
                                        </p:tgtEl>
                                      </p:cBhvr>
                                      <p:to x="100000" y="100000"/>
                                    </p:animScale>
                                    <p:animScale>
                                      <p:cBhvr>
                                        <p:cTn id="69" dur="26">
                                          <p:stCondLst>
                                            <p:cond delay="1808"/>
                                          </p:stCondLst>
                                        </p:cTn>
                                        <p:tgtEl>
                                          <p:spTgt spid="8196"/>
                                        </p:tgtEl>
                                      </p:cBhvr>
                                      <p:to x="100000" y="95000"/>
                                    </p:animScale>
                                    <p:animScale>
                                      <p:cBhvr>
                                        <p:cTn id="70" dur="166" decel="50000">
                                          <p:stCondLst>
                                            <p:cond delay="1834"/>
                                          </p:stCondLst>
                                        </p:cTn>
                                        <p:tgtEl>
                                          <p:spTgt spid="8196"/>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7">
                                            <p:txEl>
                                              <p:pRg st="3" end="3"/>
                                            </p:txEl>
                                          </p:spTgt>
                                        </p:tgtEl>
                                        <p:attrNameLst>
                                          <p:attrName>style.visibility</p:attrName>
                                        </p:attrNameLst>
                                      </p:cBhvr>
                                      <p:to>
                                        <p:strVal val="visible"/>
                                      </p:to>
                                    </p:set>
                                    <p:animEffect transition="in" filter="wipe(down)">
                                      <p:cBhvr>
                                        <p:cTn id="75" dur="580">
                                          <p:stCondLst>
                                            <p:cond delay="0"/>
                                          </p:stCondLst>
                                        </p:cTn>
                                        <p:tgtEl>
                                          <p:spTgt spid="7">
                                            <p:txEl>
                                              <p:pRg st="3" end="3"/>
                                            </p:txEl>
                                          </p:spTgt>
                                        </p:tgtEl>
                                      </p:cBhvr>
                                    </p:animEffect>
                                    <p:anim calcmode="lin" valueType="num">
                                      <p:cBhvr>
                                        <p:cTn id="76"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7">
                                            <p:txEl>
                                              <p:pRg st="3" end="3"/>
                                            </p:txEl>
                                          </p:spTgt>
                                        </p:tgtEl>
                                      </p:cBhvr>
                                      <p:to x="100000" y="60000"/>
                                    </p:animScale>
                                    <p:animScale>
                                      <p:cBhvr>
                                        <p:cTn id="82" dur="166" decel="50000">
                                          <p:stCondLst>
                                            <p:cond delay="676"/>
                                          </p:stCondLst>
                                        </p:cTn>
                                        <p:tgtEl>
                                          <p:spTgt spid="7">
                                            <p:txEl>
                                              <p:pRg st="3" end="3"/>
                                            </p:txEl>
                                          </p:spTgt>
                                        </p:tgtEl>
                                      </p:cBhvr>
                                      <p:to x="100000" y="100000"/>
                                    </p:animScale>
                                    <p:animScale>
                                      <p:cBhvr>
                                        <p:cTn id="83" dur="26">
                                          <p:stCondLst>
                                            <p:cond delay="1312"/>
                                          </p:stCondLst>
                                        </p:cTn>
                                        <p:tgtEl>
                                          <p:spTgt spid="7">
                                            <p:txEl>
                                              <p:pRg st="3" end="3"/>
                                            </p:txEl>
                                          </p:spTgt>
                                        </p:tgtEl>
                                      </p:cBhvr>
                                      <p:to x="100000" y="80000"/>
                                    </p:animScale>
                                    <p:animScale>
                                      <p:cBhvr>
                                        <p:cTn id="84" dur="166" decel="50000">
                                          <p:stCondLst>
                                            <p:cond delay="1338"/>
                                          </p:stCondLst>
                                        </p:cTn>
                                        <p:tgtEl>
                                          <p:spTgt spid="7">
                                            <p:txEl>
                                              <p:pRg st="3" end="3"/>
                                            </p:txEl>
                                          </p:spTgt>
                                        </p:tgtEl>
                                      </p:cBhvr>
                                      <p:to x="100000" y="100000"/>
                                    </p:animScale>
                                    <p:animScale>
                                      <p:cBhvr>
                                        <p:cTn id="85" dur="26">
                                          <p:stCondLst>
                                            <p:cond delay="1642"/>
                                          </p:stCondLst>
                                        </p:cTn>
                                        <p:tgtEl>
                                          <p:spTgt spid="7">
                                            <p:txEl>
                                              <p:pRg st="3" end="3"/>
                                            </p:txEl>
                                          </p:spTgt>
                                        </p:tgtEl>
                                      </p:cBhvr>
                                      <p:to x="100000" y="90000"/>
                                    </p:animScale>
                                    <p:animScale>
                                      <p:cBhvr>
                                        <p:cTn id="86" dur="166" decel="50000">
                                          <p:stCondLst>
                                            <p:cond delay="1668"/>
                                          </p:stCondLst>
                                        </p:cTn>
                                        <p:tgtEl>
                                          <p:spTgt spid="7">
                                            <p:txEl>
                                              <p:pRg st="3" end="3"/>
                                            </p:txEl>
                                          </p:spTgt>
                                        </p:tgtEl>
                                      </p:cBhvr>
                                      <p:to x="100000" y="100000"/>
                                    </p:animScale>
                                    <p:animScale>
                                      <p:cBhvr>
                                        <p:cTn id="87" dur="26">
                                          <p:stCondLst>
                                            <p:cond delay="1808"/>
                                          </p:stCondLst>
                                        </p:cTn>
                                        <p:tgtEl>
                                          <p:spTgt spid="7">
                                            <p:txEl>
                                              <p:pRg st="3" end="3"/>
                                            </p:txEl>
                                          </p:spTgt>
                                        </p:tgtEl>
                                      </p:cBhvr>
                                      <p:to x="100000" y="95000"/>
                                    </p:animScale>
                                    <p:animScale>
                                      <p:cBhvr>
                                        <p:cTn id="88" dur="166" decel="50000">
                                          <p:stCondLst>
                                            <p:cond delay="1834"/>
                                          </p:stCondLst>
                                        </p:cTn>
                                        <p:tgtEl>
                                          <p:spTgt spid="7">
                                            <p:txEl>
                                              <p:pRg st="3" end="3"/>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8197"/>
                                        </p:tgtEl>
                                        <p:attrNameLst>
                                          <p:attrName>style.visibility</p:attrName>
                                        </p:attrNameLst>
                                      </p:cBhvr>
                                      <p:to>
                                        <p:strVal val="visible"/>
                                      </p:to>
                                    </p:set>
                                    <p:animEffect transition="in" filter="wipe(down)">
                                      <p:cBhvr>
                                        <p:cTn id="91" dur="580">
                                          <p:stCondLst>
                                            <p:cond delay="0"/>
                                          </p:stCondLst>
                                        </p:cTn>
                                        <p:tgtEl>
                                          <p:spTgt spid="8197"/>
                                        </p:tgtEl>
                                      </p:cBhvr>
                                    </p:animEffect>
                                    <p:anim calcmode="lin" valueType="num">
                                      <p:cBhvr>
                                        <p:cTn id="92" dur="1822" tmFilter="0,0; 0.14,0.36; 0.43,0.73; 0.71,0.91; 1.0,1.0">
                                          <p:stCondLst>
                                            <p:cond delay="0"/>
                                          </p:stCondLst>
                                        </p:cTn>
                                        <p:tgtEl>
                                          <p:spTgt spid="8197"/>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8197"/>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8197"/>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8197"/>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8197"/>
                                        </p:tgtEl>
                                        <p:attrNameLst>
                                          <p:attrName>ppt_y</p:attrName>
                                        </p:attrNameLst>
                                      </p:cBhvr>
                                      <p:tavLst>
                                        <p:tav tm="0" fmla="#ppt_y-sin(pi*$)/81">
                                          <p:val>
                                            <p:fltVal val="0"/>
                                          </p:val>
                                        </p:tav>
                                        <p:tav tm="100000">
                                          <p:val>
                                            <p:fltVal val="1"/>
                                          </p:val>
                                        </p:tav>
                                      </p:tavLst>
                                    </p:anim>
                                    <p:animScale>
                                      <p:cBhvr>
                                        <p:cTn id="97" dur="26">
                                          <p:stCondLst>
                                            <p:cond delay="650"/>
                                          </p:stCondLst>
                                        </p:cTn>
                                        <p:tgtEl>
                                          <p:spTgt spid="8197"/>
                                        </p:tgtEl>
                                      </p:cBhvr>
                                      <p:to x="100000" y="60000"/>
                                    </p:animScale>
                                    <p:animScale>
                                      <p:cBhvr>
                                        <p:cTn id="98" dur="166" decel="50000">
                                          <p:stCondLst>
                                            <p:cond delay="676"/>
                                          </p:stCondLst>
                                        </p:cTn>
                                        <p:tgtEl>
                                          <p:spTgt spid="8197"/>
                                        </p:tgtEl>
                                      </p:cBhvr>
                                      <p:to x="100000" y="100000"/>
                                    </p:animScale>
                                    <p:animScale>
                                      <p:cBhvr>
                                        <p:cTn id="99" dur="26">
                                          <p:stCondLst>
                                            <p:cond delay="1312"/>
                                          </p:stCondLst>
                                        </p:cTn>
                                        <p:tgtEl>
                                          <p:spTgt spid="8197"/>
                                        </p:tgtEl>
                                      </p:cBhvr>
                                      <p:to x="100000" y="80000"/>
                                    </p:animScale>
                                    <p:animScale>
                                      <p:cBhvr>
                                        <p:cTn id="100" dur="166" decel="50000">
                                          <p:stCondLst>
                                            <p:cond delay="1338"/>
                                          </p:stCondLst>
                                        </p:cTn>
                                        <p:tgtEl>
                                          <p:spTgt spid="8197"/>
                                        </p:tgtEl>
                                      </p:cBhvr>
                                      <p:to x="100000" y="100000"/>
                                    </p:animScale>
                                    <p:animScale>
                                      <p:cBhvr>
                                        <p:cTn id="101" dur="26">
                                          <p:stCondLst>
                                            <p:cond delay="1642"/>
                                          </p:stCondLst>
                                        </p:cTn>
                                        <p:tgtEl>
                                          <p:spTgt spid="8197"/>
                                        </p:tgtEl>
                                      </p:cBhvr>
                                      <p:to x="100000" y="90000"/>
                                    </p:animScale>
                                    <p:animScale>
                                      <p:cBhvr>
                                        <p:cTn id="102" dur="166" decel="50000">
                                          <p:stCondLst>
                                            <p:cond delay="1668"/>
                                          </p:stCondLst>
                                        </p:cTn>
                                        <p:tgtEl>
                                          <p:spTgt spid="8197"/>
                                        </p:tgtEl>
                                      </p:cBhvr>
                                      <p:to x="100000" y="100000"/>
                                    </p:animScale>
                                    <p:animScale>
                                      <p:cBhvr>
                                        <p:cTn id="103" dur="26">
                                          <p:stCondLst>
                                            <p:cond delay="1808"/>
                                          </p:stCondLst>
                                        </p:cTn>
                                        <p:tgtEl>
                                          <p:spTgt spid="8197"/>
                                        </p:tgtEl>
                                      </p:cBhvr>
                                      <p:to x="100000" y="95000"/>
                                    </p:animScale>
                                    <p:animScale>
                                      <p:cBhvr>
                                        <p:cTn id="104" dur="166" decel="50000">
                                          <p:stCondLst>
                                            <p:cond delay="1834"/>
                                          </p:stCondLst>
                                        </p:cTn>
                                        <p:tgtEl>
                                          <p:spTgt spid="81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Comprensiones en Listas</a:t>
            </a:r>
          </a:p>
        </p:txBody>
      </p:sp>
      <p:sp>
        <p:nvSpPr>
          <p:cNvPr id="3" name="2 Marcador de contenido"/>
          <p:cNvSpPr>
            <a:spLocks noGrp="1"/>
          </p:cNvSpPr>
          <p:nvPr>
            <p:ph sz="half" idx="1"/>
          </p:nvPr>
        </p:nvSpPr>
        <p:spPr/>
        <p:txBody>
          <a:bodyPr/>
          <a:lstStyle/>
          <a:p>
            <a:r>
              <a:rPr lang="es-MX" dirty="0"/>
              <a:t>Sintaxis:</a:t>
            </a:r>
          </a:p>
          <a:p>
            <a:endParaRPr lang="es-MX" dirty="0"/>
          </a:p>
          <a:p>
            <a:endParaRPr lang="es-MX" dirty="0"/>
          </a:p>
          <a:p>
            <a:endParaRPr lang="es-MX" dirty="0"/>
          </a:p>
          <a:p>
            <a:endParaRPr lang="es-MX" dirty="0"/>
          </a:p>
          <a:p>
            <a:r>
              <a:rPr lang="es-MX" dirty="0"/>
              <a:t>Ejemplo:</a:t>
            </a:r>
          </a:p>
        </p:txBody>
      </p:sp>
      <p:sp>
        <p:nvSpPr>
          <p:cNvPr id="4" name="3 Marcador de contenido"/>
          <p:cNvSpPr>
            <a:spLocks noGrp="1"/>
          </p:cNvSpPr>
          <p:nvPr>
            <p:ph sz="half" idx="2"/>
          </p:nvPr>
        </p:nvSpPr>
        <p:spPr/>
        <p:txBody>
          <a:bodyPr/>
          <a:lstStyle/>
          <a:p>
            <a:r>
              <a:rPr lang="es-MX" dirty="0"/>
              <a:t>Puede incluir una expresión condicional</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38</a:t>
            </a:fld>
            <a:endParaRPr lang="es-MX"/>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368550"/>
            <a:ext cx="3714750" cy="3810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4873625"/>
            <a:ext cx="5210175" cy="704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2749550"/>
            <a:ext cx="5153025" cy="3810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2737" y="3702050"/>
            <a:ext cx="6383337" cy="7810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482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9219"/>
                                        </p:tgtEl>
                                        <p:attrNameLst>
                                          <p:attrName>style.visibility</p:attrName>
                                        </p:attrNameLst>
                                      </p:cBhvr>
                                      <p:to>
                                        <p:strVal val="visible"/>
                                      </p:to>
                                    </p:set>
                                    <p:animEffect transition="in" filter="wipe(down)">
                                      <p:cBhvr>
                                        <p:cTn id="23" dur="580">
                                          <p:stCondLst>
                                            <p:cond delay="0"/>
                                          </p:stCondLst>
                                        </p:cTn>
                                        <p:tgtEl>
                                          <p:spTgt spid="9219"/>
                                        </p:tgtEl>
                                      </p:cBhvr>
                                    </p:animEffect>
                                    <p:anim calcmode="lin" valueType="num">
                                      <p:cBhvr>
                                        <p:cTn id="24" dur="1822" tmFilter="0,0; 0.14,0.36; 0.43,0.73; 0.71,0.91; 1.0,1.0">
                                          <p:stCondLst>
                                            <p:cond delay="0"/>
                                          </p:stCondLst>
                                        </p:cTn>
                                        <p:tgtEl>
                                          <p:spTgt spid="921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21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21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21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219"/>
                                        </p:tgtEl>
                                        <p:attrNameLst>
                                          <p:attrName>ppt_y</p:attrName>
                                        </p:attrNameLst>
                                      </p:cBhvr>
                                      <p:tavLst>
                                        <p:tav tm="0" fmla="#ppt_y-sin(pi*$)/81">
                                          <p:val>
                                            <p:fltVal val="0"/>
                                          </p:val>
                                        </p:tav>
                                        <p:tav tm="100000">
                                          <p:val>
                                            <p:fltVal val="1"/>
                                          </p:val>
                                        </p:tav>
                                      </p:tavLst>
                                    </p:anim>
                                    <p:animScale>
                                      <p:cBhvr>
                                        <p:cTn id="29" dur="26">
                                          <p:stCondLst>
                                            <p:cond delay="650"/>
                                          </p:stCondLst>
                                        </p:cTn>
                                        <p:tgtEl>
                                          <p:spTgt spid="9219"/>
                                        </p:tgtEl>
                                      </p:cBhvr>
                                      <p:to x="100000" y="60000"/>
                                    </p:animScale>
                                    <p:animScale>
                                      <p:cBhvr>
                                        <p:cTn id="30" dur="166" decel="50000">
                                          <p:stCondLst>
                                            <p:cond delay="676"/>
                                          </p:stCondLst>
                                        </p:cTn>
                                        <p:tgtEl>
                                          <p:spTgt spid="9219"/>
                                        </p:tgtEl>
                                      </p:cBhvr>
                                      <p:to x="100000" y="100000"/>
                                    </p:animScale>
                                    <p:animScale>
                                      <p:cBhvr>
                                        <p:cTn id="31" dur="26">
                                          <p:stCondLst>
                                            <p:cond delay="1312"/>
                                          </p:stCondLst>
                                        </p:cTn>
                                        <p:tgtEl>
                                          <p:spTgt spid="9219"/>
                                        </p:tgtEl>
                                      </p:cBhvr>
                                      <p:to x="100000" y="80000"/>
                                    </p:animScale>
                                    <p:animScale>
                                      <p:cBhvr>
                                        <p:cTn id="32" dur="166" decel="50000">
                                          <p:stCondLst>
                                            <p:cond delay="1338"/>
                                          </p:stCondLst>
                                        </p:cTn>
                                        <p:tgtEl>
                                          <p:spTgt spid="9219"/>
                                        </p:tgtEl>
                                      </p:cBhvr>
                                      <p:to x="100000" y="100000"/>
                                    </p:animScale>
                                    <p:animScale>
                                      <p:cBhvr>
                                        <p:cTn id="33" dur="26">
                                          <p:stCondLst>
                                            <p:cond delay="1642"/>
                                          </p:stCondLst>
                                        </p:cTn>
                                        <p:tgtEl>
                                          <p:spTgt spid="9219"/>
                                        </p:tgtEl>
                                      </p:cBhvr>
                                      <p:to x="100000" y="90000"/>
                                    </p:animScale>
                                    <p:animScale>
                                      <p:cBhvr>
                                        <p:cTn id="34" dur="166" decel="50000">
                                          <p:stCondLst>
                                            <p:cond delay="1668"/>
                                          </p:stCondLst>
                                        </p:cTn>
                                        <p:tgtEl>
                                          <p:spTgt spid="9219"/>
                                        </p:tgtEl>
                                      </p:cBhvr>
                                      <p:to x="100000" y="100000"/>
                                    </p:animScale>
                                    <p:animScale>
                                      <p:cBhvr>
                                        <p:cTn id="35" dur="26">
                                          <p:stCondLst>
                                            <p:cond delay="1808"/>
                                          </p:stCondLst>
                                        </p:cTn>
                                        <p:tgtEl>
                                          <p:spTgt spid="9219"/>
                                        </p:tgtEl>
                                      </p:cBhvr>
                                      <p:to x="100000" y="95000"/>
                                    </p:animScale>
                                    <p:animScale>
                                      <p:cBhvr>
                                        <p:cTn id="36" dur="166" decel="50000">
                                          <p:stCondLst>
                                            <p:cond delay="1834"/>
                                          </p:stCondLst>
                                        </p:cTn>
                                        <p:tgtEl>
                                          <p:spTgt spid="921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down)">
                                      <p:cBhvr>
                                        <p:cTn id="41" dur="580">
                                          <p:stCondLst>
                                            <p:cond delay="0"/>
                                          </p:stCondLst>
                                        </p:cTn>
                                        <p:tgtEl>
                                          <p:spTgt spid="4">
                                            <p:txEl>
                                              <p:pRg st="0" end="0"/>
                                            </p:txEl>
                                          </p:spTgt>
                                        </p:tgtEl>
                                      </p:cBhvr>
                                    </p:animEffect>
                                    <p:anim calcmode="lin" valueType="num">
                                      <p:cBhvr>
                                        <p:cTn id="4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xEl>
                                              <p:pRg st="0" end="0"/>
                                            </p:txEl>
                                          </p:spTgt>
                                        </p:tgtEl>
                                      </p:cBhvr>
                                      <p:to x="100000" y="60000"/>
                                    </p:animScale>
                                    <p:animScale>
                                      <p:cBhvr>
                                        <p:cTn id="48" dur="166" decel="50000">
                                          <p:stCondLst>
                                            <p:cond delay="676"/>
                                          </p:stCondLst>
                                        </p:cTn>
                                        <p:tgtEl>
                                          <p:spTgt spid="4">
                                            <p:txEl>
                                              <p:pRg st="0" end="0"/>
                                            </p:txEl>
                                          </p:spTgt>
                                        </p:tgtEl>
                                      </p:cBhvr>
                                      <p:to x="100000" y="100000"/>
                                    </p:animScale>
                                    <p:animScale>
                                      <p:cBhvr>
                                        <p:cTn id="49" dur="26">
                                          <p:stCondLst>
                                            <p:cond delay="1312"/>
                                          </p:stCondLst>
                                        </p:cTn>
                                        <p:tgtEl>
                                          <p:spTgt spid="4">
                                            <p:txEl>
                                              <p:pRg st="0" end="0"/>
                                            </p:txEl>
                                          </p:spTgt>
                                        </p:tgtEl>
                                      </p:cBhvr>
                                      <p:to x="100000" y="80000"/>
                                    </p:animScale>
                                    <p:animScale>
                                      <p:cBhvr>
                                        <p:cTn id="50" dur="166" decel="50000">
                                          <p:stCondLst>
                                            <p:cond delay="1338"/>
                                          </p:stCondLst>
                                        </p:cTn>
                                        <p:tgtEl>
                                          <p:spTgt spid="4">
                                            <p:txEl>
                                              <p:pRg st="0" end="0"/>
                                            </p:txEl>
                                          </p:spTgt>
                                        </p:tgtEl>
                                      </p:cBhvr>
                                      <p:to x="100000" y="100000"/>
                                    </p:animScale>
                                    <p:animScale>
                                      <p:cBhvr>
                                        <p:cTn id="51" dur="26">
                                          <p:stCondLst>
                                            <p:cond delay="1642"/>
                                          </p:stCondLst>
                                        </p:cTn>
                                        <p:tgtEl>
                                          <p:spTgt spid="4">
                                            <p:txEl>
                                              <p:pRg st="0" end="0"/>
                                            </p:txEl>
                                          </p:spTgt>
                                        </p:tgtEl>
                                      </p:cBhvr>
                                      <p:to x="100000" y="90000"/>
                                    </p:animScale>
                                    <p:animScale>
                                      <p:cBhvr>
                                        <p:cTn id="52" dur="166" decel="50000">
                                          <p:stCondLst>
                                            <p:cond delay="1668"/>
                                          </p:stCondLst>
                                        </p:cTn>
                                        <p:tgtEl>
                                          <p:spTgt spid="4">
                                            <p:txEl>
                                              <p:pRg st="0" end="0"/>
                                            </p:txEl>
                                          </p:spTgt>
                                        </p:tgtEl>
                                      </p:cBhvr>
                                      <p:to x="100000" y="100000"/>
                                    </p:animScale>
                                    <p:animScale>
                                      <p:cBhvr>
                                        <p:cTn id="53" dur="26">
                                          <p:stCondLst>
                                            <p:cond delay="1808"/>
                                          </p:stCondLst>
                                        </p:cTn>
                                        <p:tgtEl>
                                          <p:spTgt spid="4">
                                            <p:txEl>
                                              <p:pRg st="0" end="0"/>
                                            </p:txEl>
                                          </p:spTgt>
                                        </p:tgtEl>
                                      </p:cBhvr>
                                      <p:to x="100000" y="95000"/>
                                    </p:animScale>
                                    <p:animScale>
                                      <p:cBhvr>
                                        <p:cTn id="54" dur="166" decel="50000">
                                          <p:stCondLst>
                                            <p:cond delay="1834"/>
                                          </p:stCondLst>
                                        </p:cTn>
                                        <p:tgtEl>
                                          <p:spTgt spid="4">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9220"/>
                                        </p:tgtEl>
                                        <p:attrNameLst>
                                          <p:attrName>style.visibility</p:attrName>
                                        </p:attrNameLst>
                                      </p:cBhvr>
                                      <p:to>
                                        <p:strVal val="visible"/>
                                      </p:to>
                                    </p:set>
                                    <p:animEffect transition="in" filter="wipe(down)">
                                      <p:cBhvr>
                                        <p:cTn id="57" dur="580">
                                          <p:stCondLst>
                                            <p:cond delay="0"/>
                                          </p:stCondLst>
                                        </p:cTn>
                                        <p:tgtEl>
                                          <p:spTgt spid="9220"/>
                                        </p:tgtEl>
                                      </p:cBhvr>
                                    </p:animEffect>
                                    <p:anim calcmode="lin" valueType="num">
                                      <p:cBhvr>
                                        <p:cTn id="58" dur="1822" tmFilter="0,0; 0.14,0.36; 0.43,0.73; 0.71,0.91; 1.0,1.0">
                                          <p:stCondLst>
                                            <p:cond delay="0"/>
                                          </p:stCondLst>
                                        </p:cTn>
                                        <p:tgtEl>
                                          <p:spTgt spid="922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22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22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22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220"/>
                                        </p:tgtEl>
                                        <p:attrNameLst>
                                          <p:attrName>ppt_y</p:attrName>
                                        </p:attrNameLst>
                                      </p:cBhvr>
                                      <p:tavLst>
                                        <p:tav tm="0" fmla="#ppt_y-sin(pi*$)/81">
                                          <p:val>
                                            <p:fltVal val="0"/>
                                          </p:val>
                                        </p:tav>
                                        <p:tav tm="100000">
                                          <p:val>
                                            <p:fltVal val="1"/>
                                          </p:val>
                                        </p:tav>
                                      </p:tavLst>
                                    </p:anim>
                                    <p:animScale>
                                      <p:cBhvr>
                                        <p:cTn id="63" dur="26">
                                          <p:stCondLst>
                                            <p:cond delay="650"/>
                                          </p:stCondLst>
                                        </p:cTn>
                                        <p:tgtEl>
                                          <p:spTgt spid="9220"/>
                                        </p:tgtEl>
                                      </p:cBhvr>
                                      <p:to x="100000" y="60000"/>
                                    </p:animScale>
                                    <p:animScale>
                                      <p:cBhvr>
                                        <p:cTn id="64" dur="166" decel="50000">
                                          <p:stCondLst>
                                            <p:cond delay="676"/>
                                          </p:stCondLst>
                                        </p:cTn>
                                        <p:tgtEl>
                                          <p:spTgt spid="9220"/>
                                        </p:tgtEl>
                                      </p:cBhvr>
                                      <p:to x="100000" y="100000"/>
                                    </p:animScale>
                                    <p:animScale>
                                      <p:cBhvr>
                                        <p:cTn id="65" dur="26">
                                          <p:stCondLst>
                                            <p:cond delay="1312"/>
                                          </p:stCondLst>
                                        </p:cTn>
                                        <p:tgtEl>
                                          <p:spTgt spid="9220"/>
                                        </p:tgtEl>
                                      </p:cBhvr>
                                      <p:to x="100000" y="80000"/>
                                    </p:animScale>
                                    <p:animScale>
                                      <p:cBhvr>
                                        <p:cTn id="66" dur="166" decel="50000">
                                          <p:stCondLst>
                                            <p:cond delay="1338"/>
                                          </p:stCondLst>
                                        </p:cTn>
                                        <p:tgtEl>
                                          <p:spTgt spid="9220"/>
                                        </p:tgtEl>
                                      </p:cBhvr>
                                      <p:to x="100000" y="100000"/>
                                    </p:animScale>
                                    <p:animScale>
                                      <p:cBhvr>
                                        <p:cTn id="67" dur="26">
                                          <p:stCondLst>
                                            <p:cond delay="1642"/>
                                          </p:stCondLst>
                                        </p:cTn>
                                        <p:tgtEl>
                                          <p:spTgt spid="9220"/>
                                        </p:tgtEl>
                                      </p:cBhvr>
                                      <p:to x="100000" y="90000"/>
                                    </p:animScale>
                                    <p:animScale>
                                      <p:cBhvr>
                                        <p:cTn id="68" dur="166" decel="50000">
                                          <p:stCondLst>
                                            <p:cond delay="1668"/>
                                          </p:stCondLst>
                                        </p:cTn>
                                        <p:tgtEl>
                                          <p:spTgt spid="9220"/>
                                        </p:tgtEl>
                                      </p:cBhvr>
                                      <p:to x="100000" y="100000"/>
                                    </p:animScale>
                                    <p:animScale>
                                      <p:cBhvr>
                                        <p:cTn id="69" dur="26">
                                          <p:stCondLst>
                                            <p:cond delay="1808"/>
                                          </p:stCondLst>
                                        </p:cTn>
                                        <p:tgtEl>
                                          <p:spTgt spid="9220"/>
                                        </p:tgtEl>
                                      </p:cBhvr>
                                      <p:to x="100000" y="95000"/>
                                    </p:animScale>
                                    <p:animScale>
                                      <p:cBhvr>
                                        <p:cTn id="70" dur="166" decel="50000">
                                          <p:stCondLst>
                                            <p:cond delay="1834"/>
                                          </p:stCondLst>
                                        </p:cTn>
                                        <p:tgtEl>
                                          <p:spTgt spid="922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9221"/>
                                        </p:tgtEl>
                                        <p:attrNameLst>
                                          <p:attrName>style.visibility</p:attrName>
                                        </p:attrNameLst>
                                      </p:cBhvr>
                                      <p:to>
                                        <p:strVal val="visible"/>
                                      </p:to>
                                    </p:set>
                                    <p:animEffect transition="in" filter="wipe(down)">
                                      <p:cBhvr>
                                        <p:cTn id="75" dur="580">
                                          <p:stCondLst>
                                            <p:cond delay="0"/>
                                          </p:stCondLst>
                                        </p:cTn>
                                        <p:tgtEl>
                                          <p:spTgt spid="9221"/>
                                        </p:tgtEl>
                                      </p:cBhvr>
                                    </p:animEffect>
                                    <p:anim calcmode="lin" valueType="num">
                                      <p:cBhvr>
                                        <p:cTn id="76" dur="1822" tmFilter="0,0; 0.14,0.36; 0.43,0.73; 0.71,0.91; 1.0,1.0">
                                          <p:stCondLst>
                                            <p:cond delay="0"/>
                                          </p:stCondLst>
                                        </p:cTn>
                                        <p:tgtEl>
                                          <p:spTgt spid="922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22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22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22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221"/>
                                        </p:tgtEl>
                                        <p:attrNameLst>
                                          <p:attrName>ppt_y</p:attrName>
                                        </p:attrNameLst>
                                      </p:cBhvr>
                                      <p:tavLst>
                                        <p:tav tm="0" fmla="#ppt_y-sin(pi*$)/81">
                                          <p:val>
                                            <p:fltVal val="0"/>
                                          </p:val>
                                        </p:tav>
                                        <p:tav tm="100000">
                                          <p:val>
                                            <p:fltVal val="1"/>
                                          </p:val>
                                        </p:tav>
                                      </p:tavLst>
                                    </p:anim>
                                    <p:animScale>
                                      <p:cBhvr>
                                        <p:cTn id="81" dur="26">
                                          <p:stCondLst>
                                            <p:cond delay="650"/>
                                          </p:stCondLst>
                                        </p:cTn>
                                        <p:tgtEl>
                                          <p:spTgt spid="9221"/>
                                        </p:tgtEl>
                                      </p:cBhvr>
                                      <p:to x="100000" y="60000"/>
                                    </p:animScale>
                                    <p:animScale>
                                      <p:cBhvr>
                                        <p:cTn id="82" dur="166" decel="50000">
                                          <p:stCondLst>
                                            <p:cond delay="676"/>
                                          </p:stCondLst>
                                        </p:cTn>
                                        <p:tgtEl>
                                          <p:spTgt spid="9221"/>
                                        </p:tgtEl>
                                      </p:cBhvr>
                                      <p:to x="100000" y="100000"/>
                                    </p:animScale>
                                    <p:animScale>
                                      <p:cBhvr>
                                        <p:cTn id="83" dur="26">
                                          <p:stCondLst>
                                            <p:cond delay="1312"/>
                                          </p:stCondLst>
                                        </p:cTn>
                                        <p:tgtEl>
                                          <p:spTgt spid="9221"/>
                                        </p:tgtEl>
                                      </p:cBhvr>
                                      <p:to x="100000" y="80000"/>
                                    </p:animScale>
                                    <p:animScale>
                                      <p:cBhvr>
                                        <p:cTn id="84" dur="166" decel="50000">
                                          <p:stCondLst>
                                            <p:cond delay="1338"/>
                                          </p:stCondLst>
                                        </p:cTn>
                                        <p:tgtEl>
                                          <p:spTgt spid="9221"/>
                                        </p:tgtEl>
                                      </p:cBhvr>
                                      <p:to x="100000" y="100000"/>
                                    </p:animScale>
                                    <p:animScale>
                                      <p:cBhvr>
                                        <p:cTn id="85" dur="26">
                                          <p:stCondLst>
                                            <p:cond delay="1642"/>
                                          </p:stCondLst>
                                        </p:cTn>
                                        <p:tgtEl>
                                          <p:spTgt spid="9221"/>
                                        </p:tgtEl>
                                      </p:cBhvr>
                                      <p:to x="100000" y="90000"/>
                                    </p:animScale>
                                    <p:animScale>
                                      <p:cBhvr>
                                        <p:cTn id="86" dur="166" decel="50000">
                                          <p:stCondLst>
                                            <p:cond delay="1668"/>
                                          </p:stCondLst>
                                        </p:cTn>
                                        <p:tgtEl>
                                          <p:spTgt spid="9221"/>
                                        </p:tgtEl>
                                      </p:cBhvr>
                                      <p:to x="100000" y="100000"/>
                                    </p:animScale>
                                    <p:animScale>
                                      <p:cBhvr>
                                        <p:cTn id="87" dur="26">
                                          <p:stCondLst>
                                            <p:cond delay="1808"/>
                                          </p:stCondLst>
                                        </p:cTn>
                                        <p:tgtEl>
                                          <p:spTgt spid="9221"/>
                                        </p:tgtEl>
                                      </p:cBhvr>
                                      <p:to x="100000" y="95000"/>
                                    </p:animScale>
                                    <p:animScale>
                                      <p:cBhvr>
                                        <p:cTn id="88" dur="166" decel="50000">
                                          <p:stCondLst>
                                            <p:cond delay="1834"/>
                                          </p:stCondLst>
                                        </p:cTn>
                                        <p:tgtEl>
                                          <p:spTgt spid="92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MX" dirty="0"/>
              <a:t>Comprensiones en Listas</a:t>
            </a:r>
          </a:p>
        </p:txBody>
      </p:sp>
      <p:sp>
        <p:nvSpPr>
          <p:cNvPr id="9" name="8 Marcador de texto"/>
          <p:cNvSpPr>
            <a:spLocks noGrp="1"/>
          </p:cNvSpPr>
          <p:nvPr>
            <p:ph type="body" idx="1"/>
          </p:nvPr>
        </p:nvSpPr>
        <p:spPr/>
        <p:txBody>
          <a:bodyPr/>
          <a:lstStyle/>
          <a:p>
            <a:r>
              <a:rPr lang="es-MX" dirty="0"/>
              <a:t>Tradicional</a:t>
            </a:r>
          </a:p>
        </p:txBody>
      </p:sp>
      <p:sp>
        <p:nvSpPr>
          <p:cNvPr id="11" name="10 Marcador de texto"/>
          <p:cNvSpPr>
            <a:spLocks noGrp="1"/>
          </p:cNvSpPr>
          <p:nvPr>
            <p:ph type="body" sz="quarter" idx="3"/>
          </p:nvPr>
        </p:nvSpPr>
        <p:spPr/>
        <p:txBody>
          <a:bodyPr/>
          <a:lstStyle/>
          <a:p>
            <a:r>
              <a:rPr lang="es-MX" dirty="0"/>
              <a:t>Con Comprensión</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39</a:t>
            </a:fld>
            <a:endParaRPr lang="es-MX"/>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23269" y="2956719"/>
            <a:ext cx="2790825" cy="27813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3020077"/>
            <a:ext cx="5183188" cy="2654583"/>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293024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Docstrings</a:t>
            </a:r>
            <a:endParaRPr lang="es-MX" dirty="0"/>
          </a:p>
        </p:txBody>
      </p:sp>
      <p:sp>
        <p:nvSpPr>
          <p:cNvPr id="3" name="2 Marcador de contenido"/>
          <p:cNvSpPr>
            <a:spLocks noGrp="1"/>
          </p:cNvSpPr>
          <p:nvPr>
            <p:ph idx="1"/>
          </p:nvPr>
        </p:nvSpPr>
        <p:spPr/>
        <p:txBody>
          <a:bodyPr/>
          <a:lstStyle/>
          <a:p>
            <a:pPr algn="just"/>
            <a:r>
              <a:rPr lang="es-MX" dirty="0"/>
              <a:t>En </a:t>
            </a:r>
            <a:r>
              <a:rPr lang="es-MX" dirty="0" err="1"/>
              <a:t>Python</a:t>
            </a:r>
            <a:r>
              <a:rPr lang="es-MX" dirty="0"/>
              <a:t> todos los objetos cuentan con una variable especial llamada </a:t>
            </a:r>
            <a:r>
              <a:rPr lang="es-MX" b="1" dirty="0" err="1"/>
              <a:t>doc</a:t>
            </a:r>
            <a:r>
              <a:rPr lang="es-MX" dirty="0"/>
              <a:t> gracias a la que podemos describir para que sirven y como se usan los objetos. Estas variables reciben el nombre de </a:t>
            </a:r>
            <a:r>
              <a:rPr lang="es-MX" b="1" dirty="0" err="1"/>
              <a:t>docstring</a:t>
            </a:r>
            <a:r>
              <a:rPr lang="es-MX" b="1" dirty="0"/>
              <a:t>.</a:t>
            </a:r>
          </a:p>
          <a:p>
            <a:pPr algn="just"/>
            <a:r>
              <a:rPr lang="es-MX" dirty="0"/>
              <a:t>Tenemos que crear un comentario en la primera línea después de la declaración.</a:t>
            </a:r>
          </a:p>
          <a:p>
            <a:pPr algn="just"/>
            <a:endParaRPr lang="es-MX" dirty="0"/>
          </a:p>
          <a:p>
            <a:pPr algn="just"/>
            <a:endParaRPr lang="es-MX" dirty="0"/>
          </a:p>
          <a:p>
            <a:pPr algn="just"/>
            <a:endParaRPr lang="es-MX" dirty="0"/>
          </a:p>
          <a:p>
            <a:pPr algn="just"/>
            <a:r>
              <a:rPr lang="es-MX" dirty="0"/>
              <a:t>Consultar la documentación: </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a:t>
            </a:fld>
            <a:endParaRPr lang="es-MX"/>
          </a:p>
        </p:txBody>
      </p:sp>
      <p:sp>
        <p:nvSpPr>
          <p:cNvPr id="7" name="6 Rectángulo"/>
          <p:cNvSpPr/>
          <p:nvPr/>
        </p:nvSpPr>
        <p:spPr>
          <a:xfrm>
            <a:off x="9207615" y="856734"/>
            <a:ext cx="2250360" cy="369332"/>
          </a:xfrm>
          <a:prstGeom prst="rect">
            <a:avLst/>
          </a:prstGeom>
        </p:spPr>
        <p:txBody>
          <a:bodyPr wrap="none">
            <a:spAutoFit/>
          </a:bodyPr>
          <a:lstStyle/>
          <a:p>
            <a:r>
              <a:rPr lang="es-MX" dirty="0"/>
              <a:t>(Costa Guzmán, 2018)</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4225925"/>
            <a:ext cx="3810000" cy="10096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825" y="4352925"/>
            <a:ext cx="1276350" cy="3333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925" y="5602288"/>
            <a:ext cx="1047750" cy="3143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0" y="5235575"/>
            <a:ext cx="3429000" cy="7905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683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Comprensiones en Diccionarios</a:t>
            </a:r>
          </a:p>
        </p:txBody>
      </p:sp>
      <p:sp>
        <p:nvSpPr>
          <p:cNvPr id="10" name="9 Marcador de contenido"/>
          <p:cNvSpPr>
            <a:spLocks noGrp="1"/>
          </p:cNvSpPr>
          <p:nvPr>
            <p:ph idx="1"/>
          </p:nvPr>
        </p:nvSpPr>
        <p:spPr/>
        <p:txBody>
          <a:bodyPr/>
          <a:lstStyle/>
          <a:p>
            <a:r>
              <a:rPr lang="es-MX" dirty="0"/>
              <a:t>Sintaxis</a:t>
            </a:r>
          </a:p>
          <a:p>
            <a:endParaRPr lang="es-MX" dirty="0"/>
          </a:p>
          <a:p>
            <a:endParaRPr lang="es-MX" dirty="0"/>
          </a:p>
          <a:p>
            <a:endParaRPr lang="es-MX" dirty="0"/>
          </a:p>
          <a:p>
            <a:pPr algn="just"/>
            <a:r>
              <a:rPr lang="es-MX" dirty="0"/>
              <a:t>Lo anterior provoca que algunas letras se contabilicen 2 veces, aunque no pasa nada porque éste es sobre escrito por el mismo número. Una solución puede ser:</a:t>
            </a:r>
          </a:p>
          <a:p>
            <a:endParaRPr lang="es-MX" dirty="0"/>
          </a:p>
        </p:txBody>
      </p:sp>
      <p:sp>
        <p:nvSpPr>
          <p:cNvPr id="7" name="6 Marcador de fecha"/>
          <p:cNvSpPr>
            <a:spLocks noGrp="1"/>
          </p:cNvSpPr>
          <p:nvPr>
            <p:ph type="dt" sz="half" idx="10"/>
          </p:nvPr>
        </p:nvSpPr>
        <p:spPr/>
        <p:txBody>
          <a:bodyPr/>
          <a:lstStyle/>
          <a:p>
            <a:r>
              <a:rPr lang="es-MX"/>
              <a:t>10/07/2020</a:t>
            </a:r>
          </a:p>
        </p:txBody>
      </p:sp>
      <p:sp>
        <p:nvSpPr>
          <p:cNvPr id="8" name="7 Marcador de pie de página"/>
          <p:cNvSpPr>
            <a:spLocks noGrp="1"/>
          </p:cNvSpPr>
          <p:nvPr>
            <p:ph type="ftr" sz="quarter" idx="11"/>
          </p:nvPr>
        </p:nvSpPr>
        <p:spPr/>
        <p:txBody>
          <a:bodyPr/>
          <a:lstStyle/>
          <a:p>
            <a:r>
              <a:rPr lang="es-MX"/>
              <a:t>Departamento de Sistemas y Computación - TecNM/IT de Tuxtla Gutiérrez</a:t>
            </a:r>
          </a:p>
        </p:txBody>
      </p:sp>
      <p:sp>
        <p:nvSpPr>
          <p:cNvPr id="9" name="8 Marcador de número de diapositiva"/>
          <p:cNvSpPr>
            <a:spLocks noGrp="1"/>
          </p:cNvSpPr>
          <p:nvPr>
            <p:ph type="sldNum" sz="quarter" idx="12"/>
          </p:nvPr>
        </p:nvSpPr>
        <p:spPr/>
        <p:txBody>
          <a:bodyPr/>
          <a:lstStyle/>
          <a:p>
            <a:fld id="{0FAC9CCB-BDF6-4D9D-99D0-653AE35F4A31}" type="slidenum">
              <a:rPr lang="es-MX" smtClean="0"/>
              <a:t>40</a:t>
            </a:fld>
            <a:endParaRPr lang="es-MX"/>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13" y="1558925"/>
            <a:ext cx="6859587" cy="323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3" y="2324100"/>
            <a:ext cx="6543675" cy="10287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075" y="5087937"/>
            <a:ext cx="7002463" cy="9620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4158634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lstStyle/>
          <a:p>
            <a:r>
              <a:rPr lang="es-MX" dirty="0"/>
              <a:t>Comprensiones en conjuntos</a:t>
            </a:r>
          </a:p>
        </p:txBody>
      </p:sp>
      <p:sp>
        <p:nvSpPr>
          <p:cNvPr id="11" name="10 Marcador de contenido"/>
          <p:cNvSpPr>
            <a:spLocks noGrp="1"/>
          </p:cNvSpPr>
          <p:nvPr>
            <p:ph idx="1"/>
          </p:nvPr>
        </p:nvSpPr>
        <p:spPr/>
        <p:txBody>
          <a:bodyPr/>
          <a:lstStyle/>
          <a:p>
            <a:r>
              <a:rPr lang="es-MX" dirty="0"/>
              <a:t>Sintaxis</a:t>
            </a:r>
          </a:p>
          <a:p>
            <a:endParaRPr lang="es-MX" dirty="0"/>
          </a:p>
          <a:p>
            <a:endParaRPr lang="es-MX" dirty="0"/>
          </a:p>
          <a:p>
            <a:r>
              <a:rPr lang="es-MX" dirty="0"/>
              <a:t>Ejemplo</a:t>
            </a:r>
          </a:p>
        </p:txBody>
      </p:sp>
      <p:sp>
        <p:nvSpPr>
          <p:cNvPr id="7" name="6 Marcador de fecha"/>
          <p:cNvSpPr>
            <a:spLocks noGrp="1"/>
          </p:cNvSpPr>
          <p:nvPr>
            <p:ph type="dt" sz="half" idx="10"/>
          </p:nvPr>
        </p:nvSpPr>
        <p:spPr/>
        <p:txBody>
          <a:bodyPr/>
          <a:lstStyle/>
          <a:p>
            <a:r>
              <a:rPr lang="es-MX"/>
              <a:t>10/07/2020</a:t>
            </a:r>
          </a:p>
        </p:txBody>
      </p:sp>
      <p:sp>
        <p:nvSpPr>
          <p:cNvPr id="8" name="7 Marcador de pie de página"/>
          <p:cNvSpPr>
            <a:spLocks noGrp="1"/>
          </p:cNvSpPr>
          <p:nvPr>
            <p:ph type="ftr" sz="quarter" idx="11"/>
          </p:nvPr>
        </p:nvSpPr>
        <p:spPr/>
        <p:txBody>
          <a:bodyPr/>
          <a:lstStyle/>
          <a:p>
            <a:r>
              <a:rPr lang="es-MX"/>
              <a:t>Departamento de Sistemas y Computación - TecNM/IT de Tuxtla Gutiérrez</a:t>
            </a:r>
          </a:p>
        </p:txBody>
      </p:sp>
      <p:sp>
        <p:nvSpPr>
          <p:cNvPr id="9" name="8 Marcador de número de diapositiva"/>
          <p:cNvSpPr>
            <a:spLocks noGrp="1"/>
          </p:cNvSpPr>
          <p:nvPr>
            <p:ph type="sldNum" sz="quarter" idx="12"/>
          </p:nvPr>
        </p:nvSpPr>
        <p:spPr/>
        <p:txBody>
          <a:bodyPr/>
          <a:lstStyle/>
          <a:p>
            <a:fld id="{0FAC9CCB-BDF6-4D9D-99D0-653AE35F4A31}" type="slidenum">
              <a:rPr lang="es-MX" smtClean="0"/>
              <a:t>41</a:t>
            </a:fld>
            <a:endParaRPr lang="es-MX"/>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2397125"/>
            <a:ext cx="4333875" cy="3238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650" y="3930650"/>
            <a:ext cx="6259513" cy="7620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15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2679487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Recursión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lnSpcReduction="10000"/>
              </a:bodyPr>
              <a:lstStyle/>
              <a:p>
                <a:r>
                  <a:rPr lang="es-MX" dirty="0"/>
                  <a:t>Una forma de sumar los números </a:t>
                </a: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a:rPr>
                          <m:t>𝒂</m:t>
                        </m:r>
                      </m:e>
                      <m:sub>
                        <m:r>
                          <a:rPr lang="es-MX" b="1" i="1" smtClean="0">
                            <a:latin typeface="Cambria Math"/>
                          </a:rPr>
                          <m:t>𝟎</m:t>
                        </m:r>
                      </m:sub>
                    </m:sSub>
                    <m:r>
                      <a:rPr lang="es-MX" b="1" i="1" smtClean="0">
                        <a:latin typeface="Cambria Math"/>
                      </a:rPr>
                      <m:t>,</m:t>
                    </m:r>
                    <m:sSub>
                      <m:sSubPr>
                        <m:ctrlPr>
                          <a:rPr lang="es-MX" b="1" i="1" smtClean="0">
                            <a:latin typeface="Cambria Math" panose="02040503050406030204" pitchFamily="18" charset="0"/>
                          </a:rPr>
                        </m:ctrlPr>
                      </m:sSubPr>
                      <m:e>
                        <m:r>
                          <a:rPr lang="es-MX" b="1" i="1" smtClean="0">
                            <a:latin typeface="Cambria Math"/>
                          </a:rPr>
                          <m:t>𝒂</m:t>
                        </m:r>
                      </m:e>
                      <m:sub>
                        <m:r>
                          <a:rPr lang="es-MX" b="1" i="1" smtClean="0">
                            <a:latin typeface="Cambria Math"/>
                          </a:rPr>
                          <m:t>𝟏</m:t>
                        </m:r>
                      </m:sub>
                    </m:sSub>
                    <m:r>
                      <a:rPr lang="es-MX" b="1" i="1" smtClean="0">
                        <a:latin typeface="Cambria Math"/>
                      </a:rPr>
                      <m:t>,</m:t>
                    </m:r>
                    <m:sSub>
                      <m:sSubPr>
                        <m:ctrlPr>
                          <a:rPr lang="es-MX" b="1" i="1" smtClean="0">
                            <a:latin typeface="Cambria Math" panose="02040503050406030204" pitchFamily="18" charset="0"/>
                          </a:rPr>
                        </m:ctrlPr>
                      </m:sSubPr>
                      <m:e>
                        <m:r>
                          <a:rPr lang="es-MX" b="1" i="1" smtClean="0">
                            <a:latin typeface="Cambria Math"/>
                          </a:rPr>
                          <m:t>𝒂</m:t>
                        </m:r>
                      </m:e>
                      <m:sub>
                        <m:r>
                          <a:rPr lang="es-MX" b="1" i="1" smtClean="0">
                            <a:latin typeface="Cambria Math"/>
                          </a:rPr>
                          <m:t>𝟐</m:t>
                        </m:r>
                      </m:sub>
                    </m:sSub>
                    <m:r>
                      <a:rPr lang="es-MX" b="1" i="1" smtClean="0">
                        <a:latin typeface="Cambria Math"/>
                      </a:rPr>
                      <m:t>,…</m:t>
                    </m:r>
                  </m:oMath>
                </a14:m>
                <a:r>
                  <a:rPr lang="es-MX" dirty="0"/>
                  <a:t>, es ir construyendo las sumas parciales: </a:t>
                </a:r>
              </a:p>
              <a:p>
                <a:endParaRPr lang="es-MX" dirty="0"/>
              </a:p>
              <a:p>
                <a:r>
                  <a:rPr lang="es-MX" dirty="0"/>
                  <a:t>Ecuaciones que pueden expresarse mas sencillamente como:</a:t>
                </a:r>
              </a:p>
              <a:p>
                <a:endParaRPr lang="es-MX" dirty="0"/>
              </a:p>
              <a:p>
                <a:pPr algn="just"/>
                <a:r>
                  <a:rPr lang="es-MX" dirty="0"/>
                  <a:t>Cuando se dan uno o más valores iniciales y una </a:t>
                </a:r>
                <a:r>
                  <a:rPr lang="es-MX" b="1" dirty="0"/>
                  <a:t>formula</a:t>
                </a:r>
                <a:r>
                  <a:rPr lang="es-MX" dirty="0"/>
                  <a:t> para calcular los valores subsiguientes como en el ejemplo anterior, decimos que se ha dado una relación de recurrencia.</a:t>
                </a:r>
              </a:p>
              <a:p>
                <a:pPr algn="just"/>
                <a:r>
                  <a:rPr lang="es-MX" dirty="0"/>
                  <a:t>Estas relaciones están tan estrechamente conectadas con el concepto de </a:t>
                </a:r>
                <a:r>
                  <a:rPr lang="es-MX" b="1" dirty="0"/>
                  <a:t>inducción</a:t>
                </a:r>
                <a:r>
                  <a:rPr lang="es-MX" dirty="0"/>
                  <a:t> en matemática y el de recursión en programación, aunque los conceptos no son completamente equivalentes</a:t>
                </a:r>
                <a:endParaRPr lang="es-MX" b="1"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043" t="-2887" r="-1275" b="-394"/>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42</a:t>
            </a:fld>
            <a:endParaRPr lang="es-MX"/>
          </a:p>
        </p:txBody>
      </p:sp>
      <p:sp>
        <p:nvSpPr>
          <p:cNvPr id="7" name="6 Rectángulo"/>
          <p:cNvSpPr/>
          <p:nvPr/>
        </p:nvSpPr>
        <p:spPr>
          <a:xfrm>
            <a:off x="9665138" y="869434"/>
            <a:ext cx="1675523" cy="369332"/>
          </a:xfrm>
          <a:prstGeom prst="rect">
            <a:avLst/>
          </a:prstGeom>
        </p:spPr>
        <p:txBody>
          <a:bodyPr wrap="none">
            <a:spAutoFit/>
          </a:bodyPr>
          <a:lstStyle/>
          <a:p>
            <a:r>
              <a:rPr lang="es-MX" dirty="0"/>
              <a:t>(Aguilera, 2020)</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25" y="2408238"/>
            <a:ext cx="8031163" cy="4286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7" y="3289300"/>
            <a:ext cx="6154737" cy="3810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08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wipe(down)">
                                      <p:cBhvr>
                                        <p:cTn id="41" dur="580">
                                          <p:stCondLst>
                                            <p:cond delay="0"/>
                                          </p:stCondLst>
                                        </p:cTn>
                                        <p:tgtEl>
                                          <p:spTgt spid="1027"/>
                                        </p:tgtEl>
                                      </p:cBhvr>
                                    </p:animEffect>
                                    <p:anim calcmode="lin" valueType="num">
                                      <p:cBhvr>
                                        <p:cTn id="42"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47" dur="26">
                                          <p:stCondLst>
                                            <p:cond delay="650"/>
                                          </p:stCondLst>
                                        </p:cTn>
                                        <p:tgtEl>
                                          <p:spTgt spid="1027"/>
                                        </p:tgtEl>
                                      </p:cBhvr>
                                      <p:to x="100000" y="60000"/>
                                    </p:animScale>
                                    <p:animScale>
                                      <p:cBhvr>
                                        <p:cTn id="48" dur="166" decel="50000">
                                          <p:stCondLst>
                                            <p:cond delay="676"/>
                                          </p:stCondLst>
                                        </p:cTn>
                                        <p:tgtEl>
                                          <p:spTgt spid="1027"/>
                                        </p:tgtEl>
                                      </p:cBhvr>
                                      <p:to x="100000" y="100000"/>
                                    </p:animScale>
                                    <p:animScale>
                                      <p:cBhvr>
                                        <p:cTn id="49" dur="26">
                                          <p:stCondLst>
                                            <p:cond delay="1312"/>
                                          </p:stCondLst>
                                        </p:cTn>
                                        <p:tgtEl>
                                          <p:spTgt spid="1027"/>
                                        </p:tgtEl>
                                      </p:cBhvr>
                                      <p:to x="100000" y="80000"/>
                                    </p:animScale>
                                    <p:animScale>
                                      <p:cBhvr>
                                        <p:cTn id="50" dur="166" decel="50000">
                                          <p:stCondLst>
                                            <p:cond delay="1338"/>
                                          </p:stCondLst>
                                        </p:cTn>
                                        <p:tgtEl>
                                          <p:spTgt spid="1027"/>
                                        </p:tgtEl>
                                      </p:cBhvr>
                                      <p:to x="100000" y="100000"/>
                                    </p:animScale>
                                    <p:animScale>
                                      <p:cBhvr>
                                        <p:cTn id="51" dur="26">
                                          <p:stCondLst>
                                            <p:cond delay="1642"/>
                                          </p:stCondLst>
                                        </p:cTn>
                                        <p:tgtEl>
                                          <p:spTgt spid="1027"/>
                                        </p:tgtEl>
                                      </p:cBhvr>
                                      <p:to x="100000" y="90000"/>
                                    </p:animScale>
                                    <p:animScale>
                                      <p:cBhvr>
                                        <p:cTn id="52" dur="166" decel="50000">
                                          <p:stCondLst>
                                            <p:cond delay="1668"/>
                                          </p:stCondLst>
                                        </p:cTn>
                                        <p:tgtEl>
                                          <p:spTgt spid="1027"/>
                                        </p:tgtEl>
                                      </p:cBhvr>
                                      <p:to x="100000" y="100000"/>
                                    </p:animScale>
                                    <p:animScale>
                                      <p:cBhvr>
                                        <p:cTn id="53" dur="26">
                                          <p:stCondLst>
                                            <p:cond delay="1808"/>
                                          </p:stCondLst>
                                        </p:cTn>
                                        <p:tgtEl>
                                          <p:spTgt spid="1027"/>
                                        </p:tgtEl>
                                      </p:cBhvr>
                                      <p:to x="100000" y="95000"/>
                                    </p:animScale>
                                    <p:animScale>
                                      <p:cBhvr>
                                        <p:cTn id="54" dur="166" decel="50000">
                                          <p:stCondLst>
                                            <p:cond delay="1834"/>
                                          </p:stCondLst>
                                        </p:cTn>
                                        <p:tgtEl>
                                          <p:spTgt spid="1027"/>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wipe(down)">
                                      <p:cBhvr>
                                        <p:cTn id="77" dur="580">
                                          <p:stCondLst>
                                            <p:cond delay="0"/>
                                          </p:stCondLst>
                                        </p:cTn>
                                        <p:tgtEl>
                                          <p:spTgt spid="3">
                                            <p:txEl>
                                              <p:pRg st="5" end="5"/>
                                            </p:txEl>
                                          </p:spTgt>
                                        </p:tgtEl>
                                      </p:cBhvr>
                                    </p:animEffect>
                                    <p:anim calcmode="lin" valueType="num">
                                      <p:cBhvr>
                                        <p:cTn id="7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5" end="5"/>
                                            </p:txEl>
                                          </p:spTgt>
                                        </p:tgtEl>
                                      </p:cBhvr>
                                      <p:to x="100000" y="60000"/>
                                    </p:animScale>
                                    <p:animScale>
                                      <p:cBhvr>
                                        <p:cTn id="84" dur="166" decel="50000">
                                          <p:stCondLst>
                                            <p:cond delay="676"/>
                                          </p:stCondLst>
                                        </p:cTn>
                                        <p:tgtEl>
                                          <p:spTgt spid="3">
                                            <p:txEl>
                                              <p:pRg st="5" end="5"/>
                                            </p:txEl>
                                          </p:spTgt>
                                        </p:tgtEl>
                                      </p:cBhvr>
                                      <p:to x="100000" y="100000"/>
                                    </p:animScale>
                                    <p:animScale>
                                      <p:cBhvr>
                                        <p:cTn id="85" dur="26">
                                          <p:stCondLst>
                                            <p:cond delay="1312"/>
                                          </p:stCondLst>
                                        </p:cTn>
                                        <p:tgtEl>
                                          <p:spTgt spid="3">
                                            <p:txEl>
                                              <p:pRg st="5" end="5"/>
                                            </p:txEl>
                                          </p:spTgt>
                                        </p:tgtEl>
                                      </p:cBhvr>
                                      <p:to x="100000" y="80000"/>
                                    </p:animScale>
                                    <p:animScale>
                                      <p:cBhvr>
                                        <p:cTn id="86" dur="166" decel="50000">
                                          <p:stCondLst>
                                            <p:cond delay="1338"/>
                                          </p:stCondLst>
                                        </p:cTn>
                                        <p:tgtEl>
                                          <p:spTgt spid="3">
                                            <p:txEl>
                                              <p:pRg st="5" end="5"/>
                                            </p:txEl>
                                          </p:spTgt>
                                        </p:tgtEl>
                                      </p:cBhvr>
                                      <p:to x="100000" y="100000"/>
                                    </p:animScale>
                                    <p:animScale>
                                      <p:cBhvr>
                                        <p:cTn id="87" dur="26">
                                          <p:stCondLst>
                                            <p:cond delay="1642"/>
                                          </p:stCondLst>
                                        </p:cTn>
                                        <p:tgtEl>
                                          <p:spTgt spid="3">
                                            <p:txEl>
                                              <p:pRg st="5" end="5"/>
                                            </p:txEl>
                                          </p:spTgt>
                                        </p:tgtEl>
                                      </p:cBhvr>
                                      <p:to x="100000" y="90000"/>
                                    </p:animScale>
                                    <p:animScale>
                                      <p:cBhvr>
                                        <p:cTn id="88" dur="166" decel="50000">
                                          <p:stCondLst>
                                            <p:cond delay="1668"/>
                                          </p:stCondLst>
                                        </p:cTn>
                                        <p:tgtEl>
                                          <p:spTgt spid="3">
                                            <p:txEl>
                                              <p:pRg st="5" end="5"/>
                                            </p:txEl>
                                          </p:spTgt>
                                        </p:tgtEl>
                                      </p:cBhvr>
                                      <p:to x="100000" y="100000"/>
                                    </p:animScale>
                                    <p:animScale>
                                      <p:cBhvr>
                                        <p:cTn id="89" dur="26">
                                          <p:stCondLst>
                                            <p:cond delay="1808"/>
                                          </p:stCondLst>
                                        </p:cTn>
                                        <p:tgtEl>
                                          <p:spTgt spid="3">
                                            <p:txEl>
                                              <p:pRg st="5" end="5"/>
                                            </p:txEl>
                                          </p:spTgt>
                                        </p:tgtEl>
                                      </p:cBhvr>
                                      <p:to x="100000" y="95000"/>
                                    </p:animScale>
                                    <p:animScale>
                                      <p:cBhvr>
                                        <p:cTn id="9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Recursividad</a:t>
            </a:r>
          </a:p>
        </p:txBody>
      </p:sp>
      <mc:AlternateContent xmlns:mc="http://schemas.openxmlformats.org/markup-compatibility/2006" xmlns:a14="http://schemas.microsoft.com/office/drawing/2010/main">
        <mc:Choice Requires="a14">
          <p:sp>
            <p:nvSpPr>
              <p:cNvPr id="3" name="2 Marcador de contenido"/>
              <p:cNvSpPr>
                <a:spLocks noGrp="1"/>
              </p:cNvSpPr>
              <p:nvPr>
                <p:ph sz="half" idx="1"/>
              </p:nvPr>
            </p:nvSpPr>
            <p:spPr>
              <a:xfrm>
                <a:off x="596900" y="1597025"/>
                <a:ext cx="5626100" cy="4351338"/>
              </a:xfrm>
            </p:spPr>
            <p:txBody>
              <a:bodyPr>
                <a:normAutofit lnSpcReduction="10000"/>
              </a:bodyPr>
              <a:lstStyle/>
              <a:p>
                <a:pPr algn="just"/>
                <a:r>
                  <a:rPr lang="es-MX" dirty="0"/>
                  <a:t>En programación es común decir que una función es recursiva, si en su definición hay una llamada así misma (aunque sea a través de otras funciones).</a:t>
                </a:r>
              </a:p>
              <a:p>
                <a:pPr marL="0" indent="0" algn="just">
                  <a:buNone/>
                </a:pPr>
                <a:r>
                  <a:rPr lang="es-MX" b="1" dirty="0"/>
                  <a:t>Ejemplo: </a:t>
                </a:r>
                <a:r>
                  <a:rPr lang="es-MX" dirty="0"/>
                  <a:t>Calcular el factorial de </a:t>
                </a:r>
                <a14:m>
                  <m:oMath xmlns:m="http://schemas.openxmlformats.org/officeDocument/2006/math">
                    <m:r>
                      <a:rPr lang="es-MX" b="1" i="1" smtClean="0">
                        <a:latin typeface="Cambria Math"/>
                      </a:rPr>
                      <m:t>𝒏</m:t>
                    </m:r>
                  </m:oMath>
                </a14:m>
                <a:endParaRPr lang="es-MX" b="1" dirty="0"/>
              </a:p>
              <a:p>
                <a:pPr algn="just"/>
                <a:r>
                  <a:rPr lang="es-MX" dirty="0"/>
                  <a:t>En </a:t>
                </a:r>
                <a:r>
                  <a:rPr lang="es-MX" dirty="0" err="1"/>
                  <a:t>Python</a:t>
                </a:r>
                <a:r>
                  <a:rPr lang="es-MX" dirty="0"/>
                  <a:t> podemos definir una función recursiva: </a:t>
                </a:r>
              </a:p>
              <a:p>
                <a:pPr lvl="1" algn="just"/>
                <a:r>
                  <a:rPr lang="es-MX" dirty="0"/>
                  <a:t>Dando el valor inicial para </a:t>
                </a:r>
                <a14:m>
                  <m:oMath xmlns:m="http://schemas.openxmlformats.org/officeDocument/2006/math">
                    <m:r>
                      <a:rPr lang="es-MX" b="1" i="1" smtClean="0">
                        <a:latin typeface="Cambria Math"/>
                      </a:rPr>
                      <m:t>𝒏</m:t>
                    </m:r>
                    <m:r>
                      <a:rPr lang="es-MX" b="1" i="1" smtClean="0">
                        <a:latin typeface="Cambria Math"/>
                      </a:rPr>
                      <m:t>=</m:t>
                    </m:r>
                    <m:r>
                      <a:rPr lang="es-MX" b="1" i="1" smtClean="0">
                        <a:latin typeface="Cambria Math"/>
                      </a:rPr>
                      <m:t>𝟏</m:t>
                    </m:r>
                  </m:oMath>
                </a14:m>
                <a:endParaRPr lang="es-MX" b="1" dirty="0"/>
              </a:p>
              <a:p>
                <a:pPr lvl="1" algn="just"/>
                <a:r>
                  <a:rPr lang="es-MX" dirty="0"/>
                  <a:t>Y para </a:t>
                </a:r>
                <a14:m>
                  <m:oMath xmlns:m="http://schemas.openxmlformats.org/officeDocument/2006/math">
                    <m:r>
                      <a:rPr lang="es-MX" b="1" i="1" smtClean="0">
                        <a:latin typeface="Cambria Math"/>
                      </a:rPr>
                      <m:t>𝒏</m:t>
                    </m:r>
                  </m:oMath>
                </a14:m>
                <a:r>
                  <a:rPr lang="es-MX" dirty="0"/>
                  <a:t> mayores dependiendo del valor inicial</a:t>
                </a:r>
              </a:p>
            </p:txBody>
          </p:sp>
        </mc:Choice>
        <mc:Fallback xmlns="">
          <p:sp>
            <p:nvSpPr>
              <p:cNvPr id="3" name="2 Marcador de contenido"/>
              <p:cNvSpPr>
                <a:spLocks noGrp="1" noRot="1" noChangeAspect="1" noMove="1" noResize="1" noEditPoints="1" noAdjustHandles="1" noChangeArrowheads="1" noChangeShapeType="1" noTextEdit="1"/>
              </p:cNvSpPr>
              <p:nvPr>
                <p:ph sz="half" idx="1"/>
              </p:nvPr>
            </p:nvSpPr>
            <p:spPr>
              <a:xfrm>
                <a:off x="596900" y="1597025"/>
                <a:ext cx="5626100" cy="4351338"/>
              </a:xfrm>
              <a:blipFill rotWithShape="1">
                <a:blip r:embed="rId2"/>
                <a:stretch>
                  <a:fillRect l="-2275" t="-3081" r="-2167"/>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43</a:t>
            </a:fld>
            <a:endParaRPr lang="es-MX"/>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100" y="1704975"/>
            <a:ext cx="5276850" cy="35242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7 CuadroTexto"/>
              <p:cNvSpPr txBox="1"/>
              <p:nvPr/>
            </p:nvSpPr>
            <p:spPr>
              <a:xfrm>
                <a:off x="6388100" y="5397500"/>
                <a:ext cx="4850430" cy="923330"/>
              </a:xfrm>
              <a:prstGeom prst="rect">
                <a:avLst/>
              </a:prstGeom>
              <a:noFill/>
            </p:spPr>
            <p:txBody>
              <a:bodyPr wrap="none" rtlCol="0">
                <a:spAutoFit/>
              </a:bodyPr>
              <a:lstStyle/>
              <a:p>
                <a:pPr marL="342900" indent="-342900">
                  <a:buFont typeface="+mj-lt"/>
                  <a:buAutoNum type="alphaLcParenR"/>
                </a:pPr>
                <a:r>
                  <a:rPr lang="es-MX" dirty="0"/>
                  <a:t>Modificar la función para incluir el caso </a:t>
                </a:r>
                <a14:m>
                  <m:oMath xmlns:m="http://schemas.openxmlformats.org/officeDocument/2006/math">
                    <m:r>
                      <a:rPr lang="es-MX" b="1" i="1" dirty="0" smtClean="0">
                        <a:latin typeface="Cambria Math"/>
                      </a:rPr>
                      <m:t>𝒏</m:t>
                    </m:r>
                    <m:r>
                      <a:rPr lang="es-MX" b="1" i="1" dirty="0" smtClean="0">
                        <a:latin typeface="Cambria Math"/>
                      </a:rPr>
                      <m:t>=</m:t>
                    </m:r>
                    <m:r>
                      <a:rPr lang="es-MX" b="1" i="1" dirty="0" smtClean="0">
                        <a:latin typeface="Cambria Math"/>
                      </a:rPr>
                      <m:t>𝟎</m:t>
                    </m:r>
                  </m:oMath>
                </a14:m>
                <a:endParaRPr lang="es-MX" dirty="0"/>
              </a:p>
              <a:p>
                <a:pPr marL="342900" indent="-342900">
                  <a:buFont typeface="+mj-lt"/>
                  <a:buAutoNum type="alphaLcParenR"/>
                </a:pPr>
                <a:r>
                  <a:rPr lang="es-MX" dirty="0"/>
                  <a:t>¿Qué pasa si </a:t>
                </a:r>
                <a14:m>
                  <m:oMath xmlns:m="http://schemas.openxmlformats.org/officeDocument/2006/math">
                    <m:r>
                      <a:rPr lang="es-MX" b="1" i="1" dirty="0" smtClean="0">
                        <a:latin typeface="Cambria Math"/>
                      </a:rPr>
                      <m:t>𝒏</m:t>
                    </m:r>
                    <m:r>
                      <a:rPr lang="es-MX" b="1" i="1" dirty="0" smtClean="0">
                        <a:latin typeface="Cambria Math"/>
                      </a:rPr>
                      <m:t>&lt;</m:t>
                    </m:r>
                    <m:r>
                      <a:rPr lang="es-MX" b="1" i="1" dirty="0" smtClean="0">
                        <a:latin typeface="Cambria Math"/>
                      </a:rPr>
                      <m:t>𝟎</m:t>
                    </m:r>
                  </m:oMath>
                </a14:m>
                <a:r>
                  <a:rPr lang="es-MX" dirty="0"/>
                  <a:t>?</a:t>
                </a:r>
              </a:p>
              <a:p>
                <a:pPr marL="342900" indent="-342900">
                  <a:buFont typeface="+mj-lt"/>
                  <a:buAutoNum type="alphaLcParenR"/>
                </a:pPr>
                <a:r>
                  <a:rPr lang="es-MX" dirty="0"/>
                  <a:t>¿y si </a:t>
                </a:r>
                <a14:m>
                  <m:oMath xmlns:m="http://schemas.openxmlformats.org/officeDocument/2006/math">
                    <m:r>
                      <a:rPr lang="es-MX" b="1" i="1" dirty="0" smtClean="0">
                        <a:latin typeface="Cambria Math"/>
                      </a:rPr>
                      <m:t>𝒏</m:t>
                    </m:r>
                  </m:oMath>
                </a14:m>
                <a:r>
                  <a:rPr lang="es-MX" dirty="0"/>
                  <a:t> no es entero?</a:t>
                </a:r>
              </a:p>
            </p:txBody>
          </p:sp>
        </mc:Choice>
        <mc:Fallback xmlns="">
          <p:sp>
            <p:nvSpPr>
              <p:cNvPr id="8" name="7 CuadroTexto"/>
              <p:cNvSpPr txBox="1">
                <a:spLocks noRot="1" noChangeAspect="1" noMove="1" noResize="1" noEditPoints="1" noAdjustHandles="1" noChangeArrowheads="1" noChangeShapeType="1" noTextEdit="1"/>
              </p:cNvSpPr>
              <p:nvPr/>
            </p:nvSpPr>
            <p:spPr>
              <a:xfrm>
                <a:off x="6388100" y="5397500"/>
                <a:ext cx="4850430" cy="923330"/>
              </a:xfrm>
              <a:prstGeom prst="rect">
                <a:avLst/>
              </a:prstGeom>
              <a:blipFill rotWithShape="1">
                <a:blip r:embed="rId4"/>
                <a:stretch>
                  <a:fillRect l="-1131" t="-3289" b="-9211"/>
                </a:stretch>
              </a:blipFill>
            </p:spPr>
            <p:txBody>
              <a:bodyPr/>
              <a:lstStyle/>
              <a:p>
                <a:r>
                  <a:rPr lang="es-MX">
                    <a:noFill/>
                  </a:rPr>
                  <a:t> </a:t>
                </a:r>
              </a:p>
            </p:txBody>
          </p:sp>
        </mc:Fallback>
      </mc:AlternateContent>
      <p:sp>
        <p:nvSpPr>
          <p:cNvPr id="9" name="8 Rectángulo"/>
          <p:cNvSpPr/>
          <p:nvPr/>
        </p:nvSpPr>
        <p:spPr>
          <a:xfrm>
            <a:off x="9665138" y="869434"/>
            <a:ext cx="1675523" cy="369332"/>
          </a:xfrm>
          <a:prstGeom prst="rect">
            <a:avLst/>
          </a:prstGeom>
        </p:spPr>
        <p:txBody>
          <a:bodyPr wrap="none">
            <a:spAutoFit/>
          </a:bodyPr>
          <a:lstStyle/>
          <a:p>
            <a:r>
              <a:rPr lang="es-MX" dirty="0"/>
              <a:t>(Aguilera, 2020)</a:t>
            </a:r>
          </a:p>
        </p:txBody>
      </p:sp>
    </p:spTree>
    <p:extLst>
      <p:ext uri="{BB962C8B-B14F-4D97-AF65-F5344CB8AC3E}">
        <p14:creationId xmlns:p14="http://schemas.microsoft.com/office/powerpoint/2010/main" val="39955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2051"/>
                                        </p:tgtEl>
                                        <p:attrNameLst>
                                          <p:attrName>style.visibility</p:attrName>
                                        </p:attrNameLst>
                                      </p:cBhvr>
                                      <p:to>
                                        <p:strVal val="visible"/>
                                      </p:to>
                                    </p:set>
                                    <p:animEffect transition="in" filter="wipe(down)">
                                      <p:cBhvr>
                                        <p:cTn id="73" dur="580">
                                          <p:stCondLst>
                                            <p:cond delay="0"/>
                                          </p:stCondLst>
                                        </p:cTn>
                                        <p:tgtEl>
                                          <p:spTgt spid="2051"/>
                                        </p:tgtEl>
                                      </p:cBhvr>
                                    </p:animEffect>
                                    <p:anim calcmode="lin" valueType="num">
                                      <p:cBhvr>
                                        <p:cTn id="7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79" dur="26">
                                          <p:stCondLst>
                                            <p:cond delay="650"/>
                                          </p:stCondLst>
                                        </p:cTn>
                                        <p:tgtEl>
                                          <p:spTgt spid="2051"/>
                                        </p:tgtEl>
                                      </p:cBhvr>
                                      <p:to x="100000" y="60000"/>
                                    </p:animScale>
                                    <p:animScale>
                                      <p:cBhvr>
                                        <p:cTn id="80" dur="166" decel="50000">
                                          <p:stCondLst>
                                            <p:cond delay="676"/>
                                          </p:stCondLst>
                                        </p:cTn>
                                        <p:tgtEl>
                                          <p:spTgt spid="2051"/>
                                        </p:tgtEl>
                                      </p:cBhvr>
                                      <p:to x="100000" y="100000"/>
                                    </p:animScale>
                                    <p:animScale>
                                      <p:cBhvr>
                                        <p:cTn id="81" dur="26">
                                          <p:stCondLst>
                                            <p:cond delay="1312"/>
                                          </p:stCondLst>
                                        </p:cTn>
                                        <p:tgtEl>
                                          <p:spTgt spid="2051"/>
                                        </p:tgtEl>
                                      </p:cBhvr>
                                      <p:to x="100000" y="80000"/>
                                    </p:animScale>
                                    <p:animScale>
                                      <p:cBhvr>
                                        <p:cTn id="82" dur="166" decel="50000">
                                          <p:stCondLst>
                                            <p:cond delay="1338"/>
                                          </p:stCondLst>
                                        </p:cTn>
                                        <p:tgtEl>
                                          <p:spTgt spid="2051"/>
                                        </p:tgtEl>
                                      </p:cBhvr>
                                      <p:to x="100000" y="100000"/>
                                    </p:animScale>
                                    <p:animScale>
                                      <p:cBhvr>
                                        <p:cTn id="83" dur="26">
                                          <p:stCondLst>
                                            <p:cond delay="1642"/>
                                          </p:stCondLst>
                                        </p:cTn>
                                        <p:tgtEl>
                                          <p:spTgt spid="2051"/>
                                        </p:tgtEl>
                                      </p:cBhvr>
                                      <p:to x="100000" y="90000"/>
                                    </p:animScale>
                                    <p:animScale>
                                      <p:cBhvr>
                                        <p:cTn id="84" dur="166" decel="50000">
                                          <p:stCondLst>
                                            <p:cond delay="1668"/>
                                          </p:stCondLst>
                                        </p:cTn>
                                        <p:tgtEl>
                                          <p:spTgt spid="2051"/>
                                        </p:tgtEl>
                                      </p:cBhvr>
                                      <p:to x="100000" y="100000"/>
                                    </p:animScale>
                                    <p:animScale>
                                      <p:cBhvr>
                                        <p:cTn id="85" dur="26">
                                          <p:stCondLst>
                                            <p:cond delay="1808"/>
                                          </p:stCondLst>
                                        </p:cTn>
                                        <p:tgtEl>
                                          <p:spTgt spid="2051"/>
                                        </p:tgtEl>
                                      </p:cBhvr>
                                      <p:to x="100000" y="95000"/>
                                    </p:animScale>
                                    <p:animScale>
                                      <p:cBhvr>
                                        <p:cTn id="86"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Recursividad</a:t>
            </a:r>
          </a:p>
        </p:txBody>
      </p:sp>
      <p:sp>
        <p:nvSpPr>
          <p:cNvPr id="8" name="7 Marcador de contenido"/>
          <p:cNvSpPr>
            <a:spLocks noGrp="1"/>
          </p:cNvSpPr>
          <p:nvPr>
            <p:ph idx="1"/>
          </p:nvPr>
        </p:nvSpPr>
        <p:spPr/>
        <p:txBody>
          <a:bodyPr/>
          <a:lstStyle/>
          <a:p>
            <a:r>
              <a:rPr lang="es-MX" dirty="0"/>
              <a:t>Definir una función recursiva para calcular la suma de Gauss</a:t>
            </a:r>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44</a:t>
            </a:fld>
            <a:endParaRPr lang="es-MX"/>
          </a:p>
        </p:txBody>
      </p:sp>
      <p:sp>
        <p:nvSpPr>
          <p:cNvPr id="10" name="9 Rectángulo"/>
          <p:cNvSpPr/>
          <p:nvPr/>
        </p:nvSpPr>
        <p:spPr>
          <a:xfrm>
            <a:off x="9665138" y="869434"/>
            <a:ext cx="1675523" cy="369332"/>
          </a:xfrm>
          <a:prstGeom prst="rect">
            <a:avLst/>
          </a:prstGeom>
        </p:spPr>
        <p:txBody>
          <a:bodyPr wrap="none">
            <a:spAutoFit/>
          </a:bodyPr>
          <a:lstStyle/>
          <a:p>
            <a:r>
              <a:rPr lang="es-MX" dirty="0"/>
              <a:t>(Aguilera, 2020)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2052638"/>
            <a:ext cx="2533650" cy="7334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805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Recursividad</a:t>
            </a:r>
          </a:p>
        </p:txBody>
      </p:sp>
      <p:sp>
        <p:nvSpPr>
          <p:cNvPr id="3" name="2 Marcador de contenido"/>
          <p:cNvSpPr>
            <a:spLocks noGrp="1"/>
          </p:cNvSpPr>
          <p:nvPr>
            <p:ph sz="half" idx="1"/>
          </p:nvPr>
        </p:nvSpPr>
        <p:spPr/>
        <p:txBody>
          <a:bodyPr/>
          <a:lstStyle/>
          <a:p>
            <a:pPr algn="just"/>
            <a:r>
              <a:rPr lang="es-MX" dirty="0"/>
              <a:t>Como sabemos, conceptualmente una función ocupa un lugar en la memoria al momento de ejecución, llamado </a:t>
            </a:r>
            <a:r>
              <a:rPr lang="es-MX" b="1" dirty="0"/>
              <a:t>marco</a:t>
            </a:r>
            <a:r>
              <a:rPr lang="es-MX" dirty="0"/>
              <a:t> o</a:t>
            </a:r>
            <a:r>
              <a:rPr lang="es-MX" b="1" dirty="0"/>
              <a:t> espacio</a:t>
            </a:r>
            <a:r>
              <a:rPr lang="es-MX" dirty="0"/>
              <a:t> o </a:t>
            </a:r>
            <a:r>
              <a:rPr lang="es-MX" b="1" dirty="0"/>
              <a:t>contexto de la función.</a:t>
            </a:r>
          </a:p>
          <a:p>
            <a:pPr algn="just"/>
            <a:r>
              <a:rPr lang="es-MX" dirty="0"/>
              <a:t>Ese contexto contiene las instrucciones que debe seguir y lugares para las variables locales</a:t>
            </a:r>
          </a:p>
        </p:txBody>
      </p:sp>
      <p:sp>
        <p:nvSpPr>
          <p:cNvPr id="7" name="6 Marcador de contenido"/>
          <p:cNvSpPr>
            <a:spLocks noGrp="1"/>
          </p:cNvSpPr>
          <p:nvPr>
            <p:ph sz="half" idx="2"/>
          </p:nvPr>
        </p:nvSpPr>
        <p:spPr/>
        <p:txBody>
          <a:bodyPr/>
          <a:lstStyle/>
          <a:p>
            <a:endParaRPr lang="es-MX"/>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45</a:t>
            </a:fld>
            <a:endParaRPr lang="es-MX"/>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263" y="1346200"/>
            <a:ext cx="4943475" cy="48387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663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Recursividad</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a:bodyPr>
              <a:lstStyle/>
              <a:p>
                <a:pPr algn="just"/>
                <a:r>
                  <a:rPr lang="es-MX" dirty="0"/>
                  <a:t>Cada vez que la función se llama así misma, podemos pensar que se genera automáticamente una copia de ella (tantas como sean necesarias), cada copia con su contexto propio.</a:t>
                </a:r>
              </a:p>
              <a:p>
                <a:pPr algn="just"/>
                <a:r>
                  <a:rPr lang="es-MX" dirty="0"/>
                  <a:t>Cuando termina su tarea, la copia se borra y el espacio de memoria que ocupaba es liberado (y la copia no existe mas).</a:t>
                </a:r>
              </a:p>
              <a:p>
                <a:pPr algn="just"/>
                <a:r>
                  <a:rPr lang="es-MX" dirty="0"/>
                  <a:t>Este espacio de memoria usado por recursión no está reservado con anterioridad, pues no se puede saber de antemano cuantas veces se usará la recursión.</a:t>
                </a:r>
              </a:p>
              <a:p>
                <a:pPr algn="just"/>
                <a:r>
                  <a:rPr lang="es-MX" dirty="0"/>
                  <a:t>Para calcular </a:t>
                </a:r>
                <a14:m>
                  <m:oMath xmlns:m="http://schemas.openxmlformats.org/officeDocument/2006/math">
                    <m:r>
                      <a:rPr lang="es-MX" b="1" i="1" dirty="0" smtClean="0">
                        <a:latin typeface="Cambria Math"/>
                      </a:rPr>
                      <m:t>𝒏</m:t>
                    </m:r>
                    <m:r>
                      <a:rPr lang="es-MX" b="1" i="1" dirty="0" smtClean="0">
                        <a:latin typeface="Cambria Math"/>
                      </a:rPr>
                      <m:t>!</m:t>
                    </m:r>
                  </m:oMath>
                </a14:m>
                <a:r>
                  <a:rPr lang="es-MX" dirty="0"/>
                  <a:t> Recursivamente se necesitan unas </a:t>
                </a:r>
                <a14:m>
                  <m:oMath xmlns:m="http://schemas.openxmlformats.org/officeDocument/2006/math">
                    <m:r>
                      <a:rPr lang="es-MX" b="1" i="1" dirty="0" smtClean="0">
                        <a:latin typeface="Cambria Math"/>
                      </a:rPr>
                      <m:t>𝒏</m:t>
                    </m:r>
                  </m:oMath>
                </a14:m>
                <a:r>
                  <a:rPr lang="es-MX" dirty="0"/>
                  <a:t> copias de la función. Este espacio de memoria especial se llama </a:t>
                </a:r>
                <a:r>
                  <a:rPr lang="es-MX" b="1" dirty="0" err="1"/>
                  <a:t>stack</a:t>
                </a:r>
                <a:r>
                  <a:rPr lang="es-MX" dirty="0"/>
                  <a:t> o </a:t>
                </a:r>
                <a:r>
                  <a:rPr lang="es-MX" b="1" dirty="0"/>
                  <a:t>pila de recursión.</a:t>
                </a:r>
              </a:p>
              <a:p>
                <a:pPr algn="just"/>
                <a:r>
                  <a:rPr lang="es-MX" dirty="0" err="1"/>
                  <a:t>Python</a:t>
                </a:r>
                <a:r>
                  <a:rPr lang="es-MX" dirty="0"/>
                  <a:t> impone un límite de unas 1000 llamadas para esa pila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928" t="-1969" r="-1043" b="-787"/>
                </a:stretch>
              </a:blipFill>
            </p:spPr>
            <p:txBody>
              <a:bodyPr/>
              <a:lstStyle/>
              <a:p>
                <a:r>
                  <a:rPr lang="es-MX">
                    <a:noFill/>
                  </a:rPr>
                  <a:t> </a:t>
                </a:r>
              </a:p>
            </p:txBody>
          </p:sp>
        </mc:Fallback>
      </mc:AlternateContent>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46</a:t>
            </a:fld>
            <a:endParaRPr lang="es-MX"/>
          </a:p>
        </p:txBody>
      </p:sp>
    </p:spTree>
    <p:extLst>
      <p:ext uri="{BB962C8B-B14F-4D97-AF65-F5344CB8AC3E}">
        <p14:creationId xmlns:p14="http://schemas.microsoft.com/office/powerpoint/2010/main" val="48307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Desventaja de la recursión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algn="just"/>
                <a:r>
                  <a:rPr lang="es-MX" dirty="0"/>
                  <a:t>La recursión es muy ineficiente, usa mucha memoria (llamando cada vez a la función) y tarda mucho tiempo.</a:t>
                </a:r>
              </a:p>
              <a:p>
                <a:pPr algn="just"/>
                <a:r>
                  <a:rPr lang="es-MX" dirty="0"/>
                  <a:t>Aun peor, como no tiene memoria (borra la copia de la función cuando ya se usó) a veces tiene calcular un mismo valor varias veces.</a:t>
                </a:r>
              </a:p>
              <a:p>
                <a:pPr algn="just"/>
                <a:r>
                  <a:rPr lang="es-MX" dirty="0"/>
                  <a:t>Por ejemplo: para calcular el número de </a:t>
                </a:r>
                <a:r>
                  <a:rPr lang="es-MX" dirty="0" err="1"/>
                  <a:t>Fibonnaci</a:t>
                </a:r>
                <a:r>
                  <a:rPr lang="es-MX" dirty="0"/>
                  <a:t>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a:rPr>
                          <m:t>𝑓</m:t>
                        </m:r>
                      </m:e>
                      <m:sub>
                        <m:r>
                          <a:rPr lang="es-MX" b="0" i="1" smtClean="0">
                            <a:latin typeface="Cambria Math"/>
                          </a:rPr>
                          <m:t>𝑛</m:t>
                        </m:r>
                      </m:sub>
                    </m:sSub>
                  </m:oMath>
                </a14:m>
                <a:r>
                  <a:rPr lang="es-MX" dirty="0"/>
                  <a:t> es suficiente poner los dos primeros y construir una lista mirando a los dos anteriores, sin utilizar recursividad.</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043" t="-2100" r="-1159"/>
                </a:stretch>
              </a:blipFill>
            </p:spPr>
            <p:txBody>
              <a:bodyPr/>
              <a:lstStyle/>
              <a:p>
                <a:r>
                  <a:rPr lang="es-MX">
                    <a:noFill/>
                  </a:rPr>
                  <a:t> </a:t>
                </a:r>
              </a:p>
            </p:txBody>
          </p:sp>
        </mc:Fallback>
      </mc:AlternateContent>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47</a:t>
            </a:fld>
            <a:endParaRPr lang="es-MX"/>
          </a:p>
        </p:txBody>
      </p:sp>
    </p:spTree>
    <p:extLst>
      <p:ext uri="{BB962C8B-B14F-4D97-AF65-F5344CB8AC3E}">
        <p14:creationId xmlns:p14="http://schemas.microsoft.com/office/powerpoint/2010/main" val="4117394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Entonces, ¿Cuándo utilizar recursividad?</a:t>
            </a:r>
          </a:p>
        </p:txBody>
      </p:sp>
      <p:sp>
        <p:nvSpPr>
          <p:cNvPr id="3" name="2 Marcador de contenido"/>
          <p:cNvSpPr>
            <a:spLocks noGrp="1"/>
          </p:cNvSpPr>
          <p:nvPr>
            <p:ph idx="1"/>
          </p:nvPr>
        </p:nvSpPr>
        <p:spPr/>
        <p:txBody>
          <a:bodyPr/>
          <a:lstStyle/>
          <a:p>
            <a:pPr algn="just"/>
            <a:r>
              <a:rPr lang="es-MX" dirty="0"/>
              <a:t>La recursión nos permite hacer formulaciones que parecen más naturales o elegantes.</a:t>
            </a:r>
          </a:p>
          <a:p>
            <a:pPr algn="just"/>
            <a:r>
              <a:rPr lang="es-MX" dirty="0"/>
              <a:t>Habrá ocasiones que existen problemas que no son sencillos de resolver usando solamente lazos (</a:t>
            </a:r>
            <a:r>
              <a:rPr lang="es-MX" dirty="0" err="1"/>
              <a:t>while</a:t>
            </a:r>
            <a:r>
              <a:rPr lang="es-MX" dirty="0"/>
              <a:t> o </a:t>
            </a:r>
            <a:r>
              <a:rPr lang="es-MX" dirty="0" err="1"/>
              <a:t>for</a:t>
            </a:r>
            <a:r>
              <a:rPr lang="es-MX" dirty="0"/>
              <a:t>), ahí es donde la recursión muestra su potencia.</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48</a:t>
            </a:fld>
            <a:endParaRPr lang="es-MX"/>
          </a:p>
        </p:txBody>
      </p:sp>
    </p:spTree>
    <p:extLst>
      <p:ext uri="{BB962C8B-B14F-4D97-AF65-F5344CB8AC3E}">
        <p14:creationId xmlns:p14="http://schemas.microsoft.com/office/powerpoint/2010/main" val="710318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Actividad</a:t>
            </a:r>
          </a:p>
        </p:txBody>
      </p:sp>
      <p:sp>
        <p:nvSpPr>
          <p:cNvPr id="3" name="2 Marcador de contenido"/>
          <p:cNvSpPr>
            <a:spLocks noGrp="1"/>
          </p:cNvSpPr>
          <p:nvPr>
            <p:ph idx="1"/>
          </p:nvPr>
        </p:nvSpPr>
        <p:spPr/>
        <p:txBody>
          <a:bodyPr>
            <a:normAutofit/>
          </a:bodyPr>
          <a:lstStyle/>
          <a:p>
            <a:pPr algn="just"/>
            <a:r>
              <a:rPr lang="es-MX" sz="2400" dirty="0"/>
              <a:t>El triángulo de Pascal es un triángulo numérico con números dispuestos en filas escalonadas de manera que</a:t>
            </a:r>
          </a:p>
          <a:p>
            <a:pPr algn="just"/>
            <a:endParaRPr lang="es-MX" sz="2400" dirty="0"/>
          </a:p>
          <a:p>
            <a:pPr algn="just"/>
            <a:r>
              <a:rPr lang="es-MX" sz="2400" dirty="0"/>
              <a:t>Esta ecuación es la ecuación para un coeficiente binomial. Usted puede construir el triángulo de Pascal agregando los dos números que están, en diagonal, encima de un número en el triángulo. A continuación se muestra un ejemplo del triángulo de Pascal.</a:t>
            </a:r>
          </a:p>
          <a:p>
            <a:pPr algn="just"/>
            <a:endParaRPr lang="es-MX" sz="2400" dirty="0"/>
          </a:p>
          <a:p>
            <a:pPr algn="just"/>
            <a:endParaRPr lang="es-MX" sz="2400" dirty="0"/>
          </a:p>
          <a:p>
            <a:pPr algn="just"/>
            <a:r>
              <a:rPr lang="es-MX" sz="2400" dirty="0"/>
              <a:t>Escriba un programa que imprima el triángulo de Pascal. Su programa debe aceptar un parámetro que indique cuántas filas del triángulo se imprimirán</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49</a:t>
            </a:fld>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977" y="2070100"/>
            <a:ext cx="1639521" cy="6223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098" y="4057650"/>
            <a:ext cx="1333500" cy="9144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90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Docstrings</a:t>
            </a:r>
            <a:endParaRPr lang="es-MX" dirty="0"/>
          </a:p>
        </p:txBody>
      </p:sp>
      <p:sp>
        <p:nvSpPr>
          <p:cNvPr id="3" name="2 Marcador de contenido"/>
          <p:cNvSpPr>
            <a:spLocks noGrp="1"/>
          </p:cNvSpPr>
          <p:nvPr>
            <p:ph idx="1"/>
          </p:nvPr>
        </p:nvSpPr>
        <p:spPr/>
        <p:txBody>
          <a:bodyPr/>
          <a:lstStyle/>
          <a:p>
            <a:pPr algn="just"/>
            <a:r>
              <a:rPr lang="es-MX" dirty="0"/>
              <a:t>Se puede hacer una cadena de documentos bastante larga e incluso agregar formato enriquecido:</a:t>
            </a:r>
          </a:p>
          <a:p>
            <a:pPr algn="just"/>
            <a:endParaRPr lang="es-MX" dirty="0"/>
          </a:p>
          <a:p>
            <a:pPr algn="just"/>
            <a:endParaRPr lang="es-MX" dirty="0"/>
          </a:p>
          <a:p>
            <a:pPr algn="just"/>
            <a:endParaRPr lang="es-MX" dirty="0"/>
          </a:p>
          <a:p>
            <a:pPr algn="just"/>
            <a:endParaRPr lang="es-MX" dirty="0"/>
          </a:p>
          <a:p>
            <a:pPr algn="just"/>
            <a:endParaRPr lang="es-MX" dirty="0"/>
          </a:p>
          <a:p>
            <a:pPr algn="just"/>
            <a:r>
              <a:rPr lang="es-MX" dirty="0"/>
              <a:t>Para ver únicamente la cadena de documentos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5</a:t>
            </a:fld>
            <a:endParaRPr lang="es-MX"/>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532062"/>
            <a:ext cx="5886450" cy="235267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834" y="2522538"/>
            <a:ext cx="4171950" cy="11906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8" y="5557838"/>
            <a:ext cx="3133725"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6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MX" dirty="0"/>
              <a:t>Referencias bibliográficas</a:t>
            </a:r>
          </a:p>
        </p:txBody>
      </p:sp>
      <p:sp>
        <p:nvSpPr>
          <p:cNvPr id="9" name="8 Marcador de contenido"/>
          <p:cNvSpPr>
            <a:spLocks noGrp="1"/>
          </p:cNvSpPr>
          <p:nvPr>
            <p:ph idx="1"/>
          </p:nvPr>
        </p:nvSpPr>
        <p:spPr/>
        <p:txBody>
          <a:bodyPr>
            <a:normAutofit fontScale="77500" lnSpcReduction="20000"/>
          </a:bodyPr>
          <a:lstStyle/>
          <a:p>
            <a:r>
              <a:rPr lang="es-ES" dirty="0"/>
              <a:t>Aguilera, N. (23 de abril de 2020). </a:t>
            </a:r>
            <a:r>
              <a:rPr lang="es-ES" i="1" dirty="0"/>
              <a:t>Matemáticas y Programación con </a:t>
            </a:r>
            <a:r>
              <a:rPr lang="es-ES" i="1" dirty="0" err="1"/>
              <a:t>Python</a:t>
            </a:r>
            <a:r>
              <a:rPr lang="es-ES" i="1" dirty="0"/>
              <a:t> para Ingenierías.</a:t>
            </a:r>
            <a:r>
              <a:rPr lang="es-ES" dirty="0"/>
              <a:t> Recuperado el 01 de Julio de 2020, de Olimpiada Matemática Argentina : </a:t>
            </a:r>
            <a:r>
              <a:rPr lang="es-ES" dirty="0">
                <a:hlinkClick r:id="rId2"/>
              </a:rPr>
              <a:t>http://www.oma.org.ar/invydoc/docs-libro/apuntes.pdf</a:t>
            </a:r>
            <a:endParaRPr lang="es-ES" dirty="0"/>
          </a:p>
          <a:p>
            <a:r>
              <a:rPr lang="es-ES" dirty="0"/>
              <a:t>Costa Guzmán, H. (06 de octubre de 2018). </a:t>
            </a:r>
            <a:r>
              <a:rPr lang="es-ES" i="1" dirty="0" err="1"/>
              <a:t>Docstrings</a:t>
            </a:r>
            <a:r>
              <a:rPr lang="es-ES" dirty="0"/>
              <a:t>. Recuperado el 01 de julio de 2020, de </a:t>
            </a:r>
            <a:r>
              <a:rPr lang="es-ES" dirty="0" err="1"/>
              <a:t>Hektor</a:t>
            </a:r>
            <a:r>
              <a:rPr lang="es-ES" dirty="0"/>
              <a:t> Profe : https://docs.hektorprofe.net/python/documentacion-y-pruebas/docstrings/#:~:text=En%20Python%20todos%20los%20objetos,de%20docstrings%2C%20cadenas%20de%20documentaci%C3%B3n.</a:t>
            </a:r>
            <a:endParaRPr lang="es-MX" dirty="0"/>
          </a:p>
          <a:p>
            <a:r>
              <a:rPr lang="es-ES" dirty="0"/>
              <a:t>González Duque, R. (s.f.). </a:t>
            </a:r>
            <a:r>
              <a:rPr lang="es-ES" i="1" dirty="0" err="1"/>
              <a:t>Python</a:t>
            </a:r>
            <a:r>
              <a:rPr lang="es-ES" i="1" dirty="0"/>
              <a:t> para todos.</a:t>
            </a:r>
            <a:r>
              <a:rPr lang="es-ES" dirty="0"/>
              <a:t> Recuperado el 01 de Julio de 2020, de Universidad Tecnológica Intercontinental : https://www.utic.edu.py/citil/images/Manuales/Python_para_todos.pdf</a:t>
            </a:r>
            <a:endParaRPr lang="es-MX" dirty="0"/>
          </a:p>
          <a:p>
            <a:r>
              <a:rPr lang="es-ES" dirty="0" err="1"/>
              <a:t>Lubanovic</a:t>
            </a:r>
            <a:r>
              <a:rPr lang="es-ES" dirty="0"/>
              <a:t>, B. (2015). </a:t>
            </a:r>
            <a:r>
              <a:rPr lang="es-ES" i="1" dirty="0" err="1"/>
              <a:t>Introducing</a:t>
            </a:r>
            <a:r>
              <a:rPr lang="es-ES" i="1" dirty="0"/>
              <a:t> </a:t>
            </a:r>
            <a:r>
              <a:rPr lang="es-ES" i="1" dirty="0" err="1"/>
              <a:t>Python</a:t>
            </a:r>
            <a:r>
              <a:rPr lang="es-ES" i="1" dirty="0"/>
              <a:t>.</a:t>
            </a:r>
            <a:r>
              <a:rPr lang="es-ES" dirty="0"/>
              <a:t> USA: </a:t>
            </a:r>
            <a:r>
              <a:rPr lang="es-ES" dirty="0" err="1"/>
              <a:t>O'Reilly</a:t>
            </a:r>
            <a:r>
              <a:rPr lang="es-ES" dirty="0"/>
              <a:t>.</a:t>
            </a:r>
            <a:endParaRPr lang="es-MX" dirty="0"/>
          </a:p>
          <a:p>
            <a:r>
              <a:rPr lang="es-ES" dirty="0" err="1"/>
              <a:t>Severance</a:t>
            </a:r>
            <a:r>
              <a:rPr lang="es-ES" dirty="0"/>
              <a:t>, C. R. (02 de abril de 2020). </a:t>
            </a:r>
            <a:r>
              <a:rPr lang="es-ES" i="1" dirty="0" err="1"/>
              <a:t>Python</a:t>
            </a:r>
            <a:r>
              <a:rPr lang="es-ES" i="1" dirty="0"/>
              <a:t> para todos: Explorando la información con </a:t>
            </a:r>
            <a:r>
              <a:rPr lang="es-ES" i="1" dirty="0" err="1"/>
              <a:t>Python</a:t>
            </a:r>
            <a:r>
              <a:rPr lang="es-ES" i="1" dirty="0"/>
              <a:t> 3.</a:t>
            </a:r>
            <a:r>
              <a:rPr lang="es-ES" dirty="0"/>
              <a:t> Recuperado el 01 de Julio de 2020, de ACADEMIA : https://www.academia.edu/40030172/Python_para_todos_Explorando_la_informaci%C3%B3n_con_Python_3_Charles_R_Severance</a:t>
            </a:r>
            <a:endParaRPr lang="es-MX" dirty="0"/>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50</a:t>
            </a:fld>
            <a:endParaRPr lang="es-MX"/>
          </a:p>
        </p:txBody>
      </p:sp>
    </p:spTree>
    <p:extLst>
      <p:ext uri="{BB962C8B-B14F-4D97-AF65-F5344CB8AC3E}">
        <p14:creationId xmlns:p14="http://schemas.microsoft.com/office/powerpoint/2010/main" val="3015261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(Aguilera, 2020)</a:t>
            </a:r>
          </a:p>
          <a:p>
            <a:r>
              <a:rPr lang="es-MX" dirty="0"/>
              <a:t>(Costa Guzmán, 2018)</a:t>
            </a:r>
          </a:p>
          <a:p>
            <a:r>
              <a:rPr lang="es-MX" dirty="0"/>
              <a:t>(</a:t>
            </a:r>
            <a:r>
              <a:rPr lang="es-MX" dirty="0" err="1"/>
              <a:t>Lubanovic</a:t>
            </a:r>
            <a:r>
              <a:rPr lang="es-MX" dirty="0"/>
              <a:t>, 2015)</a:t>
            </a:r>
          </a:p>
          <a:p>
            <a:r>
              <a:rPr lang="es-MX" dirty="0"/>
              <a:t>(</a:t>
            </a:r>
            <a:r>
              <a:rPr lang="es-MX" dirty="0" err="1"/>
              <a:t>Severance</a:t>
            </a:r>
            <a:r>
              <a:rPr lang="es-MX" dirty="0"/>
              <a:t>, 2020)</a:t>
            </a:r>
          </a:p>
          <a:p>
            <a:r>
              <a:rPr lang="es-MX" dirty="0"/>
              <a:t>(González Duque)</a:t>
            </a:r>
          </a:p>
          <a:p>
            <a:pPr marL="0" indent="0">
              <a:buNone/>
            </a:pPr>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51</a:t>
            </a:fld>
            <a:endParaRPr lang="es-MX"/>
          </a:p>
        </p:txBody>
      </p:sp>
    </p:spTree>
    <p:extLst>
      <p:ext uri="{BB962C8B-B14F-4D97-AF65-F5344CB8AC3E}">
        <p14:creationId xmlns:p14="http://schemas.microsoft.com/office/powerpoint/2010/main" val="40777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2.3 Función</a:t>
            </a:r>
          </a:p>
        </p:txBody>
      </p:sp>
      <p:sp>
        <p:nvSpPr>
          <p:cNvPr id="3" name="2 Marcador de contenido"/>
          <p:cNvSpPr>
            <a:spLocks noGrp="1"/>
          </p:cNvSpPr>
          <p:nvPr>
            <p:ph idx="1"/>
          </p:nvPr>
        </p:nvSpPr>
        <p:spPr/>
        <p:txBody>
          <a:bodyPr/>
          <a:lstStyle/>
          <a:p>
            <a:endParaRPr lang="es-MX" dirty="0"/>
          </a:p>
          <a:p>
            <a:endParaRPr lang="es-MX" dirty="0"/>
          </a:p>
          <a:p>
            <a:endParaRPr lang="es-MX" dirty="0"/>
          </a:p>
          <a:p>
            <a:r>
              <a:rPr lang="es-MX" dirty="0"/>
              <a:t>¿Qué retorna para los siguientes casos?</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6</a:t>
            </a:fld>
            <a:endParaRPr lang="es-MX"/>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74" y="1428750"/>
            <a:ext cx="7688263" cy="14478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3797300"/>
            <a:ext cx="7545387" cy="87630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9665138" y="869434"/>
            <a:ext cx="1675523" cy="369332"/>
          </a:xfrm>
          <a:prstGeom prst="rect">
            <a:avLst/>
          </a:prstGeom>
        </p:spPr>
        <p:txBody>
          <a:bodyPr wrap="none">
            <a:spAutoFit/>
          </a:bodyPr>
          <a:lstStyle/>
          <a:p>
            <a:r>
              <a:rPr lang="es-MX" dirty="0"/>
              <a:t>(Aguilera, 2020)</a:t>
            </a:r>
          </a:p>
        </p:txBody>
      </p:sp>
    </p:spTree>
    <p:extLst>
      <p:ext uri="{BB962C8B-B14F-4D97-AF65-F5344CB8AC3E}">
        <p14:creationId xmlns:p14="http://schemas.microsoft.com/office/powerpoint/2010/main" val="89688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Ejemplo</a:t>
            </a:r>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7</a:t>
            </a:fld>
            <a:endParaRPr lang="es-MX"/>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279" y="1698445"/>
            <a:ext cx="6925642" cy="258163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4681538"/>
            <a:ext cx="3324225" cy="3524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175" y="5343525"/>
            <a:ext cx="3552825" cy="552450"/>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07432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None</a:t>
            </a:r>
            <a:r>
              <a:rPr lang="es-MX" dirty="0"/>
              <a:t> es útil</a:t>
            </a:r>
          </a:p>
        </p:txBody>
      </p:sp>
      <p:sp>
        <p:nvSpPr>
          <p:cNvPr id="3" name="2 Marcador de contenido"/>
          <p:cNvSpPr>
            <a:spLocks noGrp="1"/>
          </p:cNvSpPr>
          <p:nvPr>
            <p:ph sz="half" idx="1"/>
          </p:nvPr>
        </p:nvSpPr>
        <p:spPr/>
        <p:txBody>
          <a:bodyPr/>
          <a:lstStyle/>
          <a:p>
            <a:endParaRPr lang="es-MX" dirty="0"/>
          </a:p>
          <a:p>
            <a:endParaRPr lang="es-MX" dirty="0"/>
          </a:p>
          <a:p>
            <a:endParaRPr lang="es-MX" dirty="0"/>
          </a:p>
          <a:p>
            <a:r>
              <a:rPr lang="es-MX" dirty="0"/>
              <a:t>Para distinguir </a:t>
            </a:r>
            <a:r>
              <a:rPr lang="es-MX" b="1" dirty="0" err="1"/>
              <a:t>none</a:t>
            </a:r>
            <a:r>
              <a:rPr lang="es-MX" b="1" dirty="0"/>
              <a:t> </a:t>
            </a:r>
            <a:r>
              <a:rPr lang="es-MX" dirty="0"/>
              <a:t>de un valor booleano </a:t>
            </a:r>
            <a:r>
              <a:rPr lang="es-MX" b="1" dirty="0"/>
              <a:t>false</a:t>
            </a:r>
            <a:r>
              <a:rPr lang="es-MX" dirty="0"/>
              <a:t>, usar el operador </a:t>
            </a:r>
            <a:r>
              <a:rPr lang="es-MX" b="1" dirty="0" err="1"/>
              <a:t>is</a:t>
            </a:r>
            <a:r>
              <a:rPr lang="es-MX" b="1" dirty="0"/>
              <a:t>.</a:t>
            </a:r>
            <a:endParaRPr lang="es-MX" dirty="0"/>
          </a:p>
          <a:p>
            <a:endParaRPr lang="es-MX" dirty="0"/>
          </a:p>
        </p:txBody>
      </p:sp>
      <p:sp>
        <p:nvSpPr>
          <p:cNvPr id="7" name="6 Marcador de contenido"/>
          <p:cNvSpPr>
            <a:spLocks noGrp="1"/>
          </p:cNvSpPr>
          <p:nvPr>
            <p:ph sz="half" idx="2"/>
          </p:nvPr>
        </p:nvSpPr>
        <p:spPr>
          <a:xfrm>
            <a:off x="6172200" y="1533525"/>
            <a:ext cx="5181600" cy="4351338"/>
          </a:xfrm>
        </p:spPr>
        <p:txBody>
          <a:bodyPr/>
          <a:lstStyle/>
          <a:p>
            <a:r>
              <a:rPr lang="es-MX" b="1" dirty="0"/>
              <a:t>Ejemplo</a:t>
            </a:r>
          </a:p>
          <a:p>
            <a:endParaRPr lang="es-MX" dirty="0"/>
          </a:p>
        </p:txBody>
      </p:sp>
      <p:sp>
        <p:nvSpPr>
          <p:cNvPr id="4" name="3 Marcador de fecha"/>
          <p:cNvSpPr>
            <a:spLocks noGrp="1"/>
          </p:cNvSpPr>
          <p:nvPr>
            <p:ph type="dt" sz="half" idx="10"/>
          </p:nvPr>
        </p:nvSpPr>
        <p:spPr/>
        <p:txBody>
          <a:bodyPr/>
          <a:lstStyle/>
          <a:p>
            <a:r>
              <a:rPr lang="es-MX"/>
              <a:t>10/07/2020</a:t>
            </a:r>
          </a:p>
        </p:txBody>
      </p:sp>
      <p:sp>
        <p:nvSpPr>
          <p:cNvPr id="5" name="4 Marcador de pie de página"/>
          <p:cNvSpPr>
            <a:spLocks noGrp="1"/>
          </p:cNvSpPr>
          <p:nvPr>
            <p:ph type="ftr" sz="quarter" idx="11"/>
          </p:nvPr>
        </p:nvSpPr>
        <p:spPr/>
        <p:txBody>
          <a:bodyPr/>
          <a:lstStyle/>
          <a:p>
            <a:r>
              <a:rPr lang="es-MX"/>
              <a:t>Departamento de Sistemas y Computación - TecNM/IT de Tuxtla Gutiérrez</a:t>
            </a:r>
            <a:endParaRPr lang="es-MX" dirty="0"/>
          </a:p>
        </p:txBody>
      </p:sp>
      <p:sp>
        <p:nvSpPr>
          <p:cNvPr id="6" name="5 Marcador de número de diapositiva"/>
          <p:cNvSpPr>
            <a:spLocks noGrp="1"/>
          </p:cNvSpPr>
          <p:nvPr>
            <p:ph type="sldNum" sz="quarter" idx="12"/>
          </p:nvPr>
        </p:nvSpPr>
        <p:spPr/>
        <p:txBody>
          <a:bodyPr/>
          <a:lstStyle/>
          <a:p>
            <a:fld id="{0FAC9CCB-BDF6-4D9D-99D0-653AE35F4A31}" type="slidenum">
              <a:rPr lang="es-MX" smtClean="0"/>
              <a:t>8</a:t>
            </a:fld>
            <a:endParaRPr lang="es-MX"/>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620837"/>
            <a:ext cx="3200400" cy="1647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15" y="2128113"/>
            <a:ext cx="3086100" cy="16859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4330699"/>
            <a:ext cx="3095625" cy="14573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766" y="2094539"/>
            <a:ext cx="2022534" cy="4100103"/>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2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down)">
                                      <p:cBhvr>
                                        <p:cTn id="41" dur="580">
                                          <p:stCondLst>
                                            <p:cond delay="0"/>
                                          </p:stCondLst>
                                        </p:cTn>
                                        <p:tgtEl>
                                          <p:spTgt spid="7">
                                            <p:txEl>
                                              <p:pRg st="0" end="0"/>
                                            </p:txEl>
                                          </p:spTgt>
                                        </p:tgtEl>
                                      </p:cBhvr>
                                    </p:animEffect>
                                    <p:anim calcmode="lin" valueType="num">
                                      <p:cBhvr>
                                        <p:cTn id="4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xEl>
                                              <p:pRg st="0" end="0"/>
                                            </p:txEl>
                                          </p:spTgt>
                                        </p:tgtEl>
                                      </p:cBhvr>
                                      <p:to x="100000" y="60000"/>
                                    </p:animScale>
                                    <p:animScale>
                                      <p:cBhvr>
                                        <p:cTn id="48" dur="166" decel="50000">
                                          <p:stCondLst>
                                            <p:cond delay="676"/>
                                          </p:stCondLst>
                                        </p:cTn>
                                        <p:tgtEl>
                                          <p:spTgt spid="7">
                                            <p:txEl>
                                              <p:pRg st="0" end="0"/>
                                            </p:txEl>
                                          </p:spTgt>
                                        </p:tgtEl>
                                      </p:cBhvr>
                                      <p:to x="100000" y="100000"/>
                                    </p:animScale>
                                    <p:animScale>
                                      <p:cBhvr>
                                        <p:cTn id="49" dur="26">
                                          <p:stCondLst>
                                            <p:cond delay="1312"/>
                                          </p:stCondLst>
                                        </p:cTn>
                                        <p:tgtEl>
                                          <p:spTgt spid="7">
                                            <p:txEl>
                                              <p:pRg st="0" end="0"/>
                                            </p:txEl>
                                          </p:spTgt>
                                        </p:tgtEl>
                                      </p:cBhvr>
                                      <p:to x="100000" y="80000"/>
                                    </p:animScale>
                                    <p:animScale>
                                      <p:cBhvr>
                                        <p:cTn id="50" dur="166" decel="50000">
                                          <p:stCondLst>
                                            <p:cond delay="1338"/>
                                          </p:stCondLst>
                                        </p:cTn>
                                        <p:tgtEl>
                                          <p:spTgt spid="7">
                                            <p:txEl>
                                              <p:pRg st="0" end="0"/>
                                            </p:txEl>
                                          </p:spTgt>
                                        </p:tgtEl>
                                      </p:cBhvr>
                                      <p:to x="100000" y="100000"/>
                                    </p:animScale>
                                    <p:animScale>
                                      <p:cBhvr>
                                        <p:cTn id="51" dur="26">
                                          <p:stCondLst>
                                            <p:cond delay="1642"/>
                                          </p:stCondLst>
                                        </p:cTn>
                                        <p:tgtEl>
                                          <p:spTgt spid="7">
                                            <p:txEl>
                                              <p:pRg st="0" end="0"/>
                                            </p:txEl>
                                          </p:spTgt>
                                        </p:tgtEl>
                                      </p:cBhvr>
                                      <p:to x="100000" y="90000"/>
                                    </p:animScale>
                                    <p:animScale>
                                      <p:cBhvr>
                                        <p:cTn id="52" dur="166" decel="50000">
                                          <p:stCondLst>
                                            <p:cond delay="1668"/>
                                          </p:stCondLst>
                                        </p:cTn>
                                        <p:tgtEl>
                                          <p:spTgt spid="7">
                                            <p:txEl>
                                              <p:pRg st="0" end="0"/>
                                            </p:txEl>
                                          </p:spTgt>
                                        </p:tgtEl>
                                      </p:cBhvr>
                                      <p:to x="100000" y="100000"/>
                                    </p:animScale>
                                    <p:animScale>
                                      <p:cBhvr>
                                        <p:cTn id="53" dur="26">
                                          <p:stCondLst>
                                            <p:cond delay="1808"/>
                                          </p:stCondLst>
                                        </p:cTn>
                                        <p:tgtEl>
                                          <p:spTgt spid="7">
                                            <p:txEl>
                                              <p:pRg st="0" end="0"/>
                                            </p:txEl>
                                          </p:spTgt>
                                        </p:tgtEl>
                                      </p:cBhvr>
                                      <p:to x="100000" y="95000"/>
                                    </p:animScale>
                                    <p:animScale>
                                      <p:cBhvr>
                                        <p:cTn id="54" dur="166" decel="50000">
                                          <p:stCondLst>
                                            <p:cond delay="1834"/>
                                          </p:stCondLst>
                                        </p:cTn>
                                        <p:tgtEl>
                                          <p:spTgt spid="7">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animEffect transition="in" filter="wipe(down)">
                                      <p:cBhvr>
                                        <p:cTn id="57" dur="580">
                                          <p:stCondLst>
                                            <p:cond delay="0"/>
                                          </p:stCondLst>
                                        </p:cTn>
                                        <p:tgtEl>
                                          <p:spTgt spid="6149"/>
                                        </p:tgtEl>
                                      </p:cBhvr>
                                    </p:animEffect>
                                    <p:anim calcmode="lin" valueType="num">
                                      <p:cBhvr>
                                        <p:cTn id="58" dur="1822" tmFilter="0,0; 0.14,0.36; 0.43,0.73; 0.71,0.91; 1.0,1.0">
                                          <p:stCondLst>
                                            <p:cond delay="0"/>
                                          </p:stCondLst>
                                        </p:cTn>
                                        <p:tgtEl>
                                          <p:spTgt spid="614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14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14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14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149"/>
                                        </p:tgtEl>
                                        <p:attrNameLst>
                                          <p:attrName>ppt_y</p:attrName>
                                        </p:attrNameLst>
                                      </p:cBhvr>
                                      <p:tavLst>
                                        <p:tav tm="0" fmla="#ppt_y-sin(pi*$)/81">
                                          <p:val>
                                            <p:fltVal val="0"/>
                                          </p:val>
                                        </p:tav>
                                        <p:tav tm="100000">
                                          <p:val>
                                            <p:fltVal val="1"/>
                                          </p:val>
                                        </p:tav>
                                      </p:tavLst>
                                    </p:anim>
                                    <p:animScale>
                                      <p:cBhvr>
                                        <p:cTn id="63" dur="26">
                                          <p:stCondLst>
                                            <p:cond delay="650"/>
                                          </p:stCondLst>
                                        </p:cTn>
                                        <p:tgtEl>
                                          <p:spTgt spid="6149"/>
                                        </p:tgtEl>
                                      </p:cBhvr>
                                      <p:to x="100000" y="60000"/>
                                    </p:animScale>
                                    <p:animScale>
                                      <p:cBhvr>
                                        <p:cTn id="64" dur="166" decel="50000">
                                          <p:stCondLst>
                                            <p:cond delay="676"/>
                                          </p:stCondLst>
                                        </p:cTn>
                                        <p:tgtEl>
                                          <p:spTgt spid="6149"/>
                                        </p:tgtEl>
                                      </p:cBhvr>
                                      <p:to x="100000" y="100000"/>
                                    </p:animScale>
                                    <p:animScale>
                                      <p:cBhvr>
                                        <p:cTn id="65" dur="26">
                                          <p:stCondLst>
                                            <p:cond delay="1312"/>
                                          </p:stCondLst>
                                        </p:cTn>
                                        <p:tgtEl>
                                          <p:spTgt spid="6149"/>
                                        </p:tgtEl>
                                      </p:cBhvr>
                                      <p:to x="100000" y="80000"/>
                                    </p:animScale>
                                    <p:animScale>
                                      <p:cBhvr>
                                        <p:cTn id="66" dur="166" decel="50000">
                                          <p:stCondLst>
                                            <p:cond delay="1338"/>
                                          </p:stCondLst>
                                        </p:cTn>
                                        <p:tgtEl>
                                          <p:spTgt spid="6149"/>
                                        </p:tgtEl>
                                      </p:cBhvr>
                                      <p:to x="100000" y="100000"/>
                                    </p:animScale>
                                    <p:animScale>
                                      <p:cBhvr>
                                        <p:cTn id="67" dur="26">
                                          <p:stCondLst>
                                            <p:cond delay="1642"/>
                                          </p:stCondLst>
                                        </p:cTn>
                                        <p:tgtEl>
                                          <p:spTgt spid="6149"/>
                                        </p:tgtEl>
                                      </p:cBhvr>
                                      <p:to x="100000" y="90000"/>
                                    </p:animScale>
                                    <p:animScale>
                                      <p:cBhvr>
                                        <p:cTn id="68" dur="166" decel="50000">
                                          <p:stCondLst>
                                            <p:cond delay="1668"/>
                                          </p:stCondLst>
                                        </p:cTn>
                                        <p:tgtEl>
                                          <p:spTgt spid="6149"/>
                                        </p:tgtEl>
                                      </p:cBhvr>
                                      <p:to x="100000" y="100000"/>
                                    </p:animScale>
                                    <p:animScale>
                                      <p:cBhvr>
                                        <p:cTn id="69" dur="26">
                                          <p:stCondLst>
                                            <p:cond delay="1808"/>
                                          </p:stCondLst>
                                        </p:cTn>
                                        <p:tgtEl>
                                          <p:spTgt spid="6149"/>
                                        </p:tgtEl>
                                      </p:cBhvr>
                                      <p:to x="100000" y="95000"/>
                                    </p:animScale>
                                    <p:animScale>
                                      <p:cBhvr>
                                        <p:cTn id="70" dur="166" decel="50000">
                                          <p:stCondLst>
                                            <p:cond delay="1834"/>
                                          </p:stCondLst>
                                        </p:cTn>
                                        <p:tgtEl>
                                          <p:spTgt spid="6149"/>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026"/>
                                        </p:tgtEl>
                                        <p:attrNameLst>
                                          <p:attrName>style.visibility</p:attrName>
                                        </p:attrNameLst>
                                      </p:cBhvr>
                                      <p:to>
                                        <p:strVal val="visible"/>
                                      </p:to>
                                    </p:set>
                                    <p:animEffect transition="in" filter="wipe(down)">
                                      <p:cBhvr>
                                        <p:cTn id="75" dur="580">
                                          <p:stCondLst>
                                            <p:cond delay="0"/>
                                          </p:stCondLst>
                                        </p:cTn>
                                        <p:tgtEl>
                                          <p:spTgt spid="1026"/>
                                        </p:tgtEl>
                                      </p:cBhvr>
                                    </p:animEffect>
                                    <p:anim calcmode="lin" valueType="num">
                                      <p:cBhvr>
                                        <p:cTn id="76"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81" dur="26">
                                          <p:stCondLst>
                                            <p:cond delay="650"/>
                                          </p:stCondLst>
                                        </p:cTn>
                                        <p:tgtEl>
                                          <p:spTgt spid="1026"/>
                                        </p:tgtEl>
                                      </p:cBhvr>
                                      <p:to x="100000" y="60000"/>
                                    </p:animScale>
                                    <p:animScale>
                                      <p:cBhvr>
                                        <p:cTn id="82" dur="166" decel="50000">
                                          <p:stCondLst>
                                            <p:cond delay="676"/>
                                          </p:stCondLst>
                                        </p:cTn>
                                        <p:tgtEl>
                                          <p:spTgt spid="1026"/>
                                        </p:tgtEl>
                                      </p:cBhvr>
                                      <p:to x="100000" y="100000"/>
                                    </p:animScale>
                                    <p:animScale>
                                      <p:cBhvr>
                                        <p:cTn id="83" dur="26">
                                          <p:stCondLst>
                                            <p:cond delay="1312"/>
                                          </p:stCondLst>
                                        </p:cTn>
                                        <p:tgtEl>
                                          <p:spTgt spid="1026"/>
                                        </p:tgtEl>
                                      </p:cBhvr>
                                      <p:to x="100000" y="80000"/>
                                    </p:animScale>
                                    <p:animScale>
                                      <p:cBhvr>
                                        <p:cTn id="84" dur="166" decel="50000">
                                          <p:stCondLst>
                                            <p:cond delay="1338"/>
                                          </p:stCondLst>
                                        </p:cTn>
                                        <p:tgtEl>
                                          <p:spTgt spid="1026"/>
                                        </p:tgtEl>
                                      </p:cBhvr>
                                      <p:to x="100000" y="100000"/>
                                    </p:animScale>
                                    <p:animScale>
                                      <p:cBhvr>
                                        <p:cTn id="85" dur="26">
                                          <p:stCondLst>
                                            <p:cond delay="1642"/>
                                          </p:stCondLst>
                                        </p:cTn>
                                        <p:tgtEl>
                                          <p:spTgt spid="1026"/>
                                        </p:tgtEl>
                                      </p:cBhvr>
                                      <p:to x="100000" y="90000"/>
                                    </p:animScale>
                                    <p:animScale>
                                      <p:cBhvr>
                                        <p:cTn id="86" dur="166" decel="50000">
                                          <p:stCondLst>
                                            <p:cond delay="1668"/>
                                          </p:stCondLst>
                                        </p:cTn>
                                        <p:tgtEl>
                                          <p:spTgt spid="1026"/>
                                        </p:tgtEl>
                                      </p:cBhvr>
                                      <p:to x="100000" y="100000"/>
                                    </p:animScale>
                                    <p:animScale>
                                      <p:cBhvr>
                                        <p:cTn id="87" dur="26">
                                          <p:stCondLst>
                                            <p:cond delay="1808"/>
                                          </p:stCondLst>
                                        </p:cTn>
                                        <p:tgtEl>
                                          <p:spTgt spid="1026"/>
                                        </p:tgtEl>
                                      </p:cBhvr>
                                      <p:to x="100000" y="95000"/>
                                    </p:animScale>
                                    <p:animScale>
                                      <p:cBhvr>
                                        <p:cTn id="88"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Argumentos posicionales</a:t>
            </a:r>
          </a:p>
        </p:txBody>
      </p:sp>
      <p:sp>
        <p:nvSpPr>
          <p:cNvPr id="8" name="7 Marcador de contenido"/>
          <p:cNvSpPr>
            <a:spLocks noGrp="1"/>
          </p:cNvSpPr>
          <p:nvPr>
            <p:ph idx="1"/>
          </p:nvPr>
        </p:nvSpPr>
        <p:spPr/>
        <p:txBody>
          <a:bodyPr/>
          <a:lstStyle/>
          <a:p>
            <a:pPr algn="just"/>
            <a:r>
              <a:rPr lang="es-MX" dirty="0"/>
              <a:t>Esta función crea un diccionario a partir de sus argumentos de entrada posicionales y lo devuelve:</a:t>
            </a:r>
          </a:p>
          <a:p>
            <a:pPr algn="just"/>
            <a:endParaRPr lang="es-MX" dirty="0"/>
          </a:p>
          <a:p>
            <a:pPr algn="just"/>
            <a:endParaRPr lang="es-MX" dirty="0"/>
          </a:p>
          <a:p>
            <a:pPr algn="just"/>
            <a:endParaRPr lang="es-MX" dirty="0"/>
          </a:p>
          <a:p>
            <a:pPr algn="just"/>
            <a:r>
              <a:rPr lang="es-ES" dirty="0"/>
              <a:t>Aunque es muy común, una desventaja de los argumentos posicionales es que es necesario volver a miembro el significado de cada puesto. Si nos olvidamos y llamamos </a:t>
            </a:r>
            <a:r>
              <a:rPr lang="es-ES" dirty="0" err="1"/>
              <a:t>menu</a:t>
            </a:r>
            <a:r>
              <a:rPr lang="es-ES" dirty="0"/>
              <a:t> () con vino como último argumento en lugar del primero, la comida sería muy diferente:</a:t>
            </a:r>
            <a:endParaRPr lang="es-MX" dirty="0"/>
          </a:p>
        </p:txBody>
      </p:sp>
      <p:sp>
        <p:nvSpPr>
          <p:cNvPr id="5" name="4 Marcador de fecha"/>
          <p:cNvSpPr>
            <a:spLocks noGrp="1"/>
          </p:cNvSpPr>
          <p:nvPr>
            <p:ph type="dt" sz="half" idx="10"/>
          </p:nvPr>
        </p:nvSpPr>
        <p:spPr/>
        <p:txBody>
          <a:bodyPr/>
          <a:lstStyle/>
          <a:p>
            <a:r>
              <a:rPr lang="es-MX"/>
              <a:t>10/07/2020</a:t>
            </a:r>
          </a:p>
        </p:txBody>
      </p:sp>
      <p:sp>
        <p:nvSpPr>
          <p:cNvPr id="6" name="5 Marcador de pie de página"/>
          <p:cNvSpPr>
            <a:spLocks noGrp="1"/>
          </p:cNvSpPr>
          <p:nvPr>
            <p:ph type="ftr" sz="quarter" idx="11"/>
          </p:nvPr>
        </p:nvSpPr>
        <p:spPr/>
        <p:txBody>
          <a:bodyPr/>
          <a:lstStyle/>
          <a:p>
            <a:r>
              <a:rPr lang="es-MX"/>
              <a:t>Departamento de Sistemas y Computación - TecNM/IT de Tuxtla Gutiérrez</a:t>
            </a:r>
          </a:p>
        </p:txBody>
      </p:sp>
      <p:sp>
        <p:nvSpPr>
          <p:cNvPr id="7" name="6 Marcador de número de diapositiva"/>
          <p:cNvSpPr>
            <a:spLocks noGrp="1"/>
          </p:cNvSpPr>
          <p:nvPr>
            <p:ph type="sldNum" sz="quarter" idx="12"/>
          </p:nvPr>
        </p:nvSpPr>
        <p:spPr/>
        <p:txBody>
          <a:bodyPr/>
          <a:lstStyle/>
          <a:p>
            <a:fld id="{0FAC9CCB-BDF6-4D9D-99D0-653AE35F4A31}" type="slidenum">
              <a:rPr lang="es-MX" smtClean="0"/>
              <a:t>9</a:t>
            </a:fld>
            <a:endParaRPr lang="es-MX"/>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2397125"/>
            <a:ext cx="6621463" cy="1266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238" y="5659438"/>
            <a:ext cx="5773737" cy="504825"/>
          </a:xfrm>
          <a:prstGeom prst="rect">
            <a:avLst/>
          </a:prstGeom>
          <a:effectLst>
            <a:glow rad="139700">
              <a:schemeClr val="accent1">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Rectángulo"/>
          <p:cNvSpPr/>
          <p:nvPr/>
        </p:nvSpPr>
        <p:spPr>
          <a:xfrm>
            <a:off x="9474315" y="856734"/>
            <a:ext cx="1853969" cy="369332"/>
          </a:xfrm>
          <a:prstGeom prst="rect">
            <a:avLst/>
          </a:prstGeom>
        </p:spPr>
        <p:txBody>
          <a:bodyPr wrap="none">
            <a:spAutoFit/>
          </a:bodyPr>
          <a:lstStyle/>
          <a:p>
            <a:r>
              <a:rPr lang="es-MX" dirty="0"/>
              <a:t>(</a:t>
            </a:r>
            <a:r>
              <a:rPr lang="es-MX" dirty="0" err="1"/>
              <a:t>Lubanovic</a:t>
            </a:r>
            <a:r>
              <a:rPr lang="es-MX" dirty="0"/>
              <a:t>, 2015)</a:t>
            </a:r>
          </a:p>
        </p:txBody>
      </p:sp>
    </p:spTree>
    <p:extLst>
      <p:ext uri="{BB962C8B-B14F-4D97-AF65-F5344CB8AC3E}">
        <p14:creationId xmlns:p14="http://schemas.microsoft.com/office/powerpoint/2010/main" val="37395157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ABD441165B7B143A49686EB8C2DD645" ma:contentTypeVersion="2" ma:contentTypeDescription="Crear nuevo documento." ma:contentTypeScope="" ma:versionID="6edf032983c34689e0a1aa23703a51de">
  <xsd:schema xmlns:xsd="http://www.w3.org/2001/XMLSchema" xmlns:xs="http://www.w3.org/2001/XMLSchema" xmlns:p="http://schemas.microsoft.com/office/2006/metadata/properties" xmlns:ns2="5c7f119b-90f7-4d7b-830f-dced7f78d9f6" targetNamespace="http://schemas.microsoft.com/office/2006/metadata/properties" ma:root="true" ma:fieldsID="6f322d5108c4d4cbd2cc0a39d10c9b6c" ns2:_="">
    <xsd:import namespace="5c7f119b-90f7-4d7b-830f-dced7f78d9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f119b-90f7-4d7b-830f-dced7f78d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9507CC-2B53-4BFC-9B48-12997653C687}"/>
</file>

<file path=customXml/itemProps2.xml><?xml version="1.0" encoding="utf-8"?>
<ds:datastoreItem xmlns:ds="http://schemas.openxmlformats.org/officeDocument/2006/customXml" ds:itemID="{E107402A-5367-47D7-80F5-0E9401E7D0D2}"/>
</file>

<file path=customXml/itemProps3.xml><?xml version="1.0" encoding="utf-8"?>
<ds:datastoreItem xmlns:ds="http://schemas.openxmlformats.org/officeDocument/2006/customXml" ds:itemID="{224E242C-C99F-48AB-960C-B34B5A21C44F}"/>
</file>

<file path=docProps/app.xml><?xml version="1.0" encoding="utf-8"?>
<Properties xmlns="http://schemas.openxmlformats.org/officeDocument/2006/extended-properties" xmlns:vt="http://schemas.openxmlformats.org/officeDocument/2006/docPropsVTypes">
  <TotalTime>23371</TotalTime>
  <Words>3567</Words>
  <Application>Microsoft Office PowerPoint</Application>
  <PresentationFormat>Panorámica</PresentationFormat>
  <Paragraphs>465</Paragraphs>
  <Slides>51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Calibri Light</vt:lpstr>
      <vt:lpstr>Cambria Math</vt:lpstr>
      <vt:lpstr>Tema de Office</vt:lpstr>
      <vt:lpstr>2.3 Funciones</vt:lpstr>
      <vt:lpstr>2.3 Funciones</vt:lpstr>
      <vt:lpstr>2.3 Función</vt:lpstr>
      <vt:lpstr>Docstrings</vt:lpstr>
      <vt:lpstr>Docstrings</vt:lpstr>
      <vt:lpstr>2.3 Función</vt:lpstr>
      <vt:lpstr>Ejemplo</vt:lpstr>
      <vt:lpstr>None es útil</vt:lpstr>
      <vt:lpstr>Argumentos posicionales</vt:lpstr>
      <vt:lpstr>Argumentos de palabras claves</vt:lpstr>
      <vt:lpstr>Valor en parámetros predeterminado</vt:lpstr>
      <vt:lpstr>Error lógico </vt:lpstr>
      <vt:lpstr>Reunir argumentos posicionales con *</vt:lpstr>
      <vt:lpstr>Reunir argumentos posicionales con *</vt:lpstr>
      <vt:lpstr>Reunir argumentos de palabra clave **</vt:lpstr>
      <vt:lpstr>Programación Funcional</vt:lpstr>
      <vt:lpstr>Funciones de Orden Superior</vt:lpstr>
      <vt:lpstr>Función como objeto</vt:lpstr>
      <vt:lpstr>Función como objeto</vt:lpstr>
      <vt:lpstr>Combinación de técnicas *(args) y  ** (kwargs)</vt:lpstr>
      <vt:lpstr>Funciones Internas</vt:lpstr>
      <vt:lpstr>Cierres</vt:lpstr>
      <vt:lpstr>Cierre</vt:lpstr>
      <vt:lpstr>Ejemplo:</vt:lpstr>
      <vt:lpstr>Iteraciones de Orden Superior sobre listas</vt:lpstr>
      <vt:lpstr>Map(function, sequence[,sequence,…])</vt:lpstr>
      <vt:lpstr>Filter(function, sequence)</vt:lpstr>
      <vt:lpstr>Reduce(function,sequence[,initial])</vt:lpstr>
      <vt:lpstr>Funciones anónimas: La función lambda</vt:lpstr>
      <vt:lpstr>Funciones anónimas: La función lambda</vt:lpstr>
      <vt:lpstr>Ejemplo: calcular números primos</vt:lpstr>
      <vt:lpstr>Ejemplo: Calcular el día de la semana</vt:lpstr>
      <vt:lpstr>Ejemplo: Calcular el día de la semana</vt:lpstr>
      <vt:lpstr>Actividad 10-1. Funciones de Orden Superior</vt:lpstr>
      <vt:lpstr>Actividad 10-2. Funciones de Orden Superior</vt:lpstr>
      <vt:lpstr>Comprensiones</vt:lpstr>
      <vt:lpstr>Comprensiones en Listas</vt:lpstr>
      <vt:lpstr>Comprensiones en Listas</vt:lpstr>
      <vt:lpstr>Comprensiones en Listas</vt:lpstr>
      <vt:lpstr>Comprensiones en Diccionarios</vt:lpstr>
      <vt:lpstr>Comprensiones en conjuntos</vt:lpstr>
      <vt:lpstr>Recursión</vt:lpstr>
      <vt:lpstr>Recursividad</vt:lpstr>
      <vt:lpstr>Recursividad</vt:lpstr>
      <vt:lpstr>Recursividad</vt:lpstr>
      <vt:lpstr>Recursividad</vt:lpstr>
      <vt:lpstr>Desventaja de la recursión</vt:lpstr>
      <vt:lpstr>Entonces, ¿Cuándo utilizar recursividad?</vt:lpstr>
      <vt:lpstr>Actividad</vt:lpstr>
      <vt:lpstr>Referencias bibliográficas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Galdino Belizario Nango Solis</dc:creator>
  <cp:lastModifiedBy>GALDINO  BELIZARIO NANGO  SOLIS</cp:lastModifiedBy>
  <cp:revision>433</cp:revision>
  <dcterms:created xsi:type="dcterms:W3CDTF">2020-07-04T21:07:02Z</dcterms:created>
  <dcterms:modified xsi:type="dcterms:W3CDTF">2022-06-23T18:18:31Z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0x0101003ABD441165B7B143A49686EB8C2DD645</vt:lpwstr>
  </property>
</Properties>
</file>