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handoutMasterIdLst>
    <p:handoutMasterId r:id="rId99"/>
  </p:handoutMasterIdLst>
  <p:sldIdLst>
    <p:sldId id="265" r:id="rId2"/>
    <p:sldId id="270" r:id="rId3"/>
    <p:sldId id="271" r:id="rId4"/>
    <p:sldId id="272" r:id="rId5"/>
    <p:sldId id="273" r:id="rId6"/>
    <p:sldId id="274" r:id="rId7"/>
    <p:sldId id="275" r:id="rId8"/>
    <p:sldId id="276" r:id="rId9"/>
    <p:sldId id="277" r:id="rId10"/>
    <p:sldId id="278" r:id="rId11"/>
    <p:sldId id="279" r:id="rId12"/>
    <p:sldId id="280" r:id="rId13"/>
    <p:sldId id="281" r:id="rId14"/>
    <p:sldId id="308" r:id="rId15"/>
    <p:sldId id="282" r:id="rId16"/>
    <p:sldId id="283" r:id="rId17"/>
    <p:sldId id="284" r:id="rId18"/>
    <p:sldId id="309" r:id="rId19"/>
    <p:sldId id="285" r:id="rId20"/>
    <p:sldId id="286" r:id="rId21"/>
    <p:sldId id="310" r:id="rId22"/>
    <p:sldId id="287" r:id="rId23"/>
    <p:sldId id="288" r:id="rId24"/>
    <p:sldId id="307" r:id="rId25"/>
    <p:sldId id="312" r:id="rId26"/>
    <p:sldId id="313" r:id="rId27"/>
    <p:sldId id="314" r:id="rId28"/>
    <p:sldId id="315" r:id="rId29"/>
    <p:sldId id="316" r:id="rId30"/>
    <p:sldId id="317" r:id="rId31"/>
    <p:sldId id="318" r:id="rId32"/>
    <p:sldId id="319" r:id="rId33"/>
    <p:sldId id="321" r:id="rId34"/>
    <p:sldId id="322" r:id="rId35"/>
    <p:sldId id="320" r:id="rId36"/>
    <p:sldId id="323" r:id="rId37"/>
    <p:sldId id="351" r:id="rId38"/>
    <p:sldId id="331" r:id="rId39"/>
    <p:sldId id="332" r:id="rId40"/>
    <p:sldId id="333" r:id="rId41"/>
    <p:sldId id="334" r:id="rId42"/>
    <p:sldId id="335" r:id="rId43"/>
    <p:sldId id="336" r:id="rId44"/>
    <p:sldId id="338" r:id="rId45"/>
    <p:sldId id="339" r:id="rId46"/>
    <p:sldId id="364" r:id="rId47"/>
    <p:sldId id="365" r:id="rId48"/>
    <p:sldId id="366" r:id="rId49"/>
    <p:sldId id="367" r:id="rId50"/>
    <p:sldId id="368" r:id="rId51"/>
    <p:sldId id="369" r:id="rId52"/>
    <p:sldId id="372" r:id="rId53"/>
    <p:sldId id="373" r:id="rId54"/>
    <p:sldId id="371" r:id="rId55"/>
    <p:sldId id="370" r:id="rId56"/>
    <p:sldId id="352" r:id="rId57"/>
    <p:sldId id="340" r:id="rId58"/>
    <p:sldId id="341" r:id="rId59"/>
    <p:sldId id="342" r:id="rId60"/>
    <p:sldId id="343" r:id="rId61"/>
    <p:sldId id="344" r:id="rId62"/>
    <p:sldId id="345" r:id="rId63"/>
    <p:sldId id="346" r:id="rId64"/>
    <p:sldId id="374" r:id="rId65"/>
    <p:sldId id="376" r:id="rId66"/>
    <p:sldId id="347" r:id="rId67"/>
    <p:sldId id="348" r:id="rId68"/>
    <p:sldId id="349" r:id="rId69"/>
    <p:sldId id="350"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dino Belizario Nango Solis" initials="GBNS" lastIdx="2" clrIdx="0"/>
  <p:cmAuthor id="2" name="vaio" initials="v"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96A"/>
    <a:srgbClr val="6F72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45" autoAdjust="0"/>
    <p:restoredTop sz="94660"/>
  </p:normalViewPr>
  <p:slideViewPr>
    <p:cSldViewPr snapToGrid="0">
      <p:cViewPr varScale="1">
        <p:scale>
          <a:sx n="54" d="100"/>
          <a:sy n="54" d="100"/>
        </p:scale>
        <p:origin x="90" y="2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3.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105"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11T23:33:32.245"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148AC1-DCF6-4EB4-8C05-2B595515FEB1}" type="datetimeFigureOut">
              <a:rPr lang="es-MX" smtClean="0"/>
              <a:t>09/03/2022</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549230-29A5-4A68-B494-FA321AFDF244}" type="slidenum">
              <a:rPr lang="es-MX" smtClean="0"/>
              <a:t>‹Nº›</a:t>
            </a:fld>
            <a:endParaRPr lang="es-MX"/>
          </a:p>
        </p:txBody>
      </p:sp>
    </p:spTree>
    <p:extLst>
      <p:ext uri="{BB962C8B-B14F-4D97-AF65-F5344CB8AC3E}">
        <p14:creationId xmlns:p14="http://schemas.microsoft.com/office/powerpoint/2010/main" val="349573337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2A681-D953-4120-90A4-E6DEF927DEAD}" type="datetimeFigureOut">
              <a:rPr lang="es-MX" smtClean="0"/>
              <a:t>09/03/2022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129E3-1184-4C9A-9B25-392455C4E120}" type="slidenum">
              <a:rPr lang="es-MX" smtClean="0"/>
              <a:t>‹Nº›</a:t>
            </a:fld>
            <a:endParaRPr lang="es-MX"/>
          </a:p>
        </p:txBody>
      </p:sp>
    </p:spTree>
    <p:extLst>
      <p:ext uri="{BB962C8B-B14F-4D97-AF65-F5344CB8AC3E}">
        <p14:creationId xmlns:p14="http://schemas.microsoft.com/office/powerpoint/2010/main" val="11779699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supone que cualquier secuencia de dígitos en Python es un entero literal:</a:t>
            </a:r>
          </a:p>
          <a:p>
            <a:r>
              <a:rPr lang="es-MX" dirty="0"/>
              <a:t>Puede usar un cero simple (0):</a:t>
            </a:r>
          </a:p>
          <a:p>
            <a:r>
              <a:rPr lang="es-MX" dirty="0"/>
              <a:t>Pero no lo pongas delante de otros dígitos:</a:t>
            </a:r>
          </a:p>
        </p:txBody>
      </p:sp>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4</a:t>
            </a:fld>
            <a:endParaRPr lang="es-MX"/>
          </a:p>
        </p:txBody>
      </p:sp>
    </p:spTree>
    <p:extLst>
      <p:ext uri="{BB962C8B-B14F-4D97-AF65-F5344CB8AC3E}">
        <p14:creationId xmlns:p14="http://schemas.microsoft.com/office/powerpoint/2010/main" val="414088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 intenta convertir algo que no parece un número, obtendrá una excepción</a:t>
            </a:r>
          </a:p>
        </p:txBody>
      </p:sp>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10</a:t>
            </a:fld>
            <a:endParaRPr lang="es-MX"/>
          </a:p>
        </p:txBody>
      </p:sp>
    </p:spTree>
    <p:extLst>
      <p:ext uri="{BB962C8B-B14F-4D97-AF65-F5344CB8AC3E}">
        <p14:creationId xmlns:p14="http://schemas.microsoft.com/office/powerpoint/2010/main" val="389876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16</a:t>
            </a:fld>
            <a:endParaRPr lang="es-MX"/>
          </a:p>
        </p:txBody>
      </p:sp>
    </p:spTree>
    <p:extLst>
      <p:ext uri="{BB962C8B-B14F-4D97-AF65-F5344CB8AC3E}">
        <p14:creationId xmlns:p14="http://schemas.microsoft.com/office/powerpoint/2010/main" val="324993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a:t>El número imaginario </a:t>
                </a:r>
                <a14:m>
                  <m:oMath xmlns:m="http://schemas.openxmlformats.org/officeDocument/2006/math">
                    <m:r>
                      <a:rPr lang="es-MX" b="1" i="1" dirty="0" smtClean="0">
                        <a:latin typeface="Cambria Math" panose="02040503050406030204" pitchFamily="18" charset="0"/>
                      </a:rPr>
                      <m:t>𝒊</m:t>
                    </m:r>
                  </m:oMath>
                </a14:m>
                <a:r>
                  <a:rPr lang="es-MX" dirty="0"/>
                  <a:t> (</a:t>
                </a:r>
                <a14:m>
                  <m:oMath xmlns:m="http://schemas.openxmlformats.org/officeDocument/2006/math">
                    <m:r>
                      <a:rPr lang="es-MX" b="1" i="1" dirty="0" smtClean="0">
                        <a:latin typeface="Cambria Math" panose="02040503050406030204" pitchFamily="18" charset="0"/>
                      </a:rPr>
                      <m:t>𝟏</m:t>
                    </m:r>
                    <m:r>
                      <a:rPr lang="es-MX" b="1" i="1" dirty="0" smtClean="0">
                        <a:latin typeface="Cambria Math" panose="02040503050406030204" pitchFamily="18" charset="0"/>
                      </a:rPr>
                      <m:t>𝒋</m:t>
                    </m:r>
                  </m:oMath>
                </a14:m>
                <a:r>
                  <a:rPr lang="es-MX" dirty="0"/>
                  <a:t> en Python) se</a:t>
                </a:r>
                <a:r>
                  <a:rPr lang="es-MX" baseline="0" dirty="0"/>
                  <a:t> define como la </a:t>
                </a:r>
                <a14:m>
                  <m:oMath xmlns:m="http://schemas.openxmlformats.org/officeDocument/2006/math">
                    <m:r>
                      <a:rPr lang="es-MX" b="1" i="1" baseline="0" dirty="0" smtClean="0">
                        <a:latin typeface="Cambria Math" panose="02040503050406030204" pitchFamily="18" charset="0"/>
                      </a:rPr>
                      <m:t>𝒓𝒂</m:t>
                    </m:r>
                    <m:r>
                      <a:rPr lang="es-MX" b="1" i="1" baseline="0" dirty="0" smtClean="0">
                        <a:latin typeface="Cambria Math" panose="02040503050406030204" pitchFamily="18" charset="0"/>
                      </a:rPr>
                      <m:t>í</m:t>
                    </m:r>
                    <m:r>
                      <a:rPr lang="es-MX" b="1" i="1" baseline="0" dirty="0" smtClean="0">
                        <a:latin typeface="Cambria Math" panose="02040503050406030204" pitchFamily="18" charset="0"/>
                      </a:rPr>
                      <m:t>𝒛</m:t>
                    </m:r>
                    <m:r>
                      <a:rPr lang="es-MX" b="1" i="1" baseline="0" dirty="0" smtClean="0">
                        <a:latin typeface="Cambria Math" panose="02040503050406030204" pitchFamily="18" charset="0"/>
                      </a:rPr>
                      <m:t> </m:t>
                    </m:r>
                    <m:r>
                      <a:rPr lang="es-MX" b="1" i="1" baseline="0" dirty="0" smtClean="0">
                        <a:latin typeface="Cambria Math" panose="02040503050406030204" pitchFamily="18" charset="0"/>
                      </a:rPr>
                      <m:t>𝒄𝒖𝒂𝒅𝒓𝒂𝒅𝒂</m:t>
                    </m:r>
                  </m:oMath>
                </a14:m>
                <a:r>
                  <a:rPr lang="es-MX" baseline="0" dirty="0"/>
                  <a:t> de -1.</a:t>
                </a:r>
              </a:p>
              <a:p>
                <a:pPr marL="171450" indent="-171450">
                  <a:buFont typeface="Arial" panose="020B0604020202020204" pitchFamily="34" charset="0"/>
                  <a:buChar char="•"/>
                </a:pPr>
                <a:r>
                  <a:rPr lang="es-MX" baseline="0" dirty="0"/>
                  <a:t>En ingeniería eléctrica y campos relacionados , la </a:t>
                </a:r>
                <a14:m>
                  <m:oMath xmlns:m="http://schemas.openxmlformats.org/officeDocument/2006/math">
                    <m:r>
                      <a:rPr lang="es-MX" b="1" i="1" baseline="0" dirty="0" smtClean="0">
                        <a:latin typeface="Cambria Math" panose="02040503050406030204" pitchFamily="18" charset="0"/>
                      </a:rPr>
                      <m:t>𝒖𝒏𝒊𝒅𝒂𝒅</m:t>
                    </m:r>
                    <m:r>
                      <a:rPr lang="es-MX" b="1" i="1" baseline="0" dirty="0" smtClean="0">
                        <a:latin typeface="Cambria Math" panose="02040503050406030204" pitchFamily="18" charset="0"/>
                      </a:rPr>
                      <m:t> </m:t>
                    </m:r>
                    <m:r>
                      <a:rPr lang="es-MX" b="1" i="1" baseline="0" dirty="0" smtClean="0">
                        <a:latin typeface="Cambria Math" panose="02040503050406030204" pitchFamily="18" charset="0"/>
                      </a:rPr>
                      <m:t>𝒊𝒎𝒂𝒈𝒊𝒏𝒂𝒓𝒊𝒂</m:t>
                    </m:r>
                  </m:oMath>
                </a14:m>
                <a:r>
                  <a:rPr lang="es-MX" baseline="0" dirty="0"/>
                  <a:t> a menudo se indica con </a:t>
                </a:r>
                <a14:m>
                  <m:oMath xmlns:m="http://schemas.openxmlformats.org/officeDocument/2006/math">
                    <m:r>
                      <a:rPr lang="es-MX" b="1" i="1" baseline="0" dirty="0" smtClean="0">
                        <a:latin typeface="Cambria Math" panose="02040503050406030204" pitchFamily="18" charset="0"/>
                      </a:rPr>
                      <m:t>𝒋</m:t>
                    </m:r>
                  </m:oMath>
                </a14:m>
                <a:r>
                  <a:rPr lang="es-MX" baseline="0" dirty="0"/>
                  <a:t> para evitar la confusión con la </a:t>
                </a:r>
                <a14:m>
                  <m:oMath xmlns:m="http://schemas.openxmlformats.org/officeDocument/2006/math">
                    <m:r>
                      <a:rPr lang="es-MX" i="1" baseline="0" dirty="0" smtClean="0">
                        <a:latin typeface="Cambria Math" panose="02040503050406030204" pitchFamily="18" charset="0"/>
                      </a:rPr>
                      <m:t>𝑖𝑛𝑡𝑒𝑛𝑠𝑖𝑑𝑎𝑑</m:t>
                    </m:r>
                  </m:oMath>
                </a14:m>
                <a:r>
                  <a:rPr lang="es-MX" baseline="0" dirty="0"/>
                  <a:t> de una corriente eléctrica (tradicionalmente denotado por i)</a:t>
                </a:r>
                <a:endParaRPr lang="es-MX" dirty="0"/>
              </a:p>
            </p:txBody>
          </p:sp>
        </mc:Choice>
        <mc:Fallback xmlns="">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smtClean="0"/>
                  <a:t>El número imaginario </a:t>
                </a:r>
                <a:r>
                  <a:rPr lang="es-MX" b="1" i="0" dirty="0" smtClean="0">
                    <a:latin typeface="Cambria Math" panose="02040503050406030204" pitchFamily="18" charset="0"/>
                  </a:rPr>
                  <a:t>𝒊</a:t>
                </a:r>
                <a:r>
                  <a:rPr lang="es-MX" dirty="0" smtClean="0"/>
                  <a:t> (</a:t>
                </a:r>
                <a:r>
                  <a:rPr lang="es-MX" b="1" i="0" dirty="0" smtClean="0">
                    <a:latin typeface="Cambria Math" panose="02040503050406030204" pitchFamily="18" charset="0"/>
                  </a:rPr>
                  <a:t>𝟏𝒋</a:t>
                </a:r>
                <a:r>
                  <a:rPr lang="es-MX" dirty="0" smtClean="0"/>
                  <a:t> en Python) se</a:t>
                </a:r>
                <a:r>
                  <a:rPr lang="es-MX" baseline="0" dirty="0" smtClean="0"/>
                  <a:t> define como la </a:t>
                </a:r>
                <a:r>
                  <a:rPr lang="es-MX" b="1" i="0" baseline="0" dirty="0" smtClean="0">
                    <a:latin typeface="Cambria Math" panose="02040503050406030204" pitchFamily="18" charset="0"/>
                  </a:rPr>
                  <a:t>𝒓𝒂í𝒛 𝒄𝒖𝒂𝒅𝒓𝒂𝒅𝒂</a:t>
                </a:r>
                <a:r>
                  <a:rPr lang="es-MX" baseline="0" dirty="0" smtClean="0"/>
                  <a:t> de -1.</a:t>
                </a:r>
              </a:p>
              <a:p>
                <a:pPr marL="171450" indent="-171450">
                  <a:buFont typeface="Arial" panose="020B0604020202020204" pitchFamily="34" charset="0"/>
                  <a:buChar char="•"/>
                </a:pPr>
                <a:r>
                  <a:rPr lang="es-MX" baseline="0" dirty="0" smtClean="0"/>
                  <a:t>En ingeniería eléctrica y campos relacionados , la </a:t>
                </a:r>
                <a:r>
                  <a:rPr lang="es-MX" b="1" i="0" baseline="0" dirty="0" smtClean="0">
                    <a:latin typeface="Cambria Math" panose="02040503050406030204" pitchFamily="18" charset="0"/>
                  </a:rPr>
                  <a:t>𝒖𝒏𝒊𝒅𝒂𝒅 𝒊𝒎𝒂𝒈𝒊𝒏𝒂𝒓𝒊𝒂</a:t>
                </a:r>
                <a:r>
                  <a:rPr lang="es-MX" baseline="0" dirty="0" smtClean="0"/>
                  <a:t> a menudo se indica con </a:t>
                </a:r>
                <a:r>
                  <a:rPr lang="es-MX" b="1" i="0" baseline="0" dirty="0" smtClean="0">
                    <a:latin typeface="Cambria Math" panose="02040503050406030204" pitchFamily="18" charset="0"/>
                  </a:rPr>
                  <a:t>𝒋</a:t>
                </a:r>
                <a:r>
                  <a:rPr lang="es-MX" baseline="0" dirty="0" smtClean="0"/>
                  <a:t> para evitar la confusión con la </a:t>
                </a:r>
                <a:r>
                  <a:rPr lang="es-MX" i="0" baseline="0" dirty="0" smtClean="0">
                    <a:latin typeface="Cambria Math" panose="02040503050406030204" pitchFamily="18" charset="0"/>
                  </a:rPr>
                  <a:t>𝑖𝑛𝑡𝑒𝑛𝑠𝑖𝑑𝑎𝑑</a:t>
                </a:r>
                <a:r>
                  <a:rPr lang="es-MX" baseline="0" dirty="0" smtClean="0"/>
                  <a:t> de una corriente eléctrica (tradicionalmente denotado por i)</a:t>
                </a:r>
                <a:endParaRPr lang="es-MX" dirty="0"/>
              </a:p>
            </p:txBody>
          </p:sp>
        </mc:Fallback>
      </mc:AlternateContent>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19</a:t>
            </a:fld>
            <a:endParaRPr lang="es-MX"/>
          </a:p>
        </p:txBody>
      </p:sp>
    </p:spTree>
    <p:extLst>
      <p:ext uri="{BB962C8B-B14F-4D97-AF65-F5344CB8AC3E}">
        <p14:creationId xmlns:p14="http://schemas.microsoft.com/office/powerpoint/2010/main" val="26757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a:t>La división de 10 sobre 3, da un 5 al final del resultado, debió haber sido 3.</a:t>
                </a:r>
              </a:p>
              <a:p>
                <a:pPr marL="171450" indent="-171450">
                  <a:buFont typeface="Arial" panose="020B0604020202020204" pitchFamily="34" charset="0"/>
                  <a:buChar char="•"/>
                </a:pPr>
                <a:r>
                  <a:rPr lang="es-MX" dirty="0"/>
                  <a:t>Con</a:t>
                </a:r>
                <a:r>
                  <a:rPr lang="es-MX" baseline="0" dirty="0"/>
                  <a:t> el módulo </a:t>
                </a:r>
                <a14:m>
                  <m:oMath xmlns:m="http://schemas.openxmlformats.org/officeDocument/2006/math">
                    <m:r>
                      <a:rPr lang="es-MX" b="1" i="1" baseline="0" dirty="0" smtClean="0">
                        <a:latin typeface="Cambria Math" panose="02040503050406030204" pitchFamily="18" charset="0"/>
                      </a:rPr>
                      <m:t>𝒅𝒆𝒄𝒊𝒎𝒂𝒍</m:t>
                    </m:r>
                  </m:oMath>
                </a14:m>
                <a:r>
                  <a:rPr lang="es-MX" baseline="0" dirty="0"/>
                  <a:t> de Python, puede representar números a su nivel de significación deseado</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created the price and tax with string values to preserve their significance. </a:t>
                </a:r>
              </a:p>
              <a:p>
                <a:pPr marL="171450" indent="-171450">
                  <a:buFont typeface="Arial" panose="020B0604020202020204" pitchFamily="34" charset="0"/>
                  <a:buChar char="•"/>
                </a:pPr>
                <a:r>
                  <a:rPr lang="es-MX" sz="1200" b="0" i="0" kern="1200" noProof="0" dirty="0">
                    <a:solidFill>
                      <a:schemeClr val="tx1"/>
                    </a:solidFill>
                    <a:effectLst/>
                    <a:latin typeface="+mn-lt"/>
                    <a:ea typeface="+mn-ea"/>
                    <a:cs typeface="+mn-cs"/>
                  </a:rPr>
                  <a:t>El</a:t>
                </a:r>
                <a:r>
                  <a:rPr lang="es-MX" sz="1200" b="0" i="0" kern="1200" baseline="0" noProof="0" dirty="0">
                    <a:solidFill>
                      <a:schemeClr val="tx1"/>
                    </a:solidFill>
                    <a:effectLst/>
                    <a:latin typeface="+mn-lt"/>
                    <a:ea typeface="+mn-ea"/>
                    <a:cs typeface="+mn-cs"/>
                  </a:rPr>
                  <a:t> cálculo total mantuvo todas las fracciones significativas de un centavo, pero queremos obtener el centavo más cercano.</a:t>
                </a:r>
                <a:endParaRPr lang="es-MX" noProof="0" dirty="0"/>
              </a:p>
            </p:txBody>
          </p:sp>
        </mc:Choice>
        <mc:Fallback xmlns="">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smtClean="0"/>
                  <a:t>La división de 10 sobre 3, da un 5 al final del resultado, debió haber sido 3.</a:t>
                </a:r>
              </a:p>
              <a:p>
                <a:pPr marL="171450" indent="-171450">
                  <a:buFont typeface="Arial" panose="020B0604020202020204" pitchFamily="34" charset="0"/>
                  <a:buChar char="•"/>
                </a:pPr>
                <a:r>
                  <a:rPr lang="es-MX" dirty="0" smtClean="0"/>
                  <a:t>Con</a:t>
                </a:r>
                <a:r>
                  <a:rPr lang="es-MX" baseline="0" dirty="0" smtClean="0"/>
                  <a:t> el módulo </a:t>
                </a:r>
                <a:r>
                  <a:rPr lang="es-MX" b="1" i="0" baseline="0" dirty="0" smtClean="0">
                    <a:latin typeface="Cambria Math" panose="02040503050406030204" pitchFamily="18" charset="0"/>
                  </a:rPr>
                  <a:t>𝒅𝒆𝒄𝒊𝒎𝒂𝒍</a:t>
                </a:r>
                <a:r>
                  <a:rPr lang="es-MX" baseline="0" dirty="0" smtClean="0"/>
                  <a:t> de Python, puede representar números a su nivel de significación deseado</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 created the price and tax with string values to preserve their significance. </a:t>
                </a:r>
              </a:p>
              <a:p>
                <a:pPr marL="171450" indent="-171450">
                  <a:buFont typeface="Arial" panose="020B0604020202020204" pitchFamily="34" charset="0"/>
                  <a:buChar char="•"/>
                </a:pPr>
                <a:r>
                  <a:rPr lang="es-MX" sz="1200" b="0" i="0" kern="1200" noProof="0" dirty="0" smtClean="0">
                    <a:solidFill>
                      <a:schemeClr val="tx1"/>
                    </a:solidFill>
                    <a:effectLst/>
                    <a:latin typeface="+mn-lt"/>
                    <a:ea typeface="+mn-ea"/>
                    <a:cs typeface="+mn-cs"/>
                  </a:rPr>
                  <a:t>El</a:t>
                </a:r>
                <a:r>
                  <a:rPr lang="es-MX" sz="1200" b="0" i="0" kern="1200" baseline="0" noProof="0" dirty="0" smtClean="0">
                    <a:solidFill>
                      <a:schemeClr val="tx1"/>
                    </a:solidFill>
                    <a:effectLst/>
                    <a:latin typeface="+mn-lt"/>
                    <a:ea typeface="+mn-ea"/>
                    <a:cs typeface="+mn-cs"/>
                  </a:rPr>
                  <a:t> cálculo total mantuvo todas las fracciones significativas de un centavo, pero queremos obtener el centavo más cercano.</a:t>
                </a:r>
                <a:endParaRPr lang="es-MX" noProof="0" dirty="0"/>
              </a:p>
            </p:txBody>
          </p:sp>
        </mc:Fallback>
      </mc:AlternateContent>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20</a:t>
            </a:fld>
            <a:endParaRPr lang="es-MX"/>
          </a:p>
        </p:txBody>
      </p:sp>
    </p:spTree>
    <p:extLst>
      <p:ext uri="{BB962C8B-B14F-4D97-AF65-F5344CB8AC3E}">
        <p14:creationId xmlns:p14="http://schemas.microsoft.com/office/powerpoint/2010/main" val="376982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resultados son:</a:t>
            </a:r>
          </a:p>
          <a:p>
            <a:r>
              <a:rPr lang="es-MX" dirty="0"/>
              <a:t>1. 2/3</a:t>
            </a:r>
          </a:p>
          <a:p>
            <a:r>
              <a:rPr lang="es-MX" dirty="0"/>
              <a:t>2. </a:t>
            </a:r>
            <a:r>
              <a:rPr lang="es-MX" dirty="0" err="1"/>
              <a:t>Fraction</a:t>
            </a:r>
            <a:r>
              <a:rPr lang="es-MX" dirty="0"/>
              <a:t>(1594323, 8192)</a:t>
            </a:r>
          </a:p>
          <a:p>
            <a:r>
              <a:rPr lang="es-MX" dirty="0"/>
              <a:t>3. </a:t>
            </a:r>
            <a:r>
              <a:rPr lang="es-MX" dirty="0" err="1"/>
              <a:t>Fraction</a:t>
            </a:r>
            <a:r>
              <a:rPr lang="es-MX" dirty="0"/>
              <a:t>(282429536481, 16777216)</a:t>
            </a:r>
          </a:p>
          <a:p>
            <a:r>
              <a:rPr lang="es-MX" dirty="0"/>
              <a:t>4.    2</a:t>
            </a:r>
          </a:p>
          <a:p>
            <a:r>
              <a:rPr lang="es-MX" dirty="0"/>
              <a:t>5.</a:t>
            </a:r>
            <a:r>
              <a:rPr lang="es-MX" baseline="0" dirty="0"/>
              <a:t> -10</a:t>
            </a:r>
            <a:endParaRPr lang="es-MX" dirty="0"/>
          </a:p>
        </p:txBody>
      </p:sp>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24</a:t>
            </a:fld>
            <a:endParaRPr lang="es-MX"/>
          </a:p>
        </p:txBody>
      </p:sp>
    </p:spTree>
    <p:extLst>
      <p:ext uri="{BB962C8B-B14F-4D97-AF65-F5344CB8AC3E}">
        <p14:creationId xmlns:p14="http://schemas.microsoft.com/office/powerpoint/2010/main" val="4124617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a:t>Para las cadenas se pueden utilizar </a:t>
            </a:r>
            <a:r>
              <a:rPr lang="es-MX" b="1" i="1" dirty="0"/>
              <a:t>Comillas Simples</a:t>
            </a:r>
            <a:r>
              <a:rPr lang="es-MX" b="0" i="0" dirty="0"/>
              <a:t> o</a:t>
            </a:r>
            <a:r>
              <a:rPr lang="es-MX" b="0" i="0" baseline="0" dirty="0"/>
              <a:t> </a:t>
            </a:r>
            <a:r>
              <a:rPr lang="es-MX" b="1" i="1" baseline="0" dirty="0"/>
              <a:t>Comillas Dobles.</a:t>
            </a:r>
          </a:p>
          <a:p>
            <a:pPr marL="171450" indent="-171450">
              <a:buFont typeface="Arial" panose="020B0604020202020204" pitchFamily="34" charset="0"/>
              <a:buChar char="•"/>
            </a:pPr>
            <a:r>
              <a:rPr lang="es-MX" b="0" i="0" baseline="0" dirty="0"/>
              <a:t>Incluso se pueden utilizar una dentro de otra, como se observa.</a:t>
            </a:r>
          </a:p>
          <a:p>
            <a:pPr marL="171450" indent="-171450">
              <a:buFont typeface="Arial" panose="020B0604020202020204" pitchFamily="34" charset="0"/>
              <a:buChar char="•"/>
            </a:pPr>
            <a:r>
              <a:rPr lang="es-MX" b="0" i="0" baseline="0" dirty="0"/>
              <a:t>Incluso se pueden utilizar tres comillas simples o tres comillas dobles. Aunque, las comillas triples no son muy útiles para cadenas cortas.</a:t>
            </a:r>
          </a:p>
          <a:p>
            <a:pPr marL="171450" indent="-171450">
              <a:buFont typeface="Arial" panose="020B0604020202020204" pitchFamily="34" charset="0"/>
              <a:buChar char="•"/>
            </a:pPr>
            <a:r>
              <a:rPr lang="es-MX" b="0" i="0" baseline="0" dirty="0"/>
              <a:t>Su uso más común es en cadenas </a:t>
            </a:r>
            <a:r>
              <a:rPr lang="es-MX" b="0" i="0" baseline="0" dirty="0" err="1"/>
              <a:t>multilinea</a:t>
            </a:r>
            <a:r>
              <a:rPr lang="es-MX" b="0" i="0" baseline="0" dirty="0"/>
              <a:t>.</a:t>
            </a:r>
            <a:endParaRPr lang="es-MX" b="0" i="0" dirty="0"/>
          </a:p>
        </p:txBody>
      </p:sp>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25</a:t>
            </a:fld>
            <a:endParaRPr lang="es-MX"/>
          </a:p>
        </p:txBody>
      </p:sp>
    </p:spTree>
    <p:extLst>
      <p:ext uri="{BB962C8B-B14F-4D97-AF65-F5344CB8AC3E}">
        <p14:creationId xmlns:p14="http://schemas.microsoft.com/office/powerpoint/2010/main" val="690396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resultados son:</a:t>
            </a:r>
          </a:p>
          <a:p>
            <a:r>
              <a:rPr lang="es-MX" dirty="0"/>
              <a:t>1. 2/3</a:t>
            </a:r>
          </a:p>
          <a:p>
            <a:r>
              <a:rPr lang="es-MX" dirty="0"/>
              <a:t>2. </a:t>
            </a:r>
            <a:r>
              <a:rPr lang="es-MX" dirty="0" err="1"/>
              <a:t>Fraction</a:t>
            </a:r>
            <a:r>
              <a:rPr lang="es-MX" dirty="0"/>
              <a:t>(1594323, 8192)</a:t>
            </a:r>
          </a:p>
          <a:p>
            <a:r>
              <a:rPr lang="es-MX" dirty="0"/>
              <a:t>3. </a:t>
            </a:r>
            <a:r>
              <a:rPr lang="es-MX" dirty="0" err="1"/>
              <a:t>Fraction</a:t>
            </a:r>
            <a:r>
              <a:rPr lang="es-MX" dirty="0"/>
              <a:t>(282429536481, 16777216)</a:t>
            </a:r>
          </a:p>
          <a:p>
            <a:r>
              <a:rPr lang="es-MX" dirty="0"/>
              <a:t>4.    2</a:t>
            </a:r>
          </a:p>
          <a:p>
            <a:r>
              <a:rPr lang="es-MX" dirty="0"/>
              <a:t>5.</a:t>
            </a:r>
            <a:r>
              <a:rPr lang="es-MX" baseline="0" dirty="0"/>
              <a:t> -10</a:t>
            </a:r>
            <a:endParaRPr lang="es-MX" dirty="0"/>
          </a:p>
        </p:txBody>
      </p:sp>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54</a:t>
            </a:fld>
            <a:endParaRPr lang="es-MX"/>
          </a:p>
        </p:txBody>
      </p:sp>
    </p:spTree>
    <p:extLst>
      <p:ext uri="{BB962C8B-B14F-4D97-AF65-F5344CB8AC3E}">
        <p14:creationId xmlns:p14="http://schemas.microsoft.com/office/powerpoint/2010/main" val="412461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Crea un elemento</a:t>
            </a:r>
            <a:r>
              <a:rPr lang="es-MX" baseline="0" dirty="0"/>
              <a:t> asociado a la clave </a:t>
            </a:r>
            <a:r>
              <a:rPr lang="es-MX" b="1" baseline="0" dirty="0"/>
              <a:t>‘</a:t>
            </a:r>
            <a:r>
              <a:rPr lang="es-MX" b="1" baseline="0" dirty="0" err="1"/>
              <a:t>one</a:t>
            </a:r>
            <a:r>
              <a:rPr lang="es-MX" b="1" baseline="0" dirty="0"/>
              <a:t>’</a:t>
            </a:r>
            <a:r>
              <a:rPr lang="es-MX" b="0" baseline="0" dirty="0"/>
              <a:t> el valor </a:t>
            </a:r>
            <a:r>
              <a:rPr lang="es-MX" b="1" baseline="0" dirty="0"/>
              <a:t>‘uno’</a:t>
            </a:r>
            <a:endParaRPr lang="es-MX" b="1" dirty="0"/>
          </a:p>
        </p:txBody>
      </p:sp>
      <p:sp>
        <p:nvSpPr>
          <p:cNvPr id="4" name="Marcador de pie de página 3"/>
          <p:cNvSpPr>
            <a:spLocks noGrp="1"/>
          </p:cNvSpPr>
          <p:nvPr>
            <p:ph type="ftr" sz="quarter" idx="10"/>
          </p:nvPr>
        </p:nvSpPr>
        <p:spPr/>
        <p:txBody>
          <a:bodyPr/>
          <a:lstStyle/>
          <a:p>
            <a:endParaRPr lang="es-MX"/>
          </a:p>
        </p:txBody>
      </p:sp>
      <p:sp>
        <p:nvSpPr>
          <p:cNvPr id="5" name="Marcador de número de diapositiva 4"/>
          <p:cNvSpPr>
            <a:spLocks noGrp="1"/>
          </p:cNvSpPr>
          <p:nvPr>
            <p:ph type="sldNum" sz="quarter" idx="11"/>
          </p:nvPr>
        </p:nvSpPr>
        <p:spPr/>
        <p:txBody>
          <a:bodyPr/>
          <a:lstStyle/>
          <a:p>
            <a:fld id="{17C129E3-1184-4C9A-9B25-392455C4E120}" type="slidenum">
              <a:rPr lang="es-MX" smtClean="0"/>
              <a:t>58</a:t>
            </a:fld>
            <a:endParaRPr lang="es-MX"/>
          </a:p>
        </p:txBody>
      </p:sp>
    </p:spTree>
    <p:extLst>
      <p:ext uri="{BB962C8B-B14F-4D97-AF65-F5344CB8AC3E}">
        <p14:creationId xmlns:p14="http://schemas.microsoft.com/office/powerpoint/2010/main" val="4241448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19" name="Rectángulo 18"/>
          <p:cNvSpPr/>
          <p:nvPr userDrawn="1"/>
        </p:nvSpPr>
        <p:spPr>
          <a:xfrm>
            <a:off x="10460649" y="626165"/>
            <a:ext cx="1431140" cy="1152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8" name="Grupo 27"/>
          <p:cNvGrpSpPr/>
          <p:nvPr userDrawn="1"/>
        </p:nvGrpSpPr>
        <p:grpSpPr>
          <a:xfrm rot="10800000">
            <a:off x="300056" y="3988897"/>
            <a:ext cx="11893217" cy="2871138"/>
            <a:chOff x="-1429" y="0"/>
            <a:chExt cx="11893217" cy="2871138"/>
          </a:xfrm>
        </p:grpSpPr>
        <p:sp>
          <p:nvSpPr>
            <p:cNvPr id="29" name="Triángulo rectángulo 28"/>
            <p:cNvSpPr/>
            <p:nvPr userDrawn="1"/>
          </p:nvSpPr>
          <p:spPr>
            <a:xfrm rot="5400000">
              <a:off x="10553951" y="249431"/>
              <a:ext cx="1494690" cy="1180985"/>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riángulo rectángulo 29"/>
            <p:cNvSpPr/>
            <p:nvPr userDrawn="1"/>
          </p:nvSpPr>
          <p:spPr>
            <a:xfrm rot="5400000">
              <a:off x="664394" y="1804337"/>
              <a:ext cx="1283678" cy="84992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p:cNvSpPr/>
            <p:nvPr userDrawn="1"/>
          </p:nvSpPr>
          <p:spPr>
            <a:xfrm>
              <a:off x="-1429" y="1598601"/>
              <a:ext cx="882700" cy="1272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p:cNvSpPr/>
            <p:nvPr userDrawn="1"/>
          </p:nvSpPr>
          <p:spPr>
            <a:xfrm>
              <a:off x="152400" y="92578"/>
              <a:ext cx="10558401" cy="14946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p:cNvSpPr/>
            <p:nvPr userDrawn="1"/>
          </p:nvSpPr>
          <p:spPr>
            <a:xfrm>
              <a:off x="0" y="0"/>
              <a:ext cx="10668000" cy="1494692"/>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p:cNvSpPr/>
            <p:nvPr userDrawn="1"/>
          </p:nvSpPr>
          <p:spPr>
            <a:xfrm>
              <a:off x="0" y="1494691"/>
              <a:ext cx="838200" cy="1283679"/>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rectángulo 34"/>
            <p:cNvSpPr/>
            <p:nvPr userDrawn="1"/>
          </p:nvSpPr>
          <p:spPr>
            <a:xfrm rot="5400000">
              <a:off x="621323" y="1711571"/>
              <a:ext cx="1283678" cy="849923"/>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Triángulo rectángulo 35"/>
            <p:cNvSpPr/>
            <p:nvPr userDrawn="1"/>
          </p:nvSpPr>
          <p:spPr>
            <a:xfrm rot="5400000">
              <a:off x="10512672" y="155330"/>
              <a:ext cx="1494690" cy="1184032"/>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 name="Título 1"/>
          <p:cNvSpPr>
            <a:spLocks noGrp="1"/>
          </p:cNvSpPr>
          <p:nvPr>
            <p:ph type="ctrTitle"/>
          </p:nvPr>
        </p:nvSpPr>
        <p:spPr>
          <a:xfrm>
            <a:off x="1524000" y="1974129"/>
            <a:ext cx="9144000" cy="1535834"/>
          </a:xfrm>
          <a:solidFill>
            <a:schemeClr val="bg1"/>
          </a:solidFill>
        </p:spPr>
        <p:txBody>
          <a:bodyPr anchor="b"/>
          <a:lstStyle>
            <a:lvl1pPr algn="ctr">
              <a:defRPr sz="6000">
                <a:solidFill>
                  <a:schemeClr val="tx1"/>
                </a:solidFill>
              </a:defRPr>
            </a:lvl1pPr>
          </a:lstStyle>
          <a:p>
            <a:r>
              <a:rPr lang="es-ES" dirty="0"/>
              <a:t>Haga clic para modificar el estilo de título del patrón</a:t>
            </a:r>
            <a:endParaRPr lang="es-MX"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MX"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grpSp>
        <p:nvGrpSpPr>
          <p:cNvPr id="27" name="Grupo 26"/>
          <p:cNvGrpSpPr/>
          <p:nvPr userDrawn="1"/>
        </p:nvGrpSpPr>
        <p:grpSpPr>
          <a:xfrm>
            <a:off x="-1429" y="0"/>
            <a:ext cx="11893217" cy="2871138"/>
            <a:chOff x="-1429" y="0"/>
            <a:chExt cx="11893217" cy="2871138"/>
          </a:xfrm>
        </p:grpSpPr>
        <p:sp>
          <p:nvSpPr>
            <p:cNvPr id="16" name="Triángulo rectángulo 15"/>
            <p:cNvSpPr/>
            <p:nvPr userDrawn="1"/>
          </p:nvSpPr>
          <p:spPr>
            <a:xfrm rot="5400000">
              <a:off x="10553951" y="249431"/>
              <a:ext cx="1494690" cy="1180985"/>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Triángulo rectángulo 14"/>
            <p:cNvSpPr/>
            <p:nvPr userDrawn="1"/>
          </p:nvSpPr>
          <p:spPr>
            <a:xfrm rot="5400000">
              <a:off x="664394" y="1804337"/>
              <a:ext cx="1283678" cy="84992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userDrawn="1"/>
          </p:nvSpPr>
          <p:spPr>
            <a:xfrm>
              <a:off x="-1429" y="1598601"/>
              <a:ext cx="882700" cy="1272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userDrawn="1"/>
          </p:nvSpPr>
          <p:spPr>
            <a:xfrm>
              <a:off x="152400" y="92578"/>
              <a:ext cx="10558401" cy="14946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userDrawn="1"/>
          </p:nvSpPr>
          <p:spPr>
            <a:xfrm>
              <a:off x="0" y="0"/>
              <a:ext cx="10668000" cy="1494692"/>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userDrawn="1"/>
          </p:nvSpPr>
          <p:spPr>
            <a:xfrm>
              <a:off x="0" y="1494691"/>
              <a:ext cx="838200" cy="1283679"/>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riángulo rectángulo 9"/>
            <p:cNvSpPr/>
            <p:nvPr userDrawn="1"/>
          </p:nvSpPr>
          <p:spPr>
            <a:xfrm rot="5400000">
              <a:off x="621323" y="1711571"/>
              <a:ext cx="1283678" cy="849923"/>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rectángulo 11"/>
            <p:cNvSpPr/>
            <p:nvPr userDrawn="1"/>
          </p:nvSpPr>
          <p:spPr>
            <a:xfrm rot="5400000">
              <a:off x="10512672" y="155330"/>
              <a:ext cx="1494690" cy="1184032"/>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46" name="Imagen 45"/>
          <p:cNvPicPr>
            <a:picLocks noChangeAspect="1"/>
          </p:cNvPicPr>
          <p:nvPr userDrawn="1"/>
        </p:nvPicPr>
        <p:blipFill>
          <a:blip r:embed="rId2"/>
          <a:stretch>
            <a:fillRect/>
          </a:stretch>
        </p:blipFill>
        <p:spPr>
          <a:xfrm>
            <a:off x="-5105" y="161519"/>
            <a:ext cx="10873409" cy="1089079"/>
          </a:xfrm>
          <a:prstGeom prst="rect">
            <a:avLst/>
          </a:prstGeom>
        </p:spPr>
      </p:pic>
      <p:cxnSp>
        <p:nvCxnSpPr>
          <p:cNvPr id="18" name="Conector recto 17"/>
          <p:cNvCxnSpPr/>
          <p:nvPr userDrawn="1"/>
        </p:nvCxnSpPr>
        <p:spPr>
          <a:xfrm>
            <a:off x="1523843" y="3509963"/>
            <a:ext cx="9144157" cy="0"/>
          </a:xfrm>
          <a:prstGeom prst="line">
            <a:avLst/>
          </a:prstGeom>
          <a:ln>
            <a:solidFill>
              <a:srgbClr val="1B39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2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01980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33694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Haga clic para modificar el estilo de título del patrón</a:t>
            </a:r>
            <a:endParaRPr lang="es-MX"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177012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220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28714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r>
              <a:rPr lang="es-MX"/>
              <a:t>10/07/2020</a:t>
            </a:r>
          </a:p>
        </p:txBody>
      </p:sp>
      <p:sp>
        <p:nvSpPr>
          <p:cNvPr id="8" name="Marcador de pie de página 7"/>
          <p:cNvSpPr>
            <a:spLocks noGrp="1"/>
          </p:cNvSpPr>
          <p:nvPr>
            <p:ph type="ftr" sz="quarter" idx="11"/>
          </p:nvPr>
        </p:nvSpPr>
        <p:spPr/>
        <p:txBody>
          <a:bodyPr/>
          <a:lstStyle/>
          <a:p>
            <a:r>
              <a:rPr lang="es-MX"/>
              <a:t>Departamento de Sistemas y Computación - TecNM/IT de Tuxtla Gutiérrez</a:t>
            </a:r>
          </a:p>
        </p:txBody>
      </p:sp>
      <p:sp>
        <p:nvSpPr>
          <p:cNvPr id="9" name="Marcador de número de diapositiva 8"/>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82479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r>
              <a:rPr lang="es-MX"/>
              <a:t>10/07/2020</a:t>
            </a:r>
          </a:p>
        </p:txBody>
      </p:sp>
      <p:sp>
        <p:nvSpPr>
          <p:cNvPr id="4" name="Marcador de pie de página 3"/>
          <p:cNvSpPr>
            <a:spLocks noGrp="1"/>
          </p:cNvSpPr>
          <p:nvPr>
            <p:ph type="ftr" sz="quarter" idx="11"/>
          </p:nvPr>
        </p:nvSpPr>
        <p:spPr/>
        <p:txBody>
          <a:bodyPr/>
          <a:lstStyle/>
          <a:p>
            <a:r>
              <a:rPr lang="es-MX"/>
              <a:t>Departamento de Sistemas y Computación - TecNM/IT de Tuxtla Gutiérrez</a:t>
            </a:r>
          </a:p>
        </p:txBody>
      </p:sp>
      <p:sp>
        <p:nvSpPr>
          <p:cNvPr id="5" name="Marcador de número de diapositiva 4"/>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186833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MX"/>
              <a:t>10/07/2020</a:t>
            </a:r>
          </a:p>
        </p:txBody>
      </p:sp>
      <p:sp>
        <p:nvSpPr>
          <p:cNvPr id="3" name="Marcador de pie de página 2"/>
          <p:cNvSpPr>
            <a:spLocks noGrp="1"/>
          </p:cNvSpPr>
          <p:nvPr>
            <p:ph type="ftr" sz="quarter" idx="11"/>
          </p:nvPr>
        </p:nvSpPr>
        <p:spPr/>
        <p:txBody>
          <a:bodyPr/>
          <a:lstStyle/>
          <a:p>
            <a:r>
              <a:rPr lang="es-MX"/>
              <a:t>Departamento de Sistemas y Computación - TecNM/IT de Tuxtla Gutiérrez</a:t>
            </a:r>
          </a:p>
        </p:txBody>
      </p:sp>
      <p:sp>
        <p:nvSpPr>
          <p:cNvPr id="4" name="Marcador de número de diapositiva 3"/>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253185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35278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6611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6"/>
          <p:cNvSpPr/>
          <p:nvPr userDrawn="1"/>
        </p:nvSpPr>
        <p:spPr>
          <a:xfrm>
            <a:off x="3175" y="6400800"/>
            <a:ext cx="11350625" cy="457200"/>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7"/>
          <p:cNvSpPr/>
          <p:nvPr userDrawn="1"/>
        </p:nvSpPr>
        <p:spPr>
          <a:xfrm>
            <a:off x="8561" y="6334316"/>
            <a:ext cx="113506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Imagen 2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19" y="5917168"/>
            <a:ext cx="975360" cy="944880"/>
          </a:xfrm>
          <a:prstGeom prst="rect">
            <a:avLst/>
          </a:prstGeom>
        </p:spPr>
      </p:pic>
      <p:sp>
        <p:nvSpPr>
          <p:cNvPr id="2" name="Marcador de título 1"/>
          <p:cNvSpPr>
            <a:spLocks noGrp="1"/>
          </p:cNvSpPr>
          <p:nvPr>
            <p:ph type="title"/>
          </p:nvPr>
        </p:nvSpPr>
        <p:spPr>
          <a:xfrm>
            <a:off x="838200" y="365125"/>
            <a:ext cx="10515600" cy="959473"/>
          </a:xfrm>
          <a:prstGeom prst="rect">
            <a:avLst/>
          </a:prstGeom>
          <a:noFill/>
          <a:ln>
            <a:noFill/>
            <a:prstDash val="solid"/>
          </a:ln>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Marcador de texto 2"/>
          <p:cNvSpPr>
            <a:spLocks noGrp="1"/>
          </p:cNvSpPr>
          <p:nvPr>
            <p:ph type="body" idx="1"/>
          </p:nvPr>
        </p:nvSpPr>
        <p:spPr>
          <a:xfrm>
            <a:off x="838200" y="1528696"/>
            <a:ext cx="10515600" cy="4648267"/>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6" name="Marcador de número de diapositiva 5"/>
          <p:cNvSpPr>
            <a:spLocks noGrp="1"/>
          </p:cNvSpPr>
          <p:nvPr>
            <p:ph type="sldNum" sz="quarter" idx="4"/>
          </p:nvPr>
        </p:nvSpPr>
        <p:spPr>
          <a:xfrm>
            <a:off x="8610600" y="6446837"/>
            <a:ext cx="2743200" cy="365125"/>
          </a:xfrm>
          <a:prstGeom prst="rect">
            <a:avLst/>
          </a:prstGeom>
        </p:spPr>
        <p:txBody>
          <a:bodyPr vert="horz" lIns="91440" tIns="45720" rIns="91440" bIns="45720" rtlCol="0" anchor="ctr"/>
          <a:lstStyle>
            <a:lvl1pPr algn="r">
              <a:defRPr sz="2400" b="1">
                <a:solidFill>
                  <a:schemeClr val="bg1"/>
                </a:solidFill>
              </a:defRPr>
            </a:lvl1pPr>
          </a:lstStyle>
          <a:p>
            <a:fld id="{0FAC9CCB-BDF6-4D9D-99D0-653AE35F4A31}" type="slidenum">
              <a:rPr lang="es-MX" smtClean="0"/>
              <a:pPr/>
              <a:t>‹Nº›</a:t>
            </a:fld>
            <a:endParaRPr lang="es-MX" dirty="0"/>
          </a:p>
        </p:txBody>
      </p:sp>
      <p:sp>
        <p:nvSpPr>
          <p:cNvPr id="5" name="Marcador de pie de página 4"/>
          <p:cNvSpPr>
            <a:spLocks noGrp="1"/>
          </p:cNvSpPr>
          <p:nvPr>
            <p:ph type="ftr" sz="quarter" idx="3"/>
          </p:nvPr>
        </p:nvSpPr>
        <p:spPr>
          <a:xfrm>
            <a:off x="2874476" y="6446837"/>
            <a:ext cx="5654064" cy="365125"/>
          </a:xfrm>
          <a:prstGeom prst="rect">
            <a:avLst/>
          </a:prstGeom>
        </p:spPr>
        <p:txBody>
          <a:bodyPr vert="horz" lIns="91440" tIns="45720" rIns="91440" bIns="45720" rtlCol="0" anchor="ctr"/>
          <a:lstStyle>
            <a:lvl1pPr algn="ctr">
              <a:defRPr sz="1200">
                <a:solidFill>
                  <a:schemeClr val="bg1"/>
                </a:solidFill>
              </a:defRPr>
            </a:lvl1pPr>
          </a:lstStyle>
          <a:p>
            <a:r>
              <a:rPr lang="es-MX"/>
              <a:t>Departamento de Sistemas y Computación - TecNM/IT de Tuxtla Gutiérrez</a:t>
            </a:r>
            <a:endParaRPr lang="es-MX" dirty="0"/>
          </a:p>
        </p:txBody>
      </p:sp>
      <p:sp>
        <p:nvSpPr>
          <p:cNvPr id="4" name="Marcador de fecha 3"/>
          <p:cNvSpPr>
            <a:spLocks noGrp="1"/>
          </p:cNvSpPr>
          <p:nvPr>
            <p:ph type="dt" sz="half" idx="2"/>
          </p:nvPr>
        </p:nvSpPr>
        <p:spPr>
          <a:xfrm>
            <a:off x="973041" y="6450347"/>
            <a:ext cx="1848680" cy="365125"/>
          </a:xfrm>
          <a:prstGeom prst="rect">
            <a:avLst/>
          </a:prstGeom>
        </p:spPr>
        <p:txBody>
          <a:bodyPr vert="horz" lIns="91440" tIns="45720" rIns="91440" bIns="45720" rtlCol="0" anchor="ctr"/>
          <a:lstStyle>
            <a:lvl1pPr algn="l">
              <a:defRPr sz="1200">
                <a:solidFill>
                  <a:schemeClr val="bg1"/>
                </a:solidFill>
              </a:defRPr>
            </a:lvl1pPr>
          </a:lstStyle>
          <a:p>
            <a:r>
              <a:rPr lang="es-MX"/>
              <a:t>10/07/2020</a:t>
            </a:r>
            <a:endParaRPr lang="es-MX" dirty="0"/>
          </a:p>
        </p:txBody>
      </p:sp>
      <p:cxnSp>
        <p:nvCxnSpPr>
          <p:cNvPr id="14" name="Conector recto 13"/>
          <p:cNvCxnSpPr/>
          <p:nvPr userDrawn="1"/>
        </p:nvCxnSpPr>
        <p:spPr>
          <a:xfrm>
            <a:off x="838200" y="1324598"/>
            <a:ext cx="10515600" cy="0"/>
          </a:xfrm>
          <a:prstGeom prst="line">
            <a:avLst/>
          </a:prstGeom>
          <a:ln>
            <a:solidFill>
              <a:srgbClr val="6F72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2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90.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hyperlink" Target="https://www.superprof.es/apuntes/escolar/matematicas/trigonometria/ejercicios-y-problemas-resueltos-de-trigonometria.html"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00.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0.png"/><Relationship Id="rId7" Type="http://schemas.openxmlformats.org/officeDocument/2006/relationships/image" Target="../media/image95.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1.png"/><Relationship Id="rId9" Type="http://schemas.openxmlformats.org/officeDocument/2006/relationships/image" Target="../media/image97.png"/></Relationships>
</file>

<file path=ppt/slides/_rels/slide3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4.xml"/><Relationship Id="rId5" Type="http://schemas.openxmlformats.org/officeDocument/2006/relationships/image" Target="../media/image112.png"/><Relationship Id="rId4" Type="http://schemas.openxmlformats.org/officeDocument/2006/relationships/image" Target="../media/image11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4.xml"/><Relationship Id="rId4" Type="http://schemas.openxmlformats.org/officeDocument/2006/relationships/image" Target="../media/image115.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4.xml"/><Relationship Id="rId5" Type="http://schemas.openxmlformats.org/officeDocument/2006/relationships/image" Target="../media/image119.png"/><Relationship Id="rId4" Type="http://schemas.openxmlformats.org/officeDocument/2006/relationships/image" Target="../media/image118.png"/></Relationships>
</file>

<file path=ppt/slides/_rels/slide4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4.xml"/><Relationship Id="rId5" Type="http://schemas.openxmlformats.org/officeDocument/2006/relationships/image" Target="../media/image123.png"/><Relationship Id="rId4" Type="http://schemas.openxmlformats.org/officeDocument/2006/relationships/image" Target="../media/image122.png"/></Relationships>
</file>

<file path=ppt/slides/_rels/slide4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4.xml"/><Relationship Id="rId4" Type="http://schemas.openxmlformats.org/officeDocument/2006/relationships/image" Target="../media/image128.png"/></Relationships>
</file>

<file path=ppt/slides/_rels/slide4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4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4.xml"/><Relationship Id="rId5" Type="http://schemas.openxmlformats.org/officeDocument/2006/relationships/image" Target="../media/image135.png"/><Relationship Id="rId4" Type="http://schemas.openxmlformats.org/officeDocument/2006/relationships/image" Target="../media/image134.png"/></Relationships>
</file>

<file path=ppt/slides/_rels/slide4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4.xml"/><Relationship Id="rId4" Type="http://schemas.openxmlformats.org/officeDocument/2006/relationships/image" Target="../media/image144.png"/></Relationships>
</file>

<file path=ppt/slides/_rels/slide5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5.xml"/><Relationship Id="rId4" Type="http://schemas.openxmlformats.org/officeDocument/2006/relationships/image" Target="../media/image149.png"/></Relationships>
</file>

<file path=ppt/slides/_rels/slide54.xml.rels><?xml version="1.0" encoding="UTF-8" standalone="yes"?>
<Relationships xmlns="http://schemas.openxmlformats.org/package/2006/relationships"><Relationship Id="rId3" Type="http://schemas.openxmlformats.org/officeDocument/2006/relationships/hyperlink" Target="https://www.py4e.com/code3/romeo.tx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59.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4.xml"/><Relationship Id="rId4" Type="http://schemas.openxmlformats.org/officeDocument/2006/relationships/image" Target="../media/image15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6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9.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 Id="rId4" Type="http://schemas.openxmlformats.org/officeDocument/2006/relationships/image" Target="../media/image178.png"/></Relationships>
</file>

<file path=ppt/slides/_rels/slide72.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73.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2.xml"/><Relationship Id="rId5" Type="http://schemas.openxmlformats.org/officeDocument/2006/relationships/image" Target="../media/image184.png"/><Relationship Id="rId4" Type="http://schemas.openxmlformats.org/officeDocument/2006/relationships/image" Target="../media/image183.png"/></Relationships>
</file>

<file path=ppt/slides/_rels/slide74.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image" Target="../media/image185.png"/><Relationship Id="rId1" Type="http://schemas.openxmlformats.org/officeDocument/2006/relationships/slideLayout" Target="../slideLayouts/slideLayout4.xml"/><Relationship Id="rId5" Type="http://schemas.openxmlformats.org/officeDocument/2006/relationships/image" Target="../media/image188.png"/><Relationship Id="rId4" Type="http://schemas.openxmlformats.org/officeDocument/2006/relationships/image" Target="../media/image187.png"/></Relationships>
</file>

<file path=ppt/slides/_rels/slide7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5" Type="http://schemas.openxmlformats.org/officeDocument/2006/relationships/image" Target="../media/image194.png"/><Relationship Id="rId4" Type="http://schemas.openxmlformats.org/officeDocument/2006/relationships/image" Target="../media/image193.png"/></Relationships>
</file>

<file path=ppt/slides/_rels/slide77.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0.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es.wikipedia.org/wiki/Frecuencia_de_aparici%C3%B3n_de_letra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slideLayout" Target="../slideLayouts/slideLayout2.xml"/><Relationship Id="rId5" Type="http://schemas.openxmlformats.org/officeDocument/2006/relationships/image" Target="../media/image207.png"/><Relationship Id="rId4" Type="http://schemas.openxmlformats.org/officeDocument/2006/relationships/image" Target="../media/image206.png"/></Relationships>
</file>

<file path=ppt/slides/_rels/slide85.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2.xml"/><Relationship Id="rId5" Type="http://schemas.openxmlformats.org/officeDocument/2006/relationships/image" Target="../media/image211.png"/><Relationship Id="rId4" Type="http://schemas.openxmlformats.org/officeDocument/2006/relationships/image" Target="../media/image210.png"/></Relationships>
</file>

<file path=ppt/slides/_rels/slide87.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12.png"/><Relationship Id="rId1" Type="http://schemas.openxmlformats.org/officeDocument/2006/relationships/slideLayout" Target="../slideLayouts/slideLayout2.xml"/><Relationship Id="rId4" Type="http://schemas.openxmlformats.org/officeDocument/2006/relationships/image" Target="../media/image213.png"/></Relationships>
</file>

<file path=ppt/slides/_rels/slide88.xml.rels><?xml version="1.0" encoding="UTF-8" standalone="yes"?>
<Relationships xmlns="http://schemas.openxmlformats.org/package/2006/relationships"><Relationship Id="rId3" Type="http://schemas.openxmlformats.org/officeDocument/2006/relationships/image" Target="../media/image215.png"/><Relationship Id="rId7" Type="http://schemas.openxmlformats.org/officeDocument/2006/relationships/image" Target="../media/image218.png"/><Relationship Id="rId2" Type="http://schemas.openxmlformats.org/officeDocument/2006/relationships/image" Target="../media/image214.png"/><Relationship Id="rId1" Type="http://schemas.openxmlformats.org/officeDocument/2006/relationships/slideLayout" Target="../slideLayouts/slideLayout2.xml"/><Relationship Id="rId6" Type="http://schemas.openxmlformats.org/officeDocument/2006/relationships/image" Target="../media/image217.png"/><Relationship Id="rId5" Type="http://schemas.openxmlformats.org/officeDocument/2006/relationships/image" Target="../media/image208.png"/><Relationship Id="rId4" Type="http://schemas.openxmlformats.org/officeDocument/2006/relationships/image" Target="../media/image216.png"/></Relationships>
</file>

<file path=ppt/slides/_rels/slide8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21.png"/><Relationship Id="rId5" Type="http://schemas.openxmlformats.org/officeDocument/2006/relationships/image" Target="../media/image217.png"/><Relationship Id="rId4" Type="http://schemas.openxmlformats.org/officeDocument/2006/relationships/image" Target="../media/image20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0.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23.png"/><Relationship Id="rId5" Type="http://schemas.openxmlformats.org/officeDocument/2006/relationships/image" Target="../media/image217.png"/><Relationship Id="rId4" Type="http://schemas.openxmlformats.org/officeDocument/2006/relationships/image" Target="../media/image208.png"/></Relationships>
</file>

<file path=ppt/slides/_rels/slide91.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25.png"/><Relationship Id="rId5" Type="http://schemas.openxmlformats.org/officeDocument/2006/relationships/image" Target="../media/image224.png"/><Relationship Id="rId4" Type="http://schemas.openxmlformats.org/officeDocument/2006/relationships/image" Target="../media/image217.png"/></Relationships>
</file>

<file path=ppt/slides/_rels/slide9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17.png"/></Relationships>
</file>

<file path=ppt/slides/_rels/slide93.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29.png"/><Relationship Id="rId5" Type="http://schemas.openxmlformats.org/officeDocument/2006/relationships/image" Target="../media/image228.png"/><Relationship Id="rId4" Type="http://schemas.openxmlformats.org/officeDocument/2006/relationships/image" Target="../media/image217.png"/></Relationships>
</file>

<file path=ppt/slides/_rels/slide94.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30.png"/><Relationship Id="rId4" Type="http://schemas.openxmlformats.org/officeDocument/2006/relationships/image" Target="../media/image217.png"/></Relationships>
</file>

<file path=ppt/slides/_rels/slide95.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33.png"/><Relationship Id="rId5" Type="http://schemas.openxmlformats.org/officeDocument/2006/relationships/image" Target="../media/image232.png"/><Relationship Id="rId4" Type="http://schemas.openxmlformats.org/officeDocument/2006/relationships/image" Target="../media/image217.png"/></Relationships>
</file>

<file path=ppt/slides/_rels/slide96.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2.2 Tipos de Datos </a:t>
            </a:r>
          </a:p>
        </p:txBody>
      </p:sp>
      <p:sp>
        <p:nvSpPr>
          <p:cNvPr id="3" name="Marcador de contenido 2"/>
          <p:cNvSpPr>
            <a:spLocks noGrp="1"/>
          </p:cNvSpPr>
          <p:nvPr>
            <p:ph sz="half" idx="1"/>
          </p:nvPr>
        </p:nvSpPr>
        <p:spPr/>
        <p:txBody>
          <a:bodyPr>
            <a:normAutofit/>
          </a:bodyPr>
          <a:lstStyle/>
          <a:p>
            <a:pPr marL="0" indent="0">
              <a:buNone/>
            </a:pPr>
            <a:r>
              <a:rPr lang="es-MX" dirty="0"/>
              <a:t>Los Tipos de Datos mas comunes en la programación funcional son:</a:t>
            </a:r>
          </a:p>
          <a:p>
            <a:r>
              <a:rPr lang="es-MX" dirty="0"/>
              <a:t>Numérico.</a:t>
            </a:r>
          </a:p>
          <a:p>
            <a:r>
              <a:rPr lang="es-MX" dirty="0"/>
              <a:t>Booleano.</a:t>
            </a:r>
          </a:p>
          <a:p>
            <a:r>
              <a:rPr lang="es-MX" dirty="0"/>
              <a:t>Carácter y cadena.</a:t>
            </a:r>
          </a:p>
          <a:p>
            <a:r>
              <a:rPr lang="es-MX" strike="sngStrike" dirty="0"/>
              <a:t>Patrones</a:t>
            </a:r>
          </a:p>
          <a:p>
            <a:r>
              <a:rPr lang="es-MX" strike="sngStrike" dirty="0"/>
              <a:t>Sinónimos.</a:t>
            </a:r>
          </a:p>
          <a:p>
            <a:r>
              <a:rPr lang="es-MX" strike="sngStrike"/>
              <a:t>Inferencia.</a:t>
            </a:r>
            <a:endParaRPr lang="es-MX" strike="sngStrike" dirty="0"/>
          </a:p>
        </p:txBody>
      </p:sp>
      <p:sp>
        <p:nvSpPr>
          <p:cNvPr id="7" name="Marcador de contenido 6"/>
          <p:cNvSpPr>
            <a:spLocks noGrp="1"/>
          </p:cNvSpPr>
          <p:nvPr>
            <p:ph sz="half" idx="2"/>
          </p:nvPr>
        </p:nvSpPr>
        <p:spPr/>
        <p:txBody>
          <a:bodyPr>
            <a:normAutofit/>
          </a:bodyPr>
          <a:lstStyle/>
          <a:p>
            <a:r>
              <a:rPr lang="es-MX" dirty="0"/>
              <a:t>Estructuras de Datos.</a:t>
            </a:r>
          </a:p>
          <a:p>
            <a:pPr lvl="1"/>
            <a:r>
              <a:rPr lang="es-MX" dirty="0"/>
              <a:t>Listas.</a:t>
            </a:r>
          </a:p>
          <a:p>
            <a:pPr lvl="1"/>
            <a:r>
              <a:rPr lang="es-MX" dirty="0" err="1"/>
              <a:t>Tuplas</a:t>
            </a:r>
            <a:r>
              <a:rPr lang="es-MX" dirty="0"/>
              <a:t>.</a:t>
            </a:r>
          </a:p>
          <a:p>
            <a:pPr lvl="1"/>
            <a:r>
              <a:rPr lang="es-MX" dirty="0"/>
              <a:t>Conjuntos.</a:t>
            </a:r>
          </a:p>
          <a:p>
            <a:pPr lvl="1"/>
            <a:r>
              <a:rPr lang="es-MX" dirty="0"/>
              <a:t>Diccionarios.</a:t>
            </a:r>
          </a:p>
          <a:p>
            <a:pPr lvl="1"/>
            <a:r>
              <a:rPr lang="es-MX" dirty="0"/>
              <a:t>Rebanadas (</a:t>
            </a:r>
            <a:r>
              <a:rPr lang="es-MX" dirty="0" err="1"/>
              <a:t>slices</a:t>
            </a:r>
            <a:r>
              <a:rPr lang="es-MX" dirty="0"/>
              <a:t>).</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a:t>
            </a:fld>
            <a:endParaRPr lang="es-MX"/>
          </a:p>
        </p:txBody>
      </p:sp>
    </p:spTree>
    <p:extLst>
      <p:ext uri="{BB962C8B-B14F-4D97-AF65-F5344CB8AC3E}">
        <p14:creationId xmlns:p14="http://schemas.microsoft.com/office/powerpoint/2010/main" val="25006901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Excepciones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10</a:t>
            </a:fld>
            <a:endParaRPr lang="es-MX"/>
          </a:p>
        </p:txBody>
      </p:sp>
      <p:pic>
        <p:nvPicPr>
          <p:cNvPr id="7" name="Imagen 6"/>
          <p:cNvPicPr>
            <a:picLocks noChangeAspect="1"/>
          </p:cNvPicPr>
          <p:nvPr/>
        </p:nvPicPr>
        <p:blipFill>
          <a:blip r:embed="rId3"/>
          <a:stretch>
            <a:fillRect/>
          </a:stretch>
        </p:blipFill>
        <p:spPr>
          <a:xfrm>
            <a:off x="963516" y="1432547"/>
            <a:ext cx="9363075" cy="1032085"/>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4"/>
          <a:stretch>
            <a:fillRect/>
          </a:stretch>
        </p:blipFill>
        <p:spPr>
          <a:xfrm>
            <a:off x="973041" y="2627941"/>
            <a:ext cx="4805847" cy="876787"/>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5"/>
          <a:stretch>
            <a:fillRect/>
          </a:stretch>
        </p:blipFill>
        <p:spPr>
          <a:xfrm>
            <a:off x="982566" y="3679520"/>
            <a:ext cx="7041149" cy="1105193"/>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6"/>
          <a:stretch>
            <a:fillRect/>
          </a:stretch>
        </p:blipFill>
        <p:spPr>
          <a:xfrm>
            <a:off x="982567" y="4935727"/>
            <a:ext cx="6846984" cy="1148305"/>
          </a:xfrm>
          <a:prstGeom prst="rect">
            <a:avLst/>
          </a:prstGeom>
          <a:effectLst>
            <a:glow rad="139700">
              <a:schemeClr val="accent1">
                <a:satMod val="175000"/>
                <a:alpha val="40000"/>
              </a:schemeClr>
            </a:glow>
          </a:effectLst>
        </p:spPr>
      </p:pic>
      <p:sp>
        <p:nvSpPr>
          <p:cNvPr id="12" name="CuadroTexto 11"/>
          <p:cNvSpPr txBox="1"/>
          <p:nvPr/>
        </p:nvSpPr>
        <p:spPr>
          <a:xfrm>
            <a:off x="3918520" y="604195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3332906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Conversión automática</a:t>
            </a:r>
          </a:p>
        </p:txBody>
      </p:sp>
      <p:pic>
        <p:nvPicPr>
          <p:cNvPr id="7" name="Marcador de contenido 6"/>
          <p:cNvPicPr>
            <a:picLocks noGrp="1" noChangeAspect="1"/>
          </p:cNvPicPr>
          <p:nvPr>
            <p:ph idx="1"/>
          </p:nvPr>
        </p:nvPicPr>
        <p:blipFill>
          <a:blip r:embed="rId2"/>
          <a:stretch>
            <a:fillRect/>
          </a:stretch>
        </p:blipFill>
        <p:spPr>
          <a:xfrm>
            <a:off x="973041" y="1633494"/>
            <a:ext cx="1505160" cy="628738"/>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11</a:t>
            </a:fld>
            <a:endParaRPr lang="es-MX"/>
          </a:p>
        </p:txBody>
      </p:sp>
      <p:pic>
        <p:nvPicPr>
          <p:cNvPr id="8" name="Imagen 7"/>
          <p:cNvPicPr>
            <a:picLocks noChangeAspect="1"/>
          </p:cNvPicPr>
          <p:nvPr/>
        </p:nvPicPr>
        <p:blipFill>
          <a:blip r:embed="rId3"/>
          <a:stretch>
            <a:fillRect/>
          </a:stretch>
        </p:blipFill>
        <p:spPr>
          <a:xfrm>
            <a:off x="3238359" y="1628731"/>
            <a:ext cx="2019582" cy="1267002"/>
          </a:xfrm>
          <a:prstGeom prst="rect">
            <a:avLst/>
          </a:prstGeom>
          <a:effectLst>
            <a:glow rad="139700">
              <a:schemeClr val="accent1">
                <a:satMod val="175000"/>
                <a:alpha val="40000"/>
              </a:schemeClr>
            </a:glow>
          </a:effectLst>
        </p:spPr>
      </p:pic>
      <p:sp>
        <p:nvSpPr>
          <p:cNvPr id="10" name="CuadroTexto 9"/>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6943621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Tamaño de un Entero</a:t>
            </a:r>
          </a:p>
        </p:txBody>
      </p:sp>
      <p:sp>
        <p:nvSpPr>
          <p:cNvPr id="3" name="Marcador de contenido 2"/>
          <p:cNvSpPr>
            <a:spLocks noGrp="1"/>
          </p:cNvSpPr>
          <p:nvPr>
            <p:ph idx="1"/>
          </p:nvPr>
        </p:nvSpPr>
        <p:spPr/>
        <p:txBody>
          <a:bodyPr/>
          <a:lstStyle/>
          <a:p>
            <a:r>
              <a:rPr lang="es-MX" dirty="0"/>
              <a:t>Un entero puede ser de cualquier tamaño</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12</a:t>
            </a:fld>
            <a:endParaRPr lang="es-MX"/>
          </a:p>
        </p:txBody>
      </p:sp>
      <p:pic>
        <p:nvPicPr>
          <p:cNvPr id="8" name="Imagen 7"/>
          <p:cNvPicPr>
            <a:picLocks noChangeAspect="1"/>
          </p:cNvPicPr>
          <p:nvPr/>
        </p:nvPicPr>
        <p:blipFill>
          <a:blip r:embed="rId2"/>
          <a:stretch>
            <a:fillRect/>
          </a:stretch>
        </p:blipFill>
        <p:spPr>
          <a:xfrm>
            <a:off x="1038225" y="2100262"/>
            <a:ext cx="10115550" cy="2752725"/>
          </a:xfrm>
          <a:prstGeom prst="rect">
            <a:avLst/>
          </a:prstGeom>
          <a:effectLst>
            <a:glow rad="139700">
              <a:schemeClr val="accent1">
                <a:satMod val="175000"/>
                <a:alpha val="40000"/>
              </a:schemeClr>
            </a:glow>
          </a:effectLst>
        </p:spPr>
      </p:pic>
      <p:sp>
        <p:nvSpPr>
          <p:cNvPr id="10" name="CuadroTexto 9"/>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13225226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Flotante</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a:t>Para cambiar un tipo de dato a Flotante, use la función </a:t>
                </a:r>
                <a14:m>
                  <m:oMath xmlns:m="http://schemas.openxmlformats.org/officeDocument/2006/math">
                    <m:r>
                      <a:rPr lang="es-MX" b="1" i="1" dirty="0" smtClean="0">
                        <a:latin typeface="Cambria Math" panose="02040503050406030204" pitchFamily="18" charset="0"/>
                      </a:rPr>
                      <m:t>𝒇𝒍𝒐𝒂𝒕</m:t>
                    </m:r>
                    <m:r>
                      <a:rPr lang="es-MX" b="1" i="1" dirty="0">
                        <a:latin typeface="Cambria Math" panose="02040503050406030204" pitchFamily="18" charset="0"/>
                      </a:rPr>
                      <m:t>( )</m:t>
                    </m:r>
                  </m:oMath>
                </a14:m>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43" t="-2231"/>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13</a:t>
            </a:fld>
            <a:endParaRPr lang="es-MX"/>
          </a:p>
        </p:txBody>
      </p:sp>
      <p:pic>
        <p:nvPicPr>
          <p:cNvPr id="8" name="Imagen 7"/>
          <p:cNvPicPr>
            <a:picLocks noChangeAspect="1"/>
          </p:cNvPicPr>
          <p:nvPr/>
        </p:nvPicPr>
        <p:blipFill>
          <a:blip r:embed="rId3"/>
          <a:stretch>
            <a:fillRect/>
          </a:stretch>
        </p:blipFill>
        <p:spPr>
          <a:xfrm>
            <a:off x="1539969" y="3025627"/>
            <a:ext cx="2133898" cy="1171739"/>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5029787" y="3035154"/>
            <a:ext cx="2019582" cy="1162212"/>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8405289" y="2943064"/>
            <a:ext cx="2381582" cy="1819529"/>
          </a:xfrm>
          <a:prstGeom prst="rect">
            <a:avLst/>
          </a:prstGeom>
          <a:effectLst>
            <a:glow rad="139700">
              <a:schemeClr val="accent1">
                <a:satMod val="175000"/>
                <a:alpha val="40000"/>
              </a:schemeClr>
            </a:glow>
          </a:effectLst>
        </p:spPr>
      </p:pic>
      <p:sp>
        <p:nvSpPr>
          <p:cNvPr id="11" name="CuadroTexto 10"/>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9615799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Actividad 3: </a:t>
            </a:r>
            <a:r>
              <a:rPr lang="es-MX" b="0" dirty="0"/>
              <a:t>¿Cuántos segundos hay en una hora?</a:t>
            </a:r>
            <a:r>
              <a:rPr lang="es-MX" dirty="0"/>
              <a:t> </a:t>
            </a:r>
          </a:p>
        </p:txBody>
      </p:sp>
      <p:sp>
        <p:nvSpPr>
          <p:cNvPr id="3" name="Marcador de contenido 2"/>
          <p:cNvSpPr>
            <a:spLocks noGrp="1"/>
          </p:cNvSpPr>
          <p:nvPr>
            <p:ph idx="1"/>
          </p:nvPr>
        </p:nvSpPr>
        <p:spPr/>
        <p:txBody>
          <a:bodyPr>
            <a:normAutofit fontScale="92500" lnSpcReduction="20000"/>
          </a:bodyPr>
          <a:lstStyle/>
          <a:p>
            <a:pPr marL="514350" indent="-514350" algn="just">
              <a:buFont typeface="+mj-lt"/>
              <a:buAutoNum type="arabicPeriod"/>
            </a:pPr>
            <a:r>
              <a:rPr lang="es-MX" dirty="0"/>
              <a:t>Usa el intérprete interactivo como calculadora y multiplique el número de segundos en un minuto (60) por el número de minutos en una hora (también 60).</a:t>
            </a:r>
          </a:p>
          <a:p>
            <a:pPr marL="514350" indent="-514350">
              <a:buFont typeface="+mj-lt"/>
              <a:buAutoNum type="arabicPeriod"/>
            </a:pPr>
            <a:r>
              <a:rPr lang="es-MX" dirty="0"/>
              <a:t>Asigne el resultado del punto anterior (segundos en una hora) a una variable llamada </a:t>
            </a:r>
            <a:r>
              <a:rPr lang="es-MX" b="1" i="1" dirty="0" err="1"/>
              <a:t>segundos_por_hora</a:t>
            </a:r>
            <a:r>
              <a:rPr lang="es-MX" dirty="0"/>
              <a:t>.</a:t>
            </a:r>
          </a:p>
          <a:p>
            <a:pPr marL="514350" indent="-514350">
              <a:buFont typeface="+mj-lt"/>
              <a:buAutoNum type="arabicPeriod"/>
            </a:pPr>
            <a:r>
              <a:rPr lang="es-MX" dirty="0"/>
              <a:t>¿Cuántos segundos hay en un día? Use la variable </a:t>
            </a:r>
            <a:r>
              <a:rPr lang="es-MX" b="1" i="1" dirty="0" err="1"/>
              <a:t>segundos_por_hora</a:t>
            </a:r>
            <a:r>
              <a:rPr lang="es-MX" b="1" i="1" dirty="0"/>
              <a:t>.</a:t>
            </a:r>
          </a:p>
          <a:p>
            <a:pPr marL="514350" indent="-514350">
              <a:buFont typeface="+mj-lt"/>
              <a:buAutoNum type="arabicPeriod"/>
            </a:pPr>
            <a:r>
              <a:rPr lang="es-MX" dirty="0"/>
              <a:t>Calcule segundos por día nuevamente, pero esta vez guarde el resultado en una variable llamada </a:t>
            </a:r>
            <a:r>
              <a:rPr lang="es-MX" b="1" i="1" dirty="0" err="1"/>
              <a:t>segundos_por_día</a:t>
            </a:r>
            <a:r>
              <a:rPr lang="es-MX" dirty="0"/>
              <a:t>.</a:t>
            </a:r>
          </a:p>
          <a:p>
            <a:pPr marL="514350" indent="-514350">
              <a:buFont typeface="+mj-lt"/>
              <a:buAutoNum type="arabicPeriod"/>
            </a:pPr>
            <a:r>
              <a:rPr lang="es-MX" dirty="0"/>
              <a:t>Divida </a:t>
            </a:r>
            <a:r>
              <a:rPr lang="es-MX" b="1" i="1" dirty="0" err="1"/>
              <a:t>segundos_por_día</a:t>
            </a:r>
            <a:r>
              <a:rPr lang="es-MX" dirty="0"/>
              <a:t> por </a:t>
            </a:r>
            <a:r>
              <a:rPr lang="es-MX" b="1" i="1" dirty="0" err="1"/>
              <a:t>segundos_por_hora</a:t>
            </a:r>
            <a:r>
              <a:rPr lang="es-MX" dirty="0"/>
              <a:t>. Utilice la división de punto flotante (/).</a:t>
            </a:r>
          </a:p>
          <a:p>
            <a:pPr marL="514350" indent="-514350">
              <a:buFont typeface="+mj-lt"/>
              <a:buAutoNum type="arabicPeriod"/>
            </a:pPr>
            <a:r>
              <a:rPr lang="es-MX" dirty="0"/>
              <a:t>Divida </a:t>
            </a:r>
            <a:r>
              <a:rPr lang="es-MX" b="1" i="1" dirty="0" err="1"/>
              <a:t>segundos_por_día</a:t>
            </a:r>
            <a:r>
              <a:rPr lang="es-MX" dirty="0"/>
              <a:t> por </a:t>
            </a:r>
            <a:r>
              <a:rPr lang="es-MX" b="1" i="1" dirty="0" err="1"/>
              <a:t>segundos_por_hora</a:t>
            </a:r>
            <a:r>
              <a:rPr lang="es-MX" dirty="0"/>
              <a:t>, usando la división entera (//). ¿Su número estuvo de acuerdo con el valor de coma flotante de la pregunta anterior, aparte del .0 final?</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14</a:t>
            </a:fld>
            <a:endParaRPr lang="es-MX"/>
          </a:p>
        </p:txBody>
      </p:sp>
    </p:spTree>
    <p:extLst>
      <p:ext uri="{BB962C8B-B14F-4D97-AF65-F5344CB8AC3E}">
        <p14:creationId xmlns:p14="http://schemas.microsoft.com/office/powerpoint/2010/main" val="31392938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Funciones Matemáticas:</a:t>
            </a:r>
          </a:p>
        </p:txBody>
      </p:sp>
      <p:sp>
        <p:nvSpPr>
          <p:cNvPr id="3" name="Marcador de contenido 2"/>
          <p:cNvSpPr>
            <a:spLocks noGrp="1"/>
          </p:cNvSpPr>
          <p:nvPr>
            <p:ph idx="1"/>
          </p:nvPr>
        </p:nvSpPr>
        <p:spPr/>
        <p:txBody>
          <a:bodyPr/>
          <a:lstStyle/>
          <a:p>
            <a:pPr algn="just"/>
            <a:r>
              <a:rPr lang="es-MX" dirty="0"/>
              <a:t>Esta es la razón por la que Python se ha vuelto extremadamente popular entre los científicos.</a:t>
            </a:r>
          </a:p>
          <a:p>
            <a:pPr algn="just"/>
            <a:r>
              <a:rPr lang="es-MX" dirty="0"/>
              <a:t>Constantes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15</a:t>
            </a:fld>
            <a:endParaRPr lang="es-MX"/>
          </a:p>
        </p:txBody>
      </p:sp>
      <p:pic>
        <p:nvPicPr>
          <p:cNvPr id="7" name="Imagen 6"/>
          <p:cNvPicPr>
            <a:picLocks noChangeAspect="1"/>
          </p:cNvPicPr>
          <p:nvPr/>
        </p:nvPicPr>
        <p:blipFill>
          <a:blip r:embed="rId2"/>
          <a:stretch>
            <a:fillRect/>
          </a:stretch>
        </p:blipFill>
        <p:spPr>
          <a:xfrm>
            <a:off x="1166045" y="2941213"/>
            <a:ext cx="2800741" cy="1524213"/>
          </a:xfrm>
          <a:prstGeom prst="rect">
            <a:avLst/>
          </a:prstGeom>
          <a:effectLst>
            <a:glow rad="139700">
              <a:schemeClr val="accent1">
                <a:satMod val="175000"/>
                <a:alpha val="40000"/>
              </a:schemeClr>
            </a:glow>
          </a:effectLst>
        </p:spPr>
      </p:pic>
      <p:sp>
        <p:nvSpPr>
          <p:cNvPr id="8" name="CuadroTexto 7"/>
          <p:cNvSpPr txBox="1"/>
          <p:nvPr/>
        </p:nvSpPr>
        <p:spPr>
          <a:xfrm>
            <a:off x="838200" y="4599894"/>
            <a:ext cx="3122971" cy="523220"/>
          </a:xfrm>
          <a:prstGeom prst="rect">
            <a:avLst/>
          </a:prstGeom>
          <a:noFill/>
        </p:spPr>
        <p:txBody>
          <a:bodyPr wrap="none" rtlCol="0">
            <a:spAutoFit/>
          </a:bodyPr>
          <a:lstStyle/>
          <a:p>
            <a:pPr marL="285750" indent="-285750">
              <a:buFont typeface="Arial" panose="020B0604020202020204" pitchFamily="34" charset="0"/>
              <a:buChar char="•"/>
            </a:pPr>
            <a:r>
              <a:rPr lang="es-MX" sz="2800" dirty="0"/>
              <a:t>Algunas funciones</a:t>
            </a:r>
          </a:p>
        </p:txBody>
      </p:sp>
      <p:sp>
        <p:nvSpPr>
          <p:cNvPr id="9" name="CuadroTexto 8"/>
          <p:cNvSpPr txBox="1"/>
          <p:nvPr/>
        </p:nvSpPr>
        <p:spPr>
          <a:xfrm>
            <a:off x="1166045" y="5090362"/>
            <a:ext cx="1982466" cy="461665"/>
          </a:xfrm>
          <a:prstGeom prst="rect">
            <a:avLst/>
          </a:prstGeom>
          <a:noFill/>
        </p:spPr>
        <p:txBody>
          <a:bodyPr wrap="none" rtlCol="0">
            <a:spAutoFit/>
          </a:bodyPr>
          <a:lstStyle/>
          <a:p>
            <a:r>
              <a:rPr lang="es-MX" sz="2400" dirty="0"/>
              <a:t>Valor absoluto</a:t>
            </a:r>
          </a:p>
        </p:txBody>
      </p:sp>
      <p:pic>
        <p:nvPicPr>
          <p:cNvPr id="10" name="Imagen 9"/>
          <p:cNvPicPr>
            <a:picLocks noChangeAspect="1"/>
          </p:cNvPicPr>
          <p:nvPr/>
        </p:nvPicPr>
        <p:blipFill>
          <a:blip r:embed="rId3"/>
          <a:stretch>
            <a:fillRect/>
          </a:stretch>
        </p:blipFill>
        <p:spPr>
          <a:xfrm>
            <a:off x="4276677" y="4672663"/>
            <a:ext cx="2905530" cy="1228896"/>
          </a:xfrm>
          <a:prstGeom prst="rect">
            <a:avLst/>
          </a:prstGeom>
          <a:effectLst>
            <a:glow rad="139700">
              <a:schemeClr val="accent1">
                <a:satMod val="175000"/>
                <a:alpha val="40000"/>
              </a:schemeClr>
            </a:glow>
          </a:effectLst>
        </p:spPr>
      </p:pic>
      <p:sp>
        <p:nvSpPr>
          <p:cNvPr id="11" name="CuadroTexto 10"/>
          <p:cNvSpPr txBox="1"/>
          <p:nvPr/>
        </p:nvSpPr>
        <p:spPr>
          <a:xfrm>
            <a:off x="4896585" y="2465439"/>
            <a:ext cx="5533030" cy="830997"/>
          </a:xfrm>
          <a:prstGeom prst="rect">
            <a:avLst/>
          </a:prstGeom>
          <a:noFill/>
        </p:spPr>
        <p:txBody>
          <a:bodyPr wrap="square" rtlCol="0">
            <a:spAutoFit/>
          </a:bodyPr>
          <a:lstStyle/>
          <a:p>
            <a:r>
              <a:rPr lang="es-MX" sz="2400" dirty="0"/>
              <a:t>Obtener el número entero debajo (</a:t>
            </a:r>
            <a:r>
              <a:rPr lang="es-MX" sz="2400" b="1" i="1" dirty="0" err="1"/>
              <a:t>floor</a:t>
            </a:r>
            <a:r>
              <a:rPr lang="es-MX" sz="2400" b="1" i="1" dirty="0"/>
              <a:t>()</a:t>
            </a:r>
            <a:r>
              <a:rPr lang="es-MX" sz="2400" dirty="0"/>
              <a:t>) y arriba (</a:t>
            </a:r>
            <a:r>
              <a:rPr lang="es-MX" sz="2400" b="1" i="1" dirty="0" err="1"/>
              <a:t>ceil</a:t>
            </a:r>
            <a:r>
              <a:rPr lang="es-MX" sz="2400" b="1" i="1" dirty="0"/>
              <a:t>()</a:t>
            </a:r>
            <a:r>
              <a:rPr lang="es-MX" sz="2400" dirty="0"/>
              <a:t>) de algún número</a:t>
            </a:r>
          </a:p>
        </p:txBody>
      </p:sp>
      <p:pic>
        <p:nvPicPr>
          <p:cNvPr id="12" name="Imagen 11"/>
          <p:cNvPicPr>
            <a:picLocks noChangeAspect="1"/>
          </p:cNvPicPr>
          <p:nvPr/>
        </p:nvPicPr>
        <p:blipFill>
          <a:blip r:embed="rId4"/>
          <a:stretch>
            <a:fillRect/>
          </a:stretch>
        </p:blipFill>
        <p:spPr>
          <a:xfrm>
            <a:off x="7873057" y="3560327"/>
            <a:ext cx="2953162" cy="2419688"/>
          </a:xfrm>
          <a:prstGeom prst="rect">
            <a:avLst/>
          </a:prstGeom>
          <a:effectLst>
            <a:glow rad="139700">
              <a:schemeClr val="accent1">
                <a:satMod val="175000"/>
                <a:alpha val="40000"/>
              </a:schemeClr>
            </a:glow>
          </a:effectLst>
        </p:spPr>
      </p:pic>
      <p:sp>
        <p:nvSpPr>
          <p:cNvPr id="14" name="CuadroTexto 13"/>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213670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80">
                                          <p:stCondLst>
                                            <p:cond delay="0"/>
                                          </p:stCondLst>
                                        </p:cTn>
                                        <p:tgtEl>
                                          <p:spTgt spid="9"/>
                                        </p:tgtEl>
                                      </p:cBhvr>
                                    </p:animEffect>
                                    <p:anim calcmode="lin" valueType="num">
                                      <p:cBhvr>
                                        <p:cTn id="4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gtEl>
                                      </p:cBhvr>
                                      <p:to x="100000" y="60000"/>
                                    </p:animScale>
                                    <p:animScale>
                                      <p:cBhvr>
                                        <p:cTn id="48" dur="166" decel="50000">
                                          <p:stCondLst>
                                            <p:cond delay="676"/>
                                          </p:stCondLst>
                                        </p:cTn>
                                        <p:tgtEl>
                                          <p:spTgt spid="9"/>
                                        </p:tgtEl>
                                      </p:cBhvr>
                                      <p:to x="100000" y="100000"/>
                                    </p:animScale>
                                    <p:animScale>
                                      <p:cBhvr>
                                        <p:cTn id="49" dur="26">
                                          <p:stCondLst>
                                            <p:cond delay="1312"/>
                                          </p:stCondLst>
                                        </p:cTn>
                                        <p:tgtEl>
                                          <p:spTgt spid="9"/>
                                        </p:tgtEl>
                                      </p:cBhvr>
                                      <p:to x="100000" y="80000"/>
                                    </p:animScale>
                                    <p:animScale>
                                      <p:cBhvr>
                                        <p:cTn id="50" dur="166" decel="50000">
                                          <p:stCondLst>
                                            <p:cond delay="1338"/>
                                          </p:stCondLst>
                                        </p:cTn>
                                        <p:tgtEl>
                                          <p:spTgt spid="9"/>
                                        </p:tgtEl>
                                      </p:cBhvr>
                                      <p:to x="100000" y="100000"/>
                                    </p:animScale>
                                    <p:animScale>
                                      <p:cBhvr>
                                        <p:cTn id="51" dur="26">
                                          <p:stCondLst>
                                            <p:cond delay="1642"/>
                                          </p:stCondLst>
                                        </p:cTn>
                                        <p:tgtEl>
                                          <p:spTgt spid="9"/>
                                        </p:tgtEl>
                                      </p:cBhvr>
                                      <p:to x="100000" y="90000"/>
                                    </p:animScale>
                                    <p:animScale>
                                      <p:cBhvr>
                                        <p:cTn id="52" dur="166" decel="50000">
                                          <p:stCondLst>
                                            <p:cond delay="1668"/>
                                          </p:stCondLst>
                                        </p:cTn>
                                        <p:tgtEl>
                                          <p:spTgt spid="9"/>
                                        </p:tgtEl>
                                      </p:cBhvr>
                                      <p:to x="100000" y="100000"/>
                                    </p:animScale>
                                    <p:animScale>
                                      <p:cBhvr>
                                        <p:cTn id="53" dur="26">
                                          <p:stCondLst>
                                            <p:cond delay="1808"/>
                                          </p:stCondLst>
                                        </p:cTn>
                                        <p:tgtEl>
                                          <p:spTgt spid="9"/>
                                        </p:tgtEl>
                                      </p:cBhvr>
                                      <p:to x="100000" y="95000"/>
                                    </p:animScale>
                                    <p:animScale>
                                      <p:cBhvr>
                                        <p:cTn id="54" dur="166" decel="50000">
                                          <p:stCondLst>
                                            <p:cond delay="1834"/>
                                          </p:stCondLst>
                                        </p:cTn>
                                        <p:tgtEl>
                                          <p:spTgt spid="9"/>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80">
                                          <p:stCondLst>
                                            <p:cond delay="0"/>
                                          </p:stCondLst>
                                        </p:cTn>
                                        <p:tgtEl>
                                          <p:spTgt spid="8"/>
                                        </p:tgtEl>
                                      </p:cBhvr>
                                    </p:animEffect>
                                    <p:anim calcmode="lin" valueType="num">
                                      <p:cBhvr>
                                        <p:cTn id="5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3" dur="26">
                                          <p:stCondLst>
                                            <p:cond delay="650"/>
                                          </p:stCondLst>
                                        </p:cTn>
                                        <p:tgtEl>
                                          <p:spTgt spid="8"/>
                                        </p:tgtEl>
                                      </p:cBhvr>
                                      <p:to x="100000" y="60000"/>
                                    </p:animScale>
                                    <p:animScale>
                                      <p:cBhvr>
                                        <p:cTn id="64" dur="166" decel="50000">
                                          <p:stCondLst>
                                            <p:cond delay="676"/>
                                          </p:stCondLst>
                                        </p:cTn>
                                        <p:tgtEl>
                                          <p:spTgt spid="8"/>
                                        </p:tgtEl>
                                      </p:cBhvr>
                                      <p:to x="100000" y="100000"/>
                                    </p:animScale>
                                    <p:animScale>
                                      <p:cBhvr>
                                        <p:cTn id="65" dur="26">
                                          <p:stCondLst>
                                            <p:cond delay="1312"/>
                                          </p:stCondLst>
                                        </p:cTn>
                                        <p:tgtEl>
                                          <p:spTgt spid="8"/>
                                        </p:tgtEl>
                                      </p:cBhvr>
                                      <p:to x="100000" y="80000"/>
                                    </p:animScale>
                                    <p:animScale>
                                      <p:cBhvr>
                                        <p:cTn id="66" dur="166" decel="50000">
                                          <p:stCondLst>
                                            <p:cond delay="1338"/>
                                          </p:stCondLst>
                                        </p:cTn>
                                        <p:tgtEl>
                                          <p:spTgt spid="8"/>
                                        </p:tgtEl>
                                      </p:cBhvr>
                                      <p:to x="100000" y="100000"/>
                                    </p:animScale>
                                    <p:animScale>
                                      <p:cBhvr>
                                        <p:cTn id="67" dur="26">
                                          <p:stCondLst>
                                            <p:cond delay="1642"/>
                                          </p:stCondLst>
                                        </p:cTn>
                                        <p:tgtEl>
                                          <p:spTgt spid="8"/>
                                        </p:tgtEl>
                                      </p:cBhvr>
                                      <p:to x="100000" y="90000"/>
                                    </p:animScale>
                                    <p:animScale>
                                      <p:cBhvr>
                                        <p:cTn id="68" dur="166" decel="50000">
                                          <p:stCondLst>
                                            <p:cond delay="1668"/>
                                          </p:stCondLst>
                                        </p:cTn>
                                        <p:tgtEl>
                                          <p:spTgt spid="8"/>
                                        </p:tgtEl>
                                      </p:cBhvr>
                                      <p:to x="100000" y="100000"/>
                                    </p:animScale>
                                    <p:animScale>
                                      <p:cBhvr>
                                        <p:cTn id="69" dur="26">
                                          <p:stCondLst>
                                            <p:cond delay="1808"/>
                                          </p:stCondLst>
                                        </p:cTn>
                                        <p:tgtEl>
                                          <p:spTgt spid="8"/>
                                        </p:tgtEl>
                                      </p:cBhvr>
                                      <p:to x="100000" y="95000"/>
                                    </p:animScale>
                                    <p:animScale>
                                      <p:cBhvr>
                                        <p:cTn id="70" dur="166" decel="50000">
                                          <p:stCondLst>
                                            <p:cond delay="1834"/>
                                          </p:stCondLst>
                                        </p:cTn>
                                        <p:tgtEl>
                                          <p:spTgt spid="8"/>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down)">
                                      <p:cBhvr>
                                        <p:cTn id="73" dur="580">
                                          <p:stCondLst>
                                            <p:cond delay="0"/>
                                          </p:stCondLst>
                                        </p:cTn>
                                        <p:tgtEl>
                                          <p:spTgt spid="10"/>
                                        </p:tgtEl>
                                      </p:cBhvr>
                                    </p:animEffect>
                                    <p:anim calcmode="lin" valueType="num">
                                      <p:cBhvr>
                                        <p:cTn id="7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9" dur="26">
                                          <p:stCondLst>
                                            <p:cond delay="650"/>
                                          </p:stCondLst>
                                        </p:cTn>
                                        <p:tgtEl>
                                          <p:spTgt spid="10"/>
                                        </p:tgtEl>
                                      </p:cBhvr>
                                      <p:to x="100000" y="60000"/>
                                    </p:animScale>
                                    <p:animScale>
                                      <p:cBhvr>
                                        <p:cTn id="80" dur="166" decel="50000">
                                          <p:stCondLst>
                                            <p:cond delay="676"/>
                                          </p:stCondLst>
                                        </p:cTn>
                                        <p:tgtEl>
                                          <p:spTgt spid="10"/>
                                        </p:tgtEl>
                                      </p:cBhvr>
                                      <p:to x="100000" y="100000"/>
                                    </p:animScale>
                                    <p:animScale>
                                      <p:cBhvr>
                                        <p:cTn id="81" dur="26">
                                          <p:stCondLst>
                                            <p:cond delay="1312"/>
                                          </p:stCondLst>
                                        </p:cTn>
                                        <p:tgtEl>
                                          <p:spTgt spid="10"/>
                                        </p:tgtEl>
                                      </p:cBhvr>
                                      <p:to x="100000" y="80000"/>
                                    </p:animScale>
                                    <p:animScale>
                                      <p:cBhvr>
                                        <p:cTn id="82" dur="166" decel="50000">
                                          <p:stCondLst>
                                            <p:cond delay="1338"/>
                                          </p:stCondLst>
                                        </p:cTn>
                                        <p:tgtEl>
                                          <p:spTgt spid="10"/>
                                        </p:tgtEl>
                                      </p:cBhvr>
                                      <p:to x="100000" y="100000"/>
                                    </p:animScale>
                                    <p:animScale>
                                      <p:cBhvr>
                                        <p:cTn id="83" dur="26">
                                          <p:stCondLst>
                                            <p:cond delay="1642"/>
                                          </p:stCondLst>
                                        </p:cTn>
                                        <p:tgtEl>
                                          <p:spTgt spid="10"/>
                                        </p:tgtEl>
                                      </p:cBhvr>
                                      <p:to x="100000" y="90000"/>
                                    </p:animScale>
                                    <p:animScale>
                                      <p:cBhvr>
                                        <p:cTn id="84" dur="166" decel="50000">
                                          <p:stCondLst>
                                            <p:cond delay="1668"/>
                                          </p:stCondLst>
                                        </p:cTn>
                                        <p:tgtEl>
                                          <p:spTgt spid="10"/>
                                        </p:tgtEl>
                                      </p:cBhvr>
                                      <p:to x="100000" y="100000"/>
                                    </p:animScale>
                                    <p:animScale>
                                      <p:cBhvr>
                                        <p:cTn id="85" dur="26">
                                          <p:stCondLst>
                                            <p:cond delay="1808"/>
                                          </p:stCondLst>
                                        </p:cTn>
                                        <p:tgtEl>
                                          <p:spTgt spid="10"/>
                                        </p:tgtEl>
                                      </p:cBhvr>
                                      <p:to x="100000" y="95000"/>
                                    </p:animScale>
                                    <p:animScale>
                                      <p:cBhvr>
                                        <p:cTn id="86" dur="166" decel="50000">
                                          <p:stCondLst>
                                            <p:cond delay="1834"/>
                                          </p:stCondLst>
                                        </p:cTn>
                                        <p:tgtEl>
                                          <p:spTgt spid="10"/>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down)">
                                      <p:cBhvr>
                                        <p:cTn id="91" dur="580">
                                          <p:stCondLst>
                                            <p:cond delay="0"/>
                                          </p:stCondLst>
                                        </p:cTn>
                                        <p:tgtEl>
                                          <p:spTgt spid="11"/>
                                        </p:tgtEl>
                                      </p:cBhvr>
                                    </p:animEffect>
                                    <p:anim calcmode="lin" valueType="num">
                                      <p:cBhvr>
                                        <p:cTn id="9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7" dur="26">
                                          <p:stCondLst>
                                            <p:cond delay="650"/>
                                          </p:stCondLst>
                                        </p:cTn>
                                        <p:tgtEl>
                                          <p:spTgt spid="11"/>
                                        </p:tgtEl>
                                      </p:cBhvr>
                                      <p:to x="100000" y="60000"/>
                                    </p:animScale>
                                    <p:animScale>
                                      <p:cBhvr>
                                        <p:cTn id="98" dur="166" decel="50000">
                                          <p:stCondLst>
                                            <p:cond delay="676"/>
                                          </p:stCondLst>
                                        </p:cTn>
                                        <p:tgtEl>
                                          <p:spTgt spid="11"/>
                                        </p:tgtEl>
                                      </p:cBhvr>
                                      <p:to x="100000" y="100000"/>
                                    </p:animScale>
                                    <p:animScale>
                                      <p:cBhvr>
                                        <p:cTn id="99" dur="26">
                                          <p:stCondLst>
                                            <p:cond delay="1312"/>
                                          </p:stCondLst>
                                        </p:cTn>
                                        <p:tgtEl>
                                          <p:spTgt spid="11"/>
                                        </p:tgtEl>
                                      </p:cBhvr>
                                      <p:to x="100000" y="80000"/>
                                    </p:animScale>
                                    <p:animScale>
                                      <p:cBhvr>
                                        <p:cTn id="100" dur="166" decel="50000">
                                          <p:stCondLst>
                                            <p:cond delay="1338"/>
                                          </p:stCondLst>
                                        </p:cTn>
                                        <p:tgtEl>
                                          <p:spTgt spid="11"/>
                                        </p:tgtEl>
                                      </p:cBhvr>
                                      <p:to x="100000" y="100000"/>
                                    </p:animScale>
                                    <p:animScale>
                                      <p:cBhvr>
                                        <p:cTn id="101" dur="26">
                                          <p:stCondLst>
                                            <p:cond delay="1642"/>
                                          </p:stCondLst>
                                        </p:cTn>
                                        <p:tgtEl>
                                          <p:spTgt spid="11"/>
                                        </p:tgtEl>
                                      </p:cBhvr>
                                      <p:to x="100000" y="90000"/>
                                    </p:animScale>
                                    <p:animScale>
                                      <p:cBhvr>
                                        <p:cTn id="102" dur="166" decel="50000">
                                          <p:stCondLst>
                                            <p:cond delay="1668"/>
                                          </p:stCondLst>
                                        </p:cTn>
                                        <p:tgtEl>
                                          <p:spTgt spid="11"/>
                                        </p:tgtEl>
                                      </p:cBhvr>
                                      <p:to x="100000" y="100000"/>
                                    </p:animScale>
                                    <p:animScale>
                                      <p:cBhvr>
                                        <p:cTn id="103" dur="26">
                                          <p:stCondLst>
                                            <p:cond delay="1808"/>
                                          </p:stCondLst>
                                        </p:cTn>
                                        <p:tgtEl>
                                          <p:spTgt spid="11"/>
                                        </p:tgtEl>
                                      </p:cBhvr>
                                      <p:to x="100000" y="95000"/>
                                    </p:animScale>
                                    <p:animScale>
                                      <p:cBhvr>
                                        <p:cTn id="104" dur="166" decel="50000">
                                          <p:stCondLst>
                                            <p:cond delay="1834"/>
                                          </p:stCondLst>
                                        </p:cTn>
                                        <p:tgtEl>
                                          <p:spTgt spid="11"/>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80">
                                          <p:stCondLst>
                                            <p:cond delay="0"/>
                                          </p:stCondLst>
                                        </p:cTn>
                                        <p:tgtEl>
                                          <p:spTgt spid="12"/>
                                        </p:tgtEl>
                                      </p:cBhvr>
                                    </p:animEffect>
                                    <p:anim calcmode="lin" valueType="num">
                                      <p:cBhvr>
                                        <p:cTn id="10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3" dur="26">
                                          <p:stCondLst>
                                            <p:cond delay="650"/>
                                          </p:stCondLst>
                                        </p:cTn>
                                        <p:tgtEl>
                                          <p:spTgt spid="12"/>
                                        </p:tgtEl>
                                      </p:cBhvr>
                                      <p:to x="100000" y="60000"/>
                                    </p:animScale>
                                    <p:animScale>
                                      <p:cBhvr>
                                        <p:cTn id="114" dur="166" decel="50000">
                                          <p:stCondLst>
                                            <p:cond delay="676"/>
                                          </p:stCondLst>
                                        </p:cTn>
                                        <p:tgtEl>
                                          <p:spTgt spid="12"/>
                                        </p:tgtEl>
                                      </p:cBhvr>
                                      <p:to x="100000" y="100000"/>
                                    </p:animScale>
                                    <p:animScale>
                                      <p:cBhvr>
                                        <p:cTn id="115" dur="26">
                                          <p:stCondLst>
                                            <p:cond delay="1312"/>
                                          </p:stCondLst>
                                        </p:cTn>
                                        <p:tgtEl>
                                          <p:spTgt spid="12"/>
                                        </p:tgtEl>
                                      </p:cBhvr>
                                      <p:to x="100000" y="80000"/>
                                    </p:animScale>
                                    <p:animScale>
                                      <p:cBhvr>
                                        <p:cTn id="116" dur="166" decel="50000">
                                          <p:stCondLst>
                                            <p:cond delay="1338"/>
                                          </p:stCondLst>
                                        </p:cTn>
                                        <p:tgtEl>
                                          <p:spTgt spid="12"/>
                                        </p:tgtEl>
                                      </p:cBhvr>
                                      <p:to x="100000" y="100000"/>
                                    </p:animScale>
                                    <p:animScale>
                                      <p:cBhvr>
                                        <p:cTn id="117" dur="26">
                                          <p:stCondLst>
                                            <p:cond delay="1642"/>
                                          </p:stCondLst>
                                        </p:cTn>
                                        <p:tgtEl>
                                          <p:spTgt spid="12"/>
                                        </p:tgtEl>
                                      </p:cBhvr>
                                      <p:to x="100000" y="90000"/>
                                    </p:animScale>
                                    <p:animScale>
                                      <p:cBhvr>
                                        <p:cTn id="118" dur="166" decel="50000">
                                          <p:stCondLst>
                                            <p:cond delay="1668"/>
                                          </p:stCondLst>
                                        </p:cTn>
                                        <p:tgtEl>
                                          <p:spTgt spid="12"/>
                                        </p:tgtEl>
                                      </p:cBhvr>
                                      <p:to x="100000" y="100000"/>
                                    </p:animScale>
                                    <p:animScale>
                                      <p:cBhvr>
                                        <p:cTn id="119" dur="26">
                                          <p:stCondLst>
                                            <p:cond delay="1808"/>
                                          </p:stCondLst>
                                        </p:cTn>
                                        <p:tgtEl>
                                          <p:spTgt spid="12"/>
                                        </p:tgtEl>
                                      </p:cBhvr>
                                      <p:to x="100000" y="95000"/>
                                    </p:animScale>
                                    <p:animScale>
                                      <p:cBhvr>
                                        <p:cTn id="1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Funciones Matemáticas:</a:t>
            </a:r>
          </a:p>
        </p:txBody>
      </p:sp>
      <p:sp>
        <p:nvSpPr>
          <p:cNvPr id="3" name="Marcador de contenido 2"/>
          <p:cNvSpPr>
            <a:spLocks noGrp="1"/>
          </p:cNvSpPr>
          <p:nvPr>
            <p:ph idx="1"/>
          </p:nvPr>
        </p:nvSpPr>
        <p:spPr>
          <a:xfrm>
            <a:off x="838200" y="1528697"/>
            <a:ext cx="3127302" cy="471132"/>
          </a:xfrm>
        </p:spPr>
        <p:txBody>
          <a:bodyPr>
            <a:normAutofit lnSpcReduction="10000"/>
          </a:bodyPr>
          <a:lstStyle/>
          <a:p>
            <a:r>
              <a:rPr lang="es-MX" dirty="0"/>
              <a:t>Factorial</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16</a:t>
            </a:fld>
            <a:endParaRPr lang="es-MX"/>
          </a:p>
        </p:txBody>
      </p:sp>
      <p:pic>
        <p:nvPicPr>
          <p:cNvPr id="7" name="Imagen 6"/>
          <p:cNvPicPr>
            <a:picLocks noChangeAspect="1"/>
          </p:cNvPicPr>
          <p:nvPr/>
        </p:nvPicPr>
        <p:blipFill>
          <a:blip r:embed="rId3"/>
          <a:stretch>
            <a:fillRect/>
          </a:stretch>
        </p:blipFill>
        <p:spPr>
          <a:xfrm>
            <a:off x="1050445" y="1999828"/>
            <a:ext cx="2915057" cy="3077004"/>
          </a:xfrm>
          <a:prstGeom prst="rect">
            <a:avLst/>
          </a:prstGeom>
          <a:effectLst>
            <a:glow rad="139700">
              <a:schemeClr val="accent1">
                <a:satMod val="175000"/>
                <a:alpha val="40000"/>
              </a:schemeClr>
            </a:glow>
          </a:effectLst>
        </p:spPr>
      </p:pic>
      <p:sp>
        <p:nvSpPr>
          <p:cNvPr id="8" name="Marcador de contenido 2"/>
          <p:cNvSpPr txBox="1">
            <a:spLocks/>
          </p:cNvSpPr>
          <p:nvPr/>
        </p:nvSpPr>
        <p:spPr>
          <a:xfrm>
            <a:off x="4532349" y="1528696"/>
            <a:ext cx="3127302" cy="4711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Logaritmo Natural</a:t>
            </a:r>
          </a:p>
        </p:txBody>
      </p:sp>
      <p:pic>
        <p:nvPicPr>
          <p:cNvPr id="9" name="Imagen 8"/>
          <p:cNvPicPr>
            <a:picLocks noChangeAspect="1"/>
          </p:cNvPicPr>
          <p:nvPr/>
        </p:nvPicPr>
        <p:blipFill>
          <a:blip r:embed="rId4"/>
          <a:stretch>
            <a:fillRect/>
          </a:stretch>
        </p:blipFill>
        <p:spPr>
          <a:xfrm>
            <a:off x="4627929" y="1999505"/>
            <a:ext cx="2657846" cy="1257475"/>
          </a:xfrm>
          <a:prstGeom prst="rect">
            <a:avLst/>
          </a:prstGeom>
          <a:effectLst>
            <a:glow rad="139700">
              <a:schemeClr val="accent1">
                <a:satMod val="175000"/>
                <a:alpha val="40000"/>
              </a:schemeClr>
            </a:glow>
          </a:effectLst>
        </p:spPr>
      </p:pic>
      <p:sp>
        <p:nvSpPr>
          <p:cNvPr id="10" name="Marcador de contenido 2"/>
          <p:cNvSpPr txBox="1">
            <a:spLocks/>
          </p:cNvSpPr>
          <p:nvPr/>
        </p:nvSpPr>
        <p:spPr>
          <a:xfrm>
            <a:off x="4532349" y="3507063"/>
            <a:ext cx="3127302" cy="47113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Base diferente para Log</a:t>
            </a:r>
          </a:p>
        </p:txBody>
      </p:sp>
      <p:pic>
        <p:nvPicPr>
          <p:cNvPr id="11" name="Imagen 10"/>
          <p:cNvPicPr>
            <a:picLocks noChangeAspect="1"/>
          </p:cNvPicPr>
          <p:nvPr/>
        </p:nvPicPr>
        <p:blipFill>
          <a:blip r:embed="rId5"/>
          <a:stretch>
            <a:fillRect/>
          </a:stretch>
        </p:blipFill>
        <p:spPr>
          <a:xfrm>
            <a:off x="4725320" y="3950616"/>
            <a:ext cx="2448267" cy="676369"/>
          </a:xfrm>
          <a:prstGeom prst="rect">
            <a:avLst/>
          </a:prstGeom>
          <a:effectLst>
            <a:glow rad="139700">
              <a:schemeClr val="accent1">
                <a:satMod val="175000"/>
                <a:alpha val="40000"/>
              </a:schemeClr>
            </a:glow>
          </a:effectLst>
        </p:spPr>
      </p:pic>
      <p:sp>
        <p:nvSpPr>
          <p:cNvPr id="12" name="Marcador de contenido 2"/>
          <p:cNvSpPr txBox="1">
            <a:spLocks/>
          </p:cNvSpPr>
          <p:nvPr/>
        </p:nvSpPr>
        <p:spPr>
          <a:xfrm>
            <a:off x="4532349" y="4972525"/>
            <a:ext cx="3127302" cy="47113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Lo contrario: potencia</a:t>
            </a:r>
          </a:p>
        </p:txBody>
      </p:sp>
      <p:pic>
        <p:nvPicPr>
          <p:cNvPr id="13" name="Imagen 12"/>
          <p:cNvPicPr>
            <a:picLocks noChangeAspect="1"/>
          </p:cNvPicPr>
          <p:nvPr/>
        </p:nvPicPr>
        <p:blipFill>
          <a:blip r:embed="rId6"/>
          <a:stretch>
            <a:fillRect/>
          </a:stretch>
        </p:blipFill>
        <p:spPr>
          <a:xfrm>
            <a:off x="4725320" y="5443657"/>
            <a:ext cx="2400635" cy="590632"/>
          </a:xfrm>
          <a:prstGeom prst="rect">
            <a:avLst/>
          </a:prstGeom>
          <a:effectLst>
            <a:glow rad="139700">
              <a:schemeClr val="accent1">
                <a:satMod val="175000"/>
                <a:alpha val="40000"/>
              </a:schemeClr>
            </a:glow>
          </a:effectLst>
        </p:spPr>
      </p:pic>
      <p:sp>
        <p:nvSpPr>
          <p:cNvPr id="14" name="Marcador de contenido 2"/>
          <p:cNvSpPr txBox="1">
            <a:spLocks/>
          </p:cNvSpPr>
          <p:nvPr/>
        </p:nvSpPr>
        <p:spPr>
          <a:xfrm>
            <a:off x="7755230" y="1528696"/>
            <a:ext cx="4436770" cy="471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s-MX" sz="2400" dirty="0"/>
              <a:t>Operador de exponenciación</a:t>
            </a:r>
          </a:p>
        </p:txBody>
      </p:sp>
      <p:pic>
        <p:nvPicPr>
          <p:cNvPr id="15" name="Imagen 14"/>
          <p:cNvPicPr>
            <a:picLocks noChangeAspect="1"/>
          </p:cNvPicPr>
          <p:nvPr/>
        </p:nvPicPr>
        <p:blipFill>
          <a:blip r:embed="rId7"/>
          <a:stretch>
            <a:fillRect/>
          </a:stretch>
        </p:blipFill>
        <p:spPr>
          <a:xfrm>
            <a:off x="8736753" y="1999505"/>
            <a:ext cx="1352739" cy="1247949"/>
          </a:xfrm>
          <a:prstGeom prst="rect">
            <a:avLst/>
          </a:prstGeom>
          <a:effectLst>
            <a:glow rad="139700">
              <a:schemeClr val="accent1">
                <a:satMod val="175000"/>
                <a:alpha val="40000"/>
              </a:schemeClr>
            </a:glow>
          </a:effectLst>
        </p:spPr>
      </p:pic>
      <p:sp>
        <p:nvSpPr>
          <p:cNvPr id="16" name="Marcador de contenido 2"/>
          <p:cNvSpPr txBox="1">
            <a:spLocks/>
          </p:cNvSpPr>
          <p:nvPr/>
        </p:nvSpPr>
        <p:spPr>
          <a:xfrm>
            <a:off x="7755230" y="3424436"/>
            <a:ext cx="4436770" cy="471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s-MX" sz="2200" dirty="0"/>
              <a:t>Raíz cuadrada</a:t>
            </a:r>
          </a:p>
        </p:txBody>
      </p:sp>
      <p:pic>
        <p:nvPicPr>
          <p:cNvPr id="17" name="Imagen 16"/>
          <p:cNvPicPr>
            <a:picLocks noChangeAspect="1"/>
          </p:cNvPicPr>
          <p:nvPr/>
        </p:nvPicPr>
        <p:blipFill>
          <a:blip r:embed="rId8"/>
          <a:stretch>
            <a:fillRect/>
          </a:stretch>
        </p:blipFill>
        <p:spPr>
          <a:xfrm>
            <a:off x="8349126" y="3958773"/>
            <a:ext cx="2667372" cy="600159"/>
          </a:xfrm>
          <a:prstGeom prst="rect">
            <a:avLst/>
          </a:prstGeom>
          <a:effectLst>
            <a:glow rad="139700">
              <a:schemeClr val="accent1">
                <a:satMod val="175000"/>
                <a:alpha val="40000"/>
              </a:schemeClr>
            </a:glow>
          </a:effectLst>
        </p:spPr>
      </p:pic>
      <mc:AlternateContent xmlns:mc="http://schemas.openxmlformats.org/markup-compatibility/2006" xmlns:a14="http://schemas.microsoft.com/office/drawing/2010/main">
        <mc:Choice Requires="a14">
          <p:sp>
            <p:nvSpPr>
              <p:cNvPr id="18" name="Marcador de contenido 2"/>
              <p:cNvSpPr txBox="1">
                <a:spLocks/>
              </p:cNvSpPr>
              <p:nvPr/>
            </p:nvSpPr>
            <p:spPr>
              <a:xfrm>
                <a:off x="7659650" y="4972525"/>
                <a:ext cx="4157975" cy="1061764"/>
              </a:xfrm>
              <a:prstGeom prst="rect">
                <a:avLst/>
              </a:prstGeom>
              <a:ln>
                <a:solidFill>
                  <a:srgbClr val="00B0F0"/>
                </a:solidFill>
              </a:ln>
              <a:effectLst>
                <a:glow rad="139700">
                  <a:schemeClr val="accent1">
                    <a:satMod val="175000"/>
                    <a:alpha val="40000"/>
                  </a:schemeClr>
                </a:glo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t>Funciones Trigonométricas:</a:t>
                </a:r>
              </a:p>
              <a:p>
                <a:pPr marL="0" indent="0">
                  <a:buNone/>
                </a:pPr>
                <a14:m>
                  <m:oMath xmlns:m="http://schemas.openxmlformats.org/officeDocument/2006/math">
                    <m:r>
                      <m:rPr>
                        <m:sty m:val="p"/>
                      </m:rPr>
                      <a:rPr lang="es-MX" sz="2000" i="1" dirty="0">
                        <a:latin typeface="Cambria Math" panose="02040503050406030204" pitchFamily="18" charset="0"/>
                      </a:rPr>
                      <m:t>sin</m:t>
                    </m:r>
                    <m:r>
                      <a:rPr lang="es-MX" sz="2000" i="1" dirty="0">
                        <a:latin typeface="Cambria Math" panose="02040503050406030204" pitchFamily="18" charset="0"/>
                      </a:rPr>
                      <m:t>⁡( )</m:t>
                    </m:r>
                  </m:oMath>
                </a14:m>
                <a:r>
                  <a:rPr lang="es-MX" sz="2000" i="1" dirty="0">
                    <a:latin typeface="Cambria Math" panose="02040503050406030204" pitchFamily="18" charset="0"/>
                  </a:rPr>
                  <a:t>, </a:t>
                </a:r>
                <a14:m>
                  <m:oMath xmlns:m="http://schemas.openxmlformats.org/officeDocument/2006/math">
                    <m:r>
                      <m:rPr>
                        <m:sty m:val="p"/>
                      </m:rPr>
                      <a:rPr lang="es-MX" sz="2000" i="1" dirty="0" smtClean="0">
                        <a:latin typeface="Cambria Math" panose="02040503050406030204" pitchFamily="18" charset="0"/>
                      </a:rPr>
                      <m:t>cos</m:t>
                    </m:r>
                    <m:r>
                      <a:rPr lang="es-MX" sz="2000" i="1" dirty="0" smtClean="0">
                        <a:latin typeface="Cambria Math" panose="02040503050406030204" pitchFamily="18" charset="0"/>
                      </a:rPr>
                      <m:t>⁡( )</m:t>
                    </m:r>
                  </m:oMath>
                </a14:m>
                <a:r>
                  <a:rPr lang="es-MX" sz="2000" dirty="0"/>
                  <a:t>, </a:t>
                </a:r>
                <a14:m>
                  <m:oMath xmlns:m="http://schemas.openxmlformats.org/officeDocument/2006/math">
                    <m:r>
                      <m:rPr>
                        <m:sty m:val="p"/>
                      </m:rPr>
                      <a:rPr lang="es-MX" sz="2000" i="1" dirty="0" smtClean="0">
                        <a:latin typeface="Cambria Math" panose="02040503050406030204" pitchFamily="18" charset="0"/>
                      </a:rPr>
                      <m:t>tan</m:t>
                    </m:r>
                    <m:r>
                      <a:rPr lang="es-MX" sz="2000" i="1" dirty="0" smtClean="0">
                        <a:latin typeface="Cambria Math" panose="02040503050406030204" pitchFamily="18" charset="0"/>
                      </a:rPr>
                      <m:t>⁡( )</m:t>
                    </m:r>
                  </m:oMath>
                </a14:m>
                <a:r>
                  <a:rPr lang="es-MX" sz="2000" dirty="0"/>
                  <a:t>, </a:t>
                </a:r>
                <a14:m>
                  <m:oMath xmlns:m="http://schemas.openxmlformats.org/officeDocument/2006/math">
                    <m:r>
                      <m:rPr>
                        <m:sty m:val="p"/>
                      </m:rPr>
                      <a:rPr lang="es-MX" sz="2000" i="1" dirty="0" smtClean="0">
                        <a:latin typeface="Cambria Math" panose="02040503050406030204" pitchFamily="18" charset="0"/>
                      </a:rPr>
                      <m:t>asin</m:t>
                    </m:r>
                    <m:r>
                      <a:rPr lang="es-MX" sz="2000" i="1" dirty="0" smtClean="0">
                        <a:latin typeface="Cambria Math" panose="02040503050406030204" pitchFamily="18" charset="0"/>
                      </a:rPr>
                      <m:t>⁡( )</m:t>
                    </m:r>
                  </m:oMath>
                </a14:m>
                <a:r>
                  <a:rPr lang="es-MX" sz="2000" dirty="0"/>
                  <a:t>, </a:t>
                </a:r>
                <a14:m>
                  <m:oMath xmlns:m="http://schemas.openxmlformats.org/officeDocument/2006/math">
                    <m:r>
                      <m:rPr>
                        <m:sty m:val="p"/>
                      </m:rPr>
                      <a:rPr lang="es-MX" sz="2000" i="1" dirty="0" smtClean="0">
                        <a:latin typeface="Cambria Math" panose="02040503050406030204" pitchFamily="18" charset="0"/>
                      </a:rPr>
                      <m:t>acos</m:t>
                    </m:r>
                    <m:r>
                      <a:rPr lang="es-MX" sz="2000" i="1" dirty="0" smtClean="0">
                        <a:latin typeface="Cambria Math" panose="02040503050406030204" pitchFamily="18" charset="0"/>
                      </a:rPr>
                      <m:t>⁡( )</m:t>
                    </m:r>
                  </m:oMath>
                </a14:m>
                <a:r>
                  <a:rPr lang="es-MX" sz="2000" dirty="0"/>
                  <a:t>, </a:t>
                </a:r>
                <a14:m>
                  <m:oMath xmlns:m="http://schemas.openxmlformats.org/officeDocument/2006/math">
                    <m:r>
                      <m:rPr>
                        <m:sty m:val="p"/>
                      </m:rPr>
                      <a:rPr lang="es-MX" sz="2000" i="1" dirty="0" smtClean="0">
                        <a:latin typeface="Cambria Math" panose="02040503050406030204" pitchFamily="18" charset="0"/>
                      </a:rPr>
                      <m:t>atan</m:t>
                    </m:r>
                    <m:r>
                      <a:rPr lang="es-MX" sz="2000" i="1" dirty="0" smtClean="0">
                        <a:latin typeface="Cambria Math" panose="02040503050406030204" pitchFamily="18" charset="0"/>
                      </a:rPr>
                      <m:t>⁡( )</m:t>
                    </m:r>
                  </m:oMath>
                </a14:m>
                <a:r>
                  <a:rPr lang="es-MX" sz="2000" dirty="0"/>
                  <a:t>, </a:t>
                </a:r>
                <a14:m>
                  <m:oMath xmlns:m="http://schemas.openxmlformats.org/officeDocument/2006/math">
                    <m:r>
                      <m:rPr>
                        <m:sty m:val="p"/>
                      </m:rPr>
                      <a:rPr lang="es-MX" sz="2000" i="1" dirty="0" smtClean="0">
                        <a:latin typeface="Cambria Math" panose="02040503050406030204" pitchFamily="18" charset="0"/>
                      </a:rPr>
                      <m:t>atan</m:t>
                    </m:r>
                    <m:r>
                      <a:rPr lang="es-MX" sz="2000" i="1" dirty="0" smtClean="0">
                        <a:latin typeface="Cambria Math" panose="02040503050406030204" pitchFamily="18" charset="0"/>
                      </a:rPr>
                      <m:t>2( )</m:t>
                    </m:r>
                  </m:oMath>
                </a14:m>
                <a:r>
                  <a:rPr lang="es-MX" sz="2000" dirty="0"/>
                  <a:t>, </a:t>
                </a:r>
                <a14:m>
                  <m:oMath xmlns:m="http://schemas.openxmlformats.org/officeDocument/2006/math">
                    <m:r>
                      <a:rPr lang="es-MX" sz="2000" i="1" dirty="0" smtClean="0">
                        <a:latin typeface="Cambria Math" panose="02040503050406030204" pitchFamily="18" charset="0"/>
                      </a:rPr>
                      <m:t>h𝑦𝑝𝑜𝑡</m:t>
                    </m:r>
                    <m:r>
                      <a:rPr lang="es-MX" sz="2000" i="1" dirty="0" smtClean="0">
                        <a:latin typeface="Cambria Math" panose="02040503050406030204" pitchFamily="18" charset="0"/>
                      </a:rPr>
                      <m:t> ( )</m:t>
                    </m:r>
                  </m:oMath>
                </a14:m>
                <a:endParaRPr lang="es-MX" sz="2000" dirty="0"/>
              </a:p>
            </p:txBody>
          </p:sp>
        </mc:Choice>
        <mc:Fallback xmlns="">
          <p:sp>
            <p:nvSpPr>
              <p:cNvPr id="18" name="Marcador de contenido 2"/>
              <p:cNvSpPr txBox="1">
                <a:spLocks noRot="1" noChangeAspect="1" noMove="1" noResize="1" noEditPoints="1" noAdjustHandles="1" noChangeArrowheads="1" noChangeShapeType="1" noTextEdit="1"/>
              </p:cNvSpPr>
              <p:nvPr/>
            </p:nvSpPr>
            <p:spPr>
              <a:xfrm>
                <a:off x="7659650" y="4972525"/>
                <a:ext cx="4157975" cy="1061764"/>
              </a:xfrm>
              <a:prstGeom prst="rect">
                <a:avLst/>
              </a:prstGeom>
              <a:blipFill>
                <a:blip r:embed="rId9"/>
                <a:stretch>
                  <a:fillRect/>
                </a:stretch>
              </a:blipFill>
              <a:ln>
                <a:solidFill>
                  <a:srgbClr val="00B0F0"/>
                </a:solidFill>
              </a:ln>
              <a:effectLst>
                <a:glow rad="139700">
                  <a:schemeClr val="accent1">
                    <a:satMod val="175000"/>
                    <a:alpha val="40000"/>
                  </a:schemeClr>
                </a:glow>
              </a:effectLst>
            </p:spPr>
            <p:txBody>
              <a:bodyPr/>
              <a:lstStyle/>
              <a:p>
                <a:r>
                  <a:rPr lang="es-MX">
                    <a:noFill/>
                  </a:rPr>
                  <a:t> </a:t>
                </a:r>
              </a:p>
            </p:txBody>
          </p:sp>
        </mc:Fallback>
      </mc:AlternateContent>
      <p:sp>
        <p:nvSpPr>
          <p:cNvPr id="20" name="CuadroTexto 19"/>
          <p:cNvSpPr txBox="1"/>
          <p:nvPr/>
        </p:nvSpPr>
        <p:spPr>
          <a:xfrm>
            <a:off x="3918520" y="604195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4069412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80">
                                          <p:stCondLst>
                                            <p:cond delay="0"/>
                                          </p:stCondLst>
                                        </p:cTn>
                                        <p:tgtEl>
                                          <p:spTgt spid="10"/>
                                        </p:tgtEl>
                                      </p:cBhvr>
                                    </p:animEffect>
                                    <p:anim calcmode="lin" valueType="num">
                                      <p:cBhvr>
                                        <p:cTn id="4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7" dur="26">
                                          <p:stCondLst>
                                            <p:cond delay="650"/>
                                          </p:stCondLst>
                                        </p:cTn>
                                        <p:tgtEl>
                                          <p:spTgt spid="10"/>
                                        </p:tgtEl>
                                      </p:cBhvr>
                                      <p:to x="100000" y="60000"/>
                                    </p:animScale>
                                    <p:animScale>
                                      <p:cBhvr>
                                        <p:cTn id="48" dur="166" decel="50000">
                                          <p:stCondLst>
                                            <p:cond delay="676"/>
                                          </p:stCondLst>
                                        </p:cTn>
                                        <p:tgtEl>
                                          <p:spTgt spid="10"/>
                                        </p:tgtEl>
                                      </p:cBhvr>
                                      <p:to x="100000" y="100000"/>
                                    </p:animScale>
                                    <p:animScale>
                                      <p:cBhvr>
                                        <p:cTn id="49" dur="26">
                                          <p:stCondLst>
                                            <p:cond delay="1312"/>
                                          </p:stCondLst>
                                        </p:cTn>
                                        <p:tgtEl>
                                          <p:spTgt spid="10"/>
                                        </p:tgtEl>
                                      </p:cBhvr>
                                      <p:to x="100000" y="80000"/>
                                    </p:animScale>
                                    <p:animScale>
                                      <p:cBhvr>
                                        <p:cTn id="50" dur="166" decel="50000">
                                          <p:stCondLst>
                                            <p:cond delay="1338"/>
                                          </p:stCondLst>
                                        </p:cTn>
                                        <p:tgtEl>
                                          <p:spTgt spid="10"/>
                                        </p:tgtEl>
                                      </p:cBhvr>
                                      <p:to x="100000" y="100000"/>
                                    </p:animScale>
                                    <p:animScale>
                                      <p:cBhvr>
                                        <p:cTn id="51" dur="26">
                                          <p:stCondLst>
                                            <p:cond delay="1642"/>
                                          </p:stCondLst>
                                        </p:cTn>
                                        <p:tgtEl>
                                          <p:spTgt spid="10"/>
                                        </p:tgtEl>
                                      </p:cBhvr>
                                      <p:to x="100000" y="90000"/>
                                    </p:animScale>
                                    <p:animScale>
                                      <p:cBhvr>
                                        <p:cTn id="52" dur="166" decel="50000">
                                          <p:stCondLst>
                                            <p:cond delay="1668"/>
                                          </p:stCondLst>
                                        </p:cTn>
                                        <p:tgtEl>
                                          <p:spTgt spid="10"/>
                                        </p:tgtEl>
                                      </p:cBhvr>
                                      <p:to x="100000" y="100000"/>
                                    </p:animScale>
                                    <p:animScale>
                                      <p:cBhvr>
                                        <p:cTn id="53" dur="26">
                                          <p:stCondLst>
                                            <p:cond delay="1808"/>
                                          </p:stCondLst>
                                        </p:cTn>
                                        <p:tgtEl>
                                          <p:spTgt spid="10"/>
                                        </p:tgtEl>
                                      </p:cBhvr>
                                      <p:to x="100000" y="95000"/>
                                    </p:animScale>
                                    <p:animScale>
                                      <p:cBhvr>
                                        <p:cTn id="54" dur="166" decel="50000">
                                          <p:stCondLst>
                                            <p:cond delay="1834"/>
                                          </p:stCondLst>
                                        </p:cTn>
                                        <p:tgtEl>
                                          <p:spTgt spid="10"/>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80">
                                          <p:stCondLst>
                                            <p:cond delay="0"/>
                                          </p:stCondLst>
                                        </p:cTn>
                                        <p:tgtEl>
                                          <p:spTgt spid="11"/>
                                        </p:tgtEl>
                                      </p:cBhvr>
                                    </p:animEffect>
                                    <p:anim calcmode="lin" valueType="num">
                                      <p:cBhvr>
                                        <p:cTn id="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3" dur="26">
                                          <p:stCondLst>
                                            <p:cond delay="650"/>
                                          </p:stCondLst>
                                        </p:cTn>
                                        <p:tgtEl>
                                          <p:spTgt spid="11"/>
                                        </p:tgtEl>
                                      </p:cBhvr>
                                      <p:to x="100000" y="60000"/>
                                    </p:animScale>
                                    <p:animScale>
                                      <p:cBhvr>
                                        <p:cTn id="64" dur="166" decel="50000">
                                          <p:stCondLst>
                                            <p:cond delay="676"/>
                                          </p:stCondLst>
                                        </p:cTn>
                                        <p:tgtEl>
                                          <p:spTgt spid="11"/>
                                        </p:tgtEl>
                                      </p:cBhvr>
                                      <p:to x="100000" y="100000"/>
                                    </p:animScale>
                                    <p:animScale>
                                      <p:cBhvr>
                                        <p:cTn id="65" dur="26">
                                          <p:stCondLst>
                                            <p:cond delay="1312"/>
                                          </p:stCondLst>
                                        </p:cTn>
                                        <p:tgtEl>
                                          <p:spTgt spid="11"/>
                                        </p:tgtEl>
                                      </p:cBhvr>
                                      <p:to x="100000" y="80000"/>
                                    </p:animScale>
                                    <p:animScale>
                                      <p:cBhvr>
                                        <p:cTn id="66" dur="166" decel="50000">
                                          <p:stCondLst>
                                            <p:cond delay="1338"/>
                                          </p:stCondLst>
                                        </p:cTn>
                                        <p:tgtEl>
                                          <p:spTgt spid="11"/>
                                        </p:tgtEl>
                                      </p:cBhvr>
                                      <p:to x="100000" y="100000"/>
                                    </p:animScale>
                                    <p:animScale>
                                      <p:cBhvr>
                                        <p:cTn id="67" dur="26">
                                          <p:stCondLst>
                                            <p:cond delay="1642"/>
                                          </p:stCondLst>
                                        </p:cTn>
                                        <p:tgtEl>
                                          <p:spTgt spid="11"/>
                                        </p:tgtEl>
                                      </p:cBhvr>
                                      <p:to x="100000" y="90000"/>
                                    </p:animScale>
                                    <p:animScale>
                                      <p:cBhvr>
                                        <p:cTn id="68" dur="166" decel="50000">
                                          <p:stCondLst>
                                            <p:cond delay="1668"/>
                                          </p:stCondLst>
                                        </p:cTn>
                                        <p:tgtEl>
                                          <p:spTgt spid="11"/>
                                        </p:tgtEl>
                                      </p:cBhvr>
                                      <p:to x="100000" y="100000"/>
                                    </p:animScale>
                                    <p:animScale>
                                      <p:cBhvr>
                                        <p:cTn id="69" dur="26">
                                          <p:stCondLst>
                                            <p:cond delay="1808"/>
                                          </p:stCondLst>
                                        </p:cTn>
                                        <p:tgtEl>
                                          <p:spTgt spid="11"/>
                                        </p:tgtEl>
                                      </p:cBhvr>
                                      <p:to x="100000" y="95000"/>
                                    </p:animScale>
                                    <p:animScale>
                                      <p:cBhvr>
                                        <p:cTn id="70" dur="166" decel="50000">
                                          <p:stCondLst>
                                            <p:cond delay="1834"/>
                                          </p:stCondLst>
                                        </p:cTn>
                                        <p:tgtEl>
                                          <p:spTgt spid="11"/>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580">
                                          <p:stCondLst>
                                            <p:cond delay="0"/>
                                          </p:stCondLst>
                                        </p:cTn>
                                        <p:tgtEl>
                                          <p:spTgt spid="13"/>
                                        </p:tgtEl>
                                      </p:cBhvr>
                                    </p:animEffect>
                                    <p:anim calcmode="lin" valueType="num">
                                      <p:cBhvr>
                                        <p:cTn id="7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81" dur="26">
                                          <p:stCondLst>
                                            <p:cond delay="650"/>
                                          </p:stCondLst>
                                        </p:cTn>
                                        <p:tgtEl>
                                          <p:spTgt spid="13"/>
                                        </p:tgtEl>
                                      </p:cBhvr>
                                      <p:to x="100000" y="60000"/>
                                    </p:animScale>
                                    <p:animScale>
                                      <p:cBhvr>
                                        <p:cTn id="82" dur="166" decel="50000">
                                          <p:stCondLst>
                                            <p:cond delay="676"/>
                                          </p:stCondLst>
                                        </p:cTn>
                                        <p:tgtEl>
                                          <p:spTgt spid="13"/>
                                        </p:tgtEl>
                                      </p:cBhvr>
                                      <p:to x="100000" y="100000"/>
                                    </p:animScale>
                                    <p:animScale>
                                      <p:cBhvr>
                                        <p:cTn id="83" dur="26">
                                          <p:stCondLst>
                                            <p:cond delay="1312"/>
                                          </p:stCondLst>
                                        </p:cTn>
                                        <p:tgtEl>
                                          <p:spTgt spid="13"/>
                                        </p:tgtEl>
                                      </p:cBhvr>
                                      <p:to x="100000" y="80000"/>
                                    </p:animScale>
                                    <p:animScale>
                                      <p:cBhvr>
                                        <p:cTn id="84" dur="166" decel="50000">
                                          <p:stCondLst>
                                            <p:cond delay="1338"/>
                                          </p:stCondLst>
                                        </p:cTn>
                                        <p:tgtEl>
                                          <p:spTgt spid="13"/>
                                        </p:tgtEl>
                                      </p:cBhvr>
                                      <p:to x="100000" y="100000"/>
                                    </p:animScale>
                                    <p:animScale>
                                      <p:cBhvr>
                                        <p:cTn id="85" dur="26">
                                          <p:stCondLst>
                                            <p:cond delay="1642"/>
                                          </p:stCondLst>
                                        </p:cTn>
                                        <p:tgtEl>
                                          <p:spTgt spid="13"/>
                                        </p:tgtEl>
                                      </p:cBhvr>
                                      <p:to x="100000" y="90000"/>
                                    </p:animScale>
                                    <p:animScale>
                                      <p:cBhvr>
                                        <p:cTn id="86" dur="166" decel="50000">
                                          <p:stCondLst>
                                            <p:cond delay="1668"/>
                                          </p:stCondLst>
                                        </p:cTn>
                                        <p:tgtEl>
                                          <p:spTgt spid="13"/>
                                        </p:tgtEl>
                                      </p:cBhvr>
                                      <p:to x="100000" y="100000"/>
                                    </p:animScale>
                                    <p:animScale>
                                      <p:cBhvr>
                                        <p:cTn id="87" dur="26">
                                          <p:stCondLst>
                                            <p:cond delay="1808"/>
                                          </p:stCondLst>
                                        </p:cTn>
                                        <p:tgtEl>
                                          <p:spTgt spid="13"/>
                                        </p:tgtEl>
                                      </p:cBhvr>
                                      <p:to x="100000" y="95000"/>
                                    </p:animScale>
                                    <p:animScale>
                                      <p:cBhvr>
                                        <p:cTn id="88" dur="166" decel="50000">
                                          <p:stCondLst>
                                            <p:cond delay="1834"/>
                                          </p:stCondLst>
                                        </p:cTn>
                                        <p:tgtEl>
                                          <p:spTgt spid="13"/>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80">
                                          <p:stCondLst>
                                            <p:cond delay="0"/>
                                          </p:stCondLst>
                                        </p:cTn>
                                        <p:tgtEl>
                                          <p:spTgt spid="12"/>
                                        </p:tgtEl>
                                      </p:cBhvr>
                                    </p:animEffect>
                                    <p:anim calcmode="lin" valueType="num">
                                      <p:cBhvr>
                                        <p:cTn id="9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7" dur="26">
                                          <p:stCondLst>
                                            <p:cond delay="650"/>
                                          </p:stCondLst>
                                        </p:cTn>
                                        <p:tgtEl>
                                          <p:spTgt spid="12"/>
                                        </p:tgtEl>
                                      </p:cBhvr>
                                      <p:to x="100000" y="60000"/>
                                    </p:animScale>
                                    <p:animScale>
                                      <p:cBhvr>
                                        <p:cTn id="98" dur="166" decel="50000">
                                          <p:stCondLst>
                                            <p:cond delay="676"/>
                                          </p:stCondLst>
                                        </p:cTn>
                                        <p:tgtEl>
                                          <p:spTgt spid="12"/>
                                        </p:tgtEl>
                                      </p:cBhvr>
                                      <p:to x="100000" y="100000"/>
                                    </p:animScale>
                                    <p:animScale>
                                      <p:cBhvr>
                                        <p:cTn id="99" dur="26">
                                          <p:stCondLst>
                                            <p:cond delay="1312"/>
                                          </p:stCondLst>
                                        </p:cTn>
                                        <p:tgtEl>
                                          <p:spTgt spid="12"/>
                                        </p:tgtEl>
                                      </p:cBhvr>
                                      <p:to x="100000" y="80000"/>
                                    </p:animScale>
                                    <p:animScale>
                                      <p:cBhvr>
                                        <p:cTn id="100" dur="166" decel="50000">
                                          <p:stCondLst>
                                            <p:cond delay="1338"/>
                                          </p:stCondLst>
                                        </p:cTn>
                                        <p:tgtEl>
                                          <p:spTgt spid="12"/>
                                        </p:tgtEl>
                                      </p:cBhvr>
                                      <p:to x="100000" y="100000"/>
                                    </p:animScale>
                                    <p:animScale>
                                      <p:cBhvr>
                                        <p:cTn id="101" dur="26">
                                          <p:stCondLst>
                                            <p:cond delay="1642"/>
                                          </p:stCondLst>
                                        </p:cTn>
                                        <p:tgtEl>
                                          <p:spTgt spid="12"/>
                                        </p:tgtEl>
                                      </p:cBhvr>
                                      <p:to x="100000" y="90000"/>
                                    </p:animScale>
                                    <p:animScale>
                                      <p:cBhvr>
                                        <p:cTn id="102" dur="166" decel="50000">
                                          <p:stCondLst>
                                            <p:cond delay="1668"/>
                                          </p:stCondLst>
                                        </p:cTn>
                                        <p:tgtEl>
                                          <p:spTgt spid="12"/>
                                        </p:tgtEl>
                                      </p:cBhvr>
                                      <p:to x="100000" y="100000"/>
                                    </p:animScale>
                                    <p:animScale>
                                      <p:cBhvr>
                                        <p:cTn id="103" dur="26">
                                          <p:stCondLst>
                                            <p:cond delay="1808"/>
                                          </p:stCondLst>
                                        </p:cTn>
                                        <p:tgtEl>
                                          <p:spTgt spid="12"/>
                                        </p:tgtEl>
                                      </p:cBhvr>
                                      <p:to x="100000" y="95000"/>
                                    </p:animScale>
                                    <p:animScale>
                                      <p:cBhvr>
                                        <p:cTn id="104" dur="166" decel="50000">
                                          <p:stCondLst>
                                            <p:cond delay="1834"/>
                                          </p:stCondLst>
                                        </p:cTn>
                                        <p:tgtEl>
                                          <p:spTgt spid="12"/>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wipe(down)">
                                      <p:cBhvr>
                                        <p:cTn id="109" dur="580">
                                          <p:stCondLst>
                                            <p:cond delay="0"/>
                                          </p:stCondLst>
                                        </p:cTn>
                                        <p:tgtEl>
                                          <p:spTgt spid="15"/>
                                        </p:tgtEl>
                                      </p:cBhvr>
                                    </p:animEffect>
                                    <p:anim calcmode="lin" valueType="num">
                                      <p:cBhvr>
                                        <p:cTn id="11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15" dur="26">
                                          <p:stCondLst>
                                            <p:cond delay="650"/>
                                          </p:stCondLst>
                                        </p:cTn>
                                        <p:tgtEl>
                                          <p:spTgt spid="15"/>
                                        </p:tgtEl>
                                      </p:cBhvr>
                                      <p:to x="100000" y="60000"/>
                                    </p:animScale>
                                    <p:animScale>
                                      <p:cBhvr>
                                        <p:cTn id="116" dur="166" decel="50000">
                                          <p:stCondLst>
                                            <p:cond delay="676"/>
                                          </p:stCondLst>
                                        </p:cTn>
                                        <p:tgtEl>
                                          <p:spTgt spid="15"/>
                                        </p:tgtEl>
                                      </p:cBhvr>
                                      <p:to x="100000" y="100000"/>
                                    </p:animScale>
                                    <p:animScale>
                                      <p:cBhvr>
                                        <p:cTn id="117" dur="26">
                                          <p:stCondLst>
                                            <p:cond delay="1312"/>
                                          </p:stCondLst>
                                        </p:cTn>
                                        <p:tgtEl>
                                          <p:spTgt spid="15"/>
                                        </p:tgtEl>
                                      </p:cBhvr>
                                      <p:to x="100000" y="80000"/>
                                    </p:animScale>
                                    <p:animScale>
                                      <p:cBhvr>
                                        <p:cTn id="118" dur="166" decel="50000">
                                          <p:stCondLst>
                                            <p:cond delay="1338"/>
                                          </p:stCondLst>
                                        </p:cTn>
                                        <p:tgtEl>
                                          <p:spTgt spid="15"/>
                                        </p:tgtEl>
                                      </p:cBhvr>
                                      <p:to x="100000" y="100000"/>
                                    </p:animScale>
                                    <p:animScale>
                                      <p:cBhvr>
                                        <p:cTn id="119" dur="26">
                                          <p:stCondLst>
                                            <p:cond delay="1642"/>
                                          </p:stCondLst>
                                        </p:cTn>
                                        <p:tgtEl>
                                          <p:spTgt spid="15"/>
                                        </p:tgtEl>
                                      </p:cBhvr>
                                      <p:to x="100000" y="90000"/>
                                    </p:animScale>
                                    <p:animScale>
                                      <p:cBhvr>
                                        <p:cTn id="120" dur="166" decel="50000">
                                          <p:stCondLst>
                                            <p:cond delay="1668"/>
                                          </p:stCondLst>
                                        </p:cTn>
                                        <p:tgtEl>
                                          <p:spTgt spid="15"/>
                                        </p:tgtEl>
                                      </p:cBhvr>
                                      <p:to x="100000" y="100000"/>
                                    </p:animScale>
                                    <p:animScale>
                                      <p:cBhvr>
                                        <p:cTn id="121" dur="26">
                                          <p:stCondLst>
                                            <p:cond delay="1808"/>
                                          </p:stCondLst>
                                        </p:cTn>
                                        <p:tgtEl>
                                          <p:spTgt spid="15"/>
                                        </p:tgtEl>
                                      </p:cBhvr>
                                      <p:to x="100000" y="95000"/>
                                    </p:animScale>
                                    <p:animScale>
                                      <p:cBhvr>
                                        <p:cTn id="122" dur="166" decel="50000">
                                          <p:stCondLst>
                                            <p:cond delay="1834"/>
                                          </p:stCondLst>
                                        </p:cTn>
                                        <p:tgtEl>
                                          <p:spTgt spid="15"/>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transition="in" filter="wipe(down)">
                                      <p:cBhvr>
                                        <p:cTn id="125" dur="580">
                                          <p:stCondLst>
                                            <p:cond delay="0"/>
                                          </p:stCondLst>
                                        </p:cTn>
                                        <p:tgtEl>
                                          <p:spTgt spid="14"/>
                                        </p:tgtEl>
                                      </p:cBhvr>
                                    </p:animEffect>
                                    <p:anim calcmode="lin" valueType="num">
                                      <p:cBhvr>
                                        <p:cTn id="1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1" dur="26">
                                          <p:stCondLst>
                                            <p:cond delay="650"/>
                                          </p:stCondLst>
                                        </p:cTn>
                                        <p:tgtEl>
                                          <p:spTgt spid="14"/>
                                        </p:tgtEl>
                                      </p:cBhvr>
                                      <p:to x="100000" y="60000"/>
                                    </p:animScale>
                                    <p:animScale>
                                      <p:cBhvr>
                                        <p:cTn id="132" dur="166" decel="50000">
                                          <p:stCondLst>
                                            <p:cond delay="676"/>
                                          </p:stCondLst>
                                        </p:cTn>
                                        <p:tgtEl>
                                          <p:spTgt spid="14"/>
                                        </p:tgtEl>
                                      </p:cBhvr>
                                      <p:to x="100000" y="100000"/>
                                    </p:animScale>
                                    <p:animScale>
                                      <p:cBhvr>
                                        <p:cTn id="133" dur="26">
                                          <p:stCondLst>
                                            <p:cond delay="1312"/>
                                          </p:stCondLst>
                                        </p:cTn>
                                        <p:tgtEl>
                                          <p:spTgt spid="14"/>
                                        </p:tgtEl>
                                      </p:cBhvr>
                                      <p:to x="100000" y="80000"/>
                                    </p:animScale>
                                    <p:animScale>
                                      <p:cBhvr>
                                        <p:cTn id="134" dur="166" decel="50000">
                                          <p:stCondLst>
                                            <p:cond delay="1338"/>
                                          </p:stCondLst>
                                        </p:cTn>
                                        <p:tgtEl>
                                          <p:spTgt spid="14"/>
                                        </p:tgtEl>
                                      </p:cBhvr>
                                      <p:to x="100000" y="100000"/>
                                    </p:animScale>
                                    <p:animScale>
                                      <p:cBhvr>
                                        <p:cTn id="135" dur="26">
                                          <p:stCondLst>
                                            <p:cond delay="1642"/>
                                          </p:stCondLst>
                                        </p:cTn>
                                        <p:tgtEl>
                                          <p:spTgt spid="14"/>
                                        </p:tgtEl>
                                      </p:cBhvr>
                                      <p:to x="100000" y="90000"/>
                                    </p:animScale>
                                    <p:animScale>
                                      <p:cBhvr>
                                        <p:cTn id="136" dur="166" decel="50000">
                                          <p:stCondLst>
                                            <p:cond delay="1668"/>
                                          </p:stCondLst>
                                        </p:cTn>
                                        <p:tgtEl>
                                          <p:spTgt spid="14"/>
                                        </p:tgtEl>
                                      </p:cBhvr>
                                      <p:to x="100000" y="100000"/>
                                    </p:animScale>
                                    <p:animScale>
                                      <p:cBhvr>
                                        <p:cTn id="137" dur="26">
                                          <p:stCondLst>
                                            <p:cond delay="1808"/>
                                          </p:stCondLst>
                                        </p:cTn>
                                        <p:tgtEl>
                                          <p:spTgt spid="14"/>
                                        </p:tgtEl>
                                      </p:cBhvr>
                                      <p:to x="100000" y="95000"/>
                                    </p:animScale>
                                    <p:animScale>
                                      <p:cBhvr>
                                        <p:cTn id="138" dur="166" decel="50000">
                                          <p:stCondLst>
                                            <p:cond delay="1834"/>
                                          </p:stCondLst>
                                        </p:cTn>
                                        <p:tgtEl>
                                          <p:spTgt spid="14"/>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26" presetClass="entr" presetSubtype="0" fill="hold" nodeType="clickEffect">
                                  <p:stCondLst>
                                    <p:cond delay="0"/>
                                  </p:stCondLst>
                                  <p:childTnLst>
                                    <p:set>
                                      <p:cBhvr>
                                        <p:cTn id="142" dur="1" fill="hold">
                                          <p:stCondLst>
                                            <p:cond delay="0"/>
                                          </p:stCondLst>
                                        </p:cTn>
                                        <p:tgtEl>
                                          <p:spTgt spid="17"/>
                                        </p:tgtEl>
                                        <p:attrNameLst>
                                          <p:attrName>style.visibility</p:attrName>
                                        </p:attrNameLst>
                                      </p:cBhvr>
                                      <p:to>
                                        <p:strVal val="visible"/>
                                      </p:to>
                                    </p:set>
                                    <p:animEffect transition="in" filter="wipe(down)">
                                      <p:cBhvr>
                                        <p:cTn id="143" dur="580">
                                          <p:stCondLst>
                                            <p:cond delay="0"/>
                                          </p:stCondLst>
                                        </p:cTn>
                                        <p:tgtEl>
                                          <p:spTgt spid="17"/>
                                        </p:tgtEl>
                                      </p:cBhvr>
                                    </p:animEffect>
                                    <p:anim calcmode="lin" valueType="num">
                                      <p:cBhvr>
                                        <p:cTn id="14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49" dur="26">
                                          <p:stCondLst>
                                            <p:cond delay="650"/>
                                          </p:stCondLst>
                                        </p:cTn>
                                        <p:tgtEl>
                                          <p:spTgt spid="17"/>
                                        </p:tgtEl>
                                      </p:cBhvr>
                                      <p:to x="100000" y="60000"/>
                                    </p:animScale>
                                    <p:animScale>
                                      <p:cBhvr>
                                        <p:cTn id="150" dur="166" decel="50000">
                                          <p:stCondLst>
                                            <p:cond delay="676"/>
                                          </p:stCondLst>
                                        </p:cTn>
                                        <p:tgtEl>
                                          <p:spTgt spid="17"/>
                                        </p:tgtEl>
                                      </p:cBhvr>
                                      <p:to x="100000" y="100000"/>
                                    </p:animScale>
                                    <p:animScale>
                                      <p:cBhvr>
                                        <p:cTn id="151" dur="26">
                                          <p:stCondLst>
                                            <p:cond delay="1312"/>
                                          </p:stCondLst>
                                        </p:cTn>
                                        <p:tgtEl>
                                          <p:spTgt spid="17"/>
                                        </p:tgtEl>
                                      </p:cBhvr>
                                      <p:to x="100000" y="80000"/>
                                    </p:animScale>
                                    <p:animScale>
                                      <p:cBhvr>
                                        <p:cTn id="152" dur="166" decel="50000">
                                          <p:stCondLst>
                                            <p:cond delay="1338"/>
                                          </p:stCondLst>
                                        </p:cTn>
                                        <p:tgtEl>
                                          <p:spTgt spid="17"/>
                                        </p:tgtEl>
                                      </p:cBhvr>
                                      <p:to x="100000" y="100000"/>
                                    </p:animScale>
                                    <p:animScale>
                                      <p:cBhvr>
                                        <p:cTn id="153" dur="26">
                                          <p:stCondLst>
                                            <p:cond delay="1642"/>
                                          </p:stCondLst>
                                        </p:cTn>
                                        <p:tgtEl>
                                          <p:spTgt spid="17"/>
                                        </p:tgtEl>
                                      </p:cBhvr>
                                      <p:to x="100000" y="90000"/>
                                    </p:animScale>
                                    <p:animScale>
                                      <p:cBhvr>
                                        <p:cTn id="154" dur="166" decel="50000">
                                          <p:stCondLst>
                                            <p:cond delay="1668"/>
                                          </p:stCondLst>
                                        </p:cTn>
                                        <p:tgtEl>
                                          <p:spTgt spid="17"/>
                                        </p:tgtEl>
                                      </p:cBhvr>
                                      <p:to x="100000" y="100000"/>
                                    </p:animScale>
                                    <p:animScale>
                                      <p:cBhvr>
                                        <p:cTn id="155" dur="26">
                                          <p:stCondLst>
                                            <p:cond delay="1808"/>
                                          </p:stCondLst>
                                        </p:cTn>
                                        <p:tgtEl>
                                          <p:spTgt spid="17"/>
                                        </p:tgtEl>
                                      </p:cBhvr>
                                      <p:to x="100000" y="95000"/>
                                    </p:animScale>
                                    <p:animScale>
                                      <p:cBhvr>
                                        <p:cTn id="156" dur="166" decel="50000">
                                          <p:stCondLst>
                                            <p:cond delay="1834"/>
                                          </p:stCondLst>
                                        </p:cTn>
                                        <p:tgtEl>
                                          <p:spTgt spid="17"/>
                                        </p:tgtEl>
                                      </p:cBhvr>
                                      <p:to x="100000" y="100000"/>
                                    </p:animScale>
                                  </p:childTnLst>
                                </p:cTn>
                              </p:par>
                              <p:par>
                                <p:cTn id="157" presetID="26" presetClass="entr" presetSubtype="0" fill="hold" grpId="0" nodeType="withEffect">
                                  <p:stCondLst>
                                    <p:cond delay="0"/>
                                  </p:stCondLst>
                                  <p:childTnLst>
                                    <p:set>
                                      <p:cBhvr>
                                        <p:cTn id="158" dur="1" fill="hold">
                                          <p:stCondLst>
                                            <p:cond delay="0"/>
                                          </p:stCondLst>
                                        </p:cTn>
                                        <p:tgtEl>
                                          <p:spTgt spid="16"/>
                                        </p:tgtEl>
                                        <p:attrNameLst>
                                          <p:attrName>style.visibility</p:attrName>
                                        </p:attrNameLst>
                                      </p:cBhvr>
                                      <p:to>
                                        <p:strVal val="visible"/>
                                      </p:to>
                                    </p:set>
                                    <p:animEffect transition="in" filter="wipe(down)">
                                      <p:cBhvr>
                                        <p:cTn id="159" dur="580">
                                          <p:stCondLst>
                                            <p:cond delay="0"/>
                                          </p:stCondLst>
                                        </p:cTn>
                                        <p:tgtEl>
                                          <p:spTgt spid="16"/>
                                        </p:tgtEl>
                                      </p:cBhvr>
                                    </p:animEffect>
                                    <p:anim calcmode="lin" valueType="num">
                                      <p:cBhvr>
                                        <p:cTn id="16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65" dur="26">
                                          <p:stCondLst>
                                            <p:cond delay="650"/>
                                          </p:stCondLst>
                                        </p:cTn>
                                        <p:tgtEl>
                                          <p:spTgt spid="16"/>
                                        </p:tgtEl>
                                      </p:cBhvr>
                                      <p:to x="100000" y="60000"/>
                                    </p:animScale>
                                    <p:animScale>
                                      <p:cBhvr>
                                        <p:cTn id="166" dur="166" decel="50000">
                                          <p:stCondLst>
                                            <p:cond delay="676"/>
                                          </p:stCondLst>
                                        </p:cTn>
                                        <p:tgtEl>
                                          <p:spTgt spid="16"/>
                                        </p:tgtEl>
                                      </p:cBhvr>
                                      <p:to x="100000" y="100000"/>
                                    </p:animScale>
                                    <p:animScale>
                                      <p:cBhvr>
                                        <p:cTn id="167" dur="26">
                                          <p:stCondLst>
                                            <p:cond delay="1312"/>
                                          </p:stCondLst>
                                        </p:cTn>
                                        <p:tgtEl>
                                          <p:spTgt spid="16"/>
                                        </p:tgtEl>
                                      </p:cBhvr>
                                      <p:to x="100000" y="80000"/>
                                    </p:animScale>
                                    <p:animScale>
                                      <p:cBhvr>
                                        <p:cTn id="168" dur="166" decel="50000">
                                          <p:stCondLst>
                                            <p:cond delay="1338"/>
                                          </p:stCondLst>
                                        </p:cTn>
                                        <p:tgtEl>
                                          <p:spTgt spid="16"/>
                                        </p:tgtEl>
                                      </p:cBhvr>
                                      <p:to x="100000" y="100000"/>
                                    </p:animScale>
                                    <p:animScale>
                                      <p:cBhvr>
                                        <p:cTn id="169" dur="26">
                                          <p:stCondLst>
                                            <p:cond delay="1642"/>
                                          </p:stCondLst>
                                        </p:cTn>
                                        <p:tgtEl>
                                          <p:spTgt spid="16"/>
                                        </p:tgtEl>
                                      </p:cBhvr>
                                      <p:to x="100000" y="90000"/>
                                    </p:animScale>
                                    <p:animScale>
                                      <p:cBhvr>
                                        <p:cTn id="170" dur="166" decel="50000">
                                          <p:stCondLst>
                                            <p:cond delay="1668"/>
                                          </p:stCondLst>
                                        </p:cTn>
                                        <p:tgtEl>
                                          <p:spTgt spid="16"/>
                                        </p:tgtEl>
                                      </p:cBhvr>
                                      <p:to x="100000" y="100000"/>
                                    </p:animScale>
                                    <p:animScale>
                                      <p:cBhvr>
                                        <p:cTn id="171" dur="26">
                                          <p:stCondLst>
                                            <p:cond delay="1808"/>
                                          </p:stCondLst>
                                        </p:cTn>
                                        <p:tgtEl>
                                          <p:spTgt spid="16"/>
                                        </p:tgtEl>
                                      </p:cBhvr>
                                      <p:to x="100000" y="95000"/>
                                    </p:animScale>
                                    <p:animScale>
                                      <p:cBhvr>
                                        <p:cTn id="172" dur="166" decel="50000">
                                          <p:stCondLst>
                                            <p:cond delay="1834"/>
                                          </p:stCondLst>
                                        </p:cTn>
                                        <p:tgtEl>
                                          <p:spTgt spid="16"/>
                                        </p:tgtEl>
                                      </p:cBhvr>
                                      <p:to x="100000" y="100000"/>
                                    </p:animScale>
                                  </p:childTnLst>
                                </p:cTn>
                              </p:par>
                            </p:childTnLst>
                          </p:cTn>
                        </p:par>
                      </p:childTnLst>
                    </p:cTn>
                  </p:par>
                  <p:par>
                    <p:cTn id="173" fill="hold">
                      <p:stCondLst>
                        <p:cond delay="indefinite"/>
                      </p:stCondLst>
                      <p:childTnLst>
                        <p:par>
                          <p:cTn id="174" fill="hold">
                            <p:stCondLst>
                              <p:cond delay="0"/>
                            </p:stCondLst>
                            <p:childTnLst>
                              <p:par>
                                <p:cTn id="175" presetID="26" presetClass="entr" presetSubtype="0" fill="hold" grpId="0" nodeType="clickEffect">
                                  <p:stCondLst>
                                    <p:cond delay="0"/>
                                  </p:stCondLst>
                                  <p:childTnLst>
                                    <p:set>
                                      <p:cBhvr>
                                        <p:cTn id="176" dur="1" fill="hold">
                                          <p:stCondLst>
                                            <p:cond delay="0"/>
                                          </p:stCondLst>
                                        </p:cTn>
                                        <p:tgtEl>
                                          <p:spTgt spid="18"/>
                                        </p:tgtEl>
                                        <p:attrNameLst>
                                          <p:attrName>style.visibility</p:attrName>
                                        </p:attrNameLst>
                                      </p:cBhvr>
                                      <p:to>
                                        <p:strVal val="visible"/>
                                      </p:to>
                                    </p:set>
                                    <p:animEffect transition="in" filter="wipe(down)">
                                      <p:cBhvr>
                                        <p:cTn id="177" dur="580">
                                          <p:stCondLst>
                                            <p:cond delay="0"/>
                                          </p:stCondLst>
                                        </p:cTn>
                                        <p:tgtEl>
                                          <p:spTgt spid="18"/>
                                        </p:tgtEl>
                                      </p:cBhvr>
                                    </p:animEffect>
                                    <p:anim calcmode="lin" valueType="num">
                                      <p:cBhvr>
                                        <p:cTn id="17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7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8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8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83" dur="26">
                                          <p:stCondLst>
                                            <p:cond delay="650"/>
                                          </p:stCondLst>
                                        </p:cTn>
                                        <p:tgtEl>
                                          <p:spTgt spid="18"/>
                                        </p:tgtEl>
                                      </p:cBhvr>
                                      <p:to x="100000" y="60000"/>
                                    </p:animScale>
                                    <p:animScale>
                                      <p:cBhvr>
                                        <p:cTn id="184" dur="166" decel="50000">
                                          <p:stCondLst>
                                            <p:cond delay="676"/>
                                          </p:stCondLst>
                                        </p:cTn>
                                        <p:tgtEl>
                                          <p:spTgt spid="18"/>
                                        </p:tgtEl>
                                      </p:cBhvr>
                                      <p:to x="100000" y="100000"/>
                                    </p:animScale>
                                    <p:animScale>
                                      <p:cBhvr>
                                        <p:cTn id="185" dur="26">
                                          <p:stCondLst>
                                            <p:cond delay="1312"/>
                                          </p:stCondLst>
                                        </p:cTn>
                                        <p:tgtEl>
                                          <p:spTgt spid="18"/>
                                        </p:tgtEl>
                                      </p:cBhvr>
                                      <p:to x="100000" y="80000"/>
                                    </p:animScale>
                                    <p:animScale>
                                      <p:cBhvr>
                                        <p:cTn id="186" dur="166" decel="50000">
                                          <p:stCondLst>
                                            <p:cond delay="1338"/>
                                          </p:stCondLst>
                                        </p:cTn>
                                        <p:tgtEl>
                                          <p:spTgt spid="18"/>
                                        </p:tgtEl>
                                      </p:cBhvr>
                                      <p:to x="100000" y="100000"/>
                                    </p:animScale>
                                    <p:animScale>
                                      <p:cBhvr>
                                        <p:cTn id="187" dur="26">
                                          <p:stCondLst>
                                            <p:cond delay="1642"/>
                                          </p:stCondLst>
                                        </p:cTn>
                                        <p:tgtEl>
                                          <p:spTgt spid="18"/>
                                        </p:tgtEl>
                                      </p:cBhvr>
                                      <p:to x="100000" y="90000"/>
                                    </p:animScale>
                                    <p:animScale>
                                      <p:cBhvr>
                                        <p:cTn id="188" dur="166" decel="50000">
                                          <p:stCondLst>
                                            <p:cond delay="1668"/>
                                          </p:stCondLst>
                                        </p:cTn>
                                        <p:tgtEl>
                                          <p:spTgt spid="18"/>
                                        </p:tgtEl>
                                      </p:cBhvr>
                                      <p:to x="100000" y="100000"/>
                                    </p:animScale>
                                    <p:animScale>
                                      <p:cBhvr>
                                        <p:cTn id="189" dur="26">
                                          <p:stCondLst>
                                            <p:cond delay="1808"/>
                                          </p:stCondLst>
                                        </p:cTn>
                                        <p:tgtEl>
                                          <p:spTgt spid="18"/>
                                        </p:tgtEl>
                                      </p:cBhvr>
                                      <p:to x="100000" y="95000"/>
                                    </p:animScale>
                                    <p:animScale>
                                      <p:cBhvr>
                                        <p:cTn id="190"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Funciones Matemáticas:</a:t>
            </a:r>
          </a:p>
        </p:txBody>
      </p:sp>
      <p:sp>
        <p:nvSpPr>
          <p:cNvPr id="3" name="Marcador de contenido 2"/>
          <p:cNvSpPr>
            <a:spLocks noGrp="1"/>
          </p:cNvSpPr>
          <p:nvPr>
            <p:ph idx="1"/>
          </p:nvPr>
        </p:nvSpPr>
        <p:spPr>
          <a:xfrm>
            <a:off x="838200" y="1528696"/>
            <a:ext cx="3743739" cy="529243"/>
          </a:xfrm>
        </p:spPr>
        <p:txBody>
          <a:bodyPr/>
          <a:lstStyle/>
          <a:p>
            <a:r>
              <a:rPr lang="es-MX" dirty="0"/>
              <a:t>Cálculo de Hipotenusa</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17</a:t>
            </a:fld>
            <a:endParaRPr lang="es-MX"/>
          </a:p>
        </p:txBody>
      </p:sp>
      <p:pic>
        <p:nvPicPr>
          <p:cNvPr id="7" name="Imagen 6"/>
          <p:cNvPicPr>
            <a:picLocks noChangeAspect="1"/>
          </p:cNvPicPr>
          <p:nvPr/>
        </p:nvPicPr>
        <p:blipFill>
          <a:blip r:embed="rId2"/>
          <a:stretch>
            <a:fillRect/>
          </a:stretch>
        </p:blipFill>
        <p:spPr>
          <a:xfrm>
            <a:off x="973041" y="2057939"/>
            <a:ext cx="2676899" cy="1171739"/>
          </a:xfrm>
          <a:prstGeom prst="rect">
            <a:avLst/>
          </a:prstGeom>
          <a:effectLst>
            <a:glow rad="139700">
              <a:schemeClr val="accent1">
                <a:satMod val="175000"/>
                <a:alpha val="40000"/>
              </a:schemeClr>
            </a:glow>
          </a:effectLst>
        </p:spPr>
      </p:pic>
      <p:sp>
        <p:nvSpPr>
          <p:cNvPr id="8" name="Marcador de contenido 2"/>
          <p:cNvSpPr txBox="1">
            <a:spLocks/>
          </p:cNvSpPr>
          <p:nvPr/>
        </p:nvSpPr>
        <p:spPr>
          <a:xfrm>
            <a:off x="838199" y="3458523"/>
            <a:ext cx="3743739" cy="5292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También lo puede resolver</a:t>
            </a:r>
          </a:p>
        </p:txBody>
      </p:sp>
      <p:pic>
        <p:nvPicPr>
          <p:cNvPr id="9" name="Imagen 8"/>
          <p:cNvPicPr>
            <a:picLocks noChangeAspect="1"/>
          </p:cNvPicPr>
          <p:nvPr/>
        </p:nvPicPr>
        <p:blipFill>
          <a:blip r:embed="rId3"/>
          <a:stretch>
            <a:fillRect/>
          </a:stretch>
        </p:blipFill>
        <p:spPr>
          <a:xfrm>
            <a:off x="973041" y="3987766"/>
            <a:ext cx="3381847" cy="1257475"/>
          </a:xfrm>
          <a:prstGeom prst="rect">
            <a:avLst/>
          </a:prstGeom>
          <a:effectLst>
            <a:glow rad="139700">
              <a:schemeClr val="accent1">
                <a:satMod val="175000"/>
                <a:alpha val="40000"/>
              </a:schemeClr>
            </a:glow>
          </a:effectLst>
        </p:spPr>
      </p:pic>
      <p:sp>
        <p:nvSpPr>
          <p:cNvPr id="10" name="Marcador de contenido 2"/>
          <p:cNvSpPr txBox="1">
            <a:spLocks/>
          </p:cNvSpPr>
          <p:nvPr/>
        </p:nvSpPr>
        <p:spPr>
          <a:xfrm>
            <a:off x="5890590" y="1534464"/>
            <a:ext cx="5463210" cy="5292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Conversión de coordenadas angulares</a:t>
            </a:r>
          </a:p>
        </p:txBody>
      </p:sp>
      <p:pic>
        <p:nvPicPr>
          <p:cNvPr id="11" name="Imagen 10"/>
          <p:cNvPicPr>
            <a:picLocks noChangeAspect="1"/>
          </p:cNvPicPr>
          <p:nvPr/>
        </p:nvPicPr>
        <p:blipFill>
          <a:blip r:embed="rId4"/>
          <a:stretch>
            <a:fillRect/>
          </a:stretch>
        </p:blipFill>
        <p:spPr>
          <a:xfrm>
            <a:off x="6647985" y="2057939"/>
            <a:ext cx="3334215" cy="1295581"/>
          </a:xfrm>
          <a:prstGeom prst="rect">
            <a:avLst/>
          </a:prstGeom>
          <a:effectLst>
            <a:glow rad="139700">
              <a:schemeClr val="accent1">
                <a:satMod val="175000"/>
                <a:alpha val="40000"/>
              </a:schemeClr>
            </a:glow>
          </a:effectLst>
        </p:spPr>
      </p:pic>
      <p:sp>
        <p:nvSpPr>
          <p:cNvPr id="13" name="CuadroTexto 12"/>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3106102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80">
                                          <p:stCondLst>
                                            <p:cond delay="0"/>
                                          </p:stCondLst>
                                        </p:cTn>
                                        <p:tgtEl>
                                          <p:spTgt spid="10"/>
                                        </p:tgtEl>
                                      </p:cBhvr>
                                    </p:animEffect>
                                    <p:anim calcmode="lin" valueType="num">
                                      <p:cBhvr>
                                        <p:cTn id="4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7" dur="26">
                                          <p:stCondLst>
                                            <p:cond delay="650"/>
                                          </p:stCondLst>
                                        </p:cTn>
                                        <p:tgtEl>
                                          <p:spTgt spid="10"/>
                                        </p:tgtEl>
                                      </p:cBhvr>
                                      <p:to x="100000" y="60000"/>
                                    </p:animScale>
                                    <p:animScale>
                                      <p:cBhvr>
                                        <p:cTn id="48" dur="166" decel="50000">
                                          <p:stCondLst>
                                            <p:cond delay="676"/>
                                          </p:stCondLst>
                                        </p:cTn>
                                        <p:tgtEl>
                                          <p:spTgt spid="10"/>
                                        </p:tgtEl>
                                      </p:cBhvr>
                                      <p:to x="100000" y="100000"/>
                                    </p:animScale>
                                    <p:animScale>
                                      <p:cBhvr>
                                        <p:cTn id="49" dur="26">
                                          <p:stCondLst>
                                            <p:cond delay="1312"/>
                                          </p:stCondLst>
                                        </p:cTn>
                                        <p:tgtEl>
                                          <p:spTgt spid="10"/>
                                        </p:tgtEl>
                                      </p:cBhvr>
                                      <p:to x="100000" y="80000"/>
                                    </p:animScale>
                                    <p:animScale>
                                      <p:cBhvr>
                                        <p:cTn id="50" dur="166" decel="50000">
                                          <p:stCondLst>
                                            <p:cond delay="1338"/>
                                          </p:stCondLst>
                                        </p:cTn>
                                        <p:tgtEl>
                                          <p:spTgt spid="10"/>
                                        </p:tgtEl>
                                      </p:cBhvr>
                                      <p:to x="100000" y="100000"/>
                                    </p:animScale>
                                    <p:animScale>
                                      <p:cBhvr>
                                        <p:cTn id="51" dur="26">
                                          <p:stCondLst>
                                            <p:cond delay="1642"/>
                                          </p:stCondLst>
                                        </p:cTn>
                                        <p:tgtEl>
                                          <p:spTgt spid="10"/>
                                        </p:tgtEl>
                                      </p:cBhvr>
                                      <p:to x="100000" y="90000"/>
                                    </p:animScale>
                                    <p:animScale>
                                      <p:cBhvr>
                                        <p:cTn id="52" dur="166" decel="50000">
                                          <p:stCondLst>
                                            <p:cond delay="1668"/>
                                          </p:stCondLst>
                                        </p:cTn>
                                        <p:tgtEl>
                                          <p:spTgt spid="10"/>
                                        </p:tgtEl>
                                      </p:cBhvr>
                                      <p:to x="100000" y="100000"/>
                                    </p:animScale>
                                    <p:animScale>
                                      <p:cBhvr>
                                        <p:cTn id="53" dur="26">
                                          <p:stCondLst>
                                            <p:cond delay="1808"/>
                                          </p:stCondLst>
                                        </p:cTn>
                                        <p:tgtEl>
                                          <p:spTgt spid="10"/>
                                        </p:tgtEl>
                                      </p:cBhvr>
                                      <p:to x="100000" y="95000"/>
                                    </p:animScale>
                                    <p:animScale>
                                      <p:cBhvr>
                                        <p:cTn id="54" dur="166" decel="50000">
                                          <p:stCondLst>
                                            <p:cond delay="1834"/>
                                          </p:stCondLst>
                                        </p:cTn>
                                        <p:tgtEl>
                                          <p:spTgt spid="10"/>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80">
                                          <p:stCondLst>
                                            <p:cond delay="0"/>
                                          </p:stCondLst>
                                        </p:cTn>
                                        <p:tgtEl>
                                          <p:spTgt spid="11"/>
                                        </p:tgtEl>
                                      </p:cBhvr>
                                    </p:animEffect>
                                    <p:anim calcmode="lin" valueType="num">
                                      <p:cBhvr>
                                        <p:cTn id="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3" dur="26">
                                          <p:stCondLst>
                                            <p:cond delay="650"/>
                                          </p:stCondLst>
                                        </p:cTn>
                                        <p:tgtEl>
                                          <p:spTgt spid="11"/>
                                        </p:tgtEl>
                                      </p:cBhvr>
                                      <p:to x="100000" y="60000"/>
                                    </p:animScale>
                                    <p:animScale>
                                      <p:cBhvr>
                                        <p:cTn id="64" dur="166" decel="50000">
                                          <p:stCondLst>
                                            <p:cond delay="676"/>
                                          </p:stCondLst>
                                        </p:cTn>
                                        <p:tgtEl>
                                          <p:spTgt spid="11"/>
                                        </p:tgtEl>
                                      </p:cBhvr>
                                      <p:to x="100000" y="100000"/>
                                    </p:animScale>
                                    <p:animScale>
                                      <p:cBhvr>
                                        <p:cTn id="65" dur="26">
                                          <p:stCondLst>
                                            <p:cond delay="1312"/>
                                          </p:stCondLst>
                                        </p:cTn>
                                        <p:tgtEl>
                                          <p:spTgt spid="11"/>
                                        </p:tgtEl>
                                      </p:cBhvr>
                                      <p:to x="100000" y="80000"/>
                                    </p:animScale>
                                    <p:animScale>
                                      <p:cBhvr>
                                        <p:cTn id="66" dur="166" decel="50000">
                                          <p:stCondLst>
                                            <p:cond delay="1338"/>
                                          </p:stCondLst>
                                        </p:cTn>
                                        <p:tgtEl>
                                          <p:spTgt spid="11"/>
                                        </p:tgtEl>
                                      </p:cBhvr>
                                      <p:to x="100000" y="100000"/>
                                    </p:animScale>
                                    <p:animScale>
                                      <p:cBhvr>
                                        <p:cTn id="67" dur="26">
                                          <p:stCondLst>
                                            <p:cond delay="1642"/>
                                          </p:stCondLst>
                                        </p:cTn>
                                        <p:tgtEl>
                                          <p:spTgt spid="11"/>
                                        </p:tgtEl>
                                      </p:cBhvr>
                                      <p:to x="100000" y="90000"/>
                                    </p:animScale>
                                    <p:animScale>
                                      <p:cBhvr>
                                        <p:cTn id="68" dur="166" decel="50000">
                                          <p:stCondLst>
                                            <p:cond delay="1668"/>
                                          </p:stCondLst>
                                        </p:cTn>
                                        <p:tgtEl>
                                          <p:spTgt spid="11"/>
                                        </p:tgtEl>
                                      </p:cBhvr>
                                      <p:to x="100000" y="100000"/>
                                    </p:animScale>
                                    <p:animScale>
                                      <p:cBhvr>
                                        <p:cTn id="69" dur="26">
                                          <p:stCondLst>
                                            <p:cond delay="1808"/>
                                          </p:stCondLst>
                                        </p:cTn>
                                        <p:tgtEl>
                                          <p:spTgt spid="11"/>
                                        </p:tgtEl>
                                      </p:cBhvr>
                                      <p:to x="100000" y="95000"/>
                                    </p:animScale>
                                    <p:animScale>
                                      <p:cBhvr>
                                        <p:cTn id="7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Actividad 4: </a:t>
            </a:r>
            <a:r>
              <a:rPr lang="es-MX" b="0" dirty="0"/>
              <a:t>Programe en Python</a:t>
            </a:r>
            <a:r>
              <a:rPr lang="es-MX" dirty="0"/>
              <a:t> </a:t>
            </a:r>
          </a:p>
        </p:txBody>
      </p:sp>
      <p:pic>
        <p:nvPicPr>
          <p:cNvPr id="7" name="Marcador de contenido 6"/>
          <p:cNvPicPr>
            <a:picLocks noGrp="1" noChangeAspect="1"/>
          </p:cNvPicPr>
          <p:nvPr>
            <p:ph idx="1"/>
          </p:nvPr>
        </p:nvPicPr>
        <p:blipFill>
          <a:blip r:embed="rId2"/>
          <a:stretch>
            <a:fillRect/>
          </a:stretch>
        </p:blipFill>
        <p:spPr>
          <a:xfrm>
            <a:off x="1321859" y="1483043"/>
            <a:ext cx="4519082" cy="4648200"/>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18</a:t>
            </a:fld>
            <a:endParaRPr lang="es-MX"/>
          </a:p>
        </p:txBody>
      </p:sp>
      <p:sp>
        <p:nvSpPr>
          <p:cNvPr id="8" name="Rectángulo 7"/>
          <p:cNvSpPr/>
          <p:nvPr/>
        </p:nvSpPr>
        <p:spPr>
          <a:xfrm>
            <a:off x="6172200" y="2962387"/>
            <a:ext cx="5181600" cy="923330"/>
          </a:xfrm>
          <a:prstGeom prst="rect">
            <a:avLst/>
          </a:prstGeom>
        </p:spPr>
        <p:txBody>
          <a:bodyPr wrap="square">
            <a:spAutoFit/>
          </a:bodyPr>
          <a:lstStyle/>
          <a:p>
            <a:r>
              <a:rPr lang="es-MX" dirty="0">
                <a:hlinkClick r:id="rId3"/>
              </a:rPr>
              <a:t>https://www.superprof.es/apuntes/escolar/matematicas/trigonometria/ejercicios-y-problemas-resueltos-de-trigonometria.html</a:t>
            </a:r>
            <a:endParaRPr lang="es-MX" dirty="0"/>
          </a:p>
        </p:txBody>
      </p:sp>
    </p:spTree>
    <p:extLst>
      <p:ext uri="{BB962C8B-B14F-4D97-AF65-F5344CB8AC3E}">
        <p14:creationId xmlns:p14="http://schemas.microsoft.com/office/powerpoint/2010/main" val="947928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Números Complejos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5073348" y="4084983"/>
                <a:ext cx="6280452" cy="1371600"/>
              </a:xfrm>
              <a:ln>
                <a:solidFill>
                  <a:schemeClr val="accent1"/>
                </a:solidFill>
              </a:ln>
              <a:effectLst>
                <a:glow rad="139700">
                  <a:schemeClr val="accent1">
                    <a:satMod val="175000"/>
                    <a:alpha val="40000"/>
                  </a:schemeClr>
                </a:glow>
              </a:effectLst>
            </p:spPr>
            <p:txBody>
              <a:bodyPr/>
              <a:lstStyle/>
              <a:p>
                <a:pPr algn="just"/>
                <a:r>
                  <a:rPr lang="es-MX" dirty="0"/>
                  <a:t>Algunas funciones matemáticas complejas están en el módulo estándar </a:t>
                </a:r>
                <a14:m>
                  <m:oMath xmlns:m="http://schemas.openxmlformats.org/officeDocument/2006/math">
                    <m:r>
                      <a:rPr lang="es-MX" b="1" i="1" dirty="0" smtClean="0">
                        <a:latin typeface="Cambria Math" panose="02040503050406030204" pitchFamily="18" charset="0"/>
                      </a:rPr>
                      <m:t>𝒄𝒎𝒂𝒕𝒉</m:t>
                    </m:r>
                  </m:oMath>
                </a14:m>
                <a:r>
                  <a:rPr lang="es-MX" b="1" dirty="0"/>
                  <a:t> </a:t>
                </a:r>
                <a:r>
                  <a:rPr lang="es-MX" dirty="0"/>
                  <a:t>(ver </a:t>
                </a:r>
                <a:r>
                  <a:rPr lang="es-MX" i="1" dirty="0" err="1"/>
                  <a:t>help</a:t>
                </a:r>
                <a:r>
                  <a:rPr lang="es-MX" i="1" dirty="0"/>
                  <a:t>(</a:t>
                </a:r>
                <a:r>
                  <a:rPr lang="es-MX" i="1" dirty="0" err="1"/>
                  <a:t>cmath</a:t>
                </a:r>
                <a:r>
                  <a:rPr lang="es-MX" i="1" dirty="0"/>
                  <a:t>)</a:t>
                </a:r>
                <a:r>
                  <a:rPr lang="es-MX" dirty="0"/>
                  <a:t>)</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5073348" y="4084983"/>
                <a:ext cx="6280452" cy="1371600"/>
              </a:xfrm>
              <a:blipFill>
                <a:blip r:embed="rId3"/>
                <a:stretch>
                  <a:fillRect/>
                </a:stretch>
              </a:blipFill>
              <a:ln>
                <a:solidFill>
                  <a:schemeClr val="accent1"/>
                </a:solidFill>
              </a:ln>
              <a:effectLst>
                <a:glow rad="139700">
                  <a:schemeClr val="accent1">
                    <a:satMod val="175000"/>
                    <a:alpha val="40000"/>
                  </a:schemeClr>
                </a:glow>
              </a:effectLst>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19</a:t>
            </a:fld>
            <a:endParaRPr lang="es-MX"/>
          </a:p>
        </p:txBody>
      </p:sp>
      <p:pic>
        <p:nvPicPr>
          <p:cNvPr id="7" name="Imagen 6"/>
          <p:cNvPicPr>
            <a:picLocks noChangeAspect="1"/>
          </p:cNvPicPr>
          <p:nvPr/>
        </p:nvPicPr>
        <p:blipFill>
          <a:blip r:embed="rId4"/>
          <a:stretch>
            <a:fillRect/>
          </a:stretch>
        </p:blipFill>
        <p:spPr>
          <a:xfrm>
            <a:off x="838200" y="1592873"/>
            <a:ext cx="3553321" cy="2772162"/>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5"/>
          <a:stretch>
            <a:fillRect/>
          </a:stretch>
        </p:blipFill>
        <p:spPr>
          <a:xfrm>
            <a:off x="5073348" y="1592873"/>
            <a:ext cx="2343477" cy="1219370"/>
          </a:xfrm>
          <a:prstGeom prst="rect">
            <a:avLst/>
          </a:prstGeom>
          <a:effectLst>
            <a:glow rad="139700">
              <a:schemeClr val="accent1">
                <a:satMod val="175000"/>
                <a:alpha val="40000"/>
              </a:schemeClr>
            </a:glow>
          </a:effectLst>
        </p:spPr>
      </p:pic>
      <p:sp>
        <p:nvSpPr>
          <p:cNvPr id="9" name="CuadroTexto 8"/>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3893302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Variables, nombres y objetos</a:t>
            </a:r>
          </a:p>
        </p:txBody>
      </p:sp>
      <p:sp>
        <p:nvSpPr>
          <p:cNvPr id="3" name="Marcador de contenido 2"/>
          <p:cNvSpPr>
            <a:spLocks noGrp="1"/>
          </p:cNvSpPr>
          <p:nvPr>
            <p:ph idx="1"/>
          </p:nvPr>
        </p:nvSpPr>
        <p:spPr/>
        <p:txBody>
          <a:bodyPr/>
          <a:lstStyle/>
          <a:p>
            <a:r>
              <a:rPr lang="es-MX" dirty="0"/>
              <a:t>En Python los booleanos, enteros, flotantes, cadenas, estructuras de datos, funciones, etc. Se implementa como un objeto.</a:t>
            </a:r>
          </a:p>
          <a:p>
            <a:r>
              <a:rPr lang="es-MX" dirty="0"/>
              <a:t>Python es un lenguaje fuertemente </a:t>
            </a:r>
            <a:r>
              <a:rPr lang="es-MX" dirty="0" err="1"/>
              <a:t>tipado</a:t>
            </a:r>
            <a:r>
              <a:rPr lang="es-MX" dirty="0"/>
              <a:t>, lo que significa que el tipo de un objeto no cambia, incluso si su valor es mutable.</a:t>
            </a:r>
          </a:p>
          <a:p>
            <a:r>
              <a:rPr lang="es-MX" dirty="0"/>
              <a:t>Si desea saber el tipo de cualquier cosa use </a:t>
            </a:r>
            <a:r>
              <a:rPr lang="es-MX" b="1" dirty="0" err="1"/>
              <a:t>type</a:t>
            </a:r>
            <a:endParaRPr lang="es-MX" b="1" dirty="0"/>
          </a:p>
          <a:p>
            <a:r>
              <a:rPr lang="es-MX" dirty="0"/>
              <a:t>Para el nombre de una variable, utilizar las reglas de</a:t>
            </a:r>
          </a:p>
          <a:p>
            <a:pPr marL="0" indent="0">
              <a:buNone/>
            </a:pPr>
            <a:r>
              <a:rPr lang="es-MX" dirty="0"/>
              <a:t>   los lenguajes de propósito general.</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a:t>
            </a:fld>
            <a:endParaRPr lang="es-MX"/>
          </a:p>
        </p:txBody>
      </p:sp>
      <p:sp>
        <p:nvSpPr>
          <p:cNvPr id="7" name="CuadroTexto 6"/>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pic>
        <p:nvPicPr>
          <p:cNvPr id="8" name="Imagen 7"/>
          <p:cNvPicPr>
            <a:picLocks noChangeAspect="1"/>
          </p:cNvPicPr>
          <p:nvPr/>
        </p:nvPicPr>
        <p:blipFill>
          <a:blip r:embed="rId2"/>
          <a:stretch>
            <a:fillRect/>
          </a:stretch>
        </p:blipFill>
        <p:spPr>
          <a:xfrm>
            <a:off x="9267534" y="3040703"/>
            <a:ext cx="2086266" cy="3086531"/>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055291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Effect transition="in" filter="wipe(down)">
                                      <p:cBhvr>
                                        <p:cTn id="59" dur="580">
                                          <p:stCondLst>
                                            <p:cond delay="0"/>
                                          </p:stCondLst>
                                        </p:cTn>
                                        <p:tgtEl>
                                          <p:spTgt spid="3">
                                            <p:txEl>
                                              <p:pRg st="3" end="3"/>
                                            </p:txEl>
                                          </p:spTgt>
                                        </p:tgtEl>
                                      </p:cBhvr>
                                    </p:animEffect>
                                    <p:anim calcmode="lin" valueType="num">
                                      <p:cBhvr>
                                        <p:cTn id="6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3" end="3"/>
                                            </p:txEl>
                                          </p:spTgt>
                                        </p:tgtEl>
                                      </p:cBhvr>
                                      <p:to x="100000" y="60000"/>
                                    </p:animScale>
                                    <p:animScale>
                                      <p:cBhvr>
                                        <p:cTn id="66" dur="166" decel="50000">
                                          <p:stCondLst>
                                            <p:cond delay="676"/>
                                          </p:stCondLst>
                                        </p:cTn>
                                        <p:tgtEl>
                                          <p:spTgt spid="3">
                                            <p:txEl>
                                              <p:pRg st="3" end="3"/>
                                            </p:txEl>
                                          </p:spTgt>
                                        </p:tgtEl>
                                      </p:cBhvr>
                                      <p:to x="100000" y="100000"/>
                                    </p:animScale>
                                    <p:animScale>
                                      <p:cBhvr>
                                        <p:cTn id="67" dur="26">
                                          <p:stCondLst>
                                            <p:cond delay="1312"/>
                                          </p:stCondLst>
                                        </p:cTn>
                                        <p:tgtEl>
                                          <p:spTgt spid="3">
                                            <p:txEl>
                                              <p:pRg st="3" end="3"/>
                                            </p:txEl>
                                          </p:spTgt>
                                        </p:tgtEl>
                                      </p:cBhvr>
                                      <p:to x="100000" y="80000"/>
                                    </p:animScale>
                                    <p:animScale>
                                      <p:cBhvr>
                                        <p:cTn id="68" dur="166" decel="50000">
                                          <p:stCondLst>
                                            <p:cond delay="1338"/>
                                          </p:stCondLst>
                                        </p:cTn>
                                        <p:tgtEl>
                                          <p:spTgt spid="3">
                                            <p:txEl>
                                              <p:pRg st="3" end="3"/>
                                            </p:txEl>
                                          </p:spTgt>
                                        </p:tgtEl>
                                      </p:cBhvr>
                                      <p:to x="100000" y="100000"/>
                                    </p:animScale>
                                    <p:animScale>
                                      <p:cBhvr>
                                        <p:cTn id="69" dur="26">
                                          <p:stCondLst>
                                            <p:cond delay="1642"/>
                                          </p:stCondLst>
                                        </p:cTn>
                                        <p:tgtEl>
                                          <p:spTgt spid="3">
                                            <p:txEl>
                                              <p:pRg st="3" end="3"/>
                                            </p:txEl>
                                          </p:spTgt>
                                        </p:tgtEl>
                                      </p:cBhvr>
                                      <p:to x="100000" y="90000"/>
                                    </p:animScale>
                                    <p:animScale>
                                      <p:cBhvr>
                                        <p:cTn id="70" dur="166" decel="50000">
                                          <p:stCondLst>
                                            <p:cond delay="1668"/>
                                          </p:stCondLst>
                                        </p:cTn>
                                        <p:tgtEl>
                                          <p:spTgt spid="3">
                                            <p:txEl>
                                              <p:pRg st="3" end="3"/>
                                            </p:txEl>
                                          </p:spTgt>
                                        </p:tgtEl>
                                      </p:cBhvr>
                                      <p:to x="100000" y="100000"/>
                                    </p:animScale>
                                    <p:animScale>
                                      <p:cBhvr>
                                        <p:cTn id="71" dur="26">
                                          <p:stCondLst>
                                            <p:cond delay="1808"/>
                                          </p:stCondLst>
                                        </p:cTn>
                                        <p:tgtEl>
                                          <p:spTgt spid="3">
                                            <p:txEl>
                                              <p:pRg st="3" end="3"/>
                                            </p:txEl>
                                          </p:spTgt>
                                        </p:tgtEl>
                                      </p:cBhvr>
                                      <p:to x="100000" y="95000"/>
                                    </p:animScale>
                                    <p:animScale>
                                      <p:cBhvr>
                                        <p:cTn id="72" dur="166" decel="50000">
                                          <p:stCondLst>
                                            <p:cond delay="1834"/>
                                          </p:stCondLst>
                                        </p:cTn>
                                        <p:tgtEl>
                                          <p:spTgt spid="3">
                                            <p:txEl>
                                              <p:pRg st="3" end="3"/>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580">
                                          <p:stCondLst>
                                            <p:cond delay="0"/>
                                          </p:stCondLst>
                                        </p:cTn>
                                        <p:tgtEl>
                                          <p:spTgt spid="3">
                                            <p:txEl>
                                              <p:pRg st="4" end="4"/>
                                            </p:txEl>
                                          </p:spTgt>
                                        </p:tgtEl>
                                      </p:cBhvr>
                                    </p:animEffect>
                                    <p:anim calcmode="lin" valueType="num">
                                      <p:cBhvr>
                                        <p:cTn id="7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4" end="4"/>
                                            </p:txEl>
                                          </p:spTgt>
                                        </p:tgtEl>
                                      </p:cBhvr>
                                      <p:to x="100000" y="60000"/>
                                    </p:animScale>
                                    <p:animScale>
                                      <p:cBhvr>
                                        <p:cTn id="82" dur="166" decel="50000">
                                          <p:stCondLst>
                                            <p:cond delay="676"/>
                                          </p:stCondLst>
                                        </p:cTn>
                                        <p:tgtEl>
                                          <p:spTgt spid="3">
                                            <p:txEl>
                                              <p:pRg st="4" end="4"/>
                                            </p:txEl>
                                          </p:spTgt>
                                        </p:tgtEl>
                                      </p:cBhvr>
                                      <p:to x="100000" y="100000"/>
                                    </p:animScale>
                                    <p:animScale>
                                      <p:cBhvr>
                                        <p:cTn id="83" dur="26">
                                          <p:stCondLst>
                                            <p:cond delay="1312"/>
                                          </p:stCondLst>
                                        </p:cTn>
                                        <p:tgtEl>
                                          <p:spTgt spid="3">
                                            <p:txEl>
                                              <p:pRg st="4" end="4"/>
                                            </p:txEl>
                                          </p:spTgt>
                                        </p:tgtEl>
                                      </p:cBhvr>
                                      <p:to x="100000" y="80000"/>
                                    </p:animScale>
                                    <p:animScale>
                                      <p:cBhvr>
                                        <p:cTn id="84" dur="166" decel="50000">
                                          <p:stCondLst>
                                            <p:cond delay="1338"/>
                                          </p:stCondLst>
                                        </p:cTn>
                                        <p:tgtEl>
                                          <p:spTgt spid="3">
                                            <p:txEl>
                                              <p:pRg st="4" end="4"/>
                                            </p:txEl>
                                          </p:spTgt>
                                        </p:tgtEl>
                                      </p:cBhvr>
                                      <p:to x="100000" y="100000"/>
                                    </p:animScale>
                                    <p:animScale>
                                      <p:cBhvr>
                                        <p:cTn id="85" dur="26">
                                          <p:stCondLst>
                                            <p:cond delay="1642"/>
                                          </p:stCondLst>
                                        </p:cTn>
                                        <p:tgtEl>
                                          <p:spTgt spid="3">
                                            <p:txEl>
                                              <p:pRg st="4" end="4"/>
                                            </p:txEl>
                                          </p:spTgt>
                                        </p:tgtEl>
                                      </p:cBhvr>
                                      <p:to x="100000" y="90000"/>
                                    </p:animScale>
                                    <p:animScale>
                                      <p:cBhvr>
                                        <p:cTn id="86" dur="166" decel="50000">
                                          <p:stCondLst>
                                            <p:cond delay="1668"/>
                                          </p:stCondLst>
                                        </p:cTn>
                                        <p:tgtEl>
                                          <p:spTgt spid="3">
                                            <p:txEl>
                                              <p:pRg st="4" end="4"/>
                                            </p:txEl>
                                          </p:spTgt>
                                        </p:tgtEl>
                                      </p:cBhvr>
                                      <p:to x="100000" y="100000"/>
                                    </p:animScale>
                                    <p:animScale>
                                      <p:cBhvr>
                                        <p:cTn id="87" dur="26">
                                          <p:stCondLst>
                                            <p:cond delay="1808"/>
                                          </p:stCondLst>
                                        </p:cTn>
                                        <p:tgtEl>
                                          <p:spTgt spid="3">
                                            <p:txEl>
                                              <p:pRg st="4" end="4"/>
                                            </p:txEl>
                                          </p:spTgt>
                                        </p:tgtEl>
                                      </p:cBhvr>
                                      <p:to x="100000" y="95000"/>
                                    </p:animScale>
                                    <p:animScale>
                                      <p:cBhvr>
                                        <p:cTn id="8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Cálculo de punto flotante exacto con decimal</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a:t>Los números que no son potencias exactas de dos, a menudo, no se pueden representar exactamente.</a:t>
                </a:r>
              </a:p>
              <a:p>
                <a:r>
                  <a:rPr lang="es-MX" dirty="0"/>
                  <a:t>Ejemplo:</a:t>
                </a:r>
              </a:p>
              <a:p>
                <a:pPr marL="0" indent="0">
                  <a:buNone/>
                </a:pPr>
                <a:endParaRPr lang="es-MX" dirty="0"/>
              </a:p>
              <a:p>
                <a:pPr marL="0" indent="0">
                  <a:buNone/>
                </a:pPr>
                <a:endParaRPr lang="es-MX" dirty="0"/>
              </a:p>
              <a:p>
                <a:r>
                  <a:rPr lang="es-MX" dirty="0"/>
                  <a:t>Utilice </a:t>
                </a:r>
                <a14:m>
                  <m:oMath xmlns:m="http://schemas.openxmlformats.org/officeDocument/2006/math">
                    <m:r>
                      <a:rPr lang="es-MX" b="1" i="1" dirty="0" smtClean="0">
                        <a:latin typeface="Cambria Math" panose="02040503050406030204" pitchFamily="18" charset="0"/>
                      </a:rPr>
                      <m:t>𝒅𝒆𝒄𝒊𝒎𝒂𝒍</m:t>
                    </m:r>
                  </m:oMath>
                </a14:m>
                <a:r>
                  <a:rPr lang="es-MX" b="1" dirty="0"/>
                  <a:t> </a:t>
                </a:r>
                <a:r>
                  <a:rPr lang="es-MX" dirty="0"/>
                  <a:t>una precisión más exacta</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3"/>
                <a:stretch>
                  <a:fillRect l="-1043" t="-2231"/>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20</a:t>
            </a:fld>
            <a:endParaRPr lang="es-MX"/>
          </a:p>
        </p:txBody>
      </p:sp>
      <p:pic>
        <p:nvPicPr>
          <p:cNvPr id="7" name="Imagen 6"/>
          <p:cNvPicPr>
            <a:picLocks noChangeAspect="1"/>
          </p:cNvPicPr>
          <p:nvPr/>
        </p:nvPicPr>
        <p:blipFill>
          <a:blip r:embed="rId4"/>
          <a:stretch>
            <a:fillRect/>
          </a:stretch>
        </p:blipFill>
        <p:spPr>
          <a:xfrm>
            <a:off x="7434823" y="3852829"/>
            <a:ext cx="4277322" cy="1838582"/>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5"/>
          <a:stretch>
            <a:fillRect/>
          </a:stretch>
        </p:blipFill>
        <p:spPr>
          <a:xfrm>
            <a:off x="2651516" y="2576320"/>
            <a:ext cx="2391109" cy="914528"/>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6"/>
          <a:stretch>
            <a:fillRect/>
          </a:stretch>
        </p:blipFill>
        <p:spPr>
          <a:xfrm>
            <a:off x="3417635" y="4824515"/>
            <a:ext cx="3534268" cy="866896"/>
          </a:xfrm>
          <a:prstGeom prst="rect">
            <a:avLst/>
          </a:prstGeom>
          <a:effectLst>
            <a:glow rad="139700">
              <a:schemeClr val="accent1">
                <a:satMod val="175000"/>
                <a:alpha val="40000"/>
              </a:schemeClr>
            </a:glow>
          </a:effectLst>
        </p:spPr>
      </p:pic>
      <p:sp>
        <p:nvSpPr>
          <p:cNvPr id="10" name="CuadroTexto 9"/>
          <p:cNvSpPr txBox="1"/>
          <p:nvPr/>
        </p:nvSpPr>
        <p:spPr>
          <a:xfrm>
            <a:off x="838200" y="4888631"/>
            <a:ext cx="2370970" cy="369332"/>
          </a:xfrm>
          <a:prstGeom prst="rect">
            <a:avLst/>
          </a:prstGeom>
          <a:noFill/>
        </p:spPr>
        <p:txBody>
          <a:bodyPr wrap="none" rtlCol="0">
            <a:spAutoFit/>
          </a:bodyPr>
          <a:lstStyle/>
          <a:p>
            <a:r>
              <a:rPr lang="es-MX" dirty="0"/>
              <a:t>El centavo más cercano</a:t>
            </a:r>
          </a:p>
        </p:txBody>
      </p:sp>
      <p:sp>
        <p:nvSpPr>
          <p:cNvPr id="11" name="CuadroTexto 10"/>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849850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80">
                                          <p:stCondLst>
                                            <p:cond delay="0"/>
                                          </p:stCondLst>
                                        </p:cTn>
                                        <p:tgtEl>
                                          <p:spTgt spid="10"/>
                                        </p:tgtEl>
                                      </p:cBhvr>
                                    </p:animEffect>
                                    <p:anim calcmode="lin" valueType="num">
                                      <p:cBhvr>
                                        <p:cTn id="4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7" dur="26">
                                          <p:stCondLst>
                                            <p:cond delay="650"/>
                                          </p:stCondLst>
                                        </p:cTn>
                                        <p:tgtEl>
                                          <p:spTgt spid="10"/>
                                        </p:tgtEl>
                                      </p:cBhvr>
                                      <p:to x="100000" y="60000"/>
                                    </p:animScale>
                                    <p:animScale>
                                      <p:cBhvr>
                                        <p:cTn id="48" dur="166" decel="50000">
                                          <p:stCondLst>
                                            <p:cond delay="676"/>
                                          </p:stCondLst>
                                        </p:cTn>
                                        <p:tgtEl>
                                          <p:spTgt spid="10"/>
                                        </p:tgtEl>
                                      </p:cBhvr>
                                      <p:to x="100000" y="100000"/>
                                    </p:animScale>
                                    <p:animScale>
                                      <p:cBhvr>
                                        <p:cTn id="49" dur="26">
                                          <p:stCondLst>
                                            <p:cond delay="1312"/>
                                          </p:stCondLst>
                                        </p:cTn>
                                        <p:tgtEl>
                                          <p:spTgt spid="10"/>
                                        </p:tgtEl>
                                      </p:cBhvr>
                                      <p:to x="100000" y="80000"/>
                                    </p:animScale>
                                    <p:animScale>
                                      <p:cBhvr>
                                        <p:cTn id="50" dur="166" decel="50000">
                                          <p:stCondLst>
                                            <p:cond delay="1338"/>
                                          </p:stCondLst>
                                        </p:cTn>
                                        <p:tgtEl>
                                          <p:spTgt spid="10"/>
                                        </p:tgtEl>
                                      </p:cBhvr>
                                      <p:to x="100000" y="100000"/>
                                    </p:animScale>
                                    <p:animScale>
                                      <p:cBhvr>
                                        <p:cTn id="51" dur="26">
                                          <p:stCondLst>
                                            <p:cond delay="1642"/>
                                          </p:stCondLst>
                                        </p:cTn>
                                        <p:tgtEl>
                                          <p:spTgt spid="10"/>
                                        </p:tgtEl>
                                      </p:cBhvr>
                                      <p:to x="100000" y="90000"/>
                                    </p:animScale>
                                    <p:animScale>
                                      <p:cBhvr>
                                        <p:cTn id="52" dur="166" decel="50000">
                                          <p:stCondLst>
                                            <p:cond delay="1668"/>
                                          </p:stCondLst>
                                        </p:cTn>
                                        <p:tgtEl>
                                          <p:spTgt spid="10"/>
                                        </p:tgtEl>
                                      </p:cBhvr>
                                      <p:to x="100000" y="100000"/>
                                    </p:animScale>
                                    <p:animScale>
                                      <p:cBhvr>
                                        <p:cTn id="53" dur="26">
                                          <p:stCondLst>
                                            <p:cond delay="1808"/>
                                          </p:stCondLst>
                                        </p:cTn>
                                        <p:tgtEl>
                                          <p:spTgt spid="10"/>
                                        </p:tgtEl>
                                      </p:cBhvr>
                                      <p:to x="100000" y="95000"/>
                                    </p:animScale>
                                    <p:animScale>
                                      <p:cBhvr>
                                        <p:cTn id="54" dur="166" decel="50000">
                                          <p:stCondLst>
                                            <p:cond delay="1834"/>
                                          </p:stCondLst>
                                        </p:cTn>
                                        <p:tgtEl>
                                          <p:spTgt spid="10"/>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80">
                                          <p:stCondLst>
                                            <p:cond delay="0"/>
                                          </p:stCondLst>
                                        </p:cTn>
                                        <p:tgtEl>
                                          <p:spTgt spid="9"/>
                                        </p:tgtEl>
                                      </p:cBhvr>
                                    </p:animEffect>
                                    <p:anim calcmode="lin" valueType="num">
                                      <p:cBhvr>
                                        <p:cTn id="5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3" dur="26">
                                          <p:stCondLst>
                                            <p:cond delay="650"/>
                                          </p:stCondLst>
                                        </p:cTn>
                                        <p:tgtEl>
                                          <p:spTgt spid="9"/>
                                        </p:tgtEl>
                                      </p:cBhvr>
                                      <p:to x="100000" y="60000"/>
                                    </p:animScale>
                                    <p:animScale>
                                      <p:cBhvr>
                                        <p:cTn id="64" dur="166" decel="50000">
                                          <p:stCondLst>
                                            <p:cond delay="676"/>
                                          </p:stCondLst>
                                        </p:cTn>
                                        <p:tgtEl>
                                          <p:spTgt spid="9"/>
                                        </p:tgtEl>
                                      </p:cBhvr>
                                      <p:to x="100000" y="100000"/>
                                    </p:animScale>
                                    <p:animScale>
                                      <p:cBhvr>
                                        <p:cTn id="65" dur="26">
                                          <p:stCondLst>
                                            <p:cond delay="1312"/>
                                          </p:stCondLst>
                                        </p:cTn>
                                        <p:tgtEl>
                                          <p:spTgt spid="9"/>
                                        </p:tgtEl>
                                      </p:cBhvr>
                                      <p:to x="100000" y="80000"/>
                                    </p:animScale>
                                    <p:animScale>
                                      <p:cBhvr>
                                        <p:cTn id="66" dur="166" decel="50000">
                                          <p:stCondLst>
                                            <p:cond delay="1338"/>
                                          </p:stCondLst>
                                        </p:cTn>
                                        <p:tgtEl>
                                          <p:spTgt spid="9"/>
                                        </p:tgtEl>
                                      </p:cBhvr>
                                      <p:to x="100000" y="100000"/>
                                    </p:animScale>
                                    <p:animScale>
                                      <p:cBhvr>
                                        <p:cTn id="67" dur="26">
                                          <p:stCondLst>
                                            <p:cond delay="1642"/>
                                          </p:stCondLst>
                                        </p:cTn>
                                        <p:tgtEl>
                                          <p:spTgt spid="9"/>
                                        </p:tgtEl>
                                      </p:cBhvr>
                                      <p:to x="100000" y="90000"/>
                                    </p:animScale>
                                    <p:animScale>
                                      <p:cBhvr>
                                        <p:cTn id="68" dur="166" decel="50000">
                                          <p:stCondLst>
                                            <p:cond delay="1668"/>
                                          </p:stCondLst>
                                        </p:cTn>
                                        <p:tgtEl>
                                          <p:spTgt spid="9"/>
                                        </p:tgtEl>
                                      </p:cBhvr>
                                      <p:to x="100000" y="100000"/>
                                    </p:animScale>
                                    <p:animScale>
                                      <p:cBhvr>
                                        <p:cTn id="69" dur="26">
                                          <p:stCondLst>
                                            <p:cond delay="1808"/>
                                          </p:stCondLst>
                                        </p:cTn>
                                        <p:tgtEl>
                                          <p:spTgt spid="9"/>
                                        </p:tgtEl>
                                      </p:cBhvr>
                                      <p:to x="100000" y="95000"/>
                                    </p:animScale>
                                    <p:animScale>
                                      <p:cBhvr>
                                        <p:cTn id="7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Actividad 5: </a:t>
            </a:r>
            <a:r>
              <a:rPr lang="es-MX" b="0" dirty="0"/>
              <a:t>Redondee al peso más cercano</a:t>
            </a:r>
            <a:r>
              <a:rPr lang="es-MX" dirty="0"/>
              <a:t> </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21</a:t>
            </a:fld>
            <a:endParaRPr lang="es-MX"/>
          </a:p>
        </p:txBody>
      </p:sp>
      <p:sp>
        <p:nvSpPr>
          <p:cNvPr id="3" name="Marcador de contenido 2"/>
          <p:cNvSpPr>
            <a:spLocks noGrp="1"/>
          </p:cNvSpPr>
          <p:nvPr>
            <p:ph idx="1"/>
          </p:nvPr>
        </p:nvSpPr>
        <p:spPr/>
        <p:txBody>
          <a:bodyPr/>
          <a:lstStyle/>
          <a:p>
            <a:pPr marL="0" indent="0">
              <a:buNone/>
            </a:pPr>
            <a:r>
              <a:rPr lang="es-MX" dirty="0"/>
              <a:t>Una persona ha comprado en una tienda los siguientes artículos</a:t>
            </a:r>
          </a:p>
          <a:p>
            <a:pPr lvl="1"/>
            <a:r>
              <a:rPr lang="es-MX" dirty="0"/>
              <a:t>7 chicles a 80 centavos c/u.</a:t>
            </a:r>
          </a:p>
          <a:p>
            <a:pPr lvl="1"/>
            <a:r>
              <a:rPr lang="es-MX" dirty="0"/>
              <a:t>3 cajas e cerillos a $1.26 c/u</a:t>
            </a:r>
          </a:p>
          <a:p>
            <a:pPr lvl="1"/>
            <a:r>
              <a:rPr lang="es-MX" dirty="0"/>
              <a:t>5 kilos de jabón a 18.45 c/u</a:t>
            </a:r>
          </a:p>
          <a:p>
            <a:pPr marL="0" indent="0">
              <a:buNone/>
            </a:pPr>
            <a:endParaRPr lang="es-MX" dirty="0"/>
          </a:p>
          <a:p>
            <a:pPr marL="0" indent="0">
              <a:buNone/>
            </a:pPr>
            <a:r>
              <a:rPr lang="es-MX" dirty="0"/>
              <a:t>De esta transacción calcule:</a:t>
            </a:r>
          </a:p>
          <a:p>
            <a:pPr lvl="1"/>
            <a:r>
              <a:rPr lang="es-MX" dirty="0"/>
              <a:t>Sub Total (cálculo de la operación)</a:t>
            </a:r>
          </a:p>
          <a:p>
            <a:pPr lvl="1"/>
            <a:r>
              <a:rPr lang="es-MX" dirty="0" err="1"/>
              <a:t>Iva</a:t>
            </a:r>
            <a:r>
              <a:rPr lang="es-MX" dirty="0"/>
              <a:t> del 16%</a:t>
            </a:r>
          </a:p>
          <a:p>
            <a:pPr lvl="1"/>
            <a:r>
              <a:rPr lang="es-MX" dirty="0"/>
              <a:t>Total a pagar (redondee al peso más cercano)</a:t>
            </a:r>
          </a:p>
        </p:txBody>
      </p:sp>
    </p:spTree>
    <p:extLst>
      <p:ext uri="{BB962C8B-B14F-4D97-AF65-F5344CB8AC3E}">
        <p14:creationId xmlns:p14="http://schemas.microsoft.com/office/powerpoint/2010/main" val="1101577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Aritmética Racional con Fracciones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algn="just"/>
                <a:r>
                  <a:rPr lang="es-MX" dirty="0"/>
                  <a:t>Puede representar números como un numerador dividido por un denominador a través del módulo de fracciones estándar de Python.</a:t>
                </a:r>
              </a:p>
              <a:p>
                <a:pPr algn="just"/>
                <a:endParaRPr lang="es-MX" dirty="0"/>
              </a:p>
              <a:p>
                <a:pPr algn="just"/>
                <a:endParaRPr lang="es-MX" dirty="0"/>
              </a:p>
              <a:p>
                <a:pPr algn="just"/>
                <a:endParaRPr lang="es-MX" dirty="0"/>
              </a:p>
              <a:p>
                <a:pPr algn="just"/>
                <a:r>
                  <a:rPr lang="es-MX" dirty="0"/>
                  <a:t>Los argumentos de punto flotante pueden ser inexactos, así que puede usar </a:t>
                </a:r>
                <a14:m>
                  <m:oMath xmlns:m="http://schemas.openxmlformats.org/officeDocument/2006/math">
                    <m:r>
                      <a:rPr lang="es-MX" b="1" i="1" dirty="0" smtClean="0">
                        <a:latin typeface="Cambria Math" panose="02040503050406030204" pitchFamily="18" charset="0"/>
                      </a:rPr>
                      <m:t>𝑫𝒆𝒄𝒊𝒎𝒂𝒍</m:t>
                    </m:r>
                  </m:oMath>
                </a14:m>
                <a:r>
                  <a:rPr lang="es-MX" dirty="0"/>
                  <a:t> con </a:t>
                </a:r>
                <a14:m>
                  <m:oMath xmlns:m="http://schemas.openxmlformats.org/officeDocument/2006/math">
                    <m:r>
                      <a:rPr lang="es-MX" b="1" i="1" dirty="0" smtClean="0">
                        <a:latin typeface="Cambria Math" panose="02040503050406030204" pitchFamily="18" charset="0"/>
                      </a:rPr>
                      <m:t>𝑭𝒓𝒂𝒄𝒕𝒊𝒐𝒏</m:t>
                    </m:r>
                  </m:oMath>
                </a14:m>
                <a:r>
                  <a:rPr lang="es-MX" dirty="0"/>
                  <a:t> </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43" t="-2231" r="-1159"/>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22</a:t>
            </a:fld>
            <a:endParaRPr lang="es-MX"/>
          </a:p>
        </p:txBody>
      </p:sp>
      <p:pic>
        <p:nvPicPr>
          <p:cNvPr id="7" name="Imagen 6"/>
          <p:cNvPicPr>
            <a:picLocks noChangeAspect="1"/>
          </p:cNvPicPr>
          <p:nvPr/>
        </p:nvPicPr>
        <p:blipFill>
          <a:blip r:embed="rId3"/>
          <a:stretch>
            <a:fillRect/>
          </a:stretch>
        </p:blipFill>
        <p:spPr>
          <a:xfrm>
            <a:off x="1024080" y="2513502"/>
            <a:ext cx="4677428" cy="990738"/>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4"/>
          <a:stretch>
            <a:fillRect/>
          </a:stretch>
        </p:blipFill>
        <p:spPr>
          <a:xfrm>
            <a:off x="1024080" y="4870643"/>
            <a:ext cx="8907118" cy="1276528"/>
          </a:xfrm>
          <a:prstGeom prst="rect">
            <a:avLst/>
          </a:prstGeom>
          <a:effectLst>
            <a:glow rad="139700">
              <a:schemeClr val="accent1">
                <a:satMod val="175000"/>
                <a:alpha val="40000"/>
              </a:schemeClr>
            </a:glow>
          </a:effectLst>
        </p:spPr>
      </p:pic>
      <p:sp>
        <p:nvSpPr>
          <p:cNvPr id="9" name="CuadroTexto 8"/>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21050415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Aritmética Racional con Fracciones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a:t>Obtener el máximo común divisor de dos números con la función </a:t>
                </a:r>
                <a14:m>
                  <m:oMath xmlns:m="http://schemas.openxmlformats.org/officeDocument/2006/math">
                    <m:r>
                      <a:rPr lang="es-MX" b="1" i="1" dirty="0" smtClean="0">
                        <a:latin typeface="Cambria Math" panose="02040503050406030204" pitchFamily="18" charset="0"/>
                      </a:rPr>
                      <m:t>𝒈𝒄𝒅</m:t>
                    </m:r>
                  </m:oMath>
                </a14:m>
                <a:endParaRPr lang="es-MX" b="1"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43" t="-2231"/>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23</a:t>
            </a:fld>
            <a:endParaRPr lang="es-MX"/>
          </a:p>
        </p:txBody>
      </p:sp>
      <p:pic>
        <p:nvPicPr>
          <p:cNvPr id="7" name="Imagen 6"/>
          <p:cNvPicPr>
            <a:picLocks noChangeAspect="1"/>
          </p:cNvPicPr>
          <p:nvPr/>
        </p:nvPicPr>
        <p:blipFill>
          <a:blip r:embed="rId3"/>
          <a:stretch>
            <a:fillRect/>
          </a:stretch>
        </p:blipFill>
        <p:spPr>
          <a:xfrm>
            <a:off x="4395550" y="2981262"/>
            <a:ext cx="3400900" cy="895475"/>
          </a:xfrm>
          <a:prstGeom prst="rect">
            <a:avLst/>
          </a:prstGeom>
          <a:effectLst>
            <a:glow rad="139700">
              <a:schemeClr val="accent1">
                <a:satMod val="175000"/>
                <a:alpha val="40000"/>
              </a:schemeClr>
            </a:glow>
          </a:effectLst>
        </p:spPr>
      </p:pic>
      <p:sp>
        <p:nvSpPr>
          <p:cNvPr id="8" name="CuadroTexto 7"/>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4749483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just"/>
            <a:r>
              <a:rPr lang="es-MX" dirty="0"/>
              <a:t>Actividad 6:</a:t>
            </a:r>
            <a:r>
              <a:rPr lang="es-MX" sz="4000" b="0" dirty="0"/>
              <a:t> Realizar los siguientes ejercicios con aritmética racional con fracciones en Python</a:t>
            </a:r>
            <a:endParaRPr lang="es-MX" b="0" dirty="0"/>
          </a:p>
        </p:txBody>
      </p:sp>
      <p:sp>
        <p:nvSpPr>
          <p:cNvPr id="3" name="Marcador de contenido 2"/>
          <p:cNvSpPr>
            <a:spLocks noGrp="1"/>
          </p:cNvSpPr>
          <p:nvPr>
            <p:ph idx="1"/>
          </p:nvPr>
        </p:nvSpPr>
        <p:spPr/>
        <p:txBody>
          <a:bodyPr/>
          <a:lstStyle/>
          <a:p>
            <a:r>
              <a:rPr lang="es-MX" dirty="0"/>
              <a:t>Los dos puntos en el ejercicio 2, significan división:</a:t>
            </a:r>
          </a:p>
          <a:p>
            <a:pPr marL="0" indent="0">
              <a:buNone/>
            </a:pPr>
            <a:r>
              <a:rPr lang="es-MX" dirty="0"/>
              <a:t>1)                         5)</a:t>
            </a:r>
          </a:p>
          <a:p>
            <a:endParaRPr lang="es-MX" dirty="0"/>
          </a:p>
          <a:p>
            <a:pPr marL="0" indent="0">
              <a:buNone/>
            </a:pPr>
            <a:r>
              <a:rPr lang="es-MX" dirty="0"/>
              <a:t>2)</a:t>
            </a:r>
          </a:p>
          <a:p>
            <a:pPr marL="0" indent="0">
              <a:buNone/>
            </a:pPr>
            <a:endParaRPr lang="es-MX" dirty="0"/>
          </a:p>
          <a:p>
            <a:pPr marL="0" indent="0">
              <a:buNone/>
            </a:pPr>
            <a:r>
              <a:rPr lang="es-MX" dirty="0"/>
              <a:t>3)</a:t>
            </a:r>
          </a:p>
          <a:p>
            <a:pPr marL="0" indent="0">
              <a:buNone/>
            </a:pPr>
            <a:endParaRPr lang="es-MX" dirty="0"/>
          </a:p>
          <a:p>
            <a:pPr marL="0" indent="0">
              <a:buNone/>
            </a:pPr>
            <a:r>
              <a:rPr lang="es-MX" dirty="0"/>
              <a:t>4)</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24</a:t>
            </a:fld>
            <a:endParaRPr lang="es-MX"/>
          </a:p>
        </p:txBody>
      </p:sp>
      <p:pic>
        <p:nvPicPr>
          <p:cNvPr id="7" name="Imagen 6"/>
          <p:cNvPicPr>
            <a:picLocks noChangeAspect="1"/>
          </p:cNvPicPr>
          <p:nvPr/>
        </p:nvPicPr>
        <p:blipFill>
          <a:blip r:embed="rId3"/>
          <a:stretch>
            <a:fillRect/>
          </a:stretch>
        </p:blipFill>
        <p:spPr>
          <a:xfrm>
            <a:off x="1353706" y="2184681"/>
            <a:ext cx="1314633" cy="581106"/>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4"/>
          <a:stretch>
            <a:fillRect/>
          </a:stretch>
        </p:blipFill>
        <p:spPr>
          <a:xfrm>
            <a:off x="1353706" y="3175093"/>
            <a:ext cx="1533739" cy="666843"/>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5"/>
          <a:stretch>
            <a:fillRect/>
          </a:stretch>
        </p:blipFill>
        <p:spPr>
          <a:xfrm>
            <a:off x="1353706" y="4070242"/>
            <a:ext cx="1152686" cy="762106"/>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6"/>
          <a:stretch>
            <a:fillRect/>
          </a:stretch>
        </p:blipFill>
        <p:spPr>
          <a:xfrm>
            <a:off x="1353706" y="5160419"/>
            <a:ext cx="1333686" cy="952633"/>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7"/>
          <a:stretch>
            <a:fillRect/>
          </a:stretch>
        </p:blipFill>
        <p:spPr>
          <a:xfrm>
            <a:off x="3645575" y="2137049"/>
            <a:ext cx="3191320" cy="676369"/>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2597082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Cadenas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25</a:t>
            </a:fld>
            <a:endParaRPr lang="es-MX"/>
          </a:p>
        </p:txBody>
      </p:sp>
      <p:pic>
        <p:nvPicPr>
          <p:cNvPr id="9" name="Marcador de contenido 8"/>
          <p:cNvPicPr>
            <a:picLocks noGrp="1" noChangeAspect="1"/>
          </p:cNvPicPr>
          <p:nvPr>
            <p:ph idx="1"/>
          </p:nvPr>
        </p:nvPicPr>
        <p:blipFill>
          <a:blip r:embed="rId3"/>
          <a:stretch>
            <a:fillRect/>
          </a:stretch>
        </p:blipFill>
        <p:spPr>
          <a:xfrm>
            <a:off x="838200" y="1493057"/>
            <a:ext cx="1838582" cy="1171739"/>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4"/>
          <a:stretch>
            <a:fillRect/>
          </a:stretch>
        </p:blipFill>
        <p:spPr>
          <a:xfrm>
            <a:off x="838200" y="2961413"/>
            <a:ext cx="4486901" cy="1428949"/>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5"/>
          <a:stretch>
            <a:fillRect/>
          </a:stretch>
        </p:blipFill>
        <p:spPr>
          <a:xfrm>
            <a:off x="838200" y="4686979"/>
            <a:ext cx="2343477" cy="1209844"/>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6"/>
          <a:stretch>
            <a:fillRect/>
          </a:stretch>
        </p:blipFill>
        <p:spPr>
          <a:xfrm>
            <a:off x="5591177" y="2552431"/>
            <a:ext cx="5698615" cy="2666573"/>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41380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80">
                                          <p:stCondLst>
                                            <p:cond delay="0"/>
                                          </p:stCondLst>
                                        </p:cTn>
                                        <p:tgtEl>
                                          <p:spTgt spid="11"/>
                                        </p:tgtEl>
                                      </p:cBhvr>
                                    </p:animEffect>
                                    <p:anim calcmode="lin" valueType="num">
                                      <p:cBhvr>
                                        <p:cTn id="2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gtEl>
                                      </p:cBhvr>
                                      <p:to x="100000" y="60000"/>
                                    </p:animScale>
                                    <p:animScale>
                                      <p:cBhvr>
                                        <p:cTn id="32" dur="166" decel="50000">
                                          <p:stCondLst>
                                            <p:cond delay="676"/>
                                          </p:stCondLst>
                                        </p:cTn>
                                        <p:tgtEl>
                                          <p:spTgt spid="11"/>
                                        </p:tgtEl>
                                      </p:cBhvr>
                                      <p:to x="100000" y="100000"/>
                                    </p:animScale>
                                    <p:animScale>
                                      <p:cBhvr>
                                        <p:cTn id="33" dur="26">
                                          <p:stCondLst>
                                            <p:cond delay="1312"/>
                                          </p:stCondLst>
                                        </p:cTn>
                                        <p:tgtEl>
                                          <p:spTgt spid="11"/>
                                        </p:tgtEl>
                                      </p:cBhvr>
                                      <p:to x="100000" y="80000"/>
                                    </p:animScale>
                                    <p:animScale>
                                      <p:cBhvr>
                                        <p:cTn id="34" dur="166" decel="50000">
                                          <p:stCondLst>
                                            <p:cond delay="1338"/>
                                          </p:stCondLst>
                                        </p:cTn>
                                        <p:tgtEl>
                                          <p:spTgt spid="11"/>
                                        </p:tgtEl>
                                      </p:cBhvr>
                                      <p:to x="100000" y="100000"/>
                                    </p:animScale>
                                    <p:animScale>
                                      <p:cBhvr>
                                        <p:cTn id="35" dur="26">
                                          <p:stCondLst>
                                            <p:cond delay="1642"/>
                                          </p:stCondLst>
                                        </p:cTn>
                                        <p:tgtEl>
                                          <p:spTgt spid="11"/>
                                        </p:tgtEl>
                                      </p:cBhvr>
                                      <p:to x="100000" y="90000"/>
                                    </p:animScale>
                                    <p:animScale>
                                      <p:cBhvr>
                                        <p:cTn id="36" dur="166" decel="50000">
                                          <p:stCondLst>
                                            <p:cond delay="1668"/>
                                          </p:stCondLst>
                                        </p:cTn>
                                        <p:tgtEl>
                                          <p:spTgt spid="11"/>
                                        </p:tgtEl>
                                      </p:cBhvr>
                                      <p:to x="100000" y="100000"/>
                                    </p:animScale>
                                    <p:animScale>
                                      <p:cBhvr>
                                        <p:cTn id="37" dur="26">
                                          <p:stCondLst>
                                            <p:cond delay="1808"/>
                                          </p:stCondLst>
                                        </p:cTn>
                                        <p:tgtEl>
                                          <p:spTgt spid="11"/>
                                        </p:tgtEl>
                                      </p:cBhvr>
                                      <p:to x="100000" y="95000"/>
                                    </p:animScale>
                                    <p:animScale>
                                      <p:cBhvr>
                                        <p:cTn id="38" dur="166" decel="50000">
                                          <p:stCondLst>
                                            <p:cond delay="1834"/>
                                          </p:stCondLst>
                                        </p:cTn>
                                        <p:tgtEl>
                                          <p:spTgt spid="11"/>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Impresión: </a:t>
            </a:r>
            <a:r>
              <a:rPr lang="es-MX" b="0" i="1" dirty="0" err="1"/>
              <a:t>print</a:t>
            </a:r>
            <a:r>
              <a:rPr lang="es-MX" b="0" i="1" dirty="0"/>
              <a:t>( )</a:t>
            </a:r>
          </a:p>
        </p:txBody>
      </p:sp>
      <p:pic>
        <p:nvPicPr>
          <p:cNvPr id="7" name="Marcador de contenido 6"/>
          <p:cNvPicPr>
            <a:picLocks noGrp="1" noChangeAspect="1"/>
          </p:cNvPicPr>
          <p:nvPr>
            <p:ph idx="1"/>
          </p:nvPr>
        </p:nvPicPr>
        <p:blipFill>
          <a:blip r:embed="rId2"/>
          <a:stretch>
            <a:fillRect/>
          </a:stretch>
        </p:blipFill>
        <p:spPr>
          <a:xfrm>
            <a:off x="838200" y="1616697"/>
            <a:ext cx="5401429" cy="2267266"/>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26</a:t>
            </a:fld>
            <a:endParaRPr lang="es-MX"/>
          </a:p>
        </p:txBody>
      </p:sp>
      <p:pic>
        <p:nvPicPr>
          <p:cNvPr id="8" name="Imagen 7"/>
          <p:cNvPicPr>
            <a:picLocks noChangeAspect="1"/>
          </p:cNvPicPr>
          <p:nvPr/>
        </p:nvPicPr>
        <p:blipFill>
          <a:blip r:embed="rId3"/>
          <a:stretch>
            <a:fillRect/>
          </a:stretch>
        </p:blipFill>
        <p:spPr>
          <a:xfrm>
            <a:off x="838200" y="4420592"/>
            <a:ext cx="7668695" cy="495369"/>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6532971" y="1861227"/>
            <a:ext cx="5029902" cy="1733792"/>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90357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Convertir a cadena: </a:t>
            </a:r>
            <a:r>
              <a:rPr lang="es-MX" b="0" i="1" dirty="0" err="1"/>
              <a:t>str</a:t>
            </a:r>
            <a:r>
              <a:rPr lang="es-MX" b="0" i="1" dirty="0"/>
              <a:t>( )</a:t>
            </a:r>
            <a:endParaRPr lang="es-MX" dirty="0"/>
          </a:p>
        </p:txBody>
      </p:sp>
      <p:pic>
        <p:nvPicPr>
          <p:cNvPr id="7" name="Marcador de contenido 6"/>
          <p:cNvPicPr>
            <a:picLocks noGrp="1" noChangeAspect="1"/>
          </p:cNvPicPr>
          <p:nvPr>
            <p:ph idx="1"/>
          </p:nvPr>
        </p:nvPicPr>
        <p:blipFill>
          <a:blip r:embed="rId2"/>
          <a:stretch>
            <a:fillRect/>
          </a:stretch>
        </p:blipFill>
        <p:spPr>
          <a:xfrm>
            <a:off x="5093291" y="2310139"/>
            <a:ext cx="1428949" cy="1276528"/>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27</a:t>
            </a:fld>
            <a:endParaRPr lang="es-MX"/>
          </a:p>
        </p:txBody>
      </p:sp>
    </p:spTree>
    <p:extLst>
      <p:ext uri="{BB962C8B-B14F-4D97-AF65-F5344CB8AC3E}">
        <p14:creationId xmlns:p14="http://schemas.microsoft.com/office/powerpoint/2010/main" val="2275661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Caracteres de escape: </a:t>
            </a:r>
            <a:r>
              <a:rPr lang="es-MX" b="0" dirty="0"/>
              <a:t>/</a:t>
            </a:r>
          </a:p>
        </p:txBody>
      </p:sp>
      <p:pic>
        <p:nvPicPr>
          <p:cNvPr id="8" name="Marcador de contenido 7"/>
          <p:cNvPicPr>
            <a:picLocks noGrp="1" noChangeAspect="1"/>
          </p:cNvPicPr>
          <p:nvPr>
            <p:ph idx="1"/>
          </p:nvPr>
        </p:nvPicPr>
        <p:blipFill>
          <a:blip r:embed="rId2"/>
          <a:stretch>
            <a:fillRect/>
          </a:stretch>
        </p:blipFill>
        <p:spPr>
          <a:xfrm>
            <a:off x="9524745" y="1509616"/>
            <a:ext cx="1829055" cy="1810003"/>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28</a:t>
            </a:fld>
            <a:endParaRPr lang="es-MX"/>
          </a:p>
        </p:txBody>
      </p:sp>
      <p:pic>
        <p:nvPicPr>
          <p:cNvPr id="7" name="Imagen 6"/>
          <p:cNvPicPr>
            <a:picLocks noChangeAspect="1"/>
          </p:cNvPicPr>
          <p:nvPr/>
        </p:nvPicPr>
        <p:blipFill>
          <a:blip r:embed="rId3"/>
          <a:stretch>
            <a:fillRect/>
          </a:stretch>
        </p:blipFill>
        <p:spPr>
          <a:xfrm>
            <a:off x="838200" y="1528696"/>
            <a:ext cx="4972744" cy="1400370"/>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838200" y="3214807"/>
            <a:ext cx="8259328" cy="1714739"/>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2942785" y="5278559"/>
            <a:ext cx="6306430" cy="81926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41060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Concatenación: </a:t>
            </a:r>
            <a:r>
              <a:rPr lang="es-MX" b="0" i="1" dirty="0"/>
              <a:t>+</a:t>
            </a:r>
          </a:p>
        </p:txBody>
      </p:sp>
      <p:pic>
        <p:nvPicPr>
          <p:cNvPr id="7" name="Marcador de contenido 6"/>
          <p:cNvPicPr>
            <a:picLocks noGrp="1" noChangeAspect="1"/>
          </p:cNvPicPr>
          <p:nvPr>
            <p:ph idx="1"/>
          </p:nvPr>
        </p:nvPicPr>
        <p:blipFill>
          <a:blip r:embed="rId2"/>
          <a:stretch>
            <a:fillRect/>
          </a:stretch>
        </p:blipFill>
        <p:spPr>
          <a:xfrm>
            <a:off x="838200" y="1623354"/>
            <a:ext cx="5382376" cy="543001"/>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29</a:t>
            </a:fld>
            <a:endParaRPr lang="es-MX"/>
          </a:p>
        </p:txBody>
      </p:sp>
      <p:pic>
        <p:nvPicPr>
          <p:cNvPr id="8" name="Imagen 7"/>
          <p:cNvPicPr>
            <a:picLocks noChangeAspect="1"/>
          </p:cNvPicPr>
          <p:nvPr/>
        </p:nvPicPr>
        <p:blipFill>
          <a:blip r:embed="rId3"/>
          <a:stretch>
            <a:fillRect/>
          </a:stretch>
        </p:blipFill>
        <p:spPr>
          <a:xfrm>
            <a:off x="6515156" y="1604302"/>
            <a:ext cx="5125165" cy="562053"/>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3476259" y="2880689"/>
            <a:ext cx="5239481" cy="2010056"/>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87759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Palabras reservadas en Python</a:t>
            </a:r>
          </a:p>
        </p:txBody>
      </p:sp>
      <p:pic>
        <p:nvPicPr>
          <p:cNvPr id="7" name="Marcador de contenido 6"/>
          <p:cNvPicPr>
            <a:picLocks noGrp="1" noChangeAspect="1"/>
          </p:cNvPicPr>
          <p:nvPr>
            <p:ph idx="1"/>
          </p:nvPr>
        </p:nvPicPr>
        <p:blipFill>
          <a:blip r:embed="rId2"/>
          <a:stretch>
            <a:fillRect/>
          </a:stretch>
        </p:blipFill>
        <p:spPr>
          <a:xfrm>
            <a:off x="2852285" y="2728756"/>
            <a:ext cx="6487430" cy="2248214"/>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a:t>
            </a:fld>
            <a:endParaRPr lang="es-MX"/>
          </a:p>
        </p:txBody>
      </p:sp>
      <p:sp>
        <p:nvSpPr>
          <p:cNvPr id="9" name="CuadroTexto 8"/>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9596037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Duplicar: *</a:t>
            </a:r>
          </a:p>
        </p:txBody>
      </p:sp>
      <p:pic>
        <p:nvPicPr>
          <p:cNvPr id="7" name="Marcador de contenido 6"/>
          <p:cNvPicPr>
            <a:picLocks noGrp="1" noChangeAspect="1"/>
          </p:cNvPicPr>
          <p:nvPr>
            <p:ph idx="1"/>
          </p:nvPr>
        </p:nvPicPr>
        <p:blipFill>
          <a:blip r:embed="rId2"/>
          <a:stretch>
            <a:fillRect/>
          </a:stretch>
        </p:blipFill>
        <p:spPr>
          <a:xfrm>
            <a:off x="2618890" y="2571571"/>
            <a:ext cx="6954220" cy="2562583"/>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30</a:t>
            </a:fld>
            <a:endParaRPr lang="es-MX"/>
          </a:p>
        </p:txBody>
      </p:sp>
    </p:spTree>
    <p:extLst>
      <p:ext uri="{BB962C8B-B14F-4D97-AF65-F5344CB8AC3E}">
        <p14:creationId xmlns:p14="http://schemas.microsoft.com/office/powerpoint/2010/main" val="215252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Extraer un carácter</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31</a:t>
            </a:fld>
            <a:endParaRPr lang="es-MX"/>
          </a:p>
        </p:txBody>
      </p:sp>
      <p:pic>
        <p:nvPicPr>
          <p:cNvPr id="10" name="Marcador de contenido 9"/>
          <p:cNvPicPr>
            <a:picLocks noGrp="1" noChangeAspect="1"/>
          </p:cNvPicPr>
          <p:nvPr>
            <p:ph idx="1"/>
          </p:nvPr>
        </p:nvPicPr>
        <p:blipFill>
          <a:blip r:embed="rId2"/>
          <a:stretch>
            <a:fillRect/>
          </a:stretch>
        </p:blipFill>
        <p:spPr>
          <a:xfrm>
            <a:off x="6284380" y="1561617"/>
            <a:ext cx="5069420" cy="4648200"/>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3"/>
          <a:stretch>
            <a:fillRect/>
          </a:stretch>
        </p:blipFill>
        <p:spPr>
          <a:xfrm>
            <a:off x="1897381" y="1561617"/>
            <a:ext cx="2819794" cy="2619741"/>
          </a:xfrm>
          <a:prstGeom prst="rect">
            <a:avLst/>
          </a:prstGeom>
          <a:effectLst>
            <a:glow rad="139700">
              <a:schemeClr val="accent1">
                <a:satMod val="175000"/>
                <a:alpha val="40000"/>
              </a:schemeClr>
            </a:glow>
          </a:effectLst>
        </p:spPr>
      </p:pic>
      <p:pic>
        <p:nvPicPr>
          <p:cNvPr id="13" name="Imagen 12"/>
          <p:cNvPicPr>
            <a:picLocks noChangeAspect="1"/>
          </p:cNvPicPr>
          <p:nvPr/>
        </p:nvPicPr>
        <p:blipFill>
          <a:blip r:embed="rId4"/>
          <a:stretch>
            <a:fillRect/>
          </a:stretch>
        </p:blipFill>
        <p:spPr>
          <a:xfrm>
            <a:off x="1203913" y="4418378"/>
            <a:ext cx="4799322" cy="969670"/>
          </a:xfrm>
          <a:prstGeom prst="rect">
            <a:avLst/>
          </a:prstGeom>
          <a:effectLst>
            <a:glow rad="139700">
              <a:schemeClr val="accent1">
                <a:satMod val="175000"/>
                <a:alpha val="40000"/>
              </a:schemeClr>
            </a:glow>
          </a:effectLst>
        </p:spPr>
      </p:pic>
      <p:pic>
        <p:nvPicPr>
          <p:cNvPr id="14" name="Imagen 13"/>
          <p:cNvPicPr>
            <a:picLocks noChangeAspect="1"/>
          </p:cNvPicPr>
          <p:nvPr/>
        </p:nvPicPr>
        <p:blipFill>
          <a:blip r:embed="rId5"/>
          <a:stretch>
            <a:fillRect/>
          </a:stretch>
        </p:blipFill>
        <p:spPr>
          <a:xfrm>
            <a:off x="1567081" y="5581079"/>
            <a:ext cx="4134427" cy="628738"/>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12276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13"/>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80">
                                          <p:stCondLst>
                                            <p:cond delay="0"/>
                                          </p:stCondLst>
                                        </p:cTn>
                                        <p:tgtEl>
                                          <p:spTgt spid="14"/>
                                        </p:tgtEl>
                                      </p:cBhvr>
                                    </p:animEffect>
                                    <p:anim calcmode="lin" valueType="num">
                                      <p:cBhvr>
                                        <p:cTn id="3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5" dur="26">
                                          <p:stCondLst>
                                            <p:cond delay="650"/>
                                          </p:stCondLst>
                                        </p:cTn>
                                        <p:tgtEl>
                                          <p:spTgt spid="14"/>
                                        </p:tgtEl>
                                      </p:cBhvr>
                                      <p:to x="100000" y="60000"/>
                                    </p:animScale>
                                    <p:animScale>
                                      <p:cBhvr>
                                        <p:cTn id="36" dur="166" decel="50000">
                                          <p:stCondLst>
                                            <p:cond delay="676"/>
                                          </p:stCondLst>
                                        </p:cTn>
                                        <p:tgtEl>
                                          <p:spTgt spid="14"/>
                                        </p:tgtEl>
                                      </p:cBhvr>
                                      <p:to x="100000" y="100000"/>
                                    </p:animScale>
                                    <p:animScale>
                                      <p:cBhvr>
                                        <p:cTn id="37" dur="26">
                                          <p:stCondLst>
                                            <p:cond delay="1312"/>
                                          </p:stCondLst>
                                        </p:cTn>
                                        <p:tgtEl>
                                          <p:spTgt spid="14"/>
                                        </p:tgtEl>
                                      </p:cBhvr>
                                      <p:to x="100000" y="80000"/>
                                    </p:animScale>
                                    <p:animScale>
                                      <p:cBhvr>
                                        <p:cTn id="38" dur="166" decel="50000">
                                          <p:stCondLst>
                                            <p:cond delay="1338"/>
                                          </p:stCondLst>
                                        </p:cTn>
                                        <p:tgtEl>
                                          <p:spTgt spid="14"/>
                                        </p:tgtEl>
                                      </p:cBhvr>
                                      <p:to x="100000" y="100000"/>
                                    </p:animScale>
                                    <p:animScale>
                                      <p:cBhvr>
                                        <p:cTn id="39" dur="26">
                                          <p:stCondLst>
                                            <p:cond delay="1642"/>
                                          </p:stCondLst>
                                        </p:cTn>
                                        <p:tgtEl>
                                          <p:spTgt spid="14"/>
                                        </p:tgtEl>
                                      </p:cBhvr>
                                      <p:to x="100000" y="90000"/>
                                    </p:animScale>
                                    <p:animScale>
                                      <p:cBhvr>
                                        <p:cTn id="40" dur="166" decel="50000">
                                          <p:stCondLst>
                                            <p:cond delay="1668"/>
                                          </p:stCondLst>
                                        </p:cTn>
                                        <p:tgtEl>
                                          <p:spTgt spid="14"/>
                                        </p:tgtEl>
                                      </p:cBhvr>
                                      <p:to x="100000" y="100000"/>
                                    </p:animScale>
                                    <p:animScale>
                                      <p:cBhvr>
                                        <p:cTn id="41" dur="26">
                                          <p:stCondLst>
                                            <p:cond delay="1808"/>
                                          </p:stCondLst>
                                        </p:cTn>
                                        <p:tgtEl>
                                          <p:spTgt spid="14"/>
                                        </p:tgtEl>
                                      </p:cBhvr>
                                      <p:to x="100000" y="95000"/>
                                    </p:animScale>
                                    <p:animScale>
                                      <p:cBhvr>
                                        <p:cTn id="42"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dirty="0"/>
              <a:t>Extraer una </a:t>
            </a:r>
            <a:r>
              <a:rPr lang="es-MX" dirty="0" err="1"/>
              <a:t>subcadena</a:t>
            </a:r>
            <a:r>
              <a:rPr lang="es-MX" dirty="0"/>
              <a:t> (</a:t>
            </a:r>
            <a:r>
              <a:rPr lang="es-MX" dirty="0" err="1"/>
              <a:t>slice</a:t>
            </a:r>
            <a:r>
              <a:rPr lang="es-MX" dirty="0"/>
              <a:t>): </a:t>
            </a:r>
            <a:br>
              <a:rPr lang="es-MX" dirty="0"/>
            </a:br>
            <a:r>
              <a:rPr lang="es-MX" dirty="0"/>
              <a:t>[</a:t>
            </a:r>
            <a:r>
              <a:rPr lang="es-MX" b="0" dirty="0"/>
              <a:t>inicio: fin-1: pasos</a:t>
            </a:r>
            <a:r>
              <a:rPr lang="es-MX" dirty="0"/>
              <a:t>]</a:t>
            </a:r>
          </a:p>
        </p:txBody>
      </p:sp>
      <mc:AlternateContent xmlns:mc="http://schemas.openxmlformats.org/markup-compatibility/2006" xmlns:a14="http://schemas.microsoft.com/office/drawing/2010/main">
        <mc:Choice Requires="a14">
          <p:sp>
            <p:nvSpPr>
              <p:cNvPr id="3" name="Marcador de contenido 2"/>
              <p:cNvSpPr>
                <a:spLocks noGrp="1"/>
              </p:cNvSpPr>
              <p:nvPr>
                <p:ph sz="half" idx="1"/>
              </p:nvPr>
            </p:nvSpPr>
            <p:spPr/>
            <p:txBody>
              <a:bodyPr>
                <a:normAutofit/>
              </a:bodyPr>
              <a:lstStyle/>
              <a:p>
                <a14:m>
                  <m:oMath xmlns:m="http://schemas.openxmlformats.org/officeDocument/2006/math">
                    <m:r>
                      <a:rPr lang="es-MX" sz="2000" i="1" dirty="0" smtClean="0">
                        <a:solidFill>
                          <a:srgbClr val="0070C0"/>
                        </a:solidFill>
                        <a:latin typeface="Cambria Math" panose="02040503050406030204" pitchFamily="18" charset="0"/>
                      </a:rPr>
                      <m:t>[:]</m:t>
                    </m:r>
                  </m:oMath>
                </a14:m>
                <a:r>
                  <a:rPr lang="es-MX" sz="2000" dirty="0"/>
                  <a:t> = extrae la secuencia completa.</a:t>
                </a:r>
              </a:p>
              <a:p>
                <a14:m>
                  <m:oMath xmlns:m="http://schemas.openxmlformats.org/officeDocument/2006/math">
                    <m:r>
                      <a:rPr lang="es-MX" sz="2000" i="1" dirty="0" smtClean="0">
                        <a:solidFill>
                          <a:srgbClr val="0070C0"/>
                        </a:solidFill>
                        <a:latin typeface="Cambria Math" panose="02040503050406030204" pitchFamily="18" charset="0"/>
                      </a:rPr>
                      <m:t>[</m:t>
                    </m:r>
                    <m:r>
                      <a:rPr lang="es-MX" sz="2000" i="1" dirty="0" smtClean="0">
                        <a:solidFill>
                          <a:srgbClr val="0070C0"/>
                        </a:solidFill>
                        <a:latin typeface="Cambria Math" panose="02040503050406030204" pitchFamily="18" charset="0"/>
                      </a:rPr>
                      <m:t>𝑖𝑛𝑖𝑐𝑖𝑜</m:t>
                    </m:r>
                    <m:r>
                      <a:rPr lang="es-MX" sz="2000" i="1" dirty="0" smtClean="0">
                        <a:solidFill>
                          <a:srgbClr val="0070C0"/>
                        </a:solidFill>
                        <a:latin typeface="Cambria Math" panose="02040503050406030204" pitchFamily="18" charset="0"/>
                      </a:rPr>
                      <m:t>:]</m:t>
                    </m:r>
                  </m:oMath>
                </a14:m>
                <a:r>
                  <a:rPr lang="es-MX" sz="2000" dirty="0"/>
                  <a:t> = extrae desde la posición indicada por </a:t>
                </a:r>
                <a14:m>
                  <m:oMath xmlns:m="http://schemas.openxmlformats.org/officeDocument/2006/math">
                    <m:r>
                      <a:rPr lang="es-MX" sz="2000" i="1" dirty="0" smtClean="0">
                        <a:solidFill>
                          <a:srgbClr val="0070C0"/>
                        </a:solidFill>
                        <a:latin typeface="Cambria Math" panose="02040503050406030204" pitchFamily="18" charset="0"/>
                      </a:rPr>
                      <m:t>𝑖𝑛𝑖𝑐𝑖𝑜</m:t>
                    </m:r>
                  </m:oMath>
                </a14:m>
                <a:r>
                  <a:rPr lang="es-MX" sz="2000" dirty="0"/>
                  <a:t> hasta el final.</a:t>
                </a:r>
              </a:p>
              <a:p>
                <a14:m>
                  <m:oMath xmlns:m="http://schemas.openxmlformats.org/officeDocument/2006/math">
                    <m:r>
                      <a:rPr lang="es-MX" sz="2000" i="1" dirty="0" smtClean="0">
                        <a:solidFill>
                          <a:srgbClr val="0070C0"/>
                        </a:solidFill>
                        <a:latin typeface="Cambria Math" panose="02040503050406030204" pitchFamily="18" charset="0"/>
                      </a:rPr>
                      <m:t>[:</m:t>
                    </m:r>
                    <m:r>
                      <a:rPr lang="es-MX" sz="2000" i="1" dirty="0" smtClean="0">
                        <a:solidFill>
                          <a:srgbClr val="0070C0"/>
                        </a:solidFill>
                        <a:latin typeface="Cambria Math" panose="02040503050406030204" pitchFamily="18" charset="0"/>
                      </a:rPr>
                      <m:t>𝑓𝑖𝑛</m:t>
                    </m:r>
                    <m:r>
                      <a:rPr lang="es-MX" sz="2000" i="1" dirty="0" smtClean="0">
                        <a:solidFill>
                          <a:srgbClr val="0070C0"/>
                        </a:solidFill>
                        <a:latin typeface="Cambria Math" panose="02040503050406030204" pitchFamily="18" charset="0"/>
                      </a:rPr>
                      <m:t>]</m:t>
                    </m:r>
                  </m:oMath>
                </a14:m>
                <a:r>
                  <a:rPr lang="es-MX" sz="2000" dirty="0">
                    <a:solidFill>
                      <a:srgbClr val="0070C0"/>
                    </a:solidFill>
                  </a:rPr>
                  <a:t> </a:t>
                </a:r>
                <a:r>
                  <a:rPr lang="es-MX" sz="2000" dirty="0"/>
                  <a:t>= extrae desde el inicio hasta la posición indicada por </a:t>
                </a:r>
                <a14:m>
                  <m:oMath xmlns:m="http://schemas.openxmlformats.org/officeDocument/2006/math">
                    <m:r>
                      <a:rPr lang="es-MX" sz="2000" i="1" dirty="0" smtClean="0">
                        <a:solidFill>
                          <a:srgbClr val="0070C0"/>
                        </a:solidFill>
                        <a:latin typeface="Cambria Math" panose="02040503050406030204" pitchFamily="18" charset="0"/>
                      </a:rPr>
                      <m:t>𝑓𝑖𝑛</m:t>
                    </m:r>
                  </m:oMath>
                </a14:m>
                <a:r>
                  <a:rPr lang="es-MX" sz="2000" dirty="0"/>
                  <a:t> menos 1.</a:t>
                </a:r>
              </a:p>
              <a:p>
                <a14:m>
                  <m:oMath xmlns:m="http://schemas.openxmlformats.org/officeDocument/2006/math">
                    <m:r>
                      <a:rPr lang="es-MX" sz="2000" i="1" dirty="0" smtClean="0">
                        <a:solidFill>
                          <a:srgbClr val="0070C0"/>
                        </a:solidFill>
                        <a:latin typeface="Cambria Math" panose="02040503050406030204" pitchFamily="18" charset="0"/>
                      </a:rPr>
                      <m:t>[</m:t>
                    </m:r>
                    <m:r>
                      <a:rPr lang="es-MX" sz="2000" i="1" dirty="0" err="1" smtClean="0">
                        <a:solidFill>
                          <a:srgbClr val="0070C0"/>
                        </a:solidFill>
                        <a:latin typeface="Cambria Math" panose="02040503050406030204" pitchFamily="18" charset="0"/>
                      </a:rPr>
                      <m:t>𝑖𝑛𝑖𝑐𝑖𝑜</m:t>
                    </m:r>
                    <m:r>
                      <a:rPr lang="es-MX" sz="2000" i="1" dirty="0" err="1" smtClean="0">
                        <a:solidFill>
                          <a:srgbClr val="0070C0"/>
                        </a:solidFill>
                        <a:latin typeface="Cambria Math" panose="02040503050406030204" pitchFamily="18" charset="0"/>
                      </a:rPr>
                      <m:t>:</m:t>
                    </m:r>
                    <m:r>
                      <a:rPr lang="es-MX" sz="2000" i="1" dirty="0" err="1" smtClean="0">
                        <a:solidFill>
                          <a:srgbClr val="0070C0"/>
                        </a:solidFill>
                        <a:latin typeface="Cambria Math" panose="02040503050406030204" pitchFamily="18" charset="0"/>
                      </a:rPr>
                      <m:t>𝑓𝑖𝑛</m:t>
                    </m:r>
                    <m:r>
                      <a:rPr lang="es-MX" sz="2000" i="1" dirty="0" smtClean="0">
                        <a:solidFill>
                          <a:srgbClr val="0070C0"/>
                        </a:solidFill>
                        <a:latin typeface="Cambria Math" panose="02040503050406030204" pitchFamily="18" charset="0"/>
                      </a:rPr>
                      <m:t>]</m:t>
                    </m:r>
                  </m:oMath>
                </a14:m>
                <a:r>
                  <a:rPr lang="es-MX" sz="2000" dirty="0"/>
                  <a:t> = extrae desde </a:t>
                </a:r>
                <a14:m>
                  <m:oMath xmlns:m="http://schemas.openxmlformats.org/officeDocument/2006/math">
                    <m:r>
                      <a:rPr lang="es-MX" sz="2000" i="1" dirty="0" smtClean="0">
                        <a:solidFill>
                          <a:srgbClr val="0070C0"/>
                        </a:solidFill>
                        <a:latin typeface="Cambria Math" panose="02040503050406030204" pitchFamily="18" charset="0"/>
                      </a:rPr>
                      <m:t>𝑖𝑛𝑖𝑐𝑖𝑜</m:t>
                    </m:r>
                  </m:oMath>
                </a14:m>
                <a:r>
                  <a:rPr lang="es-MX" sz="2000" dirty="0"/>
                  <a:t> hasta </a:t>
                </a:r>
                <a14:m>
                  <m:oMath xmlns:m="http://schemas.openxmlformats.org/officeDocument/2006/math">
                    <m:r>
                      <a:rPr lang="es-MX" sz="2000" i="1" dirty="0" smtClean="0">
                        <a:solidFill>
                          <a:srgbClr val="0070C0"/>
                        </a:solidFill>
                        <a:latin typeface="Cambria Math" panose="02040503050406030204" pitchFamily="18" charset="0"/>
                      </a:rPr>
                      <m:t>𝑓𝑖𝑛</m:t>
                    </m:r>
                  </m:oMath>
                </a14:m>
                <a:r>
                  <a:rPr lang="es-MX" sz="2000" dirty="0"/>
                  <a:t>.</a:t>
                </a:r>
              </a:p>
              <a:p>
                <a14:m>
                  <m:oMath xmlns:m="http://schemas.openxmlformats.org/officeDocument/2006/math">
                    <m:r>
                      <a:rPr lang="es-MX" sz="2000" i="1" dirty="0" smtClean="0">
                        <a:solidFill>
                          <a:srgbClr val="0070C0"/>
                        </a:solidFill>
                        <a:latin typeface="Cambria Math" panose="02040503050406030204" pitchFamily="18" charset="0"/>
                      </a:rPr>
                      <m:t>[</m:t>
                    </m:r>
                    <m:r>
                      <a:rPr lang="es-MX" sz="2000" i="1" dirty="0" err="1" smtClean="0">
                        <a:solidFill>
                          <a:srgbClr val="0070C0"/>
                        </a:solidFill>
                        <a:latin typeface="Cambria Math" panose="02040503050406030204" pitchFamily="18" charset="0"/>
                      </a:rPr>
                      <m:t>𝑖𝑛𝑖𝑐𝑖𝑜</m:t>
                    </m:r>
                    <m:r>
                      <a:rPr lang="es-MX" sz="2000" i="1" dirty="0" err="1" smtClean="0">
                        <a:solidFill>
                          <a:srgbClr val="0070C0"/>
                        </a:solidFill>
                        <a:latin typeface="Cambria Math" panose="02040503050406030204" pitchFamily="18" charset="0"/>
                      </a:rPr>
                      <m:t>:</m:t>
                    </m:r>
                    <m:r>
                      <a:rPr lang="es-MX" sz="2000" i="1" dirty="0" err="1" smtClean="0">
                        <a:solidFill>
                          <a:srgbClr val="0070C0"/>
                        </a:solidFill>
                        <a:latin typeface="Cambria Math" panose="02040503050406030204" pitchFamily="18" charset="0"/>
                      </a:rPr>
                      <m:t>𝑓𝑖𝑛</m:t>
                    </m:r>
                    <m:r>
                      <a:rPr lang="es-MX" sz="2000" i="1" dirty="0" err="1" smtClean="0">
                        <a:solidFill>
                          <a:srgbClr val="0070C0"/>
                        </a:solidFill>
                        <a:latin typeface="Cambria Math" panose="02040503050406030204" pitchFamily="18" charset="0"/>
                      </a:rPr>
                      <m:t>:</m:t>
                    </m:r>
                    <m:r>
                      <a:rPr lang="es-MX" sz="2000" i="1" dirty="0" err="1" smtClean="0">
                        <a:solidFill>
                          <a:srgbClr val="0070C0"/>
                        </a:solidFill>
                        <a:latin typeface="Cambria Math" panose="02040503050406030204" pitchFamily="18" charset="0"/>
                      </a:rPr>
                      <m:t>𝑝𝑎𝑠𝑜𝑠</m:t>
                    </m:r>
                    <m:r>
                      <a:rPr lang="es-MX" sz="2000" i="1" dirty="0" smtClean="0">
                        <a:solidFill>
                          <a:srgbClr val="0070C0"/>
                        </a:solidFill>
                        <a:latin typeface="Cambria Math" panose="02040503050406030204" pitchFamily="18" charset="0"/>
                      </a:rPr>
                      <m:t>]</m:t>
                    </m:r>
                    <m:r>
                      <a:rPr lang="es-MX" sz="2000" i="1" dirty="0" smtClean="0">
                        <a:latin typeface="Cambria Math" panose="02040503050406030204" pitchFamily="18" charset="0"/>
                      </a:rPr>
                      <m:t> </m:t>
                    </m:r>
                  </m:oMath>
                </a14:m>
                <a:r>
                  <a:rPr lang="es-MX" sz="2000" dirty="0"/>
                  <a:t>= extrae desde </a:t>
                </a:r>
                <a14:m>
                  <m:oMath xmlns:m="http://schemas.openxmlformats.org/officeDocument/2006/math">
                    <m:r>
                      <a:rPr lang="es-MX" sz="2000" i="1" dirty="0" smtClean="0">
                        <a:solidFill>
                          <a:srgbClr val="0070C0"/>
                        </a:solidFill>
                        <a:latin typeface="Cambria Math" panose="02040503050406030204" pitchFamily="18" charset="0"/>
                      </a:rPr>
                      <m:t>𝑖𝑛𝑖𝑐𝑖𝑜</m:t>
                    </m:r>
                  </m:oMath>
                </a14:m>
                <a:r>
                  <a:rPr lang="es-MX" sz="2000" dirty="0"/>
                  <a:t> hasta </a:t>
                </a:r>
                <a14:m>
                  <m:oMath xmlns:m="http://schemas.openxmlformats.org/officeDocument/2006/math">
                    <m:r>
                      <a:rPr lang="es-MX" sz="2000" i="1" dirty="0" smtClean="0">
                        <a:solidFill>
                          <a:srgbClr val="0070C0"/>
                        </a:solidFill>
                        <a:latin typeface="Cambria Math" panose="02040503050406030204" pitchFamily="18" charset="0"/>
                      </a:rPr>
                      <m:t>𝑓𝑖𝑛</m:t>
                    </m:r>
                  </m:oMath>
                </a14:m>
                <a:r>
                  <a:rPr lang="es-MX" sz="2000" dirty="0"/>
                  <a:t> menos 1, con saltos indicados en </a:t>
                </a:r>
                <a14:m>
                  <m:oMath xmlns:m="http://schemas.openxmlformats.org/officeDocument/2006/math">
                    <m:r>
                      <a:rPr lang="es-MX" sz="2000" i="1" dirty="0" smtClean="0">
                        <a:solidFill>
                          <a:srgbClr val="0070C0"/>
                        </a:solidFill>
                        <a:latin typeface="Cambria Math" panose="02040503050406030204" pitchFamily="18" charset="0"/>
                      </a:rPr>
                      <m:t>𝑝𝑎𝑠𝑜𝑠</m:t>
                    </m:r>
                  </m:oMath>
                </a14:m>
                <a:endParaRPr lang="es-MX" sz="2000" dirty="0">
                  <a:solidFill>
                    <a:srgbClr val="0070C0"/>
                  </a:solidFill>
                </a:endParaRPr>
              </a:p>
            </p:txBody>
          </p:sp>
        </mc:Choice>
        <mc:Fallback xmlns="">
          <p:sp>
            <p:nvSpPr>
              <p:cNvPr id="3" name="Marcador de contenido 2"/>
              <p:cNvSpPr>
                <a:spLocks noGrp="1" noRot="1" noChangeAspect="1" noMove="1" noResize="1" noEditPoints="1" noAdjustHandles="1" noChangeArrowheads="1" noChangeShapeType="1" noTextEdit="1"/>
              </p:cNvSpPr>
              <p:nvPr>
                <p:ph sz="half" idx="1"/>
              </p:nvPr>
            </p:nvSpPr>
            <p:spPr>
              <a:blipFill>
                <a:blip r:embed="rId2"/>
                <a:stretch>
                  <a:fillRect l="-1059" t="-1401"/>
                </a:stretch>
              </a:blipFill>
            </p:spPr>
            <p:txBody>
              <a:bodyPr/>
              <a:lstStyle/>
              <a:p>
                <a:r>
                  <a:rPr lang="es-MX">
                    <a:noFill/>
                  </a:rPr>
                  <a:t> </a:t>
                </a:r>
              </a:p>
            </p:txBody>
          </p:sp>
        </mc:Fallback>
      </mc:AlternateContent>
      <p:pic>
        <p:nvPicPr>
          <p:cNvPr id="9" name="Marcador de contenido 8"/>
          <p:cNvPicPr>
            <a:picLocks noGrp="1" noChangeAspect="1"/>
          </p:cNvPicPr>
          <p:nvPr>
            <p:ph sz="half" idx="2"/>
          </p:nvPr>
        </p:nvPicPr>
        <p:blipFill>
          <a:blip r:embed="rId3"/>
          <a:stretch>
            <a:fillRect/>
          </a:stretch>
        </p:blipFill>
        <p:spPr>
          <a:xfrm>
            <a:off x="6172200" y="2006762"/>
            <a:ext cx="5181600" cy="3989064"/>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32</a:t>
            </a:fld>
            <a:endParaRPr lang="es-MX"/>
          </a:p>
        </p:txBody>
      </p:sp>
    </p:spTree>
    <p:extLst>
      <p:ext uri="{BB962C8B-B14F-4D97-AF65-F5344CB8AC3E}">
        <p14:creationId xmlns:p14="http://schemas.microsoft.com/office/powerpoint/2010/main" val="8162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Longitud</a:t>
            </a:r>
          </a:p>
        </p:txBody>
      </p:sp>
      <p:pic>
        <p:nvPicPr>
          <p:cNvPr id="9" name="Marcador de contenido 8"/>
          <p:cNvPicPr>
            <a:picLocks noGrp="1" noChangeAspect="1"/>
          </p:cNvPicPr>
          <p:nvPr>
            <p:ph idx="1"/>
          </p:nvPr>
        </p:nvPicPr>
        <p:blipFill>
          <a:blip r:embed="rId2"/>
          <a:stretch>
            <a:fillRect/>
          </a:stretch>
        </p:blipFill>
        <p:spPr>
          <a:xfrm>
            <a:off x="4445691" y="2306024"/>
            <a:ext cx="2962688" cy="552527"/>
          </a:xfrm>
          <a:prstGeom prst="rect">
            <a:avLst/>
          </a:prstGeom>
          <a:effectLst>
            <a:glow rad="139700">
              <a:schemeClr val="accent1">
                <a:satMod val="175000"/>
                <a:alpha val="40000"/>
              </a:schemeClr>
            </a:glow>
          </a:effectLst>
        </p:spPr>
      </p:pic>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33</a:t>
            </a:fld>
            <a:endParaRPr lang="es-MX"/>
          </a:p>
        </p:txBody>
      </p:sp>
      <p:pic>
        <p:nvPicPr>
          <p:cNvPr id="10" name="Imagen 9"/>
          <p:cNvPicPr>
            <a:picLocks noChangeAspect="1"/>
          </p:cNvPicPr>
          <p:nvPr/>
        </p:nvPicPr>
        <p:blipFill>
          <a:blip r:embed="rId3"/>
          <a:stretch>
            <a:fillRect/>
          </a:stretch>
        </p:blipFill>
        <p:spPr>
          <a:xfrm>
            <a:off x="4854686" y="3319307"/>
            <a:ext cx="2343477" cy="895475"/>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816494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Split( ) y </a:t>
            </a:r>
            <a:r>
              <a:rPr lang="es-MX" dirty="0" err="1"/>
              <a:t>join</a:t>
            </a:r>
            <a:r>
              <a:rPr lang="es-MX" dirty="0"/>
              <a:t>( )</a:t>
            </a:r>
          </a:p>
        </p:txBody>
      </p:sp>
      <p:pic>
        <p:nvPicPr>
          <p:cNvPr id="7" name="Marcador de contenido 6"/>
          <p:cNvPicPr>
            <a:picLocks noGrp="1" noChangeAspect="1"/>
          </p:cNvPicPr>
          <p:nvPr>
            <p:ph idx="1"/>
          </p:nvPr>
        </p:nvPicPr>
        <p:blipFill>
          <a:blip r:embed="rId2"/>
          <a:stretch>
            <a:fillRect/>
          </a:stretch>
        </p:blipFill>
        <p:spPr>
          <a:xfrm>
            <a:off x="1899652" y="1689061"/>
            <a:ext cx="8392696" cy="1400370"/>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34</a:t>
            </a:fld>
            <a:endParaRPr lang="es-MX"/>
          </a:p>
        </p:txBody>
      </p:sp>
      <p:pic>
        <p:nvPicPr>
          <p:cNvPr id="8" name="Imagen 7"/>
          <p:cNvPicPr>
            <a:picLocks noChangeAspect="1"/>
          </p:cNvPicPr>
          <p:nvPr/>
        </p:nvPicPr>
        <p:blipFill>
          <a:blip r:embed="rId3"/>
          <a:stretch>
            <a:fillRect/>
          </a:stretch>
        </p:blipFill>
        <p:spPr>
          <a:xfrm>
            <a:off x="1861546" y="3453895"/>
            <a:ext cx="8430802" cy="2295845"/>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71573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Ejemplos con cadenas</a:t>
            </a:r>
          </a:p>
        </p:txBody>
      </p:sp>
      <p:pic>
        <p:nvPicPr>
          <p:cNvPr id="7" name="Marcador de contenido 6"/>
          <p:cNvPicPr>
            <a:picLocks noGrp="1" noChangeAspect="1"/>
          </p:cNvPicPr>
          <p:nvPr>
            <p:ph idx="1"/>
          </p:nvPr>
        </p:nvPicPr>
        <p:blipFill>
          <a:blip r:embed="rId2"/>
          <a:stretch>
            <a:fillRect/>
          </a:stretch>
        </p:blipFill>
        <p:spPr>
          <a:xfrm>
            <a:off x="838201" y="1517009"/>
            <a:ext cx="6871624" cy="2001444"/>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35</a:t>
            </a:fld>
            <a:endParaRPr lang="es-MX"/>
          </a:p>
        </p:txBody>
      </p:sp>
      <p:pic>
        <p:nvPicPr>
          <p:cNvPr id="8" name="Imagen 7"/>
          <p:cNvPicPr>
            <a:picLocks noChangeAspect="1"/>
          </p:cNvPicPr>
          <p:nvPr/>
        </p:nvPicPr>
        <p:blipFill>
          <a:blip r:embed="rId3"/>
          <a:stretch>
            <a:fillRect/>
          </a:stretch>
        </p:blipFill>
        <p:spPr>
          <a:xfrm>
            <a:off x="855256" y="3832991"/>
            <a:ext cx="2575270" cy="486061"/>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838201" y="4633590"/>
            <a:ext cx="2609380" cy="477533"/>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838200" y="5582252"/>
            <a:ext cx="4886192" cy="511643"/>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6"/>
          <a:stretch>
            <a:fillRect/>
          </a:stretch>
        </p:blipFill>
        <p:spPr>
          <a:xfrm>
            <a:off x="3712931" y="3846894"/>
            <a:ext cx="4621844" cy="520171"/>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7"/>
          <a:stretch>
            <a:fillRect/>
          </a:stretch>
        </p:blipFill>
        <p:spPr>
          <a:xfrm>
            <a:off x="3712931" y="4633590"/>
            <a:ext cx="3845851" cy="707773"/>
          </a:xfrm>
          <a:prstGeom prst="rect">
            <a:avLst/>
          </a:prstGeom>
          <a:effectLst>
            <a:glow rad="139700">
              <a:schemeClr val="accent1">
                <a:satMod val="175000"/>
                <a:alpha val="40000"/>
              </a:schemeClr>
            </a:glow>
          </a:effectLst>
        </p:spPr>
      </p:pic>
      <p:pic>
        <p:nvPicPr>
          <p:cNvPr id="13" name="Imagen 12"/>
          <p:cNvPicPr>
            <a:picLocks noChangeAspect="1"/>
          </p:cNvPicPr>
          <p:nvPr/>
        </p:nvPicPr>
        <p:blipFill>
          <a:blip r:embed="rId8"/>
          <a:stretch>
            <a:fillRect/>
          </a:stretch>
        </p:blipFill>
        <p:spPr>
          <a:xfrm>
            <a:off x="6008438" y="5582252"/>
            <a:ext cx="3973762" cy="477533"/>
          </a:xfrm>
          <a:prstGeom prst="rect">
            <a:avLst/>
          </a:prstGeom>
          <a:effectLst>
            <a:glow rad="139700">
              <a:schemeClr val="accent1">
                <a:satMod val="175000"/>
                <a:alpha val="40000"/>
              </a:schemeClr>
            </a:glow>
          </a:effectLst>
        </p:spPr>
      </p:pic>
      <p:pic>
        <p:nvPicPr>
          <p:cNvPr id="14" name="Imagen 13"/>
          <p:cNvPicPr>
            <a:picLocks noChangeAspect="1"/>
          </p:cNvPicPr>
          <p:nvPr/>
        </p:nvPicPr>
        <p:blipFill>
          <a:blip r:embed="rId9"/>
          <a:stretch>
            <a:fillRect/>
          </a:stretch>
        </p:blipFill>
        <p:spPr>
          <a:xfrm>
            <a:off x="7824132" y="4633590"/>
            <a:ext cx="3931125" cy="469006"/>
          </a:xfrm>
          <a:prstGeom prst="rect">
            <a:avLst/>
          </a:prstGeom>
          <a:effectLst>
            <a:glow rad="139700">
              <a:schemeClr val="accent1">
                <a:satMod val="175000"/>
                <a:alpha val="40000"/>
              </a:schemeClr>
            </a:glow>
          </a:effectLst>
        </p:spPr>
      </p:pic>
      <p:pic>
        <p:nvPicPr>
          <p:cNvPr id="15" name="Imagen 14"/>
          <p:cNvPicPr>
            <a:picLocks noChangeAspect="1"/>
          </p:cNvPicPr>
          <p:nvPr/>
        </p:nvPicPr>
        <p:blipFill>
          <a:blip r:embed="rId10"/>
          <a:stretch>
            <a:fillRect/>
          </a:stretch>
        </p:blipFill>
        <p:spPr>
          <a:xfrm>
            <a:off x="8104866" y="2576073"/>
            <a:ext cx="3248934" cy="469006"/>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95356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80">
                                          <p:stCondLst>
                                            <p:cond delay="0"/>
                                          </p:stCondLst>
                                        </p:cTn>
                                        <p:tgtEl>
                                          <p:spTgt spid="11"/>
                                        </p:tgtEl>
                                      </p:cBhvr>
                                    </p:animEffect>
                                    <p:anim calcmode="lin" valueType="num">
                                      <p:cBhvr>
                                        <p:cTn id="6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7" dur="26">
                                          <p:stCondLst>
                                            <p:cond delay="650"/>
                                          </p:stCondLst>
                                        </p:cTn>
                                        <p:tgtEl>
                                          <p:spTgt spid="11"/>
                                        </p:tgtEl>
                                      </p:cBhvr>
                                      <p:to x="100000" y="60000"/>
                                    </p:animScale>
                                    <p:animScale>
                                      <p:cBhvr>
                                        <p:cTn id="68" dur="166" decel="50000">
                                          <p:stCondLst>
                                            <p:cond delay="676"/>
                                          </p:stCondLst>
                                        </p:cTn>
                                        <p:tgtEl>
                                          <p:spTgt spid="11"/>
                                        </p:tgtEl>
                                      </p:cBhvr>
                                      <p:to x="100000" y="100000"/>
                                    </p:animScale>
                                    <p:animScale>
                                      <p:cBhvr>
                                        <p:cTn id="69" dur="26">
                                          <p:stCondLst>
                                            <p:cond delay="1312"/>
                                          </p:stCondLst>
                                        </p:cTn>
                                        <p:tgtEl>
                                          <p:spTgt spid="11"/>
                                        </p:tgtEl>
                                      </p:cBhvr>
                                      <p:to x="100000" y="80000"/>
                                    </p:animScale>
                                    <p:animScale>
                                      <p:cBhvr>
                                        <p:cTn id="70" dur="166" decel="50000">
                                          <p:stCondLst>
                                            <p:cond delay="1338"/>
                                          </p:stCondLst>
                                        </p:cTn>
                                        <p:tgtEl>
                                          <p:spTgt spid="11"/>
                                        </p:tgtEl>
                                      </p:cBhvr>
                                      <p:to x="100000" y="100000"/>
                                    </p:animScale>
                                    <p:animScale>
                                      <p:cBhvr>
                                        <p:cTn id="71" dur="26">
                                          <p:stCondLst>
                                            <p:cond delay="1642"/>
                                          </p:stCondLst>
                                        </p:cTn>
                                        <p:tgtEl>
                                          <p:spTgt spid="11"/>
                                        </p:tgtEl>
                                      </p:cBhvr>
                                      <p:to x="100000" y="90000"/>
                                    </p:animScale>
                                    <p:animScale>
                                      <p:cBhvr>
                                        <p:cTn id="72" dur="166" decel="50000">
                                          <p:stCondLst>
                                            <p:cond delay="1668"/>
                                          </p:stCondLst>
                                        </p:cTn>
                                        <p:tgtEl>
                                          <p:spTgt spid="11"/>
                                        </p:tgtEl>
                                      </p:cBhvr>
                                      <p:to x="100000" y="100000"/>
                                    </p:animScale>
                                    <p:animScale>
                                      <p:cBhvr>
                                        <p:cTn id="73" dur="26">
                                          <p:stCondLst>
                                            <p:cond delay="1808"/>
                                          </p:stCondLst>
                                        </p:cTn>
                                        <p:tgtEl>
                                          <p:spTgt spid="11"/>
                                        </p:tgtEl>
                                      </p:cBhvr>
                                      <p:to x="100000" y="95000"/>
                                    </p:animScale>
                                    <p:animScale>
                                      <p:cBhvr>
                                        <p:cTn id="74" dur="166" decel="50000">
                                          <p:stCondLst>
                                            <p:cond delay="1834"/>
                                          </p:stCondLst>
                                        </p:cTn>
                                        <p:tgtEl>
                                          <p:spTgt spid="11"/>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down)">
                                      <p:cBhvr>
                                        <p:cTn id="79" dur="580">
                                          <p:stCondLst>
                                            <p:cond delay="0"/>
                                          </p:stCondLst>
                                        </p:cTn>
                                        <p:tgtEl>
                                          <p:spTgt spid="12"/>
                                        </p:tgtEl>
                                      </p:cBhvr>
                                    </p:animEffect>
                                    <p:anim calcmode="lin" valueType="num">
                                      <p:cBhvr>
                                        <p:cTn id="8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85" dur="26">
                                          <p:stCondLst>
                                            <p:cond delay="650"/>
                                          </p:stCondLst>
                                        </p:cTn>
                                        <p:tgtEl>
                                          <p:spTgt spid="12"/>
                                        </p:tgtEl>
                                      </p:cBhvr>
                                      <p:to x="100000" y="60000"/>
                                    </p:animScale>
                                    <p:animScale>
                                      <p:cBhvr>
                                        <p:cTn id="86" dur="166" decel="50000">
                                          <p:stCondLst>
                                            <p:cond delay="676"/>
                                          </p:stCondLst>
                                        </p:cTn>
                                        <p:tgtEl>
                                          <p:spTgt spid="12"/>
                                        </p:tgtEl>
                                      </p:cBhvr>
                                      <p:to x="100000" y="100000"/>
                                    </p:animScale>
                                    <p:animScale>
                                      <p:cBhvr>
                                        <p:cTn id="87" dur="26">
                                          <p:stCondLst>
                                            <p:cond delay="1312"/>
                                          </p:stCondLst>
                                        </p:cTn>
                                        <p:tgtEl>
                                          <p:spTgt spid="12"/>
                                        </p:tgtEl>
                                      </p:cBhvr>
                                      <p:to x="100000" y="80000"/>
                                    </p:animScale>
                                    <p:animScale>
                                      <p:cBhvr>
                                        <p:cTn id="88" dur="166" decel="50000">
                                          <p:stCondLst>
                                            <p:cond delay="1338"/>
                                          </p:stCondLst>
                                        </p:cTn>
                                        <p:tgtEl>
                                          <p:spTgt spid="12"/>
                                        </p:tgtEl>
                                      </p:cBhvr>
                                      <p:to x="100000" y="100000"/>
                                    </p:animScale>
                                    <p:animScale>
                                      <p:cBhvr>
                                        <p:cTn id="89" dur="26">
                                          <p:stCondLst>
                                            <p:cond delay="1642"/>
                                          </p:stCondLst>
                                        </p:cTn>
                                        <p:tgtEl>
                                          <p:spTgt spid="12"/>
                                        </p:tgtEl>
                                      </p:cBhvr>
                                      <p:to x="100000" y="90000"/>
                                    </p:animScale>
                                    <p:animScale>
                                      <p:cBhvr>
                                        <p:cTn id="90" dur="166" decel="50000">
                                          <p:stCondLst>
                                            <p:cond delay="1668"/>
                                          </p:stCondLst>
                                        </p:cTn>
                                        <p:tgtEl>
                                          <p:spTgt spid="12"/>
                                        </p:tgtEl>
                                      </p:cBhvr>
                                      <p:to x="100000" y="100000"/>
                                    </p:animScale>
                                    <p:animScale>
                                      <p:cBhvr>
                                        <p:cTn id="91" dur="26">
                                          <p:stCondLst>
                                            <p:cond delay="1808"/>
                                          </p:stCondLst>
                                        </p:cTn>
                                        <p:tgtEl>
                                          <p:spTgt spid="12"/>
                                        </p:tgtEl>
                                      </p:cBhvr>
                                      <p:to x="100000" y="95000"/>
                                    </p:animScale>
                                    <p:animScale>
                                      <p:cBhvr>
                                        <p:cTn id="92" dur="166" decel="50000">
                                          <p:stCondLst>
                                            <p:cond delay="1834"/>
                                          </p:stCondLst>
                                        </p:cTn>
                                        <p:tgtEl>
                                          <p:spTgt spid="12"/>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down)">
                                      <p:cBhvr>
                                        <p:cTn id="97" dur="580">
                                          <p:stCondLst>
                                            <p:cond delay="0"/>
                                          </p:stCondLst>
                                        </p:cTn>
                                        <p:tgtEl>
                                          <p:spTgt spid="13"/>
                                        </p:tgtEl>
                                      </p:cBhvr>
                                    </p:animEffect>
                                    <p:anim calcmode="lin" valueType="num">
                                      <p:cBhvr>
                                        <p:cTn id="9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03" dur="26">
                                          <p:stCondLst>
                                            <p:cond delay="650"/>
                                          </p:stCondLst>
                                        </p:cTn>
                                        <p:tgtEl>
                                          <p:spTgt spid="13"/>
                                        </p:tgtEl>
                                      </p:cBhvr>
                                      <p:to x="100000" y="60000"/>
                                    </p:animScale>
                                    <p:animScale>
                                      <p:cBhvr>
                                        <p:cTn id="104" dur="166" decel="50000">
                                          <p:stCondLst>
                                            <p:cond delay="676"/>
                                          </p:stCondLst>
                                        </p:cTn>
                                        <p:tgtEl>
                                          <p:spTgt spid="13"/>
                                        </p:tgtEl>
                                      </p:cBhvr>
                                      <p:to x="100000" y="100000"/>
                                    </p:animScale>
                                    <p:animScale>
                                      <p:cBhvr>
                                        <p:cTn id="105" dur="26">
                                          <p:stCondLst>
                                            <p:cond delay="1312"/>
                                          </p:stCondLst>
                                        </p:cTn>
                                        <p:tgtEl>
                                          <p:spTgt spid="13"/>
                                        </p:tgtEl>
                                      </p:cBhvr>
                                      <p:to x="100000" y="80000"/>
                                    </p:animScale>
                                    <p:animScale>
                                      <p:cBhvr>
                                        <p:cTn id="106" dur="166" decel="50000">
                                          <p:stCondLst>
                                            <p:cond delay="1338"/>
                                          </p:stCondLst>
                                        </p:cTn>
                                        <p:tgtEl>
                                          <p:spTgt spid="13"/>
                                        </p:tgtEl>
                                      </p:cBhvr>
                                      <p:to x="100000" y="100000"/>
                                    </p:animScale>
                                    <p:animScale>
                                      <p:cBhvr>
                                        <p:cTn id="107" dur="26">
                                          <p:stCondLst>
                                            <p:cond delay="1642"/>
                                          </p:stCondLst>
                                        </p:cTn>
                                        <p:tgtEl>
                                          <p:spTgt spid="13"/>
                                        </p:tgtEl>
                                      </p:cBhvr>
                                      <p:to x="100000" y="90000"/>
                                    </p:animScale>
                                    <p:animScale>
                                      <p:cBhvr>
                                        <p:cTn id="108" dur="166" decel="50000">
                                          <p:stCondLst>
                                            <p:cond delay="1668"/>
                                          </p:stCondLst>
                                        </p:cTn>
                                        <p:tgtEl>
                                          <p:spTgt spid="13"/>
                                        </p:tgtEl>
                                      </p:cBhvr>
                                      <p:to x="100000" y="100000"/>
                                    </p:animScale>
                                    <p:animScale>
                                      <p:cBhvr>
                                        <p:cTn id="109" dur="26">
                                          <p:stCondLst>
                                            <p:cond delay="1808"/>
                                          </p:stCondLst>
                                        </p:cTn>
                                        <p:tgtEl>
                                          <p:spTgt spid="13"/>
                                        </p:tgtEl>
                                      </p:cBhvr>
                                      <p:to x="100000" y="95000"/>
                                    </p:animScale>
                                    <p:animScale>
                                      <p:cBhvr>
                                        <p:cTn id="110" dur="166" decel="50000">
                                          <p:stCondLst>
                                            <p:cond delay="1834"/>
                                          </p:stCondLst>
                                        </p:cTn>
                                        <p:tgtEl>
                                          <p:spTgt spid="13"/>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wipe(down)">
                                      <p:cBhvr>
                                        <p:cTn id="115" dur="580">
                                          <p:stCondLst>
                                            <p:cond delay="0"/>
                                          </p:stCondLst>
                                        </p:cTn>
                                        <p:tgtEl>
                                          <p:spTgt spid="14"/>
                                        </p:tgtEl>
                                      </p:cBhvr>
                                    </p:animEffect>
                                    <p:anim calcmode="lin" valueType="num">
                                      <p:cBhvr>
                                        <p:cTn id="11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21" dur="26">
                                          <p:stCondLst>
                                            <p:cond delay="650"/>
                                          </p:stCondLst>
                                        </p:cTn>
                                        <p:tgtEl>
                                          <p:spTgt spid="14"/>
                                        </p:tgtEl>
                                      </p:cBhvr>
                                      <p:to x="100000" y="60000"/>
                                    </p:animScale>
                                    <p:animScale>
                                      <p:cBhvr>
                                        <p:cTn id="122" dur="166" decel="50000">
                                          <p:stCondLst>
                                            <p:cond delay="676"/>
                                          </p:stCondLst>
                                        </p:cTn>
                                        <p:tgtEl>
                                          <p:spTgt spid="14"/>
                                        </p:tgtEl>
                                      </p:cBhvr>
                                      <p:to x="100000" y="100000"/>
                                    </p:animScale>
                                    <p:animScale>
                                      <p:cBhvr>
                                        <p:cTn id="123" dur="26">
                                          <p:stCondLst>
                                            <p:cond delay="1312"/>
                                          </p:stCondLst>
                                        </p:cTn>
                                        <p:tgtEl>
                                          <p:spTgt spid="14"/>
                                        </p:tgtEl>
                                      </p:cBhvr>
                                      <p:to x="100000" y="80000"/>
                                    </p:animScale>
                                    <p:animScale>
                                      <p:cBhvr>
                                        <p:cTn id="124" dur="166" decel="50000">
                                          <p:stCondLst>
                                            <p:cond delay="1338"/>
                                          </p:stCondLst>
                                        </p:cTn>
                                        <p:tgtEl>
                                          <p:spTgt spid="14"/>
                                        </p:tgtEl>
                                      </p:cBhvr>
                                      <p:to x="100000" y="100000"/>
                                    </p:animScale>
                                    <p:animScale>
                                      <p:cBhvr>
                                        <p:cTn id="125" dur="26">
                                          <p:stCondLst>
                                            <p:cond delay="1642"/>
                                          </p:stCondLst>
                                        </p:cTn>
                                        <p:tgtEl>
                                          <p:spTgt spid="14"/>
                                        </p:tgtEl>
                                      </p:cBhvr>
                                      <p:to x="100000" y="90000"/>
                                    </p:animScale>
                                    <p:animScale>
                                      <p:cBhvr>
                                        <p:cTn id="126" dur="166" decel="50000">
                                          <p:stCondLst>
                                            <p:cond delay="1668"/>
                                          </p:stCondLst>
                                        </p:cTn>
                                        <p:tgtEl>
                                          <p:spTgt spid="14"/>
                                        </p:tgtEl>
                                      </p:cBhvr>
                                      <p:to x="100000" y="100000"/>
                                    </p:animScale>
                                    <p:animScale>
                                      <p:cBhvr>
                                        <p:cTn id="127" dur="26">
                                          <p:stCondLst>
                                            <p:cond delay="1808"/>
                                          </p:stCondLst>
                                        </p:cTn>
                                        <p:tgtEl>
                                          <p:spTgt spid="14"/>
                                        </p:tgtEl>
                                      </p:cBhvr>
                                      <p:to x="100000" y="95000"/>
                                    </p:animScale>
                                    <p:animScale>
                                      <p:cBhvr>
                                        <p:cTn id="128" dur="166" decel="50000">
                                          <p:stCondLst>
                                            <p:cond delay="1834"/>
                                          </p:stCondLst>
                                        </p:cTn>
                                        <p:tgtEl>
                                          <p:spTgt spid="14"/>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nodeType="clickEffect">
                                  <p:stCondLst>
                                    <p:cond delay="0"/>
                                  </p:stCondLst>
                                  <p:childTnLst>
                                    <p:set>
                                      <p:cBhvr>
                                        <p:cTn id="132" dur="1" fill="hold">
                                          <p:stCondLst>
                                            <p:cond delay="0"/>
                                          </p:stCondLst>
                                        </p:cTn>
                                        <p:tgtEl>
                                          <p:spTgt spid="15"/>
                                        </p:tgtEl>
                                        <p:attrNameLst>
                                          <p:attrName>style.visibility</p:attrName>
                                        </p:attrNameLst>
                                      </p:cBhvr>
                                      <p:to>
                                        <p:strVal val="visible"/>
                                      </p:to>
                                    </p:set>
                                    <p:animEffect transition="in" filter="wipe(down)">
                                      <p:cBhvr>
                                        <p:cTn id="133" dur="580">
                                          <p:stCondLst>
                                            <p:cond delay="0"/>
                                          </p:stCondLst>
                                        </p:cTn>
                                        <p:tgtEl>
                                          <p:spTgt spid="15"/>
                                        </p:tgtEl>
                                      </p:cBhvr>
                                    </p:animEffect>
                                    <p:anim calcmode="lin" valueType="num">
                                      <p:cBhvr>
                                        <p:cTn id="13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9" dur="26">
                                          <p:stCondLst>
                                            <p:cond delay="650"/>
                                          </p:stCondLst>
                                        </p:cTn>
                                        <p:tgtEl>
                                          <p:spTgt spid="15"/>
                                        </p:tgtEl>
                                      </p:cBhvr>
                                      <p:to x="100000" y="60000"/>
                                    </p:animScale>
                                    <p:animScale>
                                      <p:cBhvr>
                                        <p:cTn id="140" dur="166" decel="50000">
                                          <p:stCondLst>
                                            <p:cond delay="676"/>
                                          </p:stCondLst>
                                        </p:cTn>
                                        <p:tgtEl>
                                          <p:spTgt spid="15"/>
                                        </p:tgtEl>
                                      </p:cBhvr>
                                      <p:to x="100000" y="100000"/>
                                    </p:animScale>
                                    <p:animScale>
                                      <p:cBhvr>
                                        <p:cTn id="141" dur="26">
                                          <p:stCondLst>
                                            <p:cond delay="1312"/>
                                          </p:stCondLst>
                                        </p:cTn>
                                        <p:tgtEl>
                                          <p:spTgt spid="15"/>
                                        </p:tgtEl>
                                      </p:cBhvr>
                                      <p:to x="100000" y="80000"/>
                                    </p:animScale>
                                    <p:animScale>
                                      <p:cBhvr>
                                        <p:cTn id="142" dur="166" decel="50000">
                                          <p:stCondLst>
                                            <p:cond delay="1338"/>
                                          </p:stCondLst>
                                        </p:cTn>
                                        <p:tgtEl>
                                          <p:spTgt spid="15"/>
                                        </p:tgtEl>
                                      </p:cBhvr>
                                      <p:to x="100000" y="100000"/>
                                    </p:animScale>
                                    <p:animScale>
                                      <p:cBhvr>
                                        <p:cTn id="143" dur="26">
                                          <p:stCondLst>
                                            <p:cond delay="1642"/>
                                          </p:stCondLst>
                                        </p:cTn>
                                        <p:tgtEl>
                                          <p:spTgt spid="15"/>
                                        </p:tgtEl>
                                      </p:cBhvr>
                                      <p:to x="100000" y="90000"/>
                                    </p:animScale>
                                    <p:animScale>
                                      <p:cBhvr>
                                        <p:cTn id="144" dur="166" decel="50000">
                                          <p:stCondLst>
                                            <p:cond delay="1668"/>
                                          </p:stCondLst>
                                        </p:cTn>
                                        <p:tgtEl>
                                          <p:spTgt spid="15"/>
                                        </p:tgtEl>
                                      </p:cBhvr>
                                      <p:to x="100000" y="100000"/>
                                    </p:animScale>
                                    <p:animScale>
                                      <p:cBhvr>
                                        <p:cTn id="145" dur="26">
                                          <p:stCondLst>
                                            <p:cond delay="1808"/>
                                          </p:stCondLst>
                                        </p:cTn>
                                        <p:tgtEl>
                                          <p:spTgt spid="15"/>
                                        </p:tgtEl>
                                      </p:cBhvr>
                                      <p:to x="100000" y="95000"/>
                                    </p:animScale>
                                    <p:animScale>
                                      <p:cBhvr>
                                        <p:cTn id="146"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Eliminar secuencia de ambos extremos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36</a:t>
            </a:fld>
            <a:endParaRPr lang="es-MX"/>
          </a:p>
        </p:txBody>
      </p:sp>
      <p:pic>
        <p:nvPicPr>
          <p:cNvPr id="7" name="Imagen 6"/>
          <p:cNvPicPr>
            <a:picLocks noChangeAspect="1"/>
          </p:cNvPicPr>
          <p:nvPr/>
        </p:nvPicPr>
        <p:blipFill>
          <a:blip r:embed="rId2"/>
          <a:stretch>
            <a:fillRect/>
          </a:stretch>
        </p:blipFill>
        <p:spPr>
          <a:xfrm>
            <a:off x="778566" y="1514888"/>
            <a:ext cx="4518984" cy="698388"/>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778566" y="2486178"/>
            <a:ext cx="4264278" cy="723038"/>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778566" y="3482119"/>
            <a:ext cx="4412172" cy="1027042"/>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778566" y="4792517"/>
            <a:ext cx="4379307" cy="501196"/>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6"/>
          <a:stretch>
            <a:fillRect/>
          </a:stretch>
        </p:blipFill>
        <p:spPr>
          <a:xfrm>
            <a:off x="7083425" y="1576995"/>
            <a:ext cx="4330009" cy="517629"/>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7"/>
          <a:stretch>
            <a:fillRect/>
          </a:stretch>
        </p:blipFill>
        <p:spPr>
          <a:xfrm>
            <a:off x="7083425" y="2457103"/>
            <a:ext cx="4362874" cy="492980"/>
          </a:xfrm>
          <a:prstGeom prst="rect">
            <a:avLst/>
          </a:prstGeom>
          <a:effectLst>
            <a:glow rad="139700">
              <a:schemeClr val="accent1">
                <a:satMod val="175000"/>
                <a:alpha val="40000"/>
              </a:schemeClr>
            </a:glow>
          </a:effectLst>
        </p:spPr>
      </p:pic>
      <p:pic>
        <p:nvPicPr>
          <p:cNvPr id="14" name="Imagen 13"/>
          <p:cNvPicPr>
            <a:picLocks noChangeAspect="1"/>
          </p:cNvPicPr>
          <p:nvPr/>
        </p:nvPicPr>
        <p:blipFill>
          <a:blip r:embed="rId8"/>
          <a:stretch>
            <a:fillRect/>
          </a:stretch>
        </p:blipFill>
        <p:spPr>
          <a:xfrm>
            <a:off x="5396795" y="3379742"/>
            <a:ext cx="6047222" cy="706605"/>
          </a:xfrm>
          <a:prstGeom prst="rect">
            <a:avLst/>
          </a:prstGeom>
          <a:effectLst>
            <a:glow rad="139700">
              <a:schemeClr val="accent1">
                <a:satMod val="175000"/>
                <a:alpha val="40000"/>
              </a:schemeClr>
            </a:glow>
          </a:effectLst>
        </p:spPr>
      </p:pic>
      <p:pic>
        <p:nvPicPr>
          <p:cNvPr id="15" name="Imagen 14"/>
          <p:cNvPicPr>
            <a:picLocks noChangeAspect="1"/>
          </p:cNvPicPr>
          <p:nvPr/>
        </p:nvPicPr>
        <p:blipFill>
          <a:blip r:embed="rId9"/>
          <a:stretch>
            <a:fillRect/>
          </a:stretch>
        </p:blipFill>
        <p:spPr>
          <a:xfrm>
            <a:off x="5875624" y="4509161"/>
            <a:ext cx="5537810" cy="1487157"/>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60890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80">
                                          <p:stCondLst>
                                            <p:cond delay="0"/>
                                          </p:stCondLst>
                                        </p:cTn>
                                        <p:tgtEl>
                                          <p:spTgt spid="10"/>
                                        </p:tgtEl>
                                      </p:cBhvr>
                                    </p:animEffect>
                                    <p:anim calcmode="lin" valueType="num">
                                      <p:cBhvr>
                                        <p:cTn id="6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gtEl>
                                      </p:cBhvr>
                                      <p:to x="100000" y="60000"/>
                                    </p:animScale>
                                    <p:animScale>
                                      <p:cBhvr>
                                        <p:cTn id="68" dur="166" decel="50000">
                                          <p:stCondLst>
                                            <p:cond delay="676"/>
                                          </p:stCondLst>
                                        </p:cTn>
                                        <p:tgtEl>
                                          <p:spTgt spid="10"/>
                                        </p:tgtEl>
                                      </p:cBhvr>
                                      <p:to x="100000" y="100000"/>
                                    </p:animScale>
                                    <p:animScale>
                                      <p:cBhvr>
                                        <p:cTn id="69" dur="26">
                                          <p:stCondLst>
                                            <p:cond delay="1312"/>
                                          </p:stCondLst>
                                        </p:cTn>
                                        <p:tgtEl>
                                          <p:spTgt spid="10"/>
                                        </p:tgtEl>
                                      </p:cBhvr>
                                      <p:to x="100000" y="80000"/>
                                    </p:animScale>
                                    <p:animScale>
                                      <p:cBhvr>
                                        <p:cTn id="70" dur="166" decel="50000">
                                          <p:stCondLst>
                                            <p:cond delay="1338"/>
                                          </p:stCondLst>
                                        </p:cTn>
                                        <p:tgtEl>
                                          <p:spTgt spid="10"/>
                                        </p:tgtEl>
                                      </p:cBhvr>
                                      <p:to x="100000" y="100000"/>
                                    </p:animScale>
                                    <p:animScale>
                                      <p:cBhvr>
                                        <p:cTn id="71" dur="26">
                                          <p:stCondLst>
                                            <p:cond delay="1642"/>
                                          </p:stCondLst>
                                        </p:cTn>
                                        <p:tgtEl>
                                          <p:spTgt spid="10"/>
                                        </p:tgtEl>
                                      </p:cBhvr>
                                      <p:to x="100000" y="90000"/>
                                    </p:animScale>
                                    <p:animScale>
                                      <p:cBhvr>
                                        <p:cTn id="72" dur="166" decel="50000">
                                          <p:stCondLst>
                                            <p:cond delay="1668"/>
                                          </p:stCondLst>
                                        </p:cTn>
                                        <p:tgtEl>
                                          <p:spTgt spid="10"/>
                                        </p:tgtEl>
                                      </p:cBhvr>
                                      <p:to x="100000" y="100000"/>
                                    </p:animScale>
                                    <p:animScale>
                                      <p:cBhvr>
                                        <p:cTn id="73" dur="26">
                                          <p:stCondLst>
                                            <p:cond delay="1808"/>
                                          </p:stCondLst>
                                        </p:cTn>
                                        <p:tgtEl>
                                          <p:spTgt spid="10"/>
                                        </p:tgtEl>
                                      </p:cBhvr>
                                      <p:to x="100000" y="95000"/>
                                    </p:animScale>
                                    <p:animScale>
                                      <p:cBhvr>
                                        <p:cTn id="74" dur="166" decel="50000">
                                          <p:stCondLst>
                                            <p:cond delay="1834"/>
                                          </p:stCondLst>
                                        </p:cTn>
                                        <p:tgtEl>
                                          <p:spTgt spid="10"/>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down)">
                                      <p:cBhvr>
                                        <p:cTn id="79" dur="580">
                                          <p:stCondLst>
                                            <p:cond delay="0"/>
                                          </p:stCondLst>
                                        </p:cTn>
                                        <p:tgtEl>
                                          <p:spTgt spid="11"/>
                                        </p:tgtEl>
                                      </p:cBhvr>
                                    </p:animEffect>
                                    <p:anim calcmode="lin" valueType="num">
                                      <p:cBhvr>
                                        <p:cTn id="8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5" dur="26">
                                          <p:stCondLst>
                                            <p:cond delay="650"/>
                                          </p:stCondLst>
                                        </p:cTn>
                                        <p:tgtEl>
                                          <p:spTgt spid="11"/>
                                        </p:tgtEl>
                                      </p:cBhvr>
                                      <p:to x="100000" y="60000"/>
                                    </p:animScale>
                                    <p:animScale>
                                      <p:cBhvr>
                                        <p:cTn id="86" dur="166" decel="50000">
                                          <p:stCondLst>
                                            <p:cond delay="676"/>
                                          </p:stCondLst>
                                        </p:cTn>
                                        <p:tgtEl>
                                          <p:spTgt spid="11"/>
                                        </p:tgtEl>
                                      </p:cBhvr>
                                      <p:to x="100000" y="100000"/>
                                    </p:animScale>
                                    <p:animScale>
                                      <p:cBhvr>
                                        <p:cTn id="87" dur="26">
                                          <p:stCondLst>
                                            <p:cond delay="1312"/>
                                          </p:stCondLst>
                                        </p:cTn>
                                        <p:tgtEl>
                                          <p:spTgt spid="11"/>
                                        </p:tgtEl>
                                      </p:cBhvr>
                                      <p:to x="100000" y="80000"/>
                                    </p:animScale>
                                    <p:animScale>
                                      <p:cBhvr>
                                        <p:cTn id="88" dur="166" decel="50000">
                                          <p:stCondLst>
                                            <p:cond delay="1338"/>
                                          </p:stCondLst>
                                        </p:cTn>
                                        <p:tgtEl>
                                          <p:spTgt spid="11"/>
                                        </p:tgtEl>
                                      </p:cBhvr>
                                      <p:to x="100000" y="100000"/>
                                    </p:animScale>
                                    <p:animScale>
                                      <p:cBhvr>
                                        <p:cTn id="89" dur="26">
                                          <p:stCondLst>
                                            <p:cond delay="1642"/>
                                          </p:stCondLst>
                                        </p:cTn>
                                        <p:tgtEl>
                                          <p:spTgt spid="11"/>
                                        </p:tgtEl>
                                      </p:cBhvr>
                                      <p:to x="100000" y="90000"/>
                                    </p:animScale>
                                    <p:animScale>
                                      <p:cBhvr>
                                        <p:cTn id="90" dur="166" decel="50000">
                                          <p:stCondLst>
                                            <p:cond delay="1668"/>
                                          </p:stCondLst>
                                        </p:cTn>
                                        <p:tgtEl>
                                          <p:spTgt spid="11"/>
                                        </p:tgtEl>
                                      </p:cBhvr>
                                      <p:to x="100000" y="100000"/>
                                    </p:animScale>
                                    <p:animScale>
                                      <p:cBhvr>
                                        <p:cTn id="91" dur="26">
                                          <p:stCondLst>
                                            <p:cond delay="1808"/>
                                          </p:stCondLst>
                                        </p:cTn>
                                        <p:tgtEl>
                                          <p:spTgt spid="11"/>
                                        </p:tgtEl>
                                      </p:cBhvr>
                                      <p:to x="100000" y="95000"/>
                                    </p:animScale>
                                    <p:animScale>
                                      <p:cBhvr>
                                        <p:cTn id="92" dur="166" decel="50000">
                                          <p:stCondLst>
                                            <p:cond delay="1834"/>
                                          </p:stCondLst>
                                        </p:cTn>
                                        <p:tgtEl>
                                          <p:spTgt spid="11"/>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80">
                                          <p:stCondLst>
                                            <p:cond delay="0"/>
                                          </p:stCondLst>
                                        </p:cTn>
                                        <p:tgtEl>
                                          <p:spTgt spid="12"/>
                                        </p:tgtEl>
                                      </p:cBhvr>
                                    </p:animEffect>
                                    <p:anim calcmode="lin" valueType="num">
                                      <p:cBhvr>
                                        <p:cTn id="9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
                                        </p:tgtEl>
                                      </p:cBhvr>
                                      <p:to x="100000" y="60000"/>
                                    </p:animScale>
                                    <p:animScale>
                                      <p:cBhvr>
                                        <p:cTn id="104" dur="166" decel="50000">
                                          <p:stCondLst>
                                            <p:cond delay="676"/>
                                          </p:stCondLst>
                                        </p:cTn>
                                        <p:tgtEl>
                                          <p:spTgt spid="12"/>
                                        </p:tgtEl>
                                      </p:cBhvr>
                                      <p:to x="100000" y="100000"/>
                                    </p:animScale>
                                    <p:animScale>
                                      <p:cBhvr>
                                        <p:cTn id="105" dur="26">
                                          <p:stCondLst>
                                            <p:cond delay="1312"/>
                                          </p:stCondLst>
                                        </p:cTn>
                                        <p:tgtEl>
                                          <p:spTgt spid="12"/>
                                        </p:tgtEl>
                                      </p:cBhvr>
                                      <p:to x="100000" y="80000"/>
                                    </p:animScale>
                                    <p:animScale>
                                      <p:cBhvr>
                                        <p:cTn id="106" dur="166" decel="50000">
                                          <p:stCondLst>
                                            <p:cond delay="1338"/>
                                          </p:stCondLst>
                                        </p:cTn>
                                        <p:tgtEl>
                                          <p:spTgt spid="12"/>
                                        </p:tgtEl>
                                      </p:cBhvr>
                                      <p:to x="100000" y="100000"/>
                                    </p:animScale>
                                    <p:animScale>
                                      <p:cBhvr>
                                        <p:cTn id="107" dur="26">
                                          <p:stCondLst>
                                            <p:cond delay="1642"/>
                                          </p:stCondLst>
                                        </p:cTn>
                                        <p:tgtEl>
                                          <p:spTgt spid="12"/>
                                        </p:tgtEl>
                                      </p:cBhvr>
                                      <p:to x="100000" y="90000"/>
                                    </p:animScale>
                                    <p:animScale>
                                      <p:cBhvr>
                                        <p:cTn id="108" dur="166" decel="50000">
                                          <p:stCondLst>
                                            <p:cond delay="1668"/>
                                          </p:stCondLst>
                                        </p:cTn>
                                        <p:tgtEl>
                                          <p:spTgt spid="12"/>
                                        </p:tgtEl>
                                      </p:cBhvr>
                                      <p:to x="100000" y="100000"/>
                                    </p:animScale>
                                    <p:animScale>
                                      <p:cBhvr>
                                        <p:cTn id="109" dur="26">
                                          <p:stCondLst>
                                            <p:cond delay="1808"/>
                                          </p:stCondLst>
                                        </p:cTn>
                                        <p:tgtEl>
                                          <p:spTgt spid="12"/>
                                        </p:tgtEl>
                                      </p:cBhvr>
                                      <p:to x="100000" y="95000"/>
                                    </p:animScale>
                                    <p:animScale>
                                      <p:cBhvr>
                                        <p:cTn id="110" dur="166" decel="50000">
                                          <p:stCondLst>
                                            <p:cond delay="1834"/>
                                          </p:stCondLst>
                                        </p:cTn>
                                        <p:tgtEl>
                                          <p:spTgt spid="12"/>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wipe(down)">
                                      <p:cBhvr>
                                        <p:cTn id="115" dur="580">
                                          <p:stCondLst>
                                            <p:cond delay="0"/>
                                          </p:stCondLst>
                                        </p:cTn>
                                        <p:tgtEl>
                                          <p:spTgt spid="14"/>
                                        </p:tgtEl>
                                      </p:cBhvr>
                                    </p:animEffect>
                                    <p:anim calcmode="lin" valueType="num">
                                      <p:cBhvr>
                                        <p:cTn id="11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21" dur="26">
                                          <p:stCondLst>
                                            <p:cond delay="650"/>
                                          </p:stCondLst>
                                        </p:cTn>
                                        <p:tgtEl>
                                          <p:spTgt spid="14"/>
                                        </p:tgtEl>
                                      </p:cBhvr>
                                      <p:to x="100000" y="60000"/>
                                    </p:animScale>
                                    <p:animScale>
                                      <p:cBhvr>
                                        <p:cTn id="122" dur="166" decel="50000">
                                          <p:stCondLst>
                                            <p:cond delay="676"/>
                                          </p:stCondLst>
                                        </p:cTn>
                                        <p:tgtEl>
                                          <p:spTgt spid="14"/>
                                        </p:tgtEl>
                                      </p:cBhvr>
                                      <p:to x="100000" y="100000"/>
                                    </p:animScale>
                                    <p:animScale>
                                      <p:cBhvr>
                                        <p:cTn id="123" dur="26">
                                          <p:stCondLst>
                                            <p:cond delay="1312"/>
                                          </p:stCondLst>
                                        </p:cTn>
                                        <p:tgtEl>
                                          <p:spTgt spid="14"/>
                                        </p:tgtEl>
                                      </p:cBhvr>
                                      <p:to x="100000" y="80000"/>
                                    </p:animScale>
                                    <p:animScale>
                                      <p:cBhvr>
                                        <p:cTn id="124" dur="166" decel="50000">
                                          <p:stCondLst>
                                            <p:cond delay="1338"/>
                                          </p:stCondLst>
                                        </p:cTn>
                                        <p:tgtEl>
                                          <p:spTgt spid="14"/>
                                        </p:tgtEl>
                                      </p:cBhvr>
                                      <p:to x="100000" y="100000"/>
                                    </p:animScale>
                                    <p:animScale>
                                      <p:cBhvr>
                                        <p:cTn id="125" dur="26">
                                          <p:stCondLst>
                                            <p:cond delay="1642"/>
                                          </p:stCondLst>
                                        </p:cTn>
                                        <p:tgtEl>
                                          <p:spTgt spid="14"/>
                                        </p:tgtEl>
                                      </p:cBhvr>
                                      <p:to x="100000" y="90000"/>
                                    </p:animScale>
                                    <p:animScale>
                                      <p:cBhvr>
                                        <p:cTn id="126" dur="166" decel="50000">
                                          <p:stCondLst>
                                            <p:cond delay="1668"/>
                                          </p:stCondLst>
                                        </p:cTn>
                                        <p:tgtEl>
                                          <p:spTgt spid="14"/>
                                        </p:tgtEl>
                                      </p:cBhvr>
                                      <p:to x="100000" y="100000"/>
                                    </p:animScale>
                                    <p:animScale>
                                      <p:cBhvr>
                                        <p:cTn id="127" dur="26">
                                          <p:stCondLst>
                                            <p:cond delay="1808"/>
                                          </p:stCondLst>
                                        </p:cTn>
                                        <p:tgtEl>
                                          <p:spTgt spid="14"/>
                                        </p:tgtEl>
                                      </p:cBhvr>
                                      <p:to x="100000" y="95000"/>
                                    </p:animScale>
                                    <p:animScale>
                                      <p:cBhvr>
                                        <p:cTn id="128" dur="166" decel="50000">
                                          <p:stCondLst>
                                            <p:cond delay="1834"/>
                                          </p:stCondLst>
                                        </p:cTn>
                                        <p:tgtEl>
                                          <p:spTgt spid="14"/>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nodeType="clickEffect">
                                  <p:stCondLst>
                                    <p:cond delay="0"/>
                                  </p:stCondLst>
                                  <p:childTnLst>
                                    <p:set>
                                      <p:cBhvr>
                                        <p:cTn id="132" dur="1" fill="hold">
                                          <p:stCondLst>
                                            <p:cond delay="0"/>
                                          </p:stCondLst>
                                        </p:cTn>
                                        <p:tgtEl>
                                          <p:spTgt spid="15"/>
                                        </p:tgtEl>
                                        <p:attrNameLst>
                                          <p:attrName>style.visibility</p:attrName>
                                        </p:attrNameLst>
                                      </p:cBhvr>
                                      <p:to>
                                        <p:strVal val="visible"/>
                                      </p:to>
                                    </p:set>
                                    <p:animEffect transition="in" filter="wipe(down)">
                                      <p:cBhvr>
                                        <p:cTn id="133" dur="580">
                                          <p:stCondLst>
                                            <p:cond delay="0"/>
                                          </p:stCondLst>
                                        </p:cTn>
                                        <p:tgtEl>
                                          <p:spTgt spid="15"/>
                                        </p:tgtEl>
                                      </p:cBhvr>
                                    </p:animEffect>
                                    <p:anim calcmode="lin" valueType="num">
                                      <p:cBhvr>
                                        <p:cTn id="13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9" dur="26">
                                          <p:stCondLst>
                                            <p:cond delay="650"/>
                                          </p:stCondLst>
                                        </p:cTn>
                                        <p:tgtEl>
                                          <p:spTgt spid="15"/>
                                        </p:tgtEl>
                                      </p:cBhvr>
                                      <p:to x="100000" y="60000"/>
                                    </p:animScale>
                                    <p:animScale>
                                      <p:cBhvr>
                                        <p:cTn id="140" dur="166" decel="50000">
                                          <p:stCondLst>
                                            <p:cond delay="676"/>
                                          </p:stCondLst>
                                        </p:cTn>
                                        <p:tgtEl>
                                          <p:spTgt spid="15"/>
                                        </p:tgtEl>
                                      </p:cBhvr>
                                      <p:to x="100000" y="100000"/>
                                    </p:animScale>
                                    <p:animScale>
                                      <p:cBhvr>
                                        <p:cTn id="141" dur="26">
                                          <p:stCondLst>
                                            <p:cond delay="1312"/>
                                          </p:stCondLst>
                                        </p:cTn>
                                        <p:tgtEl>
                                          <p:spTgt spid="15"/>
                                        </p:tgtEl>
                                      </p:cBhvr>
                                      <p:to x="100000" y="80000"/>
                                    </p:animScale>
                                    <p:animScale>
                                      <p:cBhvr>
                                        <p:cTn id="142" dur="166" decel="50000">
                                          <p:stCondLst>
                                            <p:cond delay="1338"/>
                                          </p:stCondLst>
                                        </p:cTn>
                                        <p:tgtEl>
                                          <p:spTgt spid="15"/>
                                        </p:tgtEl>
                                      </p:cBhvr>
                                      <p:to x="100000" y="100000"/>
                                    </p:animScale>
                                    <p:animScale>
                                      <p:cBhvr>
                                        <p:cTn id="143" dur="26">
                                          <p:stCondLst>
                                            <p:cond delay="1642"/>
                                          </p:stCondLst>
                                        </p:cTn>
                                        <p:tgtEl>
                                          <p:spTgt spid="15"/>
                                        </p:tgtEl>
                                      </p:cBhvr>
                                      <p:to x="100000" y="90000"/>
                                    </p:animScale>
                                    <p:animScale>
                                      <p:cBhvr>
                                        <p:cTn id="144" dur="166" decel="50000">
                                          <p:stCondLst>
                                            <p:cond delay="1668"/>
                                          </p:stCondLst>
                                        </p:cTn>
                                        <p:tgtEl>
                                          <p:spTgt spid="15"/>
                                        </p:tgtEl>
                                      </p:cBhvr>
                                      <p:to x="100000" y="100000"/>
                                    </p:animScale>
                                    <p:animScale>
                                      <p:cBhvr>
                                        <p:cTn id="145" dur="26">
                                          <p:stCondLst>
                                            <p:cond delay="1808"/>
                                          </p:stCondLst>
                                        </p:cTn>
                                        <p:tgtEl>
                                          <p:spTgt spid="15"/>
                                        </p:tgtEl>
                                      </p:cBhvr>
                                      <p:to x="100000" y="95000"/>
                                    </p:animScale>
                                    <p:animScale>
                                      <p:cBhvr>
                                        <p:cTn id="146"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MX" dirty="0"/>
              <a:t>Listas</a:t>
            </a:r>
          </a:p>
        </p:txBody>
      </p:sp>
      <p:sp>
        <p:nvSpPr>
          <p:cNvPr id="8" name="Marcador de texto 7"/>
          <p:cNvSpPr>
            <a:spLocks noGrp="1"/>
          </p:cNvSpPr>
          <p:nvPr>
            <p:ph type="body" idx="1"/>
          </p:nvPr>
        </p:nvSpPr>
        <p:spPr/>
        <p:txBody>
          <a:bodyPr/>
          <a:lstStyle/>
          <a:p>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37</a:t>
            </a:fld>
            <a:endParaRPr lang="es-MX"/>
          </a:p>
        </p:txBody>
      </p:sp>
    </p:spTree>
    <p:extLst>
      <p:ext uri="{BB962C8B-B14F-4D97-AF65-F5344CB8AC3E}">
        <p14:creationId xmlns:p14="http://schemas.microsoft.com/office/powerpoint/2010/main" val="3316811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Listas</a:t>
            </a:r>
          </a:p>
        </p:txBody>
      </p:sp>
      <p:sp>
        <p:nvSpPr>
          <p:cNvPr id="3" name="Marcador de contenido 2"/>
          <p:cNvSpPr>
            <a:spLocks noGrp="1"/>
          </p:cNvSpPr>
          <p:nvPr>
            <p:ph idx="1"/>
          </p:nvPr>
        </p:nvSpPr>
        <p:spPr/>
        <p:txBody>
          <a:bodyPr/>
          <a:lstStyle/>
          <a:p>
            <a:r>
              <a:rPr lang="es-MX" dirty="0"/>
              <a:t>Una lista es una secuencia de valores.</a:t>
            </a:r>
          </a:p>
          <a:p>
            <a:r>
              <a:rPr lang="es-MX" dirty="0"/>
              <a:t>En una cadena los valores son los caracteres.</a:t>
            </a:r>
          </a:p>
          <a:p>
            <a:r>
              <a:rPr lang="es-MX" dirty="0"/>
              <a:t>Pueden ser de cualquier tipo</a:t>
            </a:r>
          </a:p>
          <a:p>
            <a:r>
              <a:rPr lang="es-MX" dirty="0"/>
              <a:t>Hay varias formas de crear una lista; la mas simple es encerrar los elementos en corchetes</a:t>
            </a:r>
          </a:p>
          <a:p>
            <a:r>
              <a:rPr lang="es-MX" dirty="0"/>
              <a:t>Una lista que no contiene elementos es llamada lista vacía</a:t>
            </a:r>
          </a:p>
          <a:p>
            <a:r>
              <a:rPr lang="es-MX" dirty="0"/>
              <a:t>Son mutables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38</a:t>
            </a:fld>
            <a:endParaRPr lang="es-MX"/>
          </a:p>
        </p:txBody>
      </p:sp>
      <p:pic>
        <p:nvPicPr>
          <p:cNvPr id="8" name="Imagen 7"/>
          <p:cNvPicPr>
            <a:picLocks noChangeAspect="1"/>
          </p:cNvPicPr>
          <p:nvPr/>
        </p:nvPicPr>
        <p:blipFill>
          <a:blip r:embed="rId2"/>
          <a:stretch>
            <a:fillRect/>
          </a:stretch>
        </p:blipFill>
        <p:spPr>
          <a:xfrm>
            <a:off x="3776338" y="4574408"/>
            <a:ext cx="7621064" cy="714475"/>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3"/>
          <a:stretch>
            <a:fillRect/>
          </a:stretch>
        </p:blipFill>
        <p:spPr>
          <a:xfrm>
            <a:off x="5895946" y="5545008"/>
            <a:ext cx="3381847" cy="457264"/>
          </a:xfrm>
          <a:prstGeom prst="rect">
            <a:avLst/>
          </a:prstGeom>
          <a:effectLst>
            <a:glow rad="139700">
              <a:schemeClr val="accent1">
                <a:satMod val="175000"/>
                <a:alpha val="40000"/>
              </a:schemeClr>
            </a:glow>
          </a:effectLst>
        </p:spPr>
      </p:pic>
      <p:sp>
        <p:nvSpPr>
          <p:cNvPr id="10" name="Rectángulo 9"/>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10832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down)">
                                      <p:cBhvr>
                                        <p:cTn id="97" dur="580">
                                          <p:stCondLst>
                                            <p:cond delay="0"/>
                                          </p:stCondLst>
                                        </p:cTn>
                                        <p:tgtEl>
                                          <p:spTgt spid="8"/>
                                        </p:tgtEl>
                                      </p:cBhvr>
                                    </p:animEffect>
                                    <p:anim calcmode="lin" valueType="num">
                                      <p:cBhvr>
                                        <p:cTn id="9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03" dur="26">
                                          <p:stCondLst>
                                            <p:cond delay="650"/>
                                          </p:stCondLst>
                                        </p:cTn>
                                        <p:tgtEl>
                                          <p:spTgt spid="8"/>
                                        </p:tgtEl>
                                      </p:cBhvr>
                                      <p:to x="100000" y="60000"/>
                                    </p:animScale>
                                    <p:animScale>
                                      <p:cBhvr>
                                        <p:cTn id="104" dur="166" decel="50000">
                                          <p:stCondLst>
                                            <p:cond delay="676"/>
                                          </p:stCondLst>
                                        </p:cTn>
                                        <p:tgtEl>
                                          <p:spTgt spid="8"/>
                                        </p:tgtEl>
                                      </p:cBhvr>
                                      <p:to x="100000" y="100000"/>
                                    </p:animScale>
                                    <p:animScale>
                                      <p:cBhvr>
                                        <p:cTn id="105" dur="26">
                                          <p:stCondLst>
                                            <p:cond delay="1312"/>
                                          </p:stCondLst>
                                        </p:cTn>
                                        <p:tgtEl>
                                          <p:spTgt spid="8"/>
                                        </p:tgtEl>
                                      </p:cBhvr>
                                      <p:to x="100000" y="80000"/>
                                    </p:animScale>
                                    <p:animScale>
                                      <p:cBhvr>
                                        <p:cTn id="106" dur="166" decel="50000">
                                          <p:stCondLst>
                                            <p:cond delay="1338"/>
                                          </p:stCondLst>
                                        </p:cTn>
                                        <p:tgtEl>
                                          <p:spTgt spid="8"/>
                                        </p:tgtEl>
                                      </p:cBhvr>
                                      <p:to x="100000" y="100000"/>
                                    </p:animScale>
                                    <p:animScale>
                                      <p:cBhvr>
                                        <p:cTn id="107" dur="26">
                                          <p:stCondLst>
                                            <p:cond delay="1642"/>
                                          </p:stCondLst>
                                        </p:cTn>
                                        <p:tgtEl>
                                          <p:spTgt spid="8"/>
                                        </p:tgtEl>
                                      </p:cBhvr>
                                      <p:to x="100000" y="90000"/>
                                    </p:animScale>
                                    <p:animScale>
                                      <p:cBhvr>
                                        <p:cTn id="108" dur="166" decel="50000">
                                          <p:stCondLst>
                                            <p:cond delay="1668"/>
                                          </p:stCondLst>
                                        </p:cTn>
                                        <p:tgtEl>
                                          <p:spTgt spid="8"/>
                                        </p:tgtEl>
                                      </p:cBhvr>
                                      <p:to x="100000" y="100000"/>
                                    </p:animScale>
                                    <p:animScale>
                                      <p:cBhvr>
                                        <p:cTn id="109" dur="26">
                                          <p:stCondLst>
                                            <p:cond delay="1808"/>
                                          </p:stCondLst>
                                        </p:cTn>
                                        <p:tgtEl>
                                          <p:spTgt spid="8"/>
                                        </p:tgtEl>
                                      </p:cBhvr>
                                      <p:to x="100000" y="95000"/>
                                    </p:animScale>
                                    <p:animScale>
                                      <p:cBhvr>
                                        <p:cTn id="110" dur="166" decel="50000">
                                          <p:stCondLst>
                                            <p:cond delay="1834"/>
                                          </p:stCondLst>
                                        </p:cTn>
                                        <p:tgtEl>
                                          <p:spTgt spid="8"/>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wipe(down)">
                                      <p:cBhvr>
                                        <p:cTn id="115" dur="580">
                                          <p:stCondLst>
                                            <p:cond delay="0"/>
                                          </p:stCondLst>
                                        </p:cTn>
                                        <p:tgtEl>
                                          <p:spTgt spid="9"/>
                                        </p:tgtEl>
                                      </p:cBhvr>
                                    </p:animEffect>
                                    <p:anim calcmode="lin" valueType="num">
                                      <p:cBhvr>
                                        <p:cTn id="11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21" dur="26">
                                          <p:stCondLst>
                                            <p:cond delay="650"/>
                                          </p:stCondLst>
                                        </p:cTn>
                                        <p:tgtEl>
                                          <p:spTgt spid="9"/>
                                        </p:tgtEl>
                                      </p:cBhvr>
                                      <p:to x="100000" y="60000"/>
                                    </p:animScale>
                                    <p:animScale>
                                      <p:cBhvr>
                                        <p:cTn id="122" dur="166" decel="50000">
                                          <p:stCondLst>
                                            <p:cond delay="676"/>
                                          </p:stCondLst>
                                        </p:cTn>
                                        <p:tgtEl>
                                          <p:spTgt spid="9"/>
                                        </p:tgtEl>
                                      </p:cBhvr>
                                      <p:to x="100000" y="100000"/>
                                    </p:animScale>
                                    <p:animScale>
                                      <p:cBhvr>
                                        <p:cTn id="123" dur="26">
                                          <p:stCondLst>
                                            <p:cond delay="1312"/>
                                          </p:stCondLst>
                                        </p:cTn>
                                        <p:tgtEl>
                                          <p:spTgt spid="9"/>
                                        </p:tgtEl>
                                      </p:cBhvr>
                                      <p:to x="100000" y="80000"/>
                                    </p:animScale>
                                    <p:animScale>
                                      <p:cBhvr>
                                        <p:cTn id="124" dur="166" decel="50000">
                                          <p:stCondLst>
                                            <p:cond delay="1338"/>
                                          </p:stCondLst>
                                        </p:cTn>
                                        <p:tgtEl>
                                          <p:spTgt spid="9"/>
                                        </p:tgtEl>
                                      </p:cBhvr>
                                      <p:to x="100000" y="100000"/>
                                    </p:animScale>
                                    <p:animScale>
                                      <p:cBhvr>
                                        <p:cTn id="125" dur="26">
                                          <p:stCondLst>
                                            <p:cond delay="1642"/>
                                          </p:stCondLst>
                                        </p:cTn>
                                        <p:tgtEl>
                                          <p:spTgt spid="9"/>
                                        </p:tgtEl>
                                      </p:cBhvr>
                                      <p:to x="100000" y="90000"/>
                                    </p:animScale>
                                    <p:animScale>
                                      <p:cBhvr>
                                        <p:cTn id="126" dur="166" decel="50000">
                                          <p:stCondLst>
                                            <p:cond delay="1668"/>
                                          </p:stCondLst>
                                        </p:cTn>
                                        <p:tgtEl>
                                          <p:spTgt spid="9"/>
                                        </p:tgtEl>
                                      </p:cBhvr>
                                      <p:to x="100000" y="100000"/>
                                    </p:animScale>
                                    <p:animScale>
                                      <p:cBhvr>
                                        <p:cTn id="127" dur="26">
                                          <p:stCondLst>
                                            <p:cond delay="1808"/>
                                          </p:stCondLst>
                                        </p:cTn>
                                        <p:tgtEl>
                                          <p:spTgt spid="9"/>
                                        </p:tgtEl>
                                      </p:cBhvr>
                                      <p:to x="100000" y="95000"/>
                                    </p:animScale>
                                    <p:animScale>
                                      <p:cBhvr>
                                        <p:cTn id="12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Listas</a:t>
            </a:r>
          </a:p>
        </p:txBody>
      </p:sp>
      <p:sp>
        <p:nvSpPr>
          <p:cNvPr id="9" name="Marcador de contenido 8"/>
          <p:cNvSpPr>
            <a:spLocks noGrp="1"/>
          </p:cNvSpPr>
          <p:nvPr>
            <p:ph sz="half" idx="1"/>
          </p:nvPr>
        </p:nvSpPr>
        <p:spPr>
          <a:xfrm>
            <a:off x="838200" y="1547332"/>
            <a:ext cx="5181600" cy="4351338"/>
          </a:xfrm>
        </p:spPr>
        <p:txBody>
          <a:bodyPr/>
          <a:lstStyle/>
          <a:p>
            <a:r>
              <a:rPr lang="es-MX" dirty="0"/>
              <a:t>Se pueden asignar los valores de una lista a variables</a:t>
            </a:r>
          </a:p>
          <a:p>
            <a:endParaRPr lang="es-MX" dirty="0"/>
          </a:p>
          <a:p>
            <a:endParaRPr lang="es-MX" dirty="0"/>
          </a:p>
          <a:p>
            <a:endParaRPr lang="es-MX" dirty="0"/>
          </a:p>
          <a:p>
            <a:endParaRPr lang="es-MX" dirty="0"/>
          </a:p>
          <a:p>
            <a:r>
              <a:rPr lang="es-MX" dirty="0"/>
              <a:t>Las listas son mutables</a:t>
            </a:r>
          </a:p>
        </p:txBody>
      </p:sp>
      <p:sp>
        <p:nvSpPr>
          <p:cNvPr id="12" name="Marcador de contenido 11"/>
          <p:cNvSpPr>
            <a:spLocks noGrp="1"/>
          </p:cNvSpPr>
          <p:nvPr>
            <p:ph sz="half" idx="2"/>
          </p:nvPr>
        </p:nvSpPr>
        <p:spPr>
          <a:xfrm>
            <a:off x="6172200" y="1602891"/>
            <a:ext cx="5181600" cy="4574072"/>
          </a:xfrm>
        </p:spPr>
        <p:txBody>
          <a:bodyPr/>
          <a:lstStyle/>
          <a:p>
            <a:r>
              <a:rPr lang="es-MX" dirty="0"/>
              <a:t>Operador </a:t>
            </a:r>
            <a:r>
              <a:rPr lang="es-MX" b="1" dirty="0"/>
              <a:t>in</a:t>
            </a:r>
          </a:p>
          <a:p>
            <a:endParaRPr lang="es-MX" b="1" dirty="0"/>
          </a:p>
          <a:p>
            <a:endParaRPr lang="es-MX" b="1" dirty="0"/>
          </a:p>
          <a:p>
            <a:endParaRPr lang="es-MX" b="1" dirty="0"/>
          </a:p>
          <a:p>
            <a:endParaRPr lang="es-MX" b="1" dirty="0"/>
          </a:p>
          <a:p>
            <a:r>
              <a:rPr lang="es-MX" dirty="0"/>
              <a:t>Operador </a:t>
            </a:r>
            <a:r>
              <a:rPr lang="es-MX" b="1" dirty="0"/>
              <a:t>+</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39</a:t>
            </a:fld>
            <a:endParaRPr lang="es-MX"/>
          </a:p>
        </p:txBody>
      </p:sp>
      <p:pic>
        <p:nvPicPr>
          <p:cNvPr id="10" name="Marcador de contenido 6"/>
          <p:cNvPicPr>
            <a:picLocks noChangeAspect="1"/>
          </p:cNvPicPr>
          <p:nvPr/>
        </p:nvPicPr>
        <p:blipFill>
          <a:blip r:embed="rId2"/>
          <a:stretch>
            <a:fillRect/>
          </a:stretch>
        </p:blipFill>
        <p:spPr>
          <a:xfrm>
            <a:off x="812351" y="2651568"/>
            <a:ext cx="4723745" cy="1393216"/>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3"/>
          <a:stretch>
            <a:fillRect/>
          </a:stretch>
        </p:blipFill>
        <p:spPr>
          <a:xfrm>
            <a:off x="2003142" y="4911069"/>
            <a:ext cx="3077004" cy="1257475"/>
          </a:xfrm>
          <a:prstGeom prst="rect">
            <a:avLst/>
          </a:prstGeom>
          <a:effectLst>
            <a:glow rad="139700">
              <a:schemeClr val="accent1">
                <a:satMod val="175000"/>
                <a:alpha val="40000"/>
              </a:schemeClr>
            </a:glow>
          </a:effectLst>
        </p:spPr>
      </p:pic>
      <p:pic>
        <p:nvPicPr>
          <p:cNvPr id="13" name="Imagen 12"/>
          <p:cNvPicPr>
            <a:picLocks noChangeAspect="1"/>
          </p:cNvPicPr>
          <p:nvPr/>
        </p:nvPicPr>
        <p:blipFill>
          <a:blip r:embed="rId4"/>
          <a:stretch>
            <a:fillRect/>
          </a:stretch>
        </p:blipFill>
        <p:spPr>
          <a:xfrm>
            <a:off x="6172200" y="2553046"/>
            <a:ext cx="4787970" cy="1325631"/>
          </a:xfrm>
          <a:prstGeom prst="rect">
            <a:avLst/>
          </a:prstGeom>
          <a:effectLst>
            <a:glow rad="139700">
              <a:schemeClr val="accent1">
                <a:satMod val="175000"/>
                <a:alpha val="40000"/>
              </a:schemeClr>
            </a:glow>
          </a:effectLst>
        </p:spPr>
      </p:pic>
      <p:pic>
        <p:nvPicPr>
          <p:cNvPr id="14" name="Marcador de contenido 8"/>
          <p:cNvPicPr>
            <a:picLocks noChangeAspect="1"/>
          </p:cNvPicPr>
          <p:nvPr/>
        </p:nvPicPr>
        <p:blipFill>
          <a:blip r:embed="rId5"/>
          <a:stretch>
            <a:fillRect/>
          </a:stretch>
        </p:blipFill>
        <p:spPr>
          <a:xfrm>
            <a:off x="7225265" y="4652750"/>
            <a:ext cx="2381582" cy="1524213"/>
          </a:xfrm>
          <a:prstGeom prst="rect">
            <a:avLst/>
          </a:prstGeom>
          <a:effectLst>
            <a:glow rad="139700">
              <a:schemeClr val="accent1">
                <a:satMod val="175000"/>
                <a:alpha val="40000"/>
              </a:schemeClr>
            </a:glow>
          </a:effectLst>
        </p:spPr>
      </p:pic>
      <p:sp>
        <p:nvSpPr>
          <p:cNvPr id="15" name="Rectángulo 14"/>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341023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animEffect transition="in" filter="wipe(down)">
                                      <p:cBhvr>
                                        <p:cTn id="41" dur="580">
                                          <p:stCondLst>
                                            <p:cond delay="0"/>
                                          </p:stCondLst>
                                        </p:cTn>
                                        <p:tgtEl>
                                          <p:spTgt spid="9">
                                            <p:txEl>
                                              <p:pRg st="5" end="5"/>
                                            </p:txEl>
                                          </p:spTgt>
                                        </p:tgtEl>
                                      </p:cBhvr>
                                    </p:animEffect>
                                    <p:anim calcmode="lin" valueType="num">
                                      <p:cBhvr>
                                        <p:cTn id="42" dur="1822" tmFilter="0,0; 0.14,0.36; 0.43,0.73; 0.71,0.91; 1.0,1.0">
                                          <p:stCondLst>
                                            <p:cond delay="0"/>
                                          </p:stCondLst>
                                        </p:cTn>
                                        <p:tgtEl>
                                          <p:spTgt spid="9">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xEl>
                                              <p:pRg st="5" end="5"/>
                                            </p:txEl>
                                          </p:spTgt>
                                        </p:tgtEl>
                                      </p:cBhvr>
                                      <p:to x="100000" y="60000"/>
                                    </p:animScale>
                                    <p:animScale>
                                      <p:cBhvr>
                                        <p:cTn id="48" dur="166" decel="50000">
                                          <p:stCondLst>
                                            <p:cond delay="676"/>
                                          </p:stCondLst>
                                        </p:cTn>
                                        <p:tgtEl>
                                          <p:spTgt spid="9">
                                            <p:txEl>
                                              <p:pRg st="5" end="5"/>
                                            </p:txEl>
                                          </p:spTgt>
                                        </p:tgtEl>
                                      </p:cBhvr>
                                      <p:to x="100000" y="100000"/>
                                    </p:animScale>
                                    <p:animScale>
                                      <p:cBhvr>
                                        <p:cTn id="49" dur="26">
                                          <p:stCondLst>
                                            <p:cond delay="1312"/>
                                          </p:stCondLst>
                                        </p:cTn>
                                        <p:tgtEl>
                                          <p:spTgt spid="9">
                                            <p:txEl>
                                              <p:pRg st="5" end="5"/>
                                            </p:txEl>
                                          </p:spTgt>
                                        </p:tgtEl>
                                      </p:cBhvr>
                                      <p:to x="100000" y="80000"/>
                                    </p:animScale>
                                    <p:animScale>
                                      <p:cBhvr>
                                        <p:cTn id="50" dur="166" decel="50000">
                                          <p:stCondLst>
                                            <p:cond delay="1338"/>
                                          </p:stCondLst>
                                        </p:cTn>
                                        <p:tgtEl>
                                          <p:spTgt spid="9">
                                            <p:txEl>
                                              <p:pRg st="5" end="5"/>
                                            </p:txEl>
                                          </p:spTgt>
                                        </p:tgtEl>
                                      </p:cBhvr>
                                      <p:to x="100000" y="100000"/>
                                    </p:animScale>
                                    <p:animScale>
                                      <p:cBhvr>
                                        <p:cTn id="51" dur="26">
                                          <p:stCondLst>
                                            <p:cond delay="1642"/>
                                          </p:stCondLst>
                                        </p:cTn>
                                        <p:tgtEl>
                                          <p:spTgt spid="9">
                                            <p:txEl>
                                              <p:pRg st="5" end="5"/>
                                            </p:txEl>
                                          </p:spTgt>
                                        </p:tgtEl>
                                      </p:cBhvr>
                                      <p:to x="100000" y="90000"/>
                                    </p:animScale>
                                    <p:animScale>
                                      <p:cBhvr>
                                        <p:cTn id="52" dur="166" decel="50000">
                                          <p:stCondLst>
                                            <p:cond delay="1668"/>
                                          </p:stCondLst>
                                        </p:cTn>
                                        <p:tgtEl>
                                          <p:spTgt spid="9">
                                            <p:txEl>
                                              <p:pRg st="5" end="5"/>
                                            </p:txEl>
                                          </p:spTgt>
                                        </p:tgtEl>
                                      </p:cBhvr>
                                      <p:to x="100000" y="100000"/>
                                    </p:animScale>
                                    <p:animScale>
                                      <p:cBhvr>
                                        <p:cTn id="53" dur="26">
                                          <p:stCondLst>
                                            <p:cond delay="1808"/>
                                          </p:stCondLst>
                                        </p:cTn>
                                        <p:tgtEl>
                                          <p:spTgt spid="9">
                                            <p:txEl>
                                              <p:pRg st="5" end="5"/>
                                            </p:txEl>
                                          </p:spTgt>
                                        </p:tgtEl>
                                      </p:cBhvr>
                                      <p:to x="100000" y="95000"/>
                                    </p:animScale>
                                    <p:animScale>
                                      <p:cBhvr>
                                        <p:cTn id="54" dur="166" decel="50000">
                                          <p:stCondLst>
                                            <p:cond delay="1834"/>
                                          </p:stCondLst>
                                        </p:cTn>
                                        <p:tgtEl>
                                          <p:spTgt spid="9">
                                            <p:txEl>
                                              <p:pRg st="5" end="5"/>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80">
                                          <p:stCondLst>
                                            <p:cond delay="0"/>
                                          </p:stCondLst>
                                        </p:cTn>
                                        <p:tgtEl>
                                          <p:spTgt spid="11"/>
                                        </p:tgtEl>
                                      </p:cBhvr>
                                    </p:animEffect>
                                    <p:anim calcmode="lin" valueType="num">
                                      <p:cBhvr>
                                        <p:cTn id="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3" dur="26">
                                          <p:stCondLst>
                                            <p:cond delay="650"/>
                                          </p:stCondLst>
                                        </p:cTn>
                                        <p:tgtEl>
                                          <p:spTgt spid="11"/>
                                        </p:tgtEl>
                                      </p:cBhvr>
                                      <p:to x="100000" y="60000"/>
                                    </p:animScale>
                                    <p:animScale>
                                      <p:cBhvr>
                                        <p:cTn id="64" dur="166" decel="50000">
                                          <p:stCondLst>
                                            <p:cond delay="676"/>
                                          </p:stCondLst>
                                        </p:cTn>
                                        <p:tgtEl>
                                          <p:spTgt spid="11"/>
                                        </p:tgtEl>
                                      </p:cBhvr>
                                      <p:to x="100000" y="100000"/>
                                    </p:animScale>
                                    <p:animScale>
                                      <p:cBhvr>
                                        <p:cTn id="65" dur="26">
                                          <p:stCondLst>
                                            <p:cond delay="1312"/>
                                          </p:stCondLst>
                                        </p:cTn>
                                        <p:tgtEl>
                                          <p:spTgt spid="11"/>
                                        </p:tgtEl>
                                      </p:cBhvr>
                                      <p:to x="100000" y="80000"/>
                                    </p:animScale>
                                    <p:animScale>
                                      <p:cBhvr>
                                        <p:cTn id="66" dur="166" decel="50000">
                                          <p:stCondLst>
                                            <p:cond delay="1338"/>
                                          </p:stCondLst>
                                        </p:cTn>
                                        <p:tgtEl>
                                          <p:spTgt spid="11"/>
                                        </p:tgtEl>
                                      </p:cBhvr>
                                      <p:to x="100000" y="100000"/>
                                    </p:animScale>
                                    <p:animScale>
                                      <p:cBhvr>
                                        <p:cTn id="67" dur="26">
                                          <p:stCondLst>
                                            <p:cond delay="1642"/>
                                          </p:stCondLst>
                                        </p:cTn>
                                        <p:tgtEl>
                                          <p:spTgt spid="11"/>
                                        </p:tgtEl>
                                      </p:cBhvr>
                                      <p:to x="100000" y="90000"/>
                                    </p:animScale>
                                    <p:animScale>
                                      <p:cBhvr>
                                        <p:cTn id="68" dur="166" decel="50000">
                                          <p:stCondLst>
                                            <p:cond delay="1668"/>
                                          </p:stCondLst>
                                        </p:cTn>
                                        <p:tgtEl>
                                          <p:spTgt spid="11"/>
                                        </p:tgtEl>
                                      </p:cBhvr>
                                      <p:to x="100000" y="100000"/>
                                    </p:animScale>
                                    <p:animScale>
                                      <p:cBhvr>
                                        <p:cTn id="69" dur="26">
                                          <p:stCondLst>
                                            <p:cond delay="1808"/>
                                          </p:stCondLst>
                                        </p:cTn>
                                        <p:tgtEl>
                                          <p:spTgt spid="11"/>
                                        </p:tgtEl>
                                      </p:cBhvr>
                                      <p:to x="100000" y="95000"/>
                                    </p:animScale>
                                    <p:animScale>
                                      <p:cBhvr>
                                        <p:cTn id="70" dur="166" decel="50000">
                                          <p:stCondLst>
                                            <p:cond delay="1834"/>
                                          </p:stCondLst>
                                        </p:cTn>
                                        <p:tgtEl>
                                          <p:spTgt spid="11"/>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2">
                                            <p:txEl>
                                              <p:pRg st="0" end="0"/>
                                            </p:txEl>
                                          </p:spTgt>
                                        </p:tgtEl>
                                        <p:attrNameLst>
                                          <p:attrName>style.visibility</p:attrName>
                                        </p:attrNameLst>
                                      </p:cBhvr>
                                      <p:to>
                                        <p:strVal val="visible"/>
                                      </p:to>
                                    </p:set>
                                    <p:animEffect transition="in" filter="wipe(down)">
                                      <p:cBhvr>
                                        <p:cTn id="75" dur="580">
                                          <p:stCondLst>
                                            <p:cond delay="0"/>
                                          </p:stCondLst>
                                        </p:cTn>
                                        <p:tgtEl>
                                          <p:spTgt spid="12">
                                            <p:txEl>
                                              <p:pRg st="0" end="0"/>
                                            </p:txEl>
                                          </p:spTgt>
                                        </p:tgtEl>
                                      </p:cBhvr>
                                    </p:animEffect>
                                    <p:anim calcmode="lin" valueType="num">
                                      <p:cBhvr>
                                        <p:cTn id="76"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12">
                                            <p:txEl>
                                              <p:pRg st="0" end="0"/>
                                            </p:txEl>
                                          </p:spTgt>
                                        </p:tgtEl>
                                      </p:cBhvr>
                                      <p:to x="100000" y="60000"/>
                                    </p:animScale>
                                    <p:animScale>
                                      <p:cBhvr>
                                        <p:cTn id="82" dur="166" decel="50000">
                                          <p:stCondLst>
                                            <p:cond delay="676"/>
                                          </p:stCondLst>
                                        </p:cTn>
                                        <p:tgtEl>
                                          <p:spTgt spid="12">
                                            <p:txEl>
                                              <p:pRg st="0" end="0"/>
                                            </p:txEl>
                                          </p:spTgt>
                                        </p:tgtEl>
                                      </p:cBhvr>
                                      <p:to x="100000" y="100000"/>
                                    </p:animScale>
                                    <p:animScale>
                                      <p:cBhvr>
                                        <p:cTn id="83" dur="26">
                                          <p:stCondLst>
                                            <p:cond delay="1312"/>
                                          </p:stCondLst>
                                        </p:cTn>
                                        <p:tgtEl>
                                          <p:spTgt spid="12">
                                            <p:txEl>
                                              <p:pRg st="0" end="0"/>
                                            </p:txEl>
                                          </p:spTgt>
                                        </p:tgtEl>
                                      </p:cBhvr>
                                      <p:to x="100000" y="80000"/>
                                    </p:animScale>
                                    <p:animScale>
                                      <p:cBhvr>
                                        <p:cTn id="84" dur="166" decel="50000">
                                          <p:stCondLst>
                                            <p:cond delay="1338"/>
                                          </p:stCondLst>
                                        </p:cTn>
                                        <p:tgtEl>
                                          <p:spTgt spid="12">
                                            <p:txEl>
                                              <p:pRg st="0" end="0"/>
                                            </p:txEl>
                                          </p:spTgt>
                                        </p:tgtEl>
                                      </p:cBhvr>
                                      <p:to x="100000" y="100000"/>
                                    </p:animScale>
                                    <p:animScale>
                                      <p:cBhvr>
                                        <p:cTn id="85" dur="26">
                                          <p:stCondLst>
                                            <p:cond delay="1642"/>
                                          </p:stCondLst>
                                        </p:cTn>
                                        <p:tgtEl>
                                          <p:spTgt spid="12">
                                            <p:txEl>
                                              <p:pRg st="0" end="0"/>
                                            </p:txEl>
                                          </p:spTgt>
                                        </p:tgtEl>
                                      </p:cBhvr>
                                      <p:to x="100000" y="90000"/>
                                    </p:animScale>
                                    <p:animScale>
                                      <p:cBhvr>
                                        <p:cTn id="86" dur="166" decel="50000">
                                          <p:stCondLst>
                                            <p:cond delay="1668"/>
                                          </p:stCondLst>
                                        </p:cTn>
                                        <p:tgtEl>
                                          <p:spTgt spid="12">
                                            <p:txEl>
                                              <p:pRg st="0" end="0"/>
                                            </p:txEl>
                                          </p:spTgt>
                                        </p:tgtEl>
                                      </p:cBhvr>
                                      <p:to x="100000" y="100000"/>
                                    </p:animScale>
                                    <p:animScale>
                                      <p:cBhvr>
                                        <p:cTn id="87" dur="26">
                                          <p:stCondLst>
                                            <p:cond delay="1808"/>
                                          </p:stCondLst>
                                        </p:cTn>
                                        <p:tgtEl>
                                          <p:spTgt spid="12">
                                            <p:txEl>
                                              <p:pRg st="0" end="0"/>
                                            </p:txEl>
                                          </p:spTgt>
                                        </p:tgtEl>
                                      </p:cBhvr>
                                      <p:to x="100000" y="95000"/>
                                    </p:animScale>
                                    <p:animScale>
                                      <p:cBhvr>
                                        <p:cTn id="88" dur="166" decel="50000">
                                          <p:stCondLst>
                                            <p:cond delay="1834"/>
                                          </p:stCondLst>
                                        </p:cTn>
                                        <p:tgtEl>
                                          <p:spTgt spid="12">
                                            <p:txEl>
                                              <p:pRg st="0" end="0"/>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wipe(down)">
                                      <p:cBhvr>
                                        <p:cTn id="91" dur="580">
                                          <p:stCondLst>
                                            <p:cond delay="0"/>
                                          </p:stCondLst>
                                        </p:cTn>
                                        <p:tgtEl>
                                          <p:spTgt spid="13"/>
                                        </p:tgtEl>
                                      </p:cBhvr>
                                    </p:animEffect>
                                    <p:anim calcmode="lin" valueType="num">
                                      <p:cBhvr>
                                        <p:cTn id="9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7" dur="26">
                                          <p:stCondLst>
                                            <p:cond delay="650"/>
                                          </p:stCondLst>
                                        </p:cTn>
                                        <p:tgtEl>
                                          <p:spTgt spid="13"/>
                                        </p:tgtEl>
                                      </p:cBhvr>
                                      <p:to x="100000" y="60000"/>
                                    </p:animScale>
                                    <p:animScale>
                                      <p:cBhvr>
                                        <p:cTn id="98" dur="166" decel="50000">
                                          <p:stCondLst>
                                            <p:cond delay="676"/>
                                          </p:stCondLst>
                                        </p:cTn>
                                        <p:tgtEl>
                                          <p:spTgt spid="13"/>
                                        </p:tgtEl>
                                      </p:cBhvr>
                                      <p:to x="100000" y="100000"/>
                                    </p:animScale>
                                    <p:animScale>
                                      <p:cBhvr>
                                        <p:cTn id="99" dur="26">
                                          <p:stCondLst>
                                            <p:cond delay="1312"/>
                                          </p:stCondLst>
                                        </p:cTn>
                                        <p:tgtEl>
                                          <p:spTgt spid="13"/>
                                        </p:tgtEl>
                                      </p:cBhvr>
                                      <p:to x="100000" y="80000"/>
                                    </p:animScale>
                                    <p:animScale>
                                      <p:cBhvr>
                                        <p:cTn id="100" dur="166" decel="50000">
                                          <p:stCondLst>
                                            <p:cond delay="1338"/>
                                          </p:stCondLst>
                                        </p:cTn>
                                        <p:tgtEl>
                                          <p:spTgt spid="13"/>
                                        </p:tgtEl>
                                      </p:cBhvr>
                                      <p:to x="100000" y="100000"/>
                                    </p:animScale>
                                    <p:animScale>
                                      <p:cBhvr>
                                        <p:cTn id="101" dur="26">
                                          <p:stCondLst>
                                            <p:cond delay="1642"/>
                                          </p:stCondLst>
                                        </p:cTn>
                                        <p:tgtEl>
                                          <p:spTgt spid="13"/>
                                        </p:tgtEl>
                                      </p:cBhvr>
                                      <p:to x="100000" y="90000"/>
                                    </p:animScale>
                                    <p:animScale>
                                      <p:cBhvr>
                                        <p:cTn id="102" dur="166" decel="50000">
                                          <p:stCondLst>
                                            <p:cond delay="1668"/>
                                          </p:stCondLst>
                                        </p:cTn>
                                        <p:tgtEl>
                                          <p:spTgt spid="13"/>
                                        </p:tgtEl>
                                      </p:cBhvr>
                                      <p:to x="100000" y="100000"/>
                                    </p:animScale>
                                    <p:animScale>
                                      <p:cBhvr>
                                        <p:cTn id="103" dur="26">
                                          <p:stCondLst>
                                            <p:cond delay="1808"/>
                                          </p:stCondLst>
                                        </p:cTn>
                                        <p:tgtEl>
                                          <p:spTgt spid="13"/>
                                        </p:tgtEl>
                                      </p:cBhvr>
                                      <p:to x="100000" y="95000"/>
                                    </p:animScale>
                                    <p:animScale>
                                      <p:cBhvr>
                                        <p:cTn id="104" dur="166" decel="50000">
                                          <p:stCondLst>
                                            <p:cond delay="1834"/>
                                          </p:stCondLst>
                                        </p:cTn>
                                        <p:tgtEl>
                                          <p:spTgt spid="13"/>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12">
                                            <p:txEl>
                                              <p:pRg st="5" end="5"/>
                                            </p:txEl>
                                          </p:spTgt>
                                        </p:tgtEl>
                                        <p:attrNameLst>
                                          <p:attrName>style.visibility</p:attrName>
                                        </p:attrNameLst>
                                      </p:cBhvr>
                                      <p:to>
                                        <p:strVal val="visible"/>
                                      </p:to>
                                    </p:set>
                                    <p:animEffect transition="in" filter="wipe(down)">
                                      <p:cBhvr>
                                        <p:cTn id="109" dur="580">
                                          <p:stCondLst>
                                            <p:cond delay="0"/>
                                          </p:stCondLst>
                                        </p:cTn>
                                        <p:tgtEl>
                                          <p:spTgt spid="12">
                                            <p:txEl>
                                              <p:pRg st="5" end="5"/>
                                            </p:txEl>
                                          </p:spTgt>
                                        </p:tgtEl>
                                      </p:cBhvr>
                                    </p:animEffect>
                                    <p:anim calcmode="lin" valueType="num">
                                      <p:cBhvr>
                                        <p:cTn id="110" dur="1822" tmFilter="0,0; 0.14,0.36; 0.43,0.73; 0.71,0.91; 1.0,1.0">
                                          <p:stCondLst>
                                            <p:cond delay="0"/>
                                          </p:stCondLst>
                                        </p:cTn>
                                        <p:tgtEl>
                                          <p:spTgt spid="12">
                                            <p:txEl>
                                              <p:pRg st="5" end="5"/>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2">
                                            <p:txEl>
                                              <p:pRg st="5" end="5"/>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2">
                                            <p:txEl>
                                              <p:pRg st="5" end="5"/>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2">
                                            <p:txEl>
                                              <p:pRg st="5" end="5"/>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2">
                                            <p:txEl>
                                              <p:pRg st="5" end="5"/>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12">
                                            <p:txEl>
                                              <p:pRg st="5" end="5"/>
                                            </p:txEl>
                                          </p:spTgt>
                                        </p:tgtEl>
                                      </p:cBhvr>
                                      <p:to x="100000" y="60000"/>
                                    </p:animScale>
                                    <p:animScale>
                                      <p:cBhvr>
                                        <p:cTn id="116" dur="166" decel="50000">
                                          <p:stCondLst>
                                            <p:cond delay="676"/>
                                          </p:stCondLst>
                                        </p:cTn>
                                        <p:tgtEl>
                                          <p:spTgt spid="12">
                                            <p:txEl>
                                              <p:pRg st="5" end="5"/>
                                            </p:txEl>
                                          </p:spTgt>
                                        </p:tgtEl>
                                      </p:cBhvr>
                                      <p:to x="100000" y="100000"/>
                                    </p:animScale>
                                    <p:animScale>
                                      <p:cBhvr>
                                        <p:cTn id="117" dur="26">
                                          <p:stCondLst>
                                            <p:cond delay="1312"/>
                                          </p:stCondLst>
                                        </p:cTn>
                                        <p:tgtEl>
                                          <p:spTgt spid="12">
                                            <p:txEl>
                                              <p:pRg st="5" end="5"/>
                                            </p:txEl>
                                          </p:spTgt>
                                        </p:tgtEl>
                                      </p:cBhvr>
                                      <p:to x="100000" y="80000"/>
                                    </p:animScale>
                                    <p:animScale>
                                      <p:cBhvr>
                                        <p:cTn id="118" dur="166" decel="50000">
                                          <p:stCondLst>
                                            <p:cond delay="1338"/>
                                          </p:stCondLst>
                                        </p:cTn>
                                        <p:tgtEl>
                                          <p:spTgt spid="12">
                                            <p:txEl>
                                              <p:pRg st="5" end="5"/>
                                            </p:txEl>
                                          </p:spTgt>
                                        </p:tgtEl>
                                      </p:cBhvr>
                                      <p:to x="100000" y="100000"/>
                                    </p:animScale>
                                    <p:animScale>
                                      <p:cBhvr>
                                        <p:cTn id="119" dur="26">
                                          <p:stCondLst>
                                            <p:cond delay="1642"/>
                                          </p:stCondLst>
                                        </p:cTn>
                                        <p:tgtEl>
                                          <p:spTgt spid="12">
                                            <p:txEl>
                                              <p:pRg st="5" end="5"/>
                                            </p:txEl>
                                          </p:spTgt>
                                        </p:tgtEl>
                                      </p:cBhvr>
                                      <p:to x="100000" y="90000"/>
                                    </p:animScale>
                                    <p:animScale>
                                      <p:cBhvr>
                                        <p:cTn id="120" dur="166" decel="50000">
                                          <p:stCondLst>
                                            <p:cond delay="1668"/>
                                          </p:stCondLst>
                                        </p:cTn>
                                        <p:tgtEl>
                                          <p:spTgt spid="12">
                                            <p:txEl>
                                              <p:pRg st="5" end="5"/>
                                            </p:txEl>
                                          </p:spTgt>
                                        </p:tgtEl>
                                      </p:cBhvr>
                                      <p:to x="100000" y="100000"/>
                                    </p:animScale>
                                    <p:animScale>
                                      <p:cBhvr>
                                        <p:cTn id="121" dur="26">
                                          <p:stCondLst>
                                            <p:cond delay="1808"/>
                                          </p:stCondLst>
                                        </p:cTn>
                                        <p:tgtEl>
                                          <p:spTgt spid="12">
                                            <p:txEl>
                                              <p:pRg st="5" end="5"/>
                                            </p:txEl>
                                          </p:spTgt>
                                        </p:tgtEl>
                                      </p:cBhvr>
                                      <p:to x="100000" y="95000"/>
                                    </p:animScale>
                                    <p:animScale>
                                      <p:cBhvr>
                                        <p:cTn id="122" dur="166" decel="50000">
                                          <p:stCondLst>
                                            <p:cond delay="1834"/>
                                          </p:stCondLst>
                                        </p:cTn>
                                        <p:tgtEl>
                                          <p:spTgt spid="12">
                                            <p:txEl>
                                              <p:pRg st="5" end="5"/>
                                            </p:txEl>
                                          </p:spTgt>
                                        </p:tgtEl>
                                      </p:cBhvr>
                                      <p:to x="100000" y="100000"/>
                                    </p:animScale>
                                  </p:childTnLst>
                                </p:cTn>
                              </p:par>
                              <p:par>
                                <p:cTn id="123" presetID="26" presetClass="entr" presetSubtype="0" fill="hold"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transition="in" filter="wipe(down)">
                                      <p:cBhvr>
                                        <p:cTn id="125" dur="580">
                                          <p:stCondLst>
                                            <p:cond delay="0"/>
                                          </p:stCondLst>
                                        </p:cTn>
                                        <p:tgtEl>
                                          <p:spTgt spid="14"/>
                                        </p:tgtEl>
                                      </p:cBhvr>
                                    </p:animEffect>
                                    <p:anim calcmode="lin" valueType="num">
                                      <p:cBhvr>
                                        <p:cTn id="1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1" dur="26">
                                          <p:stCondLst>
                                            <p:cond delay="650"/>
                                          </p:stCondLst>
                                        </p:cTn>
                                        <p:tgtEl>
                                          <p:spTgt spid="14"/>
                                        </p:tgtEl>
                                      </p:cBhvr>
                                      <p:to x="100000" y="60000"/>
                                    </p:animScale>
                                    <p:animScale>
                                      <p:cBhvr>
                                        <p:cTn id="132" dur="166" decel="50000">
                                          <p:stCondLst>
                                            <p:cond delay="676"/>
                                          </p:stCondLst>
                                        </p:cTn>
                                        <p:tgtEl>
                                          <p:spTgt spid="14"/>
                                        </p:tgtEl>
                                      </p:cBhvr>
                                      <p:to x="100000" y="100000"/>
                                    </p:animScale>
                                    <p:animScale>
                                      <p:cBhvr>
                                        <p:cTn id="133" dur="26">
                                          <p:stCondLst>
                                            <p:cond delay="1312"/>
                                          </p:stCondLst>
                                        </p:cTn>
                                        <p:tgtEl>
                                          <p:spTgt spid="14"/>
                                        </p:tgtEl>
                                      </p:cBhvr>
                                      <p:to x="100000" y="80000"/>
                                    </p:animScale>
                                    <p:animScale>
                                      <p:cBhvr>
                                        <p:cTn id="134" dur="166" decel="50000">
                                          <p:stCondLst>
                                            <p:cond delay="1338"/>
                                          </p:stCondLst>
                                        </p:cTn>
                                        <p:tgtEl>
                                          <p:spTgt spid="14"/>
                                        </p:tgtEl>
                                      </p:cBhvr>
                                      <p:to x="100000" y="100000"/>
                                    </p:animScale>
                                    <p:animScale>
                                      <p:cBhvr>
                                        <p:cTn id="135" dur="26">
                                          <p:stCondLst>
                                            <p:cond delay="1642"/>
                                          </p:stCondLst>
                                        </p:cTn>
                                        <p:tgtEl>
                                          <p:spTgt spid="14"/>
                                        </p:tgtEl>
                                      </p:cBhvr>
                                      <p:to x="100000" y="90000"/>
                                    </p:animScale>
                                    <p:animScale>
                                      <p:cBhvr>
                                        <p:cTn id="136" dur="166" decel="50000">
                                          <p:stCondLst>
                                            <p:cond delay="1668"/>
                                          </p:stCondLst>
                                        </p:cTn>
                                        <p:tgtEl>
                                          <p:spTgt spid="14"/>
                                        </p:tgtEl>
                                      </p:cBhvr>
                                      <p:to x="100000" y="100000"/>
                                    </p:animScale>
                                    <p:animScale>
                                      <p:cBhvr>
                                        <p:cTn id="137" dur="26">
                                          <p:stCondLst>
                                            <p:cond delay="1808"/>
                                          </p:stCondLst>
                                        </p:cTn>
                                        <p:tgtEl>
                                          <p:spTgt spid="14"/>
                                        </p:tgtEl>
                                      </p:cBhvr>
                                      <p:to x="100000" y="95000"/>
                                    </p:animScale>
                                    <p:animScale>
                                      <p:cBhvr>
                                        <p:cTn id="138"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Números</a:t>
            </a:r>
          </a:p>
        </p:txBody>
      </p:sp>
      <p:sp>
        <p:nvSpPr>
          <p:cNvPr id="3" name="Marcador de contenido 2"/>
          <p:cNvSpPr>
            <a:spLocks noGrp="1"/>
          </p:cNvSpPr>
          <p:nvPr>
            <p:ph idx="1"/>
          </p:nvPr>
        </p:nvSpPr>
        <p:spPr/>
        <p:txBody>
          <a:bodyPr/>
          <a:lstStyle/>
          <a:p>
            <a:r>
              <a:rPr lang="es-MX" b="1" dirty="0"/>
              <a:t>Enteros:</a:t>
            </a:r>
            <a:r>
              <a:rPr lang="es-MX" dirty="0"/>
              <a:t> como 5 y 1,000,000,000</a:t>
            </a:r>
          </a:p>
          <a:p>
            <a:r>
              <a:rPr lang="es-MX" b="1" dirty="0"/>
              <a:t>Flotantes:</a:t>
            </a:r>
            <a:r>
              <a:rPr lang="es-MX" dirty="0"/>
              <a:t> como 3.1416, 14.99 y 1.87e4</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4</a:t>
            </a:fld>
            <a:endParaRPr lang="es-MX"/>
          </a:p>
        </p:txBody>
      </p:sp>
      <p:pic>
        <p:nvPicPr>
          <p:cNvPr id="7" name="Imagen 6"/>
          <p:cNvPicPr>
            <a:picLocks noChangeAspect="1"/>
          </p:cNvPicPr>
          <p:nvPr/>
        </p:nvPicPr>
        <p:blipFill>
          <a:blip r:embed="rId3"/>
          <a:stretch>
            <a:fillRect/>
          </a:stretch>
        </p:blipFill>
        <p:spPr>
          <a:xfrm>
            <a:off x="1836982" y="2520754"/>
            <a:ext cx="5591955" cy="3686689"/>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4"/>
          <a:stretch>
            <a:fillRect/>
          </a:stretch>
        </p:blipFill>
        <p:spPr>
          <a:xfrm>
            <a:off x="8972210" y="2520754"/>
            <a:ext cx="838317" cy="571580"/>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5"/>
          <a:stretch>
            <a:fillRect/>
          </a:stretch>
        </p:blipFill>
        <p:spPr>
          <a:xfrm>
            <a:off x="7657576" y="4570615"/>
            <a:ext cx="3467584" cy="1638529"/>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6"/>
          <a:stretch>
            <a:fillRect/>
          </a:stretch>
        </p:blipFill>
        <p:spPr>
          <a:xfrm>
            <a:off x="9019841" y="3622978"/>
            <a:ext cx="743054" cy="552527"/>
          </a:xfrm>
          <a:prstGeom prst="rect">
            <a:avLst/>
          </a:prstGeom>
          <a:effectLst>
            <a:glow rad="139700">
              <a:schemeClr val="accent1">
                <a:satMod val="175000"/>
                <a:alpha val="40000"/>
              </a:schemeClr>
            </a:glow>
          </a:effectLst>
        </p:spPr>
      </p:pic>
      <p:sp>
        <p:nvSpPr>
          <p:cNvPr id="11" name="CuadroTexto 10"/>
          <p:cNvSpPr txBox="1"/>
          <p:nvPr/>
        </p:nvSpPr>
        <p:spPr>
          <a:xfrm>
            <a:off x="8027539" y="1024427"/>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725822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80">
                                          <p:stCondLst>
                                            <p:cond delay="0"/>
                                          </p:stCondLst>
                                        </p:cTn>
                                        <p:tgtEl>
                                          <p:spTgt spid="7"/>
                                        </p:tgtEl>
                                      </p:cBhvr>
                                    </p:animEffect>
                                    <p:anim calcmode="lin" valueType="num">
                                      <p:cBhvr>
                                        <p:cTn id="6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gtEl>
                                      </p:cBhvr>
                                      <p:to x="100000" y="60000"/>
                                    </p:animScale>
                                    <p:animScale>
                                      <p:cBhvr>
                                        <p:cTn id="68" dur="166" decel="50000">
                                          <p:stCondLst>
                                            <p:cond delay="676"/>
                                          </p:stCondLst>
                                        </p:cTn>
                                        <p:tgtEl>
                                          <p:spTgt spid="7"/>
                                        </p:tgtEl>
                                      </p:cBhvr>
                                      <p:to x="100000" y="100000"/>
                                    </p:animScale>
                                    <p:animScale>
                                      <p:cBhvr>
                                        <p:cTn id="69" dur="26">
                                          <p:stCondLst>
                                            <p:cond delay="1312"/>
                                          </p:stCondLst>
                                        </p:cTn>
                                        <p:tgtEl>
                                          <p:spTgt spid="7"/>
                                        </p:tgtEl>
                                      </p:cBhvr>
                                      <p:to x="100000" y="80000"/>
                                    </p:animScale>
                                    <p:animScale>
                                      <p:cBhvr>
                                        <p:cTn id="70" dur="166" decel="50000">
                                          <p:stCondLst>
                                            <p:cond delay="1338"/>
                                          </p:stCondLst>
                                        </p:cTn>
                                        <p:tgtEl>
                                          <p:spTgt spid="7"/>
                                        </p:tgtEl>
                                      </p:cBhvr>
                                      <p:to x="100000" y="100000"/>
                                    </p:animScale>
                                    <p:animScale>
                                      <p:cBhvr>
                                        <p:cTn id="71" dur="26">
                                          <p:stCondLst>
                                            <p:cond delay="1642"/>
                                          </p:stCondLst>
                                        </p:cTn>
                                        <p:tgtEl>
                                          <p:spTgt spid="7"/>
                                        </p:tgtEl>
                                      </p:cBhvr>
                                      <p:to x="100000" y="90000"/>
                                    </p:animScale>
                                    <p:animScale>
                                      <p:cBhvr>
                                        <p:cTn id="72" dur="166" decel="50000">
                                          <p:stCondLst>
                                            <p:cond delay="1668"/>
                                          </p:stCondLst>
                                        </p:cTn>
                                        <p:tgtEl>
                                          <p:spTgt spid="7"/>
                                        </p:tgtEl>
                                      </p:cBhvr>
                                      <p:to x="100000" y="100000"/>
                                    </p:animScale>
                                    <p:animScale>
                                      <p:cBhvr>
                                        <p:cTn id="73" dur="26">
                                          <p:stCondLst>
                                            <p:cond delay="1808"/>
                                          </p:stCondLst>
                                        </p:cTn>
                                        <p:tgtEl>
                                          <p:spTgt spid="7"/>
                                        </p:tgtEl>
                                      </p:cBhvr>
                                      <p:to x="100000" y="95000"/>
                                    </p:animScale>
                                    <p:animScale>
                                      <p:cBhvr>
                                        <p:cTn id="7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Operaciones de listas</a:t>
            </a:r>
          </a:p>
        </p:txBody>
      </p:sp>
      <p:sp>
        <p:nvSpPr>
          <p:cNvPr id="10" name="Marcador de contenido 9"/>
          <p:cNvSpPr>
            <a:spLocks noGrp="1"/>
          </p:cNvSpPr>
          <p:nvPr>
            <p:ph sz="half" idx="1"/>
          </p:nvPr>
        </p:nvSpPr>
        <p:spPr>
          <a:xfrm>
            <a:off x="838200" y="1457880"/>
            <a:ext cx="5181600" cy="4783894"/>
          </a:xfrm>
        </p:spPr>
        <p:txBody>
          <a:bodyPr/>
          <a:lstStyle/>
          <a:p>
            <a:r>
              <a:rPr lang="es-MX" dirty="0"/>
              <a:t>Operador </a:t>
            </a:r>
            <a:r>
              <a:rPr lang="es-MX" b="1" dirty="0"/>
              <a:t>*</a:t>
            </a:r>
          </a:p>
          <a:p>
            <a:endParaRPr lang="es-MX" b="1" dirty="0"/>
          </a:p>
          <a:p>
            <a:endParaRPr lang="es-MX" b="1" dirty="0"/>
          </a:p>
          <a:p>
            <a:endParaRPr lang="es-MX" b="1" dirty="0"/>
          </a:p>
          <a:p>
            <a:r>
              <a:rPr lang="es-MX" dirty="0"/>
              <a:t>Rebanado de listas</a:t>
            </a:r>
          </a:p>
        </p:txBody>
      </p:sp>
      <p:sp>
        <p:nvSpPr>
          <p:cNvPr id="13" name="Marcador de contenido 12"/>
          <p:cNvSpPr>
            <a:spLocks noGrp="1"/>
          </p:cNvSpPr>
          <p:nvPr>
            <p:ph sz="half" idx="2"/>
          </p:nvPr>
        </p:nvSpPr>
        <p:spPr>
          <a:xfrm>
            <a:off x="6172200" y="1457880"/>
            <a:ext cx="5181600" cy="4783894"/>
          </a:xfrm>
        </p:spPr>
        <p:txBody>
          <a:bodyPr/>
          <a:lstStyle/>
          <a:p>
            <a:pPr algn="just"/>
            <a:r>
              <a:rPr lang="es-MX" dirty="0"/>
              <a:t>Si se omite el primer índice, el rebanado empieza desde el inicio de la lista.</a:t>
            </a:r>
          </a:p>
          <a:p>
            <a:pPr algn="just"/>
            <a:r>
              <a:rPr lang="es-MX" dirty="0"/>
              <a:t>Si omites el segundo, el rebanado se va hasta el final.</a:t>
            </a:r>
          </a:p>
          <a:p>
            <a:pPr algn="just"/>
            <a:r>
              <a:rPr lang="es-MX" dirty="0"/>
              <a:t>Si omites ambos, el resultado es una copia de la lista</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40</a:t>
            </a:fld>
            <a:endParaRPr lang="es-MX"/>
          </a:p>
        </p:txBody>
      </p:sp>
      <p:pic>
        <p:nvPicPr>
          <p:cNvPr id="11" name="Imagen 10"/>
          <p:cNvPicPr>
            <a:picLocks noChangeAspect="1"/>
          </p:cNvPicPr>
          <p:nvPr/>
        </p:nvPicPr>
        <p:blipFill>
          <a:blip r:embed="rId2"/>
          <a:stretch>
            <a:fillRect/>
          </a:stretch>
        </p:blipFill>
        <p:spPr>
          <a:xfrm>
            <a:off x="973041" y="1985253"/>
            <a:ext cx="3410426" cy="1257475"/>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3"/>
          <a:stretch>
            <a:fillRect/>
          </a:stretch>
        </p:blipFill>
        <p:spPr>
          <a:xfrm>
            <a:off x="973041" y="4034936"/>
            <a:ext cx="4858428" cy="2048161"/>
          </a:xfrm>
          <a:prstGeom prst="rect">
            <a:avLst/>
          </a:prstGeom>
          <a:effectLst>
            <a:glow rad="139700">
              <a:schemeClr val="accent1">
                <a:satMod val="175000"/>
                <a:alpha val="40000"/>
              </a:schemeClr>
            </a:glow>
          </a:effectLst>
        </p:spPr>
      </p:pic>
      <p:pic>
        <p:nvPicPr>
          <p:cNvPr id="14" name="Imagen 13"/>
          <p:cNvPicPr>
            <a:picLocks noChangeAspect="1"/>
          </p:cNvPicPr>
          <p:nvPr/>
        </p:nvPicPr>
        <p:blipFill>
          <a:blip r:embed="rId4"/>
          <a:stretch>
            <a:fillRect/>
          </a:stretch>
        </p:blipFill>
        <p:spPr>
          <a:xfrm>
            <a:off x="6843444" y="4806347"/>
            <a:ext cx="3839111" cy="724001"/>
          </a:xfrm>
          <a:prstGeom prst="rect">
            <a:avLst/>
          </a:prstGeom>
          <a:effectLst>
            <a:glow rad="139700">
              <a:schemeClr val="accent1">
                <a:satMod val="175000"/>
                <a:alpha val="40000"/>
              </a:schemeClr>
            </a:glow>
          </a:effectLst>
        </p:spPr>
      </p:pic>
      <p:sp>
        <p:nvSpPr>
          <p:cNvPr id="15" name="Rectángulo 14"/>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310116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wipe(down)">
                                      <p:cBhvr>
                                        <p:cTn id="7" dur="580">
                                          <p:stCondLst>
                                            <p:cond delay="0"/>
                                          </p:stCondLst>
                                        </p:cTn>
                                        <p:tgtEl>
                                          <p:spTgt spid="10">
                                            <p:txEl>
                                              <p:pRg st="4" end="4"/>
                                            </p:txEl>
                                          </p:spTgt>
                                        </p:tgtEl>
                                      </p:cBhvr>
                                    </p:animEffect>
                                    <p:anim calcmode="lin" valueType="num">
                                      <p:cBhvr>
                                        <p:cTn id="8"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4" end="4"/>
                                            </p:txEl>
                                          </p:spTgt>
                                        </p:tgtEl>
                                      </p:cBhvr>
                                      <p:to x="100000" y="60000"/>
                                    </p:animScale>
                                    <p:animScale>
                                      <p:cBhvr>
                                        <p:cTn id="14" dur="166" decel="50000">
                                          <p:stCondLst>
                                            <p:cond delay="676"/>
                                          </p:stCondLst>
                                        </p:cTn>
                                        <p:tgtEl>
                                          <p:spTgt spid="10">
                                            <p:txEl>
                                              <p:pRg st="4" end="4"/>
                                            </p:txEl>
                                          </p:spTgt>
                                        </p:tgtEl>
                                      </p:cBhvr>
                                      <p:to x="100000" y="100000"/>
                                    </p:animScale>
                                    <p:animScale>
                                      <p:cBhvr>
                                        <p:cTn id="15" dur="26">
                                          <p:stCondLst>
                                            <p:cond delay="1312"/>
                                          </p:stCondLst>
                                        </p:cTn>
                                        <p:tgtEl>
                                          <p:spTgt spid="10">
                                            <p:txEl>
                                              <p:pRg st="4" end="4"/>
                                            </p:txEl>
                                          </p:spTgt>
                                        </p:tgtEl>
                                      </p:cBhvr>
                                      <p:to x="100000" y="80000"/>
                                    </p:animScale>
                                    <p:animScale>
                                      <p:cBhvr>
                                        <p:cTn id="16" dur="166" decel="50000">
                                          <p:stCondLst>
                                            <p:cond delay="1338"/>
                                          </p:stCondLst>
                                        </p:cTn>
                                        <p:tgtEl>
                                          <p:spTgt spid="10">
                                            <p:txEl>
                                              <p:pRg st="4" end="4"/>
                                            </p:txEl>
                                          </p:spTgt>
                                        </p:tgtEl>
                                      </p:cBhvr>
                                      <p:to x="100000" y="100000"/>
                                    </p:animScale>
                                    <p:animScale>
                                      <p:cBhvr>
                                        <p:cTn id="17" dur="26">
                                          <p:stCondLst>
                                            <p:cond delay="1642"/>
                                          </p:stCondLst>
                                        </p:cTn>
                                        <p:tgtEl>
                                          <p:spTgt spid="10">
                                            <p:txEl>
                                              <p:pRg st="4" end="4"/>
                                            </p:txEl>
                                          </p:spTgt>
                                        </p:tgtEl>
                                      </p:cBhvr>
                                      <p:to x="100000" y="90000"/>
                                    </p:animScale>
                                    <p:animScale>
                                      <p:cBhvr>
                                        <p:cTn id="18" dur="166" decel="50000">
                                          <p:stCondLst>
                                            <p:cond delay="1668"/>
                                          </p:stCondLst>
                                        </p:cTn>
                                        <p:tgtEl>
                                          <p:spTgt spid="10">
                                            <p:txEl>
                                              <p:pRg st="4" end="4"/>
                                            </p:txEl>
                                          </p:spTgt>
                                        </p:tgtEl>
                                      </p:cBhvr>
                                      <p:to x="100000" y="100000"/>
                                    </p:animScale>
                                    <p:animScale>
                                      <p:cBhvr>
                                        <p:cTn id="19" dur="26">
                                          <p:stCondLst>
                                            <p:cond delay="1808"/>
                                          </p:stCondLst>
                                        </p:cTn>
                                        <p:tgtEl>
                                          <p:spTgt spid="10">
                                            <p:txEl>
                                              <p:pRg st="4" end="4"/>
                                            </p:txEl>
                                          </p:spTgt>
                                        </p:tgtEl>
                                      </p:cBhvr>
                                      <p:to x="100000" y="95000"/>
                                    </p:animScale>
                                    <p:animScale>
                                      <p:cBhvr>
                                        <p:cTn id="20" dur="166" decel="50000">
                                          <p:stCondLst>
                                            <p:cond delay="1834"/>
                                          </p:stCondLst>
                                        </p:cTn>
                                        <p:tgtEl>
                                          <p:spTgt spid="10">
                                            <p:txEl>
                                              <p:pRg st="4" end="4"/>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wipe(down)">
                                      <p:cBhvr>
                                        <p:cTn id="43" dur="580">
                                          <p:stCondLst>
                                            <p:cond delay="0"/>
                                          </p:stCondLst>
                                        </p:cTn>
                                        <p:tgtEl>
                                          <p:spTgt spid="13">
                                            <p:txEl>
                                              <p:pRg st="0" end="0"/>
                                            </p:txEl>
                                          </p:spTgt>
                                        </p:tgtEl>
                                      </p:cBhvr>
                                    </p:animEffect>
                                    <p:anim calcmode="lin" valueType="num">
                                      <p:cBhvr>
                                        <p:cTn id="44"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
                                            <p:txEl>
                                              <p:pRg st="0" end="0"/>
                                            </p:txEl>
                                          </p:spTgt>
                                        </p:tgtEl>
                                      </p:cBhvr>
                                      <p:to x="100000" y="60000"/>
                                    </p:animScale>
                                    <p:animScale>
                                      <p:cBhvr>
                                        <p:cTn id="50" dur="166" decel="50000">
                                          <p:stCondLst>
                                            <p:cond delay="676"/>
                                          </p:stCondLst>
                                        </p:cTn>
                                        <p:tgtEl>
                                          <p:spTgt spid="13">
                                            <p:txEl>
                                              <p:pRg st="0" end="0"/>
                                            </p:txEl>
                                          </p:spTgt>
                                        </p:tgtEl>
                                      </p:cBhvr>
                                      <p:to x="100000" y="100000"/>
                                    </p:animScale>
                                    <p:animScale>
                                      <p:cBhvr>
                                        <p:cTn id="51" dur="26">
                                          <p:stCondLst>
                                            <p:cond delay="1312"/>
                                          </p:stCondLst>
                                        </p:cTn>
                                        <p:tgtEl>
                                          <p:spTgt spid="13">
                                            <p:txEl>
                                              <p:pRg st="0" end="0"/>
                                            </p:txEl>
                                          </p:spTgt>
                                        </p:tgtEl>
                                      </p:cBhvr>
                                      <p:to x="100000" y="80000"/>
                                    </p:animScale>
                                    <p:animScale>
                                      <p:cBhvr>
                                        <p:cTn id="52" dur="166" decel="50000">
                                          <p:stCondLst>
                                            <p:cond delay="1338"/>
                                          </p:stCondLst>
                                        </p:cTn>
                                        <p:tgtEl>
                                          <p:spTgt spid="13">
                                            <p:txEl>
                                              <p:pRg st="0" end="0"/>
                                            </p:txEl>
                                          </p:spTgt>
                                        </p:tgtEl>
                                      </p:cBhvr>
                                      <p:to x="100000" y="100000"/>
                                    </p:animScale>
                                    <p:animScale>
                                      <p:cBhvr>
                                        <p:cTn id="53" dur="26">
                                          <p:stCondLst>
                                            <p:cond delay="1642"/>
                                          </p:stCondLst>
                                        </p:cTn>
                                        <p:tgtEl>
                                          <p:spTgt spid="13">
                                            <p:txEl>
                                              <p:pRg st="0" end="0"/>
                                            </p:txEl>
                                          </p:spTgt>
                                        </p:tgtEl>
                                      </p:cBhvr>
                                      <p:to x="100000" y="90000"/>
                                    </p:animScale>
                                    <p:animScale>
                                      <p:cBhvr>
                                        <p:cTn id="54" dur="166" decel="50000">
                                          <p:stCondLst>
                                            <p:cond delay="1668"/>
                                          </p:stCondLst>
                                        </p:cTn>
                                        <p:tgtEl>
                                          <p:spTgt spid="13">
                                            <p:txEl>
                                              <p:pRg st="0" end="0"/>
                                            </p:txEl>
                                          </p:spTgt>
                                        </p:tgtEl>
                                      </p:cBhvr>
                                      <p:to x="100000" y="100000"/>
                                    </p:animScale>
                                    <p:animScale>
                                      <p:cBhvr>
                                        <p:cTn id="55" dur="26">
                                          <p:stCondLst>
                                            <p:cond delay="1808"/>
                                          </p:stCondLst>
                                        </p:cTn>
                                        <p:tgtEl>
                                          <p:spTgt spid="13">
                                            <p:txEl>
                                              <p:pRg st="0" end="0"/>
                                            </p:txEl>
                                          </p:spTgt>
                                        </p:tgtEl>
                                      </p:cBhvr>
                                      <p:to x="100000" y="95000"/>
                                    </p:animScale>
                                    <p:animScale>
                                      <p:cBhvr>
                                        <p:cTn id="56" dur="166" decel="50000">
                                          <p:stCondLst>
                                            <p:cond delay="1834"/>
                                          </p:stCondLst>
                                        </p:cTn>
                                        <p:tgtEl>
                                          <p:spTgt spid="1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3">
                                            <p:txEl>
                                              <p:pRg st="1" end="1"/>
                                            </p:txEl>
                                          </p:spTgt>
                                        </p:tgtEl>
                                        <p:attrNameLst>
                                          <p:attrName>style.visibility</p:attrName>
                                        </p:attrNameLst>
                                      </p:cBhvr>
                                      <p:to>
                                        <p:strVal val="visible"/>
                                      </p:to>
                                    </p:set>
                                    <p:animEffect transition="in" filter="wipe(down)">
                                      <p:cBhvr>
                                        <p:cTn id="61" dur="580">
                                          <p:stCondLst>
                                            <p:cond delay="0"/>
                                          </p:stCondLst>
                                        </p:cTn>
                                        <p:tgtEl>
                                          <p:spTgt spid="13">
                                            <p:txEl>
                                              <p:pRg st="1" end="1"/>
                                            </p:txEl>
                                          </p:spTgt>
                                        </p:tgtEl>
                                      </p:cBhvr>
                                    </p:animEffect>
                                    <p:anim calcmode="lin" valueType="num">
                                      <p:cBhvr>
                                        <p:cTn id="62" dur="1822" tmFilter="0,0; 0.14,0.36; 0.43,0.73; 0.71,0.91; 1.0,1.0">
                                          <p:stCondLst>
                                            <p:cond delay="0"/>
                                          </p:stCondLst>
                                        </p:cTn>
                                        <p:tgtEl>
                                          <p:spTgt spid="1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
                                            <p:txEl>
                                              <p:pRg st="1" end="1"/>
                                            </p:txEl>
                                          </p:spTgt>
                                        </p:tgtEl>
                                      </p:cBhvr>
                                      <p:to x="100000" y="60000"/>
                                    </p:animScale>
                                    <p:animScale>
                                      <p:cBhvr>
                                        <p:cTn id="68" dur="166" decel="50000">
                                          <p:stCondLst>
                                            <p:cond delay="676"/>
                                          </p:stCondLst>
                                        </p:cTn>
                                        <p:tgtEl>
                                          <p:spTgt spid="13">
                                            <p:txEl>
                                              <p:pRg st="1" end="1"/>
                                            </p:txEl>
                                          </p:spTgt>
                                        </p:tgtEl>
                                      </p:cBhvr>
                                      <p:to x="100000" y="100000"/>
                                    </p:animScale>
                                    <p:animScale>
                                      <p:cBhvr>
                                        <p:cTn id="69" dur="26">
                                          <p:stCondLst>
                                            <p:cond delay="1312"/>
                                          </p:stCondLst>
                                        </p:cTn>
                                        <p:tgtEl>
                                          <p:spTgt spid="13">
                                            <p:txEl>
                                              <p:pRg st="1" end="1"/>
                                            </p:txEl>
                                          </p:spTgt>
                                        </p:tgtEl>
                                      </p:cBhvr>
                                      <p:to x="100000" y="80000"/>
                                    </p:animScale>
                                    <p:animScale>
                                      <p:cBhvr>
                                        <p:cTn id="70" dur="166" decel="50000">
                                          <p:stCondLst>
                                            <p:cond delay="1338"/>
                                          </p:stCondLst>
                                        </p:cTn>
                                        <p:tgtEl>
                                          <p:spTgt spid="13">
                                            <p:txEl>
                                              <p:pRg st="1" end="1"/>
                                            </p:txEl>
                                          </p:spTgt>
                                        </p:tgtEl>
                                      </p:cBhvr>
                                      <p:to x="100000" y="100000"/>
                                    </p:animScale>
                                    <p:animScale>
                                      <p:cBhvr>
                                        <p:cTn id="71" dur="26">
                                          <p:stCondLst>
                                            <p:cond delay="1642"/>
                                          </p:stCondLst>
                                        </p:cTn>
                                        <p:tgtEl>
                                          <p:spTgt spid="13">
                                            <p:txEl>
                                              <p:pRg st="1" end="1"/>
                                            </p:txEl>
                                          </p:spTgt>
                                        </p:tgtEl>
                                      </p:cBhvr>
                                      <p:to x="100000" y="90000"/>
                                    </p:animScale>
                                    <p:animScale>
                                      <p:cBhvr>
                                        <p:cTn id="72" dur="166" decel="50000">
                                          <p:stCondLst>
                                            <p:cond delay="1668"/>
                                          </p:stCondLst>
                                        </p:cTn>
                                        <p:tgtEl>
                                          <p:spTgt spid="13">
                                            <p:txEl>
                                              <p:pRg st="1" end="1"/>
                                            </p:txEl>
                                          </p:spTgt>
                                        </p:tgtEl>
                                      </p:cBhvr>
                                      <p:to x="100000" y="100000"/>
                                    </p:animScale>
                                    <p:animScale>
                                      <p:cBhvr>
                                        <p:cTn id="73" dur="26">
                                          <p:stCondLst>
                                            <p:cond delay="1808"/>
                                          </p:stCondLst>
                                        </p:cTn>
                                        <p:tgtEl>
                                          <p:spTgt spid="13">
                                            <p:txEl>
                                              <p:pRg st="1" end="1"/>
                                            </p:txEl>
                                          </p:spTgt>
                                        </p:tgtEl>
                                      </p:cBhvr>
                                      <p:to x="100000" y="95000"/>
                                    </p:animScale>
                                    <p:animScale>
                                      <p:cBhvr>
                                        <p:cTn id="74" dur="166" decel="50000">
                                          <p:stCondLst>
                                            <p:cond delay="1834"/>
                                          </p:stCondLst>
                                        </p:cTn>
                                        <p:tgtEl>
                                          <p:spTgt spid="13">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3">
                                            <p:txEl>
                                              <p:pRg st="2" end="2"/>
                                            </p:txEl>
                                          </p:spTgt>
                                        </p:tgtEl>
                                        <p:attrNameLst>
                                          <p:attrName>style.visibility</p:attrName>
                                        </p:attrNameLst>
                                      </p:cBhvr>
                                      <p:to>
                                        <p:strVal val="visible"/>
                                      </p:to>
                                    </p:set>
                                    <p:animEffect transition="in" filter="wipe(down)">
                                      <p:cBhvr>
                                        <p:cTn id="79" dur="580">
                                          <p:stCondLst>
                                            <p:cond delay="0"/>
                                          </p:stCondLst>
                                        </p:cTn>
                                        <p:tgtEl>
                                          <p:spTgt spid="13">
                                            <p:txEl>
                                              <p:pRg st="2" end="2"/>
                                            </p:txEl>
                                          </p:spTgt>
                                        </p:tgtEl>
                                      </p:cBhvr>
                                    </p:animEffect>
                                    <p:anim calcmode="lin" valueType="num">
                                      <p:cBhvr>
                                        <p:cTn id="80" dur="1822" tmFilter="0,0; 0.14,0.36; 0.43,0.73; 0.71,0.91; 1.0,1.0">
                                          <p:stCondLst>
                                            <p:cond delay="0"/>
                                          </p:stCondLst>
                                        </p:cTn>
                                        <p:tgtEl>
                                          <p:spTgt spid="13">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3">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3">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3">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3">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3">
                                            <p:txEl>
                                              <p:pRg st="2" end="2"/>
                                            </p:txEl>
                                          </p:spTgt>
                                        </p:tgtEl>
                                      </p:cBhvr>
                                      <p:to x="100000" y="60000"/>
                                    </p:animScale>
                                    <p:animScale>
                                      <p:cBhvr>
                                        <p:cTn id="86" dur="166" decel="50000">
                                          <p:stCondLst>
                                            <p:cond delay="676"/>
                                          </p:stCondLst>
                                        </p:cTn>
                                        <p:tgtEl>
                                          <p:spTgt spid="13">
                                            <p:txEl>
                                              <p:pRg st="2" end="2"/>
                                            </p:txEl>
                                          </p:spTgt>
                                        </p:tgtEl>
                                      </p:cBhvr>
                                      <p:to x="100000" y="100000"/>
                                    </p:animScale>
                                    <p:animScale>
                                      <p:cBhvr>
                                        <p:cTn id="87" dur="26">
                                          <p:stCondLst>
                                            <p:cond delay="1312"/>
                                          </p:stCondLst>
                                        </p:cTn>
                                        <p:tgtEl>
                                          <p:spTgt spid="13">
                                            <p:txEl>
                                              <p:pRg st="2" end="2"/>
                                            </p:txEl>
                                          </p:spTgt>
                                        </p:tgtEl>
                                      </p:cBhvr>
                                      <p:to x="100000" y="80000"/>
                                    </p:animScale>
                                    <p:animScale>
                                      <p:cBhvr>
                                        <p:cTn id="88" dur="166" decel="50000">
                                          <p:stCondLst>
                                            <p:cond delay="1338"/>
                                          </p:stCondLst>
                                        </p:cTn>
                                        <p:tgtEl>
                                          <p:spTgt spid="13">
                                            <p:txEl>
                                              <p:pRg st="2" end="2"/>
                                            </p:txEl>
                                          </p:spTgt>
                                        </p:tgtEl>
                                      </p:cBhvr>
                                      <p:to x="100000" y="100000"/>
                                    </p:animScale>
                                    <p:animScale>
                                      <p:cBhvr>
                                        <p:cTn id="89" dur="26">
                                          <p:stCondLst>
                                            <p:cond delay="1642"/>
                                          </p:stCondLst>
                                        </p:cTn>
                                        <p:tgtEl>
                                          <p:spTgt spid="13">
                                            <p:txEl>
                                              <p:pRg st="2" end="2"/>
                                            </p:txEl>
                                          </p:spTgt>
                                        </p:tgtEl>
                                      </p:cBhvr>
                                      <p:to x="100000" y="90000"/>
                                    </p:animScale>
                                    <p:animScale>
                                      <p:cBhvr>
                                        <p:cTn id="90" dur="166" decel="50000">
                                          <p:stCondLst>
                                            <p:cond delay="1668"/>
                                          </p:stCondLst>
                                        </p:cTn>
                                        <p:tgtEl>
                                          <p:spTgt spid="13">
                                            <p:txEl>
                                              <p:pRg st="2" end="2"/>
                                            </p:txEl>
                                          </p:spTgt>
                                        </p:tgtEl>
                                      </p:cBhvr>
                                      <p:to x="100000" y="100000"/>
                                    </p:animScale>
                                    <p:animScale>
                                      <p:cBhvr>
                                        <p:cTn id="91" dur="26">
                                          <p:stCondLst>
                                            <p:cond delay="1808"/>
                                          </p:stCondLst>
                                        </p:cTn>
                                        <p:tgtEl>
                                          <p:spTgt spid="13">
                                            <p:txEl>
                                              <p:pRg st="2" end="2"/>
                                            </p:txEl>
                                          </p:spTgt>
                                        </p:tgtEl>
                                      </p:cBhvr>
                                      <p:to x="100000" y="95000"/>
                                    </p:animScale>
                                    <p:animScale>
                                      <p:cBhvr>
                                        <p:cTn id="92" dur="166" decel="50000">
                                          <p:stCondLst>
                                            <p:cond delay="1834"/>
                                          </p:stCondLst>
                                        </p:cTn>
                                        <p:tgtEl>
                                          <p:spTgt spid="13">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down)">
                                      <p:cBhvr>
                                        <p:cTn id="97" dur="580">
                                          <p:stCondLst>
                                            <p:cond delay="0"/>
                                          </p:stCondLst>
                                        </p:cTn>
                                        <p:tgtEl>
                                          <p:spTgt spid="14"/>
                                        </p:tgtEl>
                                      </p:cBhvr>
                                    </p:animEffect>
                                    <p:anim calcmode="lin" valueType="num">
                                      <p:cBhvr>
                                        <p:cTn id="9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03" dur="26">
                                          <p:stCondLst>
                                            <p:cond delay="650"/>
                                          </p:stCondLst>
                                        </p:cTn>
                                        <p:tgtEl>
                                          <p:spTgt spid="14"/>
                                        </p:tgtEl>
                                      </p:cBhvr>
                                      <p:to x="100000" y="60000"/>
                                    </p:animScale>
                                    <p:animScale>
                                      <p:cBhvr>
                                        <p:cTn id="104" dur="166" decel="50000">
                                          <p:stCondLst>
                                            <p:cond delay="676"/>
                                          </p:stCondLst>
                                        </p:cTn>
                                        <p:tgtEl>
                                          <p:spTgt spid="14"/>
                                        </p:tgtEl>
                                      </p:cBhvr>
                                      <p:to x="100000" y="100000"/>
                                    </p:animScale>
                                    <p:animScale>
                                      <p:cBhvr>
                                        <p:cTn id="105" dur="26">
                                          <p:stCondLst>
                                            <p:cond delay="1312"/>
                                          </p:stCondLst>
                                        </p:cTn>
                                        <p:tgtEl>
                                          <p:spTgt spid="14"/>
                                        </p:tgtEl>
                                      </p:cBhvr>
                                      <p:to x="100000" y="80000"/>
                                    </p:animScale>
                                    <p:animScale>
                                      <p:cBhvr>
                                        <p:cTn id="106" dur="166" decel="50000">
                                          <p:stCondLst>
                                            <p:cond delay="1338"/>
                                          </p:stCondLst>
                                        </p:cTn>
                                        <p:tgtEl>
                                          <p:spTgt spid="14"/>
                                        </p:tgtEl>
                                      </p:cBhvr>
                                      <p:to x="100000" y="100000"/>
                                    </p:animScale>
                                    <p:animScale>
                                      <p:cBhvr>
                                        <p:cTn id="107" dur="26">
                                          <p:stCondLst>
                                            <p:cond delay="1642"/>
                                          </p:stCondLst>
                                        </p:cTn>
                                        <p:tgtEl>
                                          <p:spTgt spid="14"/>
                                        </p:tgtEl>
                                      </p:cBhvr>
                                      <p:to x="100000" y="90000"/>
                                    </p:animScale>
                                    <p:animScale>
                                      <p:cBhvr>
                                        <p:cTn id="108" dur="166" decel="50000">
                                          <p:stCondLst>
                                            <p:cond delay="1668"/>
                                          </p:stCondLst>
                                        </p:cTn>
                                        <p:tgtEl>
                                          <p:spTgt spid="14"/>
                                        </p:tgtEl>
                                      </p:cBhvr>
                                      <p:to x="100000" y="100000"/>
                                    </p:animScale>
                                    <p:animScale>
                                      <p:cBhvr>
                                        <p:cTn id="109" dur="26">
                                          <p:stCondLst>
                                            <p:cond delay="1808"/>
                                          </p:stCondLst>
                                        </p:cTn>
                                        <p:tgtEl>
                                          <p:spTgt spid="14"/>
                                        </p:tgtEl>
                                      </p:cBhvr>
                                      <p:to x="100000" y="95000"/>
                                    </p:animScale>
                                    <p:animScale>
                                      <p:cBhvr>
                                        <p:cTn id="11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Operaciones y  métodos de listas</a:t>
            </a:r>
          </a:p>
        </p:txBody>
      </p:sp>
      <p:sp>
        <p:nvSpPr>
          <p:cNvPr id="3" name="Marcador de contenido 2"/>
          <p:cNvSpPr>
            <a:spLocks noGrp="1"/>
          </p:cNvSpPr>
          <p:nvPr>
            <p:ph sz="half" idx="1"/>
          </p:nvPr>
        </p:nvSpPr>
        <p:spPr>
          <a:xfrm>
            <a:off x="838200" y="1497638"/>
            <a:ext cx="5181600" cy="4351338"/>
          </a:xfrm>
        </p:spPr>
        <p:txBody>
          <a:bodyPr/>
          <a:lstStyle/>
          <a:p>
            <a:r>
              <a:rPr lang="es-MX" dirty="0"/>
              <a:t>Actualizar múltiples elementos</a:t>
            </a:r>
          </a:p>
          <a:p>
            <a:endParaRPr lang="es-MX" dirty="0"/>
          </a:p>
          <a:p>
            <a:endParaRPr lang="es-MX" dirty="0"/>
          </a:p>
          <a:p>
            <a:endParaRPr lang="es-MX" dirty="0"/>
          </a:p>
          <a:p>
            <a:r>
              <a:rPr lang="es-MX" dirty="0"/>
              <a:t>Agregar un nuevo elemento al final de la lista</a:t>
            </a:r>
          </a:p>
        </p:txBody>
      </p:sp>
      <p:sp>
        <p:nvSpPr>
          <p:cNvPr id="4" name="Marcador de contenido 3"/>
          <p:cNvSpPr>
            <a:spLocks noGrp="1"/>
          </p:cNvSpPr>
          <p:nvPr>
            <p:ph sz="half" idx="2"/>
          </p:nvPr>
        </p:nvSpPr>
        <p:spPr>
          <a:xfrm>
            <a:off x="6172200" y="1497638"/>
            <a:ext cx="5181600" cy="4351338"/>
          </a:xfrm>
        </p:spPr>
        <p:txBody>
          <a:bodyPr/>
          <a:lstStyle/>
          <a:p>
            <a:r>
              <a:rPr lang="es-MX" dirty="0"/>
              <a:t>Agregar una lista a otra.</a:t>
            </a:r>
          </a:p>
          <a:p>
            <a:endParaRPr lang="es-MX" dirty="0"/>
          </a:p>
          <a:p>
            <a:endParaRPr lang="es-MX" dirty="0"/>
          </a:p>
          <a:p>
            <a:endParaRPr lang="es-MX" dirty="0"/>
          </a:p>
          <a:p>
            <a:endParaRPr lang="es-MX" dirty="0"/>
          </a:p>
          <a:p>
            <a:r>
              <a:rPr lang="es-MX" dirty="0"/>
              <a:t>Ordenar los elementos</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41</a:t>
            </a:fld>
            <a:endParaRPr lang="es-MX"/>
          </a:p>
        </p:txBody>
      </p:sp>
      <p:pic>
        <p:nvPicPr>
          <p:cNvPr id="8" name="Imagen 7"/>
          <p:cNvPicPr>
            <a:picLocks noChangeAspect="1"/>
          </p:cNvPicPr>
          <p:nvPr/>
        </p:nvPicPr>
        <p:blipFill>
          <a:blip r:embed="rId2"/>
          <a:stretch>
            <a:fillRect/>
          </a:stretch>
        </p:blipFill>
        <p:spPr>
          <a:xfrm>
            <a:off x="838200" y="2099531"/>
            <a:ext cx="4915586" cy="1190791"/>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3"/>
          <a:stretch>
            <a:fillRect/>
          </a:stretch>
        </p:blipFill>
        <p:spPr>
          <a:xfrm>
            <a:off x="1833701" y="4438830"/>
            <a:ext cx="2924583" cy="1190791"/>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4"/>
          <a:stretch>
            <a:fillRect/>
          </a:stretch>
        </p:blipFill>
        <p:spPr>
          <a:xfrm>
            <a:off x="6724195" y="2099531"/>
            <a:ext cx="3258005" cy="1495634"/>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5"/>
          <a:stretch>
            <a:fillRect/>
          </a:stretch>
        </p:blipFill>
        <p:spPr>
          <a:xfrm>
            <a:off x="6257404" y="4658185"/>
            <a:ext cx="4191585" cy="1190791"/>
          </a:xfrm>
          <a:prstGeom prst="rect">
            <a:avLst/>
          </a:prstGeom>
          <a:effectLst>
            <a:glow rad="139700">
              <a:schemeClr val="accent1">
                <a:satMod val="175000"/>
                <a:alpha val="40000"/>
              </a:schemeClr>
            </a:glow>
          </a:effectLst>
        </p:spPr>
      </p:pic>
      <p:sp>
        <p:nvSpPr>
          <p:cNvPr id="12" name="Rectángulo 11"/>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350227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down)">
                                      <p:cBhvr>
                                        <p:cTn id="41" dur="580">
                                          <p:stCondLst>
                                            <p:cond delay="0"/>
                                          </p:stCondLst>
                                        </p:cTn>
                                        <p:tgtEl>
                                          <p:spTgt spid="4">
                                            <p:txEl>
                                              <p:pRg st="0" end="0"/>
                                            </p:txEl>
                                          </p:spTgt>
                                        </p:tgtEl>
                                      </p:cBhvr>
                                    </p:animEffect>
                                    <p:anim calcmode="lin" valueType="num">
                                      <p:cBhvr>
                                        <p:cTn id="4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xEl>
                                              <p:pRg st="0" end="0"/>
                                            </p:txEl>
                                          </p:spTgt>
                                        </p:tgtEl>
                                      </p:cBhvr>
                                      <p:to x="100000" y="60000"/>
                                    </p:animScale>
                                    <p:animScale>
                                      <p:cBhvr>
                                        <p:cTn id="48" dur="166" decel="50000">
                                          <p:stCondLst>
                                            <p:cond delay="676"/>
                                          </p:stCondLst>
                                        </p:cTn>
                                        <p:tgtEl>
                                          <p:spTgt spid="4">
                                            <p:txEl>
                                              <p:pRg st="0" end="0"/>
                                            </p:txEl>
                                          </p:spTgt>
                                        </p:tgtEl>
                                      </p:cBhvr>
                                      <p:to x="100000" y="100000"/>
                                    </p:animScale>
                                    <p:animScale>
                                      <p:cBhvr>
                                        <p:cTn id="49" dur="26">
                                          <p:stCondLst>
                                            <p:cond delay="1312"/>
                                          </p:stCondLst>
                                        </p:cTn>
                                        <p:tgtEl>
                                          <p:spTgt spid="4">
                                            <p:txEl>
                                              <p:pRg st="0" end="0"/>
                                            </p:txEl>
                                          </p:spTgt>
                                        </p:tgtEl>
                                      </p:cBhvr>
                                      <p:to x="100000" y="80000"/>
                                    </p:animScale>
                                    <p:animScale>
                                      <p:cBhvr>
                                        <p:cTn id="50" dur="166" decel="50000">
                                          <p:stCondLst>
                                            <p:cond delay="1338"/>
                                          </p:stCondLst>
                                        </p:cTn>
                                        <p:tgtEl>
                                          <p:spTgt spid="4">
                                            <p:txEl>
                                              <p:pRg st="0" end="0"/>
                                            </p:txEl>
                                          </p:spTgt>
                                        </p:tgtEl>
                                      </p:cBhvr>
                                      <p:to x="100000" y="100000"/>
                                    </p:animScale>
                                    <p:animScale>
                                      <p:cBhvr>
                                        <p:cTn id="51" dur="26">
                                          <p:stCondLst>
                                            <p:cond delay="1642"/>
                                          </p:stCondLst>
                                        </p:cTn>
                                        <p:tgtEl>
                                          <p:spTgt spid="4">
                                            <p:txEl>
                                              <p:pRg st="0" end="0"/>
                                            </p:txEl>
                                          </p:spTgt>
                                        </p:tgtEl>
                                      </p:cBhvr>
                                      <p:to x="100000" y="90000"/>
                                    </p:animScale>
                                    <p:animScale>
                                      <p:cBhvr>
                                        <p:cTn id="52" dur="166" decel="50000">
                                          <p:stCondLst>
                                            <p:cond delay="1668"/>
                                          </p:stCondLst>
                                        </p:cTn>
                                        <p:tgtEl>
                                          <p:spTgt spid="4">
                                            <p:txEl>
                                              <p:pRg st="0" end="0"/>
                                            </p:txEl>
                                          </p:spTgt>
                                        </p:tgtEl>
                                      </p:cBhvr>
                                      <p:to x="100000" y="100000"/>
                                    </p:animScale>
                                    <p:animScale>
                                      <p:cBhvr>
                                        <p:cTn id="53" dur="26">
                                          <p:stCondLst>
                                            <p:cond delay="1808"/>
                                          </p:stCondLst>
                                        </p:cTn>
                                        <p:tgtEl>
                                          <p:spTgt spid="4">
                                            <p:txEl>
                                              <p:pRg st="0" end="0"/>
                                            </p:txEl>
                                          </p:spTgt>
                                        </p:tgtEl>
                                      </p:cBhvr>
                                      <p:to x="100000" y="95000"/>
                                    </p:animScale>
                                    <p:animScale>
                                      <p:cBhvr>
                                        <p:cTn id="54" dur="166" decel="50000">
                                          <p:stCondLst>
                                            <p:cond delay="1834"/>
                                          </p:stCondLst>
                                        </p:cTn>
                                        <p:tgtEl>
                                          <p:spTgt spid="4">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80">
                                          <p:stCondLst>
                                            <p:cond delay="0"/>
                                          </p:stCondLst>
                                        </p:cTn>
                                        <p:tgtEl>
                                          <p:spTgt spid="10"/>
                                        </p:tgtEl>
                                      </p:cBhvr>
                                    </p:animEffect>
                                    <p:anim calcmode="lin" valueType="num">
                                      <p:cBhvr>
                                        <p:cTn id="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tgtEl>
                                      </p:cBhvr>
                                      <p:to x="100000" y="60000"/>
                                    </p:animScale>
                                    <p:animScale>
                                      <p:cBhvr>
                                        <p:cTn id="64" dur="166" decel="50000">
                                          <p:stCondLst>
                                            <p:cond delay="676"/>
                                          </p:stCondLst>
                                        </p:cTn>
                                        <p:tgtEl>
                                          <p:spTgt spid="10"/>
                                        </p:tgtEl>
                                      </p:cBhvr>
                                      <p:to x="100000" y="100000"/>
                                    </p:animScale>
                                    <p:animScale>
                                      <p:cBhvr>
                                        <p:cTn id="65" dur="26">
                                          <p:stCondLst>
                                            <p:cond delay="1312"/>
                                          </p:stCondLst>
                                        </p:cTn>
                                        <p:tgtEl>
                                          <p:spTgt spid="10"/>
                                        </p:tgtEl>
                                      </p:cBhvr>
                                      <p:to x="100000" y="80000"/>
                                    </p:animScale>
                                    <p:animScale>
                                      <p:cBhvr>
                                        <p:cTn id="66" dur="166" decel="50000">
                                          <p:stCondLst>
                                            <p:cond delay="1338"/>
                                          </p:stCondLst>
                                        </p:cTn>
                                        <p:tgtEl>
                                          <p:spTgt spid="10"/>
                                        </p:tgtEl>
                                      </p:cBhvr>
                                      <p:to x="100000" y="100000"/>
                                    </p:animScale>
                                    <p:animScale>
                                      <p:cBhvr>
                                        <p:cTn id="67" dur="26">
                                          <p:stCondLst>
                                            <p:cond delay="1642"/>
                                          </p:stCondLst>
                                        </p:cTn>
                                        <p:tgtEl>
                                          <p:spTgt spid="10"/>
                                        </p:tgtEl>
                                      </p:cBhvr>
                                      <p:to x="100000" y="90000"/>
                                    </p:animScale>
                                    <p:animScale>
                                      <p:cBhvr>
                                        <p:cTn id="68" dur="166" decel="50000">
                                          <p:stCondLst>
                                            <p:cond delay="1668"/>
                                          </p:stCondLst>
                                        </p:cTn>
                                        <p:tgtEl>
                                          <p:spTgt spid="10"/>
                                        </p:tgtEl>
                                      </p:cBhvr>
                                      <p:to x="100000" y="100000"/>
                                    </p:animScale>
                                    <p:animScale>
                                      <p:cBhvr>
                                        <p:cTn id="69" dur="26">
                                          <p:stCondLst>
                                            <p:cond delay="1808"/>
                                          </p:stCondLst>
                                        </p:cTn>
                                        <p:tgtEl>
                                          <p:spTgt spid="10"/>
                                        </p:tgtEl>
                                      </p:cBhvr>
                                      <p:to x="100000" y="95000"/>
                                    </p:animScale>
                                    <p:animScale>
                                      <p:cBhvr>
                                        <p:cTn id="70" dur="166" decel="50000">
                                          <p:stCondLst>
                                            <p:cond delay="1834"/>
                                          </p:stCondLst>
                                        </p:cTn>
                                        <p:tgtEl>
                                          <p:spTgt spid="1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4">
                                            <p:txEl>
                                              <p:pRg st="5" end="5"/>
                                            </p:txEl>
                                          </p:spTgt>
                                        </p:tgtEl>
                                        <p:attrNameLst>
                                          <p:attrName>style.visibility</p:attrName>
                                        </p:attrNameLst>
                                      </p:cBhvr>
                                      <p:to>
                                        <p:strVal val="visible"/>
                                      </p:to>
                                    </p:set>
                                    <p:animEffect transition="in" filter="wipe(down)">
                                      <p:cBhvr>
                                        <p:cTn id="75" dur="580">
                                          <p:stCondLst>
                                            <p:cond delay="0"/>
                                          </p:stCondLst>
                                        </p:cTn>
                                        <p:tgtEl>
                                          <p:spTgt spid="4">
                                            <p:txEl>
                                              <p:pRg st="5" end="5"/>
                                            </p:txEl>
                                          </p:spTgt>
                                        </p:tgtEl>
                                      </p:cBhvr>
                                    </p:animEffect>
                                    <p:anim calcmode="lin" valueType="num">
                                      <p:cBhvr>
                                        <p:cTn id="76"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4">
                                            <p:txEl>
                                              <p:pRg st="5" end="5"/>
                                            </p:txEl>
                                          </p:spTgt>
                                        </p:tgtEl>
                                      </p:cBhvr>
                                      <p:to x="100000" y="60000"/>
                                    </p:animScale>
                                    <p:animScale>
                                      <p:cBhvr>
                                        <p:cTn id="82" dur="166" decel="50000">
                                          <p:stCondLst>
                                            <p:cond delay="676"/>
                                          </p:stCondLst>
                                        </p:cTn>
                                        <p:tgtEl>
                                          <p:spTgt spid="4">
                                            <p:txEl>
                                              <p:pRg st="5" end="5"/>
                                            </p:txEl>
                                          </p:spTgt>
                                        </p:tgtEl>
                                      </p:cBhvr>
                                      <p:to x="100000" y="100000"/>
                                    </p:animScale>
                                    <p:animScale>
                                      <p:cBhvr>
                                        <p:cTn id="83" dur="26">
                                          <p:stCondLst>
                                            <p:cond delay="1312"/>
                                          </p:stCondLst>
                                        </p:cTn>
                                        <p:tgtEl>
                                          <p:spTgt spid="4">
                                            <p:txEl>
                                              <p:pRg st="5" end="5"/>
                                            </p:txEl>
                                          </p:spTgt>
                                        </p:tgtEl>
                                      </p:cBhvr>
                                      <p:to x="100000" y="80000"/>
                                    </p:animScale>
                                    <p:animScale>
                                      <p:cBhvr>
                                        <p:cTn id="84" dur="166" decel="50000">
                                          <p:stCondLst>
                                            <p:cond delay="1338"/>
                                          </p:stCondLst>
                                        </p:cTn>
                                        <p:tgtEl>
                                          <p:spTgt spid="4">
                                            <p:txEl>
                                              <p:pRg st="5" end="5"/>
                                            </p:txEl>
                                          </p:spTgt>
                                        </p:tgtEl>
                                      </p:cBhvr>
                                      <p:to x="100000" y="100000"/>
                                    </p:animScale>
                                    <p:animScale>
                                      <p:cBhvr>
                                        <p:cTn id="85" dur="26">
                                          <p:stCondLst>
                                            <p:cond delay="1642"/>
                                          </p:stCondLst>
                                        </p:cTn>
                                        <p:tgtEl>
                                          <p:spTgt spid="4">
                                            <p:txEl>
                                              <p:pRg st="5" end="5"/>
                                            </p:txEl>
                                          </p:spTgt>
                                        </p:tgtEl>
                                      </p:cBhvr>
                                      <p:to x="100000" y="90000"/>
                                    </p:animScale>
                                    <p:animScale>
                                      <p:cBhvr>
                                        <p:cTn id="86" dur="166" decel="50000">
                                          <p:stCondLst>
                                            <p:cond delay="1668"/>
                                          </p:stCondLst>
                                        </p:cTn>
                                        <p:tgtEl>
                                          <p:spTgt spid="4">
                                            <p:txEl>
                                              <p:pRg st="5" end="5"/>
                                            </p:txEl>
                                          </p:spTgt>
                                        </p:tgtEl>
                                      </p:cBhvr>
                                      <p:to x="100000" y="100000"/>
                                    </p:animScale>
                                    <p:animScale>
                                      <p:cBhvr>
                                        <p:cTn id="87" dur="26">
                                          <p:stCondLst>
                                            <p:cond delay="1808"/>
                                          </p:stCondLst>
                                        </p:cTn>
                                        <p:tgtEl>
                                          <p:spTgt spid="4">
                                            <p:txEl>
                                              <p:pRg st="5" end="5"/>
                                            </p:txEl>
                                          </p:spTgt>
                                        </p:tgtEl>
                                      </p:cBhvr>
                                      <p:to x="100000" y="95000"/>
                                    </p:animScale>
                                    <p:animScale>
                                      <p:cBhvr>
                                        <p:cTn id="88" dur="166" decel="50000">
                                          <p:stCondLst>
                                            <p:cond delay="1834"/>
                                          </p:stCondLst>
                                        </p:cTn>
                                        <p:tgtEl>
                                          <p:spTgt spid="4">
                                            <p:txEl>
                                              <p:pRg st="5" end="5"/>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down)">
                                      <p:cBhvr>
                                        <p:cTn id="91" dur="580">
                                          <p:stCondLst>
                                            <p:cond delay="0"/>
                                          </p:stCondLst>
                                        </p:cTn>
                                        <p:tgtEl>
                                          <p:spTgt spid="11"/>
                                        </p:tgtEl>
                                      </p:cBhvr>
                                    </p:animEffect>
                                    <p:anim calcmode="lin" valueType="num">
                                      <p:cBhvr>
                                        <p:cTn id="9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7" dur="26">
                                          <p:stCondLst>
                                            <p:cond delay="650"/>
                                          </p:stCondLst>
                                        </p:cTn>
                                        <p:tgtEl>
                                          <p:spTgt spid="11"/>
                                        </p:tgtEl>
                                      </p:cBhvr>
                                      <p:to x="100000" y="60000"/>
                                    </p:animScale>
                                    <p:animScale>
                                      <p:cBhvr>
                                        <p:cTn id="98" dur="166" decel="50000">
                                          <p:stCondLst>
                                            <p:cond delay="676"/>
                                          </p:stCondLst>
                                        </p:cTn>
                                        <p:tgtEl>
                                          <p:spTgt spid="11"/>
                                        </p:tgtEl>
                                      </p:cBhvr>
                                      <p:to x="100000" y="100000"/>
                                    </p:animScale>
                                    <p:animScale>
                                      <p:cBhvr>
                                        <p:cTn id="99" dur="26">
                                          <p:stCondLst>
                                            <p:cond delay="1312"/>
                                          </p:stCondLst>
                                        </p:cTn>
                                        <p:tgtEl>
                                          <p:spTgt spid="11"/>
                                        </p:tgtEl>
                                      </p:cBhvr>
                                      <p:to x="100000" y="80000"/>
                                    </p:animScale>
                                    <p:animScale>
                                      <p:cBhvr>
                                        <p:cTn id="100" dur="166" decel="50000">
                                          <p:stCondLst>
                                            <p:cond delay="1338"/>
                                          </p:stCondLst>
                                        </p:cTn>
                                        <p:tgtEl>
                                          <p:spTgt spid="11"/>
                                        </p:tgtEl>
                                      </p:cBhvr>
                                      <p:to x="100000" y="100000"/>
                                    </p:animScale>
                                    <p:animScale>
                                      <p:cBhvr>
                                        <p:cTn id="101" dur="26">
                                          <p:stCondLst>
                                            <p:cond delay="1642"/>
                                          </p:stCondLst>
                                        </p:cTn>
                                        <p:tgtEl>
                                          <p:spTgt spid="11"/>
                                        </p:tgtEl>
                                      </p:cBhvr>
                                      <p:to x="100000" y="90000"/>
                                    </p:animScale>
                                    <p:animScale>
                                      <p:cBhvr>
                                        <p:cTn id="102" dur="166" decel="50000">
                                          <p:stCondLst>
                                            <p:cond delay="1668"/>
                                          </p:stCondLst>
                                        </p:cTn>
                                        <p:tgtEl>
                                          <p:spTgt spid="11"/>
                                        </p:tgtEl>
                                      </p:cBhvr>
                                      <p:to x="100000" y="100000"/>
                                    </p:animScale>
                                    <p:animScale>
                                      <p:cBhvr>
                                        <p:cTn id="103" dur="26">
                                          <p:stCondLst>
                                            <p:cond delay="1808"/>
                                          </p:stCondLst>
                                        </p:cTn>
                                        <p:tgtEl>
                                          <p:spTgt spid="11"/>
                                        </p:tgtEl>
                                      </p:cBhvr>
                                      <p:to x="100000" y="95000"/>
                                    </p:animScale>
                                    <p:animScale>
                                      <p:cBhvr>
                                        <p:cTn id="10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Eliminar elementos</a:t>
            </a:r>
          </a:p>
        </p:txBody>
      </p:sp>
      <p:sp>
        <p:nvSpPr>
          <p:cNvPr id="3" name="Marcador de contenido 2"/>
          <p:cNvSpPr>
            <a:spLocks noGrp="1"/>
          </p:cNvSpPr>
          <p:nvPr>
            <p:ph sz="half" idx="1"/>
          </p:nvPr>
        </p:nvSpPr>
        <p:spPr>
          <a:xfrm>
            <a:off x="838200" y="1428065"/>
            <a:ext cx="5181600" cy="4351338"/>
          </a:xfrm>
        </p:spPr>
        <p:txBody>
          <a:bodyPr>
            <a:normAutofit/>
          </a:bodyPr>
          <a:lstStyle/>
          <a:p>
            <a:r>
              <a:rPr lang="es-MX" sz="2400" dirty="0"/>
              <a:t>Hay varias formas de eliminar un elemento de la lista</a:t>
            </a:r>
          </a:p>
          <a:p>
            <a:endParaRPr lang="es-MX" sz="2400" dirty="0"/>
          </a:p>
          <a:p>
            <a:endParaRPr lang="es-MX" sz="2400" dirty="0"/>
          </a:p>
          <a:p>
            <a:endParaRPr lang="es-MX" sz="2400" dirty="0"/>
          </a:p>
          <a:p>
            <a:endParaRPr lang="es-MX" sz="2400" dirty="0"/>
          </a:p>
          <a:p>
            <a:r>
              <a:rPr lang="es-MX" sz="2400" dirty="0"/>
              <a:t>Si no necesita el valor removido puede usar</a:t>
            </a:r>
          </a:p>
        </p:txBody>
      </p:sp>
      <p:sp>
        <p:nvSpPr>
          <p:cNvPr id="4" name="Marcador de contenido 3"/>
          <p:cNvSpPr>
            <a:spLocks noGrp="1"/>
          </p:cNvSpPr>
          <p:nvPr>
            <p:ph sz="half" idx="2"/>
          </p:nvPr>
        </p:nvSpPr>
        <p:spPr>
          <a:xfrm>
            <a:off x="6172200" y="1428065"/>
            <a:ext cx="5181600" cy="4351338"/>
          </a:xfrm>
        </p:spPr>
        <p:txBody>
          <a:bodyPr>
            <a:normAutofit/>
          </a:bodyPr>
          <a:lstStyle/>
          <a:p>
            <a:r>
              <a:rPr lang="es-MX" sz="2400" dirty="0"/>
              <a:t>Si sabes el elemento que quieres remover, pero no sabes el índice</a:t>
            </a:r>
          </a:p>
          <a:p>
            <a:endParaRPr lang="es-MX" sz="2400" dirty="0"/>
          </a:p>
          <a:p>
            <a:endParaRPr lang="es-MX" sz="2400" dirty="0"/>
          </a:p>
          <a:p>
            <a:endParaRPr lang="es-MX" sz="2400" dirty="0"/>
          </a:p>
          <a:p>
            <a:r>
              <a:rPr lang="es-MX" sz="2400" dirty="0"/>
              <a:t>Remover más de un elemento</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42</a:t>
            </a:fld>
            <a:endParaRPr lang="es-MX"/>
          </a:p>
        </p:txBody>
      </p:sp>
      <p:pic>
        <p:nvPicPr>
          <p:cNvPr id="9" name="Imagen 8"/>
          <p:cNvPicPr>
            <a:picLocks noChangeAspect="1"/>
          </p:cNvPicPr>
          <p:nvPr/>
        </p:nvPicPr>
        <p:blipFill>
          <a:blip r:embed="rId2"/>
          <a:stretch>
            <a:fillRect/>
          </a:stretch>
        </p:blipFill>
        <p:spPr>
          <a:xfrm>
            <a:off x="1947656" y="2278224"/>
            <a:ext cx="2962688" cy="1705213"/>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3"/>
          <a:stretch>
            <a:fillRect/>
          </a:stretch>
        </p:blipFill>
        <p:spPr>
          <a:xfrm>
            <a:off x="1948068" y="4863412"/>
            <a:ext cx="2981741" cy="1133633"/>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4"/>
          <a:stretch>
            <a:fillRect/>
          </a:stretch>
        </p:blipFill>
        <p:spPr>
          <a:xfrm>
            <a:off x="7257840" y="2284451"/>
            <a:ext cx="3010320" cy="1181265"/>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5"/>
          <a:stretch>
            <a:fillRect/>
          </a:stretch>
        </p:blipFill>
        <p:spPr>
          <a:xfrm>
            <a:off x="6362365" y="4364942"/>
            <a:ext cx="4801270" cy="1171739"/>
          </a:xfrm>
          <a:prstGeom prst="rect">
            <a:avLst/>
          </a:prstGeom>
          <a:effectLst>
            <a:glow rad="139700">
              <a:schemeClr val="accent1">
                <a:satMod val="175000"/>
                <a:alpha val="40000"/>
              </a:schemeClr>
            </a:glow>
          </a:effectLst>
        </p:spPr>
      </p:pic>
      <p:sp>
        <p:nvSpPr>
          <p:cNvPr id="13" name="Rectángulo 12"/>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7589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down)">
                                      <p:cBhvr>
                                        <p:cTn id="41" dur="580">
                                          <p:stCondLst>
                                            <p:cond delay="0"/>
                                          </p:stCondLst>
                                        </p:cTn>
                                        <p:tgtEl>
                                          <p:spTgt spid="4">
                                            <p:txEl>
                                              <p:pRg st="0" end="0"/>
                                            </p:txEl>
                                          </p:spTgt>
                                        </p:tgtEl>
                                      </p:cBhvr>
                                    </p:animEffect>
                                    <p:anim calcmode="lin" valueType="num">
                                      <p:cBhvr>
                                        <p:cTn id="4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xEl>
                                              <p:pRg st="0" end="0"/>
                                            </p:txEl>
                                          </p:spTgt>
                                        </p:tgtEl>
                                      </p:cBhvr>
                                      <p:to x="100000" y="60000"/>
                                    </p:animScale>
                                    <p:animScale>
                                      <p:cBhvr>
                                        <p:cTn id="48" dur="166" decel="50000">
                                          <p:stCondLst>
                                            <p:cond delay="676"/>
                                          </p:stCondLst>
                                        </p:cTn>
                                        <p:tgtEl>
                                          <p:spTgt spid="4">
                                            <p:txEl>
                                              <p:pRg st="0" end="0"/>
                                            </p:txEl>
                                          </p:spTgt>
                                        </p:tgtEl>
                                      </p:cBhvr>
                                      <p:to x="100000" y="100000"/>
                                    </p:animScale>
                                    <p:animScale>
                                      <p:cBhvr>
                                        <p:cTn id="49" dur="26">
                                          <p:stCondLst>
                                            <p:cond delay="1312"/>
                                          </p:stCondLst>
                                        </p:cTn>
                                        <p:tgtEl>
                                          <p:spTgt spid="4">
                                            <p:txEl>
                                              <p:pRg st="0" end="0"/>
                                            </p:txEl>
                                          </p:spTgt>
                                        </p:tgtEl>
                                      </p:cBhvr>
                                      <p:to x="100000" y="80000"/>
                                    </p:animScale>
                                    <p:animScale>
                                      <p:cBhvr>
                                        <p:cTn id="50" dur="166" decel="50000">
                                          <p:stCondLst>
                                            <p:cond delay="1338"/>
                                          </p:stCondLst>
                                        </p:cTn>
                                        <p:tgtEl>
                                          <p:spTgt spid="4">
                                            <p:txEl>
                                              <p:pRg st="0" end="0"/>
                                            </p:txEl>
                                          </p:spTgt>
                                        </p:tgtEl>
                                      </p:cBhvr>
                                      <p:to x="100000" y="100000"/>
                                    </p:animScale>
                                    <p:animScale>
                                      <p:cBhvr>
                                        <p:cTn id="51" dur="26">
                                          <p:stCondLst>
                                            <p:cond delay="1642"/>
                                          </p:stCondLst>
                                        </p:cTn>
                                        <p:tgtEl>
                                          <p:spTgt spid="4">
                                            <p:txEl>
                                              <p:pRg st="0" end="0"/>
                                            </p:txEl>
                                          </p:spTgt>
                                        </p:tgtEl>
                                      </p:cBhvr>
                                      <p:to x="100000" y="90000"/>
                                    </p:animScale>
                                    <p:animScale>
                                      <p:cBhvr>
                                        <p:cTn id="52" dur="166" decel="50000">
                                          <p:stCondLst>
                                            <p:cond delay="1668"/>
                                          </p:stCondLst>
                                        </p:cTn>
                                        <p:tgtEl>
                                          <p:spTgt spid="4">
                                            <p:txEl>
                                              <p:pRg st="0" end="0"/>
                                            </p:txEl>
                                          </p:spTgt>
                                        </p:tgtEl>
                                      </p:cBhvr>
                                      <p:to x="100000" y="100000"/>
                                    </p:animScale>
                                    <p:animScale>
                                      <p:cBhvr>
                                        <p:cTn id="53" dur="26">
                                          <p:stCondLst>
                                            <p:cond delay="1808"/>
                                          </p:stCondLst>
                                        </p:cTn>
                                        <p:tgtEl>
                                          <p:spTgt spid="4">
                                            <p:txEl>
                                              <p:pRg st="0" end="0"/>
                                            </p:txEl>
                                          </p:spTgt>
                                        </p:tgtEl>
                                      </p:cBhvr>
                                      <p:to x="100000" y="95000"/>
                                    </p:animScale>
                                    <p:animScale>
                                      <p:cBhvr>
                                        <p:cTn id="54" dur="166" decel="50000">
                                          <p:stCondLst>
                                            <p:cond delay="1834"/>
                                          </p:stCondLst>
                                        </p:cTn>
                                        <p:tgtEl>
                                          <p:spTgt spid="4">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80">
                                          <p:stCondLst>
                                            <p:cond delay="0"/>
                                          </p:stCondLst>
                                        </p:cTn>
                                        <p:tgtEl>
                                          <p:spTgt spid="11"/>
                                        </p:tgtEl>
                                      </p:cBhvr>
                                    </p:animEffect>
                                    <p:anim calcmode="lin" valueType="num">
                                      <p:cBhvr>
                                        <p:cTn id="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3" dur="26">
                                          <p:stCondLst>
                                            <p:cond delay="650"/>
                                          </p:stCondLst>
                                        </p:cTn>
                                        <p:tgtEl>
                                          <p:spTgt spid="11"/>
                                        </p:tgtEl>
                                      </p:cBhvr>
                                      <p:to x="100000" y="60000"/>
                                    </p:animScale>
                                    <p:animScale>
                                      <p:cBhvr>
                                        <p:cTn id="64" dur="166" decel="50000">
                                          <p:stCondLst>
                                            <p:cond delay="676"/>
                                          </p:stCondLst>
                                        </p:cTn>
                                        <p:tgtEl>
                                          <p:spTgt spid="11"/>
                                        </p:tgtEl>
                                      </p:cBhvr>
                                      <p:to x="100000" y="100000"/>
                                    </p:animScale>
                                    <p:animScale>
                                      <p:cBhvr>
                                        <p:cTn id="65" dur="26">
                                          <p:stCondLst>
                                            <p:cond delay="1312"/>
                                          </p:stCondLst>
                                        </p:cTn>
                                        <p:tgtEl>
                                          <p:spTgt spid="11"/>
                                        </p:tgtEl>
                                      </p:cBhvr>
                                      <p:to x="100000" y="80000"/>
                                    </p:animScale>
                                    <p:animScale>
                                      <p:cBhvr>
                                        <p:cTn id="66" dur="166" decel="50000">
                                          <p:stCondLst>
                                            <p:cond delay="1338"/>
                                          </p:stCondLst>
                                        </p:cTn>
                                        <p:tgtEl>
                                          <p:spTgt spid="11"/>
                                        </p:tgtEl>
                                      </p:cBhvr>
                                      <p:to x="100000" y="100000"/>
                                    </p:animScale>
                                    <p:animScale>
                                      <p:cBhvr>
                                        <p:cTn id="67" dur="26">
                                          <p:stCondLst>
                                            <p:cond delay="1642"/>
                                          </p:stCondLst>
                                        </p:cTn>
                                        <p:tgtEl>
                                          <p:spTgt spid="11"/>
                                        </p:tgtEl>
                                      </p:cBhvr>
                                      <p:to x="100000" y="90000"/>
                                    </p:animScale>
                                    <p:animScale>
                                      <p:cBhvr>
                                        <p:cTn id="68" dur="166" decel="50000">
                                          <p:stCondLst>
                                            <p:cond delay="1668"/>
                                          </p:stCondLst>
                                        </p:cTn>
                                        <p:tgtEl>
                                          <p:spTgt spid="11"/>
                                        </p:tgtEl>
                                      </p:cBhvr>
                                      <p:to x="100000" y="100000"/>
                                    </p:animScale>
                                    <p:animScale>
                                      <p:cBhvr>
                                        <p:cTn id="69" dur="26">
                                          <p:stCondLst>
                                            <p:cond delay="1808"/>
                                          </p:stCondLst>
                                        </p:cTn>
                                        <p:tgtEl>
                                          <p:spTgt spid="11"/>
                                        </p:tgtEl>
                                      </p:cBhvr>
                                      <p:to x="100000" y="95000"/>
                                    </p:animScale>
                                    <p:animScale>
                                      <p:cBhvr>
                                        <p:cTn id="70" dur="166" decel="50000">
                                          <p:stCondLst>
                                            <p:cond delay="1834"/>
                                          </p:stCondLst>
                                        </p:cTn>
                                        <p:tgtEl>
                                          <p:spTgt spid="11"/>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animEffect transition="in" filter="wipe(down)">
                                      <p:cBhvr>
                                        <p:cTn id="75" dur="580">
                                          <p:stCondLst>
                                            <p:cond delay="0"/>
                                          </p:stCondLst>
                                        </p:cTn>
                                        <p:tgtEl>
                                          <p:spTgt spid="4">
                                            <p:txEl>
                                              <p:pRg st="4" end="4"/>
                                            </p:txEl>
                                          </p:spTgt>
                                        </p:tgtEl>
                                      </p:cBhvr>
                                    </p:animEffect>
                                    <p:anim calcmode="lin" valueType="num">
                                      <p:cBhvr>
                                        <p:cTn id="76"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4">
                                            <p:txEl>
                                              <p:pRg st="4" end="4"/>
                                            </p:txEl>
                                          </p:spTgt>
                                        </p:tgtEl>
                                      </p:cBhvr>
                                      <p:to x="100000" y="60000"/>
                                    </p:animScale>
                                    <p:animScale>
                                      <p:cBhvr>
                                        <p:cTn id="82" dur="166" decel="50000">
                                          <p:stCondLst>
                                            <p:cond delay="676"/>
                                          </p:stCondLst>
                                        </p:cTn>
                                        <p:tgtEl>
                                          <p:spTgt spid="4">
                                            <p:txEl>
                                              <p:pRg st="4" end="4"/>
                                            </p:txEl>
                                          </p:spTgt>
                                        </p:tgtEl>
                                      </p:cBhvr>
                                      <p:to x="100000" y="100000"/>
                                    </p:animScale>
                                    <p:animScale>
                                      <p:cBhvr>
                                        <p:cTn id="83" dur="26">
                                          <p:stCondLst>
                                            <p:cond delay="1312"/>
                                          </p:stCondLst>
                                        </p:cTn>
                                        <p:tgtEl>
                                          <p:spTgt spid="4">
                                            <p:txEl>
                                              <p:pRg st="4" end="4"/>
                                            </p:txEl>
                                          </p:spTgt>
                                        </p:tgtEl>
                                      </p:cBhvr>
                                      <p:to x="100000" y="80000"/>
                                    </p:animScale>
                                    <p:animScale>
                                      <p:cBhvr>
                                        <p:cTn id="84" dur="166" decel="50000">
                                          <p:stCondLst>
                                            <p:cond delay="1338"/>
                                          </p:stCondLst>
                                        </p:cTn>
                                        <p:tgtEl>
                                          <p:spTgt spid="4">
                                            <p:txEl>
                                              <p:pRg st="4" end="4"/>
                                            </p:txEl>
                                          </p:spTgt>
                                        </p:tgtEl>
                                      </p:cBhvr>
                                      <p:to x="100000" y="100000"/>
                                    </p:animScale>
                                    <p:animScale>
                                      <p:cBhvr>
                                        <p:cTn id="85" dur="26">
                                          <p:stCondLst>
                                            <p:cond delay="1642"/>
                                          </p:stCondLst>
                                        </p:cTn>
                                        <p:tgtEl>
                                          <p:spTgt spid="4">
                                            <p:txEl>
                                              <p:pRg st="4" end="4"/>
                                            </p:txEl>
                                          </p:spTgt>
                                        </p:tgtEl>
                                      </p:cBhvr>
                                      <p:to x="100000" y="90000"/>
                                    </p:animScale>
                                    <p:animScale>
                                      <p:cBhvr>
                                        <p:cTn id="86" dur="166" decel="50000">
                                          <p:stCondLst>
                                            <p:cond delay="1668"/>
                                          </p:stCondLst>
                                        </p:cTn>
                                        <p:tgtEl>
                                          <p:spTgt spid="4">
                                            <p:txEl>
                                              <p:pRg st="4" end="4"/>
                                            </p:txEl>
                                          </p:spTgt>
                                        </p:tgtEl>
                                      </p:cBhvr>
                                      <p:to x="100000" y="100000"/>
                                    </p:animScale>
                                    <p:animScale>
                                      <p:cBhvr>
                                        <p:cTn id="87" dur="26">
                                          <p:stCondLst>
                                            <p:cond delay="1808"/>
                                          </p:stCondLst>
                                        </p:cTn>
                                        <p:tgtEl>
                                          <p:spTgt spid="4">
                                            <p:txEl>
                                              <p:pRg st="4" end="4"/>
                                            </p:txEl>
                                          </p:spTgt>
                                        </p:tgtEl>
                                      </p:cBhvr>
                                      <p:to x="100000" y="95000"/>
                                    </p:animScale>
                                    <p:animScale>
                                      <p:cBhvr>
                                        <p:cTn id="88" dur="166" decel="50000">
                                          <p:stCondLst>
                                            <p:cond delay="1834"/>
                                          </p:stCondLst>
                                        </p:cTn>
                                        <p:tgtEl>
                                          <p:spTgt spid="4">
                                            <p:txEl>
                                              <p:pRg st="4" end="4"/>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80">
                                          <p:stCondLst>
                                            <p:cond delay="0"/>
                                          </p:stCondLst>
                                        </p:cTn>
                                        <p:tgtEl>
                                          <p:spTgt spid="12"/>
                                        </p:tgtEl>
                                      </p:cBhvr>
                                    </p:animEffect>
                                    <p:anim calcmode="lin" valueType="num">
                                      <p:cBhvr>
                                        <p:cTn id="9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7" dur="26">
                                          <p:stCondLst>
                                            <p:cond delay="650"/>
                                          </p:stCondLst>
                                        </p:cTn>
                                        <p:tgtEl>
                                          <p:spTgt spid="12"/>
                                        </p:tgtEl>
                                      </p:cBhvr>
                                      <p:to x="100000" y="60000"/>
                                    </p:animScale>
                                    <p:animScale>
                                      <p:cBhvr>
                                        <p:cTn id="98" dur="166" decel="50000">
                                          <p:stCondLst>
                                            <p:cond delay="676"/>
                                          </p:stCondLst>
                                        </p:cTn>
                                        <p:tgtEl>
                                          <p:spTgt spid="12"/>
                                        </p:tgtEl>
                                      </p:cBhvr>
                                      <p:to x="100000" y="100000"/>
                                    </p:animScale>
                                    <p:animScale>
                                      <p:cBhvr>
                                        <p:cTn id="99" dur="26">
                                          <p:stCondLst>
                                            <p:cond delay="1312"/>
                                          </p:stCondLst>
                                        </p:cTn>
                                        <p:tgtEl>
                                          <p:spTgt spid="12"/>
                                        </p:tgtEl>
                                      </p:cBhvr>
                                      <p:to x="100000" y="80000"/>
                                    </p:animScale>
                                    <p:animScale>
                                      <p:cBhvr>
                                        <p:cTn id="100" dur="166" decel="50000">
                                          <p:stCondLst>
                                            <p:cond delay="1338"/>
                                          </p:stCondLst>
                                        </p:cTn>
                                        <p:tgtEl>
                                          <p:spTgt spid="12"/>
                                        </p:tgtEl>
                                      </p:cBhvr>
                                      <p:to x="100000" y="100000"/>
                                    </p:animScale>
                                    <p:animScale>
                                      <p:cBhvr>
                                        <p:cTn id="101" dur="26">
                                          <p:stCondLst>
                                            <p:cond delay="1642"/>
                                          </p:stCondLst>
                                        </p:cTn>
                                        <p:tgtEl>
                                          <p:spTgt spid="12"/>
                                        </p:tgtEl>
                                      </p:cBhvr>
                                      <p:to x="100000" y="90000"/>
                                    </p:animScale>
                                    <p:animScale>
                                      <p:cBhvr>
                                        <p:cTn id="102" dur="166" decel="50000">
                                          <p:stCondLst>
                                            <p:cond delay="1668"/>
                                          </p:stCondLst>
                                        </p:cTn>
                                        <p:tgtEl>
                                          <p:spTgt spid="12"/>
                                        </p:tgtEl>
                                      </p:cBhvr>
                                      <p:to x="100000" y="100000"/>
                                    </p:animScale>
                                    <p:animScale>
                                      <p:cBhvr>
                                        <p:cTn id="103" dur="26">
                                          <p:stCondLst>
                                            <p:cond delay="1808"/>
                                          </p:stCondLst>
                                        </p:cTn>
                                        <p:tgtEl>
                                          <p:spTgt spid="12"/>
                                        </p:tgtEl>
                                      </p:cBhvr>
                                      <p:to x="100000" y="95000"/>
                                    </p:animScale>
                                    <p:animScale>
                                      <p:cBhvr>
                                        <p:cTn id="10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Listas y funciones</a:t>
            </a:r>
          </a:p>
        </p:txBody>
      </p:sp>
      <p:pic>
        <p:nvPicPr>
          <p:cNvPr id="8" name="Marcador de contenido 7"/>
          <p:cNvPicPr>
            <a:picLocks noGrp="1" noChangeAspect="1"/>
          </p:cNvPicPr>
          <p:nvPr>
            <p:ph sz="half" idx="1"/>
          </p:nvPr>
        </p:nvPicPr>
        <p:blipFill>
          <a:blip r:embed="rId2"/>
          <a:stretch>
            <a:fillRect/>
          </a:stretch>
        </p:blipFill>
        <p:spPr>
          <a:xfrm>
            <a:off x="1233815" y="1728947"/>
            <a:ext cx="4191585" cy="3153215"/>
          </a:xfrm>
          <a:prstGeom prst="rect">
            <a:avLst/>
          </a:prstGeom>
          <a:effectLst>
            <a:glow rad="139700">
              <a:schemeClr val="accent1">
                <a:satMod val="175000"/>
                <a:alpha val="40000"/>
              </a:schemeClr>
            </a:glow>
          </a:effectLst>
        </p:spPr>
      </p:pic>
      <p:sp>
        <p:nvSpPr>
          <p:cNvPr id="4" name="Marcador de contenido 3"/>
          <p:cNvSpPr>
            <a:spLocks noGrp="1"/>
          </p:cNvSpPr>
          <p:nvPr>
            <p:ph sz="half" idx="2"/>
          </p:nvPr>
        </p:nvSpPr>
        <p:spPr/>
        <p:txBody>
          <a:bodyPr/>
          <a:lstStyle/>
          <a:p>
            <a:endParaRPr lang="es-MX"/>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43</a:t>
            </a:fld>
            <a:endParaRPr lang="es-MX"/>
          </a:p>
        </p:txBody>
      </p:sp>
      <p:sp>
        <p:nvSpPr>
          <p:cNvPr id="9" name="Rectángulo 8"/>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4163334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Listas y cadenas</a:t>
            </a:r>
          </a:p>
        </p:txBody>
      </p:sp>
      <p:sp>
        <p:nvSpPr>
          <p:cNvPr id="3" name="Marcador de contenido 2"/>
          <p:cNvSpPr>
            <a:spLocks noGrp="1"/>
          </p:cNvSpPr>
          <p:nvPr>
            <p:ph idx="1"/>
          </p:nvPr>
        </p:nvSpPr>
        <p:spPr/>
        <p:txBody>
          <a:bodyPr/>
          <a:lstStyle/>
          <a:p>
            <a:r>
              <a:rPr lang="es-MX" dirty="0"/>
              <a:t>Una cadena es una secuencia de caracteres.</a:t>
            </a:r>
          </a:p>
          <a:p>
            <a:r>
              <a:rPr lang="es-MX" dirty="0"/>
              <a:t>Una lista es una secuencia de valores.</a:t>
            </a:r>
          </a:p>
          <a:p>
            <a:r>
              <a:rPr lang="es-MX" dirty="0"/>
              <a:t>Una lista de caracteres no es lo mismo que una cadena.</a:t>
            </a:r>
          </a:p>
          <a:p>
            <a:r>
              <a:rPr lang="es-MX" dirty="0"/>
              <a:t>Para convertir una cadena en una lista de caracteres, puede usar </a:t>
            </a:r>
            <a:r>
              <a:rPr lang="es-MX" b="1" dirty="0" err="1"/>
              <a:t>list</a:t>
            </a:r>
            <a:endParaRPr lang="es-MX" b="1"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44</a:t>
            </a:fld>
            <a:endParaRPr lang="es-MX"/>
          </a:p>
        </p:txBody>
      </p:sp>
      <p:sp>
        <p:nvSpPr>
          <p:cNvPr id="8" name="Marcador de contenido 7"/>
          <p:cNvSpPr>
            <a:spLocks noGrp="1"/>
          </p:cNvSpPr>
          <p:nvPr>
            <p:ph sz="half" idx="4294967295"/>
          </p:nvPr>
        </p:nvSpPr>
        <p:spPr>
          <a:xfrm>
            <a:off x="7010400" y="1825625"/>
            <a:ext cx="5181600" cy="4351338"/>
          </a:xfrm>
        </p:spPr>
        <p:txBody>
          <a:bodyPr/>
          <a:lstStyle/>
          <a:p>
            <a:endParaRPr lang="es-MX" dirty="0"/>
          </a:p>
          <a:p>
            <a:endParaRPr lang="es-MX" dirty="0"/>
          </a:p>
          <a:p>
            <a:endParaRPr lang="es-MX" dirty="0"/>
          </a:p>
          <a:p>
            <a:endParaRPr lang="es-MX" dirty="0"/>
          </a:p>
        </p:txBody>
      </p:sp>
      <p:pic>
        <p:nvPicPr>
          <p:cNvPr id="7" name="Imagen 6"/>
          <p:cNvPicPr>
            <a:picLocks noChangeAspect="1"/>
          </p:cNvPicPr>
          <p:nvPr/>
        </p:nvPicPr>
        <p:blipFill>
          <a:blip r:embed="rId2"/>
          <a:stretch>
            <a:fillRect/>
          </a:stretch>
        </p:blipFill>
        <p:spPr>
          <a:xfrm>
            <a:off x="4790893" y="3852829"/>
            <a:ext cx="2610214" cy="1238423"/>
          </a:xfrm>
          <a:prstGeom prst="rect">
            <a:avLst/>
          </a:prstGeom>
          <a:effectLst>
            <a:glow rad="139700">
              <a:schemeClr val="accent1">
                <a:satMod val="175000"/>
                <a:alpha val="40000"/>
              </a:schemeClr>
            </a:glow>
          </a:effectLst>
        </p:spPr>
      </p:pic>
      <p:sp>
        <p:nvSpPr>
          <p:cNvPr id="10" name="Rectángulo 9"/>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10266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80">
                                          <p:stCondLst>
                                            <p:cond delay="0"/>
                                          </p:stCondLst>
                                        </p:cTn>
                                        <p:tgtEl>
                                          <p:spTgt spid="7"/>
                                        </p:tgtEl>
                                      </p:cBhvr>
                                    </p:animEffect>
                                    <p:anim calcmode="lin" valueType="num">
                                      <p:cBhvr>
                                        <p:cTn id="6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gtEl>
                                      </p:cBhvr>
                                      <p:to x="100000" y="60000"/>
                                    </p:animScale>
                                    <p:animScale>
                                      <p:cBhvr>
                                        <p:cTn id="68" dur="166" decel="50000">
                                          <p:stCondLst>
                                            <p:cond delay="676"/>
                                          </p:stCondLst>
                                        </p:cTn>
                                        <p:tgtEl>
                                          <p:spTgt spid="7"/>
                                        </p:tgtEl>
                                      </p:cBhvr>
                                      <p:to x="100000" y="100000"/>
                                    </p:animScale>
                                    <p:animScale>
                                      <p:cBhvr>
                                        <p:cTn id="69" dur="26">
                                          <p:stCondLst>
                                            <p:cond delay="1312"/>
                                          </p:stCondLst>
                                        </p:cTn>
                                        <p:tgtEl>
                                          <p:spTgt spid="7"/>
                                        </p:tgtEl>
                                      </p:cBhvr>
                                      <p:to x="100000" y="80000"/>
                                    </p:animScale>
                                    <p:animScale>
                                      <p:cBhvr>
                                        <p:cTn id="70" dur="166" decel="50000">
                                          <p:stCondLst>
                                            <p:cond delay="1338"/>
                                          </p:stCondLst>
                                        </p:cTn>
                                        <p:tgtEl>
                                          <p:spTgt spid="7"/>
                                        </p:tgtEl>
                                      </p:cBhvr>
                                      <p:to x="100000" y="100000"/>
                                    </p:animScale>
                                    <p:animScale>
                                      <p:cBhvr>
                                        <p:cTn id="71" dur="26">
                                          <p:stCondLst>
                                            <p:cond delay="1642"/>
                                          </p:stCondLst>
                                        </p:cTn>
                                        <p:tgtEl>
                                          <p:spTgt spid="7"/>
                                        </p:tgtEl>
                                      </p:cBhvr>
                                      <p:to x="100000" y="90000"/>
                                    </p:animScale>
                                    <p:animScale>
                                      <p:cBhvr>
                                        <p:cTn id="72" dur="166" decel="50000">
                                          <p:stCondLst>
                                            <p:cond delay="1668"/>
                                          </p:stCondLst>
                                        </p:cTn>
                                        <p:tgtEl>
                                          <p:spTgt spid="7"/>
                                        </p:tgtEl>
                                      </p:cBhvr>
                                      <p:to x="100000" y="100000"/>
                                    </p:animScale>
                                    <p:animScale>
                                      <p:cBhvr>
                                        <p:cTn id="73" dur="26">
                                          <p:stCondLst>
                                            <p:cond delay="1808"/>
                                          </p:stCondLst>
                                        </p:cTn>
                                        <p:tgtEl>
                                          <p:spTgt spid="7"/>
                                        </p:tgtEl>
                                      </p:cBhvr>
                                      <p:to x="100000" y="95000"/>
                                    </p:animScale>
                                    <p:animScale>
                                      <p:cBhvr>
                                        <p:cTn id="7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Listas y cadenas</a:t>
            </a:r>
          </a:p>
        </p:txBody>
      </p:sp>
      <p:sp>
        <p:nvSpPr>
          <p:cNvPr id="8" name="Marcador de contenido 7"/>
          <p:cNvSpPr>
            <a:spLocks noGrp="1"/>
          </p:cNvSpPr>
          <p:nvPr>
            <p:ph sz="half" idx="1"/>
          </p:nvPr>
        </p:nvSpPr>
        <p:spPr>
          <a:xfrm>
            <a:off x="838200" y="1318735"/>
            <a:ext cx="5181600" cy="4351338"/>
          </a:xfrm>
        </p:spPr>
        <p:txBody>
          <a:bodyPr/>
          <a:lstStyle/>
          <a:p>
            <a:r>
              <a:rPr lang="es-MX" dirty="0"/>
              <a:t>Si se quiere dividir una cadena en palabras</a:t>
            </a:r>
          </a:p>
          <a:p>
            <a:endParaRPr lang="es-MX" dirty="0"/>
          </a:p>
          <a:p>
            <a:endParaRPr lang="es-MX" dirty="0"/>
          </a:p>
          <a:p>
            <a:endParaRPr lang="es-MX" dirty="0"/>
          </a:p>
          <a:p>
            <a:endParaRPr lang="es-MX" dirty="0"/>
          </a:p>
          <a:p>
            <a:r>
              <a:rPr lang="es-MX" b="1" dirty="0"/>
              <a:t>Split</a:t>
            </a:r>
            <a:r>
              <a:rPr lang="es-MX" dirty="0"/>
              <a:t> con argumento delimitador </a:t>
            </a:r>
          </a:p>
          <a:p>
            <a:endParaRPr lang="es-MX" dirty="0"/>
          </a:p>
          <a:p>
            <a:endParaRPr lang="es-MX" dirty="0"/>
          </a:p>
          <a:p>
            <a:endParaRPr lang="es-MX" dirty="0"/>
          </a:p>
          <a:p>
            <a:endParaRPr lang="es-MX" dirty="0"/>
          </a:p>
          <a:p>
            <a:endParaRPr lang="es-MX" dirty="0"/>
          </a:p>
          <a:p>
            <a:endParaRPr lang="es-MX" dirty="0"/>
          </a:p>
        </p:txBody>
      </p:sp>
      <p:sp>
        <p:nvSpPr>
          <p:cNvPr id="11" name="Marcador de contenido 10"/>
          <p:cNvSpPr>
            <a:spLocks noGrp="1"/>
          </p:cNvSpPr>
          <p:nvPr>
            <p:ph sz="half" idx="2"/>
          </p:nvPr>
        </p:nvSpPr>
        <p:spPr>
          <a:xfrm>
            <a:off x="6172200" y="1318735"/>
            <a:ext cx="5181600" cy="4351338"/>
          </a:xfrm>
        </p:spPr>
        <p:txBody>
          <a:bodyPr/>
          <a:lstStyle/>
          <a:p>
            <a:r>
              <a:rPr lang="es-MX" b="1" dirty="0" err="1"/>
              <a:t>Join</a:t>
            </a:r>
            <a:r>
              <a:rPr lang="es-MX" dirty="0"/>
              <a:t> es el inverso de </a:t>
            </a:r>
            <a:r>
              <a:rPr lang="es-MX" b="1" dirty="0" err="1"/>
              <a:t>split</a:t>
            </a:r>
            <a:endParaRPr lang="es-MX" b="1" dirty="0"/>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45</a:t>
            </a:fld>
            <a:endParaRPr lang="es-MX"/>
          </a:p>
        </p:txBody>
      </p:sp>
      <p:pic>
        <p:nvPicPr>
          <p:cNvPr id="9" name="Imagen 8"/>
          <p:cNvPicPr>
            <a:picLocks noChangeAspect="1"/>
          </p:cNvPicPr>
          <p:nvPr/>
        </p:nvPicPr>
        <p:blipFill>
          <a:blip r:embed="rId2"/>
          <a:stretch>
            <a:fillRect/>
          </a:stretch>
        </p:blipFill>
        <p:spPr>
          <a:xfrm>
            <a:off x="1032567" y="2228366"/>
            <a:ext cx="4944165" cy="1733792"/>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3"/>
          <a:stretch>
            <a:fillRect/>
          </a:stretch>
        </p:blipFill>
        <p:spPr>
          <a:xfrm>
            <a:off x="1876208" y="4738922"/>
            <a:ext cx="3105583" cy="1133633"/>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4"/>
          <a:stretch>
            <a:fillRect/>
          </a:stretch>
        </p:blipFill>
        <p:spPr>
          <a:xfrm>
            <a:off x="6358047" y="2048404"/>
            <a:ext cx="5356070" cy="1039112"/>
          </a:xfrm>
          <a:prstGeom prst="rect">
            <a:avLst/>
          </a:prstGeom>
          <a:effectLst>
            <a:glow rad="139700">
              <a:schemeClr val="accent1">
                <a:satMod val="175000"/>
                <a:alpha val="40000"/>
              </a:schemeClr>
            </a:glow>
          </a:effectLst>
        </p:spPr>
      </p:pic>
      <p:sp>
        <p:nvSpPr>
          <p:cNvPr id="13" name="Rectángulo 12"/>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58909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wipe(down)">
                                      <p:cBhvr>
                                        <p:cTn id="7" dur="580">
                                          <p:stCondLst>
                                            <p:cond delay="0"/>
                                          </p:stCondLst>
                                        </p:cTn>
                                        <p:tgtEl>
                                          <p:spTgt spid="8">
                                            <p:txEl>
                                              <p:pRg st="5" end="5"/>
                                            </p:txEl>
                                          </p:spTgt>
                                        </p:tgtEl>
                                      </p:cBhvr>
                                    </p:animEffect>
                                    <p:anim calcmode="lin" valueType="num">
                                      <p:cBhvr>
                                        <p:cTn id="8" dur="1822" tmFilter="0,0; 0.14,0.36; 0.43,0.73; 0.71,0.91; 1.0,1.0">
                                          <p:stCondLst>
                                            <p:cond delay="0"/>
                                          </p:stCondLst>
                                        </p:cTn>
                                        <p:tgtEl>
                                          <p:spTgt spid="8">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xEl>
                                              <p:pRg st="5" end="5"/>
                                            </p:txEl>
                                          </p:spTgt>
                                        </p:tgtEl>
                                      </p:cBhvr>
                                      <p:to x="100000" y="60000"/>
                                    </p:animScale>
                                    <p:animScale>
                                      <p:cBhvr>
                                        <p:cTn id="14" dur="166" decel="50000">
                                          <p:stCondLst>
                                            <p:cond delay="676"/>
                                          </p:stCondLst>
                                        </p:cTn>
                                        <p:tgtEl>
                                          <p:spTgt spid="8">
                                            <p:txEl>
                                              <p:pRg st="5" end="5"/>
                                            </p:txEl>
                                          </p:spTgt>
                                        </p:tgtEl>
                                      </p:cBhvr>
                                      <p:to x="100000" y="100000"/>
                                    </p:animScale>
                                    <p:animScale>
                                      <p:cBhvr>
                                        <p:cTn id="15" dur="26">
                                          <p:stCondLst>
                                            <p:cond delay="1312"/>
                                          </p:stCondLst>
                                        </p:cTn>
                                        <p:tgtEl>
                                          <p:spTgt spid="8">
                                            <p:txEl>
                                              <p:pRg st="5" end="5"/>
                                            </p:txEl>
                                          </p:spTgt>
                                        </p:tgtEl>
                                      </p:cBhvr>
                                      <p:to x="100000" y="80000"/>
                                    </p:animScale>
                                    <p:animScale>
                                      <p:cBhvr>
                                        <p:cTn id="16" dur="166" decel="50000">
                                          <p:stCondLst>
                                            <p:cond delay="1338"/>
                                          </p:stCondLst>
                                        </p:cTn>
                                        <p:tgtEl>
                                          <p:spTgt spid="8">
                                            <p:txEl>
                                              <p:pRg st="5" end="5"/>
                                            </p:txEl>
                                          </p:spTgt>
                                        </p:tgtEl>
                                      </p:cBhvr>
                                      <p:to x="100000" y="100000"/>
                                    </p:animScale>
                                    <p:animScale>
                                      <p:cBhvr>
                                        <p:cTn id="17" dur="26">
                                          <p:stCondLst>
                                            <p:cond delay="1642"/>
                                          </p:stCondLst>
                                        </p:cTn>
                                        <p:tgtEl>
                                          <p:spTgt spid="8">
                                            <p:txEl>
                                              <p:pRg st="5" end="5"/>
                                            </p:txEl>
                                          </p:spTgt>
                                        </p:tgtEl>
                                      </p:cBhvr>
                                      <p:to x="100000" y="90000"/>
                                    </p:animScale>
                                    <p:animScale>
                                      <p:cBhvr>
                                        <p:cTn id="18" dur="166" decel="50000">
                                          <p:stCondLst>
                                            <p:cond delay="1668"/>
                                          </p:stCondLst>
                                        </p:cTn>
                                        <p:tgtEl>
                                          <p:spTgt spid="8">
                                            <p:txEl>
                                              <p:pRg st="5" end="5"/>
                                            </p:txEl>
                                          </p:spTgt>
                                        </p:tgtEl>
                                      </p:cBhvr>
                                      <p:to x="100000" y="100000"/>
                                    </p:animScale>
                                    <p:animScale>
                                      <p:cBhvr>
                                        <p:cTn id="19" dur="26">
                                          <p:stCondLst>
                                            <p:cond delay="1808"/>
                                          </p:stCondLst>
                                        </p:cTn>
                                        <p:tgtEl>
                                          <p:spTgt spid="8">
                                            <p:txEl>
                                              <p:pRg st="5" end="5"/>
                                            </p:txEl>
                                          </p:spTgt>
                                        </p:tgtEl>
                                      </p:cBhvr>
                                      <p:to x="100000" y="95000"/>
                                    </p:animScale>
                                    <p:animScale>
                                      <p:cBhvr>
                                        <p:cTn id="20" dur="166" decel="50000">
                                          <p:stCondLst>
                                            <p:cond delay="1834"/>
                                          </p:stCondLst>
                                        </p:cTn>
                                        <p:tgtEl>
                                          <p:spTgt spid="8">
                                            <p:txEl>
                                              <p:pRg st="5" end="5"/>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wipe(down)">
                                      <p:cBhvr>
                                        <p:cTn id="41" dur="580">
                                          <p:stCondLst>
                                            <p:cond delay="0"/>
                                          </p:stCondLst>
                                        </p:cTn>
                                        <p:tgtEl>
                                          <p:spTgt spid="11">
                                            <p:txEl>
                                              <p:pRg st="0" end="0"/>
                                            </p:txEl>
                                          </p:spTgt>
                                        </p:tgtEl>
                                      </p:cBhvr>
                                    </p:animEffect>
                                    <p:anim calcmode="lin" valueType="num">
                                      <p:cBhvr>
                                        <p:cTn id="42"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1">
                                            <p:txEl>
                                              <p:pRg st="0" end="0"/>
                                            </p:txEl>
                                          </p:spTgt>
                                        </p:tgtEl>
                                      </p:cBhvr>
                                      <p:to x="100000" y="60000"/>
                                    </p:animScale>
                                    <p:animScale>
                                      <p:cBhvr>
                                        <p:cTn id="48" dur="166" decel="50000">
                                          <p:stCondLst>
                                            <p:cond delay="676"/>
                                          </p:stCondLst>
                                        </p:cTn>
                                        <p:tgtEl>
                                          <p:spTgt spid="11">
                                            <p:txEl>
                                              <p:pRg st="0" end="0"/>
                                            </p:txEl>
                                          </p:spTgt>
                                        </p:tgtEl>
                                      </p:cBhvr>
                                      <p:to x="100000" y="100000"/>
                                    </p:animScale>
                                    <p:animScale>
                                      <p:cBhvr>
                                        <p:cTn id="49" dur="26">
                                          <p:stCondLst>
                                            <p:cond delay="1312"/>
                                          </p:stCondLst>
                                        </p:cTn>
                                        <p:tgtEl>
                                          <p:spTgt spid="11">
                                            <p:txEl>
                                              <p:pRg st="0" end="0"/>
                                            </p:txEl>
                                          </p:spTgt>
                                        </p:tgtEl>
                                      </p:cBhvr>
                                      <p:to x="100000" y="80000"/>
                                    </p:animScale>
                                    <p:animScale>
                                      <p:cBhvr>
                                        <p:cTn id="50" dur="166" decel="50000">
                                          <p:stCondLst>
                                            <p:cond delay="1338"/>
                                          </p:stCondLst>
                                        </p:cTn>
                                        <p:tgtEl>
                                          <p:spTgt spid="11">
                                            <p:txEl>
                                              <p:pRg st="0" end="0"/>
                                            </p:txEl>
                                          </p:spTgt>
                                        </p:tgtEl>
                                      </p:cBhvr>
                                      <p:to x="100000" y="100000"/>
                                    </p:animScale>
                                    <p:animScale>
                                      <p:cBhvr>
                                        <p:cTn id="51" dur="26">
                                          <p:stCondLst>
                                            <p:cond delay="1642"/>
                                          </p:stCondLst>
                                        </p:cTn>
                                        <p:tgtEl>
                                          <p:spTgt spid="11">
                                            <p:txEl>
                                              <p:pRg st="0" end="0"/>
                                            </p:txEl>
                                          </p:spTgt>
                                        </p:tgtEl>
                                      </p:cBhvr>
                                      <p:to x="100000" y="90000"/>
                                    </p:animScale>
                                    <p:animScale>
                                      <p:cBhvr>
                                        <p:cTn id="52" dur="166" decel="50000">
                                          <p:stCondLst>
                                            <p:cond delay="1668"/>
                                          </p:stCondLst>
                                        </p:cTn>
                                        <p:tgtEl>
                                          <p:spTgt spid="11">
                                            <p:txEl>
                                              <p:pRg st="0" end="0"/>
                                            </p:txEl>
                                          </p:spTgt>
                                        </p:tgtEl>
                                      </p:cBhvr>
                                      <p:to x="100000" y="100000"/>
                                    </p:animScale>
                                    <p:animScale>
                                      <p:cBhvr>
                                        <p:cTn id="53" dur="26">
                                          <p:stCondLst>
                                            <p:cond delay="1808"/>
                                          </p:stCondLst>
                                        </p:cTn>
                                        <p:tgtEl>
                                          <p:spTgt spid="11">
                                            <p:txEl>
                                              <p:pRg st="0" end="0"/>
                                            </p:txEl>
                                          </p:spTgt>
                                        </p:tgtEl>
                                      </p:cBhvr>
                                      <p:to x="100000" y="95000"/>
                                    </p:animScale>
                                    <p:animScale>
                                      <p:cBhvr>
                                        <p:cTn id="54" dur="166" decel="50000">
                                          <p:stCondLst>
                                            <p:cond delay="1834"/>
                                          </p:stCondLst>
                                        </p:cTn>
                                        <p:tgtEl>
                                          <p:spTgt spid="11">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80">
                                          <p:stCondLst>
                                            <p:cond delay="0"/>
                                          </p:stCondLst>
                                        </p:cTn>
                                        <p:tgtEl>
                                          <p:spTgt spid="12"/>
                                        </p:tgtEl>
                                      </p:cBhvr>
                                    </p:animEffect>
                                    <p:anim calcmode="lin" valueType="num">
                                      <p:cBhvr>
                                        <p:cTn id="5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3" dur="26">
                                          <p:stCondLst>
                                            <p:cond delay="650"/>
                                          </p:stCondLst>
                                        </p:cTn>
                                        <p:tgtEl>
                                          <p:spTgt spid="12"/>
                                        </p:tgtEl>
                                      </p:cBhvr>
                                      <p:to x="100000" y="60000"/>
                                    </p:animScale>
                                    <p:animScale>
                                      <p:cBhvr>
                                        <p:cTn id="64" dur="166" decel="50000">
                                          <p:stCondLst>
                                            <p:cond delay="676"/>
                                          </p:stCondLst>
                                        </p:cTn>
                                        <p:tgtEl>
                                          <p:spTgt spid="12"/>
                                        </p:tgtEl>
                                      </p:cBhvr>
                                      <p:to x="100000" y="100000"/>
                                    </p:animScale>
                                    <p:animScale>
                                      <p:cBhvr>
                                        <p:cTn id="65" dur="26">
                                          <p:stCondLst>
                                            <p:cond delay="1312"/>
                                          </p:stCondLst>
                                        </p:cTn>
                                        <p:tgtEl>
                                          <p:spTgt spid="12"/>
                                        </p:tgtEl>
                                      </p:cBhvr>
                                      <p:to x="100000" y="80000"/>
                                    </p:animScale>
                                    <p:animScale>
                                      <p:cBhvr>
                                        <p:cTn id="66" dur="166" decel="50000">
                                          <p:stCondLst>
                                            <p:cond delay="1338"/>
                                          </p:stCondLst>
                                        </p:cTn>
                                        <p:tgtEl>
                                          <p:spTgt spid="12"/>
                                        </p:tgtEl>
                                      </p:cBhvr>
                                      <p:to x="100000" y="100000"/>
                                    </p:animScale>
                                    <p:animScale>
                                      <p:cBhvr>
                                        <p:cTn id="67" dur="26">
                                          <p:stCondLst>
                                            <p:cond delay="1642"/>
                                          </p:stCondLst>
                                        </p:cTn>
                                        <p:tgtEl>
                                          <p:spTgt spid="12"/>
                                        </p:tgtEl>
                                      </p:cBhvr>
                                      <p:to x="100000" y="90000"/>
                                    </p:animScale>
                                    <p:animScale>
                                      <p:cBhvr>
                                        <p:cTn id="68" dur="166" decel="50000">
                                          <p:stCondLst>
                                            <p:cond delay="1668"/>
                                          </p:stCondLst>
                                        </p:cTn>
                                        <p:tgtEl>
                                          <p:spTgt spid="12"/>
                                        </p:tgtEl>
                                      </p:cBhvr>
                                      <p:to x="100000" y="100000"/>
                                    </p:animScale>
                                    <p:animScale>
                                      <p:cBhvr>
                                        <p:cTn id="69" dur="26">
                                          <p:stCondLst>
                                            <p:cond delay="1808"/>
                                          </p:stCondLst>
                                        </p:cTn>
                                        <p:tgtEl>
                                          <p:spTgt spid="12"/>
                                        </p:tgtEl>
                                      </p:cBhvr>
                                      <p:to x="100000" y="95000"/>
                                    </p:animScale>
                                    <p:animScale>
                                      <p:cBhvr>
                                        <p:cTn id="7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Analizando líneas</a:t>
            </a:r>
          </a:p>
        </p:txBody>
      </p:sp>
      <p:sp>
        <p:nvSpPr>
          <p:cNvPr id="8" name="7 Marcador de contenido"/>
          <p:cNvSpPr>
            <a:spLocks noGrp="1"/>
          </p:cNvSpPr>
          <p:nvPr>
            <p:ph idx="1"/>
          </p:nvPr>
        </p:nvSpPr>
        <p:spPr/>
        <p:txBody>
          <a:bodyPr/>
          <a:lstStyle/>
          <a:p>
            <a:pPr algn="just"/>
            <a:r>
              <a:rPr lang="es-MX" dirty="0"/>
              <a:t>Normalmente cuando estamos leyendo un archivo queremos hacer algo con las líneas que no sea solamente imprimir las líneas como son. Frecuentemente queremos encontrar las líneas </a:t>
            </a:r>
            <a:r>
              <a:rPr lang="es-MX" b="1" dirty="0"/>
              <a:t>interesantes</a:t>
            </a:r>
            <a:r>
              <a:rPr lang="es-MX" dirty="0"/>
              <a:t> y después analizar la línea para encontrar alguna </a:t>
            </a:r>
            <a:r>
              <a:rPr lang="es-MX" b="1" dirty="0"/>
              <a:t>parte interesante </a:t>
            </a:r>
            <a:r>
              <a:rPr lang="es-MX" dirty="0"/>
              <a:t>en la línea. </a:t>
            </a:r>
          </a:p>
          <a:p>
            <a:pPr algn="just"/>
            <a:r>
              <a:rPr lang="es-MX" dirty="0"/>
              <a:t>¿Qué tal si quisiéramos imprimir los días de la semana que empiezan con </a:t>
            </a:r>
            <a:r>
              <a:rPr lang="es-MX" b="1" dirty="0" err="1"/>
              <a:t>from</a:t>
            </a:r>
            <a:r>
              <a:rPr lang="es-MX" dirty="0"/>
              <a:t>?</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46</a:t>
            </a:fld>
            <a:endParaRPr lang="es-MX"/>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963" y="4676775"/>
            <a:ext cx="4943475" cy="15049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363" y="4041775"/>
            <a:ext cx="5276850" cy="3238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513" y="4559300"/>
            <a:ext cx="3076575" cy="17240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54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down)">
                                      <p:cBhvr>
                                        <p:cTn id="7" dur="580">
                                          <p:stCondLst>
                                            <p:cond delay="0"/>
                                          </p:stCondLst>
                                        </p:cTn>
                                        <p:tgtEl>
                                          <p:spTgt spid="8">
                                            <p:txEl>
                                              <p:pRg st="1" end="1"/>
                                            </p:txEl>
                                          </p:spTgt>
                                        </p:tgtEl>
                                      </p:cBhvr>
                                    </p:animEffect>
                                    <p:anim calcmode="lin" valueType="num">
                                      <p:cBhvr>
                                        <p:cTn id="8"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xEl>
                                              <p:pRg st="1" end="1"/>
                                            </p:txEl>
                                          </p:spTgt>
                                        </p:tgtEl>
                                      </p:cBhvr>
                                      <p:to x="100000" y="60000"/>
                                    </p:animScale>
                                    <p:animScale>
                                      <p:cBhvr>
                                        <p:cTn id="14" dur="166" decel="50000">
                                          <p:stCondLst>
                                            <p:cond delay="676"/>
                                          </p:stCondLst>
                                        </p:cTn>
                                        <p:tgtEl>
                                          <p:spTgt spid="8">
                                            <p:txEl>
                                              <p:pRg st="1" end="1"/>
                                            </p:txEl>
                                          </p:spTgt>
                                        </p:tgtEl>
                                      </p:cBhvr>
                                      <p:to x="100000" y="100000"/>
                                    </p:animScale>
                                    <p:animScale>
                                      <p:cBhvr>
                                        <p:cTn id="15" dur="26">
                                          <p:stCondLst>
                                            <p:cond delay="1312"/>
                                          </p:stCondLst>
                                        </p:cTn>
                                        <p:tgtEl>
                                          <p:spTgt spid="8">
                                            <p:txEl>
                                              <p:pRg st="1" end="1"/>
                                            </p:txEl>
                                          </p:spTgt>
                                        </p:tgtEl>
                                      </p:cBhvr>
                                      <p:to x="100000" y="80000"/>
                                    </p:animScale>
                                    <p:animScale>
                                      <p:cBhvr>
                                        <p:cTn id="16" dur="166" decel="50000">
                                          <p:stCondLst>
                                            <p:cond delay="1338"/>
                                          </p:stCondLst>
                                        </p:cTn>
                                        <p:tgtEl>
                                          <p:spTgt spid="8">
                                            <p:txEl>
                                              <p:pRg st="1" end="1"/>
                                            </p:txEl>
                                          </p:spTgt>
                                        </p:tgtEl>
                                      </p:cBhvr>
                                      <p:to x="100000" y="100000"/>
                                    </p:animScale>
                                    <p:animScale>
                                      <p:cBhvr>
                                        <p:cTn id="17" dur="26">
                                          <p:stCondLst>
                                            <p:cond delay="1642"/>
                                          </p:stCondLst>
                                        </p:cTn>
                                        <p:tgtEl>
                                          <p:spTgt spid="8">
                                            <p:txEl>
                                              <p:pRg st="1" end="1"/>
                                            </p:txEl>
                                          </p:spTgt>
                                        </p:tgtEl>
                                      </p:cBhvr>
                                      <p:to x="100000" y="90000"/>
                                    </p:animScale>
                                    <p:animScale>
                                      <p:cBhvr>
                                        <p:cTn id="18" dur="166" decel="50000">
                                          <p:stCondLst>
                                            <p:cond delay="1668"/>
                                          </p:stCondLst>
                                        </p:cTn>
                                        <p:tgtEl>
                                          <p:spTgt spid="8">
                                            <p:txEl>
                                              <p:pRg st="1" end="1"/>
                                            </p:txEl>
                                          </p:spTgt>
                                        </p:tgtEl>
                                      </p:cBhvr>
                                      <p:to x="100000" y="100000"/>
                                    </p:animScale>
                                    <p:animScale>
                                      <p:cBhvr>
                                        <p:cTn id="19" dur="26">
                                          <p:stCondLst>
                                            <p:cond delay="1808"/>
                                          </p:stCondLst>
                                        </p:cTn>
                                        <p:tgtEl>
                                          <p:spTgt spid="8">
                                            <p:txEl>
                                              <p:pRg st="1" end="1"/>
                                            </p:txEl>
                                          </p:spTgt>
                                        </p:tgtEl>
                                      </p:cBhvr>
                                      <p:to x="100000" y="95000"/>
                                    </p:animScale>
                                    <p:animScale>
                                      <p:cBhvr>
                                        <p:cTn id="20" dur="166" decel="50000">
                                          <p:stCondLst>
                                            <p:cond delay="1834"/>
                                          </p:stCondLst>
                                        </p:cTn>
                                        <p:tgtEl>
                                          <p:spTgt spid="8">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down)">
                                      <p:cBhvr>
                                        <p:cTn id="23" dur="580">
                                          <p:stCondLst>
                                            <p:cond delay="0"/>
                                          </p:stCondLst>
                                        </p:cTn>
                                        <p:tgtEl>
                                          <p:spTgt spid="1028"/>
                                        </p:tgtEl>
                                      </p:cBhvr>
                                    </p:animEffect>
                                    <p:anim calcmode="lin" valueType="num">
                                      <p:cBhvr>
                                        <p:cTn id="24"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9" dur="26">
                                          <p:stCondLst>
                                            <p:cond delay="650"/>
                                          </p:stCondLst>
                                        </p:cTn>
                                        <p:tgtEl>
                                          <p:spTgt spid="1028"/>
                                        </p:tgtEl>
                                      </p:cBhvr>
                                      <p:to x="100000" y="60000"/>
                                    </p:animScale>
                                    <p:animScale>
                                      <p:cBhvr>
                                        <p:cTn id="30" dur="166" decel="50000">
                                          <p:stCondLst>
                                            <p:cond delay="676"/>
                                          </p:stCondLst>
                                        </p:cTn>
                                        <p:tgtEl>
                                          <p:spTgt spid="1028"/>
                                        </p:tgtEl>
                                      </p:cBhvr>
                                      <p:to x="100000" y="100000"/>
                                    </p:animScale>
                                    <p:animScale>
                                      <p:cBhvr>
                                        <p:cTn id="31" dur="26">
                                          <p:stCondLst>
                                            <p:cond delay="1312"/>
                                          </p:stCondLst>
                                        </p:cTn>
                                        <p:tgtEl>
                                          <p:spTgt spid="1028"/>
                                        </p:tgtEl>
                                      </p:cBhvr>
                                      <p:to x="100000" y="80000"/>
                                    </p:animScale>
                                    <p:animScale>
                                      <p:cBhvr>
                                        <p:cTn id="32" dur="166" decel="50000">
                                          <p:stCondLst>
                                            <p:cond delay="1338"/>
                                          </p:stCondLst>
                                        </p:cTn>
                                        <p:tgtEl>
                                          <p:spTgt spid="1028"/>
                                        </p:tgtEl>
                                      </p:cBhvr>
                                      <p:to x="100000" y="100000"/>
                                    </p:animScale>
                                    <p:animScale>
                                      <p:cBhvr>
                                        <p:cTn id="33" dur="26">
                                          <p:stCondLst>
                                            <p:cond delay="1642"/>
                                          </p:stCondLst>
                                        </p:cTn>
                                        <p:tgtEl>
                                          <p:spTgt spid="1028"/>
                                        </p:tgtEl>
                                      </p:cBhvr>
                                      <p:to x="100000" y="90000"/>
                                    </p:animScale>
                                    <p:animScale>
                                      <p:cBhvr>
                                        <p:cTn id="34" dur="166" decel="50000">
                                          <p:stCondLst>
                                            <p:cond delay="1668"/>
                                          </p:stCondLst>
                                        </p:cTn>
                                        <p:tgtEl>
                                          <p:spTgt spid="1028"/>
                                        </p:tgtEl>
                                      </p:cBhvr>
                                      <p:to x="100000" y="100000"/>
                                    </p:animScale>
                                    <p:animScale>
                                      <p:cBhvr>
                                        <p:cTn id="35" dur="26">
                                          <p:stCondLst>
                                            <p:cond delay="1808"/>
                                          </p:stCondLst>
                                        </p:cTn>
                                        <p:tgtEl>
                                          <p:spTgt spid="1028"/>
                                        </p:tgtEl>
                                      </p:cBhvr>
                                      <p:to x="100000" y="95000"/>
                                    </p:animScale>
                                    <p:animScale>
                                      <p:cBhvr>
                                        <p:cTn id="36" dur="166" decel="50000">
                                          <p:stCondLst>
                                            <p:cond delay="1834"/>
                                          </p:stCondLst>
                                        </p:cTn>
                                        <p:tgtEl>
                                          <p:spTgt spid="102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wipe(down)">
                                      <p:cBhvr>
                                        <p:cTn id="41" dur="580">
                                          <p:stCondLst>
                                            <p:cond delay="0"/>
                                          </p:stCondLst>
                                        </p:cTn>
                                        <p:tgtEl>
                                          <p:spTgt spid="1027"/>
                                        </p:tgtEl>
                                      </p:cBhvr>
                                    </p:animEffect>
                                    <p:anim calcmode="lin" valueType="num">
                                      <p:cBhvr>
                                        <p:cTn id="42"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47" dur="26">
                                          <p:stCondLst>
                                            <p:cond delay="650"/>
                                          </p:stCondLst>
                                        </p:cTn>
                                        <p:tgtEl>
                                          <p:spTgt spid="1027"/>
                                        </p:tgtEl>
                                      </p:cBhvr>
                                      <p:to x="100000" y="60000"/>
                                    </p:animScale>
                                    <p:animScale>
                                      <p:cBhvr>
                                        <p:cTn id="48" dur="166" decel="50000">
                                          <p:stCondLst>
                                            <p:cond delay="676"/>
                                          </p:stCondLst>
                                        </p:cTn>
                                        <p:tgtEl>
                                          <p:spTgt spid="1027"/>
                                        </p:tgtEl>
                                      </p:cBhvr>
                                      <p:to x="100000" y="100000"/>
                                    </p:animScale>
                                    <p:animScale>
                                      <p:cBhvr>
                                        <p:cTn id="49" dur="26">
                                          <p:stCondLst>
                                            <p:cond delay="1312"/>
                                          </p:stCondLst>
                                        </p:cTn>
                                        <p:tgtEl>
                                          <p:spTgt spid="1027"/>
                                        </p:tgtEl>
                                      </p:cBhvr>
                                      <p:to x="100000" y="80000"/>
                                    </p:animScale>
                                    <p:animScale>
                                      <p:cBhvr>
                                        <p:cTn id="50" dur="166" decel="50000">
                                          <p:stCondLst>
                                            <p:cond delay="1338"/>
                                          </p:stCondLst>
                                        </p:cTn>
                                        <p:tgtEl>
                                          <p:spTgt spid="1027"/>
                                        </p:tgtEl>
                                      </p:cBhvr>
                                      <p:to x="100000" y="100000"/>
                                    </p:animScale>
                                    <p:animScale>
                                      <p:cBhvr>
                                        <p:cTn id="51" dur="26">
                                          <p:stCondLst>
                                            <p:cond delay="1642"/>
                                          </p:stCondLst>
                                        </p:cTn>
                                        <p:tgtEl>
                                          <p:spTgt spid="1027"/>
                                        </p:tgtEl>
                                      </p:cBhvr>
                                      <p:to x="100000" y="90000"/>
                                    </p:animScale>
                                    <p:animScale>
                                      <p:cBhvr>
                                        <p:cTn id="52" dur="166" decel="50000">
                                          <p:stCondLst>
                                            <p:cond delay="1668"/>
                                          </p:stCondLst>
                                        </p:cTn>
                                        <p:tgtEl>
                                          <p:spTgt spid="1027"/>
                                        </p:tgtEl>
                                      </p:cBhvr>
                                      <p:to x="100000" y="100000"/>
                                    </p:animScale>
                                    <p:animScale>
                                      <p:cBhvr>
                                        <p:cTn id="53" dur="26">
                                          <p:stCondLst>
                                            <p:cond delay="1808"/>
                                          </p:stCondLst>
                                        </p:cTn>
                                        <p:tgtEl>
                                          <p:spTgt spid="1027"/>
                                        </p:tgtEl>
                                      </p:cBhvr>
                                      <p:to x="100000" y="95000"/>
                                    </p:animScale>
                                    <p:animScale>
                                      <p:cBhvr>
                                        <p:cTn id="54" dur="166" decel="50000">
                                          <p:stCondLst>
                                            <p:cond delay="1834"/>
                                          </p:stCondLst>
                                        </p:cTn>
                                        <p:tgtEl>
                                          <p:spTgt spid="1027"/>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1029"/>
                                        </p:tgtEl>
                                        <p:attrNameLst>
                                          <p:attrName>style.visibility</p:attrName>
                                        </p:attrNameLst>
                                      </p:cBhvr>
                                      <p:to>
                                        <p:strVal val="visible"/>
                                      </p:to>
                                    </p:set>
                                    <p:animEffect transition="in" filter="wipe(down)">
                                      <p:cBhvr>
                                        <p:cTn id="59" dur="580">
                                          <p:stCondLst>
                                            <p:cond delay="0"/>
                                          </p:stCondLst>
                                        </p:cTn>
                                        <p:tgtEl>
                                          <p:spTgt spid="1029"/>
                                        </p:tgtEl>
                                      </p:cBhvr>
                                    </p:animEffect>
                                    <p:anim calcmode="lin" valueType="num">
                                      <p:cBhvr>
                                        <p:cTn id="60" dur="1822" tmFilter="0,0; 0.14,0.36; 0.43,0.73; 0.71,0.91; 1.0,1.0">
                                          <p:stCondLst>
                                            <p:cond delay="0"/>
                                          </p:stCondLst>
                                        </p:cTn>
                                        <p:tgtEl>
                                          <p:spTgt spid="102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02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02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02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029"/>
                                        </p:tgtEl>
                                        <p:attrNameLst>
                                          <p:attrName>ppt_y</p:attrName>
                                        </p:attrNameLst>
                                      </p:cBhvr>
                                      <p:tavLst>
                                        <p:tav tm="0" fmla="#ppt_y-sin(pi*$)/81">
                                          <p:val>
                                            <p:fltVal val="0"/>
                                          </p:val>
                                        </p:tav>
                                        <p:tav tm="100000">
                                          <p:val>
                                            <p:fltVal val="1"/>
                                          </p:val>
                                        </p:tav>
                                      </p:tavLst>
                                    </p:anim>
                                    <p:animScale>
                                      <p:cBhvr>
                                        <p:cTn id="65" dur="26">
                                          <p:stCondLst>
                                            <p:cond delay="650"/>
                                          </p:stCondLst>
                                        </p:cTn>
                                        <p:tgtEl>
                                          <p:spTgt spid="1029"/>
                                        </p:tgtEl>
                                      </p:cBhvr>
                                      <p:to x="100000" y="60000"/>
                                    </p:animScale>
                                    <p:animScale>
                                      <p:cBhvr>
                                        <p:cTn id="66" dur="166" decel="50000">
                                          <p:stCondLst>
                                            <p:cond delay="676"/>
                                          </p:stCondLst>
                                        </p:cTn>
                                        <p:tgtEl>
                                          <p:spTgt spid="1029"/>
                                        </p:tgtEl>
                                      </p:cBhvr>
                                      <p:to x="100000" y="100000"/>
                                    </p:animScale>
                                    <p:animScale>
                                      <p:cBhvr>
                                        <p:cTn id="67" dur="26">
                                          <p:stCondLst>
                                            <p:cond delay="1312"/>
                                          </p:stCondLst>
                                        </p:cTn>
                                        <p:tgtEl>
                                          <p:spTgt spid="1029"/>
                                        </p:tgtEl>
                                      </p:cBhvr>
                                      <p:to x="100000" y="80000"/>
                                    </p:animScale>
                                    <p:animScale>
                                      <p:cBhvr>
                                        <p:cTn id="68" dur="166" decel="50000">
                                          <p:stCondLst>
                                            <p:cond delay="1338"/>
                                          </p:stCondLst>
                                        </p:cTn>
                                        <p:tgtEl>
                                          <p:spTgt spid="1029"/>
                                        </p:tgtEl>
                                      </p:cBhvr>
                                      <p:to x="100000" y="100000"/>
                                    </p:animScale>
                                    <p:animScale>
                                      <p:cBhvr>
                                        <p:cTn id="69" dur="26">
                                          <p:stCondLst>
                                            <p:cond delay="1642"/>
                                          </p:stCondLst>
                                        </p:cTn>
                                        <p:tgtEl>
                                          <p:spTgt spid="1029"/>
                                        </p:tgtEl>
                                      </p:cBhvr>
                                      <p:to x="100000" y="90000"/>
                                    </p:animScale>
                                    <p:animScale>
                                      <p:cBhvr>
                                        <p:cTn id="70" dur="166" decel="50000">
                                          <p:stCondLst>
                                            <p:cond delay="1668"/>
                                          </p:stCondLst>
                                        </p:cTn>
                                        <p:tgtEl>
                                          <p:spTgt spid="1029"/>
                                        </p:tgtEl>
                                      </p:cBhvr>
                                      <p:to x="100000" y="100000"/>
                                    </p:animScale>
                                    <p:animScale>
                                      <p:cBhvr>
                                        <p:cTn id="71" dur="26">
                                          <p:stCondLst>
                                            <p:cond delay="1808"/>
                                          </p:stCondLst>
                                        </p:cTn>
                                        <p:tgtEl>
                                          <p:spTgt spid="1029"/>
                                        </p:tgtEl>
                                      </p:cBhvr>
                                      <p:to x="100000" y="95000"/>
                                    </p:animScale>
                                    <p:animScale>
                                      <p:cBhvr>
                                        <p:cTn id="72" dur="166" decel="50000">
                                          <p:stCondLst>
                                            <p:cond delay="1834"/>
                                          </p:stCondLst>
                                        </p:cTn>
                                        <p:tgtEl>
                                          <p:spTgt spid="10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Objetos y Valores</a:t>
            </a:r>
          </a:p>
        </p:txBody>
      </p:sp>
      <p:sp>
        <p:nvSpPr>
          <p:cNvPr id="3" name="2 Marcador de contenido"/>
          <p:cNvSpPr>
            <a:spLocks noGrp="1"/>
          </p:cNvSpPr>
          <p:nvPr>
            <p:ph sz="half" idx="1"/>
          </p:nvPr>
        </p:nvSpPr>
        <p:spPr>
          <a:xfrm>
            <a:off x="838200" y="1406525"/>
            <a:ext cx="5181600" cy="4351338"/>
          </a:xfrm>
        </p:spPr>
        <p:txBody>
          <a:bodyPr/>
          <a:lstStyle/>
          <a:p>
            <a:pPr algn="just"/>
            <a:r>
              <a:rPr lang="es-MX" dirty="0"/>
              <a:t>Si ejecutamos la siguiente sentencia de asignación</a:t>
            </a:r>
          </a:p>
          <a:p>
            <a:pPr algn="just"/>
            <a:endParaRPr lang="es-MX" dirty="0"/>
          </a:p>
          <a:p>
            <a:pPr algn="just"/>
            <a:endParaRPr lang="es-MX" dirty="0"/>
          </a:p>
          <a:p>
            <a:pPr algn="just"/>
            <a:r>
              <a:rPr lang="es-MX" dirty="0"/>
              <a:t>No sabemos si se refieren o apuntan a la misma cadena</a:t>
            </a:r>
          </a:p>
        </p:txBody>
      </p:sp>
      <p:sp>
        <p:nvSpPr>
          <p:cNvPr id="7" name="6 Marcador de contenido"/>
          <p:cNvSpPr>
            <a:spLocks noGrp="1"/>
          </p:cNvSpPr>
          <p:nvPr>
            <p:ph sz="half" idx="2"/>
          </p:nvPr>
        </p:nvSpPr>
        <p:spPr>
          <a:xfrm>
            <a:off x="6172200" y="1406524"/>
            <a:ext cx="5181600" cy="4740275"/>
          </a:xfrm>
        </p:spPr>
        <p:txBody>
          <a:bodyPr/>
          <a:lstStyle/>
          <a:p>
            <a:pPr algn="just"/>
            <a:r>
              <a:rPr lang="es-MX" dirty="0"/>
              <a:t>Para revisar si dos variables apuntan al mismo objeto, se puede utilizar el operador </a:t>
            </a:r>
            <a:r>
              <a:rPr lang="es-MX" b="1" dirty="0" err="1"/>
              <a:t>is</a:t>
            </a:r>
            <a:r>
              <a:rPr lang="es-MX" b="1" dirty="0"/>
              <a:t>.</a:t>
            </a:r>
          </a:p>
          <a:p>
            <a:pPr algn="just"/>
            <a:endParaRPr lang="es-MX" b="1" dirty="0"/>
          </a:p>
          <a:p>
            <a:pPr algn="just"/>
            <a:endParaRPr lang="es-MX" b="1" dirty="0"/>
          </a:p>
          <a:p>
            <a:pPr algn="just"/>
            <a:r>
              <a:rPr lang="es-MX" dirty="0"/>
              <a:t>Pero cuando se crean dos listas se obtienen dos objetos diferentes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47</a:t>
            </a:fld>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25" y="2301875"/>
            <a:ext cx="1352550" cy="504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398962"/>
            <a:ext cx="3857625" cy="7524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9413" y="2705100"/>
            <a:ext cx="1704975" cy="9620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212" y="4906963"/>
            <a:ext cx="1857375" cy="9048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0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051"/>
                                        </p:tgtEl>
                                        <p:attrNameLst>
                                          <p:attrName>style.visibility</p:attrName>
                                        </p:attrNameLst>
                                      </p:cBhvr>
                                      <p:to>
                                        <p:strVal val="visible"/>
                                      </p:to>
                                    </p:set>
                                    <p:animEffect transition="in" filter="wipe(down)">
                                      <p:cBhvr>
                                        <p:cTn id="43" dur="580">
                                          <p:stCondLst>
                                            <p:cond delay="0"/>
                                          </p:stCondLst>
                                        </p:cTn>
                                        <p:tgtEl>
                                          <p:spTgt spid="2051"/>
                                        </p:tgtEl>
                                      </p:cBhvr>
                                    </p:animEffect>
                                    <p:anim calcmode="lin" valueType="num">
                                      <p:cBhvr>
                                        <p:cTn id="4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49" dur="26">
                                          <p:stCondLst>
                                            <p:cond delay="650"/>
                                          </p:stCondLst>
                                        </p:cTn>
                                        <p:tgtEl>
                                          <p:spTgt spid="2051"/>
                                        </p:tgtEl>
                                      </p:cBhvr>
                                      <p:to x="100000" y="60000"/>
                                    </p:animScale>
                                    <p:animScale>
                                      <p:cBhvr>
                                        <p:cTn id="50" dur="166" decel="50000">
                                          <p:stCondLst>
                                            <p:cond delay="676"/>
                                          </p:stCondLst>
                                        </p:cTn>
                                        <p:tgtEl>
                                          <p:spTgt spid="2051"/>
                                        </p:tgtEl>
                                      </p:cBhvr>
                                      <p:to x="100000" y="100000"/>
                                    </p:animScale>
                                    <p:animScale>
                                      <p:cBhvr>
                                        <p:cTn id="51" dur="26">
                                          <p:stCondLst>
                                            <p:cond delay="1312"/>
                                          </p:stCondLst>
                                        </p:cTn>
                                        <p:tgtEl>
                                          <p:spTgt spid="2051"/>
                                        </p:tgtEl>
                                      </p:cBhvr>
                                      <p:to x="100000" y="80000"/>
                                    </p:animScale>
                                    <p:animScale>
                                      <p:cBhvr>
                                        <p:cTn id="52" dur="166" decel="50000">
                                          <p:stCondLst>
                                            <p:cond delay="1338"/>
                                          </p:stCondLst>
                                        </p:cTn>
                                        <p:tgtEl>
                                          <p:spTgt spid="2051"/>
                                        </p:tgtEl>
                                      </p:cBhvr>
                                      <p:to x="100000" y="100000"/>
                                    </p:animScale>
                                    <p:animScale>
                                      <p:cBhvr>
                                        <p:cTn id="53" dur="26">
                                          <p:stCondLst>
                                            <p:cond delay="1642"/>
                                          </p:stCondLst>
                                        </p:cTn>
                                        <p:tgtEl>
                                          <p:spTgt spid="2051"/>
                                        </p:tgtEl>
                                      </p:cBhvr>
                                      <p:to x="100000" y="90000"/>
                                    </p:animScale>
                                    <p:animScale>
                                      <p:cBhvr>
                                        <p:cTn id="54" dur="166" decel="50000">
                                          <p:stCondLst>
                                            <p:cond delay="1668"/>
                                          </p:stCondLst>
                                        </p:cTn>
                                        <p:tgtEl>
                                          <p:spTgt spid="2051"/>
                                        </p:tgtEl>
                                      </p:cBhvr>
                                      <p:to x="100000" y="100000"/>
                                    </p:animScale>
                                    <p:animScale>
                                      <p:cBhvr>
                                        <p:cTn id="55" dur="26">
                                          <p:stCondLst>
                                            <p:cond delay="1808"/>
                                          </p:stCondLst>
                                        </p:cTn>
                                        <p:tgtEl>
                                          <p:spTgt spid="2051"/>
                                        </p:tgtEl>
                                      </p:cBhvr>
                                      <p:to x="100000" y="95000"/>
                                    </p:animScale>
                                    <p:animScale>
                                      <p:cBhvr>
                                        <p:cTn id="56" dur="166" decel="50000">
                                          <p:stCondLst>
                                            <p:cond delay="1834"/>
                                          </p:stCondLst>
                                        </p:cTn>
                                        <p:tgtEl>
                                          <p:spTgt spid="2051"/>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Effect transition="in" filter="wipe(down)">
                                      <p:cBhvr>
                                        <p:cTn id="61" dur="580">
                                          <p:stCondLst>
                                            <p:cond delay="0"/>
                                          </p:stCondLst>
                                        </p:cTn>
                                        <p:tgtEl>
                                          <p:spTgt spid="7">
                                            <p:txEl>
                                              <p:pRg st="0" end="0"/>
                                            </p:txEl>
                                          </p:spTgt>
                                        </p:tgtEl>
                                      </p:cBhvr>
                                    </p:animEffect>
                                    <p:anim calcmode="lin" valueType="num">
                                      <p:cBhvr>
                                        <p:cTn id="62"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xEl>
                                              <p:pRg st="0" end="0"/>
                                            </p:txEl>
                                          </p:spTgt>
                                        </p:tgtEl>
                                      </p:cBhvr>
                                      <p:to x="100000" y="60000"/>
                                    </p:animScale>
                                    <p:animScale>
                                      <p:cBhvr>
                                        <p:cTn id="68" dur="166" decel="50000">
                                          <p:stCondLst>
                                            <p:cond delay="676"/>
                                          </p:stCondLst>
                                        </p:cTn>
                                        <p:tgtEl>
                                          <p:spTgt spid="7">
                                            <p:txEl>
                                              <p:pRg st="0" end="0"/>
                                            </p:txEl>
                                          </p:spTgt>
                                        </p:tgtEl>
                                      </p:cBhvr>
                                      <p:to x="100000" y="100000"/>
                                    </p:animScale>
                                    <p:animScale>
                                      <p:cBhvr>
                                        <p:cTn id="69" dur="26">
                                          <p:stCondLst>
                                            <p:cond delay="1312"/>
                                          </p:stCondLst>
                                        </p:cTn>
                                        <p:tgtEl>
                                          <p:spTgt spid="7">
                                            <p:txEl>
                                              <p:pRg st="0" end="0"/>
                                            </p:txEl>
                                          </p:spTgt>
                                        </p:tgtEl>
                                      </p:cBhvr>
                                      <p:to x="100000" y="80000"/>
                                    </p:animScale>
                                    <p:animScale>
                                      <p:cBhvr>
                                        <p:cTn id="70" dur="166" decel="50000">
                                          <p:stCondLst>
                                            <p:cond delay="1338"/>
                                          </p:stCondLst>
                                        </p:cTn>
                                        <p:tgtEl>
                                          <p:spTgt spid="7">
                                            <p:txEl>
                                              <p:pRg st="0" end="0"/>
                                            </p:txEl>
                                          </p:spTgt>
                                        </p:tgtEl>
                                      </p:cBhvr>
                                      <p:to x="100000" y="100000"/>
                                    </p:animScale>
                                    <p:animScale>
                                      <p:cBhvr>
                                        <p:cTn id="71" dur="26">
                                          <p:stCondLst>
                                            <p:cond delay="1642"/>
                                          </p:stCondLst>
                                        </p:cTn>
                                        <p:tgtEl>
                                          <p:spTgt spid="7">
                                            <p:txEl>
                                              <p:pRg st="0" end="0"/>
                                            </p:txEl>
                                          </p:spTgt>
                                        </p:tgtEl>
                                      </p:cBhvr>
                                      <p:to x="100000" y="90000"/>
                                    </p:animScale>
                                    <p:animScale>
                                      <p:cBhvr>
                                        <p:cTn id="72" dur="166" decel="50000">
                                          <p:stCondLst>
                                            <p:cond delay="1668"/>
                                          </p:stCondLst>
                                        </p:cTn>
                                        <p:tgtEl>
                                          <p:spTgt spid="7">
                                            <p:txEl>
                                              <p:pRg st="0" end="0"/>
                                            </p:txEl>
                                          </p:spTgt>
                                        </p:tgtEl>
                                      </p:cBhvr>
                                      <p:to x="100000" y="100000"/>
                                    </p:animScale>
                                    <p:animScale>
                                      <p:cBhvr>
                                        <p:cTn id="73" dur="26">
                                          <p:stCondLst>
                                            <p:cond delay="1808"/>
                                          </p:stCondLst>
                                        </p:cTn>
                                        <p:tgtEl>
                                          <p:spTgt spid="7">
                                            <p:txEl>
                                              <p:pRg st="0" end="0"/>
                                            </p:txEl>
                                          </p:spTgt>
                                        </p:tgtEl>
                                      </p:cBhvr>
                                      <p:to x="100000" y="95000"/>
                                    </p:animScale>
                                    <p:animScale>
                                      <p:cBhvr>
                                        <p:cTn id="74" dur="166" decel="50000">
                                          <p:stCondLst>
                                            <p:cond delay="1834"/>
                                          </p:stCondLst>
                                        </p:cTn>
                                        <p:tgtEl>
                                          <p:spTgt spid="7">
                                            <p:txEl>
                                              <p:pRg st="0" end="0"/>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2052"/>
                                        </p:tgtEl>
                                        <p:attrNameLst>
                                          <p:attrName>style.visibility</p:attrName>
                                        </p:attrNameLst>
                                      </p:cBhvr>
                                      <p:to>
                                        <p:strVal val="visible"/>
                                      </p:to>
                                    </p:set>
                                    <p:animEffect transition="in" filter="wipe(down)">
                                      <p:cBhvr>
                                        <p:cTn id="77" dur="580">
                                          <p:stCondLst>
                                            <p:cond delay="0"/>
                                          </p:stCondLst>
                                        </p:cTn>
                                        <p:tgtEl>
                                          <p:spTgt spid="2052"/>
                                        </p:tgtEl>
                                      </p:cBhvr>
                                    </p:animEffect>
                                    <p:anim calcmode="lin" valueType="num">
                                      <p:cBhvr>
                                        <p:cTn id="7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83" dur="26">
                                          <p:stCondLst>
                                            <p:cond delay="650"/>
                                          </p:stCondLst>
                                        </p:cTn>
                                        <p:tgtEl>
                                          <p:spTgt spid="2052"/>
                                        </p:tgtEl>
                                      </p:cBhvr>
                                      <p:to x="100000" y="60000"/>
                                    </p:animScale>
                                    <p:animScale>
                                      <p:cBhvr>
                                        <p:cTn id="84" dur="166" decel="50000">
                                          <p:stCondLst>
                                            <p:cond delay="676"/>
                                          </p:stCondLst>
                                        </p:cTn>
                                        <p:tgtEl>
                                          <p:spTgt spid="2052"/>
                                        </p:tgtEl>
                                      </p:cBhvr>
                                      <p:to x="100000" y="100000"/>
                                    </p:animScale>
                                    <p:animScale>
                                      <p:cBhvr>
                                        <p:cTn id="85" dur="26">
                                          <p:stCondLst>
                                            <p:cond delay="1312"/>
                                          </p:stCondLst>
                                        </p:cTn>
                                        <p:tgtEl>
                                          <p:spTgt spid="2052"/>
                                        </p:tgtEl>
                                      </p:cBhvr>
                                      <p:to x="100000" y="80000"/>
                                    </p:animScale>
                                    <p:animScale>
                                      <p:cBhvr>
                                        <p:cTn id="86" dur="166" decel="50000">
                                          <p:stCondLst>
                                            <p:cond delay="1338"/>
                                          </p:stCondLst>
                                        </p:cTn>
                                        <p:tgtEl>
                                          <p:spTgt spid="2052"/>
                                        </p:tgtEl>
                                      </p:cBhvr>
                                      <p:to x="100000" y="100000"/>
                                    </p:animScale>
                                    <p:animScale>
                                      <p:cBhvr>
                                        <p:cTn id="87" dur="26">
                                          <p:stCondLst>
                                            <p:cond delay="1642"/>
                                          </p:stCondLst>
                                        </p:cTn>
                                        <p:tgtEl>
                                          <p:spTgt spid="2052"/>
                                        </p:tgtEl>
                                      </p:cBhvr>
                                      <p:to x="100000" y="90000"/>
                                    </p:animScale>
                                    <p:animScale>
                                      <p:cBhvr>
                                        <p:cTn id="88" dur="166" decel="50000">
                                          <p:stCondLst>
                                            <p:cond delay="1668"/>
                                          </p:stCondLst>
                                        </p:cTn>
                                        <p:tgtEl>
                                          <p:spTgt spid="2052"/>
                                        </p:tgtEl>
                                      </p:cBhvr>
                                      <p:to x="100000" y="100000"/>
                                    </p:animScale>
                                    <p:animScale>
                                      <p:cBhvr>
                                        <p:cTn id="89" dur="26">
                                          <p:stCondLst>
                                            <p:cond delay="1808"/>
                                          </p:stCondLst>
                                        </p:cTn>
                                        <p:tgtEl>
                                          <p:spTgt spid="2052"/>
                                        </p:tgtEl>
                                      </p:cBhvr>
                                      <p:to x="100000" y="95000"/>
                                    </p:animScale>
                                    <p:animScale>
                                      <p:cBhvr>
                                        <p:cTn id="90" dur="166" decel="50000">
                                          <p:stCondLst>
                                            <p:cond delay="1834"/>
                                          </p:stCondLst>
                                        </p:cTn>
                                        <p:tgtEl>
                                          <p:spTgt spid="2052"/>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7">
                                            <p:txEl>
                                              <p:pRg st="3" end="3"/>
                                            </p:txEl>
                                          </p:spTgt>
                                        </p:tgtEl>
                                        <p:attrNameLst>
                                          <p:attrName>style.visibility</p:attrName>
                                        </p:attrNameLst>
                                      </p:cBhvr>
                                      <p:to>
                                        <p:strVal val="visible"/>
                                      </p:to>
                                    </p:set>
                                    <p:animEffect transition="in" filter="wipe(down)">
                                      <p:cBhvr>
                                        <p:cTn id="95" dur="580">
                                          <p:stCondLst>
                                            <p:cond delay="0"/>
                                          </p:stCondLst>
                                        </p:cTn>
                                        <p:tgtEl>
                                          <p:spTgt spid="7">
                                            <p:txEl>
                                              <p:pRg st="3" end="3"/>
                                            </p:txEl>
                                          </p:spTgt>
                                        </p:tgtEl>
                                      </p:cBhvr>
                                    </p:animEffect>
                                    <p:anim calcmode="lin" valueType="num">
                                      <p:cBhvr>
                                        <p:cTn id="96"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7">
                                            <p:txEl>
                                              <p:pRg st="3" end="3"/>
                                            </p:txEl>
                                          </p:spTgt>
                                        </p:tgtEl>
                                      </p:cBhvr>
                                      <p:to x="100000" y="60000"/>
                                    </p:animScale>
                                    <p:animScale>
                                      <p:cBhvr>
                                        <p:cTn id="102" dur="166" decel="50000">
                                          <p:stCondLst>
                                            <p:cond delay="676"/>
                                          </p:stCondLst>
                                        </p:cTn>
                                        <p:tgtEl>
                                          <p:spTgt spid="7">
                                            <p:txEl>
                                              <p:pRg st="3" end="3"/>
                                            </p:txEl>
                                          </p:spTgt>
                                        </p:tgtEl>
                                      </p:cBhvr>
                                      <p:to x="100000" y="100000"/>
                                    </p:animScale>
                                    <p:animScale>
                                      <p:cBhvr>
                                        <p:cTn id="103" dur="26">
                                          <p:stCondLst>
                                            <p:cond delay="1312"/>
                                          </p:stCondLst>
                                        </p:cTn>
                                        <p:tgtEl>
                                          <p:spTgt spid="7">
                                            <p:txEl>
                                              <p:pRg st="3" end="3"/>
                                            </p:txEl>
                                          </p:spTgt>
                                        </p:tgtEl>
                                      </p:cBhvr>
                                      <p:to x="100000" y="80000"/>
                                    </p:animScale>
                                    <p:animScale>
                                      <p:cBhvr>
                                        <p:cTn id="104" dur="166" decel="50000">
                                          <p:stCondLst>
                                            <p:cond delay="1338"/>
                                          </p:stCondLst>
                                        </p:cTn>
                                        <p:tgtEl>
                                          <p:spTgt spid="7">
                                            <p:txEl>
                                              <p:pRg st="3" end="3"/>
                                            </p:txEl>
                                          </p:spTgt>
                                        </p:tgtEl>
                                      </p:cBhvr>
                                      <p:to x="100000" y="100000"/>
                                    </p:animScale>
                                    <p:animScale>
                                      <p:cBhvr>
                                        <p:cTn id="105" dur="26">
                                          <p:stCondLst>
                                            <p:cond delay="1642"/>
                                          </p:stCondLst>
                                        </p:cTn>
                                        <p:tgtEl>
                                          <p:spTgt spid="7">
                                            <p:txEl>
                                              <p:pRg st="3" end="3"/>
                                            </p:txEl>
                                          </p:spTgt>
                                        </p:tgtEl>
                                      </p:cBhvr>
                                      <p:to x="100000" y="90000"/>
                                    </p:animScale>
                                    <p:animScale>
                                      <p:cBhvr>
                                        <p:cTn id="106" dur="166" decel="50000">
                                          <p:stCondLst>
                                            <p:cond delay="1668"/>
                                          </p:stCondLst>
                                        </p:cTn>
                                        <p:tgtEl>
                                          <p:spTgt spid="7">
                                            <p:txEl>
                                              <p:pRg st="3" end="3"/>
                                            </p:txEl>
                                          </p:spTgt>
                                        </p:tgtEl>
                                      </p:cBhvr>
                                      <p:to x="100000" y="100000"/>
                                    </p:animScale>
                                    <p:animScale>
                                      <p:cBhvr>
                                        <p:cTn id="107" dur="26">
                                          <p:stCondLst>
                                            <p:cond delay="1808"/>
                                          </p:stCondLst>
                                        </p:cTn>
                                        <p:tgtEl>
                                          <p:spTgt spid="7">
                                            <p:txEl>
                                              <p:pRg st="3" end="3"/>
                                            </p:txEl>
                                          </p:spTgt>
                                        </p:tgtEl>
                                      </p:cBhvr>
                                      <p:to x="100000" y="95000"/>
                                    </p:animScale>
                                    <p:animScale>
                                      <p:cBhvr>
                                        <p:cTn id="108" dur="166" decel="50000">
                                          <p:stCondLst>
                                            <p:cond delay="1834"/>
                                          </p:stCondLst>
                                        </p:cTn>
                                        <p:tgtEl>
                                          <p:spTgt spid="7">
                                            <p:txEl>
                                              <p:pRg st="3" end="3"/>
                                            </p:txEl>
                                          </p:spTgt>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2053"/>
                                        </p:tgtEl>
                                        <p:attrNameLst>
                                          <p:attrName>style.visibility</p:attrName>
                                        </p:attrNameLst>
                                      </p:cBhvr>
                                      <p:to>
                                        <p:strVal val="visible"/>
                                      </p:to>
                                    </p:set>
                                    <p:animEffect transition="in" filter="wipe(down)">
                                      <p:cBhvr>
                                        <p:cTn id="111" dur="580">
                                          <p:stCondLst>
                                            <p:cond delay="0"/>
                                          </p:stCondLst>
                                        </p:cTn>
                                        <p:tgtEl>
                                          <p:spTgt spid="2053"/>
                                        </p:tgtEl>
                                      </p:cBhvr>
                                    </p:animEffect>
                                    <p:anim calcmode="lin" valueType="num">
                                      <p:cBhvr>
                                        <p:cTn id="112"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117" dur="26">
                                          <p:stCondLst>
                                            <p:cond delay="650"/>
                                          </p:stCondLst>
                                        </p:cTn>
                                        <p:tgtEl>
                                          <p:spTgt spid="2053"/>
                                        </p:tgtEl>
                                      </p:cBhvr>
                                      <p:to x="100000" y="60000"/>
                                    </p:animScale>
                                    <p:animScale>
                                      <p:cBhvr>
                                        <p:cTn id="118" dur="166" decel="50000">
                                          <p:stCondLst>
                                            <p:cond delay="676"/>
                                          </p:stCondLst>
                                        </p:cTn>
                                        <p:tgtEl>
                                          <p:spTgt spid="2053"/>
                                        </p:tgtEl>
                                      </p:cBhvr>
                                      <p:to x="100000" y="100000"/>
                                    </p:animScale>
                                    <p:animScale>
                                      <p:cBhvr>
                                        <p:cTn id="119" dur="26">
                                          <p:stCondLst>
                                            <p:cond delay="1312"/>
                                          </p:stCondLst>
                                        </p:cTn>
                                        <p:tgtEl>
                                          <p:spTgt spid="2053"/>
                                        </p:tgtEl>
                                      </p:cBhvr>
                                      <p:to x="100000" y="80000"/>
                                    </p:animScale>
                                    <p:animScale>
                                      <p:cBhvr>
                                        <p:cTn id="120" dur="166" decel="50000">
                                          <p:stCondLst>
                                            <p:cond delay="1338"/>
                                          </p:stCondLst>
                                        </p:cTn>
                                        <p:tgtEl>
                                          <p:spTgt spid="2053"/>
                                        </p:tgtEl>
                                      </p:cBhvr>
                                      <p:to x="100000" y="100000"/>
                                    </p:animScale>
                                    <p:animScale>
                                      <p:cBhvr>
                                        <p:cTn id="121" dur="26">
                                          <p:stCondLst>
                                            <p:cond delay="1642"/>
                                          </p:stCondLst>
                                        </p:cTn>
                                        <p:tgtEl>
                                          <p:spTgt spid="2053"/>
                                        </p:tgtEl>
                                      </p:cBhvr>
                                      <p:to x="100000" y="90000"/>
                                    </p:animScale>
                                    <p:animScale>
                                      <p:cBhvr>
                                        <p:cTn id="122" dur="166" decel="50000">
                                          <p:stCondLst>
                                            <p:cond delay="1668"/>
                                          </p:stCondLst>
                                        </p:cTn>
                                        <p:tgtEl>
                                          <p:spTgt spid="2053"/>
                                        </p:tgtEl>
                                      </p:cBhvr>
                                      <p:to x="100000" y="100000"/>
                                    </p:animScale>
                                    <p:animScale>
                                      <p:cBhvr>
                                        <p:cTn id="123" dur="26">
                                          <p:stCondLst>
                                            <p:cond delay="1808"/>
                                          </p:stCondLst>
                                        </p:cTn>
                                        <p:tgtEl>
                                          <p:spTgt spid="2053"/>
                                        </p:tgtEl>
                                      </p:cBhvr>
                                      <p:to x="100000" y="95000"/>
                                    </p:animScale>
                                    <p:animScale>
                                      <p:cBhvr>
                                        <p:cTn id="124" dur="166" decel="50000">
                                          <p:stCondLst>
                                            <p:cond delay="1834"/>
                                          </p:stCondLst>
                                        </p:cTn>
                                        <p:tgtEl>
                                          <p:spTgt spid="205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Alias</a:t>
            </a:r>
          </a:p>
        </p:txBody>
      </p:sp>
      <p:sp>
        <p:nvSpPr>
          <p:cNvPr id="8" name="7 Marcador de contenido"/>
          <p:cNvSpPr>
            <a:spLocks noGrp="1"/>
          </p:cNvSpPr>
          <p:nvPr>
            <p:ph idx="1"/>
          </p:nvPr>
        </p:nvSpPr>
        <p:spPr/>
        <p:txBody>
          <a:bodyPr/>
          <a:lstStyle/>
          <a:p>
            <a:r>
              <a:rPr lang="es-MX" dirty="0"/>
              <a:t>Si </a:t>
            </a:r>
            <a:r>
              <a:rPr lang="es-MX" b="1" dirty="0"/>
              <a:t>a</a:t>
            </a:r>
            <a:r>
              <a:rPr lang="es-MX" dirty="0"/>
              <a:t> se refiere a un objeto y se asigna </a:t>
            </a:r>
            <a:r>
              <a:rPr lang="es-MX" b="1" dirty="0"/>
              <a:t>b=a</a:t>
            </a:r>
            <a:r>
              <a:rPr lang="es-MX" dirty="0"/>
              <a:t> , entonces ambas variables se refieren al mismo objeto</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48</a:t>
            </a:fld>
            <a:endParaRPr lang="es-MX"/>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51150"/>
            <a:ext cx="1905000" cy="9525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932112"/>
            <a:ext cx="1543050" cy="7905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310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Listas como argumentos</a:t>
            </a:r>
          </a:p>
        </p:txBody>
      </p:sp>
      <p:sp>
        <p:nvSpPr>
          <p:cNvPr id="3" name="2 Marcador de contenido"/>
          <p:cNvSpPr>
            <a:spLocks noGrp="1"/>
          </p:cNvSpPr>
          <p:nvPr>
            <p:ph idx="1"/>
          </p:nvPr>
        </p:nvSpPr>
        <p:spPr/>
        <p:txBody>
          <a:bodyPr/>
          <a:lstStyle/>
          <a:p>
            <a:pPr algn="just"/>
            <a:r>
              <a:rPr lang="es-MX" dirty="0"/>
              <a:t>Cuando se pasa una lista a una función, la función obtiene un apuntador a la lista. Si la función modifica un parámetro de la lista, el código que ha llamado la función también verá el </a:t>
            </a:r>
            <a:r>
              <a:rPr lang="es-MX" dirty="0" err="1"/>
              <a:t>cambiio</a:t>
            </a: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49</a:t>
            </a:fld>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3465513"/>
            <a:ext cx="2486025" cy="5619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938" y="3327400"/>
            <a:ext cx="3057525" cy="10477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89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Enteros: Operaciones Aritméticas</a:t>
            </a:r>
          </a:p>
        </p:txBody>
      </p:sp>
      <p:pic>
        <p:nvPicPr>
          <p:cNvPr id="7" name="Marcador de contenido 6"/>
          <p:cNvPicPr>
            <a:picLocks noGrp="1" noChangeAspect="1"/>
          </p:cNvPicPr>
          <p:nvPr>
            <p:ph idx="1"/>
          </p:nvPr>
        </p:nvPicPr>
        <p:blipFill>
          <a:blip r:embed="rId2"/>
          <a:stretch>
            <a:fillRect/>
          </a:stretch>
        </p:blipFill>
        <p:spPr>
          <a:xfrm>
            <a:off x="838200" y="1536931"/>
            <a:ext cx="1457528" cy="1238423"/>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5</a:t>
            </a:fld>
            <a:endParaRPr lang="es-MX"/>
          </a:p>
        </p:txBody>
      </p:sp>
      <p:pic>
        <p:nvPicPr>
          <p:cNvPr id="8" name="Imagen 7"/>
          <p:cNvPicPr>
            <a:picLocks noChangeAspect="1"/>
          </p:cNvPicPr>
          <p:nvPr/>
        </p:nvPicPr>
        <p:blipFill>
          <a:blip r:embed="rId3"/>
          <a:stretch>
            <a:fillRect/>
          </a:stretch>
        </p:blipFill>
        <p:spPr>
          <a:xfrm>
            <a:off x="2475765" y="1536931"/>
            <a:ext cx="1428949" cy="847843"/>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4084751" y="1536931"/>
            <a:ext cx="1514686" cy="933580"/>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5779474" y="1536931"/>
            <a:ext cx="2400635" cy="876422"/>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6"/>
          <a:stretch>
            <a:fillRect/>
          </a:stretch>
        </p:blipFill>
        <p:spPr>
          <a:xfrm>
            <a:off x="8360146" y="1536931"/>
            <a:ext cx="1638300" cy="1257300"/>
          </a:xfrm>
          <a:prstGeom prst="rect">
            <a:avLst/>
          </a:prstGeom>
          <a:effectLst>
            <a:glow rad="139700">
              <a:schemeClr val="accent1">
                <a:satMod val="175000"/>
                <a:alpha val="40000"/>
              </a:schemeClr>
            </a:glow>
          </a:effectLst>
        </p:spPr>
      </p:pic>
      <p:pic>
        <p:nvPicPr>
          <p:cNvPr id="13" name="Imagen 12"/>
          <p:cNvPicPr>
            <a:picLocks noChangeAspect="1"/>
          </p:cNvPicPr>
          <p:nvPr/>
        </p:nvPicPr>
        <p:blipFill>
          <a:blip r:embed="rId7"/>
          <a:stretch>
            <a:fillRect/>
          </a:stretch>
        </p:blipFill>
        <p:spPr>
          <a:xfrm>
            <a:off x="10178483" y="1536931"/>
            <a:ext cx="1247949" cy="543001"/>
          </a:xfrm>
          <a:prstGeom prst="rect">
            <a:avLst/>
          </a:prstGeom>
          <a:effectLst>
            <a:glow rad="139700">
              <a:schemeClr val="accent1">
                <a:satMod val="175000"/>
                <a:alpha val="40000"/>
              </a:schemeClr>
            </a:glow>
          </a:effectLst>
        </p:spPr>
      </p:pic>
      <p:sp>
        <p:nvSpPr>
          <p:cNvPr id="14" name="CuadroTexto 13"/>
          <p:cNvSpPr txBox="1"/>
          <p:nvPr/>
        </p:nvSpPr>
        <p:spPr>
          <a:xfrm>
            <a:off x="838200" y="3088640"/>
            <a:ext cx="4855560" cy="369332"/>
          </a:xfrm>
          <a:prstGeom prst="rect">
            <a:avLst/>
          </a:prstGeom>
          <a:noFill/>
        </p:spPr>
        <p:txBody>
          <a:bodyPr wrap="none" rtlCol="0">
            <a:spAutoFit/>
          </a:bodyPr>
          <a:lstStyle/>
          <a:p>
            <a:r>
              <a:rPr lang="es-MX" dirty="0"/>
              <a:t>Obtener el cociente y el residuo al mismo tiempo:</a:t>
            </a:r>
          </a:p>
        </p:txBody>
      </p:sp>
      <p:pic>
        <p:nvPicPr>
          <p:cNvPr id="15" name="Imagen 14"/>
          <p:cNvPicPr>
            <a:picLocks noChangeAspect="1"/>
          </p:cNvPicPr>
          <p:nvPr/>
        </p:nvPicPr>
        <p:blipFill>
          <a:blip r:embed="rId8"/>
          <a:stretch>
            <a:fillRect/>
          </a:stretch>
        </p:blipFill>
        <p:spPr>
          <a:xfrm>
            <a:off x="838200" y="3537788"/>
            <a:ext cx="2086266" cy="628738"/>
          </a:xfrm>
          <a:prstGeom prst="rect">
            <a:avLst/>
          </a:prstGeom>
          <a:effectLst>
            <a:glow rad="139700">
              <a:schemeClr val="accent1">
                <a:satMod val="175000"/>
                <a:alpha val="40000"/>
              </a:schemeClr>
            </a:glow>
          </a:effectLst>
        </p:spPr>
      </p:pic>
      <p:sp>
        <p:nvSpPr>
          <p:cNvPr id="16" name="CuadroTexto 15"/>
          <p:cNvSpPr txBox="1"/>
          <p:nvPr/>
        </p:nvSpPr>
        <p:spPr>
          <a:xfrm>
            <a:off x="838200" y="4480419"/>
            <a:ext cx="4613571" cy="369332"/>
          </a:xfrm>
          <a:prstGeom prst="rect">
            <a:avLst/>
          </a:prstGeom>
          <a:noFill/>
        </p:spPr>
        <p:txBody>
          <a:bodyPr wrap="none" rtlCol="0">
            <a:spAutoFit/>
          </a:bodyPr>
          <a:lstStyle/>
          <a:p>
            <a:r>
              <a:rPr lang="es-MX" dirty="0"/>
              <a:t>Por el contrario, lo pudo obtener por separado:</a:t>
            </a:r>
          </a:p>
        </p:txBody>
      </p:sp>
      <p:pic>
        <p:nvPicPr>
          <p:cNvPr id="17" name="Imagen 16"/>
          <p:cNvPicPr>
            <a:picLocks noChangeAspect="1"/>
          </p:cNvPicPr>
          <p:nvPr/>
        </p:nvPicPr>
        <p:blipFill>
          <a:blip r:embed="rId9"/>
          <a:stretch>
            <a:fillRect/>
          </a:stretch>
        </p:blipFill>
        <p:spPr>
          <a:xfrm>
            <a:off x="1195437" y="4955777"/>
            <a:ext cx="1371791" cy="1152686"/>
          </a:xfrm>
          <a:prstGeom prst="rect">
            <a:avLst/>
          </a:prstGeom>
          <a:effectLst>
            <a:glow rad="139700">
              <a:schemeClr val="accent1">
                <a:satMod val="175000"/>
                <a:alpha val="40000"/>
              </a:schemeClr>
            </a:glow>
          </a:effectLst>
        </p:spPr>
      </p:pic>
      <p:sp>
        <p:nvSpPr>
          <p:cNvPr id="19" name="CuadroTexto 18"/>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41510441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80">
                                          <p:stCondLst>
                                            <p:cond delay="0"/>
                                          </p:stCondLst>
                                        </p:cTn>
                                        <p:tgtEl>
                                          <p:spTgt spid="12"/>
                                        </p:tgtEl>
                                      </p:cBhvr>
                                    </p:animEffect>
                                    <p:anim calcmode="lin" valueType="num">
                                      <p:cBhvr>
                                        <p:cTn id="6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7" dur="26">
                                          <p:stCondLst>
                                            <p:cond delay="650"/>
                                          </p:stCondLst>
                                        </p:cTn>
                                        <p:tgtEl>
                                          <p:spTgt spid="12"/>
                                        </p:tgtEl>
                                      </p:cBhvr>
                                      <p:to x="100000" y="60000"/>
                                    </p:animScale>
                                    <p:animScale>
                                      <p:cBhvr>
                                        <p:cTn id="68" dur="166" decel="50000">
                                          <p:stCondLst>
                                            <p:cond delay="676"/>
                                          </p:stCondLst>
                                        </p:cTn>
                                        <p:tgtEl>
                                          <p:spTgt spid="12"/>
                                        </p:tgtEl>
                                      </p:cBhvr>
                                      <p:to x="100000" y="100000"/>
                                    </p:animScale>
                                    <p:animScale>
                                      <p:cBhvr>
                                        <p:cTn id="69" dur="26">
                                          <p:stCondLst>
                                            <p:cond delay="1312"/>
                                          </p:stCondLst>
                                        </p:cTn>
                                        <p:tgtEl>
                                          <p:spTgt spid="12"/>
                                        </p:tgtEl>
                                      </p:cBhvr>
                                      <p:to x="100000" y="80000"/>
                                    </p:animScale>
                                    <p:animScale>
                                      <p:cBhvr>
                                        <p:cTn id="70" dur="166" decel="50000">
                                          <p:stCondLst>
                                            <p:cond delay="1338"/>
                                          </p:stCondLst>
                                        </p:cTn>
                                        <p:tgtEl>
                                          <p:spTgt spid="12"/>
                                        </p:tgtEl>
                                      </p:cBhvr>
                                      <p:to x="100000" y="100000"/>
                                    </p:animScale>
                                    <p:animScale>
                                      <p:cBhvr>
                                        <p:cTn id="71" dur="26">
                                          <p:stCondLst>
                                            <p:cond delay="1642"/>
                                          </p:stCondLst>
                                        </p:cTn>
                                        <p:tgtEl>
                                          <p:spTgt spid="12"/>
                                        </p:tgtEl>
                                      </p:cBhvr>
                                      <p:to x="100000" y="90000"/>
                                    </p:animScale>
                                    <p:animScale>
                                      <p:cBhvr>
                                        <p:cTn id="72" dur="166" decel="50000">
                                          <p:stCondLst>
                                            <p:cond delay="1668"/>
                                          </p:stCondLst>
                                        </p:cTn>
                                        <p:tgtEl>
                                          <p:spTgt spid="12"/>
                                        </p:tgtEl>
                                      </p:cBhvr>
                                      <p:to x="100000" y="100000"/>
                                    </p:animScale>
                                    <p:animScale>
                                      <p:cBhvr>
                                        <p:cTn id="73" dur="26">
                                          <p:stCondLst>
                                            <p:cond delay="1808"/>
                                          </p:stCondLst>
                                        </p:cTn>
                                        <p:tgtEl>
                                          <p:spTgt spid="12"/>
                                        </p:tgtEl>
                                      </p:cBhvr>
                                      <p:to x="100000" y="95000"/>
                                    </p:animScale>
                                    <p:animScale>
                                      <p:cBhvr>
                                        <p:cTn id="74" dur="166" decel="50000">
                                          <p:stCondLst>
                                            <p:cond delay="1834"/>
                                          </p:stCondLst>
                                        </p:cTn>
                                        <p:tgtEl>
                                          <p:spTgt spid="12"/>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80">
                                          <p:stCondLst>
                                            <p:cond delay="0"/>
                                          </p:stCondLst>
                                        </p:cTn>
                                        <p:tgtEl>
                                          <p:spTgt spid="13"/>
                                        </p:tgtEl>
                                      </p:cBhvr>
                                    </p:animEffect>
                                    <p:anim calcmode="lin" valueType="num">
                                      <p:cBhvr>
                                        <p:cTn id="8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85" dur="26">
                                          <p:stCondLst>
                                            <p:cond delay="650"/>
                                          </p:stCondLst>
                                        </p:cTn>
                                        <p:tgtEl>
                                          <p:spTgt spid="13"/>
                                        </p:tgtEl>
                                      </p:cBhvr>
                                      <p:to x="100000" y="60000"/>
                                    </p:animScale>
                                    <p:animScale>
                                      <p:cBhvr>
                                        <p:cTn id="86" dur="166" decel="50000">
                                          <p:stCondLst>
                                            <p:cond delay="676"/>
                                          </p:stCondLst>
                                        </p:cTn>
                                        <p:tgtEl>
                                          <p:spTgt spid="13"/>
                                        </p:tgtEl>
                                      </p:cBhvr>
                                      <p:to x="100000" y="100000"/>
                                    </p:animScale>
                                    <p:animScale>
                                      <p:cBhvr>
                                        <p:cTn id="87" dur="26">
                                          <p:stCondLst>
                                            <p:cond delay="1312"/>
                                          </p:stCondLst>
                                        </p:cTn>
                                        <p:tgtEl>
                                          <p:spTgt spid="13"/>
                                        </p:tgtEl>
                                      </p:cBhvr>
                                      <p:to x="100000" y="80000"/>
                                    </p:animScale>
                                    <p:animScale>
                                      <p:cBhvr>
                                        <p:cTn id="88" dur="166" decel="50000">
                                          <p:stCondLst>
                                            <p:cond delay="1338"/>
                                          </p:stCondLst>
                                        </p:cTn>
                                        <p:tgtEl>
                                          <p:spTgt spid="13"/>
                                        </p:tgtEl>
                                      </p:cBhvr>
                                      <p:to x="100000" y="100000"/>
                                    </p:animScale>
                                    <p:animScale>
                                      <p:cBhvr>
                                        <p:cTn id="89" dur="26">
                                          <p:stCondLst>
                                            <p:cond delay="1642"/>
                                          </p:stCondLst>
                                        </p:cTn>
                                        <p:tgtEl>
                                          <p:spTgt spid="13"/>
                                        </p:tgtEl>
                                      </p:cBhvr>
                                      <p:to x="100000" y="90000"/>
                                    </p:animScale>
                                    <p:animScale>
                                      <p:cBhvr>
                                        <p:cTn id="90" dur="166" decel="50000">
                                          <p:stCondLst>
                                            <p:cond delay="1668"/>
                                          </p:stCondLst>
                                        </p:cTn>
                                        <p:tgtEl>
                                          <p:spTgt spid="13"/>
                                        </p:tgtEl>
                                      </p:cBhvr>
                                      <p:to x="100000" y="100000"/>
                                    </p:animScale>
                                    <p:animScale>
                                      <p:cBhvr>
                                        <p:cTn id="91" dur="26">
                                          <p:stCondLst>
                                            <p:cond delay="1808"/>
                                          </p:stCondLst>
                                        </p:cTn>
                                        <p:tgtEl>
                                          <p:spTgt spid="13"/>
                                        </p:tgtEl>
                                      </p:cBhvr>
                                      <p:to x="100000" y="95000"/>
                                    </p:animScale>
                                    <p:animScale>
                                      <p:cBhvr>
                                        <p:cTn id="92" dur="166" decel="50000">
                                          <p:stCondLst>
                                            <p:cond delay="1834"/>
                                          </p:stCondLst>
                                        </p:cTn>
                                        <p:tgtEl>
                                          <p:spTgt spid="13"/>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down)">
                                      <p:cBhvr>
                                        <p:cTn id="97" dur="580">
                                          <p:stCondLst>
                                            <p:cond delay="0"/>
                                          </p:stCondLst>
                                        </p:cTn>
                                        <p:tgtEl>
                                          <p:spTgt spid="14"/>
                                        </p:tgtEl>
                                      </p:cBhvr>
                                    </p:animEffect>
                                    <p:anim calcmode="lin" valueType="num">
                                      <p:cBhvr>
                                        <p:cTn id="9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03" dur="26">
                                          <p:stCondLst>
                                            <p:cond delay="650"/>
                                          </p:stCondLst>
                                        </p:cTn>
                                        <p:tgtEl>
                                          <p:spTgt spid="14"/>
                                        </p:tgtEl>
                                      </p:cBhvr>
                                      <p:to x="100000" y="60000"/>
                                    </p:animScale>
                                    <p:animScale>
                                      <p:cBhvr>
                                        <p:cTn id="104" dur="166" decel="50000">
                                          <p:stCondLst>
                                            <p:cond delay="676"/>
                                          </p:stCondLst>
                                        </p:cTn>
                                        <p:tgtEl>
                                          <p:spTgt spid="14"/>
                                        </p:tgtEl>
                                      </p:cBhvr>
                                      <p:to x="100000" y="100000"/>
                                    </p:animScale>
                                    <p:animScale>
                                      <p:cBhvr>
                                        <p:cTn id="105" dur="26">
                                          <p:stCondLst>
                                            <p:cond delay="1312"/>
                                          </p:stCondLst>
                                        </p:cTn>
                                        <p:tgtEl>
                                          <p:spTgt spid="14"/>
                                        </p:tgtEl>
                                      </p:cBhvr>
                                      <p:to x="100000" y="80000"/>
                                    </p:animScale>
                                    <p:animScale>
                                      <p:cBhvr>
                                        <p:cTn id="106" dur="166" decel="50000">
                                          <p:stCondLst>
                                            <p:cond delay="1338"/>
                                          </p:stCondLst>
                                        </p:cTn>
                                        <p:tgtEl>
                                          <p:spTgt spid="14"/>
                                        </p:tgtEl>
                                      </p:cBhvr>
                                      <p:to x="100000" y="100000"/>
                                    </p:animScale>
                                    <p:animScale>
                                      <p:cBhvr>
                                        <p:cTn id="107" dur="26">
                                          <p:stCondLst>
                                            <p:cond delay="1642"/>
                                          </p:stCondLst>
                                        </p:cTn>
                                        <p:tgtEl>
                                          <p:spTgt spid="14"/>
                                        </p:tgtEl>
                                      </p:cBhvr>
                                      <p:to x="100000" y="90000"/>
                                    </p:animScale>
                                    <p:animScale>
                                      <p:cBhvr>
                                        <p:cTn id="108" dur="166" decel="50000">
                                          <p:stCondLst>
                                            <p:cond delay="1668"/>
                                          </p:stCondLst>
                                        </p:cTn>
                                        <p:tgtEl>
                                          <p:spTgt spid="14"/>
                                        </p:tgtEl>
                                      </p:cBhvr>
                                      <p:to x="100000" y="100000"/>
                                    </p:animScale>
                                    <p:animScale>
                                      <p:cBhvr>
                                        <p:cTn id="109" dur="26">
                                          <p:stCondLst>
                                            <p:cond delay="1808"/>
                                          </p:stCondLst>
                                        </p:cTn>
                                        <p:tgtEl>
                                          <p:spTgt spid="14"/>
                                        </p:tgtEl>
                                      </p:cBhvr>
                                      <p:to x="100000" y="95000"/>
                                    </p:animScale>
                                    <p:animScale>
                                      <p:cBhvr>
                                        <p:cTn id="110" dur="166" decel="50000">
                                          <p:stCondLst>
                                            <p:cond delay="1834"/>
                                          </p:stCondLst>
                                        </p:cTn>
                                        <p:tgtEl>
                                          <p:spTgt spid="14"/>
                                        </p:tgtEl>
                                      </p:cBhvr>
                                      <p:to x="100000" y="100000"/>
                                    </p:animScale>
                                  </p:childTnLst>
                                </p:cTn>
                              </p:par>
                              <p:par>
                                <p:cTn id="111" presetID="26" presetClass="entr" presetSubtype="0" fill="hold"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wipe(down)">
                                      <p:cBhvr>
                                        <p:cTn id="113" dur="580">
                                          <p:stCondLst>
                                            <p:cond delay="0"/>
                                          </p:stCondLst>
                                        </p:cTn>
                                        <p:tgtEl>
                                          <p:spTgt spid="15"/>
                                        </p:tgtEl>
                                      </p:cBhvr>
                                    </p:animEffect>
                                    <p:anim calcmode="lin" valueType="num">
                                      <p:cBhvr>
                                        <p:cTn id="11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1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1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1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19" dur="26">
                                          <p:stCondLst>
                                            <p:cond delay="650"/>
                                          </p:stCondLst>
                                        </p:cTn>
                                        <p:tgtEl>
                                          <p:spTgt spid="15"/>
                                        </p:tgtEl>
                                      </p:cBhvr>
                                      <p:to x="100000" y="60000"/>
                                    </p:animScale>
                                    <p:animScale>
                                      <p:cBhvr>
                                        <p:cTn id="120" dur="166" decel="50000">
                                          <p:stCondLst>
                                            <p:cond delay="676"/>
                                          </p:stCondLst>
                                        </p:cTn>
                                        <p:tgtEl>
                                          <p:spTgt spid="15"/>
                                        </p:tgtEl>
                                      </p:cBhvr>
                                      <p:to x="100000" y="100000"/>
                                    </p:animScale>
                                    <p:animScale>
                                      <p:cBhvr>
                                        <p:cTn id="121" dur="26">
                                          <p:stCondLst>
                                            <p:cond delay="1312"/>
                                          </p:stCondLst>
                                        </p:cTn>
                                        <p:tgtEl>
                                          <p:spTgt spid="15"/>
                                        </p:tgtEl>
                                      </p:cBhvr>
                                      <p:to x="100000" y="80000"/>
                                    </p:animScale>
                                    <p:animScale>
                                      <p:cBhvr>
                                        <p:cTn id="122" dur="166" decel="50000">
                                          <p:stCondLst>
                                            <p:cond delay="1338"/>
                                          </p:stCondLst>
                                        </p:cTn>
                                        <p:tgtEl>
                                          <p:spTgt spid="15"/>
                                        </p:tgtEl>
                                      </p:cBhvr>
                                      <p:to x="100000" y="100000"/>
                                    </p:animScale>
                                    <p:animScale>
                                      <p:cBhvr>
                                        <p:cTn id="123" dur="26">
                                          <p:stCondLst>
                                            <p:cond delay="1642"/>
                                          </p:stCondLst>
                                        </p:cTn>
                                        <p:tgtEl>
                                          <p:spTgt spid="15"/>
                                        </p:tgtEl>
                                      </p:cBhvr>
                                      <p:to x="100000" y="90000"/>
                                    </p:animScale>
                                    <p:animScale>
                                      <p:cBhvr>
                                        <p:cTn id="124" dur="166" decel="50000">
                                          <p:stCondLst>
                                            <p:cond delay="1668"/>
                                          </p:stCondLst>
                                        </p:cTn>
                                        <p:tgtEl>
                                          <p:spTgt spid="15"/>
                                        </p:tgtEl>
                                      </p:cBhvr>
                                      <p:to x="100000" y="100000"/>
                                    </p:animScale>
                                    <p:animScale>
                                      <p:cBhvr>
                                        <p:cTn id="125" dur="26">
                                          <p:stCondLst>
                                            <p:cond delay="1808"/>
                                          </p:stCondLst>
                                        </p:cTn>
                                        <p:tgtEl>
                                          <p:spTgt spid="15"/>
                                        </p:tgtEl>
                                      </p:cBhvr>
                                      <p:to x="100000" y="95000"/>
                                    </p:animScale>
                                    <p:animScale>
                                      <p:cBhvr>
                                        <p:cTn id="126" dur="166" decel="50000">
                                          <p:stCondLst>
                                            <p:cond delay="1834"/>
                                          </p:stCondLst>
                                        </p:cTn>
                                        <p:tgtEl>
                                          <p:spTgt spid="15"/>
                                        </p:tgtEl>
                                      </p:cBhvr>
                                      <p:to x="100000" y="100000"/>
                                    </p:animScale>
                                  </p:childTnLst>
                                </p:cTn>
                              </p:par>
                            </p:childTnLst>
                          </p:cTn>
                        </p:par>
                      </p:childTnLst>
                    </p:cTn>
                  </p:par>
                  <p:par>
                    <p:cTn id="127" fill="hold">
                      <p:stCondLst>
                        <p:cond delay="indefinite"/>
                      </p:stCondLst>
                      <p:childTnLst>
                        <p:par>
                          <p:cTn id="128" fill="hold">
                            <p:stCondLst>
                              <p:cond delay="0"/>
                            </p:stCondLst>
                            <p:childTnLst>
                              <p:par>
                                <p:cTn id="129" presetID="26" presetClass="entr" presetSubtype="0" fill="hold" grpId="0" nodeType="clickEffect">
                                  <p:stCondLst>
                                    <p:cond delay="0"/>
                                  </p:stCondLst>
                                  <p:childTnLst>
                                    <p:set>
                                      <p:cBhvr>
                                        <p:cTn id="130" dur="1" fill="hold">
                                          <p:stCondLst>
                                            <p:cond delay="0"/>
                                          </p:stCondLst>
                                        </p:cTn>
                                        <p:tgtEl>
                                          <p:spTgt spid="16"/>
                                        </p:tgtEl>
                                        <p:attrNameLst>
                                          <p:attrName>style.visibility</p:attrName>
                                        </p:attrNameLst>
                                      </p:cBhvr>
                                      <p:to>
                                        <p:strVal val="visible"/>
                                      </p:to>
                                    </p:set>
                                    <p:animEffect transition="in" filter="wipe(down)">
                                      <p:cBhvr>
                                        <p:cTn id="131" dur="580">
                                          <p:stCondLst>
                                            <p:cond delay="0"/>
                                          </p:stCondLst>
                                        </p:cTn>
                                        <p:tgtEl>
                                          <p:spTgt spid="16"/>
                                        </p:tgtEl>
                                      </p:cBhvr>
                                    </p:animEffect>
                                    <p:anim calcmode="lin" valueType="num">
                                      <p:cBhvr>
                                        <p:cTn id="13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3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3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3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7" dur="26">
                                          <p:stCondLst>
                                            <p:cond delay="650"/>
                                          </p:stCondLst>
                                        </p:cTn>
                                        <p:tgtEl>
                                          <p:spTgt spid="16"/>
                                        </p:tgtEl>
                                      </p:cBhvr>
                                      <p:to x="100000" y="60000"/>
                                    </p:animScale>
                                    <p:animScale>
                                      <p:cBhvr>
                                        <p:cTn id="138" dur="166" decel="50000">
                                          <p:stCondLst>
                                            <p:cond delay="676"/>
                                          </p:stCondLst>
                                        </p:cTn>
                                        <p:tgtEl>
                                          <p:spTgt spid="16"/>
                                        </p:tgtEl>
                                      </p:cBhvr>
                                      <p:to x="100000" y="100000"/>
                                    </p:animScale>
                                    <p:animScale>
                                      <p:cBhvr>
                                        <p:cTn id="139" dur="26">
                                          <p:stCondLst>
                                            <p:cond delay="1312"/>
                                          </p:stCondLst>
                                        </p:cTn>
                                        <p:tgtEl>
                                          <p:spTgt spid="16"/>
                                        </p:tgtEl>
                                      </p:cBhvr>
                                      <p:to x="100000" y="80000"/>
                                    </p:animScale>
                                    <p:animScale>
                                      <p:cBhvr>
                                        <p:cTn id="140" dur="166" decel="50000">
                                          <p:stCondLst>
                                            <p:cond delay="1338"/>
                                          </p:stCondLst>
                                        </p:cTn>
                                        <p:tgtEl>
                                          <p:spTgt spid="16"/>
                                        </p:tgtEl>
                                      </p:cBhvr>
                                      <p:to x="100000" y="100000"/>
                                    </p:animScale>
                                    <p:animScale>
                                      <p:cBhvr>
                                        <p:cTn id="141" dur="26">
                                          <p:stCondLst>
                                            <p:cond delay="1642"/>
                                          </p:stCondLst>
                                        </p:cTn>
                                        <p:tgtEl>
                                          <p:spTgt spid="16"/>
                                        </p:tgtEl>
                                      </p:cBhvr>
                                      <p:to x="100000" y="90000"/>
                                    </p:animScale>
                                    <p:animScale>
                                      <p:cBhvr>
                                        <p:cTn id="142" dur="166" decel="50000">
                                          <p:stCondLst>
                                            <p:cond delay="1668"/>
                                          </p:stCondLst>
                                        </p:cTn>
                                        <p:tgtEl>
                                          <p:spTgt spid="16"/>
                                        </p:tgtEl>
                                      </p:cBhvr>
                                      <p:to x="100000" y="100000"/>
                                    </p:animScale>
                                    <p:animScale>
                                      <p:cBhvr>
                                        <p:cTn id="143" dur="26">
                                          <p:stCondLst>
                                            <p:cond delay="1808"/>
                                          </p:stCondLst>
                                        </p:cTn>
                                        <p:tgtEl>
                                          <p:spTgt spid="16"/>
                                        </p:tgtEl>
                                      </p:cBhvr>
                                      <p:to x="100000" y="95000"/>
                                    </p:animScale>
                                    <p:animScale>
                                      <p:cBhvr>
                                        <p:cTn id="144" dur="166" decel="50000">
                                          <p:stCondLst>
                                            <p:cond delay="1834"/>
                                          </p:stCondLst>
                                        </p:cTn>
                                        <p:tgtEl>
                                          <p:spTgt spid="16"/>
                                        </p:tgtEl>
                                      </p:cBhvr>
                                      <p:to x="100000" y="100000"/>
                                    </p:animScale>
                                  </p:childTnLst>
                                </p:cTn>
                              </p:par>
                              <p:par>
                                <p:cTn id="145" presetID="26" presetClass="entr" presetSubtype="0" fill="hold" nodeType="withEffect">
                                  <p:stCondLst>
                                    <p:cond delay="0"/>
                                  </p:stCondLst>
                                  <p:childTnLst>
                                    <p:set>
                                      <p:cBhvr>
                                        <p:cTn id="146" dur="1" fill="hold">
                                          <p:stCondLst>
                                            <p:cond delay="0"/>
                                          </p:stCondLst>
                                        </p:cTn>
                                        <p:tgtEl>
                                          <p:spTgt spid="17"/>
                                        </p:tgtEl>
                                        <p:attrNameLst>
                                          <p:attrName>style.visibility</p:attrName>
                                        </p:attrNameLst>
                                      </p:cBhvr>
                                      <p:to>
                                        <p:strVal val="visible"/>
                                      </p:to>
                                    </p:set>
                                    <p:animEffect transition="in" filter="wipe(down)">
                                      <p:cBhvr>
                                        <p:cTn id="147" dur="580">
                                          <p:stCondLst>
                                            <p:cond delay="0"/>
                                          </p:stCondLst>
                                        </p:cTn>
                                        <p:tgtEl>
                                          <p:spTgt spid="17"/>
                                        </p:tgtEl>
                                      </p:cBhvr>
                                    </p:animEffect>
                                    <p:anim calcmode="lin" valueType="num">
                                      <p:cBhvr>
                                        <p:cTn id="14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4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5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5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53" dur="26">
                                          <p:stCondLst>
                                            <p:cond delay="650"/>
                                          </p:stCondLst>
                                        </p:cTn>
                                        <p:tgtEl>
                                          <p:spTgt spid="17"/>
                                        </p:tgtEl>
                                      </p:cBhvr>
                                      <p:to x="100000" y="60000"/>
                                    </p:animScale>
                                    <p:animScale>
                                      <p:cBhvr>
                                        <p:cTn id="154" dur="166" decel="50000">
                                          <p:stCondLst>
                                            <p:cond delay="676"/>
                                          </p:stCondLst>
                                        </p:cTn>
                                        <p:tgtEl>
                                          <p:spTgt spid="17"/>
                                        </p:tgtEl>
                                      </p:cBhvr>
                                      <p:to x="100000" y="100000"/>
                                    </p:animScale>
                                    <p:animScale>
                                      <p:cBhvr>
                                        <p:cTn id="155" dur="26">
                                          <p:stCondLst>
                                            <p:cond delay="1312"/>
                                          </p:stCondLst>
                                        </p:cTn>
                                        <p:tgtEl>
                                          <p:spTgt spid="17"/>
                                        </p:tgtEl>
                                      </p:cBhvr>
                                      <p:to x="100000" y="80000"/>
                                    </p:animScale>
                                    <p:animScale>
                                      <p:cBhvr>
                                        <p:cTn id="156" dur="166" decel="50000">
                                          <p:stCondLst>
                                            <p:cond delay="1338"/>
                                          </p:stCondLst>
                                        </p:cTn>
                                        <p:tgtEl>
                                          <p:spTgt spid="17"/>
                                        </p:tgtEl>
                                      </p:cBhvr>
                                      <p:to x="100000" y="100000"/>
                                    </p:animScale>
                                    <p:animScale>
                                      <p:cBhvr>
                                        <p:cTn id="157" dur="26">
                                          <p:stCondLst>
                                            <p:cond delay="1642"/>
                                          </p:stCondLst>
                                        </p:cTn>
                                        <p:tgtEl>
                                          <p:spTgt spid="17"/>
                                        </p:tgtEl>
                                      </p:cBhvr>
                                      <p:to x="100000" y="90000"/>
                                    </p:animScale>
                                    <p:animScale>
                                      <p:cBhvr>
                                        <p:cTn id="158" dur="166" decel="50000">
                                          <p:stCondLst>
                                            <p:cond delay="1668"/>
                                          </p:stCondLst>
                                        </p:cTn>
                                        <p:tgtEl>
                                          <p:spTgt spid="17"/>
                                        </p:tgtEl>
                                      </p:cBhvr>
                                      <p:to x="100000" y="100000"/>
                                    </p:animScale>
                                    <p:animScale>
                                      <p:cBhvr>
                                        <p:cTn id="159" dur="26">
                                          <p:stCondLst>
                                            <p:cond delay="1808"/>
                                          </p:stCondLst>
                                        </p:cTn>
                                        <p:tgtEl>
                                          <p:spTgt spid="17"/>
                                        </p:tgtEl>
                                      </p:cBhvr>
                                      <p:to x="100000" y="95000"/>
                                    </p:animScale>
                                    <p:animScale>
                                      <p:cBhvr>
                                        <p:cTn id="16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Operaciones que modifican listas y operaciones que crean nuevas </a:t>
            </a:r>
            <a:r>
              <a:rPr lang="es-MX" dirty="0" err="1"/>
              <a:t>lias</a:t>
            </a: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50</a:t>
            </a:fld>
            <a:endParaRPr lang="es-MX"/>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10367" y="3396372"/>
            <a:ext cx="1905266" cy="1209844"/>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281077" y="3286819"/>
            <a:ext cx="2295845" cy="142894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763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¿Qué intenta hacer la función?</a:t>
            </a: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56970" y="1907330"/>
            <a:ext cx="4363059" cy="733527"/>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Marcador de contenido"/>
          <p:cNvSpPr>
            <a:spLocks noGrp="1"/>
          </p:cNvSpPr>
          <p:nvPr>
            <p:ph sz="half" idx="2"/>
          </p:nvPr>
        </p:nvSpPr>
        <p:spPr/>
        <p:txBody>
          <a:bodyPr/>
          <a:lstStyle/>
          <a:p>
            <a:r>
              <a:rPr lang="es-MX" dirty="0"/>
              <a:t>Solución</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51</a:t>
            </a:fld>
            <a:endParaRPr lang="es-MX"/>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888" y="2449513"/>
            <a:ext cx="1724025" cy="6191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575" y="3668713"/>
            <a:ext cx="2914650" cy="10191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32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099"/>
                                        </p:tgtEl>
                                        <p:attrNameLst>
                                          <p:attrName>style.visibility</p:attrName>
                                        </p:attrNameLst>
                                      </p:cBhvr>
                                      <p:to>
                                        <p:strVal val="visible"/>
                                      </p:to>
                                    </p:set>
                                    <p:animEffect transition="in" filter="wipe(down)">
                                      <p:cBhvr>
                                        <p:cTn id="23" dur="580">
                                          <p:stCondLst>
                                            <p:cond delay="0"/>
                                          </p:stCondLst>
                                        </p:cTn>
                                        <p:tgtEl>
                                          <p:spTgt spid="4099"/>
                                        </p:tgtEl>
                                      </p:cBhvr>
                                    </p:animEffect>
                                    <p:anim calcmode="lin" valueType="num">
                                      <p:cBhvr>
                                        <p:cTn id="24" dur="1822" tmFilter="0,0; 0.14,0.36; 0.43,0.73; 0.71,0.91; 1.0,1.0">
                                          <p:stCondLst>
                                            <p:cond delay="0"/>
                                          </p:stCondLst>
                                        </p:cTn>
                                        <p:tgtEl>
                                          <p:spTgt spid="409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09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09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09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099"/>
                                        </p:tgtEl>
                                        <p:attrNameLst>
                                          <p:attrName>ppt_y</p:attrName>
                                        </p:attrNameLst>
                                      </p:cBhvr>
                                      <p:tavLst>
                                        <p:tav tm="0" fmla="#ppt_y-sin(pi*$)/81">
                                          <p:val>
                                            <p:fltVal val="0"/>
                                          </p:val>
                                        </p:tav>
                                        <p:tav tm="100000">
                                          <p:val>
                                            <p:fltVal val="1"/>
                                          </p:val>
                                        </p:tav>
                                      </p:tavLst>
                                    </p:anim>
                                    <p:animScale>
                                      <p:cBhvr>
                                        <p:cTn id="29" dur="26">
                                          <p:stCondLst>
                                            <p:cond delay="650"/>
                                          </p:stCondLst>
                                        </p:cTn>
                                        <p:tgtEl>
                                          <p:spTgt spid="4099"/>
                                        </p:tgtEl>
                                      </p:cBhvr>
                                      <p:to x="100000" y="60000"/>
                                    </p:animScale>
                                    <p:animScale>
                                      <p:cBhvr>
                                        <p:cTn id="30" dur="166" decel="50000">
                                          <p:stCondLst>
                                            <p:cond delay="676"/>
                                          </p:stCondLst>
                                        </p:cTn>
                                        <p:tgtEl>
                                          <p:spTgt spid="4099"/>
                                        </p:tgtEl>
                                      </p:cBhvr>
                                      <p:to x="100000" y="100000"/>
                                    </p:animScale>
                                    <p:animScale>
                                      <p:cBhvr>
                                        <p:cTn id="31" dur="26">
                                          <p:stCondLst>
                                            <p:cond delay="1312"/>
                                          </p:stCondLst>
                                        </p:cTn>
                                        <p:tgtEl>
                                          <p:spTgt spid="4099"/>
                                        </p:tgtEl>
                                      </p:cBhvr>
                                      <p:to x="100000" y="80000"/>
                                    </p:animScale>
                                    <p:animScale>
                                      <p:cBhvr>
                                        <p:cTn id="32" dur="166" decel="50000">
                                          <p:stCondLst>
                                            <p:cond delay="1338"/>
                                          </p:stCondLst>
                                        </p:cTn>
                                        <p:tgtEl>
                                          <p:spTgt spid="4099"/>
                                        </p:tgtEl>
                                      </p:cBhvr>
                                      <p:to x="100000" y="100000"/>
                                    </p:animScale>
                                    <p:animScale>
                                      <p:cBhvr>
                                        <p:cTn id="33" dur="26">
                                          <p:stCondLst>
                                            <p:cond delay="1642"/>
                                          </p:stCondLst>
                                        </p:cTn>
                                        <p:tgtEl>
                                          <p:spTgt spid="4099"/>
                                        </p:tgtEl>
                                      </p:cBhvr>
                                      <p:to x="100000" y="90000"/>
                                    </p:animScale>
                                    <p:animScale>
                                      <p:cBhvr>
                                        <p:cTn id="34" dur="166" decel="50000">
                                          <p:stCondLst>
                                            <p:cond delay="1668"/>
                                          </p:stCondLst>
                                        </p:cTn>
                                        <p:tgtEl>
                                          <p:spTgt spid="4099"/>
                                        </p:tgtEl>
                                      </p:cBhvr>
                                      <p:to x="100000" y="100000"/>
                                    </p:animScale>
                                    <p:animScale>
                                      <p:cBhvr>
                                        <p:cTn id="35" dur="26">
                                          <p:stCondLst>
                                            <p:cond delay="1808"/>
                                          </p:stCondLst>
                                        </p:cTn>
                                        <p:tgtEl>
                                          <p:spTgt spid="4099"/>
                                        </p:tgtEl>
                                      </p:cBhvr>
                                      <p:to x="100000" y="95000"/>
                                    </p:animScale>
                                    <p:animScale>
                                      <p:cBhvr>
                                        <p:cTn id="36" dur="166" decel="50000">
                                          <p:stCondLst>
                                            <p:cond delay="1834"/>
                                          </p:stCondLst>
                                        </p:cTn>
                                        <p:tgtEl>
                                          <p:spTgt spid="4099"/>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100"/>
                                        </p:tgtEl>
                                        <p:attrNameLst>
                                          <p:attrName>style.visibility</p:attrName>
                                        </p:attrNameLst>
                                      </p:cBhvr>
                                      <p:to>
                                        <p:strVal val="visible"/>
                                      </p:to>
                                    </p:set>
                                    <p:animEffect transition="in" filter="wipe(down)">
                                      <p:cBhvr>
                                        <p:cTn id="39" dur="580">
                                          <p:stCondLst>
                                            <p:cond delay="0"/>
                                          </p:stCondLst>
                                        </p:cTn>
                                        <p:tgtEl>
                                          <p:spTgt spid="4100"/>
                                        </p:tgtEl>
                                      </p:cBhvr>
                                    </p:animEffect>
                                    <p:anim calcmode="lin" valueType="num">
                                      <p:cBhvr>
                                        <p:cTn id="40" dur="1822" tmFilter="0,0; 0.14,0.36; 0.43,0.73; 0.71,0.91; 1.0,1.0">
                                          <p:stCondLst>
                                            <p:cond delay="0"/>
                                          </p:stCondLst>
                                        </p:cTn>
                                        <p:tgtEl>
                                          <p:spTgt spid="410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10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10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10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100"/>
                                        </p:tgtEl>
                                        <p:attrNameLst>
                                          <p:attrName>ppt_y</p:attrName>
                                        </p:attrNameLst>
                                      </p:cBhvr>
                                      <p:tavLst>
                                        <p:tav tm="0" fmla="#ppt_y-sin(pi*$)/81">
                                          <p:val>
                                            <p:fltVal val="0"/>
                                          </p:val>
                                        </p:tav>
                                        <p:tav tm="100000">
                                          <p:val>
                                            <p:fltVal val="1"/>
                                          </p:val>
                                        </p:tav>
                                      </p:tavLst>
                                    </p:anim>
                                    <p:animScale>
                                      <p:cBhvr>
                                        <p:cTn id="45" dur="26">
                                          <p:stCondLst>
                                            <p:cond delay="650"/>
                                          </p:stCondLst>
                                        </p:cTn>
                                        <p:tgtEl>
                                          <p:spTgt spid="4100"/>
                                        </p:tgtEl>
                                      </p:cBhvr>
                                      <p:to x="100000" y="60000"/>
                                    </p:animScale>
                                    <p:animScale>
                                      <p:cBhvr>
                                        <p:cTn id="46" dur="166" decel="50000">
                                          <p:stCondLst>
                                            <p:cond delay="676"/>
                                          </p:stCondLst>
                                        </p:cTn>
                                        <p:tgtEl>
                                          <p:spTgt spid="4100"/>
                                        </p:tgtEl>
                                      </p:cBhvr>
                                      <p:to x="100000" y="100000"/>
                                    </p:animScale>
                                    <p:animScale>
                                      <p:cBhvr>
                                        <p:cTn id="47" dur="26">
                                          <p:stCondLst>
                                            <p:cond delay="1312"/>
                                          </p:stCondLst>
                                        </p:cTn>
                                        <p:tgtEl>
                                          <p:spTgt spid="4100"/>
                                        </p:tgtEl>
                                      </p:cBhvr>
                                      <p:to x="100000" y="80000"/>
                                    </p:animScale>
                                    <p:animScale>
                                      <p:cBhvr>
                                        <p:cTn id="48" dur="166" decel="50000">
                                          <p:stCondLst>
                                            <p:cond delay="1338"/>
                                          </p:stCondLst>
                                        </p:cTn>
                                        <p:tgtEl>
                                          <p:spTgt spid="4100"/>
                                        </p:tgtEl>
                                      </p:cBhvr>
                                      <p:to x="100000" y="100000"/>
                                    </p:animScale>
                                    <p:animScale>
                                      <p:cBhvr>
                                        <p:cTn id="49" dur="26">
                                          <p:stCondLst>
                                            <p:cond delay="1642"/>
                                          </p:stCondLst>
                                        </p:cTn>
                                        <p:tgtEl>
                                          <p:spTgt spid="4100"/>
                                        </p:tgtEl>
                                      </p:cBhvr>
                                      <p:to x="100000" y="90000"/>
                                    </p:animScale>
                                    <p:animScale>
                                      <p:cBhvr>
                                        <p:cTn id="50" dur="166" decel="50000">
                                          <p:stCondLst>
                                            <p:cond delay="1668"/>
                                          </p:stCondLst>
                                        </p:cTn>
                                        <p:tgtEl>
                                          <p:spTgt spid="4100"/>
                                        </p:tgtEl>
                                      </p:cBhvr>
                                      <p:to x="100000" y="100000"/>
                                    </p:animScale>
                                    <p:animScale>
                                      <p:cBhvr>
                                        <p:cTn id="51" dur="26">
                                          <p:stCondLst>
                                            <p:cond delay="1808"/>
                                          </p:stCondLst>
                                        </p:cTn>
                                        <p:tgtEl>
                                          <p:spTgt spid="4100"/>
                                        </p:tgtEl>
                                      </p:cBhvr>
                                      <p:to x="100000" y="95000"/>
                                    </p:animScale>
                                    <p:animScale>
                                      <p:cBhvr>
                                        <p:cTn id="52" dur="166" decel="50000">
                                          <p:stCondLst>
                                            <p:cond delay="1834"/>
                                          </p:stCondLst>
                                        </p:cTn>
                                        <p:tgtEl>
                                          <p:spTgt spid="41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MX" dirty="0"/>
              <a:t>Depuración</a:t>
            </a:r>
          </a:p>
        </p:txBody>
      </p:sp>
      <p:sp>
        <p:nvSpPr>
          <p:cNvPr id="9" name="8 Marcador de contenido"/>
          <p:cNvSpPr>
            <a:spLocks noGrp="1"/>
          </p:cNvSpPr>
          <p:nvPr>
            <p:ph idx="1"/>
          </p:nvPr>
        </p:nvSpPr>
        <p:spPr/>
        <p:txBody>
          <a:bodyPr/>
          <a:lstStyle/>
          <a:p>
            <a:r>
              <a:rPr lang="es-MX" dirty="0"/>
              <a:t>Recuerde que la mayoría de métodos de listas modifican el argumento y regresan </a:t>
            </a:r>
            <a:r>
              <a:rPr lang="es-MX" b="1" dirty="0" err="1"/>
              <a:t>None</a:t>
            </a:r>
            <a:endParaRPr lang="es-MX" b="1" dirty="0"/>
          </a:p>
          <a:p>
            <a:r>
              <a:rPr lang="es-MX" dirty="0"/>
              <a:t>Si se está acostumbrado a escribir código de cadenas como esto</a:t>
            </a:r>
          </a:p>
          <a:p>
            <a:pPr marL="0" indent="0">
              <a:buNone/>
            </a:pPr>
            <a:endParaRPr lang="es-MX" dirty="0"/>
          </a:p>
          <a:p>
            <a:r>
              <a:rPr lang="es-MX" dirty="0"/>
              <a:t>Estas propenso a escribir código de lista como esto</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52</a:t>
            </a:fld>
            <a:endParaRPr lang="es-MX"/>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3048000"/>
            <a:ext cx="2667000" cy="3048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137" y="4073525"/>
            <a:ext cx="3895725" cy="3619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775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Depuración</a:t>
            </a:r>
          </a:p>
        </p:txBody>
      </p:sp>
      <p:sp>
        <p:nvSpPr>
          <p:cNvPr id="10" name="9 Marcador de texto"/>
          <p:cNvSpPr>
            <a:spLocks noGrp="1"/>
          </p:cNvSpPr>
          <p:nvPr>
            <p:ph type="body" idx="1"/>
          </p:nvPr>
        </p:nvSpPr>
        <p:spPr/>
        <p:txBody>
          <a:bodyPr/>
          <a:lstStyle/>
          <a:p>
            <a:r>
              <a:rPr lang="es-MX" dirty="0"/>
              <a:t>¿Cuál es el error lógico?</a:t>
            </a:r>
          </a:p>
        </p:txBody>
      </p:sp>
      <p:sp>
        <p:nvSpPr>
          <p:cNvPr id="12" name="11 Marcador de texto"/>
          <p:cNvSpPr>
            <a:spLocks noGrp="1"/>
          </p:cNvSpPr>
          <p:nvPr>
            <p:ph type="body" sz="quarter" idx="3"/>
          </p:nvPr>
        </p:nvSpPr>
        <p:spPr/>
        <p:txBody>
          <a:bodyPr/>
          <a:lstStyle/>
          <a:p>
            <a:r>
              <a:rPr lang="es-MX" dirty="0"/>
              <a:t>Solución</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53</a:t>
            </a:fld>
            <a:endParaRPr lang="es-MX"/>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5284" y="3718631"/>
            <a:ext cx="4086795" cy="12574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447343" y="3585262"/>
            <a:ext cx="4124901" cy="1524213"/>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3289300"/>
            <a:ext cx="4078287" cy="4191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313" y="3079750"/>
            <a:ext cx="4167187" cy="4191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90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80">
                                          <p:stCondLst>
                                            <p:cond delay="0"/>
                                          </p:stCondLst>
                                        </p:cTn>
                                        <p:tgtEl>
                                          <p:spTgt spid="12">
                                            <p:txEl>
                                              <p:pRg st="0" end="0"/>
                                            </p:txEl>
                                          </p:spTgt>
                                        </p:tgtEl>
                                      </p:cBhvr>
                                    </p:animEffect>
                                    <p:anim calcmode="lin" valueType="num">
                                      <p:cBhvr>
                                        <p:cTn id="8"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xEl>
                                              <p:pRg st="0" end="0"/>
                                            </p:txEl>
                                          </p:spTgt>
                                        </p:tgtEl>
                                      </p:cBhvr>
                                      <p:to x="100000" y="60000"/>
                                    </p:animScale>
                                    <p:animScale>
                                      <p:cBhvr>
                                        <p:cTn id="14" dur="166" decel="50000">
                                          <p:stCondLst>
                                            <p:cond delay="676"/>
                                          </p:stCondLst>
                                        </p:cTn>
                                        <p:tgtEl>
                                          <p:spTgt spid="12">
                                            <p:txEl>
                                              <p:pRg st="0" end="0"/>
                                            </p:txEl>
                                          </p:spTgt>
                                        </p:tgtEl>
                                      </p:cBhvr>
                                      <p:to x="100000" y="100000"/>
                                    </p:animScale>
                                    <p:animScale>
                                      <p:cBhvr>
                                        <p:cTn id="15" dur="26">
                                          <p:stCondLst>
                                            <p:cond delay="1312"/>
                                          </p:stCondLst>
                                        </p:cTn>
                                        <p:tgtEl>
                                          <p:spTgt spid="12">
                                            <p:txEl>
                                              <p:pRg st="0" end="0"/>
                                            </p:txEl>
                                          </p:spTgt>
                                        </p:tgtEl>
                                      </p:cBhvr>
                                      <p:to x="100000" y="80000"/>
                                    </p:animScale>
                                    <p:animScale>
                                      <p:cBhvr>
                                        <p:cTn id="16" dur="166" decel="50000">
                                          <p:stCondLst>
                                            <p:cond delay="1338"/>
                                          </p:stCondLst>
                                        </p:cTn>
                                        <p:tgtEl>
                                          <p:spTgt spid="12">
                                            <p:txEl>
                                              <p:pRg st="0" end="0"/>
                                            </p:txEl>
                                          </p:spTgt>
                                        </p:tgtEl>
                                      </p:cBhvr>
                                      <p:to x="100000" y="100000"/>
                                    </p:animScale>
                                    <p:animScale>
                                      <p:cBhvr>
                                        <p:cTn id="17" dur="26">
                                          <p:stCondLst>
                                            <p:cond delay="1642"/>
                                          </p:stCondLst>
                                        </p:cTn>
                                        <p:tgtEl>
                                          <p:spTgt spid="12">
                                            <p:txEl>
                                              <p:pRg st="0" end="0"/>
                                            </p:txEl>
                                          </p:spTgt>
                                        </p:tgtEl>
                                      </p:cBhvr>
                                      <p:to x="100000" y="90000"/>
                                    </p:animScale>
                                    <p:animScale>
                                      <p:cBhvr>
                                        <p:cTn id="18" dur="166" decel="50000">
                                          <p:stCondLst>
                                            <p:cond delay="1668"/>
                                          </p:stCondLst>
                                        </p:cTn>
                                        <p:tgtEl>
                                          <p:spTgt spid="12">
                                            <p:txEl>
                                              <p:pRg st="0" end="0"/>
                                            </p:txEl>
                                          </p:spTgt>
                                        </p:tgtEl>
                                      </p:cBhvr>
                                      <p:to x="100000" y="100000"/>
                                    </p:animScale>
                                    <p:animScale>
                                      <p:cBhvr>
                                        <p:cTn id="19" dur="26">
                                          <p:stCondLst>
                                            <p:cond delay="1808"/>
                                          </p:stCondLst>
                                        </p:cTn>
                                        <p:tgtEl>
                                          <p:spTgt spid="12">
                                            <p:txEl>
                                              <p:pRg st="0" end="0"/>
                                            </p:txEl>
                                          </p:spTgt>
                                        </p:tgtEl>
                                      </p:cBhvr>
                                      <p:to x="100000" y="95000"/>
                                    </p:animScale>
                                    <p:animScale>
                                      <p:cBhvr>
                                        <p:cTn id="20" dur="166" decel="50000">
                                          <p:stCondLst>
                                            <p:cond delay="1834"/>
                                          </p:stCondLst>
                                        </p:cTn>
                                        <p:tgtEl>
                                          <p:spTgt spid="12">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149"/>
                                        </p:tgtEl>
                                        <p:attrNameLst>
                                          <p:attrName>style.visibility</p:attrName>
                                        </p:attrNameLst>
                                      </p:cBhvr>
                                      <p:to>
                                        <p:strVal val="visible"/>
                                      </p:to>
                                    </p:set>
                                    <p:animEffect transition="in" filter="wipe(down)">
                                      <p:cBhvr>
                                        <p:cTn id="23" dur="580">
                                          <p:stCondLst>
                                            <p:cond delay="0"/>
                                          </p:stCondLst>
                                        </p:cTn>
                                        <p:tgtEl>
                                          <p:spTgt spid="6149"/>
                                        </p:tgtEl>
                                      </p:cBhvr>
                                    </p:animEffect>
                                    <p:anim calcmode="lin" valueType="num">
                                      <p:cBhvr>
                                        <p:cTn id="24" dur="1822" tmFilter="0,0; 0.14,0.36; 0.43,0.73; 0.71,0.91; 1.0,1.0">
                                          <p:stCondLst>
                                            <p:cond delay="0"/>
                                          </p:stCondLst>
                                        </p:cTn>
                                        <p:tgtEl>
                                          <p:spTgt spid="614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14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14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14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149"/>
                                        </p:tgtEl>
                                        <p:attrNameLst>
                                          <p:attrName>ppt_y</p:attrName>
                                        </p:attrNameLst>
                                      </p:cBhvr>
                                      <p:tavLst>
                                        <p:tav tm="0" fmla="#ppt_y-sin(pi*$)/81">
                                          <p:val>
                                            <p:fltVal val="0"/>
                                          </p:val>
                                        </p:tav>
                                        <p:tav tm="100000">
                                          <p:val>
                                            <p:fltVal val="1"/>
                                          </p:val>
                                        </p:tav>
                                      </p:tavLst>
                                    </p:anim>
                                    <p:animScale>
                                      <p:cBhvr>
                                        <p:cTn id="29" dur="26">
                                          <p:stCondLst>
                                            <p:cond delay="650"/>
                                          </p:stCondLst>
                                        </p:cTn>
                                        <p:tgtEl>
                                          <p:spTgt spid="6149"/>
                                        </p:tgtEl>
                                      </p:cBhvr>
                                      <p:to x="100000" y="60000"/>
                                    </p:animScale>
                                    <p:animScale>
                                      <p:cBhvr>
                                        <p:cTn id="30" dur="166" decel="50000">
                                          <p:stCondLst>
                                            <p:cond delay="676"/>
                                          </p:stCondLst>
                                        </p:cTn>
                                        <p:tgtEl>
                                          <p:spTgt spid="6149"/>
                                        </p:tgtEl>
                                      </p:cBhvr>
                                      <p:to x="100000" y="100000"/>
                                    </p:animScale>
                                    <p:animScale>
                                      <p:cBhvr>
                                        <p:cTn id="31" dur="26">
                                          <p:stCondLst>
                                            <p:cond delay="1312"/>
                                          </p:stCondLst>
                                        </p:cTn>
                                        <p:tgtEl>
                                          <p:spTgt spid="6149"/>
                                        </p:tgtEl>
                                      </p:cBhvr>
                                      <p:to x="100000" y="80000"/>
                                    </p:animScale>
                                    <p:animScale>
                                      <p:cBhvr>
                                        <p:cTn id="32" dur="166" decel="50000">
                                          <p:stCondLst>
                                            <p:cond delay="1338"/>
                                          </p:stCondLst>
                                        </p:cTn>
                                        <p:tgtEl>
                                          <p:spTgt spid="6149"/>
                                        </p:tgtEl>
                                      </p:cBhvr>
                                      <p:to x="100000" y="100000"/>
                                    </p:animScale>
                                    <p:animScale>
                                      <p:cBhvr>
                                        <p:cTn id="33" dur="26">
                                          <p:stCondLst>
                                            <p:cond delay="1642"/>
                                          </p:stCondLst>
                                        </p:cTn>
                                        <p:tgtEl>
                                          <p:spTgt spid="6149"/>
                                        </p:tgtEl>
                                      </p:cBhvr>
                                      <p:to x="100000" y="90000"/>
                                    </p:animScale>
                                    <p:animScale>
                                      <p:cBhvr>
                                        <p:cTn id="34" dur="166" decel="50000">
                                          <p:stCondLst>
                                            <p:cond delay="1668"/>
                                          </p:stCondLst>
                                        </p:cTn>
                                        <p:tgtEl>
                                          <p:spTgt spid="6149"/>
                                        </p:tgtEl>
                                      </p:cBhvr>
                                      <p:to x="100000" y="100000"/>
                                    </p:animScale>
                                    <p:animScale>
                                      <p:cBhvr>
                                        <p:cTn id="35" dur="26">
                                          <p:stCondLst>
                                            <p:cond delay="1808"/>
                                          </p:stCondLst>
                                        </p:cTn>
                                        <p:tgtEl>
                                          <p:spTgt spid="6149"/>
                                        </p:tgtEl>
                                      </p:cBhvr>
                                      <p:to x="100000" y="95000"/>
                                    </p:animScale>
                                    <p:animScale>
                                      <p:cBhvr>
                                        <p:cTn id="36" dur="166" decel="50000">
                                          <p:stCondLst>
                                            <p:cond delay="1834"/>
                                          </p:stCondLst>
                                        </p:cTn>
                                        <p:tgtEl>
                                          <p:spTgt spid="6149"/>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147"/>
                                        </p:tgtEl>
                                        <p:attrNameLst>
                                          <p:attrName>style.visibility</p:attrName>
                                        </p:attrNameLst>
                                      </p:cBhvr>
                                      <p:to>
                                        <p:strVal val="visible"/>
                                      </p:to>
                                    </p:set>
                                    <p:animEffect transition="in" filter="wipe(down)">
                                      <p:cBhvr>
                                        <p:cTn id="39" dur="580">
                                          <p:stCondLst>
                                            <p:cond delay="0"/>
                                          </p:stCondLst>
                                        </p:cTn>
                                        <p:tgtEl>
                                          <p:spTgt spid="6147"/>
                                        </p:tgtEl>
                                      </p:cBhvr>
                                    </p:animEffect>
                                    <p:anim calcmode="lin" valueType="num">
                                      <p:cBhvr>
                                        <p:cTn id="40"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45" dur="26">
                                          <p:stCondLst>
                                            <p:cond delay="650"/>
                                          </p:stCondLst>
                                        </p:cTn>
                                        <p:tgtEl>
                                          <p:spTgt spid="6147"/>
                                        </p:tgtEl>
                                      </p:cBhvr>
                                      <p:to x="100000" y="60000"/>
                                    </p:animScale>
                                    <p:animScale>
                                      <p:cBhvr>
                                        <p:cTn id="46" dur="166" decel="50000">
                                          <p:stCondLst>
                                            <p:cond delay="676"/>
                                          </p:stCondLst>
                                        </p:cTn>
                                        <p:tgtEl>
                                          <p:spTgt spid="6147"/>
                                        </p:tgtEl>
                                      </p:cBhvr>
                                      <p:to x="100000" y="100000"/>
                                    </p:animScale>
                                    <p:animScale>
                                      <p:cBhvr>
                                        <p:cTn id="47" dur="26">
                                          <p:stCondLst>
                                            <p:cond delay="1312"/>
                                          </p:stCondLst>
                                        </p:cTn>
                                        <p:tgtEl>
                                          <p:spTgt spid="6147"/>
                                        </p:tgtEl>
                                      </p:cBhvr>
                                      <p:to x="100000" y="80000"/>
                                    </p:animScale>
                                    <p:animScale>
                                      <p:cBhvr>
                                        <p:cTn id="48" dur="166" decel="50000">
                                          <p:stCondLst>
                                            <p:cond delay="1338"/>
                                          </p:stCondLst>
                                        </p:cTn>
                                        <p:tgtEl>
                                          <p:spTgt spid="6147"/>
                                        </p:tgtEl>
                                      </p:cBhvr>
                                      <p:to x="100000" y="100000"/>
                                    </p:animScale>
                                    <p:animScale>
                                      <p:cBhvr>
                                        <p:cTn id="49" dur="26">
                                          <p:stCondLst>
                                            <p:cond delay="1642"/>
                                          </p:stCondLst>
                                        </p:cTn>
                                        <p:tgtEl>
                                          <p:spTgt spid="6147"/>
                                        </p:tgtEl>
                                      </p:cBhvr>
                                      <p:to x="100000" y="90000"/>
                                    </p:animScale>
                                    <p:animScale>
                                      <p:cBhvr>
                                        <p:cTn id="50" dur="166" decel="50000">
                                          <p:stCondLst>
                                            <p:cond delay="1668"/>
                                          </p:stCondLst>
                                        </p:cTn>
                                        <p:tgtEl>
                                          <p:spTgt spid="6147"/>
                                        </p:tgtEl>
                                      </p:cBhvr>
                                      <p:to x="100000" y="100000"/>
                                    </p:animScale>
                                    <p:animScale>
                                      <p:cBhvr>
                                        <p:cTn id="51" dur="26">
                                          <p:stCondLst>
                                            <p:cond delay="1808"/>
                                          </p:stCondLst>
                                        </p:cTn>
                                        <p:tgtEl>
                                          <p:spTgt spid="6147"/>
                                        </p:tgtEl>
                                      </p:cBhvr>
                                      <p:to x="100000" y="95000"/>
                                    </p:animScale>
                                    <p:animScale>
                                      <p:cBhvr>
                                        <p:cTn id="52"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es-MX" dirty="0"/>
              <a:t>Actividad 7:</a:t>
            </a:r>
            <a:r>
              <a:rPr lang="es-MX" sz="4000" b="0" dirty="0"/>
              <a:t> Listas con funciones</a:t>
            </a:r>
            <a:endParaRPr lang="es-MX" b="0" dirty="0"/>
          </a:p>
        </p:txBody>
      </p:sp>
      <p:sp>
        <p:nvSpPr>
          <p:cNvPr id="3" name="Marcador de contenido 2"/>
          <p:cNvSpPr>
            <a:spLocks noGrp="1"/>
          </p:cNvSpPr>
          <p:nvPr>
            <p:ph idx="1"/>
          </p:nvPr>
        </p:nvSpPr>
        <p:spPr/>
        <p:txBody>
          <a:bodyPr>
            <a:normAutofit fontScale="85000" lnSpcReduction="20000"/>
          </a:bodyPr>
          <a:lstStyle/>
          <a:p>
            <a:pPr marL="514350" indent="-514350" algn="just">
              <a:buFont typeface="+mj-lt"/>
              <a:buAutoNum type="arabicPeriod"/>
            </a:pPr>
            <a:r>
              <a:rPr lang="es-MX" dirty="0"/>
              <a:t>Escriba una función llamada </a:t>
            </a:r>
            <a:r>
              <a:rPr lang="es-MX" b="1" dirty="0"/>
              <a:t>recortar</a:t>
            </a:r>
            <a:r>
              <a:rPr lang="es-MX" dirty="0"/>
              <a:t> que toma una lista y la modifica, removiendo el primer y último elemento y regresa </a:t>
            </a:r>
            <a:r>
              <a:rPr lang="es-MX" b="1" dirty="0" err="1"/>
              <a:t>none</a:t>
            </a:r>
            <a:r>
              <a:rPr lang="es-MX" b="1" dirty="0"/>
              <a:t>. </a:t>
            </a:r>
            <a:r>
              <a:rPr lang="es-MX" dirty="0"/>
              <a:t>Después escriba una función llamada </a:t>
            </a:r>
            <a:r>
              <a:rPr lang="es-MX" b="1" dirty="0"/>
              <a:t>medio</a:t>
            </a:r>
            <a:r>
              <a:rPr lang="es-MX" dirty="0"/>
              <a:t> que toma una lista y regresa una nueva lista que contiene todo excepto el primer y último elemento de la lista.</a:t>
            </a:r>
          </a:p>
          <a:p>
            <a:pPr marL="514350" indent="-514350" algn="just">
              <a:buFont typeface="+mj-lt"/>
              <a:buAutoNum type="arabicPeriod"/>
            </a:pPr>
            <a:r>
              <a:rPr lang="es-MX" dirty="0"/>
              <a:t>Reescribe el código guardián de la diapositiva anterior sin las dos sentencias </a:t>
            </a:r>
            <a:r>
              <a:rPr lang="es-MX" b="1" dirty="0" err="1"/>
              <a:t>if</a:t>
            </a:r>
            <a:r>
              <a:rPr lang="es-MX" b="1" dirty="0"/>
              <a:t>.</a:t>
            </a:r>
            <a:r>
              <a:rPr lang="es-MX" dirty="0"/>
              <a:t> En vez e eso utiliza una expresión lógica compuesta utilizando el operador lógico </a:t>
            </a:r>
            <a:r>
              <a:rPr lang="es-MX" b="1" dirty="0" err="1"/>
              <a:t>or</a:t>
            </a:r>
            <a:r>
              <a:rPr lang="es-MX" dirty="0"/>
              <a:t> con una sola sentencia </a:t>
            </a:r>
            <a:r>
              <a:rPr lang="es-MX" b="1" dirty="0" err="1"/>
              <a:t>if</a:t>
            </a:r>
            <a:r>
              <a:rPr lang="es-MX" b="1" dirty="0"/>
              <a:t>.</a:t>
            </a:r>
          </a:p>
          <a:p>
            <a:pPr marL="514350" indent="-514350" algn="just">
              <a:buFont typeface="+mj-lt"/>
              <a:buAutoNum type="arabicPeriod"/>
            </a:pPr>
            <a:r>
              <a:rPr lang="es-MX" dirty="0"/>
              <a:t>Descarga una copia del archivo </a:t>
            </a:r>
            <a:r>
              <a:rPr lang="es-MX" dirty="0">
                <a:hlinkClick r:id="rId3"/>
              </a:rPr>
              <a:t>https://www.py4e.com/code3/romeo.txt</a:t>
            </a:r>
            <a:r>
              <a:rPr lang="es-MX" dirty="0"/>
              <a:t> . Escribir un programa para abrir el archivo </a:t>
            </a:r>
            <a:r>
              <a:rPr lang="es-MX" b="1" dirty="0"/>
              <a:t>romeo.txt</a:t>
            </a:r>
            <a:r>
              <a:rPr lang="es-MX" dirty="0"/>
              <a:t> y leer línea a línea. Para cada línea, dividir la línea en una lista de palabras utilizando la función </a:t>
            </a:r>
            <a:r>
              <a:rPr lang="es-MX" b="1" dirty="0" err="1"/>
              <a:t>split</a:t>
            </a:r>
            <a:r>
              <a:rPr lang="es-MX" b="1" dirty="0"/>
              <a:t>.</a:t>
            </a:r>
            <a:r>
              <a:rPr lang="es-MX" dirty="0"/>
              <a:t> Para cada palabra, revisar si la palabra ya se encuentra previamente en la lista. Si la palabra no está en la lista, entonces agregarla. Cuando el programa termine, ordenar e imprimir las palabras resultantes en orden alfabético.</a:t>
            </a:r>
          </a:p>
          <a:p>
            <a:pPr marL="514350" indent="-514350" algn="just">
              <a:buFont typeface="+mj-lt"/>
              <a:buAutoNum type="arabicPeriod"/>
            </a:pPr>
            <a:r>
              <a:rPr lang="es-MX" dirty="0"/>
              <a:t>Escribe un programa que pide una lista de números e imprima el mínimo y máximo de esos números. Solo después de que el usuario escribe </a:t>
            </a:r>
            <a:r>
              <a:rPr lang="es-MX" b="1" dirty="0"/>
              <a:t>hecho.</a:t>
            </a:r>
            <a:r>
              <a:rPr lang="es-MX" dirty="0"/>
              <a:t> (ver ejemplo en la siguiente diapositiva)</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54</a:t>
            </a:fld>
            <a:endParaRPr lang="es-MX"/>
          </a:p>
        </p:txBody>
      </p:sp>
    </p:spTree>
    <p:extLst>
      <p:ext uri="{BB962C8B-B14F-4D97-AF65-F5344CB8AC3E}">
        <p14:creationId xmlns:p14="http://schemas.microsoft.com/office/powerpoint/2010/main" val="801566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endParaRPr lang="es-MX"/>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55</a:t>
            </a:fld>
            <a:endParaRPr lang="es-MX"/>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5209" y="2904993"/>
            <a:ext cx="2381582" cy="189574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54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a:t>Diccionarios</a:t>
            </a:r>
          </a:p>
        </p:txBody>
      </p:sp>
      <p:sp>
        <p:nvSpPr>
          <p:cNvPr id="9" name="Marcador de texto 8"/>
          <p:cNvSpPr>
            <a:spLocks noGrp="1"/>
          </p:cNvSpPr>
          <p:nvPr>
            <p:ph type="body" idx="1"/>
          </p:nvPr>
        </p:nvSpPr>
        <p:spPr/>
        <p:txBody>
          <a:bodyPr/>
          <a:lstStyle/>
          <a:p>
            <a:endParaRPr lang="es-MX"/>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56</a:t>
            </a:fld>
            <a:endParaRPr lang="es-MX"/>
          </a:p>
        </p:txBody>
      </p:sp>
    </p:spTree>
    <p:extLst>
      <p:ext uri="{BB962C8B-B14F-4D97-AF65-F5344CB8AC3E}">
        <p14:creationId xmlns:p14="http://schemas.microsoft.com/office/powerpoint/2010/main" val="1033090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Diccionarios</a:t>
            </a:r>
          </a:p>
        </p:txBody>
      </p:sp>
      <p:sp>
        <p:nvSpPr>
          <p:cNvPr id="3" name="Marcador de contenido 2"/>
          <p:cNvSpPr>
            <a:spLocks noGrp="1"/>
          </p:cNvSpPr>
          <p:nvPr>
            <p:ph idx="1"/>
          </p:nvPr>
        </p:nvSpPr>
        <p:spPr/>
        <p:txBody>
          <a:bodyPr/>
          <a:lstStyle/>
          <a:p>
            <a:r>
              <a:rPr lang="es-MX" dirty="0"/>
              <a:t>Un diccionario es como una lista, pero más general.</a:t>
            </a:r>
          </a:p>
          <a:p>
            <a:r>
              <a:rPr lang="es-MX" dirty="0"/>
              <a:t>En una lista, los índices de posición tienen que ser enteros; en un diccionario los índices pueden ser (casi) cualquier tipo.</a:t>
            </a:r>
          </a:p>
          <a:p>
            <a:r>
              <a:rPr lang="es-MX" dirty="0"/>
              <a:t>Un diccionario es una asociación entre un conjunto de índices (que son llamados </a:t>
            </a:r>
            <a:r>
              <a:rPr lang="es-MX" b="1" i="1" dirty="0"/>
              <a:t>claves</a:t>
            </a:r>
            <a:r>
              <a:rPr lang="es-MX" dirty="0"/>
              <a:t>) y un conjunto de </a:t>
            </a:r>
            <a:r>
              <a:rPr lang="es-MX" b="1" i="1" dirty="0"/>
              <a:t>valores</a:t>
            </a:r>
            <a:r>
              <a:rPr lang="es-MX" dirty="0"/>
              <a:t>.</a:t>
            </a:r>
          </a:p>
          <a:p>
            <a:r>
              <a:rPr lang="es-MX" dirty="0"/>
              <a:t>Cada </a:t>
            </a:r>
            <a:r>
              <a:rPr lang="es-MX" b="1" i="1" dirty="0"/>
              <a:t>clave</a:t>
            </a:r>
            <a:r>
              <a:rPr lang="es-MX" dirty="0"/>
              <a:t> apunta a un valor.</a:t>
            </a:r>
          </a:p>
          <a:p>
            <a:r>
              <a:rPr lang="es-MX" dirty="0"/>
              <a:t>La asociación de una </a:t>
            </a:r>
            <a:r>
              <a:rPr lang="es-MX" b="1" i="1" dirty="0"/>
              <a:t>clave</a:t>
            </a:r>
            <a:r>
              <a:rPr lang="es-MX" dirty="0"/>
              <a:t> y un </a:t>
            </a:r>
            <a:r>
              <a:rPr lang="es-MX" b="1" i="1" dirty="0"/>
              <a:t>valor</a:t>
            </a:r>
            <a:r>
              <a:rPr lang="es-MX" dirty="0"/>
              <a:t> es llamada </a:t>
            </a:r>
            <a:r>
              <a:rPr lang="es-MX" b="1" i="1" dirty="0"/>
              <a:t>par clave-valor</a:t>
            </a:r>
            <a:r>
              <a:rPr lang="es-MX" dirty="0"/>
              <a:t> o a veces </a:t>
            </a:r>
            <a:r>
              <a:rPr lang="es-MX" b="1" i="1" dirty="0"/>
              <a:t>elemento.</a:t>
            </a:r>
          </a:p>
          <a:p>
            <a:r>
              <a:rPr lang="es-MX" dirty="0"/>
              <a:t>Los elementos de un diccionario nunca son indexados</a:t>
            </a:r>
          </a:p>
          <a:p>
            <a:pPr marL="0" indent="0">
              <a:buNone/>
            </a:pPr>
            <a:endParaRPr lang="es-MX" b="1" i="1"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57</a:t>
            </a:fld>
            <a:endParaRPr lang="es-MX"/>
          </a:p>
        </p:txBody>
      </p:sp>
    </p:spTree>
    <p:extLst>
      <p:ext uri="{BB962C8B-B14F-4D97-AF65-F5344CB8AC3E}">
        <p14:creationId xmlns:p14="http://schemas.microsoft.com/office/powerpoint/2010/main" val="400508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Diccionarios</a:t>
            </a:r>
          </a:p>
        </p:txBody>
      </p:sp>
      <p:sp>
        <p:nvSpPr>
          <p:cNvPr id="3" name="Marcador de contenido 2"/>
          <p:cNvSpPr>
            <a:spLocks noGrp="1"/>
          </p:cNvSpPr>
          <p:nvPr>
            <p:ph idx="1"/>
          </p:nvPr>
        </p:nvSpPr>
        <p:spPr>
          <a:effectLst>
            <a:glow rad="139700">
              <a:schemeClr val="accent1">
                <a:satMod val="175000"/>
                <a:alpha val="40000"/>
              </a:schemeClr>
            </a:glow>
          </a:effectLst>
        </p:spPr>
        <p:txBody>
          <a:bodyPr/>
          <a:lstStyle/>
          <a:p>
            <a:endParaRPr lang="es-MX" dirty="0"/>
          </a:p>
          <a:p>
            <a:endParaRPr lang="es-MX" dirty="0"/>
          </a:p>
          <a:p>
            <a:r>
              <a:rPr lang="es-MX" dirty="0"/>
              <a:t>Agregar un elemento a un diccionario</a:t>
            </a:r>
          </a:p>
          <a:p>
            <a:endParaRPr lang="es-MX" dirty="0"/>
          </a:p>
          <a:p>
            <a:endParaRPr lang="es-MX" dirty="0"/>
          </a:p>
          <a:p>
            <a:endParaRPr lang="es-MX" dirty="0"/>
          </a:p>
          <a:p>
            <a:r>
              <a:rPr lang="es-MX" dirty="0"/>
              <a:t>Un diccionario con tres elementos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58</a:t>
            </a:fld>
            <a:endParaRPr lang="es-MX"/>
          </a:p>
        </p:txBody>
      </p:sp>
      <p:pic>
        <p:nvPicPr>
          <p:cNvPr id="7" name="Imagen 6"/>
          <p:cNvPicPr>
            <a:picLocks noChangeAspect="1"/>
          </p:cNvPicPr>
          <p:nvPr/>
        </p:nvPicPr>
        <p:blipFill>
          <a:blip r:embed="rId3"/>
          <a:stretch>
            <a:fillRect/>
          </a:stretch>
        </p:blipFill>
        <p:spPr>
          <a:xfrm>
            <a:off x="973041" y="3074683"/>
            <a:ext cx="3181794" cy="390580"/>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4"/>
          <a:stretch>
            <a:fillRect/>
          </a:stretch>
        </p:blipFill>
        <p:spPr>
          <a:xfrm>
            <a:off x="973041" y="3735137"/>
            <a:ext cx="2229161" cy="562053"/>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5"/>
          <a:stretch>
            <a:fillRect/>
          </a:stretch>
        </p:blipFill>
        <p:spPr>
          <a:xfrm>
            <a:off x="973041" y="5078417"/>
            <a:ext cx="7287642" cy="895475"/>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6"/>
          <a:stretch>
            <a:fillRect/>
          </a:stretch>
        </p:blipFill>
        <p:spPr>
          <a:xfrm>
            <a:off x="973041" y="1507776"/>
            <a:ext cx="2419688" cy="905001"/>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7"/>
          <a:stretch>
            <a:fillRect/>
          </a:stretch>
        </p:blipFill>
        <p:spPr>
          <a:xfrm>
            <a:off x="8747873" y="5235601"/>
            <a:ext cx="3124636" cy="581106"/>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96859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wipe(down)">
                                      <p:cBhvr>
                                        <p:cTn id="57" dur="580">
                                          <p:stCondLst>
                                            <p:cond delay="0"/>
                                          </p:stCondLst>
                                        </p:cTn>
                                        <p:tgtEl>
                                          <p:spTgt spid="3">
                                            <p:txEl>
                                              <p:pRg st="6" end="6"/>
                                            </p:txEl>
                                          </p:spTgt>
                                        </p:tgtEl>
                                      </p:cBhvr>
                                    </p:animEffect>
                                    <p:anim calcmode="lin" valueType="num">
                                      <p:cBhvr>
                                        <p:cTn id="5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6" end="6"/>
                                            </p:txEl>
                                          </p:spTgt>
                                        </p:tgtEl>
                                      </p:cBhvr>
                                      <p:to x="100000" y="60000"/>
                                    </p:animScale>
                                    <p:animScale>
                                      <p:cBhvr>
                                        <p:cTn id="64" dur="166" decel="50000">
                                          <p:stCondLst>
                                            <p:cond delay="676"/>
                                          </p:stCondLst>
                                        </p:cTn>
                                        <p:tgtEl>
                                          <p:spTgt spid="3">
                                            <p:txEl>
                                              <p:pRg st="6" end="6"/>
                                            </p:txEl>
                                          </p:spTgt>
                                        </p:tgtEl>
                                      </p:cBhvr>
                                      <p:to x="100000" y="100000"/>
                                    </p:animScale>
                                    <p:animScale>
                                      <p:cBhvr>
                                        <p:cTn id="65" dur="26">
                                          <p:stCondLst>
                                            <p:cond delay="1312"/>
                                          </p:stCondLst>
                                        </p:cTn>
                                        <p:tgtEl>
                                          <p:spTgt spid="3">
                                            <p:txEl>
                                              <p:pRg st="6" end="6"/>
                                            </p:txEl>
                                          </p:spTgt>
                                        </p:tgtEl>
                                      </p:cBhvr>
                                      <p:to x="100000" y="80000"/>
                                    </p:animScale>
                                    <p:animScale>
                                      <p:cBhvr>
                                        <p:cTn id="66" dur="166" decel="50000">
                                          <p:stCondLst>
                                            <p:cond delay="1338"/>
                                          </p:stCondLst>
                                        </p:cTn>
                                        <p:tgtEl>
                                          <p:spTgt spid="3">
                                            <p:txEl>
                                              <p:pRg st="6" end="6"/>
                                            </p:txEl>
                                          </p:spTgt>
                                        </p:tgtEl>
                                      </p:cBhvr>
                                      <p:to x="100000" y="100000"/>
                                    </p:animScale>
                                    <p:animScale>
                                      <p:cBhvr>
                                        <p:cTn id="67" dur="26">
                                          <p:stCondLst>
                                            <p:cond delay="1642"/>
                                          </p:stCondLst>
                                        </p:cTn>
                                        <p:tgtEl>
                                          <p:spTgt spid="3">
                                            <p:txEl>
                                              <p:pRg st="6" end="6"/>
                                            </p:txEl>
                                          </p:spTgt>
                                        </p:tgtEl>
                                      </p:cBhvr>
                                      <p:to x="100000" y="90000"/>
                                    </p:animScale>
                                    <p:animScale>
                                      <p:cBhvr>
                                        <p:cTn id="68" dur="166" decel="50000">
                                          <p:stCondLst>
                                            <p:cond delay="1668"/>
                                          </p:stCondLst>
                                        </p:cTn>
                                        <p:tgtEl>
                                          <p:spTgt spid="3">
                                            <p:txEl>
                                              <p:pRg st="6" end="6"/>
                                            </p:txEl>
                                          </p:spTgt>
                                        </p:tgtEl>
                                      </p:cBhvr>
                                      <p:to x="100000" y="100000"/>
                                    </p:animScale>
                                    <p:animScale>
                                      <p:cBhvr>
                                        <p:cTn id="69" dur="26">
                                          <p:stCondLst>
                                            <p:cond delay="1808"/>
                                          </p:stCondLst>
                                        </p:cTn>
                                        <p:tgtEl>
                                          <p:spTgt spid="3">
                                            <p:txEl>
                                              <p:pRg st="6" end="6"/>
                                            </p:txEl>
                                          </p:spTgt>
                                        </p:tgtEl>
                                      </p:cBhvr>
                                      <p:to x="100000" y="95000"/>
                                    </p:animScale>
                                    <p:animScale>
                                      <p:cBhvr>
                                        <p:cTn id="70" dur="166" decel="50000">
                                          <p:stCondLst>
                                            <p:cond delay="1834"/>
                                          </p:stCondLst>
                                        </p:cTn>
                                        <p:tgtEl>
                                          <p:spTgt spid="3">
                                            <p:txEl>
                                              <p:pRg st="6" end="6"/>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80">
                                          <p:stCondLst>
                                            <p:cond delay="0"/>
                                          </p:stCondLst>
                                        </p:cTn>
                                        <p:tgtEl>
                                          <p:spTgt spid="9"/>
                                        </p:tgtEl>
                                      </p:cBhvr>
                                    </p:animEffect>
                                    <p:anim calcmode="lin" valueType="num">
                                      <p:cBhvr>
                                        <p:cTn id="7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9" dur="26">
                                          <p:stCondLst>
                                            <p:cond delay="650"/>
                                          </p:stCondLst>
                                        </p:cTn>
                                        <p:tgtEl>
                                          <p:spTgt spid="9"/>
                                        </p:tgtEl>
                                      </p:cBhvr>
                                      <p:to x="100000" y="60000"/>
                                    </p:animScale>
                                    <p:animScale>
                                      <p:cBhvr>
                                        <p:cTn id="80" dur="166" decel="50000">
                                          <p:stCondLst>
                                            <p:cond delay="676"/>
                                          </p:stCondLst>
                                        </p:cTn>
                                        <p:tgtEl>
                                          <p:spTgt spid="9"/>
                                        </p:tgtEl>
                                      </p:cBhvr>
                                      <p:to x="100000" y="100000"/>
                                    </p:animScale>
                                    <p:animScale>
                                      <p:cBhvr>
                                        <p:cTn id="81" dur="26">
                                          <p:stCondLst>
                                            <p:cond delay="1312"/>
                                          </p:stCondLst>
                                        </p:cTn>
                                        <p:tgtEl>
                                          <p:spTgt spid="9"/>
                                        </p:tgtEl>
                                      </p:cBhvr>
                                      <p:to x="100000" y="80000"/>
                                    </p:animScale>
                                    <p:animScale>
                                      <p:cBhvr>
                                        <p:cTn id="82" dur="166" decel="50000">
                                          <p:stCondLst>
                                            <p:cond delay="1338"/>
                                          </p:stCondLst>
                                        </p:cTn>
                                        <p:tgtEl>
                                          <p:spTgt spid="9"/>
                                        </p:tgtEl>
                                      </p:cBhvr>
                                      <p:to x="100000" y="100000"/>
                                    </p:animScale>
                                    <p:animScale>
                                      <p:cBhvr>
                                        <p:cTn id="83" dur="26">
                                          <p:stCondLst>
                                            <p:cond delay="1642"/>
                                          </p:stCondLst>
                                        </p:cTn>
                                        <p:tgtEl>
                                          <p:spTgt spid="9"/>
                                        </p:tgtEl>
                                      </p:cBhvr>
                                      <p:to x="100000" y="90000"/>
                                    </p:animScale>
                                    <p:animScale>
                                      <p:cBhvr>
                                        <p:cTn id="84" dur="166" decel="50000">
                                          <p:stCondLst>
                                            <p:cond delay="1668"/>
                                          </p:stCondLst>
                                        </p:cTn>
                                        <p:tgtEl>
                                          <p:spTgt spid="9"/>
                                        </p:tgtEl>
                                      </p:cBhvr>
                                      <p:to x="100000" y="100000"/>
                                    </p:animScale>
                                    <p:animScale>
                                      <p:cBhvr>
                                        <p:cTn id="85" dur="26">
                                          <p:stCondLst>
                                            <p:cond delay="1808"/>
                                          </p:stCondLst>
                                        </p:cTn>
                                        <p:tgtEl>
                                          <p:spTgt spid="9"/>
                                        </p:tgtEl>
                                      </p:cBhvr>
                                      <p:to x="100000" y="95000"/>
                                    </p:animScale>
                                    <p:animScale>
                                      <p:cBhvr>
                                        <p:cTn id="86" dur="166" decel="50000">
                                          <p:stCondLst>
                                            <p:cond delay="1834"/>
                                          </p:stCondLst>
                                        </p:cTn>
                                        <p:tgtEl>
                                          <p:spTgt spid="9"/>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down)">
                                      <p:cBhvr>
                                        <p:cTn id="91" dur="580">
                                          <p:stCondLst>
                                            <p:cond delay="0"/>
                                          </p:stCondLst>
                                        </p:cTn>
                                        <p:tgtEl>
                                          <p:spTgt spid="11"/>
                                        </p:tgtEl>
                                      </p:cBhvr>
                                    </p:animEffect>
                                    <p:anim calcmode="lin" valueType="num">
                                      <p:cBhvr>
                                        <p:cTn id="9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7" dur="26">
                                          <p:stCondLst>
                                            <p:cond delay="650"/>
                                          </p:stCondLst>
                                        </p:cTn>
                                        <p:tgtEl>
                                          <p:spTgt spid="11"/>
                                        </p:tgtEl>
                                      </p:cBhvr>
                                      <p:to x="100000" y="60000"/>
                                    </p:animScale>
                                    <p:animScale>
                                      <p:cBhvr>
                                        <p:cTn id="98" dur="166" decel="50000">
                                          <p:stCondLst>
                                            <p:cond delay="676"/>
                                          </p:stCondLst>
                                        </p:cTn>
                                        <p:tgtEl>
                                          <p:spTgt spid="11"/>
                                        </p:tgtEl>
                                      </p:cBhvr>
                                      <p:to x="100000" y="100000"/>
                                    </p:animScale>
                                    <p:animScale>
                                      <p:cBhvr>
                                        <p:cTn id="99" dur="26">
                                          <p:stCondLst>
                                            <p:cond delay="1312"/>
                                          </p:stCondLst>
                                        </p:cTn>
                                        <p:tgtEl>
                                          <p:spTgt spid="11"/>
                                        </p:tgtEl>
                                      </p:cBhvr>
                                      <p:to x="100000" y="80000"/>
                                    </p:animScale>
                                    <p:animScale>
                                      <p:cBhvr>
                                        <p:cTn id="100" dur="166" decel="50000">
                                          <p:stCondLst>
                                            <p:cond delay="1338"/>
                                          </p:stCondLst>
                                        </p:cTn>
                                        <p:tgtEl>
                                          <p:spTgt spid="11"/>
                                        </p:tgtEl>
                                      </p:cBhvr>
                                      <p:to x="100000" y="100000"/>
                                    </p:animScale>
                                    <p:animScale>
                                      <p:cBhvr>
                                        <p:cTn id="101" dur="26">
                                          <p:stCondLst>
                                            <p:cond delay="1642"/>
                                          </p:stCondLst>
                                        </p:cTn>
                                        <p:tgtEl>
                                          <p:spTgt spid="11"/>
                                        </p:tgtEl>
                                      </p:cBhvr>
                                      <p:to x="100000" y="90000"/>
                                    </p:animScale>
                                    <p:animScale>
                                      <p:cBhvr>
                                        <p:cTn id="102" dur="166" decel="50000">
                                          <p:stCondLst>
                                            <p:cond delay="1668"/>
                                          </p:stCondLst>
                                        </p:cTn>
                                        <p:tgtEl>
                                          <p:spTgt spid="11"/>
                                        </p:tgtEl>
                                      </p:cBhvr>
                                      <p:to x="100000" y="100000"/>
                                    </p:animScale>
                                    <p:animScale>
                                      <p:cBhvr>
                                        <p:cTn id="103" dur="26">
                                          <p:stCondLst>
                                            <p:cond delay="1808"/>
                                          </p:stCondLst>
                                        </p:cTn>
                                        <p:tgtEl>
                                          <p:spTgt spid="11"/>
                                        </p:tgtEl>
                                      </p:cBhvr>
                                      <p:to x="100000" y="95000"/>
                                    </p:animScale>
                                    <p:animScale>
                                      <p:cBhvr>
                                        <p:cTn id="10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Diccionarios</a:t>
            </a:r>
          </a:p>
        </p:txBody>
      </p:sp>
      <p:sp>
        <p:nvSpPr>
          <p:cNvPr id="3" name="Marcador de contenido 2"/>
          <p:cNvSpPr>
            <a:spLocks noGrp="1"/>
          </p:cNvSpPr>
          <p:nvPr>
            <p:ph sz="half" idx="1"/>
          </p:nvPr>
        </p:nvSpPr>
        <p:spPr>
          <a:xfrm>
            <a:off x="838200" y="1308794"/>
            <a:ext cx="5181600" cy="4913101"/>
          </a:xfrm>
        </p:spPr>
        <p:txBody>
          <a:bodyPr/>
          <a:lstStyle/>
          <a:p>
            <a:r>
              <a:rPr lang="es-MX" dirty="0"/>
              <a:t>Obtención de números pares clave-valor</a:t>
            </a:r>
          </a:p>
          <a:p>
            <a:endParaRPr lang="es-MX" dirty="0"/>
          </a:p>
          <a:p>
            <a:endParaRPr lang="es-MX" dirty="0"/>
          </a:p>
          <a:p>
            <a:r>
              <a:rPr lang="es-MX" dirty="0"/>
              <a:t>Operador in</a:t>
            </a:r>
          </a:p>
          <a:p>
            <a:endParaRPr lang="es-MX" dirty="0"/>
          </a:p>
          <a:p>
            <a:endParaRPr lang="es-MX" dirty="0"/>
          </a:p>
          <a:p>
            <a:endParaRPr lang="es-MX" dirty="0"/>
          </a:p>
        </p:txBody>
      </p:sp>
      <p:sp>
        <p:nvSpPr>
          <p:cNvPr id="9" name="Marcador de contenido 8"/>
          <p:cNvSpPr>
            <a:spLocks noGrp="1"/>
          </p:cNvSpPr>
          <p:nvPr>
            <p:ph sz="half" idx="2"/>
          </p:nvPr>
        </p:nvSpPr>
        <p:spPr>
          <a:xfrm>
            <a:off x="6172200" y="1308794"/>
            <a:ext cx="5181600" cy="4913101"/>
          </a:xfrm>
        </p:spPr>
        <p:txBody>
          <a:bodyPr/>
          <a:lstStyle/>
          <a:p>
            <a:r>
              <a:rPr lang="es-MX" dirty="0"/>
              <a:t>Verificar si algo aparece como valor en un diccionario</a:t>
            </a:r>
          </a:p>
          <a:p>
            <a:endParaRPr lang="es-MX"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59</a:t>
            </a:fld>
            <a:endParaRPr lang="es-MX"/>
          </a:p>
        </p:txBody>
      </p:sp>
      <p:pic>
        <p:nvPicPr>
          <p:cNvPr id="7" name="Imagen 6"/>
          <p:cNvPicPr>
            <a:picLocks noChangeAspect="1"/>
          </p:cNvPicPr>
          <p:nvPr/>
        </p:nvPicPr>
        <p:blipFill>
          <a:blip r:embed="rId2"/>
          <a:stretch>
            <a:fillRect/>
          </a:stretch>
        </p:blipFill>
        <p:spPr>
          <a:xfrm>
            <a:off x="973041" y="2305166"/>
            <a:ext cx="1943371" cy="590632"/>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973041" y="3884342"/>
            <a:ext cx="2553056" cy="1200318"/>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4"/>
          <a:stretch>
            <a:fillRect/>
          </a:stretch>
        </p:blipFill>
        <p:spPr>
          <a:xfrm>
            <a:off x="6571965" y="2188863"/>
            <a:ext cx="4077269" cy="92405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75844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down)">
                                      <p:cBhvr>
                                        <p:cTn id="41" dur="580">
                                          <p:stCondLst>
                                            <p:cond delay="0"/>
                                          </p:stCondLst>
                                        </p:cTn>
                                        <p:tgtEl>
                                          <p:spTgt spid="9">
                                            <p:txEl>
                                              <p:pRg st="0" end="0"/>
                                            </p:txEl>
                                          </p:spTgt>
                                        </p:tgtEl>
                                      </p:cBhvr>
                                    </p:animEffect>
                                    <p:anim calcmode="lin" valueType="num">
                                      <p:cBhvr>
                                        <p:cTn id="4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xEl>
                                              <p:pRg st="0" end="0"/>
                                            </p:txEl>
                                          </p:spTgt>
                                        </p:tgtEl>
                                      </p:cBhvr>
                                      <p:to x="100000" y="60000"/>
                                    </p:animScale>
                                    <p:animScale>
                                      <p:cBhvr>
                                        <p:cTn id="48" dur="166" decel="50000">
                                          <p:stCondLst>
                                            <p:cond delay="676"/>
                                          </p:stCondLst>
                                        </p:cTn>
                                        <p:tgtEl>
                                          <p:spTgt spid="9">
                                            <p:txEl>
                                              <p:pRg st="0" end="0"/>
                                            </p:txEl>
                                          </p:spTgt>
                                        </p:tgtEl>
                                      </p:cBhvr>
                                      <p:to x="100000" y="100000"/>
                                    </p:animScale>
                                    <p:animScale>
                                      <p:cBhvr>
                                        <p:cTn id="49" dur="26">
                                          <p:stCondLst>
                                            <p:cond delay="1312"/>
                                          </p:stCondLst>
                                        </p:cTn>
                                        <p:tgtEl>
                                          <p:spTgt spid="9">
                                            <p:txEl>
                                              <p:pRg st="0" end="0"/>
                                            </p:txEl>
                                          </p:spTgt>
                                        </p:tgtEl>
                                      </p:cBhvr>
                                      <p:to x="100000" y="80000"/>
                                    </p:animScale>
                                    <p:animScale>
                                      <p:cBhvr>
                                        <p:cTn id="50" dur="166" decel="50000">
                                          <p:stCondLst>
                                            <p:cond delay="1338"/>
                                          </p:stCondLst>
                                        </p:cTn>
                                        <p:tgtEl>
                                          <p:spTgt spid="9">
                                            <p:txEl>
                                              <p:pRg st="0" end="0"/>
                                            </p:txEl>
                                          </p:spTgt>
                                        </p:tgtEl>
                                      </p:cBhvr>
                                      <p:to x="100000" y="100000"/>
                                    </p:animScale>
                                    <p:animScale>
                                      <p:cBhvr>
                                        <p:cTn id="51" dur="26">
                                          <p:stCondLst>
                                            <p:cond delay="1642"/>
                                          </p:stCondLst>
                                        </p:cTn>
                                        <p:tgtEl>
                                          <p:spTgt spid="9">
                                            <p:txEl>
                                              <p:pRg st="0" end="0"/>
                                            </p:txEl>
                                          </p:spTgt>
                                        </p:tgtEl>
                                      </p:cBhvr>
                                      <p:to x="100000" y="90000"/>
                                    </p:animScale>
                                    <p:animScale>
                                      <p:cBhvr>
                                        <p:cTn id="52" dur="166" decel="50000">
                                          <p:stCondLst>
                                            <p:cond delay="1668"/>
                                          </p:stCondLst>
                                        </p:cTn>
                                        <p:tgtEl>
                                          <p:spTgt spid="9">
                                            <p:txEl>
                                              <p:pRg st="0" end="0"/>
                                            </p:txEl>
                                          </p:spTgt>
                                        </p:tgtEl>
                                      </p:cBhvr>
                                      <p:to x="100000" y="100000"/>
                                    </p:animScale>
                                    <p:animScale>
                                      <p:cBhvr>
                                        <p:cTn id="53" dur="26">
                                          <p:stCondLst>
                                            <p:cond delay="1808"/>
                                          </p:stCondLst>
                                        </p:cTn>
                                        <p:tgtEl>
                                          <p:spTgt spid="9">
                                            <p:txEl>
                                              <p:pRg st="0" end="0"/>
                                            </p:txEl>
                                          </p:spTgt>
                                        </p:tgtEl>
                                      </p:cBhvr>
                                      <p:to x="100000" y="95000"/>
                                    </p:animScale>
                                    <p:animScale>
                                      <p:cBhvr>
                                        <p:cTn id="54" dur="166" decel="50000">
                                          <p:stCondLst>
                                            <p:cond delay="1834"/>
                                          </p:stCondLst>
                                        </p:cTn>
                                        <p:tgtEl>
                                          <p:spTgt spid="9">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80">
                                          <p:stCondLst>
                                            <p:cond delay="0"/>
                                          </p:stCondLst>
                                        </p:cTn>
                                        <p:tgtEl>
                                          <p:spTgt spid="10"/>
                                        </p:tgtEl>
                                      </p:cBhvr>
                                    </p:animEffect>
                                    <p:anim calcmode="lin" valueType="num">
                                      <p:cBhvr>
                                        <p:cTn id="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tgtEl>
                                      </p:cBhvr>
                                      <p:to x="100000" y="60000"/>
                                    </p:animScale>
                                    <p:animScale>
                                      <p:cBhvr>
                                        <p:cTn id="64" dur="166" decel="50000">
                                          <p:stCondLst>
                                            <p:cond delay="676"/>
                                          </p:stCondLst>
                                        </p:cTn>
                                        <p:tgtEl>
                                          <p:spTgt spid="10"/>
                                        </p:tgtEl>
                                      </p:cBhvr>
                                      <p:to x="100000" y="100000"/>
                                    </p:animScale>
                                    <p:animScale>
                                      <p:cBhvr>
                                        <p:cTn id="65" dur="26">
                                          <p:stCondLst>
                                            <p:cond delay="1312"/>
                                          </p:stCondLst>
                                        </p:cTn>
                                        <p:tgtEl>
                                          <p:spTgt spid="10"/>
                                        </p:tgtEl>
                                      </p:cBhvr>
                                      <p:to x="100000" y="80000"/>
                                    </p:animScale>
                                    <p:animScale>
                                      <p:cBhvr>
                                        <p:cTn id="66" dur="166" decel="50000">
                                          <p:stCondLst>
                                            <p:cond delay="1338"/>
                                          </p:stCondLst>
                                        </p:cTn>
                                        <p:tgtEl>
                                          <p:spTgt spid="10"/>
                                        </p:tgtEl>
                                      </p:cBhvr>
                                      <p:to x="100000" y="100000"/>
                                    </p:animScale>
                                    <p:animScale>
                                      <p:cBhvr>
                                        <p:cTn id="67" dur="26">
                                          <p:stCondLst>
                                            <p:cond delay="1642"/>
                                          </p:stCondLst>
                                        </p:cTn>
                                        <p:tgtEl>
                                          <p:spTgt spid="10"/>
                                        </p:tgtEl>
                                      </p:cBhvr>
                                      <p:to x="100000" y="90000"/>
                                    </p:animScale>
                                    <p:animScale>
                                      <p:cBhvr>
                                        <p:cTn id="68" dur="166" decel="50000">
                                          <p:stCondLst>
                                            <p:cond delay="1668"/>
                                          </p:stCondLst>
                                        </p:cTn>
                                        <p:tgtEl>
                                          <p:spTgt spid="10"/>
                                        </p:tgtEl>
                                      </p:cBhvr>
                                      <p:to x="100000" y="100000"/>
                                    </p:animScale>
                                    <p:animScale>
                                      <p:cBhvr>
                                        <p:cTn id="69" dur="26">
                                          <p:stCondLst>
                                            <p:cond delay="1808"/>
                                          </p:stCondLst>
                                        </p:cTn>
                                        <p:tgtEl>
                                          <p:spTgt spid="10"/>
                                        </p:tgtEl>
                                      </p:cBhvr>
                                      <p:to x="100000" y="95000"/>
                                    </p:animScale>
                                    <p:animScale>
                                      <p:cBhvr>
                                        <p:cTn id="7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Precedencia de Operadores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14:m>
                  <m:oMath xmlns:m="http://schemas.openxmlformats.org/officeDocument/2006/math">
                    <m:r>
                      <a:rPr lang="es-MX" i="1" dirty="0" smtClean="0">
                        <a:latin typeface="Cambria Math" panose="02040503050406030204" pitchFamily="18" charset="0"/>
                      </a:rPr>
                      <m:t>𝐸𝑥𝑝𝑜𝑛𝑒𝑛𝑡𝑒</m:t>
                    </m:r>
                    <m:r>
                      <a:rPr lang="es-MX" i="1" dirty="0" smtClean="0">
                        <a:latin typeface="Cambria Math" panose="02040503050406030204" pitchFamily="18" charset="0"/>
                      </a:rPr>
                      <m:t>: </m:t>
                    </m:r>
                    <m:r>
                      <a:rPr lang="es-MX" b="1" i="1" dirty="0" smtClean="0">
                        <a:solidFill>
                          <a:srgbClr val="1B396A"/>
                        </a:solidFill>
                        <a:latin typeface="Cambria Math" panose="02040503050406030204" pitchFamily="18" charset="0"/>
                      </a:rPr>
                      <m:t>∗∗</m:t>
                    </m:r>
                  </m:oMath>
                </a14:m>
                <a:endParaRPr lang="es-MX" b="1" dirty="0"/>
              </a:p>
              <a:p>
                <a14:m>
                  <m:oMath xmlns:m="http://schemas.openxmlformats.org/officeDocument/2006/math">
                    <m:r>
                      <a:rPr lang="es-MX" i="1" dirty="0" smtClean="0">
                        <a:latin typeface="Cambria Math" panose="02040503050406030204" pitchFamily="18" charset="0"/>
                      </a:rPr>
                      <m:t>𝑁𝑒𝑔𝑎𝑐𝑖</m:t>
                    </m:r>
                    <m:r>
                      <a:rPr lang="es-MX" i="1" dirty="0" smtClean="0">
                        <a:latin typeface="Cambria Math" panose="02040503050406030204" pitchFamily="18" charset="0"/>
                      </a:rPr>
                      <m:t>ó</m:t>
                    </m:r>
                    <m:r>
                      <a:rPr lang="es-MX" i="1" dirty="0" smtClean="0">
                        <a:latin typeface="Cambria Math" panose="02040503050406030204" pitchFamily="18" charset="0"/>
                      </a:rPr>
                      <m:t>𝑛</m:t>
                    </m:r>
                    <m:r>
                      <a:rPr lang="es-MX" i="1" dirty="0" smtClean="0">
                        <a:latin typeface="Cambria Math" panose="02040503050406030204" pitchFamily="18" charset="0"/>
                      </a:rPr>
                      <m:t>: </m:t>
                    </m:r>
                    <m:r>
                      <a:rPr lang="es-MX" b="1" i="1" dirty="0" smtClean="0">
                        <a:solidFill>
                          <a:srgbClr val="1B396A"/>
                        </a:solidFill>
                        <a:latin typeface="Cambria Math" panose="02040503050406030204" pitchFamily="18" charset="0"/>
                      </a:rPr>
                      <m:t>−</m:t>
                    </m:r>
                  </m:oMath>
                </a14:m>
                <a:endParaRPr lang="es-MX" b="1" dirty="0"/>
              </a:p>
              <a:p>
                <a14:m>
                  <m:oMath xmlns:m="http://schemas.openxmlformats.org/officeDocument/2006/math">
                    <m:r>
                      <a:rPr lang="es-MX" i="1" dirty="0" smtClean="0">
                        <a:latin typeface="Cambria Math" panose="02040503050406030204" pitchFamily="18" charset="0"/>
                      </a:rPr>
                      <m:t>𝑀𝑢𝑙𝑡𝑖𝑝𝑙𝑖𝑐𝑎𝑐𝑖</m:t>
                    </m:r>
                    <m:r>
                      <a:rPr lang="es-MX" i="1" dirty="0" smtClean="0">
                        <a:latin typeface="Cambria Math" panose="02040503050406030204" pitchFamily="18" charset="0"/>
                      </a:rPr>
                      <m:t>ó</m:t>
                    </m:r>
                    <m:r>
                      <a:rPr lang="es-MX" i="1" dirty="0" smtClean="0">
                        <a:latin typeface="Cambria Math" panose="02040503050406030204" pitchFamily="18" charset="0"/>
                      </a:rPr>
                      <m:t>𝑛</m:t>
                    </m:r>
                    <m:r>
                      <a:rPr lang="es-MX" i="1" dirty="0" smtClean="0">
                        <a:latin typeface="Cambria Math" panose="02040503050406030204" pitchFamily="18" charset="0"/>
                      </a:rPr>
                      <m:t>, </m:t>
                    </m:r>
                    <m:r>
                      <a:rPr lang="es-MX" i="1" dirty="0" smtClean="0">
                        <a:latin typeface="Cambria Math" panose="02040503050406030204" pitchFamily="18" charset="0"/>
                      </a:rPr>
                      <m:t>𝐷𝑖𝑣𝑖𝑠𝑖</m:t>
                    </m:r>
                    <m:r>
                      <a:rPr lang="es-MX" i="1" dirty="0" smtClean="0">
                        <a:latin typeface="Cambria Math" panose="02040503050406030204" pitchFamily="18" charset="0"/>
                      </a:rPr>
                      <m:t>ó</m:t>
                    </m:r>
                    <m:r>
                      <a:rPr lang="es-MX" i="1" dirty="0" smtClean="0">
                        <a:latin typeface="Cambria Math" panose="02040503050406030204" pitchFamily="18" charset="0"/>
                      </a:rPr>
                      <m:t>𝑛</m:t>
                    </m:r>
                    <m:r>
                      <a:rPr lang="es-MX" i="1" dirty="0" smtClean="0">
                        <a:latin typeface="Cambria Math" panose="02040503050406030204" pitchFamily="18" charset="0"/>
                      </a:rPr>
                      <m:t>, </m:t>
                    </m:r>
                    <m:r>
                      <a:rPr lang="es-MX" i="1" dirty="0" smtClean="0">
                        <a:latin typeface="Cambria Math" panose="02040503050406030204" pitchFamily="18" charset="0"/>
                      </a:rPr>
                      <m:t>𝐷𝑖𝑣𝑖𝑠𝑖</m:t>
                    </m:r>
                    <m:r>
                      <a:rPr lang="es-MX" i="1" dirty="0" smtClean="0">
                        <a:latin typeface="Cambria Math" panose="02040503050406030204" pitchFamily="18" charset="0"/>
                      </a:rPr>
                      <m:t>ó</m:t>
                    </m:r>
                    <m:r>
                      <a:rPr lang="es-MX" i="1" dirty="0" smtClean="0">
                        <a:latin typeface="Cambria Math" panose="02040503050406030204" pitchFamily="18" charset="0"/>
                      </a:rPr>
                      <m:t>𝑛</m:t>
                    </m:r>
                    <m:r>
                      <a:rPr lang="es-MX" i="1" dirty="0" smtClean="0">
                        <a:latin typeface="Cambria Math" panose="02040503050406030204" pitchFamily="18" charset="0"/>
                      </a:rPr>
                      <m:t> </m:t>
                    </m:r>
                    <m:r>
                      <a:rPr lang="es-MX" i="1" dirty="0" smtClean="0">
                        <a:latin typeface="Cambria Math" panose="02040503050406030204" pitchFamily="18" charset="0"/>
                      </a:rPr>
                      <m:t>𝑒𝑛𝑡𝑒𝑟𝑎</m:t>
                    </m:r>
                    <m:r>
                      <a:rPr lang="es-MX" i="1" dirty="0" smtClean="0">
                        <a:latin typeface="Cambria Math" panose="02040503050406030204" pitchFamily="18" charset="0"/>
                      </a:rPr>
                      <m:t>, </m:t>
                    </m:r>
                    <m:r>
                      <a:rPr lang="es-MX" i="1" dirty="0" smtClean="0">
                        <a:latin typeface="Cambria Math" panose="02040503050406030204" pitchFamily="18" charset="0"/>
                      </a:rPr>
                      <m:t>𝑀𝑜𝑑𝑢𝑙𝑜</m:t>
                    </m:r>
                    <m:r>
                      <a:rPr lang="es-MX" i="1" dirty="0" smtClean="0">
                        <a:latin typeface="Cambria Math" panose="02040503050406030204" pitchFamily="18" charset="0"/>
                      </a:rPr>
                      <m:t>: </m:t>
                    </m:r>
                    <m:r>
                      <a:rPr lang="es-MX" b="1" i="1" dirty="0" smtClean="0">
                        <a:solidFill>
                          <a:srgbClr val="1B396A"/>
                        </a:solidFill>
                        <a:latin typeface="Cambria Math" panose="02040503050406030204" pitchFamily="18" charset="0"/>
                      </a:rPr>
                      <m:t>∗, /, //, %</m:t>
                    </m:r>
                  </m:oMath>
                </a14:m>
                <a:endParaRPr lang="es-MX" b="1" dirty="0"/>
              </a:p>
              <a:p>
                <a14:m>
                  <m:oMath xmlns:m="http://schemas.openxmlformats.org/officeDocument/2006/math">
                    <m:r>
                      <a:rPr lang="es-MX" i="1" dirty="0" smtClean="0">
                        <a:latin typeface="Cambria Math" panose="02040503050406030204" pitchFamily="18" charset="0"/>
                      </a:rPr>
                      <m:t>𝑆𝑢𝑚𝑎</m:t>
                    </m:r>
                    <m:r>
                      <a:rPr lang="es-MX" i="1" dirty="0" smtClean="0">
                        <a:latin typeface="Cambria Math" panose="02040503050406030204" pitchFamily="18" charset="0"/>
                      </a:rPr>
                      <m:t>, </m:t>
                    </m:r>
                    <m:r>
                      <a:rPr lang="es-MX" i="1" dirty="0" smtClean="0">
                        <a:latin typeface="Cambria Math" panose="02040503050406030204" pitchFamily="18" charset="0"/>
                      </a:rPr>
                      <m:t>𝑟𝑒𝑠𝑡𝑎</m:t>
                    </m:r>
                    <m:r>
                      <a:rPr lang="es-MX" i="1" dirty="0" smtClean="0">
                        <a:latin typeface="Cambria Math" panose="02040503050406030204" pitchFamily="18" charset="0"/>
                      </a:rPr>
                      <m:t>: </m:t>
                    </m:r>
                    <m:r>
                      <a:rPr lang="es-MX" b="1" i="1" dirty="0" smtClean="0">
                        <a:solidFill>
                          <a:srgbClr val="1B396A"/>
                        </a:solidFill>
                        <a:latin typeface="Cambria Math" panose="02040503050406030204" pitchFamily="18" charset="0"/>
                      </a:rPr>
                      <m:t>+, −</m:t>
                    </m:r>
                  </m:oMath>
                </a14:m>
                <a:endParaRPr lang="es-MX" b="1"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6</a:t>
            </a:fld>
            <a:endParaRPr lang="es-MX"/>
          </a:p>
        </p:txBody>
      </p:sp>
      <p:pic>
        <p:nvPicPr>
          <p:cNvPr id="9" name="Imagen 8"/>
          <p:cNvPicPr>
            <a:picLocks noChangeAspect="1"/>
          </p:cNvPicPr>
          <p:nvPr/>
        </p:nvPicPr>
        <p:blipFill>
          <a:blip r:embed="rId3"/>
          <a:stretch>
            <a:fillRect/>
          </a:stretch>
        </p:blipFill>
        <p:spPr>
          <a:xfrm>
            <a:off x="973041" y="3852829"/>
            <a:ext cx="1790950" cy="600159"/>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4"/>
          <a:stretch>
            <a:fillRect/>
          </a:stretch>
        </p:blipFill>
        <p:spPr>
          <a:xfrm>
            <a:off x="3171681" y="3852829"/>
            <a:ext cx="2057687" cy="581106"/>
          </a:xfrm>
          <a:prstGeom prst="rect">
            <a:avLst/>
          </a:prstGeom>
          <a:effectLst>
            <a:glow rad="139700">
              <a:schemeClr val="accent1">
                <a:satMod val="175000"/>
                <a:alpha val="40000"/>
              </a:schemeClr>
            </a:glow>
          </a:effectLst>
        </p:spPr>
      </p:pic>
      <p:sp>
        <p:nvSpPr>
          <p:cNvPr id="11" name="CuadroTexto 10"/>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1846185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a:t>Ejemplo:</a:t>
            </a:r>
          </a:p>
        </p:txBody>
      </p:sp>
      <p:sp>
        <p:nvSpPr>
          <p:cNvPr id="9" name="Marcador de contenido 8"/>
          <p:cNvSpPr>
            <a:spLocks noGrp="1"/>
          </p:cNvSpPr>
          <p:nvPr>
            <p:ph idx="1"/>
          </p:nvPr>
        </p:nvSpPr>
        <p:spPr/>
        <p:txBody>
          <a:bodyPr/>
          <a:lstStyle/>
          <a:p>
            <a:r>
              <a:rPr lang="es-MX" dirty="0"/>
              <a:t>Supongamos que recibes una cadena y quieres contar cuantas veces aparece cada letra</a:t>
            </a:r>
          </a:p>
          <a:p>
            <a:endParaRPr lang="es-MX" dirty="0"/>
          </a:p>
          <a:p>
            <a:endParaRPr lang="es-MX" dirty="0"/>
          </a:p>
          <a:p>
            <a:endParaRPr lang="es-MX" dirty="0"/>
          </a:p>
          <a:p>
            <a:endParaRPr lang="es-MX" dirty="0"/>
          </a:p>
          <a:p>
            <a:endParaRPr lang="es-MX" dirty="0"/>
          </a:p>
          <a:p>
            <a:pPr marL="0" indent="0">
              <a:buNone/>
            </a:pPr>
            <a:endParaRPr lang="es-MX" b="1" dirty="0"/>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60</a:t>
            </a:fld>
            <a:endParaRPr lang="es-MX"/>
          </a:p>
        </p:txBody>
      </p:sp>
      <p:pic>
        <p:nvPicPr>
          <p:cNvPr id="10" name="Imagen 9"/>
          <p:cNvPicPr>
            <a:picLocks noChangeAspect="1"/>
          </p:cNvPicPr>
          <p:nvPr/>
        </p:nvPicPr>
        <p:blipFill>
          <a:blip r:embed="rId2"/>
          <a:stretch>
            <a:fillRect/>
          </a:stretch>
        </p:blipFill>
        <p:spPr>
          <a:xfrm>
            <a:off x="973041" y="2490212"/>
            <a:ext cx="3096057" cy="2314898"/>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3"/>
          <a:stretch>
            <a:fillRect/>
          </a:stretch>
        </p:blipFill>
        <p:spPr>
          <a:xfrm>
            <a:off x="1420045" y="5328328"/>
            <a:ext cx="9075761" cy="496000"/>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67977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a:t>
            </a:r>
          </a:p>
        </p:txBody>
      </p:sp>
      <p:sp>
        <p:nvSpPr>
          <p:cNvPr id="3" name="Marcador de contenido 2"/>
          <p:cNvSpPr>
            <a:spLocks noGrp="1"/>
          </p:cNvSpPr>
          <p:nvPr>
            <p:ph idx="1"/>
          </p:nvPr>
        </p:nvSpPr>
        <p:spPr>
          <a:xfrm>
            <a:off x="838200" y="1399489"/>
            <a:ext cx="10515600" cy="4648267"/>
          </a:xfrm>
        </p:spPr>
        <p:txBody>
          <a:bodyPr>
            <a:normAutofit/>
          </a:bodyPr>
          <a:lstStyle/>
          <a:p>
            <a:pPr algn="just"/>
            <a:r>
              <a:rPr lang="es-MX" sz="2400" dirty="0"/>
              <a:t>Los diccionarios tienen un método llamado </a:t>
            </a:r>
            <a:r>
              <a:rPr lang="es-MX" sz="2400" b="1" dirty="0" err="1"/>
              <a:t>get</a:t>
            </a:r>
            <a:r>
              <a:rPr lang="es-MX" sz="2400" dirty="0"/>
              <a:t> que toma una clave y un valor por defecto. Si la clave aparece en el diccionario, </a:t>
            </a:r>
            <a:r>
              <a:rPr lang="es-MX" sz="2400" b="1" dirty="0" err="1"/>
              <a:t>get</a:t>
            </a:r>
            <a:r>
              <a:rPr lang="es-MX" sz="2400" dirty="0"/>
              <a:t> regresa el valor correspondiente; sino, regresa el valor por defecto. Por ejemplo:</a:t>
            </a:r>
          </a:p>
          <a:p>
            <a:pPr algn="just"/>
            <a:endParaRPr lang="es-MX" sz="2400" b="1" dirty="0"/>
          </a:p>
          <a:p>
            <a:pPr algn="just"/>
            <a:endParaRPr lang="es-MX" sz="2400" b="1" dirty="0"/>
          </a:p>
          <a:p>
            <a:pPr algn="just"/>
            <a:endParaRPr lang="es-MX" sz="2400" b="1" dirty="0"/>
          </a:p>
          <a:p>
            <a:pPr algn="just"/>
            <a:endParaRPr lang="es-MX" sz="2400" dirty="0"/>
          </a:p>
          <a:p>
            <a:pPr algn="just"/>
            <a:r>
              <a:rPr lang="es-MX" sz="2400" dirty="0"/>
              <a:t>Podemos usar </a:t>
            </a:r>
            <a:r>
              <a:rPr lang="es-MX" sz="2400" b="1" dirty="0" err="1"/>
              <a:t>get</a:t>
            </a:r>
            <a:r>
              <a:rPr lang="es-MX" sz="2400" dirty="0"/>
              <a:t> para reescribir el bucle de histograma</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61</a:t>
            </a:fld>
            <a:endParaRPr lang="es-MX"/>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25" y="2755900"/>
            <a:ext cx="5821363" cy="11811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4784725"/>
            <a:ext cx="2752725" cy="12382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20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Diccionarios y archivos</a:t>
            </a:r>
          </a:p>
        </p:txBody>
      </p:sp>
      <p:sp>
        <p:nvSpPr>
          <p:cNvPr id="3" name="Marcador de contenido 2"/>
          <p:cNvSpPr>
            <a:spLocks noGrp="1"/>
          </p:cNvSpPr>
          <p:nvPr>
            <p:ph sz="half" idx="1"/>
          </p:nvPr>
        </p:nvSpPr>
        <p:spPr/>
        <p:txBody>
          <a:bodyPr/>
          <a:lstStyle/>
          <a:p>
            <a:pPr algn="just"/>
            <a:r>
              <a:rPr lang="es-MX" dirty="0"/>
              <a:t>Uno de los usos más comunes de un diccionario es contar las ocurrencias de palabras en un archivo con algún texto escrito</a:t>
            </a:r>
          </a:p>
        </p:txBody>
      </p:sp>
      <p:pic>
        <p:nvPicPr>
          <p:cNvPr id="9" name="Marcador de contenido 8"/>
          <p:cNvPicPr>
            <a:picLocks noGrp="1" noChangeAspect="1"/>
          </p:cNvPicPr>
          <p:nvPr>
            <p:ph sz="half" idx="2"/>
          </p:nvPr>
        </p:nvPicPr>
        <p:blipFill>
          <a:blip r:embed="rId2"/>
          <a:stretch>
            <a:fillRect/>
          </a:stretch>
        </p:blipFill>
        <p:spPr>
          <a:xfrm>
            <a:off x="6172200" y="1934208"/>
            <a:ext cx="5181600" cy="4134171"/>
          </a:xfrm>
          <a:prstGeom prst="rect">
            <a:avLst/>
          </a:prstGeom>
          <a:effectLst>
            <a:glow rad="139700">
              <a:schemeClr val="accent1">
                <a:satMod val="175000"/>
                <a:alpha val="40000"/>
              </a:schemeClr>
            </a:glow>
          </a:effectLst>
        </p:spPr>
      </p:pic>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62</a:t>
            </a:fld>
            <a:endParaRPr lang="es-MX"/>
          </a:p>
        </p:txBody>
      </p:sp>
    </p:spTree>
    <p:extLst>
      <p:ext uri="{BB962C8B-B14F-4D97-AF65-F5344CB8AC3E}">
        <p14:creationId xmlns:p14="http://schemas.microsoft.com/office/powerpoint/2010/main" val="88398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Bucles y Diccionarios</a:t>
            </a:r>
          </a:p>
        </p:txBody>
      </p:sp>
      <p:sp>
        <p:nvSpPr>
          <p:cNvPr id="8" name="Marcador de contenido 7"/>
          <p:cNvSpPr>
            <a:spLocks noGrp="1"/>
          </p:cNvSpPr>
          <p:nvPr>
            <p:ph idx="1"/>
          </p:nvPr>
        </p:nvSpPr>
        <p:spPr>
          <a:effectLst>
            <a:glow rad="139700">
              <a:schemeClr val="accent1">
                <a:satMod val="175000"/>
                <a:alpha val="40000"/>
              </a:schemeClr>
            </a:glow>
          </a:effectLst>
        </p:spPr>
        <p:txBody>
          <a:bodyPr/>
          <a:lstStyle/>
          <a:p>
            <a:r>
              <a:rPr lang="es-MX" dirty="0"/>
              <a:t>Si se quiere imprimir las claves en orden alfabético, primero se hace una lista de las claves en el diccionario utilizando el método </a:t>
            </a:r>
            <a:r>
              <a:rPr lang="es-MX" b="1" dirty="0" err="1"/>
              <a:t>keys</a:t>
            </a:r>
            <a:r>
              <a:rPr lang="es-MX" b="1" dirty="0"/>
              <a:t>.</a:t>
            </a:r>
          </a:p>
          <a:p>
            <a:endParaRPr lang="es-MX" b="1" dirty="0"/>
          </a:p>
          <a:p>
            <a:endParaRPr lang="es-MX" b="1" dirty="0"/>
          </a:p>
          <a:p>
            <a:endParaRPr lang="es-MX" b="1" dirty="0"/>
          </a:p>
          <a:p>
            <a:endParaRPr lang="es-MX" b="1" dirty="0"/>
          </a:p>
          <a:p>
            <a:r>
              <a:rPr lang="es-MX" dirty="0"/>
              <a:t>Así, se muestra la salida:</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63</a:t>
            </a:fld>
            <a:endParaRPr lang="es-MX"/>
          </a:p>
        </p:txBody>
      </p:sp>
      <p:pic>
        <p:nvPicPr>
          <p:cNvPr id="9" name="Imagen 8"/>
          <p:cNvPicPr>
            <a:picLocks noChangeAspect="1"/>
          </p:cNvPicPr>
          <p:nvPr/>
        </p:nvPicPr>
        <p:blipFill>
          <a:blip r:embed="rId2"/>
          <a:stretch>
            <a:fillRect/>
          </a:stretch>
        </p:blipFill>
        <p:spPr>
          <a:xfrm>
            <a:off x="973041" y="2477415"/>
            <a:ext cx="6839905" cy="1724266"/>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3"/>
          <a:stretch>
            <a:fillRect/>
          </a:stretch>
        </p:blipFill>
        <p:spPr>
          <a:xfrm>
            <a:off x="4676577" y="5062382"/>
            <a:ext cx="2838846" cy="1114581"/>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02759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wipe(down)">
                                      <p:cBhvr>
                                        <p:cTn id="7" dur="580">
                                          <p:stCondLst>
                                            <p:cond delay="0"/>
                                          </p:stCondLst>
                                        </p:cTn>
                                        <p:tgtEl>
                                          <p:spTgt spid="8">
                                            <p:txEl>
                                              <p:pRg st="5" end="5"/>
                                            </p:txEl>
                                          </p:spTgt>
                                        </p:tgtEl>
                                      </p:cBhvr>
                                    </p:animEffect>
                                    <p:anim calcmode="lin" valueType="num">
                                      <p:cBhvr>
                                        <p:cTn id="8" dur="1822" tmFilter="0,0; 0.14,0.36; 0.43,0.73; 0.71,0.91; 1.0,1.0">
                                          <p:stCondLst>
                                            <p:cond delay="0"/>
                                          </p:stCondLst>
                                        </p:cTn>
                                        <p:tgtEl>
                                          <p:spTgt spid="8">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xEl>
                                              <p:pRg st="5" end="5"/>
                                            </p:txEl>
                                          </p:spTgt>
                                        </p:tgtEl>
                                      </p:cBhvr>
                                      <p:to x="100000" y="60000"/>
                                    </p:animScale>
                                    <p:animScale>
                                      <p:cBhvr>
                                        <p:cTn id="14" dur="166" decel="50000">
                                          <p:stCondLst>
                                            <p:cond delay="676"/>
                                          </p:stCondLst>
                                        </p:cTn>
                                        <p:tgtEl>
                                          <p:spTgt spid="8">
                                            <p:txEl>
                                              <p:pRg st="5" end="5"/>
                                            </p:txEl>
                                          </p:spTgt>
                                        </p:tgtEl>
                                      </p:cBhvr>
                                      <p:to x="100000" y="100000"/>
                                    </p:animScale>
                                    <p:animScale>
                                      <p:cBhvr>
                                        <p:cTn id="15" dur="26">
                                          <p:stCondLst>
                                            <p:cond delay="1312"/>
                                          </p:stCondLst>
                                        </p:cTn>
                                        <p:tgtEl>
                                          <p:spTgt spid="8">
                                            <p:txEl>
                                              <p:pRg st="5" end="5"/>
                                            </p:txEl>
                                          </p:spTgt>
                                        </p:tgtEl>
                                      </p:cBhvr>
                                      <p:to x="100000" y="80000"/>
                                    </p:animScale>
                                    <p:animScale>
                                      <p:cBhvr>
                                        <p:cTn id="16" dur="166" decel="50000">
                                          <p:stCondLst>
                                            <p:cond delay="1338"/>
                                          </p:stCondLst>
                                        </p:cTn>
                                        <p:tgtEl>
                                          <p:spTgt spid="8">
                                            <p:txEl>
                                              <p:pRg st="5" end="5"/>
                                            </p:txEl>
                                          </p:spTgt>
                                        </p:tgtEl>
                                      </p:cBhvr>
                                      <p:to x="100000" y="100000"/>
                                    </p:animScale>
                                    <p:animScale>
                                      <p:cBhvr>
                                        <p:cTn id="17" dur="26">
                                          <p:stCondLst>
                                            <p:cond delay="1642"/>
                                          </p:stCondLst>
                                        </p:cTn>
                                        <p:tgtEl>
                                          <p:spTgt spid="8">
                                            <p:txEl>
                                              <p:pRg st="5" end="5"/>
                                            </p:txEl>
                                          </p:spTgt>
                                        </p:tgtEl>
                                      </p:cBhvr>
                                      <p:to x="100000" y="90000"/>
                                    </p:animScale>
                                    <p:animScale>
                                      <p:cBhvr>
                                        <p:cTn id="18" dur="166" decel="50000">
                                          <p:stCondLst>
                                            <p:cond delay="1668"/>
                                          </p:stCondLst>
                                        </p:cTn>
                                        <p:tgtEl>
                                          <p:spTgt spid="8">
                                            <p:txEl>
                                              <p:pRg st="5" end="5"/>
                                            </p:txEl>
                                          </p:spTgt>
                                        </p:tgtEl>
                                      </p:cBhvr>
                                      <p:to x="100000" y="100000"/>
                                    </p:animScale>
                                    <p:animScale>
                                      <p:cBhvr>
                                        <p:cTn id="19" dur="26">
                                          <p:stCondLst>
                                            <p:cond delay="1808"/>
                                          </p:stCondLst>
                                        </p:cTn>
                                        <p:tgtEl>
                                          <p:spTgt spid="8">
                                            <p:txEl>
                                              <p:pRg st="5" end="5"/>
                                            </p:txEl>
                                          </p:spTgt>
                                        </p:tgtEl>
                                      </p:cBhvr>
                                      <p:to x="100000" y="95000"/>
                                    </p:animScale>
                                    <p:animScale>
                                      <p:cBhvr>
                                        <p:cTn id="20" dur="166" decel="50000">
                                          <p:stCondLst>
                                            <p:cond delay="1834"/>
                                          </p:stCondLst>
                                        </p:cTn>
                                        <p:tgtEl>
                                          <p:spTgt spid="8">
                                            <p:txEl>
                                              <p:pRg st="5" end="5"/>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Análisis avanzado de textos</a:t>
            </a:r>
          </a:p>
        </p:txBody>
      </p:sp>
      <p:sp>
        <p:nvSpPr>
          <p:cNvPr id="3" name="2 Marcador de contenido"/>
          <p:cNvSpPr>
            <a:spLocks noGrp="1"/>
          </p:cNvSpPr>
          <p:nvPr>
            <p:ph idx="1"/>
          </p:nvPr>
        </p:nvSpPr>
        <p:spPr/>
        <p:txBody>
          <a:bodyPr/>
          <a:lstStyle/>
          <a:p>
            <a:pPr algn="just"/>
            <a:r>
              <a:rPr lang="es-MX" dirty="0"/>
              <a:t>La función </a:t>
            </a:r>
            <a:r>
              <a:rPr lang="es-MX" b="1" dirty="0" err="1"/>
              <a:t>split</a:t>
            </a:r>
            <a:r>
              <a:rPr lang="es-MX" dirty="0"/>
              <a:t> en </a:t>
            </a:r>
            <a:r>
              <a:rPr lang="es-MX" dirty="0" err="1"/>
              <a:t>Python</a:t>
            </a:r>
            <a:r>
              <a:rPr lang="es-MX" dirty="0"/>
              <a:t> busca espacios y trata las palabras como piezas separadas por espacios.</a:t>
            </a:r>
          </a:p>
          <a:p>
            <a:pPr algn="just"/>
            <a:r>
              <a:rPr lang="es-MX" dirty="0"/>
              <a:t>Trataría las palabras </a:t>
            </a:r>
            <a:r>
              <a:rPr lang="es-MX" b="1" dirty="0" err="1"/>
              <a:t>soft</a:t>
            </a:r>
            <a:r>
              <a:rPr lang="es-MX" b="1" dirty="0"/>
              <a:t> </a:t>
            </a:r>
            <a:r>
              <a:rPr lang="es-MX" dirty="0"/>
              <a:t>y</a:t>
            </a:r>
            <a:r>
              <a:rPr lang="es-MX" b="1" dirty="0"/>
              <a:t> </a:t>
            </a:r>
            <a:r>
              <a:rPr lang="es-MX" b="1" dirty="0" err="1"/>
              <a:t>soft</a:t>
            </a:r>
            <a:r>
              <a:rPr lang="es-MX" b="1" dirty="0"/>
              <a:t>!</a:t>
            </a:r>
            <a:r>
              <a:rPr lang="es-MX" dirty="0"/>
              <a:t> Como diferentes palabras y se crearía una entrada independiente para cada palabra en el diccionario.</a:t>
            </a:r>
          </a:p>
          <a:p>
            <a:pPr algn="just"/>
            <a:r>
              <a:rPr lang="es-MX" dirty="0"/>
              <a:t>Trataría </a:t>
            </a:r>
            <a:r>
              <a:rPr lang="es-MX" b="1" dirty="0"/>
              <a:t>“</a:t>
            </a:r>
            <a:r>
              <a:rPr lang="es-MX" b="1" dirty="0" err="1"/>
              <a:t>who</a:t>
            </a:r>
            <a:r>
              <a:rPr lang="es-MX" b="1" dirty="0"/>
              <a:t>”</a:t>
            </a:r>
            <a:r>
              <a:rPr lang="es-MX" dirty="0"/>
              <a:t> y </a:t>
            </a:r>
            <a:r>
              <a:rPr lang="es-MX" b="1" dirty="0"/>
              <a:t>“</a:t>
            </a:r>
            <a:r>
              <a:rPr lang="es-MX" b="1" dirty="0" err="1"/>
              <a:t>Who</a:t>
            </a:r>
            <a:r>
              <a:rPr lang="es-MX" b="1" dirty="0"/>
              <a:t>”</a:t>
            </a:r>
            <a:r>
              <a:rPr lang="es-MX" dirty="0"/>
              <a:t> como diferentes palabras con diferentes contadores.</a:t>
            </a:r>
          </a:p>
          <a:p>
            <a:pPr algn="just"/>
            <a:r>
              <a:rPr lang="es-MX" dirty="0"/>
              <a:t>Se pueden resolver ambos problemas utilizando los métodos de cadenas </a:t>
            </a:r>
            <a:r>
              <a:rPr lang="es-MX" b="1" dirty="0" err="1"/>
              <a:t>lower</a:t>
            </a:r>
            <a:r>
              <a:rPr lang="es-MX" b="1" dirty="0"/>
              <a:t>, </a:t>
            </a:r>
            <a:r>
              <a:rPr lang="es-MX" b="1" dirty="0" err="1"/>
              <a:t>punctuation</a:t>
            </a:r>
            <a:r>
              <a:rPr lang="es-MX" b="1" dirty="0"/>
              <a:t> </a:t>
            </a:r>
            <a:r>
              <a:rPr lang="es-MX" dirty="0"/>
              <a:t>y </a:t>
            </a:r>
            <a:r>
              <a:rPr lang="es-MX" b="1" dirty="0" err="1"/>
              <a:t>translate</a:t>
            </a:r>
            <a:r>
              <a:rPr lang="es-MX" b="1" dirty="0"/>
              <a:t>.</a:t>
            </a: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64</a:t>
            </a:fld>
            <a:endParaRPr lang="es-MX"/>
          </a:p>
        </p:txBody>
      </p:sp>
    </p:spTree>
    <p:extLst>
      <p:ext uri="{BB962C8B-B14F-4D97-AF65-F5344CB8AC3E}">
        <p14:creationId xmlns:p14="http://schemas.microsoft.com/office/powerpoint/2010/main" val="176926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Analicemos el método </a:t>
            </a:r>
            <a:r>
              <a:rPr lang="es-MX" u="sng" dirty="0" err="1"/>
              <a:t>translate</a:t>
            </a:r>
            <a:endParaRPr lang="es-MX" u="sng"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65</a:t>
            </a:fld>
            <a:endParaRPr lang="es-MX"/>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0938" y="2225562"/>
            <a:ext cx="5725324" cy="1629002"/>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263" y="4359275"/>
            <a:ext cx="2657475" cy="2952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838200" y="2205335"/>
            <a:ext cx="4584700" cy="1200329"/>
          </a:xfrm>
          <a:prstGeom prst="rect">
            <a:avLst/>
          </a:prstGeom>
        </p:spPr>
        <p:txBody>
          <a:bodyPr wrap="square">
            <a:spAutoFit/>
          </a:bodyPr>
          <a:lstStyle/>
          <a:p>
            <a:pPr algn="just"/>
            <a:r>
              <a:rPr lang="es-MX" dirty="0"/>
              <a:t>La función </a:t>
            </a:r>
            <a:r>
              <a:rPr lang="es-MX" b="1" dirty="0" err="1"/>
              <a:t>translate</a:t>
            </a:r>
            <a:r>
              <a:rPr lang="es-MX" dirty="0"/>
              <a:t>, reemplaza los caracteres en </a:t>
            </a:r>
            <a:r>
              <a:rPr lang="es-MX" b="1" i="1" dirty="0" err="1"/>
              <a:t>fromstr</a:t>
            </a:r>
            <a:r>
              <a:rPr lang="es-MX" dirty="0"/>
              <a:t> con el carácter en la misma posición en </a:t>
            </a:r>
            <a:r>
              <a:rPr lang="es-MX" b="1" i="1" dirty="0" err="1"/>
              <a:t>tostr</a:t>
            </a:r>
            <a:r>
              <a:rPr lang="es-MX" dirty="0"/>
              <a:t> y elimina todos los caracteres que están en </a:t>
            </a:r>
            <a:r>
              <a:rPr lang="es-MX" b="1" i="1" dirty="0" err="1"/>
              <a:t>deletestr</a:t>
            </a:r>
            <a:r>
              <a:rPr lang="es-MX" b="1" i="1" dirty="0"/>
              <a:t>.</a:t>
            </a:r>
          </a:p>
        </p:txBody>
      </p:sp>
      <p:pic>
        <p:nvPicPr>
          <p:cNvPr id="10" name="Imagen 8"/>
          <p:cNvPicPr>
            <a:picLocks noChangeAspect="1"/>
          </p:cNvPicPr>
          <p:nvPr/>
        </p:nvPicPr>
        <p:blipFill>
          <a:blip r:embed="rId4"/>
          <a:stretch>
            <a:fillRect/>
          </a:stretch>
        </p:blipFill>
        <p:spPr>
          <a:xfrm>
            <a:off x="838200" y="4506912"/>
            <a:ext cx="5129585" cy="276901"/>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02538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wipe(down)">
                                      <p:cBhvr>
                                        <p:cTn id="25" dur="580">
                                          <p:stCondLst>
                                            <p:cond delay="0"/>
                                          </p:stCondLst>
                                        </p:cTn>
                                        <p:tgtEl>
                                          <p:spTgt spid="2051"/>
                                        </p:tgtEl>
                                      </p:cBhvr>
                                    </p:animEffect>
                                    <p:anim calcmode="lin" valueType="num">
                                      <p:cBhvr>
                                        <p:cTn id="26"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31" dur="26">
                                          <p:stCondLst>
                                            <p:cond delay="650"/>
                                          </p:stCondLst>
                                        </p:cTn>
                                        <p:tgtEl>
                                          <p:spTgt spid="2051"/>
                                        </p:tgtEl>
                                      </p:cBhvr>
                                      <p:to x="100000" y="60000"/>
                                    </p:animScale>
                                    <p:animScale>
                                      <p:cBhvr>
                                        <p:cTn id="32" dur="166" decel="50000">
                                          <p:stCondLst>
                                            <p:cond delay="676"/>
                                          </p:stCondLst>
                                        </p:cTn>
                                        <p:tgtEl>
                                          <p:spTgt spid="2051"/>
                                        </p:tgtEl>
                                      </p:cBhvr>
                                      <p:to x="100000" y="100000"/>
                                    </p:animScale>
                                    <p:animScale>
                                      <p:cBhvr>
                                        <p:cTn id="33" dur="26">
                                          <p:stCondLst>
                                            <p:cond delay="1312"/>
                                          </p:stCondLst>
                                        </p:cTn>
                                        <p:tgtEl>
                                          <p:spTgt spid="2051"/>
                                        </p:tgtEl>
                                      </p:cBhvr>
                                      <p:to x="100000" y="80000"/>
                                    </p:animScale>
                                    <p:animScale>
                                      <p:cBhvr>
                                        <p:cTn id="34" dur="166" decel="50000">
                                          <p:stCondLst>
                                            <p:cond delay="1338"/>
                                          </p:stCondLst>
                                        </p:cTn>
                                        <p:tgtEl>
                                          <p:spTgt spid="2051"/>
                                        </p:tgtEl>
                                      </p:cBhvr>
                                      <p:to x="100000" y="100000"/>
                                    </p:animScale>
                                    <p:animScale>
                                      <p:cBhvr>
                                        <p:cTn id="35" dur="26">
                                          <p:stCondLst>
                                            <p:cond delay="1642"/>
                                          </p:stCondLst>
                                        </p:cTn>
                                        <p:tgtEl>
                                          <p:spTgt spid="2051"/>
                                        </p:tgtEl>
                                      </p:cBhvr>
                                      <p:to x="100000" y="90000"/>
                                    </p:animScale>
                                    <p:animScale>
                                      <p:cBhvr>
                                        <p:cTn id="36" dur="166" decel="50000">
                                          <p:stCondLst>
                                            <p:cond delay="1668"/>
                                          </p:stCondLst>
                                        </p:cTn>
                                        <p:tgtEl>
                                          <p:spTgt spid="2051"/>
                                        </p:tgtEl>
                                      </p:cBhvr>
                                      <p:to x="100000" y="100000"/>
                                    </p:animScale>
                                    <p:animScale>
                                      <p:cBhvr>
                                        <p:cTn id="37" dur="26">
                                          <p:stCondLst>
                                            <p:cond delay="1808"/>
                                          </p:stCondLst>
                                        </p:cTn>
                                        <p:tgtEl>
                                          <p:spTgt spid="2051"/>
                                        </p:tgtEl>
                                      </p:cBhvr>
                                      <p:to x="100000" y="95000"/>
                                    </p:animScale>
                                    <p:animScale>
                                      <p:cBhvr>
                                        <p:cTn id="38" dur="166" decel="50000">
                                          <p:stCondLst>
                                            <p:cond delay="1834"/>
                                          </p:stCondLst>
                                        </p:cTn>
                                        <p:tgtEl>
                                          <p:spTgt spid="20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Análisis avanzado de texto</a:t>
            </a:r>
          </a:p>
        </p:txBody>
      </p:sp>
      <p:sp>
        <p:nvSpPr>
          <p:cNvPr id="3" name="Marcador de contenido 2"/>
          <p:cNvSpPr>
            <a:spLocks noGrp="1"/>
          </p:cNvSpPr>
          <p:nvPr>
            <p:ph sz="half" idx="1"/>
          </p:nvPr>
        </p:nvSpPr>
        <p:spPr/>
        <p:txBody>
          <a:bodyPr>
            <a:normAutofit/>
          </a:bodyPr>
          <a:lstStyle/>
          <a:p>
            <a:r>
              <a:rPr lang="es-MX" sz="2400" dirty="0"/>
              <a:t>Signos de puntuación en Python.</a:t>
            </a:r>
          </a:p>
          <a:p>
            <a:endParaRPr lang="es-MX" sz="2400" dirty="0"/>
          </a:p>
          <a:p>
            <a:endParaRPr lang="es-MX" sz="2400" dirty="0"/>
          </a:p>
          <a:p>
            <a:endParaRPr lang="es-MX" sz="2400"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66</a:t>
            </a:fld>
            <a:endParaRPr lang="es-MX"/>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432050"/>
            <a:ext cx="3829050" cy="7620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29389"/>
            <a:ext cx="5181600" cy="374381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874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a:t>Actividad 8: 1 Diccionario</a:t>
            </a:r>
            <a:r>
              <a:rPr lang="es-MX" b="0" dirty="0"/>
              <a:t> </a:t>
            </a:r>
            <a:endParaRPr lang="es-MX" dirty="0"/>
          </a:p>
        </p:txBody>
      </p:sp>
      <p:sp>
        <p:nvSpPr>
          <p:cNvPr id="9" name="Marcador de contenido 8"/>
          <p:cNvSpPr>
            <a:spLocks noGrp="1"/>
          </p:cNvSpPr>
          <p:nvPr>
            <p:ph idx="1"/>
          </p:nvPr>
        </p:nvSpPr>
        <p:spPr/>
        <p:txBody>
          <a:bodyPr/>
          <a:lstStyle/>
          <a:p>
            <a:pPr algn="just"/>
            <a:r>
              <a:rPr lang="es-MX" dirty="0"/>
              <a:t>Escribir un programa que clasifica cada mensaje de correo dependiendo del día de la semana en que se recibió. Para hacer esto busca las líneas que comienzan con ‘</a:t>
            </a:r>
            <a:r>
              <a:rPr lang="es-MX" dirty="0" err="1"/>
              <a:t>From</a:t>
            </a:r>
            <a:r>
              <a:rPr lang="es-MX" dirty="0"/>
              <a:t>’, después busca por la tercer palabra y </a:t>
            </a:r>
            <a:r>
              <a:rPr lang="es-MX" dirty="0" err="1"/>
              <a:t>manten</a:t>
            </a:r>
            <a:r>
              <a:rPr lang="es-MX" dirty="0"/>
              <a:t> un contador para cada uno de los días de la semana. Al final del programa los contenidos del diccionario (el orden no importa).</a:t>
            </a:r>
          </a:p>
          <a:p>
            <a:pPr algn="just"/>
            <a:r>
              <a:rPr lang="es-MX" dirty="0"/>
              <a:t>Línea de ejemplo:</a:t>
            </a:r>
          </a:p>
          <a:p>
            <a:pPr algn="just"/>
            <a:endParaRPr lang="es-MX" dirty="0"/>
          </a:p>
          <a:p>
            <a:pPr algn="just"/>
            <a:r>
              <a:rPr lang="es-MX" dirty="0"/>
              <a:t>Ejemplo de ejecución:</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67</a:t>
            </a:fld>
            <a:endParaRPr lang="es-MX"/>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824" y="4059238"/>
            <a:ext cx="6192837" cy="2762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554" y="5137150"/>
            <a:ext cx="4905375" cy="533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627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 8: 2 Diccionario </a:t>
            </a:r>
          </a:p>
        </p:txBody>
      </p:sp>
      <p:sp>
        <p:nvSpPr>
          <p:cNvPr id="3" name="Marcador de contenido 2"/>
          <p:cNvSpPr>
            <a:spLocks noGrp="1"/>
          </p:cNvSpPr>
          <p:nvPr>
            <p:ph idx="1"/>
          </p:nvPr>
        </p:nvSpPr>
        <p:spPr/>
        <p:txBody>
          <a:bodyPr/>
          <a:lstStyle/>
          <a:p>
            <a:pPr algn="just"/>
            <a:r>
              <a:rPr lang="es-MX" dirty="0"/>
              <a:t>Escribe un programa para leer a través de un historial de correos, construye un histograma utilizando un diccionario para contar cuantos mensajes han llegado de cada dirección de correo electrónico, e imprime el diccionario.</a:t>
            </a:r>
          </a:p>
          <a:p>
            <a:pPr algn="just"/>
            <a:r>
              <a:rPr lang="es-MX" dirty="0"/>
              <a:t>Ejemplo:</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68</a:t>
            </a:fld>
            <a:endParaRPr lang="es-MX"/>
          </a:p>
        </p:txBody>
      </p:sp>
      <p:pic>
        <p:nvPicPr>
          <p:cNvPr id="7" name="Imagen 6"/>
          <p:cNvPicPr>
            <a:picLocks noChangeAspect="1"/>
          </p:cNvPicPr>
          <p:nvPr/>
        </p:nvPicPr>
        <p:blipFill>
          <a:blip r:embed="rId2"/>
          <a:stretch>
            <a:fillRect/>
          </a:stretch>
        </p:blipFill>
        <p:spPr>
          <a:xfrm>
            <a:off x="2304521" y="3852829"/>
            <a:ext cx="7582958" cy="1867161"/>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6358952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 8: 3 Diccionario </a:t>
            </a:r>
          </a:p>
        </p:txBody>
      </p:sp>
      <p:sp>
        <p:nvSpPr>
          <p:cNvPr id="3" name="Marcador de contenido 2"/>
          <p:cNvSpPr>
            <a:spLocks noGrp="1"/>
          </p:cNvSpPr>
          <p:nvPr>
            <p:ph idx="1"/>
          </p:nvPr>
        </p:nvSpPr>
        <p:spPr/>
        <p:txBody>
          <a:bodyPr/>
          <a:lstStyle/>
          <a:p>
            <a:pPr algn="just"/>
            <a:r>
              <a:rPr lang="es-MX" dirty="0"/>
              <a:t>Este programa almacena el nombre del dominio (en vez de la dirección) desde donde fue enviado el mensaje en vez de quien envió el mensaje (es decir, la dirección de correo electrónica completa). Al final el programa imprime el contenido del diccionario.</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69</a:t>
            </a:fld>
            <a:endParaRPr lang="es-MX"/>
          </a:p>
        </p:txBody>
      </p:sp>
      <p:pic>
        <p:nvPicPr>
          <p:cNvPr id="7" name="Imagen 6"/>
          <p:cNvPicPr>
            <a:picLocks noChangeAspect="1"/>
          </p:cNvPicPr>
          <p:nvPr/>
        </p:nvPicPr>
        <p:blipFill>
          <a:blip r:embed="rId2"/>
          <a:stretch>
            <a:fillRect/>
          </a:stretch>
        </p:blipFill>
        <p:spPr>
          <a:xfrm>
            <a:off x="2847521" y="3477996"/>
            <a:ext cx="6496957" cy="1114581"/>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49747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Orden de asociación</a:t>
            </a:r>
          </a:p>
        </p:txBody>
      </p:sp>
      <p:sp>
        <p:nvSpPr>
          <p:cNvPr id="3" name="Marcador de contenido 2"/>
          <p:cNvSpPr>
            <a:spLocks noGrp="1"/>
          </p:cNvSpPr>
          <p:nvPr>
            <p:ph idx="1"/>
          </p:nvPr>
        </p:nvSpPr>
        <p:spPr/>
        <p:txBody>
          <a:bodyPr/>
          <a:lstStyle/>
          <a:p>
            <a:r>
              <a:rPr lang="es-MX" dirty="0"/>
              <a:t>En aritmética, los operadores sobre el mismo nivel de precedencia, son asociados por la izquierda. </a:t>
            </a:r>
          </a:p>
          <a:p>
            <a:pPr lvl="1"/>
            <a:r>
              <a:rPr lang="es-MX" dirty="0"/>
              <a:t>Ejemplo:	</a:t>
            </a:r>
            <a:r>
              <a:rPr lang="es-MX" dirty="0">
                <a:solidFill>
                  <a:srgbClr val="00B0F0"/>
                </a:solidFill>
              </a:rPr>
              <a:t>5-4-2, significa (5-4)-2</a:t>
            </a:r>
          </a:p>
          <a:p>
            <a:pPr lvl="1"/>
            <a:endParaRPr lang="es-MX" dirty="0"/>
          </a:p>
          <a:p>
            <a:pPr algn="just"/>
            <a:r>
              <a:rPr lang="es-MX" dirty="0"/>
              <a:t>Mientras que la exponenciación son asociados por la derecha.</a:t>
            </a:r>
          </a:p>
          <a:p>
            <a:pPr lvl="1"/>
            <a:r>
              <a:rPr lang="es-MX" dirty="0"/>
              <a:t>Ejemplo: </a:t>
            </a:r>
            <a:r>
              <a:rPr lang="es-MX" dirty="0">
                <a:solidFill>
                  <a:srgbClr val="00B0F0"/>
                </a:solidFill>
              </a:rPr>
              <a:t>3**4**5, significa 3**(4**5)</a:t>
            </a:r>
          </a:p>
          <a:p>
            <a:pPr lvl="1"/>
            <a:endParaRPr lang="es-MX"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a:t>
            </a:fld>
            <a:endParaRPr lang="es-MX"/>
          </a:p>
        </p:txBody>
      </p:sp>
    </p:spTree>
    <p:extLst>
      <p:ext uri="{BB962C8B-B14F-4D97-AF65-F5344CB8AC3E}">
        <p14:creationId xmlns:p14="http://schemas.microsoft.com/office/powerpoint/2010/main" val="1074755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MX" dirty="0" err="1"/>
              <a:t>Tupla</a:t>
            </a:r>
            <a:endParaRPr lang="es-MX" dirty="0"/>
          </a:p>
        </p:txBody>
      </p:sp>
      <p:sp>
        <p:nvSpPr>
          <p:cNvPr id="8" name="Marcador de texto 7"/>
          <p:cNvSpPr>
            <a:spLocks noGrp="1"/>
          </p:cNvSpPr>
          <p:nvPr>
            <p:ph type="body" idx="1"/>
          </p:nvPr>
        </p:nvSpPr>
        <p:spPr/>
        <p:txBody>
          <a:bodyPr/>
          <a:lstStyle/>
          <a:p>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70</a:t>
            </a:fld>
            <a:endParaRPr lang="es-MX"/>
          </a:p>
        </p:txBody>
      </p:sp>
    </p:spTree>
    <p:extLst>
      <p:ext uri="{BB962C8B-B14F-4D97-AF65-F5344CB8AC3E}">
        <p14:creationId xmlns:p14="http://schemas.microsoft.com/office/powerpoint/2010/main" val="31345589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Tupla</a:t>
            </a:r>
            <a:endParaRPr lang="es-MX" dirty="0"/>
          </a:p>
        </p:txBody>
      </p:sp>
      <p:sp>
        <p:nvSpPr>
          <p:cNvPr id="3" name="Marcador de contenido 2"/>
          <p:cNvSpPr>
            <a:spLocks noGrp="1"/>
          </p:cNvSpPr>
          <p:nvPr>
            <p:ph idx="1"/>
          </p:nvPr>
        </p:nvSpPr>
        <p:spPr/>
        <p:txBody>
          <a:bodyPr/>
          <a:lstStyle/>
          <a:p>
            <a:r>
              <a:rPr lang="es-MX" dirty="0"/>
              <a:t>Es una secuencia de valores similares a una lista.</a:t>
            </a:r>
          </a:p>
          <a:p>
            <a:r>
              <a:rPr lang="es-MX" dirty="0"/>
              <a:t>Los valores guardados en una </a:t>
            </a:r>
            <a:r>
              <a:rPr lang="es-MX" dirty="0" err="1"/>
              <a:t>tupla</a:t>
            </a:r>
            <a:r>
              <a:rPr lang="es-MX" dirty="0"/>
              <a:t> pueden ser de cualquier tipo, y son indexados por números enteros.</a:t>
            </a:r>
          </a:p>
          <a:p>
            <a:r>
              <a:rPr lang="es-MX" dirty="0"/>
              <a:t>Las </a:t>
            </a:r>
            <a:r>
              <a:rPr lang="es-MX" dirty="0" err="1"/>
              <a:t>tuplas</a:t>
            </a:r>
            <a:r>
              <a:rPr lang="es-MX" dirty="0"/>
              <a:t> son inmutables.</a:t>
            </a:r>
          </a:p>
          <a:p>
            <a:r>
              <a:rPr lang="es-MX" dirty="0"/>
              <a:t>Sintácticamente una </a:t>
            </a:r>
            <a:r>
              <a:rPr lang="es-MX" dirty="0" err="1"/>
              <a:t>tupla</a:t>
            </a:r>
            <a:r>
              <a:rPr lang="es-MX" dirty="0"/>
              <a:t> es una lista de valores separados por comas.</a:t>
            </a:r>
          </a:p>
          <a:p>
            <a:pPr marL="0" indent="0">
              <a:buNone/>
            </a:pPr>
            <a:endParaRPr lang="es-MX" dirty="0"/>
          </a:p>
          <a:p>
            <a:r>
              <a:rPr lang="es-MX" dirty="0"/>
              <a:t>Aunque no es necesario, es común cerrar las </a:t>
            </a:r>
            <a:r>
              <a:rPr lang="es-MX" dirty="0" err="1"/>
              <a:t>tuplas</a:t>
            </a:r>
            <a:r>
              <a:rPr lang="es-MX" dirty="0"/>
              <a:t> entre paréntesis</a:t>
            </a:r>
          </a:p>
          <a:p>
            <a:endParaRPr lang="es-MX"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71</a:t>
            </a:fld>
            <a:endParaRPr lang="es-MX"/>
          </a:p>
        </p:txBody>
      </p:sp>
      <p:pic>
        <p:nvPicPr>
          <p:cNvPr id="7" name="Imagen 6"/>
          <p:cNvPicPr>
            <a:picLocks noChangeAspect="1"/>
          </p:cNvPicPr>
          <p:nvPr/>
        </p:nvPicPr>
        <p:blipFill>
          <a:blip r:embed="rId2"/>
          <a:stretch>
            <a:fillRect/>
          </a:stretch>
        </p:blipFill>
        <p:spPr>
          <a:xfrm>
            <a:off x="3555210" y="4347366"/>
            <a:ext cx="4039164" cy="485843"/>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2342636" y="5609960"/>
            <a:ext cx="4353533" cy="466790"/>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7525364" y="5609960"/>
            <a:ext cx="3720978" cy="466790"/>
          </a:xfrm>
          <a:prstGeom prst="rect">
            <a:avLst/>
          </a:prstGeom>
          <a:effectLst>
            <a:glow rad="139700">
              <a:schemeClr val="accent1">
                <a:satMod val="175000"/>
                <a:alpha val="40000"/>
              </a:schemeClr>
            </a:glow>
          </a:effectLst>
        </p:spPr>
      </p:pic>
      <p:sp>
        <p:nvSpPr>
          <p:cNvPr id="10" name="Rectángulo 9"/>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277260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wipe(down)">
                                      <p:cBhvr>
                                        <p:cTn id="77" dur="580">
                                          <p:stCondLst>
                                            <p:cond delay="0"/>
                                          </p:stCondLst>
                                        </p:cTn>
                                        <p:tgtEl>
                                          <p:spTgt spid="3">
                                            <p:txEl>
                                              <p:pRg st="5" end="5"/>
                                            </p:txEl>
                                          </p:spTgt>
                                        </p:tgtEl>
                                      </p:cBhvr>
                                    </p:animEffect>
                                    <p:anim calcmode="lin" valueType="num">
                                      <p:cBhvr>
                                        <p:cTn id="7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5" end="5"/>
                                            </p:txEl>
                                          </p:spTgt>
                                        </p:tgtEl>
                                      </p:cBhvr>
                                      <p:to x="100000" y="60000"/>
                                    </p:animScale>
                                    <p:animScale>
                                      <p:cBhvr>
                                        <p:cTn id="84" dur="166" decel="50000">
                                          <p:stCondLst>
                                            <p:cond delay="676"/>
                                          </p:stCondLst>
                                        </p:cTn>
                                        <p:tgtEl>
                                          <p:spTgt spid="3">
                                            <p:txEl>
                                              <p:pRg st="5" end="5"/>
                                            </p:txEl>
                                          </p:spTgt>
                                        </p:tgtEl>
                                      </p:cBhvr>
                                      <p:to x="100000" y="100000"/>
                                    </p:animScale>
                                    <p:animScale>
                                      <p:cBhvr>
                                        <p:cTn id="85" dur="26">
                                          <p:stCondLst>
                                            <p:cond delay="1312"/>
                                          </p:stCondLst>
                                        </p:cTn>
                                        <p:tgtEl>
                                          <p:spTgt spid="3">
                                            <p:txEl>
                                              <p:pRg st="5" end="5"/>
                                            </p:txEl>
                                          </p:spTgt>
                                        </p:tgtEl>
                                      </p:cBhvr>
                                      <p:to x="100000" y="80000"/>
                                    </p:animScale>
                                    <p:animScale>
                                      <p:cBhvr>
                                        <p:cTn id="86" dur="166" decel="50000">
                                          <p:stCondLst>
                                            <p:cond delay="1338"/>
                                          </p:stCondLst>
                                        </p:cTn>
                                        <p:tgtEl>
                                          <p:spTgt spid="3">
                                            <p:txEl>
                                              <p:pRg st="5" end="5"/>
                                            </p:txEl>
                                          </p:spTgt>
                                        </p:tgtEl>
                                      </p:cBhvr>
                                      <p:to x="100000" y="100000"/>
                                    </p:animScale>
                                    <p:animScale>
                                      <p:cBhvr>
                                        <p:cTn id="87" dur="26">
                                          <p:stCondLst>
                                            <p:cond delay="1642"/>
                                          </p:stCondLst>
                                        </p:cTn>
                                        <p:tgtEl>
                                          <p:spTgt spid="3">
                                            <p:txEl>
                                              <p:pRg st="5" end="5"/>
                                            </p:txEl>
                                          </p:spTgt>
                                        </p:tgtEl>
                                      </p:cBhvr>
                                      <p:to x="100000" y="90000"/>
                                    </p:animScale>
                                    <p:animScale>
                                      <p:cBhvr>
                                        <p:cTn id="88" dur="166" decel="50000">
                                          <p:stCondLst>
                                            <p:cond delay="1668"/>
                                          </p:stCondLst>
                                        </p:cTn>
                                        <p:tgtEl>
                                          <p:spTgt spid="3">
                                            <p:txEl>
                                              <p:pRg st="5" end="5"/>
                                            </p:txEl>
                                          </p:spTgt>
                                        </p:tgtEl>
                                      </p:cBhvr>
                                      <p:to x="100000" y="100000"/>
                                    </p:animScale>
                                    <p:animScale>
                                      <p:cBhvr>
                                        <p:cTn id="89" dur="26">
                                          <p:stCondLst>
                                            <p:cond delay="1808"/>
                                          </p:stCondLst>
                                        </p:cTn>
                                        <p:tgtEl>
                                          <p:spTgt spid="3">
                                            <p:txEl>
                                              <p:pRg st="5" end="5"/>
                                            </p:txEl>
                                          </p:spTgt>
                                        </p:tgtEl>
                                      </p:cBhvr>
                                      <p:to x="100000" y="95000"/>
                                    </p:animScale>
                                    <p:animScale>
                                      <p:cBhvr>
                                        <p:cTn id="90" dur="166" decel="50000">
                                          <p:stCondLst>
                                            <p:cond delay="1834"/>
                                          </p:stCondLst>
                                        </p:cTn>
                                        <p:tgtEl>
                                          <p:spTgt spid="3">
                                            <p:txEl>
                                              <p:pRg st="5" end="5"/>
                                            </p:txEl>
                                          </p:spTgt>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down)">
                                      <p:cBhvr>
                                        <p:cTn id="93" dur="580">
                                          <p:stCondLst>
                                            <p:cond delay="0"/>
                                          </p:stCondLst>
                                        </p:cTn>
                                        <p:tgtEl>
                                          <p:spTgt spid="8"/>
                                        </p:tgtEl>
                                      </p:cBhvr>
                                    </p:animEffect>
                                    <p:anim calcmode="lin" valueType="num">
                                      <p:cBhvr>
                                        <p:cTn id="9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9" dur="26">
                                          <p:stCondLst>
                                            <p:cond delay="650"/>
                                          </p:stCondLst>
                                        </p:cTn>
                                        <p:tgtEl>
                                          <p:spTgt spid="8"/>
                                        </p:tgtEl>
                                      </p:cBhvr>
                                      <p:to x="100000" y="60000"/>
                                    </p:animScale>
                                    <p:animScale>
                                      <p:cBhvr>
                                        <p:cTn id="100" dur="166" decel="50000">
                                          <p:stCondLst>
                                            <p:cond delay="676"/>
                                          </p:stCondLst>
                                        </p:cTn>
                                        <p:tgtEl>
                                          <p:spTgt spid="8"/>
                                        </p:tgtEl>
                                      </p:cBhvr>
                                      <p:to x="100000" y="100000"/>
                                    </p:animScale>
                                    <p:animScale>
                                      <p:cBhvr>
                                        <p:cTn id="101" dur="26">
                                          <p:stCondLst>
                                            <p:cond delay="1312"/>
                                          </p:stCondLst>
                                        </p:cTn>
                                        <p:tgtEl>
                                          <p:spTgt spid="8"/>
                                        </p:tgtEl>
                                      </p:cBhvr>
                                      <p:to x="100000" y="80000"/>
                                    </p:animScale>
                                    <p:animScale>
                                      <p:cBhvr>
                                        <p:cTn id="102" dur="166" decel="50000">
                                          <p:stCondLst>
                                            <p:cond delay="1338"/>
                                          </p:stCondLst>
                                        </p:cTn>
                                        <p:tgtEl>
                                          <p:spTgt spid="8"/>
                                        </p:tgtEl>
                                      </p:cBhvr>
                                      <p:to x="100000" y="100000"/>
                                    </p:animScale>
                                    <p:animScale>
                                      <p:cBhvr>
                                        <p:cTn id="103" dur="26">
                                          <p:stCondLst>
                                            <p:cond delay="1642"/>
                                          </p:stCondLst>
                                        </p:cTn>
                                        <p:tgtEl>
                                          <p:spTgt spid="8"/>
                                        </p:tgtEl>
                                      </p:cBhvr>
                                      <p:to x="100000" y="90000"/>
                                    </p:animScale>
                                    <p:animScale>
                                      <p:cBhvr>
                                        <p:cTn id="104" dur="166" decel="50000">
                                          <p:stCondLst>
                                            <p:cond delay="1668"/>
                                          </p:stCondLst>
                                        </p:cTn>
                                        <p:tgtEl>
                                          <p:spTgt spid="8"/>
                                        </p:tgtEl>
                                      </p:cBhvr>
                                      <p:to x="100000" y="100000"/>
                                    </p:animScale>
                                    <p:animScale>
                                      <p:cBhvr>
                                        <p:cTn id="105" dur="26">
                                          <p:stCondLst>
                                            <p:cond delay="1808"/>
                                          </p:stCondLst>
                                        </p:cTn>
                                        <p:tgtEl>
                                          <p:spTgt spid="8"/>
                                        </p:tgtEl>
                                      </p:cBhvr>
                                      <p:to x="100000" y="95000"/>
                                    </p:animScale>
                                    <p:animScale>
                                      <p:cBhvr>
                                        <p:cTn id="106" dur="166" decel="50000">
                                          <p:stCondLst>
                                            <p:cond delay="1834"/>
                                          </p:stCondLst>
                                        </p:cTn>
                                        <p:tgtEl>
                                          <p:spTgt spid="8"/>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wipe(down)">
                                      <p:cBhvr>
                                        <p:cTn id="109" dur="580">
                                          <p:stCondLst>
                                            <p:cond delay="0"/>
                                          </p:stCondLst>
                                        </p:cTn>
                                        <p:tgtEl>
                                          <p:spTgt spid="9"/>
                                        </p:tgtEl>
                                      </p:cBhvr>
                                    </p:animEffect>
                                    <p:anim calcmode="lin" valueType="num">
                                      <p:cBhvr>
                                        <p:cTn id="11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15" dur="26">
                                          <p:stCondLst>
                                            <p:cond delay="650"/>
                                          </p:stCondLst>
                                        </p:cTn>
                                        <p:tgtEl>
                                          <p:spTgt spid="9"/>
                                        </p:tgtEl>
                                      </p:cBhvr>
                                      <p:to x="100000" y="60000"/>
                                    </p:animScale>
                                    <p:animScale>
                                      <p:cBhvr>
                                        <p:cTn id="116" dur="166" decel="50000">
                                          <p:stCondLst>
                                            <p:cond delay="676"/>
                                          </p:stCondLst>
                                        </p:cTn>
                                        <p:tgtEl>
                                          <p:spTgt spid="9"/>
                                        </p:tgtEl>
                                      </p:cBhvr>
                                      <p:to x="100000" y="100000"/>
                                    </p:animScale>
                                    <p:animScale>
                                      <p:cBhvr>
                                        <p:cTn id="117" dur="26">
                                          <p:stCondLst>
                                            <p:cond delay="1312"/>
                                          </p:stCondLst>
                                        </p:cTn>
                                        <p:tgtEl>
                                          <p:spTgt spid="9"/>
                                        </p:tgtEl>
                                      </p:cBhvr>
                                      <p:to x="100000" y="80000"/>
                                    </p:animScale>
                                    <p:animScale>
                                      <p:cBhvr>
                                        <p:cTn id="118" dur="166" decel="50000">
                                          <p:stCondLst>
                                            <p:cond delay="1338"/>
                                          </p:stCondLst>
                                        </p:cTn>
                                        <p:tgtEl>
                                          <p:spTgt spid="9"/>
                                        </p:tgtEl>
                                      </p:cBhvr>
                                      <p:to x="100000" y="100000"/>
                                    </p:animScale>
                                    <p:animScale>
                                      <p:cBhvr>
                                        <p:cTn id="119" dur="26">
                                          <p:stCondLst>
                                            <p:cond delay="1642"/>
                                          </p:stCondLst>
                                        </p:cTn>
                                        <p:tgtEl>
                                          <p:spTgt spid="9"/>
                                        </p:tgtEl>
                                      </p:cBhvr>
                                      <p:to x="100000" y="90000"/>
                                    </p:animScale>
                                    <p:animScale>
                                      <p:cBhvr>
                                        <p:cTn id="120" dur="166" decel="50000">
                                          <p:stCondLst>
                                            <p:cond delay="1668"/>
                                          </p:stCondLst>
                                        </p:cTn>
                                        <p:tgtEl>
                                          <p:spTgt spid="9"/>
                                        </p:tgtEl>
                                      </p:cBhvr>
                                      <p:to x="100000" y="100000"/>
                                    </p:animScale>
                                    <p:animScale>
                                      <p:cBhvr>
                                        <p:cTn id="121" dur="26">
                                          <p:stCondLst>
                                            <p:cond delay="1808"/>
                                          </p:stCondLst>
                                        </p:cTn>
                                        <p:tgtEl>
                                          <p:spTgt spid="9"/>
                                        </p:tgtEl>
                                      </p:cBhvr>
                                      <p:to x="100000" y="95000"/>
                                    </p:animScale>
                                    <p:animScale>
                                      <p:cBhvr>
                                        <p:cTn id="12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Tupla</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algn="just"/>
                <a:r>
                  <a:rPr lang="es-MX" dirty="0"/>
                  <a:t>Para crear una </a:t>
                </a:r>
                <a:r>
                  <a:rPr lang="es-MX" dirty="0" err="1"/>
                  <a:t>tupla</a:t>
                </a:r>
                <a:r>
                  <a:rPr lang="es-MX" dirty="0"/>
                  <a:t> con un solo elemento, es necesario incluir una coma al final.</a:t>
                </a:r>
              </a:p>
              <a:p>
                <a:pPr algn="just"/>
                <a:endParaRPr lang="es-MX" dirty="0"/>
              </a:p>
              <a:p>
                <a:pPr algn="just"/>
                <a:endParaRPr lang="es-MX" dirty="0"/>
              </a:p>
              <a:p>
                <a:pPr algn="just"/>
                <a:r>
                  <a:rPr lang="es-MX" dirty="0"/>
                  <a:t>Sin la coma, Python consideraría </a:t>
                </a:r>
                <a14:m>
                  <m:oMath xmlns:m="http://schemas.openxmlformats.org/officeDocument/2006/math">
                    <m:r>
                      <a:rPr lang="es-MX" i="1" dirty="0" smtClean="0">
                        <a:latin typeface="Cambria Math" panose="02040503050406030204" pitchFamily="18" charset="0"/>
                      </a:rPr>
                      <m:t>(‘</m:t>
                    </m:r>
                    <m:r>
                      <a:rPr lang="es-MX" i="1" dirty="0" smtClean="0">
                        <a:latin typeface="Cambria Math" panose="02040503050406030204" pitchFamily="18" charset="0"/>
                      </a:rPr>
                      <m:t>𝑎</m:t>
                    </m:r>
                    <m:r>
                      <a:rPr lang="es-MX" i="1" dirty="0" smtClean="0">
                        <a:latin typeface="Cambria Math" panose="02040503050406030204" pitchFamily="18" charset="0"/>
                      </a:rPr>
                      <m:t>’)</m:t>
                    </m:r>
                  </m:oMath>
                </a14:m>
                <a:r>
                  <a:rPr lang="es-MX" dirty="0"/>
                  <a:t> como una expresión con una cadena entre paréntesis que es evaluada como de tipo cadena </a:t>
                </a:r>
                <a14:m>
                  <m:oMath xmlns:m="http://schemas.openxmlformats.org/officeDocument/2006/math">
                    <m:r>
                      <a:rPr lang="es-MX" i="1" dirty="0" smtClean="0">
                        <a:latin typeface="Cambria Math" panose="02040503050406030204" pitchFamily="18" charset="0"/>
                      </a:rPr>
                      <m:t>𝑠𝑡𝑟𝑖𝑛𝑔</m:t>
                    </m:r>
                  </m:oMath>
                </a14:m>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43" t="-2231" r="-1159"/>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72</a:t>
            </a:fld>
            <a:endParaRPr lang="es-MX"/>
          </a:p>
        </p:txBody>
      </p:sp>
      <p:pic>
        <p:nvPicPr>
          <p:cNvPr id="7" name="Imagen 6"/>
          <p:cNvPicPr>
            <a:picLocks noChangeAspect="1"/>
          </p:cNvPicPr>
          <p:nvPr/>
        </p:nvPicPr>
        <p:blipFill>
          <a:blip r:embed="rId3"/>
          <a:stretch>
            <a:fillRect/>
          </a:stretch>
        </p:blipFill>
        <p:spPr>
          <a:xfrm>
            <a:off x="4796100" y="2351987"/>
            <a:ext cx="2162477" cy="981212"/>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4"/>
          <a:stretch>
            <a:fillRect/>
          </a:stretch>
        </p:blipFill>
        <p:spPr>
          <a:xfrm>
            <a:off x="4696073" y="4374392"/>
            <a:ext cx="2362530" cy="971686"/>
          </a:xfrm>
          <a:prstGeom prst="rect">
            <a:avLst/>
          </a:prstGeom>
          <a:effectLst>
            <a:glow rad="139700">
              <a:schemeClr val="accent1">
                <a:satMod val="175000"/>
                <a:alpha val="40000"/>
              </a:schemeClr>
            </a:glow>
          </a:effectLst>
        </p:spPr>
      </p:pic>
      <p:sp>
        <p:nvSpPr>
          <p:cNvPr id="9" name="Rectángulo 8"/>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12620328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Tupla</a:t>
            </a:r>
            <a:endParaRPr lang="es-MX" dirty="0"/>
          </a:p>
        </p:txBody>
      </p:sp>
      <p:sp>
        <p:nvSpPr>
          <p:cNvPr id="3" name="Marcador de contenido 2"/>
          <p:cNvSpPr>
            <a:spLocks noGrp="1"/>
          </p:cNvSpPr>
          <p:nvPr>
            <p:ph idx="1"/>
          </p:nvPr>
        </p:nvSpPr>
        <p:spPr/>
        <p:txBody>
          <a:bodyPr/>
          <a:lstStyle/>
          <a:p>
            <a:r>
              <a:rPr lang="es-MX" dirty="0"/>
              <a:t>Utilizando la función interna </a:t>
            </a:r>
            <a:r>
              <a:rPr lang="es-MX" b="1" dirty="0" err="1"/>
              <a:t>tuple</a:t>
            </a:r>
            <a:endParaRPr lang="es-MX" b="1" dirty="0"/>
          </a:p>
          <a:p>
            <a:endParaRPr lang="es-MX" b="1" dirty="0"/>
          </a:p>
          <a:p>
            <a:endParaRPr lang="es-MX" b="1" dirty="0"/>
          </a:p>
          <a:p>
            <a:r>
              <a:rPr lang="es-MX" dirty="0"/>
              <a:t>El operador corchete indexa un elemento</a:t>
            </a:r>
          </a:p>
          <a:p>
            <a:endParaRPr lang="es-MX" dirty="0"/>
          </a:p>
          <a:p>
            <a:endParaRPr lang="es-MX" dirty="0"/>
          </a:p>
          <a:p>
            <a:r>
              <a:rPr lang="es-MX" dirty="0"/>
              <a:t>El operador rebanado (</a:t>
            </a:r>
            <a:r>
              <a:rPr lang="es-MX" dirty="0" err="1"/>
              <a:t>slice</a:t>
            </a:r>
            <a:r>
              <a:rPr lang="es-MX" dirty="0"/>
              <a:t>) selecciona un rango de elementos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73</a:t>
            </a:fld>
            <a:endParaRPr lang="es-MX"/>
          </a:p>
        </p:txBody>
      </p:sp>
      <p:pic>
        <p:nvPicPr>
          <p:cNvPr id="7" name="Imagen 6"/>
          <p:cNvPicPr>
            <a:picLocks noChangeAspect="1"/>
          </p:cNvPicPr>
          <p:nvPr/>
        </p:nvPicPr>
        <p:blipFill>
          <a:blip r:embed="rId2"/>
          <a:stretch>
            <a:fillRect/>
          </a:stretch>
        </p:blipFill>
        <p:spPr>
          <a:xfrm>
            <a:off x="1296250" y="1992636"/>
            <a:ext cx="2191056" cy="1047896"/>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4233996" y="2025978"/>
            <a:ext cx="6373114" cy="981212"/>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1296250" y="3612389"/>
            <a:ext cx="4286848" cy="885949"/>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1296250" y="5124225"/>
            <a:ext cx="2295845" cy="695422"/>
          </a:xfrm>
          <a:prstGeom prst="rect">
            <a:avLst/>
          </a:prstGeom>
          <a:effectLst>
            <a:glow rad="139700">
              <a:schemeClr val="accent1">
                <a:satMod val="175000"/>
                <a:alpha val="40000"/>
              </a:schemeClr>
            </a:glow>
          </a:effectLst>
        </p:spPr>
      </p:pic>
      <p:sp>
        <p:nvSpPr>
          <p:cNvPr id="11" name="Rectángulo 10"/>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spTree>
    <p:extLst>
      <p:ext uri="{BB962C8B-B14F-4D97-AF65-F5344CB8AC3E}">
        <p14:creationId xmlns:p14="http://schemas.microsoft.com/office/powerpoint/2010/main" val="424015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80">
                                          <p:stCondLst>
                                            <p:cond delay="0"/>
                                          </p:stCondLst>
                                        </p:cTn>
                                        <p:tgtEl>
                                          <p:spTgt spid="3">
                                            <p:txEl>
                                              <p:pRg st="6" end="6"/>
                                            </p:txEl>
                                          </p:spTgt>
                                        </p:tgtEl>
                                      </p:cBhvr>
                                    </p:animEffect>
                                    <p:anim calcmode="lin" valueType="num">
                                      <p:cBhvr>
                                        <p:cTn id="4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6" end="6"/>
                                            </p:txEl>
                                          </p:spTgt>
                                        </p:tgtEl>
                                      </p:cBhvr>
                                      <p:to x="100000" y="60000"/>
                                    </p:animScale>
                                    <p:animScale>
                                      <p:cBhvr>
                                        <p:cTn id="48" dur="166" decel="50000">
                                          <p:stCondLst>
                                            <p:cond delay="676"/>
                                          </p:stCondLst>
                                        </p:cTn>
                                        <p:tgtEl>
                                          <p:spTgt spid="3">
                                            <p:txEl>
                                              <p:pRg st="6" end="6"/>
                                            </p:txEl>
                                          </p:spTgt>
                                        </p:tgtEl>
                                      </p:cBhvr>
                                      <p:to x="100000" y="100000"/>
                                    </p:animScale>
                                    <p:animScale>
                                      <p:cBhvr>
                                        <p:cTn id="49" dur="26">
                                          <p:stCondLst>
                                            <p:cond delay="1312"/>
                                          </p:stCondLst>
                                        </p:cTn>
                                        <p:tgtEl>
                                          <p:spTgt spid="3">
                                            <p:txEl>
                                              <p:pRg st="6" end="6"/>
                                            </p:txEl>
                                          </p:spTgt>
                                        </p:tgtEl>
                                      </p:cBhvr>
                                      <p:to x="100000" y="80000"/>
                                    </p:animScale>
                                    <p:animScale>
                                      <p:cBhvr>
                                        <p:cTn id="50" dur="166" decel="50000">
                                          <p:stCondLst>
                                            <p:cond delay="1338"/>
                                          </p:stCondLst>
                                        </p:cTn>
                                        <p:tgtEl>
                                          <p:spTgt spid="3">
                                            <p:txEl>
                                              <p:pRg st="6" end="6"/>
                                            </p:txEl>
                                          </p:spTgt>
                                        </p:tgtEl>
                                      </p:cBhvr>
                                      <p:to x="100000" y="100000"/>
                                    </p:animScale>
                                    <p:animScale>
                                      <p:cBhvr>
                                        <p:cTn id="51" dur="26">
                                          <p:stCondLst>
                                            <p:cond delay="1642"/>
                                          </p:stCondLst>
                                        </p:cTn>
                                        <p:tgtEl>
                                          <p:spTgt spid="3">
                                            <p:txEl>
                                              <p:pRg st="6" end="6"/>
                                            </p:txEl>
                                          </p:spTgt>
                                        </p:tgtEl>
                                      </p:cBhvr>
                                      <p:to x="100000" y="90000"/>
                                    </p:animScale>
                                    <p:animScale>
                                      <p:cBhvr>
                                        <p:cTn id="52" dur="166" decel="50000">
                                          <p:stCondLst>
                                            <p:cond delay="1668"/>
                                          </p:stCondLst>
                                        </p:cTn>
                                        <p:tgtEl>
                                          <p:spTgt spid="3">
                                            <p:txEl>
                                              <p:pRg st="6" end="6"/>
                                            </p:txEl>
                                          </p:spTgt>
                                        </p:tgtEl>
                                      </p:cBhvr>
                                      <p:to x="100000" y="100000"/>
                                    </p:animScale>
                                    <p:animScale>
                                      <p:cBhvr>
                                        <p:cTn id="53" dur="26">
                                          <p:stCondLst>
                                            <p:cond delay="1808"/>
                                          </p:stCondLst>
                                        </p:cTn>
                                        <p:tgtEl>
                                          <p:spTgt spid="3">
                                            <p:txEl>
                                              <p:pRg st="6" end="6"/>
                                            </p:txEl>
                                          </p:spTgt>
                                        </p:tgtEl>
                                      </p:cBhvr>
                                      <p:to x="100000" y="95000"/>
                                    </p:animScale>
                                    <p:animScale>
                                      <p:cBhvr>
                                        <p:cTn id="54" dur="166" decel="50000">
                                          <p:stCondLst>
                                            <p:cond delay="1834"/>
                                          </p:stCondLst>
                                        </p:cTn>
                                        <p:tgtEl>
                                          <p:spTgt spid="3">
                                            <p:txEl>
                                              <p:pRg st="6" end="6"/>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80">
                                          <p:stCondLst>
                                            <p:cond delay="0"/>
                                          </p:stCondLst>
                                        </p:cTn>
                                        <p:tgtEl>
                                          <p:spTgt spid="10"/>
                                        </p:tgtEl>
                                      </p:cBhvr>
                                    </p:animEffect>
                                    <p:anim calcmode="lin" valueType="num">
                                      <p:cBhvr>
                                        <p:cTn id="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tgtEl>
                                      </p:cBhvr>
                                      <p:to x="100000" y="60000"/>
                                    </p:animScale>
                                    <p:animScale>
                                      <p:cBhvr>
                                        <p:cTn id="64" dur="166" decel="50000">
                                          <p:stCondLst>
                                            <p:cond delay="676"/>
                                          </p:stCondLst>
                                        </p:cTn>
                                        <p:tgtEl>
                                          <p:spTgt spid="10"/>
                                        </p:tgtEl>
                                      </p:cBhvr>
                                      <p:to x="100000" y="100000"/>
                                    </p:animScale>
                                    <p:animScale>
                                      <p:cBhvr>
                                        <p:cTn id="65" dur="26">
                                          <p:stCondLst>
                                            <p:cond delay="1312"/>
                                          </p:stCondLst>
                                        </p:cTn>
                                        <p:tgtEl>
                                          <p:spTgt spid="10"/>
                                        </p:tgtEl>
                                      </p:cBhvr>
                                      <p:to x="100000" y="80000"/>
                                    </p:animScale>
                                    <p:animScale>
                                      <p:cBhvr>
                                        <p:cTn id="66" dur="166" decel="50000">
                                          <p:stCondLst>
                                            <p:cond delay="1338"/>
                                          </p:stCondLst>
                                        </p:cTn>
                                        <p:tgtEl>
                                          <p:spTgt spid="10"/>
                                        </p:tgtEl>
                                      </p:cBhvr>
                                      <p:to x="100000" y="100000"/>
                                    </p:animScale>
                                    <p:animScale>
                                      <p:cBhvr>
                                        <p:cTn id="67" dur="26">
                                          <p:stCondLst>
                                            <p:cond delay="1642"/>
                                          </p:stCondLst>
                                        </p:cTn>
                                        <p:tgtEl>
                                          <p:spTgt spid="10"/>
                                        </p:tgtEl>
                                      </p:cBhvr>
                                      <p:to x="100000" y="90000"/>
                                    </p:animScale>
                                    <p:animScale>
                                      <p:cBhvr>
                                        <p:cTn id="68" dur="166" decel="50000">
                                          <p:stCondLst>
                                            <p:cond delay="1668"/>
                                          </p:stCondLst>
                                        </p:cTn>
                                        <p:tgtEl>
                                          <p:spTgt spid="10"/>
                                        </p:tgtEl>
                                      </p:cBhvr>
                                      <p:to x="100000" y="100000"/>
                                    </p:animScale>
                                    <p:animScale>
                                      <p:cBhvr>
                                        <p:cTn id="69" dur="26">
                                          <p:stCondLst>
                                            <p:cond delay="1808"/>
                                          </p:stCondLst>
                                        </p:cTn>
                                        <p:tgtEl>
                                          <p:spTgt spid="10"/>
                                        </p:tgtEl>
                                      </p:cBhvr>
                                      <p:to x="100000" y="95000"/>
                                    </p:animScale>
                                    <p:animScale>
                                      <p:cBhvr>
                                        <p:cTn id="7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Tupla</a:t>
            </a:r>
            <a:endParaRPr lang="es-MX" dirty="0"/>
          </a:p>
        </p:txBody>
      </p:sp>
      <p:sp>
        <p:nvSpPr>
          <p:cNvPr id="3" name="Marcador de contenido 2"/>
          <p:cNvSpPr>
            <a:spLocks noGrp="1"/>
          </p:cNvSpPr>
          <p:nvPr>
            <p:ph sz="half" idx="1"/>
          </p:nvPr>
        </p:nvSpPr>
        <p:spPr>
          <a:xfrm>
            <a:off x="838200" y="1457882"/>
            <a:ext cx="5181600" cy="4351338"/>
          </a:xfrm>
        </p:spPr>
        <p:txBody>
          <a:bodyPr/>
          <a:lstStyle/>
          <a:p>
            <a:r>
              <a:rPr lang="es-MX" dirty="0"/>
              <a:t>No se puede modificar los elementos de una </a:t>
            </a:r>
            <a:r>
              <a:rPr lang="es-MX" dirty="0" err="1"/>
              <a:t>tupla</a:t>
            </a:r>
            <a:r>
              <a:rPr lang="es-MX" dirty="0"/>
              <a:t>, pero si se puede reemplazar una </a:t>
            </a:r>
            <a:r>
              <a:rPr lang="es-MX" dirty="0" err="1"/>
              <a:t>tupla</a:t>
            </a:r>
            <a:r>
              <a:rPr lang="es-MX" dirty="0"/>
              <a:t> por otra.</a:t>
            </a:r>
          </a:p>
          <a:p>
            <a:endParaRPr lang="es-MX" dirty="0"/>
          </a:p>
          <a:p>
            <a:endParaRPr lang="es-MX" dirty="0"/>
          </a:p>
          <a:p>
            <a:r>
              <a:rPr lang="es-MX" dirty="0"/>
              <a:t>Comparación de </a:t>
            </a:r>
            <a:r>
              <a:rPr lang="es-MX" dirty="0" err="1"/>
              <a:t>tuplas</a:t>
            </a:r>
            <a:endParaRPr lang="es-MX" dirty="0"/>
          </a:p>
        </p:txBody>
      </p:sp>
      <p:sp>
        <p:nvSpPr>
          <p:cNvPr id="9" name="Marcador de contenido 8"/>
          <p:cNvSpPr>
            <a:spLocks noGrp="1"/>
          </p:cNvSpPr>
          <p:nvPr>
            <p:ph sz="half" idx="2"/>
          </p:nvPr>
        </p:nvSpPr>
        <p:spPr>
          <a:xfrm>
            <a:off x="6172200" y="1457882"/>
            <a:ext cx="5181600" cy="4351338"/>
          </a:xfrm>
        </p:spPr>
        <p:txBody>
          <a:bodyPr/>
          <a:lstStyle/>
          <a:p>
            <a:r>
              <a:rPr lang="es-MX" dirty="0"/>
              <a:t>Asignación de </a:t>
            </a:r>
            <a:r>
              <a:rPr lang="es-MX" dirty="0" err="1"/>
              <a:t>tuplas</a:t>
            </a:r>
            <a:endParaRPr lang="es-MX" dirty="0"/>
          </a:p>
          <a:p>
            <a:endParaRPr lang="es-MX" dirty="0"/>
          </a:p>
          <a:p>
            <a:endParaRPr lang="es-MX" dirty="0"/>
          </a:p>
          <a:p>
            <a:endParaRPr lang="es-MX" dirty="0"/>
          </a:p>
          <a:p>
            <a:endParaRPr lang="es-MX" dirty="0"/>
          </a:p>
          <a:p>
            <a:r>
              <a:rPr lang="es-MX" dirty="0" err="1"/>
              <a:t>ó</a:t>
            </a:r>
            <a:endParaRPr lang="es-MX"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74</a:t>
            </a:fld>
            <a:endParaRPr lang="es-MX"/>
          </a:p>
        </p:txBody>
      </p:sp>
      <p:pic>
        <p:nvPicPr>
          <p:cNvPr id="7" name="Imagen 6"/>
          <p:cNvPicPr>
            <a:picLocks noChangeAspect="1"/>
          </p:cNvPicPr>
          <p:nvPr/>
        </p:nvPicPr>
        <p:blipFill>
          <a:blip r:embed="rId2"/>
          <a:stretch>
            <a:fillRect/>
          </a:stretch>
        </p:blipFill>
        <p:spPr>
          <a:xfrm>
            <a:off x="2592853" y="2960309"/>
            <a:ext cx="3229426" cy="990738"/>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1552292" y="4853728"/>
            <a:ext cx="4058216" cy="1219370"/>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4"/>
          <a:stretch>
            <a:fillRect/>
          </a:stretch>
        </p:blipFill>
        <p:spPr>
          <a:xfrm>
            <a:off x="6829176" y="2095923"/>
            <a:ext cx="3562847" cy="1686160"/>
          </a:xfrm>
          <a:prstGeom prst="rect">
            <a:avLst/>
          </a:prstGeom>
          <a:effectLst>
            <a:glow rad="139700">
              <a:schemeClr val="accent1">
                <a:satMod val="175000"/>
                <a:alpha val="40000"/>
              </a:schemeClr>
            </a:glow>
          </a:effectLst>
        </p:spPr>
      </p:pic>
      <p:sp>
        <p:nvSpPr>
          <p:cNvPr id="11" name="Rectángulo 10"/>
          <p:cNvSpPr/>
          <p:nvPr/>
        </p:nvSpPr>
        <p:spPr>
          <a:xfrm>
            <a:off x="9532778" y="905537"/>
            <a:ext cx="1805174" cy="369332"/>
          </a:xfrm>
          <a:prstGeom prst="rect">
            <a:avLst/>
          </a:prstGeom>
        </p:spPr>
        <p:txBody>
          <a:bodyPr wrap="none">
            <a:spAutoFit/>
          </a:bodyPr>
          <a:lstStyle/>
          <a:p>
            <a:r>
              <a:rPr lang="es-MX" dirty="0" err="1"/>
              <a:t>Severance</a:t>
            </a:r>
            <a:r>
              <a:rPr lang="es-MX" dirty="0"/>
              <a:t> (2013)</a:t>
            </a:r>
          </a:p>
        </p:txBody>
      </p:sp>
      <p:pic>
        <p:nvPicPr>
          <p:cNvPr id="12" name="Imagen 11"/>
          <p:cNvPicPr>
            <a:picLocks noChangeAspect="1"/>
          </p:cNvPicPr>
          <p:nvPr/>
        </p:nvPicPr>
        <p:blipFill>
          <a:blip r:embed="rId5"/>
          <a:stretch>
            <a:fillRect/>
          </a:stretch>
        </p:blipFill>
        <p:spPr>
          <a:xfrm>
            <a:off x="6891570" y="4107623"/>
            <a:ext cx="3543795" cy="196242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9481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down)">
                                      <p:cBhvr>
                                        <p:cTn id="41" dur="580">
                                          <p:stCondLst>
                                            <p:cond delay="0"/>
                                          </p:stCondLst>
                                        </p:cTn>
                                        <p:tgtEl>
                                          <p:spTgt spid="9">
                                            <p:txEl>
                                              <p:pRg st="0" end="0"/>
                                            </p:txEl>
                                          </p:spTgt>
                                        </p:tgtEl>
                                      </p:cBhvr>
                                    </p:animEffect>
                                    <p:anim calcmode="lin" valueType="num">
                                      <p:cBhvr>
                                        <p:cTn id="4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xEl>
                                              <p:pRg st="0" end="0"/>
                                            </p:txEl>
                                          </p:spTgt>
                                        </p:tgtEl>
                                      </p:cBhvr>
                                      <p:to x="100000" y="60000"/>
                                    </p:animScale>
                                    <p:animScale>
                                      <p:cBhvr>
                                        <p:cTn id="48" dur="166" decel="50000">
                                          <p:stCondLst>
                                            <p:cond delay="676"/>
                                          </p:stCondLst>
                                        </p:cTn>
                                        <p:tgtEl>
                                          <p:spTgt spid="9">
                                            <p:txEl>
                                              <p:pRg st="0" end="0"/>
                                            </p:txEl>
                                          </p:spTgt>
                                        </p:tgtEl>
                                      </p:cBhvr>
                                      <p:to x="100000" y="100000"/>
                                    </p:animScale>
                                    <p:animScale>
                                      <p:cBhvr>
                                        <p:cTn id="49" dur="26">
                                          <p:stCondLst>
                                            <p:cond delay="1312"/>
                                          </p:stCondLst>
                                        </p:cTn>
                                        <p:tgtEl>
                                          <p:spTgt spid="9">
                                            <p:txEl>
                                              <p:pRg st="0" end="0"/>
                                            </p:txEl>
                                          </p:spTgt>
                                        </p:tgtEl>
                                      </p:cBhvr>
                                      <p:to x="100000" y="80000"/>
                                    </p:animScale>
                                    <p:animScale>
                                      <p:cBhvr>
                                        <p:cTn id="50" dur="166" decel="50000">
                                          <p:stCondLst>
                                            <p:cond delay="1338"/>
                                          </p:stCondLst>
                                        </p:cTn>
                                        <p:tgtEl>
                                          <p:spTgt spid="9">
                                            <p:txEl>
                                              <p:pRg st="0" end="0"/>
                                            </p:txEl>
                                          </p:spTgt>
                                        </p:tgtEl>
                                      </p:cBhvr>
                                      <p:to x="100000" y="100000"/>
                                    </p:animScale>
                                    <p:animScale>
                                      <p:cBhvr>
                                        <p:cTn id="51" dur="26">
                                          <p:stCondLst>
                                            <p:cond delay="1642"/>
                                          </p:stCondLst>
                                        </p:cTn>
                                        <p:tgtEl>
                                          <p:spTgt spid="9">
                                            <p:txEl>
                                              <p:pRg st="0" end="0"/>
                                            </p:txEl>
                                          </p:spTgt>
                                        </p:tgtEl>
                                      </p:cBhvr>
                                      <p:to x="100000" y="90000"/>
                                    </p:animScale>
                                    <p:animScale>
                                      <p:cBhvr>
                                        <p:cTn id="52" dur="166" decel="50000">
                                          <p:stCondLst>
                                            <p:cond delay="1668"/>
                                          </p:stCondLst>
                                        </p:cTn>
                                        <p:tgtEl>
                                          <p:spTgt spid="9">
                                            <p:txEl>
                                              <p:pRg st="0" end="0"/>
                                            </p:txEl>
                                          </p:spTgt>
                                        </p:tgtEl>
                                      </p:cBhvr>
                                      <p:to x="100000" y="100000"/>
                                    </p:animScale>
                                    <p:animScale>
                                      <p:cBhvr>
                                        <p:cTn id="53" dur="26">
                                          <p:stCondLst>
                                            <p:cond delay="1808"/>
                                          </p:stCondLst>
                                        </p:cTn>
                                        <p:tgtEl>
                                          <p:spTgt spid="9">
                                            <p:txEl>
                                              <p:pRg st="0" end="0"/>
                                            </p:txEl>
                                          </p:spTgt>
                                        </p:tgtEl>
                                      </p:cBhvr>
                                      <p:to x="100000" y="95000"/>
                                    </p:animScale>
                                    <p:animScale>
                                      <p:cBhvr>
                                        <p:cTn id="54" dur="166" decel="50000">
                                          <p:stCondLst>
                                            <p:cond delay="1834"/>
                                          </p:stCondLst>
                                        </p:cTn>
                                        <p:tgtEl>
                                          <p:spTgt spid="9">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80">
                                          <p:stCondLst>
                                            <p:cond delay="0"/>
                                          </p:stCondLst>
                                        </p:cTn>
                                        <p:tgtEl>
                                          <p:spTgt spid="10"/>
                                        </p:tgtEl>
                                      </p:cBhvr>
                                    </p:animEffect>
                                    <p:anim calcmode="lin" valueType="num">
                                      <p:cBhvr>
                                        <p:cTn id="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tgtEl>
                                      </p:cBhvr>
                                      <p:to x="100000" y="60000"/>
                                    </p:animScale>
                                    <p:animScale>
                                      <p:cBhvr>
                                        <p:cTn id="64" dur="166" decel="50000">
                                          <p:stCondLst>
                                            <p:cond delay="676"/>
                                          </p:stCondLst>
                                        </p:cTn>
                                        <p:tgtEl>
                                          <p:spTgt spid="10"/>
                                        </p:tgtEl>
                                      </p:cBhvr>
                                      <p:to x="100000" y="100000"/>
                                    </p:animScale>
                                    <p:animScale>
                                      <p:cBhvr>
                                        <p:cTn id="65" dur="26">
                                          <p:stCondLst>
                                            <p:cond delay="1312"/>
                                          </p:stCondLst>
                                        </p:cTn>
                                        <p:tgtEl>
                                          <p:spTgt spid="10"/>
                                        </p:tgtEl>
                                      </p:cBhvr>
                                      <p:to x="100000" y="80000"/>
                                    </p:animScale>
                                    <p:animScale>
                                      <p:cBhvr>
                                        <p:cTn id="66" dur="166" decel="50000">
                                          <p:stCondLst>
                                            <p:cond delay="1338"/>
                                          </p:stCondLst>
                                        </p:cTn>
                                        <p:tgtEl>
                                          <p:spTgt spid="10"/>
                                        </p:tgtEl>
                                      </p:cBhvr>
                                      <p:to x="100000" y="100000"/>
                                    </p:animScale>
                                    <p:animScale>
                                      <p:cBhvr>
                                        <p:cTn id="67" dur="26">
                                          <p:stCondLst>
                                            <p:cond delay="1642"/>
                                          </p:stCondLst>
                                        </p:cTn>
                                        <p:tgtEl>
                                          <p:spTgt spid="10"/>
                                        </p:tgtEl>
                                      </p:cBhvr>
                                      <p:to x="100000" y="90000"/>
                                    </p:animScale>
                                    <p:animScale>
                                      <p:cBhvr>
                                        <p:cTn id="68" dur="166" decel="50000">
                                          <p:stCondLst>
                                            <p:cond delay="1668"/>
                                          </p:stCondLst>
                                        </p:cTn>
                                        <p:tgtEl>
                                          <p:spTgt spid="10"/>
                                        </p:tgtEl>
                                      </p:cBhvr>
                                      <p:to x="100000" y="100000"/>
                                    </p:animScale>
                                    <p:animScale>
                                      <p:cBhvr>
                                        <p:cTn id="69" dur="26">
                                          <p:stCondLst>
                                            <p:cond delay="1808"/>
                                          </p:stCondLst>
                                        </p:cTn>
                                        <p:tgtEl>
                                          <p:spTgt spid="10"/>
                                        </p:tgtEl>
                                      </p:cBhvr>
                                      <p:to x="100000" y="95000"/>
                                    </p:animScale>
                                    <p:animScale>
                                      <p:cBhvr>
                                        <p:cTn id="70" dur="166" decel="50000">
                                          <p:stCondLst>
                                            <p:cond delay="1834"/>
                                          </p:stCondLst>
                                        </p:cTn>
                                        <p:tgtEl>
                                          <p:spTgt spid="1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animEffect transition="in" filter="wipe(down)">
                                      <p:cBhvr>
                                        <p:cTn id="75" dur="580">
                                          <p:stCondLst>
                                            <p:cond delay="0"/>
                                          </p:stCondLst>
                                        </p:cTn>
                                        <p:tgtEl>
                                          <p:spTgt spid="9">
                                            <p:txEl>
                                              <p:pRg st="5" end="5"/>
                                            </p:txEl>
                                          </p:spTgt>
                                        </p:tgtEl>
                                      </p:cBhvr>
                                    </p:animEffect>
                                    <p:anim calcmode="lin" valueType="num">
                                      <p:cBhvr>
                                        <p:cTn id="76" dur="1822" tmFilter="0,0; 0.14,0.36; 0.43,0.73; 0.71,0.91; 1.0,1.0">
                                          <p:stCondLst>
                                            <p:cond delay="0"/>
                                          </p:stCondLst>
                                        </p:cTn>
                                        <p:tgtEl>
                                          <p:spTgt spid="9">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9">
                                            <p:txEl>
                                              <p:pRg st="5" end="5"/>
                                            </p:txEl>
                                          </p:spTgt>
                                        </p:tgtEl>
                                      </p:cBhvr>
                                      <p:to x="100000" y="60000"/>
                                    </p:animScale>
                                    <p:animScale>
                                      <p:cBhvr>
                                        <p:cTn id="82" dur="166" decel="50000">
                                          <p:stCondLst>
                                            <p:cond delay="676"/>
                                          </p:stCondLst>
                                        </p:cTn>
                                        <p:tgtEl>
                                          <p:spTgt spid="9">
                                            <p:txEl>
                                              <p:pRg st="5" end="5"/>
                                            </p:txEl>
                                          </p:spTgt>
                                        </p:tgtEl>
                                      </p:cBhvr>
                                      <p:to x="100000" y="100000"/>
                                    </p:animScale>
                                    <p:animScale>
                                      <p:cBhvr>
                                        <p:cTn id="83" dur="26">
                                          <p:stCondLst>
                                            <p:cond delay="1312"/>
                                          </p:stCondLst>
                                        </p:cTn>
                                        <p:tgtEl>
                                          <p:spTgt spid="9">
                                            <p:txEl>
                                              <p:pRg st="5" end="5"/>
                                            </p:txEl>
                                          </p:spTgt>
                                        </p:tgtEl>
                                      </p:cBhvr>
                                      <p:to x="100000" y="80000"/>
                                    </p:animScale>
                                    <p:animScale>
                                      <p:cBhvr>
                                        <p:cTn id="84" dur="166" decel="50000">
                                          <p:stCondLst>
                                            <p:cond delay="1338"/>
                                          </p:stCondLst>
                                        </p:cTn>
                                        <p:tgtEl>
                                          <p:spTgt spid="9">
                                            <p:txEl>
                                              <p:pRg st="5" end="5"/>
                                            </p:txEl>
                                          </p:spTgt>
                                        </p:tgtEl>
                                      </p:cBhvr>
                                      <p:to x="100000" y="100000"/>
                                    </p:animScale>
                                    <p:animScale>
                                      <p:cBhvr>
                                        <p:cTn id="85" dur="26">
                                          <p:stCondLst>
                                            <p:cond delay="1642"/>
                                          </p:stCondLst>
                                        </p:cTn>
                                        <p:tgtEl>
                                          <p:spTgt spid="9">
                                            <p:txEl>
                                              <p:pRg st="5" end="5"/>
                                            </p:txEl>
                                          </p:spTgt>
                                        </p:tgtEl>
                                      </p:cBhvr>
                                      <p:to x="100000" y="90000"/>
                                    </p:animScale>
                                    <p:animScale>
                                      <p:cBhvr>
                                        <p:cTn id="86" dur="166" decel="50000">
                                          <p:stCondLst>
                                            <p:cond delay="1668"/>
                                          </p:stCondLst>
                                        </p:cTn>
                                        <p:tgtEl>
                                          <p:spTgt spid="9">
                                            <p:txEl>
                                              <p:pRg st="5" end="5"/>
                                            </p:txEl>
                                          </p:spTgt>
                                        </p:tgtEl>
                                      </p:cBhvr>
                                      <p:to x="100000" y="100000"/>
                                    </p:animScale>
                                    <p:animScale>
                                      <p:cBhvr>
                                        <p:cTn id="87" dur="26">
                                          <p:stCondLst>
                                            <p:cond delay="1808"/>
                                          </p:stCondLst>
                                        </p:cTn>
                                        <p:tgtEl>
                                          <p:spTgt spid="9">
                                            <p:txEl>
                                              <p:pRg st="5" end="5"/>
                                            </p:txEl>
                                          </p:spTgt>
                                        </p:tgtEl>
                                      </p:cBhvr>
                                      <p:to x="100000" y="95000"/>
                                    </p:animScale>
                                    <p:animScale>
                                      <p:cBhvr>
                                        <p:cTn id="88" dur="166" decel="50000">
                                          <p:stCondLst>
                                            <p:cond delay="1834"/>
                                          </p:stCondLst>
                                        </p:cTn>
                                        <p:tgtEl>
                                          <p:spTgt spid="9">
                                            <p:txEl>
                                              <p:pRg st="5" end="5"/>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80">
                                          <p:stCondLst>
                                            <p:cond delay="0"/>
                                          </p:stCondLst>
                                        </p:cTn>
                                        <p:tgtEl>
                                          <p:spTgt spid="12"/>
                                        </p:tgtEl>
                                      </p:cBhvr>
                                    </p:animEffect>
                                    <p:anim calcmode="lin" valueType="num">
                                      <p:cBhvr>
                                        <p:cTn id="9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7" dur="26">
                                          <p:stCondLst>
                                            <p:cond delay="650"/>
                                          </p:stCondLst>
                                        </p:cTn>
                                        <p:tgtEl>
                                          <p:spTgt spid="12"/>
                                        </p:tgtEl>
                                      </p:cBhvr>
                                      <p:to x="100000" y="60000"/>
                                    </p:animScale>
                                    <p:animScale>
                                      <p:cBhvr>
                                        <p:cTn id="98" dur="166" decel="50000">
                                          <p:stCondLst>
                                            <p:cond delay="676"/>
                                          </p:stCondLst>
                                        </p:cTn>
                                        <p:tgtEl>
                                          <p:spTgt spid="12"/>
                                        </p:tgtEl>
                                      </p:cBhvr>
                                      <p:to x="100000" y="100000"/>
                                    </p:animScale>
                                    <p:animScale>
                                      <p:cBhvr>
                                        <p:cTn id="99" dur="26">
                                          <p:stCondLst>
                                            <p:cond delay="1312"/>
                                          </p:stCondLst>
                                        </p:cTn>
                                        <p:tgtEl>
                                          <p:spTgt spid="12"/>
                                        </p:tgtEl>
                                      </p:cBhvr>
                                      <p:to x="100000" y="80000"/>
                                    </p:animScale>
                                    <p:animScale>
                                      <p:cBhvr>
                                        <p:cTn id="100" dur="166" decel="50000">
                                          <p:stCondLst>
                                            <p:cond delay="1338"/>
                                          </p:stCondLst>
                                        </p:cTn>
                                        <p:tgtEl>
                                          <p:spTgt spid="12"/>
                                        </p:tgtEl>
                                      </p:cBhvr>
                                      <p:to x="100000" y="100000"/>
                                    </p:animScale>
                                    <p:animScale>
                                      <p:cBhvr>
                                        <p:cTn id="101" dur="26">
                                          <p:stCondLst>
                                            <p:cond delay="1642"/>
                                          </p:stCondLst>
                                        </p:cTn>
                                        <p:tgtEl>
                                          <p:spTgt spid="12"/>
                                        </p:tgtEl>
                                      </p:cBhvr>
                                      <p:to x="100000" y="90000"/>
                                    </p:animScale>
                                    <p:animScale>
                                      <p:cBhvr>
                                        <p:cTn id="102" dur="166" decel="50000">
                                          <p:stCondLst>
                                            <p:cond delay="1668"/>
                                          </p:stCondLst>
                                        </p:cTn>
                                        <p:tgtEl>
                                          <p:spTgt spid="12"/>
                                        </p:tgtEl>
                                      </p:cBhvr>
                                      <p:to x="100000" y="100000"/>
                                    </p:animScale>
                                    <p:animScale>
                                      <p:cBhvr>
                                        <p:cTn id="103" dur="26">
                                          <p:stCondLst>
                                            <p:cond delay="1808"/>
                                          </p:stCondLst>
                                        </p:cTn>
                                        <p:tgtEl>
                                          <p:spTgt spid="12"/>
                                        </p:tgtEl>
                                      </p:cBhvr>
                                      <p:to x="100000" y="95000"/>
                                    </p:animScale>
                                    <p:animScale>
                                      <p:cBhvr>
                                        <p:cTn id="10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Tuplas</a:t>
            </a:r>
            <a:endParaRPr lang="es-MX" dirty="0"/>
          </a:p>
        </p:txBody>
      </p:sp>
      <p:sp>
        <p:nvSpPr>
          <p:cNvPr id="8" name="Marcador de contenido 7"/>
          <p:cNvSpPr>
            <a:spLocks noGrp="1"/>
          </p:cNvSpPr>
          <p:nvPr>
            <p:ph idx="1"/>
          </p:nvPr>
        </p:nvSpPr>
        <p:spPr/>
        <p:txBody>
          <a:bodyPr/>
          <a:lstStyle/>
          <a:p>
            <a:r>
              <a:rPr lang="es-MX" dirty="0"/>
              <a:t>Asignación</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75</a:t>
            </a:fld>
            <a:endParaRPr lang="es-MX"/>
          </a:p>
        </p:txBody>
      </p:sp>
      <p:pic>
        <p:nvPicPr>
          <p:cNvPr id="9" name="Imagen 8"/>
          <p:cNvPicPr>
            <a:picLocks noChangeAspect="1"/>
          </p:cNvPicPr>
          <p:nvPr/>
        </p:nvPicPr>
        <p:blipFill>
          <a:blip r:embed="rId2"/>
          <a:stretch>
            <a:fillRect/>
          </a:stretch>
        </p:blipFill>
        <p:spPr>
          <a:xfrm>
            <a:off x="973041" y="2085311"/>
            <a:ext cx="4782217" cy="600159"/>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3"/>
          <a:stretch>
            <a:fillRect/>
          </a:stretch>
        </p:blipFill>
        <p:spPr>
          <a:xfrm>
            <a:off x="973041" y="3074207"/>
            <a:ext cx="2457793" cy="128605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3654894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Diccionarios y </a:t>
            </a:r>
            <a:r>
              <a:rPr lang="es-MX" dirty="0" err="1"/>
              <a:t>Tuplas</a:t>
            </a:r>
            <a:endParaRPr lang="es-MX" dirty="0"/>
          </a:p>
        </p:txBody>
      </p:sp>
      <p:sp>
        <p:nvSpPr>
          <p:cNvPr id="3" name="Marcador de contenido 2"/>
          <p:cNvSpPr>
            <a:spLocks noGrp="1"/>
          </p:cNvSpPr>
          <p:nvPr>
            <p:ph sz="half" idx="1"/>
          </p:nvPr>
        </p:nvSpPr>
        <p:spPr>
          <a:xfrm>
            <a:off x="838200" y="1398248"/>
            <a:ext cx="5181600" cy="4893222"/>
          </a:xfrm>
        </p:spPr>
        <p:txBody>
          <a:bodyPr>
            <a:normAutofit/>
          </a:bodyPr>
          <a:lstStyle/>
          <a:p>
            <a:pPr algn="just"/>
            <a:r>
              <a:rPr lang="es-MX" sz="2000" dirty="0"/>
              <a:t>Los diccionarios tienen un método llamado </a:t>
            </a:r>
            <a:r>
              <a:rPr lang="es-MX" sz="2000" b="1" i="1" dirty="0"/>
              <a:t>ítems</a:t>
            </a:r>
            <a:r>
              <a:rPr lang="es-MX" sz="2000" dirty="0"/>
              <a:t> que retorna una lista de </a:t>
            </a:r>
            <a:r>
              <a:rPr lang="es-MX" sz="2000" dirty="0" err="1"/>
              <a:t>tuplas</a:t>
            </a:r>
            <a:r>
              <a:rPr lang="es-MX" sz="2000" dirty="0"/>
              <a:t>, donde cada </a:t>
            </a:r>
            <a:r>
              <a:rPr lang="es-MX" sz="2000" dirty="0" err="1"/>
              <a:t>tupla</a:t>
            </a:r>
            <a:r>
              <a:rPr lang="es-MX" sz="2000" dirty="0"/>
              <a:t> es un par clave-valor.</a:t>
            </a:r>
          </a:p>
          <a:p>
            <a:pPr algn="just"/>
            <a:endParaRPr lang="es-MX" sz="2000" i="1" dirty="0"/>
          </a:p>
          <a:p>
            <a:pPr algn="just"/>
            <a:endParaRPr lang="es-MX" sz="2000" i="1" dirty="0"/>
          </a:p>
          <a:p>
            <a:pPr algn="just"/>
            <a:endParaRPr lang="es-MX" sz="2000" i="1" dirty="0"/>
          </a:p>
          <a:p>
            <a:pPr algn="just"/>
            <a:r>
              <a:rPr lang="es-MX" sz="2000" dirty="0"/>
              <a:t>Ordenar según sus claves.</a:t>
            </a:r>
          </a:p>
        </p:txBody>
      </p:sp>
      <p:sp>
        <p:nvSpPr>
          <p:cNvPr id="9" name="Marcador de contenido 8"/>
          <p:cNvSpPr>
            <a:spLocks noGrp="1"/>
          </p:cNvSpPr>
          <p:nvPr>
            <p:ph sz="half" idx="2"/>
          </p:nvPr>
        </p:nvSpPr>
        <p:spPr>
          <a:xfrm>
            <a:off x="6172200" y="1398248"/>
            <a:ext cx="5181600" cy="4893222"/>
          </a:xfrm>
        </p:spPr>
        <p:txBody>
          <a:bodyPr>
            <a:normAutofit/>
          </a:bodyPr>
          <a:lstStyle/>
          <a:p>
            <a:r>
              <a:rPr lang="es-MX" sz="2000" dirty="0"/>
              <a:t>Asignación múltiple con diccionarios</a:t>
            </a:r>
          </a:p>
          <a:p>
            <a:endParaRPr lang="es-MX" sz="2000" dirty="0"/>
          </a:p>
          <a:p>
            <a:endParaRPr lang="es-MX" sz="2000" dirty="0"/>
          </a:p>
          <a:p>
            <a:endParaRPr lang="es-MX" sz="2000" dirty="0"/>
          </a:p>
          <a:p>
            <a:r>
              <a:rPr lang="es-MX" sz="2000" dirty="0"/>
              <a:t>Utilizando </a:t>
            </a:r>
            <a:r>
              <a:rPr lang="es-MX" sz="2000" dirty="0" err="1"/>
              <a:t>tuplas</a:t>
            </a:r>
            <a:endParaRPr lang="es-MX" sz="2000"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76</a:t>
            </a:fld>
            <a:endParaRPr lang="es-MX"/>
          </a:p>
        </p:txBody>
      </p:sp>
      <p:pic>
        <p:nvPicPr>
          <p:cNvPr id="7" name="Imagen 6"/>
          <p:cNvPicPr>
            <a:picLocks noChangeAspect="1"/>
          </p:cNvPicPr>
          <p:nvPr/>
        </p:nvPicPr>
        <p:blipFill>
          <a:blip r:embed="rId2"/>
          <a:stretch>
            <a:fillRect/>
          </a:stretch>
        </p:blipFill>
        <p:spPr>
          <a:xfrm>
            <a:off x="1727424" y="2429773"/>
            <a:ext cx="3608723" cy="1068317"/>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1668745" y="4140088"/>
            <a:ext cx="3520509" cy="1768519"/>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4"/>
          <a:stretch>
            <a:fillRect/>
          </a:stretch>
        </p:blipFill>
        <p:spPr>
          <a:xfrm>
            <a:off x="6343333" y="2086825"/>
            <a:ext cx="4534533" cy="685896"/>
          </a:xfrm>
          <a:prstGeom prst="rect">
            <a:avLst/>
          </a:prstGeom>
          <a:effectLst>
            <a:glow rad="139700">
              <a:schemeClr val="accent1">
                <a:satMod val="175000"/>
                <a:alpha val="40000"/>
              </a:schemeClr>
            </a:glow>
          </a:effectLst>
        </p:spPr>
      </p:pic>
      <p:pic>
        <p:nvPicPr>
          <p:cNvPr id="11" name="Imagen 10"/>
          <p:cNvPicPr>
            <a:picLocks noChangeAspect="1"/>
          </p:cNvPicPr>
          <p:nvPr/>
        </p:nvPicPr>
        <p:blipFill>
          <a:blip r:embed="rId5"/>
          <a:stretch>
            <a:fillRect/>
          </a:stretch>
        </p:blipFill>
        <p:spPr>
          <a:xfrm>
            <a:off x="11234699" y="2077982"/>
            <a:ext cx="543001" cy="885949"/>
          </a:xfrm>
          <a:prstGeom prst="rect">
            <a:avLst/>
          </a:prstGeom>
          <a:effectLst>
            <a:glow rad="139700">
              <a:schemeClr val="accent1">
                <a:satMod val="175000"/>
                <a:alpha val="40000"/>
              </a:schemeClr>
            </a:glow>
          </a:effectLst>
        </p:spPr>
      </p:pic>
      <p:pic>
        <p:nvPicPr>
          <p:cNvPr id="12" name="Imagen 11"/>
          <p:cNvPicPr>
            <a:picLocks noChangeAspect="1"/>
          </p:cNvPicPr>
          <p:nvPr/>
        </p:nvPicPr>
        <p:blipFill>
          <a:blip r:embed="rId6"/>
          <a:stretch>
            <a:fillRect/>
          </a:stretch>
        </p:blipFill>
        <p:spPr>
          <a:xfrm>
            <a:off x="6400799" y="3498090"/>
            <a:ext cx="3756992" cy="2752968"/>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422528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down)">
                                      <p:cBhvr>
                                        <p:cTn id="41" dur="580">
                                          <p:stCondLst>
                                            <p:cond delay="0"/>
                                          </p:stCondLst>
                                        </p:cTn>
                                        <p:tgtEl>
                                          <p:spTgt spid="9">
                                            <p:txEl>
                                              <p:pRg st="0" end="0"/>
                                            </p:txEl>
                                          </p:spTgt>
                                        </p:tgtEl>
                                      </p:cBhvr>
                                    </p:animEffect>
                                    <p:anim calcmode="lin" valueType="num">
                                      <p:cBhvr>
                                        <p:cTn id="4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xEl>
                                              <p:pRg st="0" end="0"/>
                                            </p:txEl>
                                          </p:spTgt>
                                        </p:tgtEl>
                                      </p:cBhvr>
                                      <p:to x="100000" y="60000"/>
                                    </p:animScale>
                                    <p:animScale>
                                      <p:cBhvr>
                                        <p:cTn id="48" dur="166" decel="50000">
                                          <p:stCondLst>
                                            <p:cond delay="676"/>
                                          </p:stCondLst>
                                        </p:cTn>
                                        <p:tgtEl>
                                          <p:spTgt spid="9">
                                            <p:txEl>
                                              <p:pRg st="0" end="0"/>
                                            </p:txEl>
                                          </p:spTgt>
                                        </p:tgtEl>
                                      </p:cBhvr>
                                      <p:to x="100000" y="100000"/>
                                    </p:animScale>
                                    <p:animScale>
                                      <p:cBhvr>
                                        <p:cTn id="49" dur="26">
                                          <p:stCondLst>
                                            <p:cond delay="1312"/>
                                          </p:stCondLst>
                                        </p:cTn>
                                        <p:tgtEl>
                                          <p:spTgt spid="9">
                                            <p:txEl>
                                              <p:pRg st="0" end="0"/>
                                            </p:txEl>
                                          </p:spTgt>
                                        </p:tgtEl>
                                      </p:cBhvr>
                                      <p:to x="100000" y="80000"/>
                                    </p:animScale>
                                    <p:animScale>
                                      <p:cBhvr>
                                        <p:cTn id="50" dur="166" decel="50000">
                                          <p:stCondLst>
                                            <p:cond delay="1338"/>
                                          </p:stCondLst>
                                        </p:cTn>
                                        <p:tgtEl>
                                          <p:spTgt spid="9">
                                            <p:txEl>
                                              <p:pRg st="0" end="0"/>
                                            </p:txEl>
                                          </p:spTgt>
                                        </p:tgtEl>
                                      </p:cBhvr>
                                      <p:to x="100000" y="100000"/>
                                    </p:animScale>
                                    <p:animScale>
                                      <p:cBhvr>
                                        <p:cTn id="51" dur="26">
                                          <p:stCondLst>
                                            <p:cond delay="1642"/>
                                          </p:stCondLst>
                                        </p:cTn>
                                        <p:tgtEl>
                                          <p:spTgt spid="9">
                                            <p:txEl>
                                              <p:pRg st="0" end="0"/>
                                            </p:txEl>
                                          </p:spTgt>
                                        </p:tgtEl>
                                      </p:cBhvr>
                                      <p:to x="100000" y="90000"/>
                                    </p:animScale>
                                    <p:animScale>
                                      <p:cBhvr>
                                        <p:cTn id="52" dur="166" decel="50000">
                                          <p:stCondLst>
                                            <p:cond delay="1668"/>
                                          </p:stCondLst>
                                        </p:cTn>
                                        <p:tgtEl>
                                          <p:spTgt spid="9">
                                            <p:txEl>
                                              <p:pRg st="0" end="0"/>
                                            </p:txEl>
                                          </p:spTgt>
                                        </p:tgtEl>
                                      </p:cBhvr>
                                      <p:to x="100000" y="100000"/>
                                    </p:animScale>
                                    <p:animScale>
                                      <p:cBhvr>
                                        <p:cTn id="53" dur="26">
                                          <p:stCondLst>
                                            <p:cond delay="1808"/>
                                          </p:stCondLst>
                                        </p:cTn>
                                        <p:tgtEl>
                                          <p:spTgt spid="9">
                                            <p:txEl>
                                              <p:pRg st="0" end="0"/>
                                            </p:txEl>
                                          </p:spTgt>
                                        </p:tgtEl>
                                      </p:cBhvr>
                                      <p:to x="100000" y="95000"/>
                                    </p:animScale>
                                    <p:animScale>
                                      <p:cBhvr>
                                        <p:cTn id="54" dur="166" decel="50000">
                                          <p:stCondLst>
                                            <p:cond delay="1834"/>
                                          </p:stCondLst>
                                        </p:cTn>
                                        <p:tgtEl>
                                          <p:spTgt spid="9">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80">
                                          <p:stCondLst>
                                            <p:cond delay="0"/>
                                          </p:stCondLst>
                                        </p:cTn>
                                        <p:tgtEl>
                                          <p:spTgt spid="10"/>
                                        </p:tgtEl>
                                      </p:cBhvr>
                                    </p:animEffect>
                                    <p:anim calcmode="lin" valueType="num">
                                      <p:cBhvr>
                                        <p:cTn id="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tgtEl>
                                      </p:cBhvr>
                                      <p:to x="100000" y="60000"/>
                                    </p:animScale>
                                    <p:animScale>
                                      <p:cBhvr>
                                        <p:cTn id="64" dur="166" decel="50000">
                                          <p:stCondLst>
                                            <p:cond delay="676"/>
                                          </p:stCondLst>
                                        </p:cTn>
                                        <p:tgtEl>
                                          <p:spTgt spid="10"/>
                                        </p:tgtEl>
                                      </p:cBhvr>
                                      <p:to x="100000" y="100000"/>
                                    </p:animScale>
                                    <p:animScale>
                                      <p:cBhvr>
                                        <p:cTn id="65" dur="26">
                                          <p:stCondLst>
                                            <p:cond delay="1312"/>
                                          </p:stCondLst>
                                        </p:cTn>
                                        <p:tgtEl>
                                          <p:spTgt spid="10"/>
                                        </p:tgtEl>
                                      </p:cBhvr>
                                      <p:to x="100000" y="80000"/>
                                    </p:animScale>
                                    <p:animScale>
                                      <p:cBhvr>
                                        <p:cTn id="66" dur="166" decel="50000">
                                          <p:stCondLst>
                                            <p:cond delay="1338"/>
                                          </p:stCondLst>
                                        </p:cTn>
                                        <p:tgtEl>
                                          <p:spTgt spid="10"/>
                                        </p:tgtEl>
                                      </p:cBhvr>
                                      <p:to x="100000" y="100000"/>
                                    </p:animScale>
                                    <p:animScale>
                                      <p:cBhvr>
                                        <p:cTn id="67" dur="26">
                                          <p:stCondLst>
                                            <p:cond delay="1642"/>
                                          </p:stCondLst>
                                        </p:cTn>
                                        <p:tgtEl>
                                          <p:spTgt spid="10"/>
                                        </p:tgtEl>
                                      </p:cBhvr>
                                      <p:to x="100000" y="90000"/>
                                    </p:animScale>
                                    <p:animScale>
                                      <p:cBhvr>
                                        <p:cTn id="68" dur="166" decel="50000">
                                          <p:stCondLst>
                                            <p:cond delay="1668"/>
                                          </p:stCondLst>
                                        </p:cTn>
                                        <p:tgtEl>
                                          <p:spTgt spid="10"/>
                                        </p:tgtEl>
                                      </p:cBhvr>
                                      <p:to x="100000" y="100000"/>
                                    </p:animScale>
                                    <p:animScale>
                                      <p:cBhvr>
                                        <p:cTn id="69" dur="26">
                                          <p:stCondLst>
                                            <p:cond delay="1808"/>
                                          </p:stCondLst>
                                        </p:cTn>
                                        <p:tgtEl>
                                          <p:spTgt spid="10"/>
                                        </p:tgtEl>
                                      </p:cBhvr>
                                      <p:to x="100000" y="95000"/>
                                    </p:animScale>
                                    <p:animScale>
                                      <p:cBhvr>
                                        <p:cTn id="70" dur="166" decel="50000">
                                          <p:stCondLst>
                                            <p:cond delay="1834"/>
                                          </p:stCondLst>
                                        </p:cTn>
                                        <p:tgtEl>
                                          <p:spTgt spid="10"/>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80">
                                          <p:stCondLst>
                                            <p:cond delay="0"/>
                                          </p:stCondLst>
                                        </p:cTn>
                                        <p:tgtEl>
                                          <p:spTgt spid="11"/>
                                        </p:tgtEl>
                                      </p:cBhvr>
                                    </p:animEffect>
                                    <p:anim calcmode="lin" valueType="num">
                                      <p:cBhvr>
                                        <p:cTn id="7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9" dur="26">
                                          <p:stCondLst>
                                            <p:cond delay="650"/>
                                          </p:stCondLst>
                                        </p:cTn>
                                        <p:tgtEl>
                                          <p:spTgt spid="11"/>
                                        </p:tgtEl>
                                      </p:cBhvr>
                                      <p:to x="100000" y="60000"/>
                                    </p:animScale>
                                    <p:animScale>
                                      <p:cBhvr>
                                        <p:cTn id="80" dur="166" decel="50000">
                                          <p:stCondLst>
                                            <p:cond delay="676"/>
                                          </p:stCondLst>
                                        </p:cTn>
                                        <p:tgtEl>
                                          <p:spTgt spid="11"/>
                                        </p:tgtEl>
                                      </p:cBhvr>
                                      <p:to x="100000" y="100000"/>
                                    </p:animScale>
                                    <p:animScale>
                                      <p:cBhvr>
                                        <p:cTn id="81" dur="26">
                                          <p:stCondLst>
                                            <p:cond delay="1312"/>
                                          </p:stCondLst>
                                        </p:cTn>
                                        <p:tgtEl>
                                          <p:spTgt spid="11"/>
                                        </p:tgtEl>
                                      </p:cBhvr>
                                      <p:to x="100000" y="80000"/>
                                    </p:animScale>
                                    <p:animScale>
                                      <p:cBhvr>
                                        <p:cTn id="82" dur="166" decel="50000">
                                          <p:stCondLst>
                                            <p:cond delay="1338"/>
                                          </p:stCondLst>
                                        </p:cTn>
                                        <p:tgtEl>
                                          <p:spTgt spid="11"/>
                                        </p:tgtEl>
                                      </p:cBhvr>
                                      <p:to x="100000" y="100000"/>
                                    </p:animScale>
                                    <p:animScale>
                                      <p:cBhvr>
                                        <p:cTn id="83" dur="26">
                                          <p:stCondLst>
                                            <p:cond delay="1642"/>
                                          </p:stCondLst>
                                        </p:cTn>
                                        <p:tgtEl>
                                          <p:spTgt spid="11"/>
                                        </p:tgtEl>
                                      </p:cBhvr>
                                      <p:to x="100000" y="90000"/>
                                    </p:animScale>
                                    <p:animScale>
                                      <p:cBhvr>
                                        <p:cTn id="84" dur="166" decel="50000">
                                          <p:stCondLst>
                                            <p:cond delay="1668"/>
                                          </p:stCondLst>
                                        </p:cTn>
                                        <p:tgtEl>
                                          <p:spTgt spid="11"/>
                                        </p:tgtEl>
                                      </p:cBhvr>
                                      <p:to x="100000" y="100000"/>
                                    </p:animScale>
                                    <p:animScale>
                                      <p:cBhvr>
                                        <p:cTn id="85" dur="26">
                                          <p:stCondLst>
                                            <p:cond delay="1808"/>
                                          </p:stCondLst>
                                        </p:cTn>
                                        <p:tgtEl>
                                          <p:spTgt spid="11"/>
                                        </p:tgtEl>
                                      </p:cBhvr>
                                      <p:to x="100000" y="95000"/>
                                    </p:animScale>
                                    <p:animScale>
                                      <p:cBhvr>
                                        <p:cTn id="86" dur="166" decel="50000">
                                          <p:stCondLst>
                                            <p:cond delay="1834"/>
                                          </p:stCondLst>
                                        </p:cTn>
                                        <p:tgtEl>
                                          <p:spTgt spid="11"/>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nodeType="click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animEffect transition="in" filter="wipe(down)">
                                      <p:cBhvr>
                                        <p:cTn id="91" dur="580">
                                          <p:stCondLst>
                                            <p:cond delay="0"/>
                                          </p:stCondLst>
                                        </p:cTn>
                                        <p:tgtEl>
                                          <p:spTgt spid="9">
                                            <p:txEl>
                                              <p:pRg st="4" end="4"/>
                                            </p:txEl>
                                          </p:spTgt>
                                        </p:tgtEl>
                                      </p:cBhvr>
                                    </p:animEffect>
                                    <p:anim calcmode="lin" valueType="num">
                                      <p:cBhvr>
                                        <p:cTn id="92"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9">
                                            <p:txEl>
                                              <p:pRg st="4" end="4"/>
                                            </p:txEl>
                                          </p:spTgt>
                                        </p:tgtEl>
                                      </p:cBhvr>
                                      <p:to x="100000" y="60000"/>
                                    </p:animScale>
                                    <p:animScale>
                                      <p:cBhvr>
                                        <p:cTn id="98" dur="166" decel="50000">
                                          <p:stCondLst>
                                            <p:cond delay="676"/>
                                          </p:stCondLst>
                                        </p:cTn>
                                        <p:tgtEl>
                                          <p:spTgt spid="9">
                                            <p:txEl>
                                              <p:pRg st="4" end="4"/>
                                            </p:txEl>
                                          </p:spTgt>
                                        </p:tgtEl>
                                      </p:cBhvr>
                                      <p:to x="100000" y="100000"/>
                                    </p:animScale>
                                    <p:animScale>
                                      <p:cBhvr>
                                        <p:cTn id="99" dur="26">
                                          <p:stCondLst>
                                            <p:cond delay="1312"/>
                                          </p:stCondLst>
                                        </p:cTn>
                                        <p:tgtEl>
                                          <p:spTgt spid="9">
                                            <p:txEl>
                                              <p:pRg st="4" end="4"/>
                                            </p:txEl>
                                          </p:spTgt>
                                        </p:tgtEl>
                                      </p:cBhvr>
                                      <p:to x="100000" y="80000"/>
                                    </p:animScale>
                                    <p:animScale>
                                      <p:cBhvr>
                                        <p:cTn id="100" dur="166" decel="50000">
                                          <p:stCondLst>
                                            <p:cond delay="1338"/>
                                          </p:stCondLst>
                                        </p:cTn>
                                        <p:tgtEl>
                                          <p:spTgt spid="9">
                                            <p:txEl>
                                              <p:pRg st="4" end="4"/>
                                            </p:txEl>
                                          </p:spTgt>
                                        </p:tgtEl>
                                      </p:cBhvr>
                                      <p:to x="100000" y="100000"/>
                                    </p:animScale>
                                    <p:animScale>
                                      <p:cBhvr>
                                        <p:cTn id="101" dur="26">
                                          <p:stCondLst>
                                            <p:cond delay="1642"/>
                                          </p:stCondLst>
                                        </p:cTn>
                                        <p:tgtEl>
                                          <p:spTgt spid="9">
                                            <p:txEl>
                                              <p:pRg st="4" end="4"/>
                                            </p:txEl>
                                          </p:spTgt>
                                        </p:tgtEl>
                                      </p:cBhvr>
                                      <p:to x="100000" y="90000"/>
                                    </p:animScale>
                                    <p:animScale>
                                      <p:cBhvr>
                                        <p:cTn id="102" dur="166" decel="50000">
                                          <p:stCondLst>
                                            <p:cond delay="1668"/>
                                          </p:stCondLst>
                                        </p:cTn>
                                        <p:tgtEl>
                                          <p:spTgt spid="9">
                                            <p:txEl>
                                              <p:pRg st="4" end="4"/>
                                            </p:txEl>
                                          </p:spTgt>
                                        </p:tgtEl>
                                      </p:cBhvr>
                                      <p:to x="100000" y="100000"/>
                                    </p:animScale>
                                    <p:animScale>
                                      <p:cBhvr>
                                        <p:cTn id="103" dur="26">
                                          <p:stCondLst>
                                            <p:cond delay="1808"/>
                                          </p:stCondLst>
                                        </p:cTn>
                                        <p:tgtEl>
                                          <p:spTgt spid="9">
                                            <p:txEl>
                                              <p:pRg st="4" end="4"/>
                                            </p:txEl>
                                          </p:spTgt>
                                        </p:tgtEl>
                                      </p:cBhvr>
                                      <p:to x="100000" y="95000"/>
                                    </p:animScale>
                                    <p:animScale>
                                      <p:cBhvr>
                                        <p:cTn id="104" dur="166" decel="50000">
                                          <p:stCondLst>
                                            <p:cond delay="1834"/>
                                          </p:stCondLst>
                                        </p:cTn>
                                        <p:tgtEl>
                                          <p:spTgt spid="9">
                                            <p:txEl>
                                              <p:pRg st="4" end="4"/>
                                            </p:txEl>
                                          </p:spTgt>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80">
                                          <p:stCondLst>
                                            <p:cond delay="0"/>
                                          </p:stCondLst>
                                        </p:cTn>
                                        <p:tgtEl>
                                          <p:spTgt spid="12"/>
                                        </p:tgtEl>
                                      </p:cBhvr>
                                    </p:animEffect>
                                    <p:anim calcmode="lin" valueType="num">
                                      <p:cBhvr>
                                        <p:cTn id="10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3" dur="26">
                                          <p:stCondLst>
                                            <p:cond delay="650"/>
                                          </p:stCondLst>
                                        </p:cTn>
                                        <p:tgtEl>
                                          <p:spTgt spid="12"/>
                                        </p:tgtEl>
                                      </p:cBhvr>
                                      <p:to x="100000" y="60000"/>
                                    </p:animScale>
                                    <p:animScale>
                                      <p:cBhvr>
                                        <p:cTn id="114" dur="166" decel="50000">
                                          <p:stCondLst>
                                            <p:cond delay="676"/>
                                          </p:stCondLst>
                                        </p:cTn>
                                        <p:tgtEl>
                                          <p:spTgt spid="12"/>
                                        </p:tgtEl>
                                      </p:cBhvr>
                                      <p:to x="100000" y="100000"/>
                                    </p:animScale>
                                    <p:animScale>
                                      <p:cBhvr>
                                        <p:cTn id="115" dur="26">
                                          <p:stCondLst>
                                            <p:cond delay="1312"/>
                                          </p:stCondLst>
                                        </p:cTn>
                                        <p:tgtEl>
                                          <p:spTgt spid="12"/>
                                        </p:tgtEl>
                                      </p:cBhvr>
                                      <p:to x="100000" y="80000"/>
                                    </p:animScale>
                                    <p:animScale>
                                      <p:cBhvr>
                                        <p:cTn id="116" dur="166" decel="50000">
                                          <p:stCondLst>
                                            <p:cond delay="1338"/>
                                          </p:stCondLst>
                                        </p:cTn>
                                        <p:tgtEl>
                                          <p:spTgt spid="12"/>
                                        </p:tgtEl>
                                      </p:cBhvr>
                                      <p:to x="100000" y="100000"/>
                                    </p:animScale>
                                    <p:animScale>
                                      <p:cBhvr>
                                        <p:cTn id="117" dur="26">
                                          <p:stCondLst>
                                            <p:cond delay="1642"/>
                                          </p:stCondLst>
                                        </p:cTn>
                                        <p:tgtEl>
                                          <p:spTgt spid="12"/>
                                        </p:tgtEl>
                                      </p:cBhvr>
                                      <p:to x="100000" y="90000"/>
                                    </p:animScale>
                                    <p:animScale>
                                      <p:cBhvr>
                                        <p:cTn id="118" dur="166" decel="50000">
                                          <p:stCondLst>
                                            <p:cond delay="1668"/>
                                          </p:stCondLst>
                                        </p:cTn>
                                        <p:tgtEl>
                                          <p:spTgt spid="12"/>
                                        </p:tgtEl>
                                      </p:cBhvr>
                                      <p:to x="100000" y="100000"/>
                                    </p:animScale>
                                    <p:animScale>
                                      <p:cBhvr>
                                        <p:cTn id="119" dur="26">
                                          <p:stCondLst>
                                            <p:cond delay="1808"/>
                                          </p:stCondLst>
                                        </p:cTn>
                                        <p:tgtEl>
                                          <p:spTgt spid="12"/>
                                        </p:tgtEl>
                                      </p:cBhvr>
                                      <p:to x="100000" y="95000"/>
                                    </p:animScale>
                                    <p:animScale>
                                      <p:cBhvr>
                                        <p:cTn id="1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a:t>Ejemplo: Las palabras más comunes</a:t>
            </a:r>
          </a:p>
        </p:txBody>
      </p:sp>
      <p:pic>
        <p:nvPicPr>
          <p:cNvPr id="10" name="Marcador de contenido 9"/>
          <p:cNvPicPr>
            <a:picLocks noGrp="1" noChangeAspect="1"/>
          </p:cNvPicPr>
          <p:nvPr>
            <p:ph idx="1"/>
          </p:nvPr>
        </p:nvPicPr>
        <p:blipFill>
          <a:blip r:embed="rId2"/>
          <a:stretch>
            <a:fillRect/>
          </a:stretch>
        </p:blipFill>
        <p:spPr>
          <a:xfrm>
            <a:off x="1096488" y="1479067"/>
            <a:ext cx="6420937" cy="4648200"/>
          </a:xfrm>
          <a:prstGeom prst="rect">
            <a:avLst/>
          </a:prstGeom>
          <a:effectLst>
            <a:glow rad="139700">
              <a:schemeClr val="accent1">
                <a:satMod val="175000"/>
                <a:alpha val="40000"/>
              </a:schemeClr>
            </a:glow>
          </a:effectLst>
        </p:spPr>
      </p:pic>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77</a:t>
            </a:fld>
            <a:endParaRPr lang="es-MX"/>
          </a:p>
        </p:txBody>
      </p:sp>
      <p:pic>
        <p:nvPicPr>
          <p:cNvPr id="11" name="Imagen 10"/>
          <p:cNvPicPr>
            <a:picLocks noChangeAspect="1"/>
          </p:cNvPicPr>
          <p:nvPr/>
        </p:nvPicPr>
        <p:blipFill>
          <a:blip r:embed="rId3"/>
          <a:stretch>
            <a:fillRect/>
          </a:stretch>
        </p:blipFill>
        <p:spPr>
          <a:xfrm>
            <a:off x="9112446" y="2445665"/>
            <a:ext cx="1143160" cy="271500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525935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Uso de </a:t>
            </a:r>
            <a:r>
              <a:rPr lang="es-MX" dirty="0" err="1"/>
              <a:t>tuplas</a:t>
            </a:r>
            <a:r>
              <a:rPr lang="es-MX" dirty="0"/>
              <a:t> como claves de diccionarios</a:t>
            </a:r>
          </a:p>
        </p:txBody>
      </p:sp>
      <p:sp>
        <p:nvSpPr>
          <p:cNvPr id="3" name="Marcador de contenido 2"/>
          <p:cNvSpPr>
            <a:spLocks noGrp="1"/>
          </p:cNvSpPr>
          <p:nvPr>
            <p:ph idx="1"/>
          </p:nvPr>
        </p:nvSpPr>
        <p:spPr/>
        <p:txBody>
          <a:bodyPr/>
          <a:lstStyle/>
          <a:p>
            <a:pPr algn="just"/>
            <a:r>
              <a:rPr lang="es-MX" dirty="0"/>
              <a:t>Dado que las </a:t>
            </a:r>
            <a:r>
              <a:rPr lang="es-MX" dirty="0" err="1"/>
              <a:t>tuplas</a:t>
            </a:r>
            <a:r>
              <a:rPr lang="es-MX" dirty="0"/>
              <a:t> son </a:t>
            </a:r>
            <a:r>
              <a:rPr lang="es-MX" b="1" i="1" dirty="0" err="1"/>
              <a:t>dispersables</a:t>
            </a:r>
            <a:r>
              <a:rPr lang="es-MX" dirty="0"/>
              <a:t> (</a:t>
            </a:r>
            <a:r>
              <a:rPr lang="es-MX" i="1" dirty="0" err="1"/>
              <a:t>hashable</a:t>
            </a:r>
            <a:r>
              <a:rPr lang="es-MX" dirty="0"/>
              <a:t>) y las listas no, si se quiere crear una clave </a:t>
            </a:r>
            <a:r>
              <a:rPr lang="es-MX" b="1" dirty="0"/>
              <a:t>compuesta</a:t>
            </a:r>
            <a:r>
              <a:rPr lang="es-MX" dirty="0"/>
              <a:t> para usar en un diccionario, se debe utilizar una </a:t>
            </a:r>
            <a:r>
              <a:rPr lang="es-MX" dirty="0" err="1"/>
              <a:t>tupla</a:t>
            </a:r>
            <a:r>
              <a:rPr lang="es-MX" dirty="0"/>
              <a:t> como clave.</a:t>
            </a:r>
          </a:p>
          <a:p>
            <a:pPr algn="just"/>
            <a:r>
              <a:rPr lang="es-MX" dirty="0"/>
              <a:t>Se usaría una clave compuesta si quisiéramos crear un directorio telefónico que mapea pares apellidos, nombre y número</a:t>
            </a:r>
          </a:p>
          <a:p>
            <a:pPr algn="just"/>
            <a:endParaRPr lang="es-MX" b="1" dirty="0"/>
          </a:p>
          <a:p>
            <a:pPr algn="just"/>
            <a:r>
              <a:rPr lang="es-MX" dirty="0"/>
              <a:t>De esta manera podemos recorrer este diccionario</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78</a:t>
            </a:fld>
            <a:endParaRPr lang="es-MX"/>
          </a:p>
        </p:txBody>
      </p:sp>
      <p:pic>
        <p:nvPicPr>
          <p:cNvPr id="7" name="Imagen 6"/>
          <p:cNvPicPr>
            <a:picLocks noChangeAspect="1"/>
          </p:cNvPicPr>
          <p:nvPr/>
        </p:nvPicPr>
        <p:blipFill>
          <a:blip r:embed="rId2"/>
          <a:stretch>
            <a:fillRect/>
          </a:stretch>
        </p:blipFill>
        <p:spPr>
          <a:xfrm>
            <a:off x="973041" y="3771254"/>
            <a:ext cx="4610743" cy="352474"/>
          </a:xfrm>
          <a:prstGeom prst="rect">
            <a:avLst/>
          </a:prstGeom>
          <a:effectLst>
            <a:glow rad="139700">
              <a:schemeClr val="accent1">
                <a:satMod val="175000"/>
                <a:alpha val="40000"/>
              </a:schemeClr>
            </a:glow>
          </a:effectLst>
        </p:spPr>
      </p:pic>
      <p:sp>
        <p:nvSpPr>
          <p:cNvPr id="8" name="CuadroTexto 7"/>
          <p:cNvSpPr txBox="1"/>
          <p:nvPr/>
        </p:nvSpPr>
        <p:spPr>
          <a:xfrm>
            <a:off x="6400800" y="3771254"/>
            <a:ext cx="4131708" cy="369332"/>
          </a:xfrm>
          <a:prstGeom prst="rect">
            <a:avLst/>
          </a:prstGeom>
          <a:noFill/>
        </p:spPr>
        <p:txBody>
          <a:bodyPr wrap="none" rtlCol="0">
            <a:spAutoFit/>
          </a:bodyPr>
          <a:lstStyle/>
          <a:p>
            <a:r>
              <a:rPr lang="es-MX" dirty="0"/>
              <a:t>La Expresión entre corchetes es una </a:t>
            </a:r>
            <a:r>
              <a:rPr lang="es-MX" dirty="0" err="1"/>
              <a:t>tupla</a:t>
            </a:r>
            <a:endParaRPr lang="es-MX" dirty="0"/>
          </a:p>
        </p:txBody>
      </p:sp>
      <p:pic>
        <p:nvPicPr>
          <p:cNvPr id="10" name="Imagen 9"/>
          <p:cNvPicPr>
            <a:picLocks noChangeAspect="1"/>
          </p:cNvPicPr>
          <p:nvPr/>
        </p:nvPicPr>
        <p:blipFill>
          <a:blip r:embed="rId3"/>
          <a:stretch>
            <a:fillRect/>
          </a:stretch>
        </p:blipFill>
        <p:spPr>
          <a:xfrm>
            <a:off x="973041" y="5390496"/>
            <a:ext cx="5782482" cy="552527"/>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118317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a:t>Actividad 9: 1/3</a:t>
            </a:r>
          </a:p>
        </p:txBody>
      </p:sp>
      <p:sp>
        <p:nvSpPr>
          <p:cNvPr id="9" name="Marcador de contenido 8"/>
          <p:cNvSpPr>
            <a:spLocks noGrp="1"/>
          </p:cNvSpPr>
          <p:nvPr>
            <p:ph idx="1"/>
          </p:nvPr>
        </p:nvSpPr>
        <p:spPr/>
        <p:txBody>
          <a:bodyPr>
            <a:normAutofit/>
          </a:bodyPr>
          <a:lstStyle/>
          <a:p>
            <a:pPr algn="just"/>
            <a:r>
              <a:rPr lang="es-MX" sz="2400" dirty="0"/>
              <a:t>Lee y analiza las líneas </a:t>
            </a:r>
            <a:r>
              <a:rPr lang="es-MX" sz="2400" b="1" dirty="0"/>
              <a:t>‘</a:t>
            </a:r>
            <a:r>
              <a:rPr lang="es-MX" sz="2400" b="1" dirty="0" err="1"/>
              <a:t>From</a:t>
            </a:r>
            <a:r>
              <a:rPr lang="es-MX" sz="2400" b="1" dirty="0"/>
              <a:t>’</a:t>
            </a:r>
            <a:r>
              <a:rPr lang="es-MX" sz="2400" dirty="0"/>
              <a:t> y extrae las direcciones de correo. Cuenta el número de mensajes de cada persona utilizando un diccionario.</a:t>
            </a:r>
          </a:p>
          <a:p>
            <a:pPr algn="just"/>
            <a:r>
              <a:rPr lang="es-MX" sz="2400" dirty="0"/>
              <a:t>Después de que todos los datos hayan sido leídos, imprime la persona con más envíos, creando una lista de </a:t>
            </a:r>
            <a:r>
              <a:rPr lang="es-MX" sz="2400" dirty="0" err="1"/>
              <a:t>tuplas</a:t>
            </a:r>
            <a:r>
              <a:rPr lang="es-MX" sz="2400" dirty="0"/>
              <a:t> (contador, email) del diccionario.</a:t>
            </a:r>
          </a:p>
          <a:p>
            <a:pPr algn="just"/>
            <a:r>
              <a:rPr lang="es-MX" sz="2400" dirty="0"/>
              <a:t>Después ordena la lista en orden inverso e imprime la persona que tiene más envíos.</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79</a:t>
            </a:fld>
            <a:endParaRPr lang="es-MX"/>
          </a:p>
        </p:txBody>
      </p:sp>
      <p:pic>
        <p:nvPicPr>
          <p:cNvPr id="10" name="Imagen 9"/>
          <p:cNvPicPr>
            <a:picLocks noChangeAspect="1"/>
          </p:cNvPicPr>
          <p:nvPr/>
        </p:nvPicPr>
        <p:blipFill>
          <a:blip r:embed="rId2"/>
          <a:stretch>
            <a:fillRect/>
          </a:stretch>
        </p:blipFill>
        <p:spPr>
          <a:xfrm>
            <a:off x="2890390" y="3852829"/>
            <a:ext cx="6411220" cy="214342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8304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Bases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a:t>Los enteros por defecto son decimales (base 10) a menos que use un prefijo para especificar otra base.</a:t>
                </a:r>
              </a:p>
              <a:p>
                <a:r>
                  <a:rPr lang="es-MX" dirty="0"/>
                  <a:t>En Python, puede expresar enteros entres bases, además del decimal.</a:t>
                </a:r>
              </a:p>
              <a:p>
                <a:pPr lvl="1"/>
                <a:r>
                  <a:rPr lang="es-MX" i="1" dirty="0">
                    <a:latin typeface="Cambria Math" panose="02040503050406030204" pitchFamily="18" charset="0"/>
                  </a:rPr>
                  <a:t>0b</a:t>
                </a:r>
                <a:r>
                  <a:rPr lang="es-MX" dirty="0"/>
                  <a:t> </a:t>
                </a:r>
                <a:r>
                  <a:rPr lang="es-MX" dirty="0" err="1"/>
                  <a:t>ó</a:t>
                </a:r>
                <a:r>
                  <a:rPr lang="es-MX" dirty="0"/>
                  <a:t> </a:t>
                </a:r>
                <a14:m>
                  <m:oMath xmlns:m="http://schemas.openxmlformats.org/officeDocument/2006/math">
                    <m:r>
                      <a:rPr lang="es-MX" i="1" dirty="0" smtClean="0">
                        <a:latin typeface="Cambria Math" panose="02040503050406030204" pitchFamily="18" charset="0"/>
                      </a:rPr>
                      <m:t>0</m:t>
                    </m:r>
                    <m:r>
                      <a:rPr lang="es-MX" i="1" dirty="0" smtClean="0">
                        <a:latin typeface="Cambria Math" panose="02040503050406030204" pitchFamily="18" charset="0"/>
                      </a:rPr>
                      <m:t>𝐵</m:t>
                    </m:r>
                  </m:oMath>
                </a14:m>
                <a:r>
                  <a:rPr lang="es-MX" dirty="0"/>
                  <a:t> para </a:t>
                </a:r>
                <a:r>
                  <a:rPr lang="es-MX" b="1" dirty="0"/>
                  <a:t>binario</a:t>
                </a:r>
                <a:r>
                  <a:rPr lang="es-MX" dirty="0"/>
                  <a:t> (base 2).</a:t>
                </a:r>
              </a:p>
              <a:p>
                <a:pPr marL="457200" lvl="1" indent="0">
                  <a:buNone/>
                </a:pPr>
                <a:endParaRPr lang="es-MX" dirty="0"/>
              </a:p>
              <a:p>
                <a:pPr marL="457200" lvl="1" indent="0">
                  <a:buNone/>
                </a:pPr>
                <a:endParaRPr lang="es-MX" dirty="0"/>
              </a:p>
              <a:p>
                <a:pPr lvl="1"/>
                <a:r>
                  <a:rPr lang="es-MX" i="1" dirty="0">
                    <a:latin typeface="Cambria Math" panose="02040503050406030204" pitchFamily="18" charset="0"/>
                  </a:rPr>
                  <a:t>0o</a:t>
                </a:r>
                <a:r>
                  <a:rPr lang="es-MX" dirty="0"/>
                  <a:t> </a:t>
                </a:r>
                <a:r>
                  <a:rPr lang="es-MX" dirty="0" err="1"/>
                  <a:t>ó</a:t>
                </a:r>
                <a:r>
                  <a:rPr lang="es-MX" dirty="0"/>
                  <a:t> </a:t>
                </a:r>
                <a:r>
                  <a:rPr lang="es-MX" i="1" dirty="0">
                    <a:latin typeface="Cambria Math" panose="02040503050406030204" pitchFamily="18" charset="0"/>
                  </a:rPr>
                  <a:t>0O</a:t>
                </a:r>
                <a:r>
                  <a:rPr lang="es-MX" dirty="0"/>
                  <a:t> para </a:t>
                </a:r>
                <a:r>
                  <a:rPr lang="es-MX" b="1" dirty="0"/>
                  <a:t>octal</a:t>
                </a:r>
                <a:r>
                  <a:rPr lang="es-MX" dirty="0"/>
                  <a:t> (base 8).</a:t>
                </a:r>
              </a:p>
              <a:p>
                <a:pPr lvl="1"/>
                <a:endParaRPr lang="es-MX" dirty="0"/>
              </a:p>
              <a:p>
                <a:pPr lvl="1"/>
                <a:endParaRPr lang="es-MX" dirty="0"/>
              </a:p>
              <a:p>
                <a:pPr lvl="1"/>
                <a:r>
                  <a:rPr lang="es-MX" i="1" dirty="0">
                    <a:latin typeface="Cambria Math" panose="02040503050406030204" pitchFamily="18" charset="0"/>
                  </a:rPr>
                  <a:t>0x</a:t>
                </a:r>
                <a:r>
                  <a:rPr lang="es-MX" dirty="0"/>
                  <a:t> </a:t>
                </a:r>
                <a:r>
                  <a:rPr lang="es-MX" dirty="0" err="1"/>
                  <a:t>ó</a:t>
                </a:r>
                <a:r>
                  <a:rPr lang="es-MX" dirty="0"/>
                  <a:t> </a:t>
                </a:r>
                <a:r>
                  <a:rPr lang="es-MX" i="1" dirty="0">
                    <a:latin typeface="Cambria Math" panose="02040503050406030204" pitchFamily="18" charset="0"/>
                  </a:rPr>
                  <a:t>0X</a:t>
                </a:r>
                <a:r>
                  <a:rPr lang="es-MX" dirty="0"/>
                  <a:t> para </a:t>
                </a:r>
                <a:r>
                  <a:rPr lang="es-MX" b="1" dirty="0"/>
                  <a:t>hexadecimal</a:t>
                </a:r>
                <a:r>
                  <a:rPr lang="es-MX" dirty="0"/>
                  <a:t> (base 16).</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43" t="-2231" r="-754"/>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8</a:t>
            </a:fld>
            <a:endParaRPr lang="es-MX"/>
          </a:p>
        </p:txBody>
      </p:sp>
      <p:pic>
        <p:nvPicPr>
          <p:cNvPr id="7" name="Imagen 6"/>
          <p:cNvPicPr>
            <a:picLocks noChangeAspect="1"/>
          </p:cNvPicPr>
          <p:nvPr/>
        </p:nvPicPr>
        <p:blipFill>
          <a:blip r:embed="rId3"/>
          <a:stretch>
            <a:fillRect/>
          </a:stretch>
        </p:blipFill>
        <p:spPr>
          <a:xfrm>
            <a:off x="6315083" y="2941254"/>
            <a:ext cx="1257475" cy="685896"/>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6315083" y="4072147"/>
            <a:ext cx="1124107" cy="562053"/>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6315083" y="5310144"/>
            <a:ext cx="1124107" cy="619211"/>
          </a:xfrm>
          <a:prstGeom prst="rect">
            <a:avLst/>
          </a:prstGeom>
          <a:effectLst>
            <a:glow rad="139700">
              <a:schemeClr val="accent1">
                <a:satMod val="175000"/>
                <a:alpha val="40000"/>
              </a:schemeClr>
            </a:glow>
          </a:effectLst>
        </p:spPr>
      </p:pic>
      <p:sp>
        <p:nvSpPr>
          <p:cNvPr id="12" name="CuadroTexto 11"/>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1565725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80">
                                          <p:stCondLst>
                                            <p:cond delay="0"/>
                                          </p:stCondLst>
                                        </p:cTn>
                                        <p:tgtEl>
                                          <p:spTgt spid="3">
                                            <p:txEl>
                                              <p:pRg st="5" end="5"/>
                                            </p:txEl>
                                          </p:spTgt>
                                        </p:tgtEl>
                                      </p:cBhvr>
                                    </p:animEffect>
                                    <p:anim calcmode="lin" valueType="num">
                                      <p:cBhvr>
                                        <p:cTn id="4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5" end="5"/>
                                            </p:txEl>
                                          </p:spTgt>
                                        </p:tgtEl>
                                      </p:cBhvr>
                                      <p:to x="100000" y="60000"/>
                                    </p:animScale>
                                    <p:animScale>
                                      <p:cBhvr>
                                        <p:cTn id="48" dur="166" decel="50000">
                                          <p:stCondLst>
                                            <p:cond delay="676"/>
                                          </p:stCondLst>
                                        </p:cTn>
                                        <p:tgtEl>
                                          <p:spTgt spid="3">
                                            <p:txEl>
                                              <p:pRg st="5" end="5"/>
                                            </p:txEl>
                                          </p:spTgt>
                                        </p:tgtEl>
                                      </p:cBhvr>
                                      <p:to x="100000" y="100000"/>
                                    </p:animScale>
                                    <p:animScale>
                                      <p:cBhvr>
                                        <p:cTn id="49" dur="26">
                                          <p:stCondLst>
                                            <p:cond delay="1312"/>
                                          </p:stCondLst>
                                        </p:cTn>
                                        <p:tgtEl>
                                          <p:spTgt spid="3">
                                            <p:txEl>
                                              <p:pRg st="5" end="5"/>
                                            </p:txEl>
                                          </p:spTgt>
                                        </p:tgtEl>
                                      </p:cBhvr>
                                      <p:to x="100000" y="80000"/>
                                    </p:animScale>
                                    <p:animScale>
                                      <p:cBhvr>
                                        <p:cTn id="50" dur="166" decel="50000">
                                          <p:stCondLst>
                                            <p:cond delay="1338"/>
                                          </p:stCondLst>
                                        </p:cTn>
                                        <p:tgtEl>
                                          <p:spTgt spid="3">
                                            <p:txEl>
                                              <p:pRg st="5" end="5"/>
                                            </p:txEl>
                                          </p:spTgt>
                                        </p:tgtEl>
                                      </p:cBhvr>
                                      <p:to x="100000" y="100000"/>
                                    </p:animScale>
                                    <p:animScale>
                                      <p:cBhvr>
                                        <p:cTn id="51" dur="26">
                                          <p:stCondLst>
                                            <p:cond delay="1642"/>
                                          </p:stCondLst>
                                        </p:cTn>
                                        <p:tgtEl>
                                          <p:spTgt spid="3">
                                            <p:txEl>
                                              <p:pRg st="5" end="5"/>
                                            </p:txEl>
                                          </p:spTgt>
                                        </p:tgtEl>
                                      </p:cBhvr>
                                      <p:to x="100000" y="90000"/>
                                    </p:animScale>
                                    <p:animScale>
                                      <p:cBhvr>
                                        <p:cTn id="52" dur="166" decel="50000">
                                          <p:stCondLst>
                                            <p:cond delay="1668"/>
                                          </p:stCondLst>
                                        </p:cTn>
                                        <p:tgtEl>
                                          <p:spTgt spid="3">
                                            <p:txEl>
                                              <p:pRg st="5" end="5"/>
                                            </p:txEl>
                                          </p:spTgt>
                                        </p:tgtEl>
                                      </p:cBhvr>
                                      <p:to x="100000" y="100000"/>
                                    </p:animScale>
                                    <p:animScale>
                                      <p:cBhvr>
                                        <p:cTn id="53" dur="26">
                                          <p:stCondLst>
                                            <p:cond delay="1808"/>
                                          </p:stCondLst>
                                        </p:cTn>
                                        <p:tgtEl>
                                          <p:spTgt spid="3">
                                            <p:txEl>
                                              <p:pRg st="5" end="5"/>
                                            </p:txEl>
                                          </p:spTgt>
                                        </p:tgtEl>
                                      </p:cBhvr>
                                      <p:to x="100000" y="95000"/>
                                    </p:animScale>
                                    <p:animScale>
                                      <p:cBhvr>
                                        <p:cTn id="54" dur="166" decel="50000">
                                          <p:stCondLst>
                                            <p:cond delay="1834"/>
                                          </p:stCondLst>
                                        </p:cTn>
                                        <p:tgtEl>
                                          <p:spTgt spid="3">
                                            <p:txEl>
                                              <p:pRg st="5" end="5"/>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80">
                                          <p:stCondLst>
                                            <p:cond delay="0"/>
                                          </p:stCondLst>
                                        </p:cTn>
                                        <p:tgtEl>
                                          <p:spTgt spid="9"/>
                                        </p:tgtEl>
                                      </p:cBhvr>
                                    </p:animEffect>
                                    <p:anim calcmode="lin" valueType="num">
                                      <p:cBhvr>
                                        <p:cTn id="5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3" dur="26">
                                          <p:stCondLst>
                                            <p:cond delay="650"/>
                                          </p:stCondLst>
                                        </p:cTn>
                                        <p:tgtEl>
                                          <p:spTgt spid="9"/>
                                        </p:tgtEl>
                                      </p:cBhvr>
                                      <p:to x="100000" y="60000"/>
                                    </p:animScale>
                                    <p:animScale>
                                      <p:cBhvr>
                                        <p:cTn id="64" dur="166" decel="50000">
                                          <p:stCondLst>
                                            <p:cond delay="676"/>
                                          </p:stCondLst>
                                        </p:cTn>
                                        <p:tgtEl>
                                          <p:spTgt spid="9"/>
                                        </p:tgtEl>
                                      </p:cBhvr>
                                      <p:to x="100000" y="100000"/>
                                    </p:animScale>
                                    <p:animScale>
                                      <p:cBhvr>
                                        <p:cTn id="65" dur="26">
                                          <p:stCondLst>
                                            <p:cond delay="1312"/>
                                          </p:stCondLst>
                                        </p:cTn>
                                        <p:tgtEl>
                                          <p:spTgt spid="9"/>
                                        </p:tgtEl>
                                      </p:cBhvr>
                                      <p:to x="100000" y="80000"/>
                                    </p:animScale>
                                    <p:animScale>
                                      <p:cBhvr>
                                        <p:cTn id="66" dur="166" decel="50000">
                                          <p:stCondLst>
                                            <p:cond delay="1338"/>
                                          </p:stCondLst>
                                        </p:cTn>
                                        <p:tgtEl>
                                          <p:spTgt spid="9"/>
                                        </p:tgtEl>
                                      </p:cBhvr>
                                      <p:to x="100000" y="100000"/>
                                    </p:animScale>
                                    <p:animScale>
                                      <p:cBhvr>
                                        <p:cTn id="67" dur="26">
                                          <p:stCondLst>
                                            <p:cond delay="1642"/>
                                          </p:stCondLst>
                                        </p:cTn>
                                        <p:tgtEl>
                                          <p:spTgt spid="9"/>
                                        </p:tgtEl>
                                      </p:cBhvr>
                                      <p:to x="100000" y="90000"/>
                                    </p:animScale>
                                    <p:animScale>
                                      <p:cBhvr>
                                        <p:cTn id="68" dur="166" decel="50000">
                                          <p:stCondLst>
                                            <p:cond delay="1668"/>
                                          </p:stCondLst>
                                        </p:cTn>
                                        <p:tgtEl>
                                          <p:spTgt spid="9"/>
                                        </p:tgtEl>
                                      </p:cBhvr>
                                      <p:to x="100000" y="100000"/>
                                    </p:animScale>
                                    <p:animScale>
                                      <p:cBhvr>
                                        <p:cTn id="69" dur="26">
                                          <p:stCondLst>
                                            <p:cond delay="1808"/>
                                          </p:stCondLst>
                                        </p:cTn>
                                        <p:tgtEl>
                                          <p:spTgt spid="9"/>
                                        </p:tgtEl>
                                      </p:cBhvr>
                                      <p:to x="100000" y="95000"/>
                                    </p:animScale>
                                    <p:animScale>
                                      <p:cBhvr>
                                        <p:cTn id="70" dur="166" decel="50000">
                                          <p:stCondLst>
                                            <p:cond delay="1834"/>
                                          </p:stCondLst>
                                        </p:cTn>
                                        <p:tgtEl>
                                          <p:spTgt spid="9"/>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animEffect transition="in" filter="wipe(down)">
                                      <p:cBhvr>
                                        <p:cTn id="75" dur="580">
                                          <p:stCondLst>
                                            <p:cond delay="0"/>
                                          </p:stCondLst>
                                        </p:cTn>
                                        <p:tgtEl>
                                          <p:spTgt spid="3">
                                            <p:txEl>
                                              <p:pRg st="8" end="8"/>
                                            </p:txEl>
                                          </p:spTgt>
                                        </p:tgtEl>
                                      </p:cBhvr>
                                    </p:animEffect>
                                    <p:anim calcmode="lin" valueType="num">
                                      <p:cBhvr>
                                        <p:cTn id="76"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8" end="8"/>
                                            </p:txEl>
                                          </p:spTgt>
                                        </p:tgtEl>
                                      </p:cBhvr>
                                      <p:to x="100000" y="60000"/>
                                    </p:animScale>
                                    <p:animScale>
                                      <p:cBhvr>
                                        <p:cTn id="82" dur="166" decel="50000">
                                          <p:stCondLst>
                                            <p:cond delay="676"/>
                                          </p:stCondLst>
                                        </p:cTn>
                                        <p:tgtEl>
                                          <p:spTgt spid="3">
                                            <p:txEl>
                                              <p:pRg st="8" end="8"/>
                                            </p:txEl>
                                          </p:spTgt>
                                        </p:tgtEl>
                                      </p:cBhvr>
                                      <p:to x="100000" y="100000"/>
                                    </p:animScale>
                                    <p:animScale>
                                      <p:cBhvr>
                                        <p:cTn id="83" dur="26">
                                          <p:stCondLst>
                                            <p:cond delay="1312"/>
                                          </p:stCondLst>
                                        </p:cTn>
                                        <p:tgtEl>
                                          <p:spTgt spid="3">
                                            <p:txEl>
                                              <p:pRg st="8" end="8"/>
                                            </p:txEl>
                                          </p:spTgt>
                                        </p:tgtEl>
                                      </p:cBhvr>
                                      <p:to x="100000" y="80000"/>
                                    </p:animScale>
                                    <p:animScale>
                                      <p:cBhvr>
                                        <p:cTn id="84" dur="166" decel="50000">
                                          <p:stCondLst>
                                            <p:cond delay="1338"/>
                                          </p:stCondLst>
                                        </p:cTn>
                                        <p:tgtEl>
                                          <p:spTgt spid="3">
                                            <p:txEl>
                                              <p:pRg st="8" end="8"/>
                                            </p:txEl>
                                          </p:spTgt>
                                        </p:tgtEl>
                                      </p:cBhvr>
                                      <p:to x="100000" y="100000"/>
                                    </p:animScale>
                                    <p:animScale>
                                      <p:cBhvr>
                                        <p:cTn id="85" dur="26">
                                          <p:stCondLst>
                                            <p:cond delay="1642"/>
                                          </p:stCondLst>
                                        </p:cTn>
                                        <p:tgtEl>
                                          <p:spTgt spid="3">
                                            <p:txEl>
                                              <p:pRg st="8" end="8"/>
                                            </p:txEl>
                                          </p:spTgt>
                                        </p:tgtEl>
                                      </p:cBhvr>
                                      <p:to x="100000" y="90000"/>
                                    </p:animScale>
                                    <p:animScale>
                                      <p:cBhvr>
                                        <p:cTn id="86" dur="166" decel="50000">
                                          <p:stCondLst>
                                            <p:cond delay="1668"/>
                                          </p:stCondLst>
                                        </p:cTn>
                                        <p:tgtEl>
                                          <p:spTgt spid="3">
                                            <p:txEl>
                                              <p:pRg st="8" end="8"/>
                                            </p:txEl>
                                          </p:spTgt>
                                        </p:tgtEl>
                                      </p:cBhvr>
                                      <p:to x="100000" y="100000"/>
                                    </p:animScale>
                                    <p:animScale>
                                      <p:cBhvr>
                                        <p:cTn id="87" dur="26">
                                          <p:stCondLst>
                                            <p:cond delay="1808"/>
                                          </p:stCondLst>
                                        </p:cTn>
                                        <p:tgtEl>
                                          <p:spTgt spid="3">
                                            <p:txEl>
                                              <p:pRg st="8" end="8"/>
                                            </p:txEl>
                                          </p:spTgt>
                                        </p:tgtEl>
                                      </p:cBhvr>
                                      <p:to x="100000" y="95000"/>
                                    </p:animScale>
                                    <p:animScale>
                                      <p:cBhvr>
                                        <p:cTn id="88" dur="166" decel="50000">
                                          <p:stCondLst>
                                            <p:cond delay="1834"/>
                                          </p:stCondLst>
                                        </p:cTn>
                                        <p:tgtEl>
                                          <p:spTgt spid="3">
                                            <p:txEl>
                                              <p:pRg st="8" end="8"/>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down)">
                                      <p:cBhvr>
                                        <p:cTn id="91" dur="580">
                                          <p:stCondLst>
                                            <p:cond delay="0"/>
                                          </p:stCondLst>
                                        </p:cTn>
                                        <p:tgtEl>
                                          <p:spTgt spid="10"/>
                                        </p:tgtEl>
                                      </p:cBhvr>
                                    </p:animEffect>
                                    <p:anim calcmode="lin" valueType="num">
                                      <p:cBhvr>
                                        <p:cTn id="9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7" dur="26">
                                          <p:stCondLst>
                                            <p:cond delay="650"/>
                                          </p:stCondLst>
                                        </p:cTn>
                                        <p:tgtEl>
                                          <p:spTgt spid="10"/>
                                        </p:tgtEl>
                                      </p:cBhvr>
                                      <p:to x="100000" y="60000"/>
                                    </p:animScale>
                                    <p:animScale>
                                      <p:cBhvr>
                                        <p:cTn id="98" dur="166" decel="50000">
                                          <p:stCondLst>
                                            <p:cond delay="676"/>
                                          </p:stCondLst>
                                        </p:cTn>
                                        <p:tgtEl>
                                          <p:spTgt spid="10"/>
                                        </p:tgtEl>
                                      </p:cBhvr>
                                      <p:to x="100000" y="100000"/>
                                    </p:animScale>
                                    <p:animScale>
                                      <p:cBhvr>
                                        <p:cTn id="99" dur="26">
                                          <p:stCondLst>
                                            <p:cond delay="1312"/>
                                          </p:stCondLst>
                                        </p:cTn>
                                        <p:tgtEl>
                                          <p:spTgt spid="10"/>
                                        </p:tgtEl>
                                      </p:cBhvr>
                                      <p:to x="100000" y="80000"/>
                                    </p:animScale>
                                    <p:animScale>
                                      <p:cBhvr>
                                        <p:cTn id="100" dur="166" decel="50000">
                                          <p:stCondLst>
                                            <p:cond delay="1338"/>
                                          </p:stCondLst>
                                        </p:cTn>
                                        <p:tgtEl>
                                          <p:spTgt spid="10"/>
                                        </p:tgtEl>
                                      </p:cBhvr>
                                      <p:to x="100000" y="100000"/>
                                    </p:animScale>
                                    <p:animScale>
                                      <p:cBhvr>
                                        <p:cTn id="101" dur="26">
                                          <p:stCondLst>
                                            <p:cond delay="1642"/>
                                          </p:stCondLst>
                                        </p:cTn>
                                        <p:tgtEl>
                                          <p:spTgt spid="10"/>
                                        </p:tgtEl>
                                      </p:cBhvr>
                                      <p:to x="100000" y="90000"/>
                                    </p:animScale>
                                    <p:animScale>
                                      <p:cBhvr>
                                        <p:cTn id="102" dur="166" decel="50000">
                                          <p:stCondLst>
                                            <p:cond delay="1668"/>
                                          </p:stCondLst>
                                        </p:cTn>
                                        <p:tgtEl>
                                          <p:spTgt spid="10"/>
                                        </p:tgtEl>
                                      </p:cBhvr>
                                      <p:to x="100000" y="100000"/>
                                    </p:animScale>
                                    <p:animScale>
                                      <p:cBhvr>
                                        <p:cTn id="103" dur="26">
                                          <p:stCondLst>
                                            <p:cond delay="1808"/>
                                          </p:stCondLst>
                                        </p:cTn>
                                        <p:tgtEl>
                                          <p:spTgt spid="10"/>
                                        </p:tgtEl>
                                      </p:cBhvr>
                                      <p:to x="100000" y="95000"/>
                                    </p:animScale>
                                    <p:animScale>
                                      <p:cBhvr>
                                        <p:cTn id="104"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 9: 2/3 </a:t>
            </a:r>
          </a:p>
        </p:txBody>
      </p:sp>
      <p:sp>
        <p:nvSpPr>
          <p:cNvPr id="3" name="Marcador de contenido 2"/>
          <p:cNvSpPr>
            <a:spLocks noGrp="1"/>
          </p:cNvSpPr>
          <p:nvPr>
            <p:ph idx="1"/>
          </p:nvPr>
        </p:nvSpPr>
        <p:spPr>
          <a:xfrm>
            <a:off x="838200" y="1528696"/>
            <a:ext cx="5334000" cy="4648267"/>
          </a:xfrm>
        </p:spPr>
        <p:txBody>
          <a:bodyPr>
            <a:normAutofit/>
          </a:bodyPr>
          <a:lstStyle/>
          <a:p>
            <a:pPr algn="just"/>
            <a:r>
              <a:rPr lang="es-MX" sz="2400" dirty="0"/>
              <a:t>Este programa cuenta la distribución de la hora del día para cada uno de los mensajes. Puedes extraer la hora de la línea </a:t>
            </a:r>
            <a:r>
              <a:rPr lang="es-MX" sz="2400" b="1" dirty="0"/>
              <a:t>“</a:t>
            </a:r>
            <a:r>
              <a:rPr lang="es-MX" sz="2400" b="1" dirty="0" err="1"/>
              <a:t>From</a:t>
            </a:r>
            <a:r>
              <a:rPr lang="es-MX" sz="2400" b="1" dirty="0"/>
              <a:t>”</a:t>
            </a:r>
            <a:r>
              <a:rPr lang="es-MX" sz="2400" dirty="0"/>
              <a:t> buscando la cadena horaria y luego dividiendo la cadena en partes utilizando el carácter dos puntos.</a:t>
            </a:r>
          </a:p>
          <a:p>
            <a:pPr algn="just"/>
            <a:r>
              <a:rPr lang="es-MX" sz="2400" dirty="0"/>
              <a:t>Una vez acumulado las cuentas para cada hora, imprime las cuentas, una por línea, ordenadas por hora tal como se muestra a continuación.</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80</a:t>
            </a:fld>
            <a:endParaRPr lang="es-MX"/>
          </a:p>
        </p:txBody>
      </p:sp>
      <p:pic>
        <p:nvPicPr>
          <p:cNvPr id="7" name="Imagen 6"/>
          <p:cNvPicPr>
            <a:picLocks noChangeAspect="1"/>
          </p:cNvPicPr>
          <p:nvPr/>
        </p:nvPicPr>
        <p:blipFill>
          <a:blip r:embed="rId2"/>
          <a:stretch>
            <a:fillRect/>
          </a:stretch>
        </p:blipFill>
        <p:spPr>
          <a:xfrm>
            <a:off x="6304845" y="2014247"/>
            <a:ext cx="5048955" cy="3677163"/>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8673900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 9: 3/3</a:t>
            </a:r>
          </a:p>
        </p:txBody>
      </p:sp>
      <p:sp>
        <p:nvSpPr>
          <p:cNvPr id="3" name="Marcador de contenido 2"/>
          <p:cNvSpPr>
            <a:spLocks noGrp="1"/>
          </p:cNvSpPr>
          <p:nvPr>
            <p:ph idx="1"/>
          </p:nvPr>
        </p:nvSpPr>
        <p:spPr/>
        <p:txBody>
          <a:bodyPr/>
          <a:lstStyle/>
          <a:p>
            <a:pPr algn="just"/>
            <a:r>
              <a:rPr lang="es-MX" dirty="0"/>
              <a:t>Escriba un programa que lea un archivo e imprima las letras en orden decreciente de frecuencia. El programa debe convertir todas las entradas a minúsculas y contar solamente las letras a-z.</a:t>
            </a:r>
          </a:p>
          <a:p>
            <a:pPr algn="just"/>
            <a:r>
              <a:rPr lang="es-MX" dirty="0"/>
              <a:t>El programa no debe contar espacios, dígitos, signos de puntuación, o cualquier cosa que no sean las letras a-z. </a:t>
            </a:r>
          </a:p>
          <a:p>
            <a:pPr algn="just"/>
            <a:r>
              <a:rPr lang="es-MX" dirty="0"/>
              <a:t>Traduzca el texto en inglés y francés. </a:t>
            </a:r>
            <a:r>
              <a:rPr lang="es-MX"/>
              <a:t>Observa si </a:t>
            </a:r>
            <a:r>
              <a:rPr lang="es-MX" dirty="0"/>
              <a:t>la frecuencia de letras es diferente en cada idioma.</a:t>
            </a:r>
          </a:p>
          <a:p>
            <a:pPr algn="just"/>
            <a:r>
              <a:rPr lang="es-MX" dirty="0"/>
              <a:t>Compara los resultados con las tablas en: </a:t>
            </a:r>
            <a:r>
              <a:rPr lang="es-MX" dirty="0">
                <a:hlinkClick r:id="rId2"/>
              </a:rPr>
              <a:t>https://es.wikipedia.org/wiki/Frecuencia_de_aparici%C3%B3n_de_letras</a:t>
            </a:r>
            <a:endParaRPr lang="es-MX"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81</a:t>
            </a:fld>
            <a:endParaRPr lang="es-MX"/>
          </a:p>
        </p:txBody>
      </p:sp>
    </p:spTree>
    <p:extLst>
      <p:ext uri="{BB962C8B-B14F-4D97-AF65-F5344CB8AC3E}">
        <p14:creationId xmlns:p14="http://schemas.microsoft.com/office/powerpoint/2010/main" val="28500535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a:t>Conjuntos</a:t>
            </a:r>
          </a:p>
        </p:txBody>
      </p:sp>
      <p:sp>
        <p:nvSpPr>
          <p:cNvPr id="9" name="Marcador de texto 8"/>
          <p:cNvSpPr>
            <a:spLocks noGrp="1"/>
          </p:cNvSpPr>
          <p:nvPr>
            <p:ph type="body" idx="1"/>
          </p:nvPr>
        </p:nvSpPr>
        <p:spPr/>
        <p:txBody>
          <a:bodyPr/>
          <a:lstStyle/>
          <a:p>
            <a:endParaRPr lang="es-MX"/>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82</a:t>
            </a:fld>
            <a:endParaRPr lang="es-MX"/>
          </a:p>
        </p:txBody>
      </p:sp>
    </p:spTree>
    <p:extLst>
      <p:ext uri="{BB962C8B-B14F-4D97-AF65-F5344CB8AC3E}">
        <p14:creationId xmlns:p14="http://schemas.microsoft.com/office/powerpoint/2010/main" val="37518219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Conjuntos</a:t>
            </a:r>
          </a:p>
        </p:txBody>
      </p:sp>
      <p:sp>
        <p:nvSpPr>
          <p:cNvPr id="3" name="Marcador de contenido 2"/>
          <p:cNvSpPr>
            <a:spLocks noGrp="1"/>
          </p:cNvSpPr>
          <p:nvPr>
            <p:ph idx="1"/>
          </p:nvPr>
        </p:nvSpPr>
        <p:spPr/>
        <p:txBody>
          <a:bodyPr>
            <a:normAutofit/>
          </a:bodyPr>
          <a:lstStyle/>
          <a:p>
            <a:r>
              <a:rPr lang="es-MX" sz="2400" dirty="0"/>
              <a:t>Un conjunto, es una colección no ordenada y sin elementos repetidos.</a:t>
            </a:r>
          </a:p>
          <a:p>
            <a:r>
              <a:rPr lang="es-MX" sz="2400" dirty="0"/>
              <a:t>Son ampliamente usados en lógica y matemática</a:t>
            </a:r>
          </a:p>
          <a:p>
            <a:r>
              <a:rPr lang="es-MX" sz="2400" dirty="0"/>
              <a:t>Se puede crear un conjunto con la función </a:t>
            </a:r>
            <a:r>
              <a:rPr lang="es-MX" sz="2400" b="1" dirty="0"/>
              <a:t>set</a:t>
            </a:r>
          </a:p>
          <a:p>
            <a:endParaRPr lang="es-MX" sz="2400" b="1" dirty="0"/>
          </a:p>
          <a:p>
            <a:endParaRPr lang="es-MX" sz="2400" b="1" dirty="0"/>
          </a:p>
          <a:p>
            <a:r>
              <a:rPr lang="es-MX" sz="2400" dirty="0"/>
              <a:t>o encerrando entre llaves separadas por comas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83</a:t>
            </a:fld>
            <a:endParaRPr lang="es-MX"/>
          </a:p>
        </p:txBody>
      </p:sp>
      <p:pic>
        <p:nvPicPr>
          <p:cNvPr id="7" name="Imagen 6"/>
          <p:cNvPicPr>
            <a:picLocks noChangeAspect="1"/>
          </p:cNvPicPr>
          <p:nvPr/>
        </p:nvPicPr>
        <p:blipFill>
          <a:blip r:embed="rId2"/>
          <a:stretch>
            <a:fillRect/>
          </a:stretch>
        </p:blipFill>
        <p:spPr>
          <a:xfrm>
            <a:off x="4667901" y="3048300"/>
            <a:ext cx="2067213" cy="676369"/>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4462234" y="4409316"/>
            <a:ext cx="3267531" cy="1343212"/>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286612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Conjuntos</a:t>
            </a:r>
          </a:p>
        </p:txBody>
      </p:sp>
      <p:sp>
        <p:nvSpPr>
          <p:cNvPr id="3" name="Marcador de contenido 2"/>
          <p:cNvSpPr>
            <a:spLocks noGrp="1"/>
          </p:cNvSpPr>
          <p:nvPr>
            <p:ph idx="1"/>
          </p:nvPr>
        </p:nvSpPr>
        <p:spPr>
          <a:effectLst>
            <a:glow rad="139700">
              <a:schemeClr val="accent1">
                <a:satMod val="175000"/>
                <a:alpha val="40000"/>
              </a:schemeClr>
            </a:glow>
          </a:effectLst>
        </p:spPr>
        <p:txBody>
          <a:bodyPr/>
          <a:lstStyle/>
          <a:p>
            <a:r>
              <a:rPr lang="es-MX" dirty="0"/>
              <a:t>Se puede crear un conjunto a partir de una cadena descartando cualquier valor duplicado.</a:t>
            </a:r>
          </a:p>
          <a:p>
            <a:endParaRPr lang="es-MX" dirty="0"/>
          </a:p>
          <a:p>
            <a:r>
              <a:rPr lang="es-MX" dirty="0"/>
              <a:t>A partir de una lista</a:t>
            </a:r>
          </a:p>
          <a:p>
            <a:endParaRPr lang="es-MX" dirty="0"/>
          </a:p>
          <a:p>
            <a:r>
              <a:rPr lang="es-MX" dirty="0"/>
              <a:t>Desde una </a:t>
            </a:r>
            <a:r>
              <a:rPr lang="es-MX" dirty="0" err="1"/>
              <a:t>tupla</a:t>
            </a:r>
            <a:endParaRPr lang="es-MX" dirty="0"/>
          </a:p>
          <a:p>
            <a:endParaRPr lang="es-MX" dirty="0"/>
          </a:p>
          <a:p>
            <a:r>
              <a:rPr lang="es-MX" dirty="0"/>
              <a:t>A partir de un diccionario, solamente se consideran las claves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84</a:t>
            </a:fld>
            <a:endParaRPr lang="es-MX"/>
          </a:p>
        </p:txBody>
      </p:sp>
      <p:pic>
        <p:nvPicPr>
          <p:cNvPr id="7" name="Imagen 6"/>
          <p:cNvPicPr>
            <a:picLocks noChangeAspect="1"/>
          </p:cNvPicPr>
          <p:nvPr/>
        </p:nvPicPr>
        <p:blipFill>
          <a:blip r:embed="rId2"/>
          <a:stretch>
            <a:fillRect/>
          </a:stretch>
        </p:blipFill>
        <p:spPr>
          <a:xfrm>
            <a:off x="973041" y="2490752"/>
            <a:ext cx="2448267" cy="504895"/>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3"/>
          <a:stretch>
            <a:fillRect/>
          </a:stretch>
        </p:blipFill>
        <p:spPr>
          <a:xfrm>
            <a:off x="982185" y="3395565"/>
            <a:ext cx="5439534" cy="457264"/>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4"/>
          <a:stretch>
            <a:fillRect/>
          </a:stretch>
        </p:blipFill>
        <p:spPr>
          <a:xfrm>
            <a:off x="982185" y="4443316"/>
            <a:ext cx="5182323" cy="571580"/>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5"/>
          <a:stretch>
            <a:fillRect/>
          </a:stretch>
        </p:blipFill>
        <p:spPr>
          <a:xfrm>
            <a:off x="982185" y="5462487"/>
            <a:ext cx="6020640" cy="514422"/>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1062396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Conjuntos</a:t>
            </a:r>
          </a:p>
        </p:txBody>
      </p:sp>
      <p:sp>
        <p:nvSpPr>
          <p:cNvPr id="3" name="Marcador de contenido 2"/>
          <p:cNvSpPr>
            <a:spLocks noGrp="1"/>
          </p:cNvSpPr>
          <p:nvPr>
            <p:ph idx="1"/>
          </p:nvPr>
        </p:nvSpPr>
        <p:spPr/>
        <p:txBody>
          <a:bodyPr/>
          <a:lstStyle/>
          <a:p>
            <a:r>
              <a:rPr lang="es-MX" dirty="0"/>
              <a:t>Este es el uso más común de un conjunto. Al combinarlo con un diccionario.</a:t>
            </a:r>
          </a:p>
          <a:p>
            <a:r>
              <a:rPr lang="es-MX" dirty="0"/>
              <a:t>En este ejemplo, creamos un </a:t>
            </a:r>
            <a:r>
              <a:rPr lang="es-MX" b="1" dirty="0"/>
              <a:t>diccionario</a:t>
            </a:r>
            <a:r>
              <a:rPr lang="es-MX" dirty="0"/>
              <a:t> llamado </a:t>
            </a:r>
            <a:r>
              <a:rPr lang="es-MX" dirty="0" err="1"/>
              <a:t>drinks</a:t>
            </a:r>
            <a:r>
              <a:rPr lang="es-MX" dirty="0"/>
              <a:t>, cada clave es el nombre de la bebida y su valor correspondiente es un </a:t>
            </a:r>
            <a:r>
              <a:rPr lang="es-MX" b="1" dirty="0"/>
              <a:t>conjunto</a:t>
            </a:r>
            <a:r>
              <a:rPr lang="es-MX" dirty="0"/>
              <a:t> de sus ingredientes.</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85</a:t>
            </a:fld>
            <a:endParaRPr lang="es-MX"/>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3930650"/>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550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Conjuntos</a:t>
            </a:r>
          </a:p>
        </p:txBody>
      </p:sp>
      <p:sp>
        <p:nvSpPr>
          <p:cNvPr id="3" name="2 Marcador de contenido"/>
          <p:cNvSpPr>
            <a:spLocks noGrp="1"/>
          </p:cNvSpPr>
          <p:nvPr>
            <p:ph idx="1"/>
          </p:nvPr>
        </p:nvSpPr>
        <p:spPr/>
        <p:txBody>
          <a:bodyPr/>
          <a:lstStyle/>
          <a:p>
            <a:r>
              <a:rPr lang="es-MX" dirty="0"/>
              <a:t>¿Qué bebida contiene vodka?</a:t>
            </a:r>
          </a:p>
          <a:p>
            <a:endParaRPr lang="es-MX" dirty="0"/>
          </a:p>
          <a:p>
            <a:endParaRPr lang="es-MX" dirty="0"/>
          </a:p>
          <a:p>
            <a:endParaRPr lang="es-MX" dirty="0"/>
          </a:p>
          <a:p>
            <a:endParaRPr lang="es-MX" dirty="0"/>
          </a:p>
          <a:p>
            <a:r>
              <a:rPr lang="es-MX" dirty="0"/>
              <a:t>¿Qué bebida contiene vodka pero no </a:t>
            </a:r>
            <a:r>
              <a:rPr lang="es-MX" dirty="0" err="1"/>
              <a:t>vermouth</a:t>
            </a:r>
            <a:r>
              <a:rPr lang="es-MX" dirty="0"/>
              <a:t>?</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86</a:t>
            </a:fld>
            <a:endParaRPr lang="es-MX"/>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2101850"/>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925" y="1844675"/>
            <a:ext cx="4095750" cy="19335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4862513"/>
            <a:ext cx="6345237" cy="9810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8238" y="5110162"/>
            <a:ext cx="1381125"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uadroTexto 7"/>
          <p:cNvSpPr txBox="1"/>
          <p:nvPr/>
        </p:nvSpPr>
        <p:spPr>
          <a:xfrm>
            <a:off x="7105349" y="251611"/>
            <a:ext cx="4164666" cy="2308324"/>
          </a:xfrm>
          <a:prstGeom prst="rect">
            <a:avLst/>
          </a:prstGeom>
          <a:noFill/>
        </p:spPr>
        <p:txBody>
          <a:bodyPr wrap="none" rtlCol="0">
            <a:spAutoFit/>
          </a:bodyPr>
          <a:lstStyle/>
          <a:p>
            <a:r>
              <a:rPr lang="es-MX" u="sng" dirty="0"/>
              <a:t>(‘Martini’,</a:t>
            </a:r>
            <a:r>
              <a:rPr lang="es-MX" u="sng" dirty="0">
                <a:solidFill>
                  <a:srgbClr val="FF0000"/>
                </a:solidFill>
              </a:rPr>
              <a:t>{‘</a:t>
            </a:r>
            <a:r>
              <a:rPr lang="es-MX" u="sng" dirty="0" err="1">
                <a:solidFill>
                  <a:srgbClr val="FF0000"/>
                </a:solidFill>
              </a:rPr>
              <a:t>vodja</a:t>
            </a:r>
            <a:r>
              <a:rPr lang="es-MX" u="sng" dirty="0">
                <a:solidFill>
                  <a:srgbClr val="FF0000"/>
                </a:solidFill>
              </a:rPr>
              <a:t>’,’</a:t>
            </a:r>
            <a:r>
              <a:rPr lang="es-MX" u="sng" dirty="0" err="1">
                <a:solidFill>
                  <a:srgbClr val="FF0000"/>
                </a:solidFill>
              </a:rPr>
              <a:t>vermouth</a:t>
            </a:r>
            <a:r>
              <a:rPr lang="es-MX" u="sng" dirty="0">
                <a:solidFill>
                  <a:srgbClr val="FF0000"/>
                </a:solidFill>
              </a:rPr>
              <a:t>’}</a:t>
            </a:r>
            <a:r>
              <a:rPr lang="es-MX" u="sng" dirty="0"/>
              <a:t>)</a:t>
            </a:r>
          </a:p>
          <a:p>
            <a:r>
              <a:rPr lang="es-MX" u="sng" dirty="0"/>
              <a:t>(‘</a:t>
            </a:r>
            <a:r>
              <a:rPr lang="es-MX" u="sng" dirty="0" err="1"/>
              <a:t>black</a:t>
            </a:r>
            <a:r>
              <a:rPr lang="es-MX" u="sng" dirty="0"/>
              <a:t> </a:t>
            </a:r>
            <a:r>
              <a:rPr lang="es-MX" u="sng" dirty="0" err="1"/>
              <a:t>russian</a:t>
            </a:r>
            <a:r>
              <a:rPr lang="es-MX" u="sng" dirty="0"/>
              <a:t>’, </a:t>
            </a:r>
            <a:r>
              <a:rPr lang="es-MX" u="sng" dirty="0">
                <a:solidFill>
                  <a:srgbClr val="FF0000"/>
                </a:solidFill>
              </a:rPr>
              <a:t>{‘vodka’,’</a:t>
            </a:r>
            <a:r>
              <a:rPr lang="es-MX" u="sng" dirty="0" err="1">
                <a:solidFill>
                  <a:srgbClr val="FF0000"/>
                </a:solidFill>
              </a:rPr>
              <a:t>kahlua</a:t>
            </a:r>
            <a:r>
              <a:rPr lang="es-MX" u="sng" dirty="0">
                <a:solidFill>
                  <a:srgbClr val="FF0000"/>
                </a:solidFill>
              </a:rPr>
              <a:t>’}</a:t>
            </a:r>
            <a:r>
              <a:rPr lang="es-MX" u="sng" dirty="0"/>
              <a:t>)</a:t>
            </a:r>
          </a:p>
          <a:p>
            <a:r>
              <a:rPr lang="es-MX" u="sng" dirty="0"/>
              <a:t>(‘White </a:t>
            </a:r>
            <a:r>
              <a:rPr lang="es-MX" u="sng" dirty="0" err="1"/>
              <a:t>russian</a:t>
            </a:r>
            <a:r>
              <a:rPr lang="es-MX" u="sng" dirty="0"/>
              <a:t>’, {‘</a:t>
            </a:r>
            <a:r>
              <a:rPr lang="es-MX" u="sng" dirty="0" err="1"/>
              <a:t>cream</a:t>
            </a:r>
            <a:r>
              <a:rPr lang="es-MX" u="sng" dirty="0"/>
              <a:t>’, ‘</a:t>
            </a:r>
            <a:r>
              <a:rPr lang="es-MX" u="sng" dirty="0" err="1"/>
              <a:t>kahlua</a:t>
            </a:r>
            <a:r>
              <a:rPr lang="es-MX" u="sng" dirty="0"/>
              <a:t>’,’vodka’})</a:t>
            </a:r>
          </a:p>
          <a:p>
            <a:endParaRPr lang="es-MX" dirty="0"/>
          </a:p>
          <a:p>
            <a:r>
              <a:rPr lang="es-MX" dirty="0" err="1"/>
              <a:t>Name</a:t>
            </a:r>
            <a:r>
              <a:rPr lang="es-MX" dirty="0"/>
              <a:t> = ‘</a:t>
            </a:r>
            <a:r>
              <a:rPr lang="es-MX" dirty="0" err="1"/>
              <a:t>screwdriver</a:t>
            </a:r>
            <a:r>
              <a:rPr lang="es-MX" dirty="0"/>
              <a:t>’</a:t>
            </a:r>
          </a:p>
          <a:p>
            <a:r>
              <a:rPr lang="es-MX" dirty="0" err="1"/>
              <a:t>Contents</a:t>
            </a:r>
            <a:r>
              <a:rPr lang="es-MX" dirty="0"/>
              <a:t> = {}</a:t>
            </a:r>
          </a:p>
          <a:p>
            <a:endParaRPr lang="es-MX" dirty="0"/>
          </a:p>
          <a:p>
            <a:endParaRPr lang="es-MX" dirty="0"/>
          </a:p>
        </p:txBody>
      </p:sp>
    </p:spTree>
    <p:extLst>
      <p:ext uri="{BB962C8B-B14F-4D97-AF65-F5344CB8AC3E}">
        <p14:creationId xmlns:p14="http://schemas.microsoft.com/office/powerpoint/2010/main" val="37674402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Conjuntos: Intersección</a:t>
            </a:r>
          </a:p>
        </p:txBody>
      </p:sp>
      <p:sp>
        <p:nvSpPr>
          <p:cNvPr id="3" name="2 Marcador de contenido"/>
          <p:cNvSpPr>
            <a:spLocks noGrp="1"/>
          </p:cNvSpPr>
          <p:nvPr>
            <p:ph idx="1"/>
          </p:nvPr>
        </p:nvSpPr>
        <p:spPr/>
        <p:txBody>
          <a:bodyPr/>
          <a:lstStyle/>
          <a:p>
            <a:r>
              <a:rPr lang="es-MX" dirty="0"/>
              <a:t>Combinaciones: encontrar bebidas con </a:t>
            </a:r>
            <a:r>
              <a:rPr lang="es-MX" b="1" dirty="0" err="1"/>
              <a:t>vermouth</a:t>
            </a:r>
            <a:r>
              <a:rPr lang="es-MX" dirty="0"/>
              <a:t> o </a:t>
            </a:r>
            <a:r>
              <a:rPr lang="es-MX" b="1" dirty="0" err="1"/>
              <a:t>orange</a:t>
            </a:r>
            <a:r>
              <a:rPr lang="es-MX" b="1" dirty="0"/>
              <a:t> </a:t>
            </a:r>
            <a:r>
              <a:rPr lang="es-MX" b="1" dirty="0" err="1"/>
              <a:t>juice</a:t>
            </a:r>
            <a:endParaRPr lang="es-MX" b="1" dirty="0"/>
          </a:p>
          <a:p>
            <a:endParaRPr lang="es-MX" b="1" dirty="0"/>
          </a:p>
          <a:p>
            <a:endParaRPr lang="es-MX" b="1" dirty="0"/>
          </a:p>
          <a:p>
            <a:endParaRPr lang="es-MX" b="1" dirty="0"/>
          </a:p>
          <a:p>
            <a:endParaRPr lang="es-MX" b="1" dirty="0"/>
          </a:p>
          <a:p>
            <a:r>
              <a:rPr lang="es-MX" dirty="0"/>
              <a:t>El resultado del operador </a:t>
            </a:r>
            <a:r>
              <a:rPr lang="es-MX" b="1" dirty="0"/>
              <a:t>&amp;</a:t>
            </a:r>
            <a:r>
              <a:rPr lang="es-MX" dirty="0"/>
              <a:t> es un conjunto</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87</a:t>
            </a:fld>
            <a:endParaRPr lang="es-MX"/>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75" y="2070100"/>
            <a:ext cx="4972050" cy="15906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070100"/>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4627563"/>
            <a:ext cx="7059613" cy="14001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5692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Conjuntos: intersección</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88</a:t>
            </a:fld>
            <a:endParaRPr lang="es-MX"/>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1320" y="1755741"/>
            <a:ext cx="1505160" cy="485843"/>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428875"/>
            <a:ext cx="990600" cy="5143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152775"/>
            <a:ext cx="2152650" cy="5429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0" y="15906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37830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750" y="4889499"/>
            <a:ext cx="1952625" cy="5429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6479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Conjuntos: Unión</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89</a:t>
            </a:fld>
            <a:endParaRPr lang="es-MX"/>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509" y="1789078"/>
            <a:ext cx="1476581" cy="49536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488" y="2554288"/>
            <a:ext cx="1571625" cy="10001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0" y="15906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0" y="37830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4662488"/>
            <a:ext cx="28098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16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Conversión de Tipos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a:t>Para cambiar un tipo de dato a Entero, use la función </a:t>
                </a:r>
                <a14:m>
                  <m:oMath xmlns:m="http://schemas.openxmlformats.org/officeDocument/2006/math">
                    <m:r>
                      <a:rPr lang="es-MX" b="1" i="1" dirty="0" smtClean="0">
                        <a:latin typeface="Cambria Math" panose="02040503050406030204" pitchFamily="18" charset="0"/>
                      </a:rPr>
                      <m:t>𝒊𝒏𝒕</m:t>
                    </m:r>
                    <m:r>
                      <a:rPr lang="es-MX" b="1" i="1" dirty="0" smtClean="0">
                        <a:latin typeface="Cambria Math" panose="02040503050406030204" pitchFamily="18" charset="0"/>
                      </a:rPr>
                      <m:t>( )</m:t>
                    </m:r>
                  </m:oMath>
                </a14:m>
                <a:endParaRPr lang="es-MX" b="1" i="1"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43" t="-2231"/>
                </a:stretch>
              </a:blipFill>
            </p:spPr>
            <p:txBody>
              <a:bodyPr/>
              <a:lstStyle/>
              <a:p>
                <a:r>
                  <a:rPr lang="es-MX">
                    <a:noFill/>
                  </a:rPr>
                  <a:t> </a:t>
                </a:r>
              </a:p>
            </p:txBody>
          </p:sp>
        </mc:Fallback>
      </mc:AlternateContent>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9</a:t>
            </a:fld>
            <a:endParaRPr lang="es-MX"/>
          </a:p>
        </p:txBody>
      </p:sp>
      <p:pic>
        <p:nvPicPr>
          <p:cNvPr id="7" name="Imagen 6"/>
          <p:cNvPicPr>
            <a:picLocks noChangeAspect="1"/>
          </p:cNvPicPr>
          <p:nvPr/>
        </p:nvPicPr>
        <p:blipFill>
          <a:blip r:embed="rId3"/>
          <a:stretch>
            <a:fillRect/>
          </a:stretch>
        </p:blipFill>
        <p:spPr>
          <a:xfrm>
            <a:off x="838200" y="2581191"/>
            <a:ext cx="1867161" cy="1200318"/>
          </a:xfrm>
          <a:prstGeom prst="rect">
            <a:avLst/>
          </a:prstGeom>
          <a:effectLst>
            <a:glow rad="139700">
              <a:schemeClr val="accent1">
                <a:satMod val="175000"/>
                <a:alpha val="40000"/>
              </a:schemeClr>
            </a:glow>
          </a:effectLst>
        </p:spPr>
      </p:pic>
      <p:pic>
        <p:nvPicPr>
          <p:cNvPr id="8" name="Imagen 7"/>
          <p:cNvPicPr>
            <a:picLocks noChangeAspect="1"/>
          </p:cNvPicPr>
          <p:nvPr/>
        </p:nvPicPr>
        <p:blipFill>
          <a:blip r:embed="rId4"/>
          <a:stretch>
            <a:fillRect/>
          </a:stretch>
        </p:blipFill>
        <p:spPr>
          <a:xfrm>
            <a:off x="3366956" y="2576428"/>
            <a:ext cx="1876687" cy="1209844"/>
          </a:xfrm>
          <a:prstGeom prst="rect">
            <a:avLst/>
          </a:prstGeom>
          <a:effectLst>
            <a:glow rad="139700">
              <a:schemeClr val="accent1">
                <a:satMod val="175000"/>
                <a:alpha val="40000"/>
              </a:schemeClr>
            </a:glow>
          </a:effectLst>
        </p:spPr>
      </p:pic>
      <p:pic>
        <p:nvPicPr>
          <p:cNvPr id="9" name="Imagen 8"/>
          <p:cNvPicPr>
            <a:picLocks noChangeAspect="1"/>
          </p:cNvPicPr>
          <p:nvPr/>
        </p:nvPicPr>
        <p:blipFill>
          <a:blip r:embed="rId5"/>
          <a:stretch>
            <a:fillRect/>
          </a:stretch>
        </p:blipFill>
        <p:spPr>
          <a:xfrm>
            <a:off x="5905238" y="2576428"/>
            <a:ext cx="1933845" cy="1876687"/>
          </a:xfrm>
          <a:prstGeom prst="rect">
            <a:avLst/>
          </a:prstGeom>
          <a:effectLst>
            <a:glow rad="139700">
              <a:schemeClr val="accent1">
                <a:satMod val="175000"/>
                <a:alpha val="40000"/>
              </a:schemeClr>
            </a:glow>
          </a:effectLst>
        </p:spPr>
      </p:pic>
      <p:pic>
        <p:nvPicPr>
          <p:cNvPr id="10" name="Imagen 9"/>
          <p:cNvPicPr>
            <a:picLocks noChangeAspect="1"/>
          </p:cNvPicPr>
          <p:nvPr/>
        </p:nvPicPr>
        <p:blipFill>
          <a:blip r:embed="rId6"/>
          <a:stretch>
            <a:fillRect/>
          </a:stretch>
        </p:blipFill>
        <p:spPr>
          <a:xfrm>
            <a:off x="8500678" y="2576428"/>
            <a:ext cx="1886213" cy="600159"/>
          </a:xfrm>
          <a:prstGeom prst="rect">
            <a:avLst/>
          </a:prstGeom>
          <a:effectLst>
            <a:glow rad="139700">
              <a:schemeClr val="accent1">
                <a:satMod val="175000"/>
                <a:alpha val="40000"/>
              </a:schemeClr>
            </a:glow>
          </a:effectLst>
        </p:spPr>
      </p:pic>
      <p:sp>
        <p:nvSpPr>
          <p:cNvPr id="12" name="CuadroTexto 11"/>
          <p:cNvSpPr txBox="1"/>
          <p:nvPr/>
        </p:nvSpPr>
        <p:spPr>
          <a:xfrm>
            <a:off x="3918520" y="5942568"/>
            <a:ext cx="3565976" cy="369332"/>
          </a:xfrm>
          <a:prstGeom prst="rect">
            <a:avLst/>
          </a:prstGeom>
          <a:noFill/>
        </p:spPr>
        <p:txBody>
          <a:bodyPr wrap="none" rtlCol="0">
            <a:spAutoFit/>
          </a:bodyPr>
          <a:lstStyle/>
          <a:p>
            <a:r>
              <a:rPr lang="es-MX" b="1" i="1" dirty="0"/>
              <a:t>Extraído de:</a:t>
            </a:r>
            <a:r>
              <a:rPr lang="es-MX" i="1" dirty="0"/>
              <a:t> </a:t>
            </a:r>
            <a:r>
              <a:rPr lang="en-US" dirty="0" err="1"/>
              <a:t>Lubanovic</a:t>
            </a:r>
            <a:r>
              <a:rPr lang="en-US" dirty="0"/>
              <a:t>, Bill. (2015). </a:t>
            </a:r>
            <a:endParaRPr lang="es-MX" i="1" dirty="0"/>
          </a:p>
        </p:txBody>
      </p:sp>
    </p:spTree>
    <p:extLst>
      <p:ext uri="{BB962C8B-B14F-4D97-AF65-F5344CB8AC3E}">
        <p14:creationId xmlns:p14="http://schemas.microsoft.com/office/powerpoint/2010/main" val="7136374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Conjuntos: Complemento relativo</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90</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09" y="1789078"/>
            <a:ext cx="1476581" cy="49536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509" y="2546350"/>
            <a:ext cx="1962150" cy="9906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0" y="15906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0" y="37830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4576763"/>
            <a:ext cx="1790700" cy="10191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159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Conjuntos: </a:t>
            </a:r>
            <a:r>
              <a:rPr lang="es-MX" dirty="0" err="1"/>
              <a:t>Or</a:t>
            </a:r>
            <a:r>
              <a:rPr lang="es-MX"/>
              <a:t> exclusivo</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91</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09" y="1789078"/>
            <a:ext cx="1476581" cy="49536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0" y="15906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0" y="37830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08" y="3078163"/>
            <a:ext cx="3362325" cy="11906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4714875"/>
            <a:ext cx="2057400" cy="5905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1628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Subconjuntos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92</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09" y="1789078"/>
            <a:ext cx="1476581" cy="49536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0" y="15906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0" y="37830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09" y="3182938"/>
            <a:ext cx="2038350" cy="10858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4808538"/>
            <a:ext cx="2190750" cy="5810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724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Subconjuntos propios</a:t>
            </a:r>
          </a:p>
        </p:txBody>
      </p:sp>
      <p:sp>
        <p:nvSpPr>
          <p:cNvPr id="3" name="2 Marcador de contenido"/>
          <p:cNvSpPr>
            <a:spLocks noGrp="1"/>
          </p:cNvSpPr>
          <p:nvPr>
            <p:ph idx="1"/>
          </p:nvPr>
        </p:nvSpPr>
        <p:spPr/>
        <p:txBody>
          <a:bodyPr/>
          <a:lstStyle/>
          <a:p>
            <a:pPr algn="just"/>
            <a:r>
              <a:rPr lang="es-ES" dirty="0"/>
              <a:t>Para ser un subconjunto adecuado, el segundo conjunto debe tener todos los miembros del primero y más</a:t>
            </a: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93</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09" y="2703478"/>
            <a:ext cx="1476581" cy="49536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0" y="25050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0" y="46974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09" y="3600450"/>
            <a:ext cx="1209675" cy="10858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5470525"/>
            <a:ext cx="2076450" cy="552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2590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Superconjuntos</a:t>
            </a:r>
            <a:endParaRPr lang="es-MX" dirty="0"/>
          </a:p>
        </p:txBody>
      </p:sp>
      <p:sp>
        <p:nvSpPr>
          <p:cNvPr id="3" name="2 Marcador de contenido"/>
          <p:cNvSpPr>
            <a:spLocks noGrp="1"/>
          </p:cNvSpPr>
          <p:nvPr>
            <p:ph idx="1"/>
          </p:nvPr>
        </p:nvSpPr>
        <p:spPr/>
        <p:txBody>
          <a:bodyPr/>
          <a:lstStyle/>
          <a:p>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94</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09" y="1865278"/>
            <a:ext cx="1476581" cy="49536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0" y="16668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0" y="38592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09" y="2967038"/>
            <a:ext cx="2247900" cy="1095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4843463"/>
            <a:ext cx="2105025" cy="5619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333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Superconjunto</a:t>
            </a:r>
            <a:r>
              <a:rPr lang="es-MX" dirty="0"/>
              <a:t> propio</a:t>
            </a:r>
          </a:p>
        </p:txBody>
      </p:sp>
      <p:sp>
        <p:nvSpPr>
          <p:cNvPr id="3" name="2 Marcador de contenido"/>
          <p:cNvSpPr>
            <a:spLocks noGrp="1"/>
          </p:cNvSpPr>
          <p:nvPr>
            <p:ph idx="1"/>
          </p:nvPr>
        </p:nvSpPr>
        <p:spPr/>
        <p:txBody>
          <a:bodyPr/>
          <a:lstStyle/>
          <a:p>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95</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09" y="1865278"/>
            <a:ext cx="1476581" cy="49536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0" y="1666875"/>
            <a:ext cx="5334000" cy="1676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0" y="3859213"/>
            <a:ext cx="344805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09" y="3373438"/>
            <a:ext cx="1352550" cy="504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4694238"/>
            <a:ext cx="2076450" cy="5810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5037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Comparación de estructuras de datos</a:t>
            </a:r>
          </a:p>
        </p:txBody>
      </p:sp>
      <p:sp>
        <p:nvSpPr>
          <p:cNvPr id="3" name="2 Marcador de contenido"/>
          <p:cNvSpPr>
            <a:spLocks noGrp="1"/>
          </p:cNvSpPr>
          <p:nvPr>
            <p:ph idx="1"/>
          </p:nvPr>
        </p:nvSpPr>
        <p:spPr/>
        <p:txBody>
          <a:bodyPr/>
          <a:lstStyle/>
          <a:p>
            <a:r>
              <a:rPr lang="es-MX" dirty="0"/>
              <a:t>Se construye una lista con corchetes (</a:t>
            </a:r>
            <a:r>
              <a:rPr lang="es-MX" b="1" dirty="0"/>
              <a:t>[ ]</a:t>
            </a:r>
            <a:r>
              <a:rPr lang="es-MX" dirty="0"/>
              <a:t>)</a:t>
            </a:r>
          </a:p>
          <a:p>
            <a:r>
              <a:rPr lang="es-MX" dirty="0"/>
              <a:t>Una </a:t>
            </a:r>
            <a:r>
              <a:rPr lang="es-MX" dirty="0" err="1"/>
              <a:t>tupla</a:t>
            </a:r>
            <a:r>
              <a:rPr lang="es-MX" dirty="0"/>
              <a:t> usando comas (</a:t>
            </a:r>
            <a:r>
              <a:rPr lang="es-MX" b="1" dirty="0"/>
              <a:t> , </a:t>
            </a:r>
            <a:r>
              <a:rPr lang="es-MX" dirty="0"/>
              <a:t>)</a:t>
            </a:r>
          </a:p>
          <a:p>
            <a:r>
              <a:rPr lang="es-MX" dirty="0"/>
              <a:t>Un diccionario usando llaves (</a:t>
            </a:r>
            <a:r>
              <a:rPr lang="es-MX" b="1" dirty="0"/>
              <a:t>{ }</a:t>
            </a:r>
            <a:r>
              <a:rPr lang="es-MX" dirty="0"/>
              <a:t>)</a:t>
            </a:r>
          </a:p>
          <a:p>
            <a:r>
              <a:rPr lang="es-MX" dirty="0"/>
              <a:t>En cada caso para acceder a un elemento, se hace con corchetes.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96</a:t>
            </a:fld>
            <a:endParaRPr lang="es-MX"/>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49" y="3649663"/>
            <a:ext cx="8240713" cy="25431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6213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ABD441165B7B143A49686EB8C2DD645" ma:contentTypeVersion="2" ma:contentTypeDescription="Crear nuevo documento." ma:contentTypeScope="" ma:versionID="6edf032983c34689e0a1aa23703a51de">
  <xsd:schema xmlns:xsd="http://www.w3.org/2001/XMLSchema" xmlns:xs="http://www.w3.org/2001/XMLSchema" xmlns:p="http://schemas.microsoft.com/office/2006/metadata/properties" xmlns:ns2="5c7f119b-90f7-4d7b-830f-dced7f78d9f6" targetNamespace="http://schemas.microsoft.com/office/2006/metadata/properties" ma:root="true" ma:fieldsID="6f322d5108c4d4cbd2cc0a39d10c9b6c" ns2:_="">
    <xsd:import namespace="5c7f119b-90f7-4d7b-830f-dced7f78d9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f119b-90f7-4d7b-830f-dced7f78d9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9769A7-4852-404D-BAC0-2D33B7E28439}"/>
</file>

<file path=customXml/itemProps2.xml><?xml version="1.0" encoding="utf-8"?>
<ds:datastoreItem xmlns:ds="http://schemas.openxmlformats.org/officeDocument/2006/customXml" ds:itemID="{C77A48AF-E9AD-4B6E-97EC-AEABA954768D}"/>
</file>

<file path=customXml/itemProps3.xml><?xml version="1.0" encoding="utf-8"?>
<ds:datastoreItem xmlns:ds="http://schemas.openxmlformats.org/officeDocument/2006/customXml" ds:itemID="{DECB112D-5FD9-4A13-BFA8-51AC60C8C4D7}"/>
</file>

<file path=docProps/app.xml><?xml version="1.0" encoding="utf-8"?>
<Properties xmlns="http://schemas.openxmlformats.org/officeDocument/2006/extended-properties" xmlns:vt="http://schemas.openxmlformats.org/officeDocument/2006/docPropsVTypes">
  <TotalTime>20987</TotalTime>
  <Words>4965</Words>
  <Application>Microsoft Office PowerPoint</Application>
  <PresentationFormat>Panorámica</PresentationFormat>
  <Paragraphs>779</Paragraphs>
  <Slides>96</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96</vt:i4>
      </vt:variant>
    </vt:vector>
  </HeadingPairs>
  <TitlesOfParts>
    <vt:vector size="101" baseType="lpstr">
      <vt:lpstr>Arial</vt:lpstr>
      <vt:lpstr>Calibri</vt:lpstr>
      <vt:lpstr>Calibri Light</vt:lpstr>
      <vt:lpstr>Cambria Math</vt:lpstr>
      <vt:lpstr>Tema de Office</vt:lpstr>
      <vt:lpstr>2.2 Tipos de Datos </vt:lpstr>
      <vt:lpstr>Variables, nombres y objetos</vt:lpstr>
      <vt:lpstr>Palabras reservadas en Python</vt:lpstr>
      <vt:lpstr>Números</vt:lpstr>
      <vt:lpstr>Enteros: Operaciones Aritméticas</vt:lpstr>
      <vt:lpstr>Precedencia de Operadores</vt:lpstr>
      <vt:lpstr>Orden de asociación</vt:lpstr>
      <vt:lpstr>Bases</vt:lpstr>
      <vt:lpstr>Conversión de Tipos</vt:lpstr>
      <vt:lpstr>Excepciones</vt:lpstr>
      <vt:lpstr>Conversión automática</vt:lpstr>
      <vt:lpstr>Tamaño de un Entero</vt:lpstr>
      <vt:lpstr>Flotante</vt:lpstr>
      <vt:lpstr>Actividad 3: ¿Cuántos segundos hay en una hora? </vt:lpstr>
      <vt:lpstr>Funciones Matemáticas:</vt:lpstr>
      <vt:lpstr>Funciones Matemáticas:</vt:lpstr>
      <vt:lpstr>Funciones Matemáticas:</vt:lpstr>
      <vt:lpstr>Actividad 4: Programe en Python </vt:lpstr>
      <vt:lpstr>Números Complejos</vt:lpstr>
      <vt:lpstr>Cálculo de punto flotante exacto con decimal</vt:lpstr>
      <vt:lpstr>Actividad 5: Redondee al peso más cercano </vt:lpstr>
      <vt:lpstr>Aritmética Racional con Fracciones</vt:lpstr>
      <vt:lpstr>Aritmética Racional con Fracciones</vt:lpstr>
      <vt:lpstr>Actividad 6: Realizar los siguientes ejercicios con aritmética racional con fracciones en Python</vt:lpstr>
      <vt:lpstr>Cadenas</vt:lpstr>
      <vt:lpstr>Impresión: print( )</vt:lpstr>
      <vt:lpstr>Convertir a cadena: str( )</vt:lpstr>
      <vt:lpstr>Caracteres de escape: /</vt:lpstr>
      <vt:lpstr>Concatenación: +</vt:lpstr>
      <vt:lpstr>Duplicar: *</vt:lpstr>
      <vt:lpstr>Extraer un carácter</vt:lpstr>
      <vt:lpstr>Extraer una subcadena (slice):  [inicio: fin-1: pasos]</vt:lpstr>
      <vt:lpstr>Longitud</vt:lpstr>
      <vt:lpstr>Split( ) y join( )</vt:lpstr>
      <vt:lpstr>Ejemplos con cadenas</vt:lpstr>
      <vt:lpstr>Eliminar secuencia de ambos extremos</vt:lpstr>
      <vt:lpstr>Listas</vt:lpstr>
      <vt:lpstr>Listas</vt:lpstr>
      <vt:lpstr>Listas</vt:lpstr>
      <vt:lpstr>Operaciones de listas</vt:lpstr>
      <vt:lpstr>Operaciones y  métodos de listas</vt:lpstr>
      <vt:lpstr>Eliminar elementos</vt:lpstr>
      <vt:lpstr>Listas y funciones</vt:lpstr>
      <vt:lpstr>Listas y cadenas</vt:lpstr>
      <vt:lpstr>Listas y cadenas</vt:lpstr>
      <vt:lpstr>Analizando líneas</vt:lpstr>
      <vt:lpstr>Objetos y Valores</vt:lpstr>
      <vt:lpstr>Alias</vt:lpstr>
      <vt:lpstr>Listas como argumentos</vt:lpstr>
      <vt:lpstr>Operaciones que modifican listas y operaciones que crean nuevas lias</vt:lpstr>
      <vt:lpstr>¿Qué intenta hacer la función?</vt:lpstr>
      <vt:lpstr>Depuración</vt:lpstr>
      <vt:lpstr>Depuración</vt:lpstr>
      <vt:lpstr>Actividad 7: Listas con funciones</vt:lpstr>
      <vt:lpstr>Presentación de PowerPoint</vt:lpstr>
      <vt:lpstr>Diccionarios</vt:lpstr>
      <vt:lpstr>Diccionarios</vt:lpstr>
      <vt:lpstr>Diccionarios</vt:lpstr>
      <vt:lpstr>Diccionarios</vt:lpstr>
      <vt:lpstr>Ejemplo:</vt:lpstr>
      <vt:lpstr>Ejemplo:</vt:lpstr>
      <vt:lpstr>Diccionarios y archivos</vt:lpstr>
      <vt:lpstr>Bucles y Diccionarios</vt:lpstr>
      <vt:lpstr>Análisis avanzado de textos</vt:lpstr>
      <vt:lpstr>Analicemos el método translate</vt:lpstr>
      <vt:lpstr>Análisis avanzado de texto</vt:lpstr>
      <vt:lpstr>Actividad 8: 1 Diccionario </vt:lpstr>
      <vt:lpstr>Actividad 8: 2 Diccionario </vt:lpstr>
      <vt:lpstr>Actividad 8: 3 Diccionario </vt:lpstr>
      <vt:lpstr>Tupla</vt:lpstr>
      <vt:lpstr>Tupla</vt:lpstr>
      <vt:lpstr>Tupla</vt:lpstr>
      <vt:lpstr>Tupla</vt:lpstr>
      <vt:lpstr>Tupla</vt:lpstr>
      <vt:lpstr>Tuplas</vt:lpstr>
      <vt:lpstr>Diccionarios y Tuplas</vt:lpstr>
      <vt:lpstr>Ejemplo: Las palabras más comunes</vt:lpstr>
      <vt:lpstr>Uso de tuplas como claves de diccionarios</vt:lpstr>
      <vt:lpstr>Actividad 9: 1/3</vt:lpstr>
      <vt:lpstr>Actividad 9: 2/3 </vt:lpstr>
      <vt:lpstr>Actividad 9: 3/3</vt:lpstr>
      <vt:lpstr>Conjuntos</vt:lpstr>
      <vt:lpstr>Conjuntos</vt:lpstr>
      <vt:lpstr>Conjuntos</vt:lpstr>
      <vt:lpstr>Conjuntos</vt:lpstr>
      <vt:lpstr>Conjuntos</vt:lpstr>
      <vt:lpstr>Conjuntos: Intersección</vt:lpstr>
      <vt:lpstr>Conjuntos: intersección</vt:lpstr>
      <vt:lpstr>Conjuntos: Unión</vt:lpstr>
      <vt:lpstr>Conjuntos: Complemento relativo</vt:lpstr>
      <vt:lpstr>Conjuntos: Or exclusivo</vt:lpstr>
      <vt:lpstr>Subconjuntos</vt:lpstr>
      <vt:lpstr>Subconjuntos propios</vt:lpstr>
      <vt:lpstr>Superconjuntos</vt:lpstr>
      <vt:lpstr>Superconjunto propio</vt:lpstr>
      <vt:lpstr>Comparación de estructuras de datos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Galdino Belizario Nango Solis</dc:creator>
  <cp:lastModifiedBy>GALDINO  BELIZARIO NANGO  SOLIS</cp:lastModifiedBy>
  <cp:revision>321</cp:revision>
  <dcterms:created xsi:type="dcterms:W3CDTF">2020-07-04T21:07:02Z</dcterms:created>
  <dcterms:modified xsi:type="dcterms:W3CDTF">2022-03-10T13:04:18Z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0x0101003ABD441165B7B143A49686EB8C2DD645</vt:lpwstr>
  </property>
</Properties>
</file>