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7827"/>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01A14F-1013-41FD-A1E4-69100792542E}"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CC8B1-6FDC-43A5-A2FF-29FC6256BD9A}" type="slidenum">
              <a:rPr lang="en-US" smtClean="0"/>
              <a:t>‹#›</a:t>
            </a:fld>
            <a:endParaRPr lang="en-US"/>
          </a:p>
        </p:txBody>
      </p:sp>
    </p:spTree>
    <p:extLst>
      <p:ext uri="{BB962C8B-B14F-4D97-AF65-F5344CB8AC3E}">
        <p14:creationId xmlns:p14="http://schemas.microsoft.com/office/powerpoint/2010/main" val="3720729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1A14F-1013-41FD-A1E4-69100792542E}"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CC8B1-6FDC-43A5-A2FF-29FC6256BD9A}" type="slidenum">
              <a:rPr lang="en-US" smtClean="0"/>
              <a:t>‹#›</a:t>
            </a:fld>
            <a:endParaRPr lang="en-US"/>
          </a:p>
        </p:txBody>
      </p:sp>
    </p:spTree>
    <p:extLst>
      <p:ext uri="{BB962C8B-B14F-4D97-AF65-F5344CB8AC3E}">
        <p14:creationId xmlns:p14="http://schemas.microsoft.com/office/powerpoint/2010/main" val="256121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1A14F-1013-41FD-A1E4-69100792542E}"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CC8B1-6FDC-43A5-A2FF-29FC6256BD9A}" type="slidenum">
              <a:rPr lang="en-US" smtClean="0"/>
              <a:t>‹#›</a:t>
            </a:fld>
            <a:endParaRPr lang="en-US"/>
          </a:p>
        </p:txBody>
      </p:sp>
    </p:spTree>
    <p:extLst>
      <p:ext uri="{BB962C8B-B14F-4D97-AF65-F5344CB8AC3E}">
        <p14:creationId xmlns:p14="http://schemas.microsoft.com/office/powerpoint/2010/main" val="58159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1A14F-1013-41FD-A1E4-69100792542E}"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CC8B1-6FDC-43A5-A2FF-29FC6256BD9A}" type="slidenum">
              <a:rPr lang="en-US" smtClean="0"/>
              <a:t>‹#›</a:t>
            </a:fld>
            <a:endParaRPr lang="en-US"/>
          </a:p>
        </p:txBody>
      </p:sp>
    </p:spTree>
    <p:extLst>
      <p:ext uri="{BB962C8B-B14F-4D97-AF65-F5344CB8AC3E}">
        <p14:creationId xmlns:p14="http://schemas.microsoft.com/office/powerpoint/2010/main" val="107837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01A14F-1013-41FD-A1E4-69100792542E}"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CC8B1-6FDC-43A5-A2FF-29FC6256BD9A}" type="slidenum">
              <a:rPr lang="en-US" smtClean="0"/>
              <a:t>‹#›</a:t>
            </a:fld>
            <a:endParaRPr lang="en-US"/>
          </a:p>
        </p:txBody>
      </p:sp>
    </p:spTree>
    <p:extLst>
      <p:ext uri="{BB962C8B-B14F-4D97-AF65-F5344CB8AC3E}">
        <p14:creationId xmlns:p14="http://schemas.microsoft.com/office/powerpoint/2010/main" val="3233685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01A14F-1013-41FD-A1E4-69100792542E}" type="datetimeFigureOut">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CC8B1-6FDC-43A5-A2FF-29FC6256BD9A}" type="slidenum">
              <a:rPr lang="en-US" smtClean="0"/>
              <a:t>‹#›</a:t>
            </a:fld>
            <a:endParaRPr lang="en-US"/>
          </a:p>
        </p:txBody>
      </p:sp>
    </p:spTree>
    <p:extLst>
      <p:ext uri="{BB962C8B-B14F-4D97-AF65-F5344CB8AC3E}">
        <p14:creationId xmlns:p14="http://schemas.microsoft.com/office/powerpoint/2010/main" val="68875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01A14F-1013-41FD-A1E4-69100792542E}" type="datetimeFigureOut">
              <a:rPr lang="en-US" smtClean="0"/>
              <a:t>2/23/2020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5CC8B1-6FDC-43A5-A2FF-29FC6256BD9A}" type="slidenum">
              <a:rPr lang="en-US" smtClean="0"/>
              <a:t>‹#›</a:t>
            </a:fld>
            <a:endParaRPr lang="en-US"/>
          </a:p>
        </p:txBody>
      </p:sp>
    </p:spTree>
    <p:extLst>
      <p:ext uri="{BB962C8B-B14F-4D97-AF65-F5344CB8AC3E}">
        <p14:creationId xmlns:p14="http://schemas.microsoft.com/office/powerpoint/2010/main" val="3945182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01A14F-1013-41FD-A1E4-69100792542E}" type="datetimeFigureOut">
              <a:rPr lang="en-US" smtClean="0"/>
              <a:t>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5CC8B1-6FDC-43A5-A2FF-29FC6256BD9A}" type="slidenum">
              <a:rPr lang="en-US" smtClean="0"/>
              <a:t>‹#›</a:t>
            </a:fld>
            <a:endParaRPr lang="en-US"/>
          </a:p>
        </p:txBody>
      </p:sp>
    </p:spTree>
    <p:extLst>
      <p:ext uri="{BB962C8B-B14F-4D97-AF65-F5344CB8AC3E}">
        <p14:creationId xmlns:p14="http://schemas.microsoft.com/office/powerpoint/2010/main" val="420591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01A14F-1013-41FD-A1E4-69100792542E}" type="datetimeFigureOut">
              <a:rPr lang="en-US" smtClean="0"/>
              <a:t>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5CC8B1-6FDC-43A5-A2FF-29FC6256BD9A}" type="slidenum">
              <a:rPr lang="en-US" smtClean="0"/>
              <a:t>‹#›</a:t>
            </a:fld>
            <a:endParaRPr lang="en-US"/>
          </a:p>
        </p:txBody>
      </p:sp>
    </p:spTree>
    <p:extLst>
      <p:ext uri="{BB962C8B-B14F-4D97-AF65-F5344CB8AC3E}">
        <p14:creationId xmlns:p14="http://schemas.microsoft.com/office/powerpoint/2010/main" val="1152705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01A14F-1013-41FD-A1E4-69100792542E}" type="datetimeFigureOut">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CC8B1-6FDC-43A5-A2FF-29FC6256BD9A}" type="slidenum">
              <a:rPr lang="en-US" smtClean="0"/>
              <a:t>‹#›</a:t>
            </a:fld>
            <a:endParaRPr lang="en-US"/>
          </a:p>
        </p:txBody>
      </p:sp>
    </p:spTree>
    <p:extLst>
      <p:ext uri="{BB962C8B-B14F-4D97-AF65-F5344CB8AC3E}">
        <p14:creationId xmlns:p14="http://schemas.microsoft.com/office/powerpoint/2010/main" val="4112580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01A14F-1013-41FD-A1E4-69100792542E}" type="datetimeFigureOut">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CC8B1-6FDC-43A5-A2FF-29FC6256BD9A}" type="slidenum">
              <a:rPr lang="en-US" smtClean="0"/>
              <a:t>‹#›</a:t>
            </a:fld>
            <a:endParaRPr lang="en-US"/>
          </a:p>
        </p:txBody>
      </p:sp>
    </p:spTree>
    <p:extLst>
      <p:ext uri="{BB962C8B-B14F-4D97-AF65-F5344CB8AC3E}">
        <p14:creationId xmlns:p14="http://schemas.microsoft.com/office/powerpoint/2010/main" val="393258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01A14F-1013-41FD-A1E4-69100792542E}" type="datetimeFigureOut">
              <a:rPr lang="en-US" smtClean="0"/>
              <a:t>2/23/2020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CC8B1-6FDC-43A5-A2FF-29FC6256BD9A}" type="slidenum">
              <a:rPr lang="en-US" smtClean="0"/>
              <a:t>‹#›</a:t>
            </a:fld>
            <a:endParaRPr lang="en-US"/>
          </a:p>
        </p:txBody>
      </p:sp>
    </p:spTree>
    <p:extLst>
      <p:ext uri="{BB962C8B-B14F-4D97-AF65-F5344CB8AC3E}">
        <p14:creationId xmlns:p14="http://schemas.microsoft.com/office/powerpoint/2010/main" val="2791699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51457" y="728931"/>
            <a:ext cx="4341313" cy="4455543"/>
            <a:chOff x="325578" y="728931"/>
            <a:chExt cx="4341313" cy="4455543"/>
          </a:xfrm>
        </p:grpSpPr>
        <p:grpSp>
          <p:nvGrpSpPr>
            <p:cNvPr id="10" name="Group 9"/>
            <p:cNvGrpSpPr/>
            <p:nvPr/>
          </p:nvGrpSpPr>
          <p:grpSpPr>
            <a:xfrm>
              <a:off x="325578" y="728931"/>
              <a:ext cx="4341313" cy="4455543"/>
              <a:chOff x="7278468" y="1151626"/>
              <a:chExt cx="4703622" cy="5003321"/>
            </a:xfrm>
          </p:grpSpPr>
          <p:grpSp>
            <p:nvGrpSpPr>
              <p:cNvPr id="6" name="Group 5"/>
              <p:cNvGrpSpPr/>
              <p:nvPr/>
            </p:nvGrpSpPr>
            <p:grpSpPr>
              <a:xfrm>
                <a:off x="7850038" y="1151626"/>
                <a:ext cx="3562709" cy="5003321"/>
                <a:chOff x="2518913" y="2173856"/>
                <a:chExt cx="3450566" cy="3347050"/>
              </a:xfrm>
            </p:grpSpPr>
            <p:sp>
              <p:nvSpPr>
                <p:cNvPr id="4" name="Chevron 3"/>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hevron 4"/>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 name="Group 6"/>
              <p:cNvGrpSpPr/>
              <p:nvPr/>
            </p:nvGrpSpPr>
            <p:grpSpPr>
              <a:xfrm rot="10800000">
                <a:off x="7278468" y="1828799"/>
                <a:ext cx="4703622" cy="3648974"/>
                <a:chOff x="2518913" y="2173856"/>
                <a:chExt cx="3450566" cy="3347050"/>
              </a:xfrm>
              <a:scene3d>
                <a:camera prst="obliqueBottomLeft"/>
                <a:lightRig rig="threePt" dir="t"/>
              </a:scene3d>
            </p:grpSpPr>
            <p:sp>
              <p:nvSpPr>
                <p:cNvPr id="8" name="Chevron 7"/>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11" name="Rectangle 10"/>
            <p:cNvSpPr/>
            <p:nvPr/>
          </p:nvSpPr>
          <p:spPr>
            <a:xfrm>
              <a:off x="1066719" y="2233427"/>
              <a:ext cx="2936963" cy="1446550"/>
            </a:xfrm>
            <a:prstGeom prst="rect">
              <a:avLst/>
            </a:prstGeom>
            <a:noFill/>
          </p:spPr>
          <p:txBody>
            <a:bodyPr wrap="square" lIns="91440" tIns="45720" rIns="91440" bIns="45720">
              <a:spAutoFit/>
            </a:bodyPr>
            <a:lstStyle/>
            <a:p>
              <a:pPr algn="ctr"/>
              <a:r>
                <a:rPr lang="en-US" sz="8800" b="0" cap="none" spc="0" dirty="0" smtClean="0">
                  <a:ln w="0"/>
                  <a:solidFill>
                    <a:schemeClr val="tx1"/>
                  </a:solidFill>
                  <a:effectLst>
                    <a:outerShdw blurRad="38100" dist="19050" dir="2700000" algn="tl" rotWithShape="0">
                      <a:schemeClr val="dk1">
                        <a:alpha val="40000"/>
                      </a:schemeClr>
                    </a:outerShdw>
                  </a:effectLst>
                  <a:latin typeface="Impact" panose="020B0806030902050204" pitchFamily="34" charset="0"/>
                </a:rPr>
                <a:t>LFC</a:t>
              </a:r>
              <a:endParaRPr lang="en-US" sz="8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3" name="Rectangle 12"/>
            <p:cNvSpPr/>
            <p:nvPr/>
          </p:nvSpPr>
          <p:spPr>
            <a:xfrm>
              <a:off x="1635755" y="3357037"/>
              <a:ext cx="1798890" cy="461665"/>
            </a:xfrm>
            <a:prstGeom prst="rect">
              <a:avLst/>
            </a:prstGeom>
            <a:noFill/>
          </p:spPr>
          <p:txBody>
            <a:bodyPr wrap="none" lIns="91440" tIns="45720" rIns="91440" bIns="45720">
              <a:spAutoFit/>
            </a:bodyPr>
            <a:lstStyle/>
            <a:p>
              <a:pPr algn="ctr"/>
              <a:r>
                <a:rPr lang="en-US" sz="2400" b="1" cap="none" spc="0" dirty="0" smtClean="0">
                  <a:ln w="0"/>
                  <a:solidFill>
                    <a:srgbClr val="0A7827"/>
                  </a:solidFill>
                  <a:effectLst>
                    <a:outerShdw blurRad="38100" dist="19050" dir="2700000" algn="tl" rotWithShape="0">
                      <a:schemeClr val="dk1">
                        <a:alpha val="40000"/>
                      </a:schemeClr>
                    </a:outerShdw>
                  </a:effectLst>
                </a:rPr>
                <a:t>CHAMPIONS</a:t>
              </a:r>
              <a:endParaRPr lang="en-US" sz="2400" b="1" cap="none" spc="0" dirty="0">
                <a:ln w="0"/>
                <a:solidFill>
                  <a:srgbClr val="0A7827"/>
                </a:solidFill>
                <a:effectLst>
                  <a:outerShdw blurRad="38100" dist="19050" dir="2700000" algn="tl" rotWithShape="0">
                    <a:schemeClr val="dk1">
                      <a:alpha val="40000"/>
                    </a:schemeClr>
                  </a:outerShdw>
                </a:effectLst>
              </a:endParaRPr>
            </a:p>
          </p:txBody>
        </p:sp>
        <p:sp>
          <p:nvSpPr>
            <p:cNvPr id="14" name="Rectangle 13"/>
            <p:cNvSpPr/>
            <p:nvPr/>
          </p:nvSpPr>
          <p:spPr>
            <a:xfrm>
              <a:off x="1638731" y="2094702"/>
              <a:ext cx="1815305" cy="461665"/>
            </a:xfrm>
            <a:prstGeom prst="rect">
              <a:avLst/>
            </a:prstGeom>
            <a:noFill/>
          </p:spPr>
          <p:txBody>
            <a:bodyPr wrap="none" lIns="91440" tIns="45720" rIns="91440" bIns="45720">
              <a:spAutoFit/>
            </a:bodyPr>
            <a:lstStyle/>
            <a:p>
              <a:pPr algn="ctr"/>
              <a:r>
                <a:rPr lang="en-US" sz="2400" b="1" cap="none" spc="0" dirty="0" smtClean="0">
                  <a:ln w="0"/>
                  <a:solidFill>
                    <a:srgbClr val="0A7827"/>
                  </a:solidFill>
                  <a:effectLst>
                    <a:outerShdw blurRad="38100" dist="19050" dir="2700000" algn="tl" rotWithShape="0">
                      <a:schemeClr val="dk1">
                        <a:alpha val="40000"/>
                      </a:schemeClr>
                    </a:outerShdw>
                  </a:effectLst>
                </a:rPr>
                <a:t>LOCAL FOOD</a:t>
              </a:r>
              <a:endParaRPr lang="en-US" sz="2400" b="1" cap="none" spc="0" dirty="0">
                <a:ln w="0"/>
                <a:solidFill>
                  <a:srgbClr val="0A7827"/>
                </a:solidFill>
                <a:effectLst>
                  <a:outerShdw blurRad="38100" dist="19050" dir="2700000" algn="tl" rotWithShape="0">
                    <a:schemeClr val="dk1">
                      <a:alpha val="40000"/>
                    </a:schemeClr>
                  </a:outerShdw>
                </a:effectLst>
              </a:endParaRPr>
            </a:p>
          </p:txBody>
        </p:sp>
      </p:grpSp>
      <p:sp>
        <p:nvSpPr>
          <p:cNvPr id="15" name="Rectangle 14"/>
          <p:cNvSpPr/>
          <p:nvPr/>
        </p:nvSpPr>
        <p:spPr>
          <a:xfrm>
            <a:off x="6642160" y="371737"/>
            <a:ext cx="4699684" cy="1569660"/>
          </a:xfrm>
          <a:prstGeom prst="rect">
            <a:avLst/>
          </a:prstGeom>
        </p:spPr>
        <p:txBody>
          <a:bodyPr wrap="none">
            <a:spAutoFit/>
          </a:bodyPr>
          <a:lstStyle/>
          <a:p>
            <a:r>
              <a:rPr lang="en-US" sz="3200" b="1" dirty="0" smtClean="0">
                <a:solidFill>
                  <a:srgbClr val="0A7827"/>
                </a:solidFill>
              </a:rPr>
              <a:t>WELCOME TO THE</a:t>
            </a:r>
          </a:p>
          <a:p>
            <a:r>
              <a:rPr lang="en-US" sz="3200" b="1" dirty="0" smtClean="0">
                <a:solidFill>
                  <a:srgbClr val="0A7827"/>
                </a:solidFill>
              </a:rPr>
              <a:t>LOCAL FOOD CHAMPIONS </a:t>
            </a:r>
          </a:p>
          <a:p>
            <a:r>
              <a:rPr lang="en-US" sz="3200" b="1" dirty="0" smtClean="0">
                <a:solidFill>
                  <a:srgbClr val="0A7827"/>
                </a:solidFill>
              </a:rPr>
              <a:t>STYLE GUIDE</a:t>
            </a:r>
            <a:endParaRPr lang="en-US" sz="3200" b="1" dirty="0">
              <a:solidFill>
                <a:srgbClr val="0A7827"/>
              </a:solidFill>
            </a:endParaRPr>
          </a:p>
        </p:txBody>
      </p:sp>
      <p:sp>
        <p:nvSpPr>
          <p:cNvPr id="16" name="Rectangle 15"/>
          <p:cNvSpPr/>
          <p:nvPr/>
        </p:nvSpPr>
        <p:spPr>
          <a:xfrm>
            <a:off x="6711172" y="2249952"/>
            <a:ext cx="327983" cy="661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642160" y="2624648"/>
            <a:ext cx="5043757" cy="1754326"/>
          </a:xfrm>
          <a:prstGeom prst="rect">
            <a:avLst/>
          </a:prstGeom>
        </p:spPr>
        <p:txBody>
          <a:bodyPr wrap="square">
            <a:spAutoFit/>
          </a:bodyPr>
          <a:lstStyle/>
          <a:p>
            <a:r>
              <a:rPr lang="en-US" dirty="0" smtClean="0"/>
              <a:t>Great brands build strong bonds with their audience by being consistent. They are instantly recognizable and immediately stand for something. They speak a common language, despite  the fact that they may be speaking to very different people from very different places.</a:t>
            </a:r>
            <a:endParaRPr lang="en-US" dirty="0"/>
          </a:p>
        </p:txBody>
      </p:sp>
    </p:spTree>
    <p:extLst>
      <p:ext uri="{BB962C8B-B14F-4D97-AF65-F5344CB8AC3E}">
        <p14:creationId xmlns:p14="http://schemas.microsoft.com/office/powerpoint/2010/main" val="534771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42000"/>
                    </a14:imgEffect>
                  </a14:imgLayer>
                </a14:imgProps>
              </a:ext>
              <a:ext uri="{28A0092B-C50C-407E-A947-70E740481C1C}">
                <a14:useLocalDpi xmlns:a14="http://schemas.microsoft.com/office/drawing/2010/main" val="0"/>
              </a:ext>
            </a:extLst>
          </a:blip>
          <a:stretch>
            <a:fillRect/>
          </a:stretch>
        </p:blipFill>
        <p:spPr>
          <a:xfrm>
            <a:off x="0" y="260836"/>
            <a:ext cx="12277725" cy="6734175"/>
          </a:xfrm>
          <a:prstGeom prst="rect">
            <a:avLst/>
          </a:prstGeom>
          <a:solidFill>
            <a:schemeClr val="bg1"/>
          </a:solidFill>
          <a:effectLst>
            <a:reflection blurRad="838200" endPos="65000" dist="25400" dir="5400000" sy="-100000" algn="bl" rotWithShape="0"/>
          </a:effectLst>
        </p:spPr>
      </p:pic>
      <p:sp>
        <p:nvSpPr>
          <p:cNvPr id="5" name="Rectangle 4"/>
          <p:cNvSpPr/>
          <p:nvPr/>
        </p:nvSpPr>
        <p:spPr>
          <a:xfrm>
            <a:off x="228600" y="1500485"/>
            <a:ext cx="3667125" cy="954107"/>
          </a:xfrm>
          <a:prstGeom prst="rect">
            <a:avLst/>
          </a:prstGeom>
        </p:spPr>
        <p:txBody>
          <a:bodyPr wrap="square">
            <a:spAutoFit/>
          </a:bodyPr>
          <a:lstStyle/>
          <a:p>
            <a:r>
              <a:rPr lang="en-US" sz="1400" smtClean="0"/>
              <a:t>(Red, Green, Blue) color mode is for anything that is computer-based design. This includes websites, apps, banner ad and any other design created for electronic use</a:t>
            </a:r>
            <a:endParaRPr lang="en-US" sz="1400" dirty="0"/>
          </a:p>
        </p:txBody>
      </p:sp>
      <p:sp>
        <p:nvSpPr>
          <p:cNvPr id="6" name="Rectangle 5"/>
          <p:cNvSpPr/>
          <p:nvPr/>
        </p:nvSpPr>
        <p:spPr>
          <a:xfrm>
            <a:off x="228600" y="91559"/>
            <a:ext cx="1567032" cy="338554"/>
          </a:xfrm>
          <a:prstGeom prst="rect">
            <a:avLst/>
          </a:prstGeom>
        </p:spPr>
        <p:txBody>
          <a:bodyPr wrap="none">
            <a:spAutoFit/>
          </a:bodyPr>
          <a:lstStyle/>
          <a:p>
            <a:r>
              <a:rPr lang="en-US" sz="1600" dirty="0"/>
              <a:t>Brand guidelines</a:t>
            </a:r>
          </a:p>
        </p:txBody>
      </p:sp>
      <p:sp>
        <p:nvSpPr>
          <p:cNvPr id="7" name="Rectangle 6"/>
          <p:cNvSpPr/>
          <p:nvPr/>
        </p:nvSpPr>
        <p:spPr>
          <a:xfrm>
            <a:off x="228600" y="560814"/>
            <a:ext cx="1286955" cy="369332"/>
          </a:xfrm>
          <a:prstGeom prst="rect">
            <a:avLst/>
          </a:prstGeom>
        </p:spPr>
        <p:txBody>
          <a:bodyPr wrap="none">
            <a:spAutoFit/>
          </a:bodyPr>
          <a:lstStyle/>
          <a:p>
            <a:r>
              <a:rPr lang="en-US" b="1" dirty="0">
                <a:solidFill>
                  <a:srgbClr val="0A7827"/>
                </a:solidFill>
              </a:rPr>
              <a:t>12 Glossary</a:t>
            </a:r>
          </a:p>
        </p:txBody>
      </p:sp>
      <p:sp>
        <p:nvSpPr>
          <p:cNvPr id="8" name="Rectangle 7"/>
          <p:cNvSpPr/>
          <p:nvPr/>
        </p:nvSpPr>
        <p:spPr>
          <a:xfrm>
            <a:off x="228600" y="1131153"/>
            <a:ext cx="590033" cy="369332"/>
          </a:xfrm>
          <a:prstGeom prst="rect">
            <a:avLst/>
          </a:prstGeom>
        </p:spPr>
        <p:txBody>
          <a:bodyPr wrap="none">
            <a:spAutoFit/>
          </a:bodyPr>
          <a:lstStyle/>
          <a:p>
            <a:r>
              <a:rPr lang="en-US" b="1" dirty="0" smtClean="0"/>
              <a:t>RGB</a:t>
            </a:r>
            <a:endParaRPr lang="en-US" b="1" dirty="0"/>
          </a:p>
        </p:txBody>
      </p:sp>
      <p:sp>
        <p:nvSpPr>
          <p:cNvPr id="9" name="Rectangle 8"/>
          <p:cNvSpPr/>
          <p:nvPr/>
        </p:nvSpPr>
        <p:spPr>
          <a:xfrm>
            <a:off x="4186496" y="1500485"/>
            <a:ext cx="3648075" cy="830997"/>
          </a:xfrm>
          <a:prstGeom prst="rect">
            <a:avLst/>
          </a:prstGeom>
        </p:spPr>
        <p:txBody>
          <a:bodyPr wrap="square">
            <a:spAutoFit/>
          </a:bodyPr>
          <a:lstStyle/>
          <a:p>
            <a:r>
              <a:rPr lang="en-US" sz="1200" dirty="0"/>
              <a:t>(Cyan, Magenta, Yellow, Black) color mode is used for print design. This includes logos, business cards, stationary, illustration, packaging and any other designs used for print.</a:t>
            </a:r>
          </a:p>
        </p:txBody>
      </p:sp>
      <p:sp>
        <p:nvSpPr>
          <p:cNvPr id="10" name="Rectangle 9"/>
          <p:cNvSpPr/>
          <p:nvPr/>
        </p:nvSpPr>
        <p:spPr>
          <a:xfrm>
            <a:off x="4214554" y="1125706"/>
            <a:ext cx="755335" cy="369332"/>
          </a:xfrm>
          <a:prstGeom prst="rect">
            <a:avLst/>
          </a:prstGeom>
        </p:spPr>
        <p:txBody>
          <a:bodyPr wrap="none">
            <a:spAutoFit/>
          </a:bodyPr>
          <a:lstStyle/>
          <a:p>
            <a:r>
              <a:rPr lang="en-US" b="1" dirty="0" smtClean="0"/>
              <a:t>CMYK</a:t>
            </a:r>
            <a:endParaRPr lang="en-US" b="1" dirty="0"/>
          </a:p>
        </p:txBody>
      </p:sp>
      <p:sp>
        <p:nvSpPr>
          <p:cNvPr id="11" name="Rectangle 10"/>
          <p:cNvSpPr/>
          <p:nvPr/>
        </p:nvSpPr>
        <p:spPr>
          <a:xfrm>
            <a:off x="8122573" y="1513701"/>
            <a:ext cx="3933825" cy="461665"/>
          </a:xfrm>
          <a:prstGeom prst="rect">
            <a:avLst/>
          </a:prstGeom>
        </p:spPr>
        <p:txBody>
          <a:bodyPr wrap="square">
            <a:spAutoFit/>
          </a:bodyPr>
          <a:lstStyle/>
          <a:p>
            <a:r>
              <a:rPr lang="en-US" sz="1200" dirty="0"/>
              <a:t>Vector images are made up of points, lines, and curves that can be infinitely scaled without any loss in image quality</a:t>
            </a:r>
          </a:p>
        </p:txBody>
      </p:sp>
      <p:sp>
        <p:nvSpPr>
          <p:cNvPr id="12" name="Rectangle 11"/>
          <p:cNvSpPr/>
          <p:nvPr/>
        </p:nvSpPr>
        <p:spPr>
          <a:xfrm>
            <a:off x="228600" y="3214032"/>
            <a:ext cx="3853121" cy="1600438"/>
          </a:xfrm>
          <a:prstGeom prst="rect">
            <a:avLst/>
          </a:prstGeom>
        </p:spPr>
        <p:txBody>
          <a:bodyPr wrap="square">
            <a:spAutoFit/>
          </a:bodyPr>
          <a:lstStyle/>
          <a:p>
            <a:r>
              <a:rPr lang="en-US" sz="1400" dirty="0"/>
              <a:t>Raster </a:t>
            </a:r>
            <a:r>
              <a:rPr lang="en-US" sz="1400" dirty="0" smtClean="0"/>
              <a:t>images </a:t>
            </a:r>
            <a:r>
              <a:rPr lang="en-US" sz="1400" dirty="0"/>
              <a:t>are made up of a set grid of dots called pixels, where each pixel is assigned a color value. Unlike a vector image, raster images are resolution dependent. When you change the size of a raster image, you shrink or stretch the pixels themselves, which can result in a significant loss of clarity and produce very blurry images.</a:t>
            </a:r>
          </a:p>
        </p:txBody>
      </p:sp>
      <p:sp>
        <p:nvSpPr>
          <p:cNvPr id="13" name="Rectangle 12"/>
          <p:cNvSpPr/>
          <p:nvPr/>
        </p:nvSpPr>
        <p:spPr>
          <a:xfrm>
            <a:off x="429872" y="2844700"/>
            <a:ext cx="777521" cy="369332"/>
          </a:xfrm>
          <a:prstGeom prst="rect">
            <a:avLst/>
          </a:prstGeom>
        </p:spPr>
        <p:txBody>
          <a:bodyPr wrap="none">
            <a:spAutoFit/>
          </a:bodyPr>
          <a:lstStyle/>
          <a:p>
            <a:r>
              <a:rPr lang="en-US" dirty="0"/>
              <a:t>Raster</a:t>
            </a:r>
          </a:p>
        </p:txBody>
      </p:sp>
      <p:sp>
        <p:nvSpPr>
          <p:cNvPr id="14" name="Rectangle 13"/>
          <p:cNvSpPr/>
          <p:nvPr/>
        </p:nvSpPr>
        <p:spPr>
          <a:xfrm>
            <a:off x="4081722" y="3214032"/>
            <a:ext cx="3909754" cy="1384995"/>
          </a:xfrm>
          <a:prstGeom prst="rect">
            <a:avLst/>
          </a:prstGeom>
        </p:spPr>
        <p:txBody>
          <a:bodyPr wrap="square">
            <a:spAutoFit/>
          </a:bodyPr>
          <a:lstStyle/>
          <a:p>
            <a:r>
              <a:rPr lang="en-US" sz="1400" dirty="0" smtClean="0"/>
              <a:t>Lossless </a:t>
            </a:r>
            <a:r>
              <a:rPr lang="en-US" sz="1400" dirty="0"/>
              <a:t>image formats capture all of the data of your original file. Nothing from the original file, photo, or piece of art is lost—hence the term “lossless.” The file may still be compressed, but all lossless formats will be able to reconstruct your image to its original state.</a:t>
            </a:r>
          </a:p>
        </p:txBody>
      </p:sp>
      <p:sp>
        <p:nvSpPr>
          <p:cNvPr id="15" name="Rectangle 14"/>
          <p:cNvSpPr/>
          <p:nvPr/>
        </p:nvSpPr>
        <p:spPr>
          <a:xfrm>
            <a:off x="4745751" y="2775421"/>
            <a:ext cx="931665" cy="369332"/>
          </a:xfrm>
          <a:prstGeom prst="rect">
            <a:avLst/>
          </a:prstGeom>
        </p:spPr>
        <p:txBody>
          <a:bodyPr wrap="none">
            <a:spAutoFit/>
          </a:bodyPr>
          <a:lstStyle/>
          <a:p>
            <a:r>
              <a:rPr lang="en-US" dirty="0"/>
              <a:t>Lossless</a:t>
            </a:r>
          </a:p>
        </p:txBody>
      </p:sp>
      <p:sp>
        <p:nvSpPr>
          <p:cNvPr id="16" name="Rectangle 15"/>
          <p:cNvSpPr/>
          <p:nvPr/>
        </p:nvSpPr>
        <p:spPr>
          <a:xfrm>
            <a:off x="8303548" y="3144753"/>
            <a:ext cx="3571874" cy="1600438"/>
          </a:xfrm>
          <a:prstGeom prst="rect">
            <a:avLst/>
          </a:prstGeom>
        </p:spPr>
        <p:txBody>
          <a:bodyPr wrap="square">
            <a:spAutoFit/>
          </a:bodyPr>
          <a:lstStyle/>
          <a:p>
            <a:r>
              <a:rPr lang="en-US" sz="1400" dirty="0"/>
              <a:t>Lossy image formats approximate what your original image looks like. For example, a lossy image might reduce the amount of colors in your image or analyze the image for any unnecessary data. These clever technical tricks will typically reduce the file size, though they may reduce the quality of your image</a:t>
            </a:r>
          </a:p>
        </p:txBody>
      </p:sp>
      <p:sp>
        <p:nvSpPr>
          <p:cNvPr id="17" name="Rectangle 16"/>
          <p:cNvSpPr/>
          <p:nvPr/>
        </p:nvSpPr>
        <p:spPr>
          <a:xfrm>
            <a:off x="8360956" y="2775421"/>
            <a:ext cx="683842" cy="369332"/>
          </a:xfrm>
          <a:prstGeom prst="rect">
            <a:avLst/>
          </a:prstGeom>
        </p:spPr>
        <p:txBody>
          <a:bodyPr wrap="none">
            <a:spAutoFit/>
          </a:bodyPr>
          <a:lstStyle/>
          <a:p>
            <a:r>
              <a:rPr lang="en-US" dirty="0"/>
              <a:t>Lossy</a:t>
            </a:r>
          </a:p>
        </p:txBody>
      </p:sp>
    </p:spTree>
    <p:extLst>
      <p:ext uri="{BB962C8B-B14F-4D97-AF65-F5344CB8AC3E}">
        <p14:creationId xmlns:p14="http://schemas.microsoft.com/office/powerpoint/2010/main" val="34565185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duotone>
              <a:schemeClr val="accent4">
                <a:shade val="45000"/>
                <a:satMod val="135000"/>
              </a:schemeClr>
              <a:prstClr val="white"/>
            </a:duoton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Rectangle 16"/>
          <p:cNvSpPr/>
          <p:nvPr/>
        </p:nvSpPr>
        <p:spPr>
          <a:xfrm>
            <a:off x="3327610" y="1646535"/>
            <a:ext cx="4836004" cy="1938992"/>
          </a:xfrm>
          <a:prstGeom prst="rect">
            <a:avLst/>
          </a:prstGeom>
          <a:noFill/>
        </p:spPr>
        <p:txBody>
          <a:bodyPr wrap="none" lIns="91440" tIns="45720" rIns="91440" bIns="45720">
            <a:spAutoFit/>
          </a:bodyPr>
          <a:lstStyle/>
          <a:p>
            <a:r>
              <a:rPr lang="en-US" sz="2400" dirty="0"/>
              <a:t>Vector images are made up of points</a:t>
            </a:r>
            <a:r>
              <a:rPr lang="en-US" sz="2400" dirty="0" smtClean="0"/>
              <a:t>,</a:t>
            </a:r>
          </a:p>
          <a:p>
            <a:r>
              <a:rPr lang="en-US" sz="2400" dirty="0" smtClean="0"/>
              <a:t> </a:t>
            </a:r>
            <a:r>
              <a:rPr lang="en-US" sz="2400" dirty="0"/>
              <a:t>lines, and curves that can </a:t>
            </a:r>
            <a:r>
              <a:rPr lang="en-US" sz="2400" dirty="0" smtClean="0"/>
              <a:t>be</a:t>
            </a:r>
          </a:p>
          <a:p>
            <a:r>
              <a:rPr lang="en-US" sz="2400" dirty="0" smtClean="0"/>
              <a:t> </a:t>
            </a:r>
            <a:r>
              <a:rPr lang="en-US" sz="2400" dirty="0"/>
              <a:t>infinitely scaled without </a:t>
            </a:r>
            <a:endParaRPr lang="en-US" sz="2400" dirty="0" smtClean="0"/>
          </a:p>
          <a:p>
            <a:r>
              <a:rPr lang="en-US" sz="2400" dirty="0" smtClean="0"/>
              <a:t>any </a:t>
            </a:r>
            <a:r>
              <a:rPr lang="en-US" sz="2400" dirty="0"/>
              <a:t>loss in image quality</a:t>
            </a:r>
          </a:p>
          <a:p>
            <a:pPr algn="ct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8601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8906" y="475255"/>
            <a:ext cx="1557927" cy="461665"/>
          </a:xfrm>
          <a:prstGeom prst="rect">
            <a:avLst/>
          </a:prstGeom>
        </p:spPr>
        <p:txBody>
          <a:bodyPr wrap="none">
            <a:spAutoFit/>
          </a:bodyPr>
          <a:lstStyle/>
          <a:p>
            <a:r>
              <a:rPr lang="en-US" sz="2400" b="1" dirty="0" smtClean="0">
                <a:solidFill>
                  <a:srgbClr val="0A7827"/>
                </a:solidFill>
              </a:rPr>
              <a:t>CONTENTS</a:t>
            </a:r>
            <a:endParaRPr lang="en-US" sz="2400" b="1" dirty="0">
              <a:solidFill>
                <a:srgbClr val="0A7827"/>
              </a:solidFill>
            </a:endParaRPr>
          </a:p>
        </p:txBody>
      </p:sp>
      <p:sp>
        <p:nvSpPr>
          <p:cNvPr id="6" name="Rectangle 5"/>
          <p:cNvSpPr/>
          <p:nvPr/>
        </p:nvSpPr>
        <p:spPr>
          <a:xfrm>
            <a:off x="543259" y="1579436"/>
            <a:ext cx="1061509" cy="369332"/>
          </a:xfrm>
          <a:prstGeom prst="rect">
            <a:avLst/>
          </a:prstGeom>
        </p:spPr>
        <p:txBody>
          <a:bodyPr wrap="none">
            <a:spAutoFit/>
          </a:bodyPr>
          <a:lstStyle/>
          <a:p>
            <a:r>
              <a:rPr lang="en-US" b="1" dirty="0" smtClean="0">
                <a:solidFill>
                  <a:srgbClr val="0A7827"/>
                </a:solidFill>
              </a:rPr>
              <a:t>01 About</a:t>
            </a:r>
          </a:p>
        </p:txBody>
      </p:sp>
      <p:sp>
        <p:nvSpPr>
          <p:cNvPr id="7" name="Rectangle 6"/>
          <p:cNvSpPr/>
          <p:nvPr/>
        </p:nvSpPr>
        <p:spPr>
          <a:xfrm>
            <a:off x="4517160" y="1578922"/>
            <a:ext cx="2293385" cy="646331"/>
          </a:xfrm>
          <a:prstGeom prst="rect">
            <a:avLst/>
          </a:prstGeom>
        </p:spPr>
        <p:txBody>
          <a:bodyPr wrap="none">
            <a:spAutoFit/>
          </a:bodyPr>
          <a:lstStyle/>
          <a:p>
            <a:r>
              <a:rPr lang="en-US" b="1" dirty="0" smtClean="0">
                <a:solidFill>
                  <a:srgbClr val="0A7827"/>
                </a:solidFill>
              </a:rPr>
              <a:t>02 Brand Architecture</a:t>
            </a:r>
          </a:p>
          <a:p>
            <a:endParaRPr lang="en-US" b="1" dirty="0" smtClean="0">
              <a:solidFill>
                <a:srgbClr val="0A7827"/>
              </a:solidFill>
            </a:endParaRPr>
          </a:p>
        </p:txBody>
      </p:sp>
      <p:sp>
        <p:nvSpPr>
          <p:cNvPr id="8" name="Rectangle 7"/>
          <p:cNvSpPr/>
          <p:nvPr/>
        </p:nvSpPr>
        <p:spPr>
          <a:xfrm>
            <a:off x="8943039" y="1578922"/>
            <a:ext cx="1710084" cy="369332"/>
          </a:xfrm>
          <a:prstGeom prst="rect">
            <a:avLst/>
          </a:prstGeom>
        </p:spPr>
        <p:txBody>
          <a:bodyPr wrap="none">
            <a:spAutoFit/>
          </a:bodyPr>
          <a:lstStyle/>
          <a:p>
            <a:r>
              <a:rPr lang="en-US" b="1" dirty="0" smtClean="0">
                <a:solidFill>
                  <a:srgbClr val="0A7827"/>
                </a:solidFill>
              </a:rPr>
              <a:t>03 Official Logo </a:t>
            </a:r>
          </a:p>
        </p:txBody>
      </p:sp>
      <p:sp>
        <p:nvSpPr>
          <p:cNvPr id="9" name="Rectangle 8"/>
          <p:cNvSpPr/>
          <p:nvPr/>
        </p:nvSpPr>
        <p:spPr>
          <a:xfrm>
            <a:off x="540501" y="2591284"/>
            <a:ext cx="2496709" cy="369332"/>
          </a:xfrm>
          <a:prstGeom prst="rect">
            <a:avLst/>
          </a:prstGeom>
        </p:spPr>
        <p:txBody>
          <a:bodyPr wrap="none">
            <a:spAutoFit/>
          </a:bodyPr>
          <a:lstStyle/>
          <a:p>
            <a:r>
              <a:rPr lang="en-US" b="1" dirty="0" smtClean="0">
                <a:solidFill>
                  <a:srgbClr val="0A7827"/>
                </a:solidFill>
              </a:rPr>
              <a:t>04 Logo Color Variations</a:t>
            </a:r>
          </a:p>
        </p:txBody>
      </p:sp>
      <p:sp>
        <p:nvSpPr>
          <p:cNvPr id="10" name="Rectangle 9"/>
          <p:cNvSpPr/>
          <p:nvPr/>
        </p:nvSpPr>
        <p:spPr>
          <a:xfrm>
            <a:off x="4478704" y="2598788"/>
            <a:ext cx="1570943" cy="369332"/>
          </a:xfrm>
          <a:prstGeom prst="rect">
            <a:avLst/>
          </a:prstGeom>
        </p:spPr>
        <p:txBody>
          <a:bodyPr wrap="none">
            <a:spAutoFit/>
          </a:bodyPr>
          <a:lstStyle/>
          <a:p>
            <a:r>
              <a:rPr lang="en-US" b="1" dirty="0" smtClean="0">
                <a:solidFill>
                  <a:srgbClr val="0A7827"/>
                </a:solidFill>
              </a:rPr>
              <a:t> 05 Logo usage</a:t>
            </a:r>
          </a:p>
        </p:txBody>
      </p:sp>
      <p:sp>
        <p:nvSpPr>
          <p:cNvPr id="11" name="Rectangle 10"/>
          <p:cNvSpPr/>
          <p:nvPr/>
        </p:nvSpPr>
        <p:spPr>
          <a:xfrm>
            <a:off x="8943039" y="2598788"/>
            <a:ext cx="1532343" cy="369332"/>
          </a:xfrm>
          <a:prstGeom prst="rect">
            <a:avLst/>
          </a:prstGeom>
        </p:spPr>
        <p:txBody>
          <a:bodyPr wrap="none">
            <a:spAutoFit/>
          </a:bodyPr>
          <a:lstStyle/>
          <a:p>
            <a:r>
              <a:rPr lang="en-US" b="1" dirty="0" smtClean="0">
                <a:solidFill>
                  <a:srgbClr val="0A7827"/>
                </a:solidFill>
              </a:rPr>
              <a:t>06Typography</a:t>
            </a:r>
          </a:p>
        </p:txBody>
      </p:sp>
      <p:sp>
        <p:nvSpPr>
          <p:cNvPr id="12" name="Rectangle 11"/>
          <p:cNvSpPr/>
          <p:nvPr/>
        </p:nvSpPr>
        <p:spPr>
          <a:xfrm>
            <a:off x="540501" y="3603132"/>
            <a:ext cx="1826975" cy="646331"/>
          </a:xfrm>
          <a:prstGeom prst="rect">
            <a:avLst/>
          </a:prstGeom>
        </p:spPr>
        <p:txBody>
          <a:bodyPr wrap="none">
            <a:spAutoFit/>
          </a:bodyPr>
          <a:lstStyle/>
          <a:p>
            <a:r>
              <a:rPr lang="en-US" b="1" dirty="0" smtClean="0">
                <a:solidFill>
                  <a:srgbClr val="0A7827"/>
                </a:solidFill>
              </a:rPr>
              <a:t>08 Text Heirarchy</a:t>
            </a:r>
          </a:p>
          <a:p>
            <a:endParaRPr lang="en-US" b="1" dirty="0" smtClean="0">
              <a:solidFill>
                <a:srgbClr val="0A7827"/>
              </a:solidFill>
            </a:endParaRPr>
          </a:p>
        </p:txBody>
      </p:sp>
      <p:sp>
        <p:nvSpPr>
          <p:cNvPr id="13" name="Rectangle 12"/>
          <p:cNvSpPr/>
          <p:nvPr/>
        </p:nvSpPr>
        <p:spPr>
          <a:xfrm>
            <a:off x="4517160" y="3524376"/>
            <a:ext cx="971741" cy="369332"/>
          </a:xfrm>
          <a:prstGeom prst="rect">
            <a:avLst/>
          </a:prstGeom>
        </p:spPr>
        <p:txBody>
          <a:bodyPr wrap="none">
            <a:spAutoFit/>
          </a:bodyPr>
          <a:lstStyle/>
          <a:p>
            <a:r>
              <a:rPr lang="en-US" b="1" dirty="0" smtClean="0">
                <a:solidFill>
                  <a:srgbClr val="0A7827"/>
                </a:solidFill>
              </a:rPr>
              <a:t>09 Color</a:t>
            </a:r>
          </a:p>
        </p:txBody>
      </p:sp>
      <p:sp>
        <p:nvSpPr>
          <p:cNvPr id="14" name="Rectangle 13"/>
          <p:cNvSpPr/>
          <p:nvPr/>
        </p:nvSpPr>
        <p:spPr>
          <a:xfrm>
            <a:off x="8943039" y="3484480"/>
            <a:ext cx="1649041" cy="369332"/>
          </a:xfrm>
          <a:prstGeom prst="rect">
            <a:avLst/>
          </a:prstGeom>
        </p:spPr>
        <p:txBody>
          <a:bodyPr wrap="none">
            <a:spAutoFit/>
          </a:bodyPr>
          <a:lstStyle/>
          <a:p>
            <a:r>
              <a:rPr lang="en-US" b="1" dirty="0" smtClean="0">
                <a:solidFill>
                  <a:srgbClr val="0A7827"/>
                </a:solidFill>
              </a:rPr>
              <a:t>10 Iconography</a:t>
            </a:r>
          </a:p>
        </p:txBody>
      </p:sp>
      <p:sp>
        <p:nvSpPr>
          <p:cNvPr id="15" name="Rectangle 14"/>
          <p:cNvSpPr/>
          <p:nvPr/>
        </p:nvSpPr>
        <p:spPr>
          <a:xfrm>
            <a:off x="540501" y="4504346"/>
            <a:ext cx="2459328" cy="646331"/>
          </a:xfrm>
          <a:prstGeom prst="rect">
            <a:avLst/>
          </a:prstGeom>
        </p:spPr>
        <p:txBody>
          <a:bodyPr wrap="none">
            <a:spAutoFit/>
          </a:bodyPr>
          <a:lstStyle/>
          <a:p>
            <a:r>
              <a:rPr lang="en-US" b="1" dirty="0" smtClean="0">
                <a:solidFill>
                  <a:srgbClr val="0A7827"/>
                </a:solidFill>
              </a:rPr>
              <a:t>11 Social Media Sharing</a:t>
            </a:r>
          </a:p>
          <a:p>
            <a:endParaRPr lang="en-US" b="1" dirty="0" smtClean="0">
              <a:solidFill>
                <a:srgbClr val="0A7827"/>
              </a:solidFill>
            </a:endParaRPr>
          </a:p>
        </p:txBody>
      </p:sp>
      <p:sp>
        <p:nvSpPr>
          <p:cNvPr id="16" name="Rectangle 15"/>
          <p:cNvSpPr/>
          <p:nvPr/>
        </p:nvSpPr>
        <p:spPr>
          <a:xfrm>
            <a:off x="8943039" y="4504346"/>
            <a:ext cx="1234056" cy="369332"/>
          </a:xfrm>
          <a:prstGeom prst="rect">
            <a:avLst/>
          </a:prstGeom>
        </p:spPr>
        <p:txBody>
          <a:bodyPr wrap="none">
            <a:spAutoFit/>
          </a:bodyPr>
          <a:lstStyle/>
          <a:p>
            <a:r>
              <a:rPr lang="en-US" b="1" dirty="0" smtClean="0">
                <a:solidFill>
                  <a:srgbClr val="0A7827"/>
                </a:solidFill>
              </a:rPr>
              <a:t>12Glossary</a:t>
            </a:r>
          </a:p>
        </p:txBody>
      </p:sp>
      <p:sp>
        <p:nvSpPr>
          <p:cNvPr id="17" name="Rectangle 16"/>
          <p:cNvSpPr/>
          <p:nvPr/>
        </p:nvSpPr>
        <p:spPr>
          <a:xfrm>
            <a:off x="4478704" y="4504346"/>
            <a:ext cx="1668790" cy="369332"/>
          </a:xfrm>
          <a:prstGeom prst="rect">
            <a:avLst/>
          </a:prstGeom>
        </p:spPr>
        <p:txBody>
          <a:bodyPr wrap="none">
            <a:spAutoFit/>
          </a:bodyPr>
          <a:lstStyle/>
          <a:p>
            <a:r>
              <a:rPr lang="en-US" b="1" dirty="0" smtClean="0">
                <a:solidFill>
                  <a:srgbClr val="0A7827"/>
                </a:solidFill>
              </a:rPr>
              <a:t>11 Brand Visual</a:t>
            </a:r>
          </a:p>
        </p:txBody>
      </p:sp>
      <p:grpSp>
        <p:nvGrpSpPr>
          <p:cNvPr id="18" name="Group 17"/>
          <p:cNvGrpSpPr/>
          <p:nvPr/>
        </p:nvGrpSpPr>
        <p:grpSpPr>
          <a:xfrm>
            <a:off x="11263872" y="5992633"/>
            <a:ext cx="493931" cy="494431"/>
            <a:chOff x="351458" y="790905"/>
            <a:chExt cx="519810" cy="533969"/>
          </a:xfrm>
        </p:grpSpPr>
        <p:grpSp>
          <p:nvGrpSpPr>
            <p:cNvPr id="19" name="Group 18"/>
            <p:cNvGrpSpPr/>
            <p:nvPr/>
          </p:nvGrpSpPr>
          <p:grpSpPr>
            <a:xfrm>
              <a:off x="351458" y="790905"/>
              <a:ext cx="519810" cy="533969"/>
              <a:chOff x="7278468" y="1151626"/>
              <a:chExt cx="4703622" cy="5003321"/>
            </a:xfrm>
          </p:grpSpPr>
          <p:grpSp>
            <p:nvGrpSpPr>
              <p:cNvPr id="21" name="Group 20"/>
              <p:cNvGrpSpPr/>
              <p:nvPr/>
            </p:nvGrpSpPr>
            <p:grpSpPr>
              <a:xfrm>
                <a:off x="7850038" y="1151626"/>
                <a:ext cx="3562709" cy="5003321"/>
                <a:chOff x="2518913" y="2173856"/>
                <a:chExt cx="3450566" cy="3347050"/>
              </a:xfrm>
            </p:grpSpPr>
            <p:sp>
              <p:nvSpPr>
                <p:cNvPr id="25" name="Chevron 24"/>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hevron 25"/>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2" name="Group 21"/>
              <p:cNvGrpSpPr/>
              <p:nvPr/>
            </p:nvGrpSpPr>
            <p:grpSpPr>
              <a:xfrm rot="10800000">
                <a:off x="7278468" y="1828799"/>
                <a:ext cx="4703622" cy="3648974"/>
                <a:chOff x="2518913" y="2173856"/>
                <a:chExt cx="3450566" cy="3347050"/>
              </a:xfrm>
              <a:scene3d>
                <a:camera prst="obliqueBottomLeft"/>
                <a:lightRig rig="threePt" dir="t"/>
              </a:scene3d>
            </p:grpSpPr>
            <p:sp>
              <p:nvSpPr>
                <p:cNvPr id="23" name="Chevron 22"/>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hevron 23"/>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20" name="Rectangle 19"/>
            <p:cNvSpPr/>
            <p:nvPr/>
          </p:nvSpPr>
          <p:spPr>
            <a:xfrm>
              <a:off x="383163" y="899344"/>
              <a:ext cx="434991" cy="307777"/>
            </a:xfrm>
            <a:prstGeom prst="rect">
              <a:avLst/>
            </a:prstGeom>
            <a:noFill/>
          </p:spPr>
          <p:txBody>
            <a:bodyPr wrap="none" lIns="91440" tIns="45720" rIns="91440" bIns="45720">
              <a:spAutoFit/>
            </a:bodyPr>
            <a:lstStyle/>
            <a:p>
              <a:pPr algn="ctr"/>
              <a:r>
                <a:rPr lang="en-US" sz="1400" b="1" dirty="0" smtClean="0">
                  <a:ln w="0"/>
                  <a:effectLst>
                    <a:outerShdw blurRad="38100" dist="19050" dir="2700000" algn="tl" rotWithShape="0">
                      <a:schemeClr val="dk1">
                        <a:alpha val="40000"/>
                      </a:schemeClr>
                    </a:outerShdw>
                  </a:effectLst>
                </a:rPr>
                <a:t>LFC</a:t>
              </a:r>
              <a:endParaRPr lang="en-US" sz="1400" b="1" cap="none" spc="0"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228265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079" y="241157"/>
            <a:ext cx="1746055" cy="369332"/>
          </a:xfrm>
          <a:prstGeom prst="rect">
            <a:avLst/>
          </a:prstGeom>
        </p:spPr>
        <p:txBody>
          <a:bodyPr wrap="none">
            <a:spAutoFit/>
          </a:bodyPr>
          <a:lstStyle/>
          <a:p>
            <a:r>
              <a:rPr lang="en-US" dirty="0"/>
              <a:t>Brand </a:t>
            </a:r>
            <a:r>
              <a:rPr lang="en-US" dirty="0" smtClean="0"/>
              <a:t>guidelines</a:t>
            </a:r>
            <a:endParaRPr lang="en-US" dirty="0"/>
          </a:p>
        </p:txBody>
      </p:sp>
      <p:sp>
        <p:nvSpPr>
          <p:cNvPr id="3" name="Rectangle 2"/>
          <p:cNvSpPr/>
          <p:nvPr/>
        </p:nvSpPr>
        <p:spPr>
          <a:xfrm>
            <a:off x="250037" y="606914"/>
            <a:ext cx="1061509" cy="369332"/>
          </a:xfrm>
          <a:prstGeom prst="rect">
            <a:avLst/>
          </a:prstGeom>
        </p:spPr>
        <p:txBody>
          <a:bodyPr wrap="none">
            <a:spAutoFit/>
          </a:bodyPr>
          <a:lstStyle/>
          <a:p>
            <a:r>
              <a:rPr lang="en-US" b="1" dirty="0">
                <a:solidFill>
                  <a:srgbClr val="0A7827"/>
                </a:solidFill>
              </a:rPr>
              <a:t>01 </a:t>
            </a:r>
            <a:r>
              <a:rPr lang="en-US" b="1" dirty="0" smtClean="0">
                <a:solidFill>
                  <a:srgbClr val="0A7827"/>
                </a:solidFill>
              </a:rPr>
              <a:t>About</a:t>
            </a:r>
            <a:endParaRPr lang="en-US" b="1" dirty="0">
              <a:solidFill>
                <a:srgbClr val="0A7827"/>
              </a:solidFill>
            </a:endParaRPr>
          </a:p>
        </p:txBody>
      </p:sp>
      <p:sp>
        <p:nvSpPr>
          <p:cNvPr id="4" name="Rectangle 3"/>
          <p:cNvSpPr/>
          <p:nvPr/>
        </p:nvSpPr>
        <p:spPr>
          <a:xfrm>
            <a:off x="855808" y="984595"/>
            <a:ext cx="1997663" cy="523220"/>
          </a:xfrm>
          <a:prstGeom prst="rect">
            <a:avLst/>
          </a:prstGeom>
        </p:spPr>
        <p:txBody>
          <a:bodyPr wrap="none">
            <a:spAutoFit/>
          </a:bodyPr>
          <a:lstStyle/>
          <a:p>
            <a:r>
              <a:rPr lang="en-US" sz="2800" b="1" dirty="0"/>
              <a:t>OUR VISION</a:t>
            </a:r>
          </a:p>
        </p:txBody>
      </p:sp>
      <p:grpSp>
        <p:nvGrpSpPr>
          <p:cNvPr id="13" name="Group 12"/>
          <p:cNvGrpSpPr/>
          <p:nvPr/>
        </p:nvGrpSpPr>
        <p:grpSpPr>
          <a:xfrm>
            <a:off x="188278" y="972672"/>
            <a:ext cx="340639" cy="523219"/>
            <a:chOff x="4357302" y="3313778"/>
            <a:chExt cx="957426" cy="1706456"/>
          </a:xfrm>
          <a:solidFill>
            <a:schemeClr val="tx1">
              <a:lumMod val="85000"/>
              <a:lumOff val="15000"/>
            </a:schemeClr>
          </a:solidFill>
        </p:grpSpPr>
        <p:sp>
          <p:nvSpPr>
            <p:cNvPr id="10" name="Rectangle 9"/>
            <p:cNvSpPr/>
            <p:nvPr/>
          </p:nvSpPr>
          <p:spPr>
            <a:xfrm>
              <a:off x="4357302" y="4061011"/>
              <a:ext cx="636494" cy="959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lock Arc 11"/>
            <p:cNvSpPr/>
            <p:nvPr/>
          </p:nvSpPr>
          <p:spPr>
            <a:xfrm rot="16915830">
              <a:off x="4064151" y="3623061"/>
              <a:ext cx="1559859" cy="941294"/>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0" name="Group 29"/>
          <p:cNvGrpSpPr/>
          <p:nvPr/>
        </p:nvGrpSpPr>
        <p:grpSpPr>
          <a:xfrm>
            <a:off x="471245" y="988168"/>
            <a:ext cx="340204" cy="507723"/>
            <a:chOff x="4357302" y="3313778"/>
            <a:chExt cx="957426" cy="1706456"/>
          </a:xfrm>
          <a:solidFill>
            <a:schemeClr val="tx1">
              <a:lumMod val="85000"/>
              <a:lumOff val="15000"/>
            </a:schemeClr>
          </a:solidFill>
        </p:grpSpPr>
        <p:sp>
          <p:nvSpPr>
            <p:cNvPr id="31" name="Rectangle 30"/>
            <p:cNvSpPr/>
            <p:nvPr/>
          </p:nvSpPr>
          <p:spPr>
            <a:xfrm>
              <a:off x="4357302" y="4061011"/>
              <a:ext cx="636494" cy="959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lock Arc 31"/>
            <p:cNvSpPr/>
            <p:nvPr/>
          </p:nvSpPr>
          <p:spPr>
            <a:xfrm rot="16915830">
              <a:off x="4064151" y="3623061"/>
              <a:ext cx="1559859" cy="941294"/>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4" name="Rectangle 13"/>
          <p:cNvSpPr/>
          <p:nvPr/>
        </p:nvSpPr>
        <p:spPr>
          <a:xfrm>
            <a:off x="855808" y="1644795"/>
            <a:ext cx="6096000" cy="3139321"/>
          </a:xfrm>
          <a:prstGeom prst="rect">
            <a:avLst/>
          </a:prstGeom>
        </p:spPr>
        <p:txBody>
          <a:bodyPr>
            <a:spAutoFit/>
          </a:bodyPr>
          <a:lstStyle/>
          <a:p>
            <a:r>
              <a:rPr lang="en-US" dirty="0" smtClean="0"/>
              <a:t>Local </a:t>
            </a:r>
            <a:r>
              <a:rPr lang="en-US" dirty="0"/>
              <a:t>Food Champions' </a:t>
            </a:r>
            <a:r>
              <a:rPr lang="en-US" dirty="0" smtClean="0"/>
              <a:t>vision</a:t>
            </a:r>
          </a:p>
          <a:p>
            <a:r>
              <a:rPr lang="en-US" dirty="0" smtClean="0"/>
              <a:t>is </a:t>
            </a:r>
            <a:r>
              <a:rPr lang="en-US" dirty="0"/>
              <a:t>to reignite the smallholder     </a:t>
            </a:r>
            <a:endParaRPr lang="en-US" dirty="0" smtClean="0"/>
          </a:p>
          <a:p>
            <a:r>
              <a:rPr lang="en-US" dirty="0" smtClean="0"/>
              <a:t>farmer</a:t>
            </a:r>
            <a:r>
              <a:rPr lang="en-US" dirty="0"/>
              <a:t>. stabilizing local       </a:t>
            </a:r>
            <a:endParaRPr lang="en-US" dirty="0" smtClean="0"/>
          </a:p>
          <a:p>
            <a:r>
              <a:rPr lang="en-US" dirty="0" smtClean="0"/>
              <a:t>economies </a:t>
            </a:r>
            <a:r>
              <a:rPr lang="en-US" dirty="0"/>
              <a:t>through </a:t>
            </a:r>
            <a:r>
              <a:rPr lang="en-US" dirty="0" smtClean="0"/>
              <a:t>the</a:t>
            </a:r>
          </a:p>
          <a:p>
            <a:r>
              <a:rPr lang="en-US" dirty="0" smtClean="0"/>
              <a:t> </a:t>
            </a:r>
            <a:r>
              <a:rPr lang="en-US" dirty="0"/>
              <a:t>localized food supply, </a:t>
            </a:r>
            <a:r>
              <a:rPr lang="en-US" dirty="0" smtClean="0"/>
              <a:t>educa-</a:t>
            </a:r>
          </a:p>
          <a:p>
            <a:r>
              <a:rPr lang="en-US" dirty="0" smtClean="0"/>
              <a:t>tion </a:t>
            </a:r>
            <a:r>
              <a:rPr lang="en-US" dirty="0"/>
              <a:t>and collaboration. </a:t>
            </a:r>
            <a:r>
              <a:rPr lang="en-US" dirty="0" smtClean="0"/>
              <a:t>LOCAL</a:t>
            </a:r>
          </a:p>
          <a:p>
            <a:r>
              <a:rPr lang="en-US" dirty="0" smtClean="0"/>
              <a:t>FOOD </a:t>
            </a:r>
            <a:r>
              <a:rPr lang="en-US" dirty="0"/>
              <a:t>CHAMPIONS PROVIDE </a:t>
            </a:r>
            <a:endParaRPr lang="en-US" dirty="0" smtClean="0"/>
          </a:p>
          <a:p>
            <a:r>
              <a:rPr lang="en-US" dirty="0" smtClean="0"/>
              <a:t>CUSTOM </a:t>
            </a:r>
            <a:r>
              <a:rPr lang="en-US" dirty="0"/>
              <a:t>INDOOR FARMING </a:t>
            </a:r>
            <a:endParaRPr lang="en-US" dirty="0" smtClean="0"/>
          </a:p>
          <a:p>
            <a:r>
              <a:rPr lang="en-US" dirty="0" smtClean="0"/>
              <a:t>SOLUTIONS </a:t>
            </a:r>
            <a:r>
              <a:rPr lang="en-US" dirty="0"/>
              <a:t>TO SATISFY </a:t>
            </a:r>
            <a:r>
              <a:rPr lang="en-US" dirty="0" smtClean="0"/>
              <a:t>ALL</a:t>
            </a:r>
          </a:p>
          <a:p>
            <a:r>
              <a:rPr lang="en-US" dirty="0" smtClean="0"/>
              <a:t> </a:t>
            </a:r>
            <a:r>
              <a:rPr lang="en-US" dirty="0"/>
              <a:t>YOUR INDOOR </a:t>
            </a:r>
            <a:r>
              <a:rPr lang="en-US" dirty="0" smtClean="0"/>
              <a:t>GROWING</a:t>
            </a:r>
          </a:p>
          <a:p>
            <a:r>
              <a:rPr lang="en-US" dirty="0" smtClean="0"/>
              <a:t> </a:t>
            </a:r>
            <a:r>
              <a:rPr lang="en-US" dirty="0"/>
              <a:t>NEEDS AND BUDGET</a:t>
            </a:r>
          </a:p>
        </p:txBody>
      </p:sp>
      <p:sp>
        <p:nvSpPr>
          <p:cNvPr id="18" name="Rectangle 17"/>
          <p:cNvSpPr/>
          <p:nvPr/>
        </p:nvSpPr>
        <p:spPr>
          <a:xfrm>
            <a:off x="780791" y="4790291"/>
            <a:ext cx="3156633" cy="261610"/>
          </a:xfrm>
          <a:prstGeom prst="rect">
            <a:avLst/>
          </a:prstGeom>
        </p:spPr>
        <p:txBody>
          <a:bodyPr wrap="none">
            <a:spAutoFit/>
          </a:bodyPr>
          <a:lstStyle/>
          <a:p>
            <a:r>
              <a:rPr lang="en-US" sz="1050" spc="300" dirty="0">
                <a:solidFill>
                  <a:srgbClr val="0A7827"/>
                </a:solidFill>
              </a:rPr>
              <a:t>THIS IS FARMING FOR EVERYONE</a:t>
            </a:r>
          </a:p>
        </p:txBody>
      </p:sp>
      <p:sp>
        <p:nvSpPr>
          <p:cNvPr id="19" name="Rectangle 18"/>
          <p:cNvSpPr/>
          <p:nvPr/>
        </p:nvSpPr>
        <p:spPr>
          <a:xfrm>
            <a:off x="1110047" y="5234899"/>
            <a:ext cx="1388522" cy="261610"/>
          </a:xfrm>
          <a:prstGeom prst="rect">
            <a:avLst/>
          </a:prstGeom>
        </p:spPr>
        <p:txBody>
          <a:bodyPr wrap="none">
            <a:spAutoFit/>
          </a:bodyPr>
          <a:lstStyle/>
          <a:p>
            <a:r>
              <a:rPr lang="en-US" sz="1050" dirty="0"/>
              <a:t>jason@lfcfarms.com </a:t>
            </a:r>
          </a:p>
        </p:txBody>
      </p:sp>
      <p:sp>
        <p:nvSpPr>
          <p:cNvPr id="33" name="Rectangle 32"/>
          <p:cNvSpPr/>
          <p:nvPr/>
        </p:nvSpPr>
        <p:spPr>
          <a:xfrm>
            <a:off x="1110047" y="5496509"/>
            <a:ext cx="1249060" cy="253916"/>
          </a:xfrm>
          <a:prstGeom prst="rect">
            <a:avLst/>
          </a:prstGeom>
        </p:spPr>
        <p:txBody>
          <a:bodyPr wrap="none">
            <a:spAutoFit/>
          </a:bodyPr>
          <a:lstStyle/>
          <a:p>
            <a:r>
              <a:rPr lang="en-US" sz="1050" dirty="0" smtClean="0"/>
              <a:t>www.lfcfarms.com </a:t>
            </a:r>
            <a:endParaRPr lang="en-US" sz="1050" dirty="0"/>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5820" y="0"/>
            <a:ext cx="8096180" cy="6858000"/>
          </a:xfrm>
          <a:prstGeom prst="rect">
            <a:avLst/>
          </a:prstGeom>
        </p:spPr>
      </p:pic>
    </p:spTree>
    <p:extLst>
      <p:ext uri="{BB962C8B-B14F-4D97-AF65-F5344CB8AC3E}">
        <p14:creationId xmlns:p14="http://schemas.microsoft.com/office/powerpoint/2010/main" val="4261404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161" y="124616"/>
            <a:ext cx="1567032" cy="338554"/>
          </a:xfrm>
          <a:prstGeom prst="rect">
            <a:avLst/>
          </a:prstGeom>
        </p:spPr>
        <p:txBody>
          <a:bodyPr wrap="none">
            <a:spAutoFit/>
          </a:bodyPr>
          <a:lstStyle/>
          <a:p>
            <a:r>
              <a:rPr lang="en-US" sz="1600" dirty="0"/>
              <a:t>Brand guidelines</a:t>
            </a:r>
          </a:p>
        </p:txBody>
      </p:sp>
      <p:sp>
        <p:nvSpPr>
          <p:cNvPr id="5" name="Rectangle 4"/>
          <p:cNvSpPr/>
          <p:nvPr/>
        </p:nvSpPr>
        <p:spPr>
          <a:xfrm>
            <a:off x="95161" y="463170"/>
            <a:ext cx="2325380" cy="369332"/>
          </a:xfrm>
          <a:prstGeom prst="rect">
            <a:avLst/>
          </a:prstGeom>
        </p:spPr>
        <p:txBody>
          <a:bodyPr wrap="none">
            <a:spAutoFit/>
          </a:bodyPr>
          <a:lstStyle/>
          <a:p>
            <a:r>
              <a:rPr lang="en-US" b="1" dirty="0">
                <a:solidFill>
                  <a:srgbClr val="0A7827"/>
                </a:solidFill>
              </a:rPr>
              <a:t>02 Brand Architecture </a:t>
            </a:r>
          </a:p>
        </p:txBody>
      </p:sp>
      <p:sp>
        <p:nvSpPr>
          <p:cNvPr id="6" name="Rectangle 5"/>
          <p:cNvSpPr/>
          <p:nvPr/>
        </p:nvSpPr>
        <p:spPr>
          <a:xfrm>
            <a:off x="259976" y="1171056"/>
            <a:ext cx="11376211" cy="923330"/>
          </a:xfrm>
          <a:prstGeom prst="rect">
            <a:avLst/>
          </a:prstGeom>
        </p:spPr>
        <p:txBody>
          <a:bodyPr wrap="square">
            <a:spAutoFit/>
          </a:bodyPr>
          <a:lstStyle/>
          <a:p>
            <a:r>
              <a:rPr lang="en-US" dirty="0" smtClean="0"/>
              <a:t>  The </a:t>
            </a:r>
            <a:r>
              <a:rPr lang="en-US" dirty="0"/>
              <a:t>purpose of a design system is to enable velocity and consistency. It allows product teams to quickly </a:t>
            </a:r>
            <a:r>
              <a:rPr lang="en-US" dirty="0" smtClean="0"/>
              <a:t>createsolutions </a:t>
            </a:r>
            <a:r>
              <a:rPr lang="en-US" dirty="0"/>
              <a:t>and maintain consistency across a wide range of communications. Establishing a brand visual language supports </a:t>
            </a:r>
            <a:r>
              <a:rPr lang="en-US" dirty="0" smtClean="0"/>
              <a:t>goodcommunication </a:t>
            </a:r>
            <a:r>
              <a:rPr lang="en-US" dirty="0"/>
              <a:t>and narrative. It creates inspiration, consistency and artifacts for public consumption</a:t>
            </a:r>
          </a:p>
        </p:txBody>
      </p:sp>
      <p:grpSp>
        <p:nvGrpSpPr>
          <p:cNvPr id="8" name="Group 7"/>
          <p:cNvGrpSpPr/>
          <p:nvPr/>
        </p:nvGrpSpPr>
        <p:grpSpPr>
          <a:xfrm>
            <a:off x="11263872" y="5992633"/>
            <a:ext cx="493931" cy="494431"/>
            <a:chOff x="351458" y="790905"/>
            <a:chExt cx="519810" cy="533969"/>
          </a:xfrm>
        </p:grpSpPr>
        <p:grpSp>
          <p:nvGrpSpPr>
            <p:cNvPr id="9" name="Group 8"/>
            <p:cNvGrpSpPr/>
            <p:nvPr/>
          </p:nvGrpSpPr>
          <p:grpSpPr>
            <a:xfrm>
              <a:off x="351458" y="790905"/>
              <a:ext cx="519810" cy="533969"/>
              <a:chOff x="7278468" y="1151626"/>
              <a:chExt cx="4703622" cy="5003321"/>
            </a:xfrm>
          </p:grpSpPr>
          <p:grpSp>
            <p:nvGrpSpPr>
              <p:cNvPr id="11" name="Group 10"/>
              <p:cNvGrpSpPr/>
              <p:nvPr/>
            </p:nvGrpSpPr>
            <p:grpSpPr>
              <a:xfrm>
                <a:off x="7850038" y="1151626"/>
                <a:ext cx="3562709" cy="5003321"/>
                <a:chOff x="2518913" y="2173856"/>
                <a:chExt cx="3450566" cy="3347050"/>
              </a:xfrm>
            </p:grpSpPr>
            <p:sp>
              <p:nvSpPr>
                <p:cNvPr id="15" name="Chevron 14"/>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hevron 15"/>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 name="Group 11"/>
              <p:cNvGrpSpPr/>
              <p:nvPr/>
            </p:nvGrpSpPr>
            <p:grpSpPr>
              <a:xfrm rot="10800000">
                <a:off x="7278468" y="1828799"/>
                <a:ext cx="4703622" cy="3648974"/>
                <a:chOff x="2518913" y="2173856"/>
                <a:chExt cx="3450566" cy="3347050"/>
              </a:xfrm>
              <a:scene3d>
                <a:camera prst="obliqueBottomLeft"/>
                <a:lightRig rig="threePt" dir="t"/>
              </a:scene3d>
            </p:grpSpPr>
            <p:sp>
              <p:nvSpPr>
                <p:cNvPr id="13" name="Chevron 12"/>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hevron 13"/>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10" name="Rectangle 9"/>
            <p:cNvSpPr/>
            <p:nvPr/>
          </p:nvSpPr>
          <p:spPr>
            <a:xfrm>
              <a:off x="383163" y="899344"/>
              <a:ext cx="434991" cy="307777"/>
            </a:xfrm>
            <a:prstGeom prst="rect">
              <a:avLst/>
            </a:prstGeom>
            <a:noFill/>
          </p:spPr>
          <p:txBody>
            <a:bodyPr wrap="none" lIns="91440" tIns="45720" rIns="91440" bIns="45720">
              <a:spAutoFit/>
            </a:bodyPr>
            <a:lstStyle/>
            <a:p>
              <a:pPr algn="ctr"/>
              <a:r>
                <a:rPr lang="en-US" sz="1400" b="1" dirty="0" smtClean="0">
                  <a:ln w="0"/>
                  <a:effectLst>
                    <a:outerShdw blurRad="38100" dist="19050" dir="2700000" algn="tl" rotWithShape="0">
                      <a:schemeClr val="dk1">
                        <a:alpha val="40000"/>
                      </a:schemeClr>
                    </a:outerShdw>
                  </a:effectLst>
                </a:rPr>
                <a:t>LFC</a:t>
              </a:r>
              <a:endParaRPr lang="en-US" sz="1400" b="1" cap="none" spc="0" dirty="0">
                <a:ln w="0"/>
                <a:solidFill>
                  <a:schemeClr val="tx1"/>
                </a:solidFill>
                <a:effectLst>
                  <a:outerShdw blurRad="38100" dist="19050" dir="2700000" algn="tl" rotWithShape="0">
                    <a:schemeClr val="dk1">
                      <a:alpha val="40000"/>
                    </a:schemeClr>
                  </a:outerShdw>
                </a:effectLst>
              </a:endParaRPr>
            </a:p>
          </p:txBody>
        </p:sp>
      </p:grpSp>
      <p:grpSp>
        <p:nvGrpSpPr>
          <p:cNvPr id="18" name="Group 17"/>
          <p:cNvGrpSpPr/>
          <p:nvPr/>
        </p:nvGrpSpPr>
        <p:grpSpPr>
          <a:xfrm>
            <a:off x="4226578" y="3058788"/>
            <a:ext cx="1788739" cy="1790550"/>
            <a:chOff x="7278468" y="1151626"/>
            <a:chExt cx="4703622" cy="5003321"/>
          </a:xfrm>
        </p:grpSpPr>
        <p:grpSp>
          <p:nvGrpSpPr>
            <p:cNvPr id="20" name="Group 19"/>
            <p:cNvGrpSpPr/>
            <p:nvPr/>
          </p:nvGrpSpPr>
          <p:grpSpPr>
            <a:xfrm>
              <a:off x="7850038" y="1151626"/>
              <a:ext cx="3562709" cy="5003321"/>
              <a:chOff x="2518913" y="2173856"/>
              <a:chExt cx="3450566" cy="3347050"/>
            </a:xfrm>
          </p:grpSpPr>
          <p:sp>
            <p:nvSpPr>
              <p:cNvPr id="24" name="Chevron 23"/>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hevron 24"/>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1" name="Group 20"/>
            <p:cNvGrpSpPr/>
            <p:nvPr/>
          </p:nvGrpSpPr>
          <p:grpSpPr>
            <a:xfrm rot="10800000">
              <a:off x="7278468" y="1828799"/>
              <a:ext cx="4703622" cy="3648974"/>
              <a:chOff x="2518913" y="2173856"/>
              <a:chExt cx="3450566" cy="3347050"/>
            </a:xfrm>
            <a:scene3d>
              <a:camera prst="obliqueBottomLeft"/>
              <a:lightRig rig="threePt" dir="t"/>
            </a:scene3d>
          </p:grpSpPr>
          <p:sp>
            <p:nvSpPr>
              <p:cNvPr id="22" name="Chevron 21"/>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hevron 22"/>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26" name="Rectangle 25"/>
          <p:cNvSpPr/>
          <p:nvPr/>
        </p:nvSpPr>
        <p:spPr>
          <a:xfrm>
            <a:off x="309281" y="2977962"/>
            <a:ext cx="3536826" cy="923330"/>
          </a:xfrm>
          <a:prstGeom prst="rect">
            <a:avLst/>
          </a:prstGeom>
        </p:spPr>
        <p:txBody>
          <a:bodyPr wrap="square">
            <a:spAutoFit/>
          </a:bodyPr>
          <a:lstStyle/>
          <a:p>
            <a:r>
              <a:rPr lang="en-US" dirty="0"/>
              <a:t>The LOCAL FOOD CHAMPION  icon is the primary graphic element that identifies our brand.</a:t>
            </a:r>
          </a:p>
        </p:txBody>
      </p:sp>
      <p:sp>
        <p:nvSpPr>
          <p:cNvPr id="27" name="Rectangle 26"/>
          <p:cNvSpPr/>
          <p:nvPr/>
        </p:nvSpPr>
        <p:spPr>
          <a:xfrm>
            <a:off x="4822454" y="4907013"/>
            <a:ext cx="581891" cy="369332"/>
          </a:xfrm>
          <a:prstGeom prst="rect">
            <a:avLst/>
          </a:prstGeom>
        </p:spPr>
        <p:txBody>
          <a:bodyPr wrap="none">
            <a:spAutoFit/>
          </a:bodyPr>
          <a:lstStyle/>
          <a:p>
            <a:r>
              <a:rPr lang="en-US" dirty="0"/>
              <a:t>Icon</a:t>
            </a:r>
          </a:p>
        </p:txBody>
      </p:sp>
      <p:sp>
        <p:nvSpPr>
          <p:cNvPr id="28" name="Rectangle 27"/>
          <p:cNvSpPr/>
          <p:nvPr/>
        </p:nvSpPr>
        <p:spPr>
          <a:xfrm>
            <a:off x="259976" y="5276345"/>
            <a:ext cx="6992471" cy="646331"/>
          </a:xfrm>
          <a:prstGeom prst="rect">
            <a:avLst/>
          </a:prstGeom>
        </p:spPr>
        <p:txBody>
          <a:bodyPr wrap="square">
            <a:spAutoFit/>
          </a:bodyPr>
          <a:lstStyle/>
          <a:p>
            <a:r>
              <a:rPr lang="en-US" dirty="0"/>
              <a:t>Icon as a secondary identifier is used in instances when logotype of LOCAL FOOD CHAMPIONS  is not included on web pages or any medium</a:t>
            </a:r>
          </a:p>
        </p:txBody>
      </p:sp>
      <p:sp>
        <p:nvSpPr>
          <p:cNvPr id="30" name="Rectangle 29"/>
          <p:cNvSpPr/>
          <p:nvPr/>
        </p:nvSpPr>
        <p:spPr>
          <a:xfrm>
            <a:off x="8474262" y="3301129"/>
            <a:ext cx="1413809" cy="1107996"/>
          </a:xfrm>
          <a:prstGeom prst="rect">
            <a:avLst/>
          </a:prstGeom>
          <a:noFill/>
        </p:spPr>
        <p:txBody>
          <a:bodyPr wrap="square" lIns="91440" tIns="45720" rIns="91440" bIns="45720">
            <a:spAutoFit/>
          </a:bodyPr>
          <a:lstStyle/>
          <a:p>
            <a:pPr algn="ctr"/>
            <a:r>
              <a:rPr lang="en-US" sz="6600" dirty="0" smtClean="0">
                <a:ln w="0"/>
                <a:effectLst>
                  <a:outerShdw blurRad="38100" dist="19050" dir="2700000" algn="tl" rotWithShape="0">
                    <a:schemeClr val="dk1">
                      <a:alpha val="40000"/>
                    </a:schemeClr>
                  </a:outerShdw>
                </a:effectLst>
                <a:latin typeface="Impact" panose="020B0806030902050204" pitchFamily="34" charset="0"/>
              </a:rPr>
              <a:t>LFC</a:t>
            </a:r>
            <a:endParaRPr lang="en-US" sz="66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31" name="Rectangle 30"/>
          <p:cNvSpPr/>
          <p:nvPr/>
        </p:nvSpPr>
        <p:spPr>
          <a:xfrm>
            <a:off x="8064074" y="2916407"/>
            <a:ext cx="2088136" cy="523220"/>
          </a:xfrm>
          <a:prstGeom prst="rect">
            <a:avLst/>
          </a:prstGeom>
          <a:noFill/>
        </p:spPr>
        <p:txBody>
          <a:bodyPr wrap="none" lIns="91440" tIns="45720" rIns="91440" bIns="45720">
            <a:spAutoFit/>
          </a:bodyPr>
          <a:lstStyle/>
          <a:p>
            <a:pPr algn="ctr"/>
            <a:r>
              <a:rPr lang="en-US" sz="2800" b="1" dirty="0" smtClean="0">
                <a:ln w="0"/>
                <a:solidFill>
                  <a:srgbClr val="0A7827"/>
                </a:solidFill>
                <a:effectLst>
                  <a:outerShdw blurRad="38100" dist="19050" dir="2700000" algn="tl" rotWithShape="0">
                    <a:schemeClr val="dk1">
                      <a:alpha val="40000"/>
                    </a:schemeClr>
                  </a:outerShdw>
                </a:effectLst>
              </a:rPr>
              <a:t>LOCAL FOOD</a:t>
            </a:r>
            <a:endParaRPr lang="en-US" sz="2800" b="1" cap="none" spc="0" dirty="0">
              <a:ln w="0"/>
              <a:solidFill>
                <a:srgbClr val="0A7827"/>
              </a:solidFill>
              <a:effectLst>
                <a:outerShdw blurRad="38100" dist="19050" dir="2700000" algn="tl" rotWithShape="0">
                  <a:schemeClr val="dk1">
                    <a:alpha val="40000"/>
                  </a:schemeClr>
                </a:outerShdw>
              </a:effectLst>
            </a:endParaRPr>
          </a:p>
        </p:txBody>
      </p:sp>
      <p:sp>
        <p:nvSpPr>
          <p:cNvPr id="32" name="Rectangle 31"/>
          <p:cNvSpPr/>
          <p:nvPr/>
        </p:nvSpPr>
        <p:spPr>
          <a:xfrm>
            <a:off x="8056791" y="4147515"/>
            <a:ext cx="2069798" cy="523220"/>
          </a:xfrm>
          <a:prstGeom prst="rect">
            <a:avLst/>
          </a:prstGeom>
          <a:noFill/>
        </p:spPr>
        <p:txBody>
          <a:bodyPr wrap="none" lIns="91440" tIns="45720" rIns="91440" bIns="45720">
            <a:spAutoFit/>
          </a:bodyPr>
          <a:lstStyle/>
          <a:p>
            <a:pPr algn="ctr"/>
            <a:r>
              <a:rPr lang="en-US" sz="2800" b="1" cap="none" spc="0" dirty="0" smtClean="0">
                <a:ln w="0"/>
                <a:solidFill>
                  <a:srgbClr val="0A7827"/>
                </a:solidFill>
                <a:effectLst>
                  <a:outerShdw blurRad="38100" dist="19050" dir="2700000" algn="tl" rotWithShape="0">
                    <a:schemeClr val="dk1">
                      <a:alpha val="40000"/>
                    </a:schemeClr>
                  </a:outerShdw>
                </a:effectLst>
              </a:rPr>
              <a:t>CHAMPIONS</a:t>
            </a:r>
            <a:endParaRPr lang="en-US" sz="2800" b="1" cap="none" spc="0" dirty="0">
              <a:ln w="0"/>
              <a:solidFill>
                <a:srgbClr val="0A7827"/>
              </a:solidFill>
              <a:effectLst>
                <a:outerShdw blurRad="38100" dist="19050" dir="2700000" algn="tl" rotWithShape="0">
                  <a:schemeClr val="dk1">
                    <a:alpha val="40000"/>
                  </a:schemeClr>
                </a:outerShdw>
              </a:effectLst>
            </a:endParaRPr>
          </a:p>
        </p:txBody>
      </p:sp>
      <p:sp>
        <p:nvSpPr>
          <p:cNvPr id="33" name="Rectangle 32"/>
          <p:cNvSpPr/>
          <p:nvPr/>
        </p:nvSpPr>
        <p:spPr>
          <a:xfrm>
            <a:off x="8595694" y="4568459"/>
            <a:ext cx="1556516" cy="523220"/>
          </a:xfrm>
          <a:prstGeom prst="rect">
            <a:avLst/>
          </a:prstGeom>
          <a:noFill/>
        </p:spPr>
        <p:txBody>
          <a:bodyPr wrap="none" lIns="91440" tIns="45720" rIns="91440" bIns="45720">
            <a:spAutoFit/>
          </a:bodyPr>
          <a:lstStyle/>
          <a:p>
            <a:pPr algn="ctr"/>
            <a:r>
              <a:rPr lang="en-US" sz="2800" cap="none" spc="0" dirty="0" smtClean="0">
                <a:ln w="0"/>
                <a:solidFill>
                  <a:schemeClr val="bg1">
                    <a:lumMod val="65000"/>
                  </a:schemeClr>
                </a:solidFill>
                <a:effectLst>
                  <a:outerShdw blurRad="38100" dist="19050" dir="2700000" algn="tl" rotWithShape="0">
                    <a:schemeClr val="dk1">
                      <a:alpha val="40000"/>
                    </a:schemeClr>
                  </a:outerShdw>
                </a:effectLst>
              </a:rPr>
              <a:t>Logotype</a:t>
            </a:r>
            <a:endParaRPr lang="en-US" sz="2800" cap="none" spc="0" dirty="0">
              <a:ln w="0"/>
              <a:solidFill>
                <a:schemeClr val="bg1">
                  <a:lumMod val="6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51763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206" y="72509"/>
            <a:ext cx="1400896" cy="307777"/>
          </a:xfrm>
          <a:prstGeom prst="rect">
            <a:avLst/>
          </a:prstGeom>
        </p:spPr>
        <p:txBody>
          <a:bodyPr wrap="none">
            <a:spAutoFit/>
          </a:bodyPr>
          <a:lstStyle/>
          <a:p>
            <a:r>
              <a:rPr lang="en-US" sz="1400" dirty="0"/>
              <a:t>Brand </a:t>
            </a:r>
            <a:r>
              <a:rPr lang="en-US" sz="1400" dirty="0" smtClean="0"/>
              <a:t>guidelines</a:t>
            </a:r>
            <a:endParaRPr lang="en-US" sz="1400" dirty="0"/>
          </a:p>
        </p:txBody>
      </p:sp>
      <p:sp>
        <p:nvSpPr>
          <p:cNvPr id="5" name="Rectangle 4"/>
          <p:cNvSpPr/>
          <p:nvPr/>
        </p:nvSpPr>
        <p:spPr>
          <a:xfrm>
            <a:off x="0" y="380286"/>
            <a:ext cx="1822037" cy="400110"/>
          </a:xfrm>
          <a:prstGeom prst="rect">
            <a:avLst/>
          </a:prstGeom>
        </p:spPr>
        <p:txBody>
          <a:bodyPr wrap="none">
            <a:spAutoFit/>
          </a:bodyPr>
          <a:lstStyle/>
          <a:p>
            <a:r>
              <a:rPr lang="en-US" sz="2000" b="1" dirty="0">
                <a:solidFill>
                  <a:srgbClr val="0A7827"/>
                </a:solidFill>
              </a:rPr>
              <a:t>03 Official </a:t>
            </a:r>
            <a:r>
              <a:rPr lang="en-US" sz="2000" b="1" dirty="0" smtClean="0">
                <a:solidFill>
                  <a:srgbClr val="0A7827"/>
                </a:solidFill>
              </a:rPr>
              <a:t>Logo</a:t>
            </a:r>
            <a:endParaRPr lang="en-US" sz="2000" b="1" dirty="0">
              <a:solidFill>
                <a:srgbClr val="0A7827"/>
              </a:solidFill>
            </a:endParaRPr>
          </a:p>
        </p:txBody>
      </p:sp>
      <p:grpSp>
        <p:nvGrpSpPr>
          <p:cNvPr id="6" name="Group 5"/>
          <p:cNvGrpSpPr/>
          <p:nvPr/>
        </p:nvGrpSpPr>
        <p:grpSpPr>
          <a:xfrm>
            <a:off x="11263872" y="5992633"/>
            <a:ext cx="493931" cy="494431"/>
            <a:chOff x="351458" y="790905"/>
            <a:chExt cx="519810" cy="533969"/>
          </a:xfrm>
        </p:grpSpPr>
        <p:grpSp>
          <p:nvGrpSpPr>
            <p:cNvPr id="7" name="Group 6"/>
            <p:cNvGrpSpPr/>
            <p:nvPr/>
          </p:nvGrpSpPr>
          <p:grpSpPr>
            <a:xfrm>
              <a:off x="351458" y="790905"/>
              <a:ext cx="519810" cy="533969"/>
              <a:chOff x="7278468" y="1151626"/>
              <a:chExt cx="4703622" cy="5003321"/>
            </a:xfrm>
          </p:grpSpPr>
          <p:grpSp>
            <p:nvGrpSpPr>
              <p:cNvPr id="9" name="Group 8"/>
              <p:cNvGrpSpPr/>
              <p:nvPr/>
            </p:nvGrpSpPr>
            <p:grpSpPr>
              <a:xfrm>
                <a:off x="7850038" y="1151626"/>
                <a:ext cx="3562709" cy="5003321"/>
                <a:chOff x="2518913" y="2173856"/>
                <a:chExt cx="3450566" cy="3347050"/>
              </a:xfrm>
            </p:grpSpPr>
            <p:sp>
              <p:nvSpPr>
                <p:cNvPr id="13" name="Chevron 12"/>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hevron 13"/>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 name="Group 9"/>
              <p:cNvGrpSpPr/>
              <p:nvPr/>
            </p:nvGrpSpPr>
            <p:grpSpPr>
              <a:xfrm rot="10800000">
                <a:off x="7278468" y="1828799"/>
                <a:ext cx="4703622" cy="3648974"/>
                <a:chOff x="2518913" y="2173856"/>
                <a:chExt cx="3450566" cy="3347050"/>
              </a:xfrm>
              <a:scene3d>
                <a:camera prst="obliqueBottomLeft"/>
                <a:lightRig rig="threePt" dir="t"/>
              </a:scene3d>
            </p:grpSpPr>
            <p:sp>
              <p:nvSpPr>
                <p:cNvPr id="11" name="Chevron 10"/>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hevron 11"/>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8" name="Rectangle 7"/>
            <p:cNvSpPr/>
            <p:nvPr/>
          </p:nvSpPr>
          <p:spPr>
            <a:xfrm>
              <a:off x="383163" y="899344"/>
              <a:ext cx="434991" cy="307777"/>
            </a:xfrm>
            <a:prstGeom prst="rect">
              <a:avLst/>
            </a:prstGeom>
            <a:noFill/>
          </p:spPr>
          <p:txBody>
            <a:bodyPr wrap="none" lIns="91440" tIns="45720" rIns="91440" bIns="45720">
              <a:spAutoFit/>
            </a:bodyPr>
            <a:lstStyle/>
            <a:p>
              <a:pPr algn="ctr"/>
              <a:r>
                <a:rPr lang="en-US" sz="1400" b="1" dirty="0" smtClean="0">
                  <a:ln w="0"/>
                  <a:effectLst>
                    <a:outerShdw blurRad="38100" dist="19050" dir="2700000" algn="tl" rotWithShape="0">
                      <a:schemeClr val="dk1">
                        <a:alpha val="40000"/>
                      </a:schemeClr>
                    </a:outerShdw>
                  </a:effectLst>
                </a:rPr>
                <a:t>LFC</a:t>
              </a:r>
              <a:endParaRPr lang="en-US" sz="1400" b="1" cap="none" spc="0" dirty="0">
                <a:ln w="0"/>
                <a:solidFill>
                  <a:schemeClr val="tx1"/>
                </a:solidFill>
                <a:effectLst>
                  <a:outerShdw blurRad="38100" dist="19050" dir="2700000" algn="tl" rotWithShape="0">
                    <a:schemeClr val="dk1">
                      <a:alpha val="40000"/>
                    </a:schemeClr>
                  </a:outerShdw>
                </a:effectLst>
              </a:endParaRPr>
            </a:p>
          </p:txBody>
        </p:sp>
      </p:grpSp>
      <p:grpSp>
        <p:nvGrpSpPr>
          <p:cNvPr id="15" name="Group 14"/>
          <p:cNvGrpSpPr/>
          <p:nvPr/>
        </p:nvGrpSpPr>
        <p:grpSpPr>
          <a:xfrm>
            <a:off x="7638082" y="780396"/>
            <a:ext cx="4341313" cy="4455543"/>
            <a:chOff x="325578" y="728931"/>
            <a:chExt cx="4341313" cy="4455543"/>
          </a:xfrm>
        </p:grpSpPr>
        <p:grpSp>
          <p:nvGrpSpPr>
            <p:cNvPr id="16" name="Group 15"/>
            <p:cNvGrpSpPr/>
            <p:nvPr/>
          </p:nvGrpSpPr>
          <p:grpSpPr>
            <a:xfrm>
              <a:off x="325578" y="728931"/>
              <a:ext cx="4341313" cy="4455543"/>
              <a:chOff x="7278468" y="1151626"/>
              <a:chExt cx="4703622" cy="5003321"/>
            </a:xfrm>
          </p:grpSpPr>
          <p:grpSp>
            <p:nvGrpSpPr>
              <p:cNvPr id="20" name="Group 19"/>
              <p:cNvGrpSpPr/>
              <p:nvPr/>
            </p:nvGrpSpPr>
            <p:grpSpPr>
              <a:xfrm>
                <a:off x="7850038" y="1151626"/>
                <a:ext cx="3562709" cy="5003321"/>
                <a:chOff x="2518913" y="2173856"/>
                <a:chExt cx="3450566" cy="3347050"/>
              </a:xfrm>
            </p:grpSpPr>
            <p:sp>
              <p:nvSpPr>
                <p:cNvPr id="24" name="Chevron 23"/>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hevron 24"/>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1" name="Group 20"/>
              <p:cNvGrpSpPr/>
              <p:nvPr/>
            </p:nvGrpSpPr>
            <p:grpSpPr>
              <a:xfrm rot="10800000">
                <a:off x="7278468" y="1828799"/>
                <a:ext cx="4703622" cy="3648974"/>
                <a:chOff x="2518913" y="2173856"/>
                <a:chExt cx="3450566" cy="3347050"/>
              </a:xfrm>
              <a:scene3d>
                <a:camera prst="obliqueBottomLeft"/>
                <a:lightRig rig="threePt" dir="t"/>
              </a:scene3d>
            </p:grpSpPr>
            <p:sp>
              <p:nvSpPr>
                <p:cNvPr id="22" name="Chevron 21"/>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hevron 22"/>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17" name="Rectangle 16"/>
            <p:cNvSpPr/>
            <p:nvPr/>
          </p:nvSpPr>
          <p:spPr>
            <a:xfrm>
              <a:off x="1066719" y="2233427"/>
              <a:ext cx="2936963" cy="1446550"/>
            </a:xfrm>
            <a:prstGeom prst="rect">
              <a:avLst/>
            </a:prstGeom>
            <a:noFill/>
          </p:spPr>
          <p:txBody>
            <a:bodyPr wrap="square" lIns="91440" tIns="45720" rIns="91440" bIns="45720">
              <a:spAutoFit/>
            </a:bodyPr>
            <a:lstStyle/>
            <a:p>
              <a:pPr algn="ctr"/>
              <a:r>
                <a:rPr lang="en-US" sz="8800" b="0" cap="none" spc="0" dirty="0" smtClean="0">
                  <a:ln w="0"/>
                  <a:solidFill>
                    <a:schemeClr val="tx1"/>
                  </a:solidFill>
                  <a:effectLst>
                    <a:outerShdw blurRad="38100" dist="19050" dir="2700000" algn="tl" rotWithShape="0">
                      <a:schemeClr val="dk1">
                        <a:alpha val="40000"/>
                      </a:schemeClr>
                    </a:outerShdw>
                  </a:effectLst>
                  <a:latin typeface="Impact" panose="020B0806030902050204" pitchFamily="34" charset="0"/>
                </a:rPr>
                <a:t>LFC</a:t>
              </a:r>
              <a:endParaRPr lang="en-US" sz="8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8" name="Rectangle 17"/>
            <p:cNvSpPr/>
            <p:nvPr/>
          </p:nvSpPr>
          <p:spPr>
            <a:xfrm>
              <a:off x="1635755" y="3357037"/>
              <a:ext cx="1798890" cy="461665"/>
            </a:xfrm>
            <a:prstGeom prst="rect">
              <a:avLst/>
            </a:prstGeom>
            <a:noFill/>
          </p:spPr>
          <p:txBody>
            <a:bodyPr wrap="none" lIns="91440" tIns="45720" rIns="91440" bIns="45720">
              <a:spAutoFit/>
            </a:bodyPr>
            <a:lstStyle/>
            <a:p>
              <a:pPr algn="ctr"/>
              <a:r>
                <a:rPr lang="en-US" sz="2400" b="1" cap="none" spc="0" dirty="0" smtClean="0">
                  <a:ln w="0"/>
                  <a:solidFill>
                    <a:srgbClr val="0A7827"/>
                  </a:solidFill>
                  <a:effectLst>
                    <a:outerShdw blurRad="38100" dist="19050" dir="2700000" algn="tl" rotWithShape="0">
                      <a:schemeClr val="dk1">
                        <a:alpha val="40000"/>
                      </a:schemeClr>
                    </a:outerShdw>
                  </a:effectLst>
                </a:rPr>
                <a:t>CHAMPIONS</a:t>
              </a:r>
              <a:endParaRPr lang="en-US" sz="2400" b="1" cap="none" spc="0" dirty="0">
                <a:ln w="0"/>
                <a:solidFill>
                  <a:srgbClr val="0A7827"/>
                </a:solidFill>
                <a:effectLst>
                  <a:outerShdw blurRad="38100" dist="19050" dir="2700000" algn="tl" rotWithShape="0">
                    <a:schemeClr val="dk1">
                      <a:alpha val="40000"/>
                    </a:schemeClr>
                  </a:outerShdw>
                </a:effectLst>
              </a:endParaRPr>
            </a:p>
          </p:txBody>
        </p:sp>
        <p:sp>
          <p:nvSpPr>
            <p:cNvPr id="19" name="Rectangle 18"/>
            <p:cNvSpPr/>
            <p:nvPr/>
          </p:nvSpPr>
          <p:spPr>
            <a:xfrm>
              <a:off x="1638731" y="2094702"/>
              <a:ext cx="1815305" cy="461665"/>
            </a:xfrm>
            <a:prstGeom prst="rect">
              <a:avLst/>
            </a:prstGeom>
            <a:noFill/>
          </p:spPr>
          <p:txBody>
            <a:bodyPr wrap="none" lIns="91440" tIns="45720" rIns="91440" bIns="45720">
              <a:spAutoFit/>
            </a:bodyPr>
            <a:lstStyle/>
            <a:p>
              <a:pPr algn="ctr"/>
              <a:r>
                <a:rPr lang="en-US" sz="2400" b="1" cap="none" spc="0" dirty="0" smtClean="0">
                  <a:ln w="0"/>
                  <a:solidFill>
                    <a:srgbClr val="0A7827"/>
                  </a:solidFill>
                  <a:effectLst>
                    <a:outerShdw blurRad="38100" dist="19050" dir="2700000" algn="tl" rotWithShape="0">
                      <a:schemeClr val="dk1">
                        <a:alpha val="40000"/>
                      </a:schemeClr>
                    </a:outerShdw>
                  </a:effectLst>
                </a:rPr>
                <a:t>LOCAL FOOD</a:t>
              </a:r>
              <a:endParaRPr lang="en-US" sz="2400" b="1" cap="none" spc="0" dirty="0">
                <a:ln w="0"/>
                <a:solidFill>
                  <a:srgbClr val="0A7827"/>
                </a:solidFill>
                <a:effectLst>
                  <a:outerShdw blurRad="38100" dist="19050" dir="2700000" algn="tl" rotWithShape="0">
                    <a:schemeClr val="dk1">
                      <a:alpha val="40000"/>
                    </a:schemeClr>
                  </a:outerShdw>
                </a:effectLst>
              </a:endParaRPr>
            </a:p>
          </p:txBody>
        </p:sp>
      </p:grpSp>
      <p:sp>
        <p:nvSpPr>
          <p:cNvPr id="26" name="Rectangle 25"/>
          <p:cNvSpPr/>
          <p:nvPr/>
        </p:nvSpPr>
        <p:spPr>
          <a:xfrm>
            <a:off x="1296198" y="1407503"/>
            <a:ext cx="4841488" cy="1200329"/>
          </a:xfrm>
          <a:prstGeom prst="rect">
            <a:avLst/>
          </a:prstGeom>
        </p:spPr>
        <p:txBody>
          <a:bodyPr wrap="square">
            <a:spAutoFit/>
          </a:bodyPr>
          <a:lstStyle/>
          <a:p>
            <a:r>
              <a:rPr lang="en-US"/>
              <a:t>Our logo plays a key role in making our brand recognizable and memorable, it is required to appear on all marketing and communication pieces.</a:t>
            </a:r>
          </a:p>
        </p:txBody>
      </p:sp>
      <p:grpSp>
        <p:nvGrpSpPr>
          <p:cNvPr id="27" name="Group 26"/>
          <p:cNvGrpSpPr/>
          <p:nvPr/>
        </p:nvGrpSpPr>
        <p:grpSpPr>
          <a:xfrm>
            <a:off x="585393" y="4138473"/>
            <a:ext cx="493931" cy="494431"/>
            <a:chOff x="351458" y="790905"/>
            <a:chExt cx="519810" cy="533969"/>
          </a:xfrm>
        </p:grpSpPr>
        <p:grpSp>
          <p:nvGrpSpPr>
            <p:cNvPr id="28" name="Group 27"/>
            <p:cNvGrpSpPr/>
            <p:nvPr/>
          </p:nvGrpSpPr>
          <p:grpSpPr>
            <a:xfrm>
              <a:off x="351458" y="790905"/>
              <a:ext cx="519810" cy="533969"/>
              <a:chOff x="7278468" y="1151626"/>
              <a:chExt cx="4703622" cy="5003321"/>
            </a:xfrm>
          </p:grpSpPr>
          <p:grpSp>
            <p:nvGrpSpPr>
              <p:cNvPr id="30" name="Group 29"/>
              <p:cNvGrpSpPr/>
              <p:nvPr/>
            </p:nvGrpSpPr>
            <p:grpSpPr>
              <a:xfrm>
                <a:off x="7850038" y="1151626"/>
                <a:ext cx="3562709" cy="5003321"/>
                <a:chOff x="2518913" y="2173856"/>
                <a:chExt cx="3450566" cy="3347050"/>
              </a:xfrm>
            </p:grpSpPr>
            <p:sp>
              <p:nvSpPr>
                <p:cNvPr id="34" name="Chevron 33"/>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hevron 34"/>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1" name="Group 30"/>
              <p:cNvGrpSpPr/>
              <p:nvPr/>
            </p:nvGrpSpPr>
            <p:grpSpPr>
              <a:xfrm rot="10800000">
                <a:off x="7278468" y="1828799"/>
                <a:ext cx="4703622" cy="3648974"/>
                <a:chOff x="2518913" y="2173856"/>
                <a:chExt cx="3450566" cy="3347050"/>
              </a:xfrm>
              <a:scene3d>
                <a:camera prst="obliqueBottomLeft"/>
                <a:lightRig rig="threePt" dir="t"/>
              </a:scene3d>
            </p:grpSpPr>
            <p:sp>
              <p:nvSpPr>
                <p:cNvPr id="32" name="Chevron 31"/>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Chevron 32"/>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29" name="Rectangle 28"/>
            <p:cNvSpPr/>
            <p:nvPr/>
          </p:nvSpPr>
          <p:spPr>
            <a:xfrm>
              <a:off x="383163" y="899344"/>
              <a:ext cx="434991" cy="307777"/>
            </a:xfrm>
            <a:prstGeom prst="rect">
              <a:avLst/>
            </a:prstGeom>
            <a:noFill/>
          </p:spPr>
          <p:txBody>
            <a:bodyPr wrap="none" lIns="91440" tIns="45720" rIns="91440" bIns="45720">
              <a:spAutoFit/>
            </a:bodyPr>
            <a:lstStyle/>
            <a:p>
              <a:pPr algn="ctr"/>
              <a:r>
                <a:rPr lang="en-US" sz="1400" b="1" dirty="0" smtClean="0">
                  <a:ln w="0"/>
                  <a:effectLst>
                    <a:outerShdw blurRad="38100" dist="19050" dir="2700000" algn="tl" rotWithShape="0">
                      <a:schemeClr val="dk1">
                        <a:alpha val="40000"/>
                      </a:schemeClr>
                    </a:outerShdw>
                  </a:effectLst>
                </a:rPr>
                <a:t>LFC</a:t>
              </a:r>
              <a:endParaRPr lang="en-US" sz="1400" b="1" cap="none" spc="0" dirty="0">
                <a:ln w="0"/>
                <a:solidFill>
                  <a:schemeClr val="tx1"/>
                </a:solidFill>
                <a:effectLst>
                  <a:outerShdw blurRad="38100" dist="19050" dir="2700000" algn="tl" rotWithShape="0">
                    <a:schemeClr val="dk1">
                      <a:alpha val="40000"/>
                    </a:schemeClr>
                  </a:outerShdw>
                </a:effectLst>
              </a:endParaRPr>
            </a:p>
          </p:txBody>
        </p:sp>
      </p:grpSp>
      <p:sp>
        <p:nvSpPr>
          <p:cNvPr id="36" name="Rectangle 35"/>
          <p:cNvSpPr/>
          <p:nvPr/>
        </p:nvSpPr>
        <p:spPr>
          <a:xfrm>
            <a:off x="1171819" y="4205392"/>
            <a:ext cx="3475680" cy="646331"/>
          </a:xfrm>
          <a:prstGeom prst="rect">
            <a:avLst/>
          </a:prstGeom>
        </p:spPr>
        <p:txBody>
          <a:bodyPr wrap="square">
            <a:spAutoFit/>
          </a:bodyPr>
          <a:lstStyle/>
          <a:p>
            <a:r>
              <a:rPr lang="en-US" dirty="0"/>
              <a:t>The smallest the logo should be represented is 0.75” high. </a:t>
            </a:r>
          </a:p>
        </p:txBody>
      </p:sp>
      <p:sp>
        <p:nvSpPr>
          <p:cNvPr id="37" name="Rectangle 36"/>
          <p:cNvSpPr/>
          <p:nvPr/>
        </p:nvSpPr>
        <p:spPr>
          <a:xfrm>
            <a:off x="1193797" y="3900329"/>
            <a:ext cx="1439240" cy="338554"/>
          </a:xfrm>
          <a:prstGeom prst="rect">
            <a:avLst/>
          </a:prstGeom>
        </p:spPr>
        <p:txBody>
          <a:bodyPr wrap="none">
            <a:spAutoFit/>
          </a:bodyPr>
          <a:lstStyle/>
          <a:p>
            <a:r>
              <a:rPr lang="en-US" sz="1600" b="1" dirty="0">
                <a:solidFill>
                  <a:srgbClr val="0A7827"/>
                </a:solidFill>
              </a:rPr>
              <a:t>Minimum Size </a:t>
            </a:r>
          </a:p>
        </p:txBody>
      </p:sp>
    </p:spTree>
    <p:extLst>
      <p:ext uri="{BB962C8B-B14F-4D97-AF65-F5344CB8AC3E}">
        <p14:creationId xmlns:p14="http://schemas.microsoft.com/office/powerpoint/2010/main" val="3456949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p:cNvGrpSpPr/>
          <p:nvPr/>
        </p:nvGrpSpPr>
        <p:grpSpPr>
          <a:xfrm>
            <a:off x="808011" y="2300990"/>
            <a:ext cx="10145160" cy="2417951"/>
            <a:chOff x="865161" y="1824740"/>
            <a:chExt cx="10145160" cy="2417951"/>
          </a:xfrm>
        </p:grpSpPr>
        <p:sp>
          <p:nvSpPr>
            <p:cNvPr id="76" name="Rectangle 75"/>
            <p:cNvSpPr/>
            <p:nvPr/>
          </p:nvSpPr>
          <p:spPr>
            <a:xfrm>
              <a:off x="865161" y="1828948"/>
              <a:ext cx="2314575" cy="24137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3419268" y="1824742"/>
              <a:ext cx="2314575" cy="24137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58417" y="1824741"/>
              <a:ext cx="2314575" cy="241374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961057" y="1999597"/>
              <a:ext cx="2099924" cy="2155178"/>
              <a:chOff x="325578" y="728931"/>
              <a:chExt cx="4341313" cy="4455543"/>
            </a:xfrm>
          </p:grpSpPr>
          <p:grpSp>
            <p:nvGrpSpPr>
              <p:cNvPr id="5" name="Group 4"/>
              <p:cNvGrpSpPr/>
              <p:nvPr/>
            </p:nvGrpSpPr>
            <p:grpSpPr>
              <a:xfrm>
                <a:off x="325578" y="728931"/>
                <a:ext cx="4341313" cy="4455543"/>
                <a:chOff x="7278468" y="1151626"/>
                <a:chExt cx="4703622" cy="5003321"/>
              </a:xfrm>
            </p:grpSpPr>
            <p:grpSp>
              <p:nvGrpSpPr>
                <p:cNvPr id="9" name="Group 8"/>
                <p:cNvGrpSpPr/>
                <p:nvPr/>
              </p:nvGrpSpPr>
              <p:grpSpPr>
                <a:xfrm>
                  <a:off x="7850038" y="1151626"/>
                  <a:ext cx="3562709" cy="5003321"/>
                  <a:chOff x="2518913" y="2173856"/>
                  <a:chExt cx="3450566" cy="3347050"/>
                </a:xfrm>
              </p:grpSpPr>
              <p:sp>
                <p:nvSpPr>
                  <p:cNvPr id="13" name="Chevron 12"/>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hevron 13"/>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 name="Group 9"/>
                <p:cNvGrpSpPr/>
                <p:nvPr/>
              </p:nvGrpSpPr>
              <p:grpSpPr>
                <a:xfrm rot="10800000">
                  <a:off x="7278468" y="1828799"/>
                  <a:ext cx="4703622" cy="3648974"/>
                  <a:chOff x="2518913" y="2173856"/>
                  <a:chExt cx="3450566" cy="3347050"/>
                </a:xfrm>
                <a:scene3d>
                  <a:camera prst="obliqueBottomLeft"/>
                  <a:lightRig rig="threePt" dir="t"/>
                </a:scene3d>
              </p:grpSpPr>
              <p:sp>
                <p:nvSpPr>
                  <p:cNvPr id="11" name="Chevron 10"/>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hevron 11"/>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6" name="Rectangle 5"/>
              <p:cNvSpPr/>
              <p:nvPr/>
            </p:nvSpPr>
            <p:spPr>
              <a:xfrm>
                <a:off x="1077901" y="2331922"/>
                <a:ext cx="2936963" cy="1336203"/>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latin typeface="Impact" panose="020B0806030902050204" pitchFamily="34" charset="0"/>
                  </a:rPr>
                  <a:t>LF</a:t>
                </a:r>
                <a:r>
                  <a:rPr lang="en-US" sz="3600" b="0" cap="none" spc="0" dirty="0" smtClean="0">
                    <a:ln w="0"/>
                    <a:solidFill>
                      <a:schemeClr val="tx1"/>
                    </a:solidFill>
                    <a:effectLst>
                      <a:outerShdw blurRad="38100" dist="19050" dir="2700000" algn="tl" rotWithShape="0">
                        <a:schemeClr val="dk1">
                          <a:alpha val="40000"/>
                        </a:schemeClr>
                      </a:outerShdw>
                    </a:effectLst>
                    <a:latin typeface="Impact" panose="020B0806030902050204" pitchFamily="34" charset="0"/>
                  </a:rPr>
                  <a:t>c</a:t>
                </a:r>
                <a:endParaRPr lang="en-US" sz="36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7" name="Rectangle 6"/>
              <p:cNvSpPr/>
              <p:nvPr/>
            </p:nvSpPr>
            <p:spPr>
              <a:xfrm>
                <a:off x="1520371" y="3301539"/>
                <a:ext cx="2052025" cy="572658"/>
              </a:xfrm>
              <a:prstGeom prst="rect">
                <a:avLst/>
              </a:prstGeom>
              <a:noFill/>
            </p:spPr>
            <p:txBody>
              <a:bodyPr wrap="none" lIns="91440" tIns="45720" rIns="91440" bIns="45720">
                <a:spAutoFit/>
              </a:bodyPr>
              <a:lstStyle/>
              <a:p>
                <a:pPr algn="ctr"/>
                <a:r>
                  <a:rPr lang="en-US" sz="1200" b="1" cap="none" spc="0" dirty="0" smtClean="0">
                    <a:ln w="0"/>
                    <a:solidFill>
                      <a:srgbClr val="0A7827"/>
                    </a:solidFill>
                    <a:effectLst>
                      <a:outerShdw blurRad="38100" dist="19050" dir="2700000" algn="tl" rotWithShape="0">
                        <a:schemeClr val="dk1">
                          <a:alpha val="40000"/>
                        </a:schemeClr>
                      </a:outerShdw>
                    </a:effectLst>
                  </a:rPr>
                  <a:t>CHAMPIONS</a:t>
                </a:r>
                <a:endParaRPr lang="en-US" sz="1200" b="1" cap="none" spc="0" dirty="0">
                  <a:ln w="0"/>
                  <a:solidFill>
                    <a:srgbClr val="0A7827"/>
                  </a:solidFill>
                  <a:effectLst>
                    <a:outerShdw blurRad="38100" dist="19050" dir="2700000" algn="tl" rotWithShape="0">
                      <a:schemeClr val="dk1">
                        <a:alpha val="40000"/>
                      </a:schemeClr>
                    </a:outerShdw>
                  </a:effectLst>
                </a:endParaRPr>
              </a:p>
            </p:txBody>
          </p:sp>
          <p:sp>
            <p:nvSpPr>
              <p:cNvPr id="8" name="Rectangle 7"/>
              <p:cNvSpPr/>
              <p:nvPr/>
            </p:nvSpPr>
            <p:spPr>
              <a:xfrm>
                <a:off x="1537607" y="2200778"/>
                <a:ext cx="2073898" cy="572658"/>
              </a:xfrm>
              <a:prstGeom prst="rect">
                <a:avLst/>
              </a:prstGeom>
              <a:noFill/>
            </p:spPr>
            <p:txBody>
              <a:bodyPr wrap="none" lIns="91440" tIns="45720" rIns="91440" bIns="45720">
                <a:spAutoFit/>
              </a:bodyPr>
              <a:lstStyle/>
              <a:p>
                <a:pPr algn="ctr"/>
                <a:r>
                  <a:rPr lang="en-US" sz="1200" b="1" cap="none" spc="0" dirty="0" smtClean="0">
                    <a:ln w="0"/>
                    <a:solidFill>
                      <a:srgbClr val="0A7827"/>
                    </a:solidFill>
                    <a:effectLst>
                      <a:outerShdw blurRad="38100" dist="19050" dir="2700000" algn="tl" rotWithShape="0">
                        <a:schemeClr val="dk1">
                          <a:alpha val="40000"/>
                        </a:schemeClr>
                      </a:outerShdw>
                    </a:effectLst>
                  </a:rPr>
                  <a:t>LOCAL FOOD</a:t>
                </a:r>
                <a:endParaRPr lang="en-US" sz="1200" b="1" cap="none" spc="0" dirty="0">
                  <a:ln w="0"/>
                  <a:solidFill>
                    <a:srgbClr val="0A7827"/>
                  </a:solidFill>
                  <a:effectLst>
                    <a:outerShdw blurRad="38100" dist="19050" dir="2700000" algn="tl" rotWithShape="0">
                      <a:schemeClr val="dk1">
                        <a:alpha val="40000"/>
                      </a:schemeClr>
                    </a:outerShdw>
                  </a:effectLst>
                </a:endParaRPr>
              </a:p>
            </p:txBody>
          </p:sp>
        </p:grpSp>
        <p:grpSp>
          <p:nvGrpSpPr>
            <p:cNvPr id="26" name="Group 25"/>
            <p:cNvGrpSpPr/>
            <p:nvPr/>
          </p:nvGrpSpPr>
          <p:grpSpPr>
            <a:xfrm>
              <a:off x="3623667" y="1999597"/>
              <a:ext cx="2099924" cy="2155178"/>
              <a:chOff x="325578" y="728931"/>
              <a:chExt cx="4341313" cy="4455543"/>
            </a:xfrm>
          </p:grpSpPr>
          <p:grpSp>
            <p:nvGrpSpPr>
              <p:cNvPr id="27" name="Group 26"/>
              <p:cNvGrpSpPr/>
              <p:nvPr/>
            </p:nvGrpSpPr>
            <p:grpSpPr>
              <a:xfrm>
                <a:off x="325578" y="728931"/>
                <a:ext cx="4341313" cy="4455543"/>
                <a:chOff x="7278468" y="1151626"/>
                <a:chExt cx="4703622" cy="5003321"/>
              </a:xfrm>
            </p:grpSpPr>
            <p:grpSp>
              <p:nvGrpSpPr>
                <p:cNvPr id="31" name="Group 30"/>
                <p:cNvGrpSpPr/>
                <p:nvPr/>
              </p:nvGrpSpPr>
              <p:grpSpPr>
                <a:xfrm>
                  <a:off x="7850038" y="1151626"/>
                  <a:ext cx="3562709" cy="5003321"/>
                  <a:chOff x="2518913" y="2173856"/>
                  <a:chExt cx="3450566" cy="3347050"/>
                </a:xfrm>
              </p:grpSpPr>
              <p:sp>
                <p:nvSpPr>
                  <p:cNvPr id="35" name="Chevron 34"/>
                  <p:cNvSpPr/>
                  <p:nvPr/>
                </p:nvSpPr>
                <p:spPr>
                  <a:xfrm>
                    <a:off x="4149305" y="2173856"/>
                    <a:ext cx="1820174" cy="3347050"/>
                  </a:xfrm>
                  <a:prstGeom prst="chevron">
                    <a:avLst>
                      <a:gd name="adj" fmla="val 8308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Chevron 35"/>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2" name="Group 31"/>
                <p:cNvGrpSpPr/>
                <p:nvPr/>
              </p:nvGrpSpPr>
              <p:grpSpPr>
                <a:xfrm rot="10800000">
                  <a:off x="7278468" y="1828799"/>
                  <a:ext cx="4703622" cy="3648974"/>
                  <a:chOff x="2518913" y="2173856"/>
                  <a:chExt cx="3450566" cy="3347050"/>
                </a:xfrm>
                <a:scene3d>
                  <a:camera prst="obliqueBottomLeft"/>
                  <a:lightRig rig="threePt" dir="t"/>
                </a:scene3d>
              </p:grpSpPr>
              <p:sp>
                <p:nvSpPr>
                  <p:cNvPr id="33" name="Chevron 32"/>
                  <p:cNvSpPr/>
                  <p:nvPr/>
                </p:nvSpPr>
                <p:spPr>
                  <a:xfrm>
                    <a:off x="4149305" y="2173856"/>
                    <a:ext cx="182017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28" name="Rectangle 27"/>
              <p:cNvSpPr/>
              <p:nvPr/>
            </p:nvSpPr>
            <p:spPr>
              <a:xfrm>
                <a:off x="1077901" y="2331922"/>
                <a:ext cx="2936963" cy="1336203"/>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latin typeface="Impact" panose="020B0806030902050204" pitchFamily="34" charset="0"/>
                  </a:rPr>
                  <a:t>LF</a:t>
                </a:r>
                <a:r>
                  <a:rPr lang="en-US" sz="3600" b="0" cap="none" spc="0" dirty="0" smtClean="0">
                    <a:ln w="0"/>
                    <a:solidFill>
                      <a:schemeClr val="tx1"/>
                    </a:solidFill>
                    <a:effectLst>
                      <a:outerShdw blurRad="38100" dist="19050" dir="2700000" algn="tl" rotWithShape="0">
                        <a:schemeClr val="dk1">
                          <a:alpha val="40000"/>
                        </a:schemeClr>
                      </a:outerShdw>
                    </a:effectLst>
                    <a:latin typeface="Impact" panose="020B0806030902050204" pitchFamily="34" charset="0"/>
                  </a:rPr>
                  <a:t>c</a:t>
                </a:r>
                <a:endParaRPr lang="en-US" sz="36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29" name="Rectangle 28"/>
              <p:cNvSpPr/>
              <p:nvPr/>
            </p:nvSpPr>
            <p:spPr>
              <a:xfrm>
                <a:off x="1520371" y="3301539"/>
                <a:ext cx="2052025" cy="572658"/>
              </a:xfrm>
              <a:prstGeom prst="rect">
                <a:avLst/>
              </a:prstGeom>
              <a:noFill/>
            </p:spPr>
            <p:txBody>
              <a:bodyPr wrap="none" lIns="91440" tIns="45720" rIns="91440" bIns="45720">
                <a:spAutoFit/>
              </a:bodyPr>
              <a:lstStyle/>
              <a:p>
                <a:pPr algn="ctr"/>
                <a:r>
                  <a:rPr lang="en-US" sz="1200" b="1" cap="none" spc="0" dirty="0" smtClean="0">
                    <a:ln w="0"/>
                    <a:solidFill>
                      <a:schemeClr val="tx1">
                        <a:lumMod val="75000"/>
                        <a:lumOff val="25000"/>
                      </a:schemeClr>
                    </a:solidFill>
                    <a:effectLst>
                      <a:outerShdw blurRad="38100" dist="19050" dir="2700000" algn="tl" rotWithShape="0">
                        <a:schemeClr val="dk1">
                          <a:alpha val="40000"/>
                        </a:schemeClr>
                      </a:outerShdw>
                    </a:effectLst>
                  </a:rPr>
                  <a:t>CHAMPIONS</a:t>
                </a:r>
                <a:endParaRPr lang="en-US" sz="1200" b="1" cap="none" spc="0" dirty="0">
                  <a:ln w="0"/>
                  <a:solidFill>
                    <a:schemeClr val="tx1">
                      <a:lumMod val="75000"/>
                      <a:lumOff val="25000"/>
                    </a:schemeClr>
                  </a:solidFill>
                  <a:effectLst>
                    <a:outerShdw blurRad="38100" dist="19050" dir="2700000" algn="tl" rotWithShape="0">
                      <a:schemeClr val="dk1">
                        <a:alpha val="40000"/>
                      </a:schemeClr>
                    </a:outerShdw>
                  </a:effectLst>
                </a:endParaRPr>
              </a:p>
            </p:txBody>
          </p:sp>
          <p:sp>
            <p:nvSpPr>
              <p:cNvPr id="30" name="Rectangle 29"/>
              <p:cNvSpPr/>
              <p:nvPr/>
            </p:nvSpPr>
            <p:spPr>
              <a:xfrm>
                <a:off x="1537607" y="2200778"/>
                <a:ext cx="2073898" cy="572658"/>
              </a:xfrm>
              <a:prstGeom prst="rect">
                <a:avLst/>
              </a:prstGeom>
              <a:noFill/>
            </p:spPr>
            <p:txBody>
              <a:bodyPr wrap="none" lIns="91440" tIns="45720" rIns="91440" bIns="45720">
                <a:spAutoFit/>
              </a:bodyPr>
              <a:lstStyle/>
              <a:p>
                <a:pPr algn="ctr"/>
                <a:r>
                  <a:rPr lang="en-US" sz="1200" b="1" cap="none" spc="0" dirty="0" smtClean="0">
                    <a:ln w="0"/>
                    <a:solidFill>
                      <a:schemeClr val="tx1">
                        <a:lumMod val="75000"/>
                        <a:lumOff val="25000"/>
                      </a:schemeClr>
                    </a:solidFill>
                    <a:effectLst>
                      <a:outerShdw blurRad="38100" dist="19050" dir="2700000" algn="tl" rotWithShape="0">
                        <a:schemeClr val="dk1">
                          <a:alpha val="40000"/>
                        </a:schemeClr>
                      </a:outerShdw>
                    </a:effectLst>
                  </a:rPr>
                  <a:t>LOCAL FOOD</a:t>
                </a:r>
                <a:endParaRPr lang="en-US" sz="1200" b="1" cap="none" spc="0" dirty="0">
                  <a:ln w="0"/>
                  <a:solidFill>
                    <a:schemeClr val="tx1">
                      <a:lumMod val="75000"/>
                      <a:lumOff val="25000"/>
                    </a:schemeClr>
                  </a:solidFill>
                  <a:effectLst>
                    <a:outerShdw blurRad="38100" dist="19050" dir="2700000" algn="tl" rotWithShape="0">
                      <a:schemeClr val="dk1">
                        <a:alpha val="40000"/>
                      </a:schemeClr>
                    </a:outerShdw>
                  </a:effectLst>
                </a:endParaRPr>
              </a:p>
            </p:txBody>
          </p:sp>
        </p:grpSp>
        <p:grpSp>
          <p:nvGrpSpPr>
            <p:cNvPr id="37" name="Group 36"/>
            <p:cNvGrpSpPr/>
            <p:nvPr/>
          </p:nvGrpSpPr>
          <p:grpSpPr>
            <a:xfrm>
              <a:off x="6137362" y="1958232"/>
              <a:ext cx="2099924" cy="2196543"/>
              <a:chOff x="325578" y="643414"/>
              <a:chExt cx="4341313" cy="4541059"/>
            </a:xfrm>
          </p:grpSpPr>
          <p:grpSp>
            <p:nvGrpSpPr>
              <p:cNvPr id="38" name="Group 37"/>
              <p:cNvGrpSpPr/>
              <p:nvPr/>
            </p:nvGrpSpPr>
            <p:grpSpPr>
              <a:xfrm>
                <a:off x="325578" y="643414"/>
                <a:ext cx="4341313" cy="4541059"/>
                <a:chOff x="7278468" y="1055595"/>
                <a:chExt cx="4703622" cy="5099351"/>
              </a:xfrm>
            </p:grpSpPr>
            <p:grpSp>
              <p:nvGrpSpPr>
                <p:cNvPr id="42" name="Group 41"/>
                <p:cNvGrpSpPr/>
                <p:nvPr/>
              </p:nvGrpSpPr>
              <p:grpSpPr>
                <a:xfrm>
                  <a:off x="7768967" y="1055595"/>
                  <a:ext cx="3643780" cy="5099351"/>
                  <a:chOff x="2440394" y="2109615"/>
                  <a:chExt cx="3529085" cy="3411291"/>
                </a:xfrm>
              </p:grpSpPr>
              <p:sp>
                <p:nvSpPr>
                  <p:cNvPr id="46" name="Chevron 45"/>
                  <p:cNvSpPr/>
                  <p:nvPr/>
                </p:nvSpPr>
                <p:spPr>
                  <a:xfrm>
                    <a:off x="4149305" y="2173856"/>
                    <a:ext cx="1820174" cy="3347050"/>
                  </a:xfrm>
                  <a:prstGeom prst="chevron">
                    <a:avLst>
                      <a:gd name="adj" fmla="val 8308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Chevron 46"/>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Chevron 47"/>
                  <p:cNvSpPr/>
                  <p:nvPr/>
                </p:nvSpPr>
                <p:spPr>
                  <a:xfrm>
                    <a:off x="4070786" y="2109615"/>
                    <a:ext cx="1820173" cy="3347050"/>
                  </a:xfrm>
                  <a:prstGeom prst="chevron">
                    <a:avLst>
                      <a:gd name="adj" fmla="val 830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Chevron 48"/>
                  <p:cNvSpPr/>
                  <p:nvPr/>
                </p:nvSpPr>
                <p:spPr>
                  <a:xfrm flipH="1">
                    <a:off x="2440394" y="2109615"/>
                    <a:ext cx="1928003" cy="3347050"/>
                  </a:xfrm>
                  <a:prstGeom prst="chevron">
                    <a:avLst>
                      <a:gd name="adj" fmla="val 830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3" name="Group 42"/>
                <p:cNvGrpSpPr/>
                <p:nvPr/>
              </p:nvGrpSpPr>
              <p:grpSpPr>
                <a:xfrm rot="10800000">
                  <a:off x="7278468" y="1732768"/>
                  <a:ext cx="4703622" cy="3745005"/>
                  <a:chOff x="2518913" y="2173856"/>
                  <a:chExt cx="3450566" cy="3435135"/>
                </a:xfrm>
                <a:scene3d>
                  <a:camera prst="obliqueBottomLeft"/>
                  <a:lightRig rig="threePt" dir="t"/>
                </a:scene3d>
              </p:grpSpPr>
              <p:sp>
                <p:nvSpPr>
                  <p:cNvPr id="44" name="Chevron 43"/>
                  <p:cNvSpPr/>
                  <p:nvPr/>
                </p:nvSpPr>
                <p:spPr>
                  <a:xfrm>
                    <a:off x="4149305" y="2173856"/>
                    <a:ext cx="1820174" cy="3347050"/>
                  </a:xfrm>
                  <a:prstGeom prst="chevron">
                    <a:avLst>
                      <a:gd name="adj" fmla="val 830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Chevron 44"/>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Chevron 49"/>
                  <p:cNvSpPr/>
                  <p:nvPr/>
                </p:nvSpPr>
                <p:spPr>
                  <a:xfrm flipH="1">
                    <a:off x="2578386" y="2261941"/>
                    <a:ext cx="1928005" cy="3347050"/>
                  </a:xfrm>
                  <a:prstGeom prst="chevron">
                    <a:avLst>
                      <a:gd name="adj" fmla="val 830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39" name="Rectangle 38"/>
              <p:cNvSpPr/>
              <p:nvPr/>
            </p:nvSpPr>
            <p:spPr>
              <a:xfrm>
                <a:off x="1077901" y="2331922"/>
                <a:ext cx="2936963" cy="1336203"/>
              </a:xfrm>
              <a:prstGeom prst="rect">
                <a:avLst/>
              </a:prstGeom>
              <a:noFill/>
            </p:spPr>
            <p:txBody>
              <a:bodyPr wrap="square" lIns="91440" tIns="45720" rIns="91440" bIns="45720">
                <a:spAutoFit/>
              </a:bodyPr>
              <a:lstStyle/>
              <a:p>
                <a:pPr algn="ctr"/>
                <a:r>
                  <a:rPr lang="en-US" sz="2800" b="0" cap="none" spc="0" dirty="0" smtClean="0">
                    <a:ln w="0"/>
                    <a:solidFill>
                      <a:schemeClr val="bg1"/>
                    </a:solidFill>
                    <a:effectLst>
                      <a:outerShdw blurRad="38100" dist="19050" dir="2700000" algn="tl" rotWithShape="0">
                        <a:schemeClr val="dk1">
                          <a:alpha val="40000"/>
                        </a:schemeClr>
                      </a:outerShdw>
                    </a:effectLst>
                    <a:latin typeface="Impact" panose="020B0806030902050204" pitchFamily="34" charset="0"/>
                  </a:rPr>
                  <a:t>LF</a:t>
                </a:r>
                <a:r>
                  <a:rPr lang="en-US" sz="3600" b="0" cap="none" spc="0" dirty="0" smtClean="0">
                    <a:ln w="0"/>
                    <a:solidFill>
                      <a:schemeClr val="bg1"/>
                    </a:solidFill>
                    <a:effectLst>
                      <a:outerShdw blurRad="38100" dist="19050" dir="2700000" algn="tl" rotWithShape="0">
                        <a:schemeClr val="dk1">
                          <a:alpha val="40000"/>
                        </a:schemeClr>
                      </a:outerShdw>
                    </a:effectLst>
                    <a:latin typeface="Impact" panose="020B0806030902050204" pitchFamily="34" charset="0"/>
                  </a:rPr>
                  <a:t>c</a:t>
                </a:r>
                <a:endParaRPr lang="en-US" sz="3600" b="0" cap="none" spc="0" dirty="0">
                  <a:ln w="0"/>
                  <a:solidFill>
                    <a:schemeClr val="bg1"/>
                  </a:solidFill>
                  <a:effectLst>
                    <a:outerShdw blurRad="38100" dist="19050" dir="2700000" algn="tl" rotWithShape="0">
                      <a:schemeClr val="dk1">
                        <a:alpha val="40000"/>
                      </a:schemeClr>
                    </a:outerShdw>
                  </a:effectLst>
                  <a:latin typeface="Impact" panose="020B0806030902050204" pitchFamily="34" charset="0"/>
                </a:endParaRPr>
              </a:p>
            </p:txBody>
          </p:sp>
          <p:sp>
            <p:nvSpPr>
              <p:cNvPr id="40" name="Rectangle 39"/>
              <p:cNvSpPr/>
              <p:nvPr/>
            </p:nvSpPr>
            <p:spPr>
              <a:xfrm>
                <a:off x="1520371" y="3301539"/>
                <a:ext cx="2052025" cy="572658"/>
              </a:xfrm>
              <a:prstGeom prst="rect">
                <a:avLst/>
              </a:prstGeom>
              <a:noFill/>
            </p:spPr>
            <p:txBody>
              <a:bodyPr wrap="none" lIns="91440" tIns="45720" rIns="91440" bIns="45720">
                <a:spAutoFit/>
              </a:bodyPr>
              <a:lstStyle/>
              <a:p>
                <a:pPr algn="ctr"/>
                <a:r>
                  <a:rPr lang="en-US" sz="1200" b="1" cap="none" spc="0" dirty="0" smtClean="0">
                    <a:ln w="0"/>
                    <a:solidFill>
                      <a:schemeClr val="bg1"/>
                    </a:solidFill>
                    <a:effectLst>
                      <a:outerShdw blurRad="38100" dist="19050" dir="2700000" algn="tl" rotWithShape="0">
                        <a:schemeClr val="dk1">
                          <a:alpha val="40000"/>
                        </a:schemeClr>
                      </a:outerShdw>
                    </a:effectLst>
                  </a:rPr>
                  <a:t>CHAMPIONS</a:t>
                </a:r>
                <a:endParaRPr lang="en-US" sz="1200" b="1" cap="none" spc="0" dirty="0">
                  <a:ln w="0"/>
                  <a:solidFill>
                    <a:schemeClr val="bg1"/>
                  </a:solidFill>
                  <a:effectLst>
                    <a:outerShdw blurRad="38100" dist="19050" dir="2700000" algn="tl" rotWithShape="0">
                      <a:schemeClr val="dk1">
                        <a:alpha val="40000"/>
                      </a:schemeClr>
                    </a:outerShdw>
                  </a:effectLst>
                </a:endParaRPr>
              </a:p>
            </p:txBody>
          </p:sp>
          <p:sp>
            <p:nvSpPr>
              <p:cNvPr id="41" name="Rectangle 40"/>
              <p:cNvSpPr/>
              <p:nvPr/>
            </p:nvSpPr>
            <p:spPr>
              <a:xfrm>
                <a:off x="1537607" y="2200778"/>
                <a:ext cx="2073898" cy="572658"/>
              </a:xfrm>
              <a:prstGeom prst="rect">
                <a:avLst/>
              </a:prstGeom>
              <a:noFill/>
            </p:spPr>
            <p:txBody>
              <a:bodyPr wrap="none" lIns="91440" tIns="45720" rIns="91440" bIns="45720">
                <a:spAutoFit/>
              </a:bodyPr>
              <a:lstStyle/>
              <a:p>
                <a:pPr algn="ctr"/>
                <a:r>
                  <a:rPr lang="en-US" sz="1200" b="1" cap="none" spc="0" dirty="0" smtClean="0">
                    <a:ln w="0"/>
                    <a:solidFill>
                      <a:schemeClr val="bg1"/>
                    </a:solidFill>
                    <a:effectLst>
                      <a:outerShdw blurRad="38100" dist="19050" dir="2700000" algn="tl" rotWithShape="0">
                        <a:schemeClr val="dk1">
                          <a:alpha val="40000"/>
                        </a:schemeClr>
                      </a:outerShdw>
                    </a:effectLst>
                  </a:rPr>
                  <a:t>LOCAL FOOD</a:t>
                </a:r>
                <a:endParaRPr lang="en-US" sz="1200" b="1" cap="none" spc="0" dirty="0">
                  <a:ln w="0"/>
                  <a:solidFill>
                    <a:schemeClr val="bg1"/>
                  </a:solidFill>
                  <a:effectLst>
                    <a:outerShdw blurRad="38100" dist="19050" dir="2700000" algn="tl" rotWithShape="0">
                      <a:schemeClr val="dk1">
                        <a:alpha val="40000"/>
                      </a:schemeClr>
                    </a:outerShdw>
                  </a:effectLst>
                </a:endParaRPr>
              </a:p>
            </p:txBody>
          </p:sp>
        </p:grpSp>
        <p:sp>
          <p:nvSpPr>
            <p:cNvPr id="52" name="Rectangle 51"/>
            <p:cNvSpPr/>
            <p:nvPr/>
          </p:nvSpPr>
          <p:spPr>
            <a:xfrm>
              <a:off x="8695746" y="1824740"/>
              <a:ext cx="2314575" cy="241374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p:nvPr/>
          </p:nvGrpSpPr>
          <p:grpSpPr>
            <a:xfrm>
              <a:off x="8838567" y="1979185"/>
              <a:ext cx="2099924" cy="2155178"/>
              <a:chOff x="325578" y="728931"/>
              <a:chExt cx="4341313" cy="4455543"/>
            </a:xfrm>
          </p:grpSpPr>
          <p:grpSp>
            <p:nvGrpSpPr>
              <p:cNvPr id="54" name="Group 53"/>
              <p:cNvGrpSpPr/>
              <p:nvPr/>
            </p:nvGrpSpPr>
            <p:grpSpPr>
              <a:xfrm>
                <a:off x="325578" y="728931"/>
                <a:ext cx="4341313" cy="4455543"/>
                <a:chOff x="7278468" y="1151626"/>
                <a:chExt cx="4703622" cy="5003321"/>
              </a:xfrm>
            </p:grpSpPr>
            <p:grpSp>
              <p:nvGrpSpPr>
                <p:cNvPr id="58" name="Group 57"/>
                <p:cNvGrpSpPr/>
                <p:nvPr/>
              </p:nvGrpSpPr>
              <p:grpSpPr>
                <a:xfrm>
                  <a:off x="7850038" y="1151626"/>
                  <a:ext cx="3562709" cy="5003321"/>
                  <a:chOff x="2518913" y="2173856"/>
                  <a:chExt cx="3450566" cy="3347050"/>
                </a:xfrm>
              </p:grpSpPr>
              <p:sp>
                <p:nvSpPr>
                  <p:cNvPr id="62" name="Chevron 61"/>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Chevron 62"/>
                  <p:cNvSpPr/>
                  <p:nvPr/>
                </p:nvSpPr>
                <p:spPr>
                  <a:xfrm flipH="1">
                    <a:off x="2518913" y="2173856"/>
                    <a:ext cx="1928004" cy="3347050"/>
                  </a:xfrm>
                  <a:prstGeom prst="chevron">
                    <a:avLst>
                      <a:gd name="adj" fmla="val 830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9" name="Group 58"/>
                <p:cNvGrpSpPr/>
                <p:nvPr/>
              </p:nvGrpSpPr>
              <p:grpSpPr>
                <a:xfrm rot="10800000">
                  <a:off x="7278468" y="1828799"/>
                  <a:ext cx="4703622" cy="3648974"/>
                  <a:chOff x="2518913" y="2173856"/>
                  <a:chExt cx="3450566" cy="3347050"/>
                </a:xfrm>
                <a:scene3d>
                  <a:camera prst="obliqueBottomLeft"/>
                  <a:lightRig rig="threePt" dir="t"/>
                </a:scene3d>
              </p:grpSpPr>
              <p:sp>
                <p:nvSpPr>
                  <p:cNvPr id="60" name="Chevron 59"/>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Chevron 60"/>
                  <p:cNvSpPr/>
                  <p:nvPr/>
                </p:nvSpPr>
                <p:spPr>
                  <a:xfrm flipH="1">
                    <a:off x="2518913" y="2173856"/>
                    <a:ext cx="1928004" cy="3347050"/>
                  </a:xfrm>
                  <a:prstGeom prst="chevron">
                    <a:avLst>
                      <a:gd name="adj" fmla="val 830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55" name="Rectangle 54"/>
              <p:cNvSpPr/>
              <p:nvPr/>
            </p:nvSpPr>
            <p:spPr>
              <a:xfrm>
                <a:off x="1077901" y="2331922"/>
                <a:ext cx="2936963" cy="1336203"/>
              </a:xfrm>
              <a:prstGeom prst="rect">
                <a:avLst/>
              </a:prstGeom>
              <a:noFill/>
            </p:spPr>
            <p:txBody>
              <a:bodyPr wrap="square" lIns="91440" tIns="45720" rIns="91440" bIns="45720">
                <a:spAutoFit/>
              </a:bodyPr>
              <a:lstStyle/>
              <a:p>
                <a:pPr algn="ctr"/>
                <a:r>
                  <a:rPr lang="en-US" sz="2800" b="0" cap="none" spc="0" dirty="0" smtClean="0">
                    <a:ln w="0"/>
                    <a:solidFill>
                      <a:schemeClr val="bg1"/>
                    </a:solidFill>
                    <a:effectLst>
                      <a:outerShdw blurRad="38100" dist="19050" dir="2700000" algn="tl" rotWithShape="0">
                        <a:schemeClr val="dk1">
                          <a:alpha val="40000"/>
                        </a:schemeClr>
                      </a:outerShdw>
                    </a:effectLst>
                    <a:latin typeface="Impact" panose="020B0806030902050204" pitchFamily="34" charset="0"/>
                  </a:rPr>
                  <a:t>LF</a:t>
                </a:r>
                <a:r>
                  <a:rPr lang="en-US" sz="3600" b="0" cap="none" spc="0" dirty="0" smtClean="0">
                    <a:ln w="0"/>
                    <a:solidFill>
                      <a:schemeClr val="bg1"/>
                    </a:solidFill>
                    <a:effectLst>
                      <a:outerShdw blurRad="38100" dist="19050" dir="2700000" algn="tl" rotWithShape="0">
                        <a:schemeClr val="dk1">
                          <a:alpha val="40000"/>
                        </a:schemeClr>
                      </a:outerShdw>
                    </a:effectLst>
                    <a:latin typeface="Impact" panose="020B0806030902050204" pitchFamily="34" charset="0"/>
                  </a:rPr>
                  <a:t>c</a:t>
                </a:r>
                <a:endParaRPr lang="en-US" sz="3600" b="0" cap="none" spc="0" dirty="0">
                  <a:ln w="0"/>
                  <a:solidFill>
                    <a:schemeClr val="bg1"/>
                  </a:solidFill>
                  <a:effectLst>
                    <a:outerShdw blurRad="38100" dist="19050" dir="2700000" algn="tl" rotWithShape="0">
                      <a:schemeClr val="dk1">
                        <a:alpha val="40000"/>
                      </a:schemeClr>
                    </a:outerShdw>
                  </a:effectLst>
                  <a:latin typeface="Impact" panose="020B0806030902050204" pitchFamily="34" charset="0"/>
                </a:endParaRPr>
              </a:p>
            </p:txBody>
          </p:sp>
          <p:sp>
            <p:nvSpPr>
              <p:cNvPr id="56" name="Rectangle 55"/>
              <p:cNvSpPr/>
              <p:nvPr/>
            </p:nvSpPr>
            <p:spPr>
              <a:xfrm>
                <a:off x="1520371" y="3301539"/>
                <a:ext cx="2052025" cy="572658"/>
              </a:xfrm>
              <a:prstGeom prst="rect">
                <a:avLst/>
              </a:prstGeom>
              <a:noFill/>
            </p:spPr>
            <p:txBody>
              <a:bodyPr wrap="none" lIns="91440" tIns="45720" rIns="91440" bIns="45720">
                <a:spAutoFit/>
              </a:bodyPr>
              <a:lstStyle/>
              <a:p>
                <a:pPr algn="ctr"/>
                <a:r>
                  <a:rPr lang="en-US" sz="1200" b="1" cap="none" spc="0" dirty="0" smtClean="0">
                    <a:ln w="0"/>
                    <a:solidFill>
                      <a:srgbClr val="0A7827"/>
                    </a:solidFill>
                    <a:effectLst>
                      <a:outerShdw blurRad="38100" dist="19050" dir="2700000" algn="tl" rotWithShape="0">
                        <a:schemeClr val="dk1">
                          <a:alpha val="40000"/>
                        </a:schemeClr>
                      </a:outerShdw>
                    </a:effectLst>
                  </a:rPr>
                  <a:t>CHAMPIONS</a:t>
                </a:r>
                <a:endParaRPr lang="en-US" sz="1200" b="1" cap="none" spc="0" dirty="0">
                  <a:ln w="0"/>
                  <a:solidFill>
                    <a:srgbClr val="0A7827"/>
                  </a:solidFill>
                  <a:effectLst>
                    <a:outerShdw blurRad="38100" dist="19050" dir="2700000" algn="tl" rotWithShape="0">
                      <a:schemeClr val="dk1">
                        <a:alpha val="40000"/>
                      </a:schemeClr>
                    </a:outerShdw>
                  </a:effectLst>
                </a:endParaRPr>
              </a:p>
            </p:txBody>
          </p:sp>
          <p:sp>
            <p:nvSpPr>
              <p:cNvPr id="57" name="Rectangle 56"/>
              <p:cNvSpPr/>
              <p:nvPr/>
            </p:nvSpPr>
            <p:spPr>
              <a:xfrm>
                <a:off x="1537607" y="2200778"/>
                <a:ext cx="2073898" cy="572658"/>
              </a:xfrm>
              <a:prstGeom prst="rect">
                <a:avLst/>
              </a:prstGeom>
              <a:noFill/>
            </p:spPr>
            <p:txBody>
              <a:bodyPr wrap="none" lIns="91440" tIns="45720" rIns="91440" bIns="45720">
                <a:spAutoFit/>
              </a:bodyPr>
              <a:lstStyle/>
              <a:p>
                <a:pPr algn="ctr"/>
                <a:r>
                  <a:rPr lang="en-US" sz="1200" b="1" cap="none" spc="0" dirty="0" smtClean="0">
                    <a:ln w="0"/>
                    <a:solidFill>
                      <a:srgbClr val="0A7827"/>
                    </a:solidFill>
                    <a:effectLst>
                      <a:outerShdw blurRad="38100" dist="19050" dir="2700000" algn="tl" rotWithShape="0">
                        <a:schemeClr val="dk1">
                          <a:alpha val="40000"/>
                        </a:schemeClr>
                      </a:outerShdw>
                    </a:effectLst>
                  </a:rPr>
                  <a:t>LOCAL FOOD</a:t>
                </a:r>
                <a:endParaRPr lang="en-US" sz="1200" b="1" cap="none" spc="0" dirty="0">
                  <a:ln w="0"/>
                  <a:solidFill>
                    <a:srgbClr val="0A7827"/>
                  </a:solidFill>
                  <a:effectLst>
                    <a:outerShdw blurRad="38100" dist="19050" dir="2700000" algn="tl" rotWithShape="0">
                      <a:schemeClr val="dk1">
                        <a:alpha val="40000"/>
                      </a:schemeClr>
                    </a:outerShdw>
                  </a:effectLst>
                </a:endParaRPr>
              </a:p>
            </p:txBody>
          </p:sp>
        </p:grpSp>
      </p:grpSp>
      <p:sp>
        <p:nvSpPr>
          <p:cNvPr id="78" name="Rectangle 77"/>
          <p:cNvSpPr/>
          <p:nvPr/>
        </p:nvSpPr>
        <p:spPr>
          <a:xfrm>
            <a:off x="120391" y="101084"/>
            <a:ext cx="1567032" cy="338554"/>
          </a:xfrm>
          <a:prstGeom prst="rect">
            <a:avLst/>
          </a:prstGeom>
        </p:spPr>
        <p:txBody>
          <a:bodyPr wrap="none">
            <a:spAutoFit/>
          </a:bodyPr>
          <a:lstStyle/>
          <a:p>
            <a:r>
              <a:rPr lang="en-US" sz="1600" dirty="0"/>
              <a:t>Brand </a:t>
            </a:r>
            <a:r>
              <a:rPr lang="en-US" sz="1600" dirty="0" smtClean="0"/>
              <a:t>guidelines</a:t>
            </a:r>
            <a:endParaRPr lang="en-US" sz="1600" dirty="0"/>
          </a:p>
        </p:txBody>
      </p:sp>
      <p:sp>
        <p:nvSpPr>
          <p:cNvPr id="79" name="Rectangle 78"/>
          <p:cNvSpPr/>
          <p:nvPr/>
        </p:nvSpPr>
        <p:spPr>
          <a:xfrm>
            <a:off x="138832" y="400818"/>
            <a:ext cx="2549609" cy="369332"/>
          </a:xfrm>
          <a:prstGeom prst="rect">
            <a:avLst/>
          </a:prstGeom>
        </p:spPr>
        <p:txBody>
          <a:bodyPr wrap="none">
            <a:spAutoFit/>
          </a:bodyPr>
          <a:lstStyle/>
          <a:p>
            <a:r>
              <a:rPr lang="en-US" b="1" dirty="0">
                <a:solidFill>
                  <a:srgbClr val="0A7827"/>
                </a:solidFill>
              </a:rPr>
              <a:t>04 Logo Color Variations </a:t>
            </a:r>
          </a:p>
        </p:txBody>
      </p:sp>
      <p:grpSp>
        <p:nvGrpSpPr>
          <p:cNvPr id="80" name="Group 79"/>
          <p:cNvGrpSpPr/>
          <p:nvPr/>
        </p:nvGrpSpPr>
        <p:grpSpPr>
          <a:xfrm>
            <a:off x="11263872" y="5992633"/>
            <a:ext cx="493931" cy="494431"/>
            <a:chOff x="351458" y="790905"/>
            <a:chExt cx="519810" cy="533969"/>
          </a:xfrm>
        </p:grpSpPr>
        <p:grpSp>
          <p:nvGrpSpPr>
            <p:cNvPr id="81" name="Group 80"/>
            <p:cNvGrpSpPr/>
            <p:nvPr/>
          </p:nvGrpSpPr>
          <p:grpSpPr>
            <a:xfrm>
              <a:off x="351458" y="790905"/>
              <a:ext cx="519810" cy="533969"/>
              <a:chOff x="7278468" y="1151626"/>
              <a:chExt cx="4703622" cy="5003321"/>
            </a:xfrm>
          </p:grpSpPr>
          <p:grpSp>
            <p:nvGrpSpPr>
              <p:cNvPr id="83" name="Group 82"/>
              <p:cNvGrpSpPr/>
              <p:nvPr/>
            </p:nvGrpSpPr>
            <p:grpSpPr>
              <a:xfrm>
                <a:off x="7850038" y="1151626"/>
                <a:ext cx="3562709" cy="5003321"/>
                <a:chOff x="2518913" y="2173856"/>
                <a:chExt cx="3450566" cy="3347050"/>
              </a:xfrm>
            </p:grpSpPr>
            <p:sp>
              <p:nvSpPr>
                <p:cNvPr id="87" name="Chevron 86"/>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Chevron 87"/>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4" name="Group 83"/>
              <p:cNvGrpSpPr/>
              <p:nvPr/>
            </p:nvGrpSpPr>
            <p:grpSpPr>
              <a:xfrm rot="10800000">
                <a:off x="7278468" y="1828799"/>
                <a:ext cx="4703622" cy="3648974"/>
                <a:chOff x="2518913" y="2173856"/>
                <a:chExt cx="3450566" cy="3347050"/>
              </a:xfrm>
              <a:scene3d>
                <a:camera prst="obliqueBottomLeft"/>
                <a:lightRig rig="threePt" dir="t"/>
              </a:scene3d>
            </p:grpSpPr>
            <p:sp>
              <p:nvSpPr>
                <p:cNvPr id="85" name="Chevron 84"/>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Chevron 85"/>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82" name="Rectangle 81"/>
            <p:cNvSpPr/>
            <p:nvPr/>
          </p:nvSpPr>
          <p:spPr>
            <a:xfrm>
              <a:off x="383163" y="899344"/>
              <a:ext cx="434991" cy="307777"/>
            </a:xfrm>
            <a:prstGeom prst="rect">
              <a:avLst/>
            </a:prstGeom>
            <a:noFill/>
          </p:spPr>
          <p:txBody>
            <a:bodyPr wrap="none" lIns="91440" tIns="45720" rIns="91440" bIns="45720">
              <a:spAutoFit/>
            </a:bodyPr>
            <a:lstStyle/>
            <a:p>
              <a:pPr algn="ctr"/>
              <a:r>
                <a:rPr lang="en-US" sz="1400" b="1" dirty="0" smtClean="0">
                  <a:ln w="0"/>
                  <a:effectLst>
                    <a:outerShdw blurRad="38100" dist="19050" dir="2700000" algn="tl" rotWithShape="0">
                      <a:schemeClr val="dk1">
                        <a:alpha val="40000"/>
                      </a:schemeClr>
                    </a:outerShdw>
                  </a:effectLst>
                </a:rPr>
                <a:t>LFC</a:t>
              </a:r>
              <a:endParaRPr lang="en-US" sz="1400" b="1" cap="none" spc="0"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405352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263872" y="5992633"/>
            <a:ext cx="493931" cy="494431"/>
            <a:chOff x="351458" y="790905"/>
            <a:chExt cx="519810" cy="533969"/>
          </a:xfrm>
        </p:grpSpPr>
        <p:grpSp>
          <p:nvGrpSpPr>
            <p:cNvPr id="7" name="Group 6"/>
            <p:cNvGrpSpPr/>
            <p:nvPr/>
          </p:nvGrpSpPr>
          <p:grpSpPr>
            <a:xfrm>
              <a:off x="351458" y="790905"/>
              <a:ext cx="519810" cy="533969"/>
              <a:chOff x="7278468" y="1151626"/>
              <a:chExt cx="4703622" cy="5003321"/>
            </a:xfrm>
          </p:grpSpPr>
          <p:grpSp>
            <p:nvGrpSpPr>
              <p:cNvPr id="9" name="Group 8"/>
              <p:cNvGrpSpPr/>
              <p:nvPr/>
            </p:nvGrpSpPr>
            <p:grpSpPr>
              <a:xfrm>
                <a:off x="7850038" y="1151626"/>
                <a:ext cx="3562709" cy="5003321"/>
                <a:chOff x="2518913" y="2173856"/>
                <a:chExt cx="3450566" cy="3347050"/>
              </a:xfrm>
            </p:grpSpPr>
            <p:sp>
              <p:nvSpPr>
                <p:cNvPr id="13" name="Chevron 12"/>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hevron 13"/>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 name="Group 9"/>
              <p:cNvGrpSpPr/>
              <p:nvPr/>
            </p:nvGrpSpPr>
            <p:grpSpPr>
              <a:xfrm rot="10800000">
                <a:off x="7278468" y="1828799"/>
                <a:ext cx="4703622" cy="3648974"/>
                <a:chOff x="2518913" y="2173856"/>
                <a:chExt cx="3450566" cy="3347050"/>
              </a:xfrm>
              <a:scene3d>
                <a:camera prst="obliqueBottomLeft"/>
                <a:lightRig rig="threePt" dir="t"/>
              </a:scene3d>
            </p:grpSpPr>
            <p:sp>
              <p:nvSpPr>
                <p:cNvPr id="11" name="Chevron 10"/>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hevron 11"/>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8" name="Rectangle 7"/>
            <p:cNvSpPr/>
            <p:nvPr/>
          </p:nvSpPr>
          <p:spPr>
            <a:xfrm>
              <a:off x="383163" y="899344"/>
              <a:ext cx="434991" cy="307777"/>
            </a:xfrm>
            <a:prstGeom prst="rect">
              <a:avLst/>
            </a:prstGeom>
            <a:noFill/>
          </p:spPr>
          <p:txBody>
            <a:bodyPr wrap="none" lIns="91440" tIns="45720" rIns="91440" bIns="45720">
              <a:spAutoFit/>
            </a:bodyPr>
            <a:lstStyle/>
            <a:p>
              <a:pPr algn="ctr"/>
              <a:r>
                <a:rPr lang="en-US" sz="1400" b="1" dirty="0" smtClean="0">
                  <a:ln w="0"/>
                  <a:effectLst>
                    <a:outerShdw blurRad="38100" dist="19050" dir="2700000" algn="tl" rotWithShape="0">
                      <a:schemeClr val="dk1">
                        <a:alpha val="40000"/>
                      </a:schemeClr>
                    </a:outerShdw>
                  </a:effectLst>
                </a:rPr>
                <a:t>LFC</a:t>
              </a:r>
              <a:endParaRPr lang="en-US" sz="1400" b="1" cap="none" spc="0" dirty="0">
                <a:ln w="0"/>
                <a:solidFill>
                  <a:schemeClr val="tx1"/>
                </a:solidFill>
                <a:effectLst>
                  <a:outerShdw blurRad="38100" dist="19050" dir="2700000" algn="tl" rotWithShape="0">
                    <a:schemeClr val="dk1">
                      <a:alpha val="40000"/>
                    </a:schemeClr>
                  </a:outerShdw>
                </a:effectLst>
              </a:endParaRPr>
            </a:p>
          </p:txBody>
        </p:sp>
      </p:grpSp>
      <p:sp>
        <p:nvSpPr>
          <p:cNvPr id="25" name="Rectangle 24"/>
          <p:cNvSpPr/>
          <p:nvPr/>
        </p:nvSpPr>
        <p:spPr>
          <a:xfrm>
            <a:off x="121126" y="129659"/>
            <a:ext cx="1567032" cy="338554"/>
          </a:xfrm>
          <a:prstGeom prst="rect">
            <a:avLst/>
          </a:prstGeom>
        </p:spPr>
        <p:txBody>
          <a:bodyPr wrap="none">
            <a:spAutoFit/>
          </a:bodyPr>
          <a:lstStyle/>
          <a:p>
            <a:r>
              <a:rPr lang="en-US" sz="1600" dirty="0"/>
              <a:t>Brand guidelines</a:t>
            </a:r>
          </a:p>
        </p:txBody>
      </p:sp>
      <p:sp>
        <p:nvSpPr>
          <p:cNvPr id="26" name="Rectangle 25"/>
          <p:cNvSpPr/>
          <p:nvPr/>
        </p:nvSpPr>
        <p:spPr>
          <a:xfrm>
            <a:off x="40892" y="391876"/>
            <a:ext cx="1975284" cy="461665"/>
          </a:xfrm>
          <a:prstGeom prst="rect">
            <a:avLst/>
          </a:prstGeom>
        </p:spPr>
        <p:txBody>
          <a:bodyPr wrap="none">
            <a:spAutoFit/>
          </a:bodyPr>
          <a:lstStyle/>
          <a:p>
            <a:r>
              <a:rPr lang="en-US" sz="2400" b="1" dirty="0">
                <a:solidFill>
                  <a:srgbClr val="0A7827"/>
                </a:solidFill>
              </a:rPr>
              <a:t>05 Logo </a:t>
            </a:r>
            <a:r>
              <a:rPr lang="en-US" sz="2400" b="1" dirty="0" smtClean="0">
                <a:solidFill>
                  <a:srgbClr val="0A7827"/>
                </a:solidFill>
              </a:rPr>
              <a:t>usage</a:t>
            </a:r>
            <a:endParaRPr lang="en-US" sz="2400" b="1" dirty="0">
              <a:solidFill>
                <a:srgbClr val="0A7827"/>
              </a:solidFill>
            </a:endParaRPr>
          </a:p>
        </p:txBody>
      </p:sp>
      <p:grpSp>
        <p:nvGrpSpPr>
          <p:cNvPr id="35" name="Group 34"/>
          <p:cNvGrpSpPr/>
          <p:nvPr/>
        </p:nvGrpSpPr>
        <p:grpSpPr>
          <a:xfrm>
            <a:off x="312271" y="1847563"/>
            <a:ext cx="2751774" cy="3000662"/>
            <a:chOff x="559580" y="1866613"/>
            <a:chExt cx="2751774" cy="3000662"/>
          </a:xfrm>
        </p:grpSpPr>
        <p:grpSp>
          <p:nvGrpSpPr>
            <p:cNvPr id="16" name="Group 15"/>
            <p:cNvGrpSpPr/>
            <p:nvPr/>
          </p:nvGrpSpPr>
          <p:grpSpPr>
            <a:xfrm>
              <a:off x="773808" y="2182629"/>
              <a:ext cx="2280678" cy="2282987"/>
              <a:chOff x="7278468" y="1151626"/>
              <a:chExt cx="4703622" cy="5003321"/>
            </a:xfrm>
          </p:grpSpPr>
          <p:grpSp>
            <p:nvGrpSpPr>
              <p:cNvPr id="18" name="Group 17"/>
              <p:cNvGrpSpPr/>
              <p:nvPr/>
            </p:nvGrpSpPr>
            <p:grpSpPr>
              <a:xfrm>
                <a:off x="7850038" y="1151626"/>
                <a:ext cx="3562709" cy="5003321"/>
                <a:chOff x="2518913" y="2173856"/>
                <a:chExt cx="3450566" cy="3347050"/>
              </a:xfrm>
            </p:grpSpPr>
            <p:sp>
              <p:nvSpPr>
                <p:cNvPr id="22" name="Chevron 21"/>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hevron 22"/>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 name="Group 18"/>
              <p:cNvGrpSpPr/>
              <p:nvPr/>
            </p:nvGrpSpPr>
            <p:grpSpPr>
              <a:xfrm rot="10800000">
                <a:off x="7278468" y="1828799"/>
                <a:ext cx="4703622" cy="3648974"/>
                <a:chOff x="2518913" y="2173856"/>
                <a:chExt cx="3450566" cy="3347050"/>
              </a:xfrm>
              <a:scene3d>
                <a:camera prst="obliqueBottomLeft"/>
                <a:lightRig rig="threePt" dir="t"/>
              </a:scene3d>
            </p:grpSpPr>
            <p:sp>
              <p:nvSpPr>
                <p:cNvPr id="20" name="Chevron 19"/>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hevron 20"/>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24" name="Rectangle 23"/>
            <p:cNvSpPr/>
            <p:nvPr/>
          </p:nvSpPr>
          <p:spPr>
            <a:xfrm>
              <a:off x="1466173" y="3031734"/>
              <a:ext cx="761940" cy="584775"/>
            </a:xfrm>
            <a:prstGeom prst="rect">
              <a:avLst/>
            </a:prstGeom>
          </p:spPr>
          <p:txBody>
            <a:bodyPr wrap="none">
              <a:spAutoFit/>
            </a:bodyPr>
            <a:lstStyle/>
            <a:p>
              <a:pPr algn="ctr"/>
              <a:r>
                <a:rPr lang="en-US" sz="3200" b="1" dirty="0">
                  <a:ln w="0"/>
                  <a:effectLst>
                    <a:outerShdw blurRad="38100" dist="19050" dir="2700000" algn="tl" rotWithShape="0">
                      <a:schemeClr val="dk1">
                        <a:alpha val="40000"/>
                      </a:schemeClr>
                    </a:outerShdw>
                  </a:effectLst>
                </a:rPr>
                <a:t>LFC</a:t>
              </a:r>
            </a:p>
          </p:txBody>
        </p:sp>
        <p:sp>
          <p:nvSpPr>
            <p:cNvPr id="27" name="Rounded Rectangle 26"/>
            <p:cNvSpPr/>
            <p:nvPr/>
          </p:nvSpPr>
          <p:spPr>
            <a:xfrm>
              <a:off x="707218" y="1874355"/>
              <a:ext cx="2447925" cy="2992920"/>
            </a:xfrm>
            <a:prstGeom prst="roundRect">
              <a:avLst>
                <a:gd name="adj" fmla="val 5006"/>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559580" y="2089184"/>
              <a:ext cx="2743200" cy="2563262"/>
            </a:xfrm>
            <a:prstGeom prst="roundRect">
              <a:avLst>
                <a:gd name="adj" fmla="val 0"/>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p:cNvSpPr/>
            <p:nvPr/>
          </p:nvSpPr>
          <p:spPr>
            <a:xfrm rot="552552">
              <a:off x="2899012" y="1888865"/>
              <a:ext cx="400050" cy="290036"/>
            </a:xfrm>
            <a:prstGeom prst="arc">
              <a:avLst/>
            </a:prstGeom>
            <a:ln w="28575">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rot="552552" flipV="1">
              <a:off x="2966635" y="4435262"/>
              <a:ext cx="344719" cy="429509"/>
            </a:xfrm>
            <a:prstGeom prst="arc">
              <a:avLst>
                <a:gd name="adj1" fmla="val 16200000"/>
                <a:gd name="adj2" fmla="val 85409"/>
              </a:avLst>
            </a:prstGeom>
            <a:ln w="28575">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c 32"/>
            <p:cNvSpPr/>
            <p:nvPr/>
          </p:nvSpPr>
          <p:spPr>
            <a:xfrm rot="5400000" flipV="1">
              <a:off x="597956" y="4485502"/>
              <a:ext cx="312036" cy="388787"/>
            </a:xfrm>
            <a:prstGeom prst="arc">
              <a:avLst>
                <a:gd name="adj1" fmla="val 16200000"/>
                <a:gd name="adj2" fmla="val 85409"/>
              </a:avLst>
            </a:prstGeom>
            <a:ln w="28575">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rc 33"/>
            <p:cNvSpPr/>
            <p:nvPr/>
          </p:nvSpPr>
          <p:spPr>
            <a:xfrm rot="11267041" flipV="1">
              <a:off x="570166" y="1866613"/>
              <a:ext cx="344719" cy="429509"/>
            </a:xfrm>
            <a:prstGeom prst="arc">
              <a:avLst>
                <a:gd name="adj1" fmla="val 16200000"/>
                <a:gd name="adj2" fmla="val 85409"/>
              </a:avLst>
            </a:prstGeom>
            <a:ln w="28575">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7" name="Group 66"/>
          <p:cNvGrpSpPr/>
          <p:nvPr/>
        </p:nvGrpSpPr>
        <p:grpSpPr>
          <a:xfrm>
            <a:off x="6952261" y="1574485"/>
            <a:ext cx="1857375" cy="1178187"/>
            <a:chOff x="6921742" y="1073819"/>
            <a:chExt cx="1857375" cy="1178187"/>
          </a:xfrm>
        </p:grpSpPr>
        <p:pic>
          <p:nvPicPr>
            <p:cNvPr id="37" name="Picture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21742" y="1073819"/>
              <a:ext cx="1857375" cy="1178187"/>
            </a:xfrm>
            <a:prstGeom prst="rect">
              <a:avLst/>
            </a:prstGeom>
          </p:spPr>
        </p:pic>
        <p:grpSp>
          <p:nvGrpSpPr>
            <p:cNvPr id="38" name="Group 37"/>
            <p:cNvGrpSpPr/>
            <p:nvPr/>
          </p:nvGrpSpPr>
          <p:grpSpPr>
            <a:xfrm>
              <a:off x="7358543" y="1136703"/>
              <a:ext cx="932487" cy="933431"/>
              <a:chOff x="351458" y="790905"/>
              <a:chExt cx="519810" cy="533969"/>
            </a:xfrm>
          </p:grpSpPr>
          <p:grpSp>
            <p:nvGrpSpPr>
              <p:cNvPr id="39" name="Group 38"/>
              <p:cNvGrpSpPr/>
              <p:nvPr/>
            </p:nvGrpSpPr>
            <p:grpSpPr>
              <a:xfrm>
                <a:off x="351458" y="790905"/>
                <a:ext cx="519810" cy="533969"/>
                <a:chOff x="7278468" y="1151626"/>
                <a:chExt cx="4703622" cy="5003321"/>
              </a:xfrm>
            </p:grpSpPr>
            <p:grpSp>
              <p:nvGrpSpPr>
                <p:cNvPr id="41" name="Group 40"/>
                <p:cNvGrpSpPr/>
                <p:nvPr/>
              </p:nvGrpSpPr>
              <p:grpSpPr>
                <a:xfrm>
                  <a:off x="7850038" y="1151626"/>
                  <a:ext cx="3562709" cy="5003321"/>
                  <a:chOff x="2518913" y="2173856"/>
                  <a:chExt cx="3450566" cy="3347050"/>
                </a:xfrm>
              </p:grpSpPr>
              <p:sp>
                <p:nvSpPr>
                  <p:cNvPr id="45" name="Chevron 44"/>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Chevron 45"/>
                  <p:cNvSpPr/>
                  <p:nvPr/>
                </p:nvSpPr>
                <p:spPr>
                  <a:xfrm flipH="1">
                    <a:off x="2518913" y="2173856"/>
                    <a:ext cx="1928004" cy="3347050"/>
                  </a:xfrm>
                  <a:prstGeom prst="chevron">
                    <a:avLst>
                      <a:gd name="adj" fmla="val 830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2" name="Group 41"/>
                <p:cNvGrpSpPr/>
                <p:nvPr/>
              </p:nvGrpSpPr>
              <p:grpSpPr>
                <a:xfrm rot="10800000">
                  <a:off x="7278468" y="1828799"/>
                  <a:ext cx="4703622" cy="3648974"/>
                  <a:chOff x="2518913" y="2173856"/>
                  <a:chExt cx="3450566" cy="3347050"/>
                </a:xfrm>
                <a:scene3d>
                  <a:camera prst="obliqueBottomLeft"/>
                  <a:lightRig rig="threePt" dir="t"/>
                </a:scene3d>
              </p:grpSpPr>
              <p:sp>
                <p:nvSpPr>
                  <p:cNvPr id="43" name="Chevron 42"/>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Chevron 43"/>
                  <p:cNvSpPr/>
                  <p:nvPr/>
                </p:nvSpPr>
                <p:spPr>
                  <a:xfrm flipH="1">
                    <a:off x="2518913" y="2173856"/>
                    <a:ext cx="1928004" cy="3347050"/>
                  </a:xfrm>
                  <a:prstGeom prst="chevron">
                    <a:avLst>
                      <a:gd name="adj" fmla="val 830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40" name="Rectangle 39"/>
              <p:cNvSpPr/>
              <p:nvPr/>
            </p:nvSpPr>
            <p:spPr>
              <a:xfrm>
                <a:off x="494822" y="953204"/>
                <a:ext cx="242483" cy="176064"/>
              </a:xfrm>
              <a:prstGeom prst="rect">
                <a:avLst/>
              </a:prstGeom>
              <a:noFill/>
            </p:spPr>
            <p:txBody>
              <a:bodyPr wrap="none" lIns="91440" tIns="45720" rIns="91440" bIns="45720">
                <a:spAutoFit/>
              </a:bodyPr>
              <a:lstStyle/>
              <a:p>
                <a:pPr algn="ctr"/>
                <a:r>
                  <a:rPr lang="en-US" sz="1400" b="1" dirty="0" smtClean="0">
                    <a:ln w="0"/>
                    <a:solidFill>
                      <a:schemeClr val="bg1"/>
                    </a:solidFill>
                    <a:effectLst>
                      <a:outerShdw blurRad="38100" dist="19050" dir="2700000" algn="tl" rotWithShape="0">
                        <a:schemeClr val="dk1">
                          <a:alpha val="40000"/>
                        </a:schemeClr>
                      </a:outerShdw>
                    </a:effectLst>
                  </a:rPr>
                  <a:t>LFC</a:t>
                </a:r>
                <a:endParaRPr lang="en-US" sz="1400" b="1" cap="none" spc="0" dirty="0">
                  <a:ln w="0"/>
                  <a:solidFill>
                    <a:schemeClr val="bg1"/>
                  </a:solidFill>
                  <a:effectLst>
                    <a:outerShdw blurRad="38100" dist="19050" dir="2700000" algn="tl" rotWithShape="0">
                      <a:schemeClr val="dk1">
                        <a:alpha val="40000"/>
                      </a:schemeClr>
                    </a:outerShdw>
                  </a:effectLst>
                </a:endParaRPr>
              </a:p>
            </p:txBody>
          </p:sp>
        </p:grpSp>
      </p:grpSp>
      <p:grpSp>
        <p:nvGrpSpPr>
          <p:cNvPr id="69" name="Group 68"/>
          <p:cNvGrpSpPr/>
          <p:nvPr/>
        </p:nvGrpSpPr>
        <p:grpSpPr>
          <a:xfrm>
            <a:off x="6907415" y="3863542"/>
            <a:ext cx="1857375" cy="1594606"/>
            <a:chOff x="7063183" y="3202075"/>
            <a:chExt cx="1857375" cy="1594606"/>
          </a:xfrm>
        </p:grpSpPr>
        <p:pic>
          <p:nvPicPr>
            <p:cNvPr id="47" name="Picture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63183" y="3443606"/>
              <a:ext cx="1857375" cy="1178187"/>
            </a:xfrm>
            <a:prstGeom prst="rect">
              <a:avLst/>
            </a:prstGeom>
          </p:spPr>
        </p:pic>
        <p:grpSp>
          <p:nvGrpSpPr>
            <p:cNvPr id="48" name="Group 47"/>
            <p:cNvGrpSpPr/>
            <p:nvPr/>
          </p:nvGrpSpPr>
          <p:grpSpPr>
            <a:xfrm>
              <a:off x="7691425" y="3597459"/>
              <a:ext cx="718578" cy="818109"/>
              <a:chOff x="351458" y="790905"/>
              <a:chExt cx="519810" cy="533969"/>
            </a:xfrm>
          </p:grpSpPr>
          <p:grpSp>
            <p:nvGrpSpPr>
              <p:cNvPr id="49" name="Group 48"/>
              <p:cNvGrpSpPr/>
              <p:nvPr/>
            </p:nvGrpSpPr>
            <p:grpSpPr>
              <a:xfrm>
                <a:off x="351458" y="790905"/>
                <a:ext cx="519810" cy="533969"/>
                <a:chOff x="7278468" y="1151626"/>
                <a:chExt cx="4703622" cy="5003321"/>
              </a:xfrm>
            </p:grpSpPr>
            <p:grpSp>
              <p:nvGrpSpPr>
                <p:cNvPr id="51" name="Group 50"/>
                <p:cNvGrpSpPr/>
                <p:nvPr/>
              </p:nvGrpSpPr>
              <p:grpSpPr>
                <a:xfrm>
                  <a:off x="7850038" y="1151626"/>
                  <a:ext cx="3562709" cy="5003321"/>
                  <a:chOff x="2518913" y="2173856"/>
                  <a:chExt cx="3450566" cy="3347050"/>
                </a:xfrm>
              </p:grpSpPr>
              <p:sp>
                <p:nvSpPr>
                  <p:cNvPr id="55" name="Chevron 54"/>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Chevron 55"/>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2" name="Group 51"/>
                <p:cNvGrpSpPr/>
                <p:nvPr/>
              </p:nvGrpSpPr>
              <p:grpSpPr>
                <a:xfrm rot="10800000">
                  <a:off x="7278468" y="1828799"/>
                  <a:ext cx="4703622" cy="3648974"/>
                  <a:chOff x="2518913" y="2173856"/>
                  <a:chExt cx="3450566" cy="3347050"/>
                </a:xfrm>
                <a:scene3d>
                  <a:camera prst="obliqueBottomLeft"/>
                  <a:lightRig rig="threePt" dir="t"/>
                </a:scene3d>
              </p:grpSpPr>
              <p:sp>
                <p:nvSpPr>
                  <p:cNvPr id="53" name="Chevron 52"/>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Chevron 53"/>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50" name="Rectangle 49"/>
              <p:cNvSpPr/>
              <p:nvPr/>
            </p:nvSpPr>
            <p:spPr>
              <a:xfrm>
                <a:off x="383163" y="899344"/>
                <a:ext cx="434991" cy="307777"/>
              </a:xfrm>
              <a:prstGeom prst="rect">
                <a:avLst/>
              </a:prstGeom>
              <a:noFill/>
            </p:spPr>
            <p:txBody>
              <a:bodyPr wrap="none" lIns="91440" tIns="45720" rIns="91440" bIns="45720">
                <a:spAutoFit/>
              </a:bodyPr>
              <a:lstStyle/>
              <a:p>
                <a:pPr algn="ctr"/>
                <a:r>
                  <a:rPr lang="en-US" sz="1400" b="1" dirty="0" smtClean="0">
                    <a:ln w="0"/>
                    <a:effectLst>
                      <a:outerShdw blurRad="38100" dist="19050" dir="2700000" algn="tl" rotWithShape="0">
                        <a:schemeClr val="dk1">
                          <a:alpha val="40000"/>
                        </a:schemeClr>
                      </a:outerShdw>
                    </a:effectLst>
                  </a:rPr>
                  <a:t>LFC</a:t>
                </a:r>
                <a:endParaRPr lang="en-US" sz="1400" b="1" cap="none" spc="0" dirty="0">
                  <a:ln w="0"/>
                  <a:solidFill>
                    <a:schemeClr val="tx1"/>
                  </a:solidFill>
                  <a:effectLst>
                    <a:outerShdw blurRad="38100" dist="19050" dir="2700000" algn="tl" rotWithShape="0">
                      <a:schemeClr val="dk1">
                        <a:alpha val="40000"/>
                      </a:schemeClr>
                    </a:outerShdw>
                  </a:effectLst>
                </a:endParaRPr>
              </a:p>
            </p:txBody>
          </p:sp>
        </p:grpSp>
        <p:sp>
          <p:nvSpPr>
            <p:cNvPr id="66" name="Multiply 65"/>
            <p:cNvSpPr/>
            <p:nvPr/>
          </p:nvSpPr>
          <p:spPr>
            <a:xfrm>
              <a:off x="7383964" y="3202075"/>
              <a:ext cx="1333500" cy="1594606"/>
            </a:xfrm>
            <a:prstGeom prst="mathMultiply">
              <a:avLst>
                <a:gd name="adj1" fmla="val 1423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p:cNvGrpSpPr/>
          <p:nvPr/>
        </p:nvGrpSpPr>
        <p:grpSpPr>
          <a:xfrm>
            <a:off x="9881247" y="1073566"/>
            <a:ext cx="1522738" cy="874230"/>
            <a:chOff x="9858695" y="1046854"/>
            <a:chExt cx="1522738" cy="874230"/>
          </a:xfrm>
          <a:effectLst>
            <a:outerShdw blurRad="152400" dist="317500" dir="5400000" sx="90000" sy="-19000" rotWithShape="0">
              <a:prstClr val="black">
                <a:alpha val="15000"/>
              </a:prstClr>
            </a:outerShdw>
          </a:effectLst>
        </p:grpSpPr>
        <p:sp>
          <p:nvSpPr>
            <p:cNvPr id="70" name="Rectangle 69"/>
            <p:cNvSpPr/>
            <p:nvPr/>
          </p:nvSpPr>
          <p:spPr>
            <a:xfrm>
              <a:off x="9858695" y="1046854"/>
              <a:ext cx="1522738" cy="874230"/>
            </a:xfrm>
            <a:prstGeom prst="rect">
              <a:avLst/>
            </a:prstGeom>
            <a:solidFill>
              <a:schemeClr val="bg1">
                <a:lumMod val="95000"/>
              </a:schemeClr>
            </a:solidFill>
            <a:ln>
              <a:noFill/>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p:cNvGrpSpPr/>
            <p:nvPr/>
          </p:nvGrpSpPr>
          <p:grpSpPr>
            <a:xfrm>
              <a:off x="10373098" y="1236753"/>
              <a:ext cx="493931" cy="494431"/>
              <a:chOff x="351458" y="790905"/>
              <a:chExt cx="519810" cy="533969"/>
            </a:xfrm>
          </p:grpSpPr>
          <p:grpSp>
            <p:nvGrpSpPr>
              <p:cNvPr id="73" name="Group 72"/>
              <p:cNvGrpSpPr/>
              <p:nvPr/>
            </p:nvGrpSpPr>
            <p:grpSpPr>
              <a:xfrm>
                <a:off x="351458" y="790905"/>
                <a:ext cx="519810" cy="533969"/>
                <a:chOff x="7278468" y="1151626"/>
                <a:chExt cx="4703622" cy="5003321"/>
              </a:xfrm>
            </p:grpSpPr>
            <p:grpSp>
              <p:nvGrpSpPr>
                <p:cNvPr id="75" name="Group 74"/>
                <p:cNvGrpSpPr/>
                <p:nvPr/>
              </p:nvGrpSpPr>
              <p:grpSpPr>
                <a:xfrm>
                  <a:off x="7850038" y="1151626"/>
                  <a:ext cx="3562709" cy="5003321"/>
                  <a:chOff x="2518913" y="2173856"/>
                  <a:chExt cx="3450566" cy="3347050"/>
                </a:xfrm>
              </p:grpSpPr>
              <p:sp>
                <p:nvSpPr>
                  <p:cNvPr id="79" name="Chevron 78"/>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Chevron 79"/>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6" name="Group 75"/>
                <p:cNvGrpSpPr/>
                <p:nvPr/>
              </p:nvGrpSpPr>
              <p:grpSpPr>
                <a:xfrm rot="10800000">
                  <a:off x="7278468" y="1828799"/>
                  <a:ext cx="4703622" cy="3648974"/>
                  <a:chOff x="2518913" y="2173856"/>
                  <a:chExt cx="3450566" cy="3347050"/>
                </a:xfrm>
                <a:scene3d>
                  <a:camera prst="obliqueBottomLeft"/>
                  <a:lightRig rig="threePt" dir="t"/>
                </a:scene3d>
              </p:grpSpPr>
              <p:sp>
                <p:nvSpPr>
                  <p:cNvPr id="77" name="Chevron 76"/>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Chevron 77"/>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74" name="Rectangle 73"/>
              <p:cNvSpPr/>
              <p:nvPr/>
            </p:nvSpPr>
            <p:spPr>
              <a:xfrm>
                <a:off x="383163" y="899344"/>
                <a:ext cx="434991" cy="307777"/>
              </a:xfrm>
              <a:prstGeom prst="rect">
                <a:avLst/>
              </a:prstGeom>
              <a:noFill/>
            </p:spPr>
            <p:txBody>
              <a:bodyPr wrap="none" lIns="91440" tIns="45720" rIns="91440" bIns="45720">
                <a:spAutoFit/>
              </a:bodyPr>
              <a:lstStyle/>
              <a:p>
                <a:pPr algn="ctr"/>
                <a:r>
                  <a:rPr lang="en-US" sz="1400" b="1" dirty="0" smtClean="0">
                    <a:ln w="0"/>
                    <a:effectLst>
                      <a:outerShdw blurRad="38100" dist="19050" dir="2700000" algn="tl" rotWithShape="0">
                        <a:schemeClr val="dk1">
                          <a:alpha val="40000"/>
                        </a:schemeClr>
                      </a:outerShdw>
                    </a:effectLst>
                  </a:rPr>
                  <a:t>LFC</a:t>
                </a:r>
                <a:endParaRPr lang="en-US" sz="1400" b="1" cap="none" spc="0" dirty="0">
                  <a:ln w="0"/>
                  <a:solidFill>
                    <a:schemeClr val="tx1"/>
                  </a:solidFill>
                  <a:effectLst>
                    <a:outerShdw blurRad="38100" dist="19050" dir="2700000" algn="tl" rotWithShape="0">
                      <a:schemeClr val="dk1">
                        <a:alpha val="40000"/>
                      </a:schemeClr>
                    </a:outerShdw>
                  </a:effectLst>
                </a:endParaRPr>
              </a:p>
            </p:txBody>
          </p:sp>
        </p:grpSp>
      </p:grpSp>
      <p:sp>
        <p:nvSpPr>
          <p:cNvPr id="82" name="Rectangle 81"/>
          <p:cNvSpPr/>
          <p:nvPr/>
        </p:nvSpPr>
        <p:spPr>
          <a:xfrm rot="16200000">
            <a:off x="4647305" y="4031319"/>
            <a:ext cx="1522738" cy="10098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9873520" y="2159208"/>
            <a:ext cx="1522738" cy="892907"/>
            <a:chOff x="4380464" y="2444465"/>
            <a:chExt cx="1522738" cy="892907"/>
          </a:xfrm>
          <a:effectLst>
            <a:outerShdw blurRad="76200" dist="12700" dir="8100000" sy="-23000" kx="800400" algn="br" rotWithShape="0">
              <a:prstClr val="black">
                <a:alpha val="20000"/>
              </a:prstClr>
            </a:outerShdw>
          </a:effectLst>
        </p:grpSpPr>
        <p:grpSp>
          <p:nvGrpSpPr>
            <p:cNvPr id="84" name="Group 83"/>
            <p:cNvGrpSpPr/>
            <p:nvPr/>
          </p:nvGrpSpPr>
          <p:grpSpPr>
            <a:xfrm>
              <a:off x="4380464" y="2444465"/>
              <a:ext cx="1522738" cy="874230"/>
              <a:chOff x="4380464" y="2444465"/>
              <a:chExt cx="1522738" cy="874230"/>
            </a:xfrm>
          </p:grpSpPr>
          <p:sp>
            <p:nvSpPr>
              <p:cNvPr id="71" name="Rectangle 70"/>
              <p:cNvSpPr/>
              <p:nvPr/>
            </p:nvSpPr>
            <p:spPr>
              <a:xfrm>
                <a:off x="4380464" y="2444465"/>
                <a:ext cx="1522738" cy="8742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5833055" y="2444465"/>
                <a:ext cx="45719" cy="87423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4416322" y="2472569"/>
              <a:ext cx="460292" cy="460758"/>
              <a:chOff x="351458" y="790905"/>
              <a:chExt cx="519810" cy="533969"/>
            </a:xfrm>
          </p:grpSpPr>
          <p:grpSp>
            <p:nvGrpSpPr>
              <p:cNvPr id="86" name="Group 85"/>
              <p:cNvGrpSpPr/>
              <p:nvPr/>
            </p:nvGrpSpPr>
            <p:grpSpPr>
              <a:xfrm>
                <a:off x="351458" y="790905"/>
                <a:ext cx="519810" cy="533969"/>
                <a:chOff x="7278468" y="1151626"/>
                <a:chExt cx="4703622" cy="5003321"/>
              </a:xfrm>
            </p:grpSpPr>
            <p:grpSp>
              <p:nvGrpSpPr>
                <p:cNvPr id="88" name="Group 87"/>
                <p:cNvGrpSpPr/>
                <p:nvPr/>
              </p:nvGrpSpPr>
              <p:grpSpPr>
                <a:xfrm>
                  <a:off x="7850038" y="1151626"/>
                  <a:ext cx="3562709" cy="5003321"/>
                  <a:chOff x="2518913" y="2173856"/>
                  <a:chExt cx="3450566" cy="3347050"/>
                </a:xfrm>
              </p:grpSpPr>
              <p:sp>
                <p:nvSpPr>
                  <p:cNvPr id="92" name="Chevron 91"/>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Chevron 92"/>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9" name="Group 88"/>
                <p:cNvGrpSpPr/>
                <p:nvPr/>
              </p:nvGrpSpPr>
              <p:grpSpPr>
                <a:xfrm rot="10800000">
                  <a:off x="7278468" y="1828799"/>
                  <a:ext cx="4703622" cy="3648974"/>
                  <a:chOff x="2518913" y="2173856"/>
                  <a:chExt cx="3450566" cy="3347050"/>
                </a:xfrm>
                <a:scene3d>
                  <a:camera prst="obliqueBottomLeft"/>
                  <a:lightRig rig="threePt" dir="t"/>
                </a:scene3d>
              </p:grpSpPr>
              <p:sp>
                <p:nvSpPr>
                  <p:cNvPr id="90" name="Chevron 89"/>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1" name="Chevron 90"/>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87" name="Rectangle 86"/>
              <p:cNvSpPr/>
              <p:nvPr/>
            </p:nvSpPr>
            <p:spPr>
              <a:xfrm>
                <a:off x="394105" y="899344"/>
                <a:ext cx="413106" cy="285344"/>
              </a:xfrm>
              <a:prstGeom prst="rect">
                <a:avLst/>
              </a:prstGeom>
              <a:noFill/>
            </p:spPr>
            <p:txBody>
              <a:bodyPr wrap="none" lIns="91440" tIns="45720" rIns="91440" bIns="45720">
                <a:spAutoFit/>
              </a:bodyPr>
              <a:lstStyle/>
              <a:p>
                <a:pPr algn="ctr"/>
                <a:r>
                  <a:rPr lang="en-US" sz="1000" b="1" dirty="0" smtClean="0">
                    <a:ln w="0"/>
                    <a:effectLst>
                      <a:outerShdw blurRad="38100" dist="19050" dir="2700000" algn="tl" rotWithShape="0">
                        <a:schemeClr val="dk1">
                          <a:alpha val="40000"/>
                        </a:schemeClr>
                      </a:outerShdw>
                    </a:effectLst>
                  </a:rPr>
                  <a:t>LFC</a:t>
                </a:r>
                <a:endParaRPr lang="en-US" sz="1000" b="1" cap="none" spc="0" dirty="0">
                  <a:ln w="0"/>
                  <a:solidFill>
                    <a:schemeClr val="tx1"/>
                  </a:solidFill>
                  <a:effectLst>
                    <a:outerShdw blurRad="38100" dist="19050" dir="2700000" algn="tl" rotWithShape="0">
                      <a:schemeClr val="dk1">
                        <a:alpha val="40000"/>
                      </a:schemeClr>
                    </a:outerShdw>
                  </a:effectLst>
                </a:endParaRPr>
              </a:p>
            </p:txBody>
          </p:sp>
        </p:grpSp>
        <p:sp>
          <p:nvSpPr>
            <p:cNvPr id="94" name="Rectangle 93"/>
            <p:cNvSpPr/>
            <p:nvPr/>
          </p:nvSpPr>
          <p:spPr>
            <a:xfrm>
              <a:off x="4421352" y="2937262"/>
              <a:ext cx="455574" cy="400110"/>
            </a:xfrm>
            <a:prstGeom prst="rect">
              <a:avLst/>
            </a:prstGeom>
            <a:noFill/>
          </p:spPr>
          <p:txBody>
            <a:bodyPr wrap="none" lIns="91440" tIns="45720" rIns="91440" bIns="45720">
              <a:spAutoFit/>
            </a:bodyPr>
            <a:lstStyle/>
            <a:p>
              <a:r>
                <a:rPr lang="en-US" sz="400" dirty="0" smtClean="0">
                  <a:ln w="0"/>
                  <a:effectLst>
                    <a:outerShdw blurRad="38100" dist="19050" dir="2700000" algn="tl" rotWithShape="0">
                      <a:schemeClr val="dk1">
                        <a:alpha val="40000"/>
                      </a:schemeClr>
                    </a:outerShdw>
                  </a:effectLst>
                </a:rPr>
                <a:t>Idris </a:t>
              </a:r>
              <a:r>
                <a:rPr lang="en-US" sz="400" dirty="0" err="1" smtClean="0">
                  <a:ln w="0"/>
                  <a:effectLst>
                    <a:outerShdw blurRad="38100" dist="19050" dir="2700000" algn="tl" rotWithShape="0">
                      <a:schemeClr val="dk1">
                        <a:alpha val="40000"/>
                      </a:schemeClr>
                    </a:outerShdw>
                  </a:effectLst>
                </a:rPr>
                <a:t>ali</a:t>
              </a:r>
              <a:endParaRPr lang="en-US" sz="400" dirty="0" smtClean="0">
                <a:ln w="0"/>
                <a:effectLst>
                  <a:outerShdw blurRad="38100" dist="19050" dir="2700000" algn="tl" rotWithShape="0">
                    <a:schemeClr val="dk1">
                      <a:alpha val="40000"/>
                    </a:schemeClr>
                  </a:outerShdw>
                </a:effectLst>
              </a:endParaRPr>
            </a:p>
            <a:p>
              <a:r>
                <a:rPr lang="en-US" sz="400" dirty="0" smtClean="0">
                  <a:ln w="0"/>
                  <a:effectLst>
                    <a:outerShdw blurRad="38100" dist="19050" dir="2700000" algn="tl" rotWithShape="0">
                      <a:schemeClr val="dk1">
                        <a:alpha val="40000"/>
                      </a:schemeClr>
                    </a:outerShdw>
                  </a:effectLst>
                </a:rPr>
                <a:t>Daffodil</a:t>
              </a:r>
            </a:p>
            <a:p>
              <a:r>
                <a:rPr lang="en-US" sz="400" dirty="0" smtClean="0">
                  <a:ln w="0"/>
                  <a:effectLst>
                    <a:outerShdw blurRad="38100" dist="19050" dir="2700000" algn="tl" rotWithShape="0">
                      <a:schemeClr val="dk1">
                        <a:alpha val="40000"/>
                      </a:schemeClr>
                    </a:outerShdw>
                  </a:effectLst>
                </a:rPr>
                <a:t>I</a:t>
              </a:r>
              <a:r>
                <a:rPr lang="en-US" sz="400" b="0" cap="none" spc="0" dirty="0" smtClean="0">
                  <a:ln w="0"/>
                  <a:solidFill>
                    <a:schemeClr val="tx1"/>
                  </a:solidFill>
                  <a:effectLst>
                    <a:outerShdw blurRad="38100" dist="19050" dir="2700000" algn="tl" rotWithShape="0">
                      <a:schemeClr val="dk1">
                        <a:alpha val="40000"/>
                      </a:schemeClr>
                    </a:outerShdw>
                  </a:effectLst>
                </a:rPr>
                <a:t>nternational</a:t>
              </a:r>
            </a:p>
            <a:p>
              <a:r>
                <a:rPr lang="en-US" sz="400" dirty="0" smtClean="0">
                  <a:ln w="0"/>
                  <a:effectLst>
                    <a:outerShdw blurRad="38100" dist="19050" dir="2700000" algn="tl" rotWithShape="0">
                      <a:schemeClr val="dk1">
                        <a:alpha val="40000"/>
                      </a:schemeClr>
                    </a:outerShdw>
                  </a:effectLst>
                </a:rPr>
                <a:t>University</a:t>
              </a:r>
              <a:r>
                <a:rPr lang="en-US" sz="400" b="0" cap="none" spc="0" dirty="0" smtClean="0">
                  <a:ln w="0"/>
                  <a:solidFill>
                    <a:schemeClr val="tx1"/>
                  </a:solidFill>
                  <a:effectLst>
                    <a:outerShdw blurRad="38100" dist="19050" dir="2700000" algn="tl" rotWithShape="0">
                      <a:schemeClr val="dk1">
                        <a:alpha val="40000"/>
                      </a:schemeClr>
                    </a:outerShdw>
                  </a:effectLst>
                </a:rPr>
                <a:t> </a:t>
              </a:r>
            </a:p>
            <a:p>
              <a:endParaRPr lang="en-US" sz="400" b="0" cap="none" spc="0" dirty="0">
                <a:ln w="0"/>
                <a:solidFill>
                  <a:schemeClr val="tx1"/>
                </a:solidFill>
                <a:effectLst>
                  <a:outerShdw blurRad="38100" dist="19050" dir="2700000" algn="tl" rotWithShape="0">
                    <a:schemeClr val="dk1">
                      <a:alpha val="40000"/>
                    </a:schemeClr>
                  </a:outerShdw>
                </a:effectLst>
              </a:endParaRPr>
            </a:p>
          </p:txBody>
        </p:sp>
      </p:grpSp>
      <p:grpSp>
        <p:nvGrpSpPr>
          <p:cNvPr id="96" name="Group 95"/>
          <p:cNvGrpSpPr/>
          <p:nvPr/>
        </p:nvGrpSpPr>
        <p:grpSpPr>
          <a:xfrm>
            <a:off x="9922462" y="4624154"/>
            <a:ext cx="1522738" cy="892907"/>
            <a:chOff x="4380464" y="2444465"/>
            <a:chExt cx="1522738" cy="892907"/>
          </a:xfrm>
        </p:grpSpPr>
        <p:grpSp>
          <p:nvGrpSpPr>
            <p:cNvPr id="97" name="Group 96"/>
            <p:cNvGrpSpPr/>
            <p:nvPr/>
          </p:nvGrpSpPr>
          <p:grpSpPr>
            <a:xfrm>
              <a:off x="4380464" y="2444465"/>
              <a:ext cx="1522738" cy="874230"/>
              <a:chOff x="4380464" y="2444465"/>
              <a:chExt cx="1522738" cy="874230"/>
            </a:xfrm>
          </p:grpSpPr>
          <p:sp>
            <p:nvSpPr>
              <p:cNvPr id="108" name="Rectangle 107"/>
              <p:cNvSpPr/>
              <p:nvPr/>
            </p:nvSpPr>
            <p:spPr>
              <a:xfrm>
                <a:off x="4380464" y="2444465"/>
                <a:ext cx="1522738" cy="874230"/>
              </a:xfrm>
              <a:prstGeom prst="rect">
                <a:avLst/>
              </a:prstGeom>
              <a:solidFill>
                <a:schemeClr val="bg1">
                  <a:lumMod val="95000"/>
                </a:schemeClr>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5833055" y="2444465"/>
                <a:ext cx="45719" cy="87423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4416322" y="2472569"/>
              <a:ext cx="460292" cy="460758"/>
              <a:chOff x="351458" y="790905"/>
              <a:chExt cx="519810" cy="533969"/>
            </a:xfrm>
          </p:grpSpPr>
          <p:grpSp>
            <p:nvGrpSpPr>
              <p:cNvPr id="100" name="Group 99"/>
              <p:cNvGrpSpPr/>
              <p:nvPr/>
            </p:nvGrpSpPr>
            <p:grpSpPr>
              <a:xfrm>
                <a:off x="351458" y="790905"/>
                <a:ext cx="519810" cy="533969"/>
                <a:chOff x="7278468" y="1151626"/>
                <a:chExt cx="4703622" cy="5003321"/>
              </a:xfrm>
            </p:grpSpPr>
            <p:grpSp>
              <p:nvGrpSpPr>
                <p:cNvPr id="102" name="Group 101"/>
                <p:cNvGrpSpPr/>
                <p:nvPr/>
              </p:nvGrpSpPr>
              <p:grpSpPr>
                <a:xfrm>
                  <a:off x="7850038" y="1151626"/>
                  <a:ext cx="3562709" cy="5003321"/>
                  <a:chOff x="2518913" y="2173856"/>
                  <a:chExt cx="3450566" cy="3347050"/>
                </a:xfrm>
              </p:grpSpPr>
              <p:sp>
                <p:nvSpPr>
                  <p:cNvPr id="106" name="Chevron 105"/>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7" name="Chevron 106"/>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3" name="Group 102"/>
                <p:cNvGrpSpPr/>
                <p:nvPr/>
              </p:nvGrpSpPr>
              <p:grpSpPr>
                <a:xfrm rot="10800000">
                  <a:off x="7278468" y="1828799"/>
                  <a:ext cx="4703622" cy="3648974"/>
                  <a:chOff x="2518913" y="2173856"/>
                  <a:chExt cx="3450566" cy="3347050"/>
                </a:xfrm>
                <a:scene3d>
                  <a:camera prst="obliqueBottomLeft"/>
                  <a:lightRig rig="threePt" dir="t"/>
                </a:scene3d>
              </p:grpSpPr>
              <p:sp>
                <p:nvSpPr>
                  <p:cNvPr id="104" name="Chevron 103"/>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 name="Chevron 104"/>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101" name="Rectangle 100"/>
              <p:cNvSpPr/>
              <p:nvPr/>
            </p:nvSpPr>
            <p:spPr>
              <a:xfrm>
                <a:off x="394105" y="899344"/>
                <a:ext cx="413106" cy="285344"/>
              </a:xfrm>
              <a:prstGeom prst="rect">
                <a:avLst/>
              </a:prstGeom>
              <a:noFill/>
            </p:spPr>
            <p:txBody>
              <a:bodyPr wrap="none" lIns="91440" tIns="45720" rIns="91440" bIns="45720">
                <a:spAutoFit/>
              </a:bodyPr>
              <a:lstStyle/>
              <a:p>
                <a:pPr algn="ctr"/>
                <a:r>
                  <a:rPr lang="en-US" sz="1000" b="1" dirty="0" smtClean="0">
                    <a:ln w="0"/>
                    <a:effectLst>
                      <a:outerShdw blurRad="38100" dist="19050" dir="2700000" algn="tl" rotWithShape="0">
                        <a:schemeClr val="dk1">
                          <a:alpha val="40000"/>
                        </a:schemeClr>
                      </a:outerShdw>
                    </a:effectLst>
                  </a:rPr>
                  <a:t>LFC</a:t>
                </a:r>
                <a:endParaRPr lang="en-US" sz="1000" b="1" cap="none" spc="0" dirty="0">
                  <a:ln w="0"/>
                  <a:solidFill>
                    <a:schemeClr val="tx1"/>
                  </a:solidFill>
                  <a:effectLst>
                    <a:outerShdw blurRad="38100" dist="19050" dir="2700000" algn="tl" rotWithShape="0">
                      <a:schemeClr val="dk1">
                        <a:alpha val="40000"/>
                      </a:schemeClr>
                    </a:outerShdw>
                  </a:effectLst>
                </a:endParaRPr>
              </a:p>
            </p:txBody>
          </p:sp>
        </p:grpSp>
        <p:sp>
          <p:nvSpPr>
            <p:cNvPr id="99" name="Rectangle 98"/>
            <p:cNvSpPr/>
            <p:nvPr/>
          </p:nvSpPr>
          <p:spPr>
            <a:xfrm>
              <a:off x="4421352" y="2937262"/>
              <a:ext cx="455574" cy="400110"/>
            </a:xfrm>
            <a:prstGeom prst="rect">
              <a:avLst/>
            </a:prstGeom>
            <a:noFill/>
          </p:spPr>
          <p:txBody>
            <a:bodyPr wrap="none" lIns="91440" tIns="45720" rIns="91440" bIns="45720">
              <a:spAutoFit/>
            </a:bodyPr>
            <a:lstStyle/>
            <a:p>
              <a:r>
                <a:rPr lang="en-US" sz="400" dirty="0" smtClean="0">
                  <a:ln w="0"/>
                  <a:effectLst>
                    <a:outerShdw blurRad="38100" dist="19050" dir="2700000" algn="tl" rotWithShape="0">
                      <a:schemeClr val="dk1">
                        <a:alpha val="40000"/>
                      </a:schemeClr>
                    </a:outerShdw>
                  </a:effectLst>
                </a:rPr>
                <a:t>Idris </a:t>
              </a:r>
              <a:r>
                <a:rPr lang="en-US" sz="400" dirty="0" err="1" smtClean="0">
                  <a:ln w="0"/>
                  <a:effectLst>
                    <a:outerShdw blurRad="38100" dist="19050" dir="2700000" algn="tl" rotWithShape="0">
                      <a:schemeClr val="dk1">
                        <a:alpha val="40000"/>
                      </a:schemeClr>
                    </a:outerShdw>
                  </a:effectLst>
                </a:rPr>
                <a:t>ali</a:t>
              </a:r>
              <a:endParaRPr lang="en-US" sz="400" dirty="0" smtClean="0">
                <a:ln w="0"/>
                <a:effectLst>
                  <a:outerShdw blurRad="38100" dist="19050" dir="2700000" algn="tl" rotWithShape="0">
                    <a:schemeClr val="dk1">
                      <a:alpha val="40000"/>
                    </a:schemeClr>
                  </a:outerShdw>
                </a:effectLst>
              </a:endParaRPr>
            </a:p>
            <a:p>
              <a:r>
                <a:rPr lang="en-US" sz="400" dirty="0" smtClean="0">
                  <a:ln w="0"/>
                  <a:effectLst>
                    <a:outerShdw blurRad="38100" dist="19050" dir="2700000" algn="tl" rotWithShape="0">
                      <a:schemeClr val="dk1">
                        <a:alpha val="40000"/>
                      </a:schemeClr>
                    </a:outerShdw>
                  </a:effectLst>
                </a:rPr>
                <a:t>Daffodil</a:t>
              </a:r>
            </a:p>
            <a:p>
              <a:r>
                <a:rPr lang="en-US" sz="400" dirty="0" smtClean="0">
                  <a:ln w="0"/>
                  <a:effectLst>
                    <a:outerShdw blurRad="38100" dist="19050" dir="2700000" algn="tl" rotWithShape="0">
                      <a:schemeClr val="dk1">
                        <a:alpha val="40000"/>
                      </a:schemeClr>
                    </a:outerShdw>
                  </a:effectLst>
                </a:rPr>
                <a:t>I</a:t>
              </a:r>
              <a:r>
                <a:rPr lang="en-US" sz="400" b="0" cap="none" spc="0" dirty="0" smtClean="0">
                  <a:ln w="0"/>
                  <a:solidFill>
                    <a:schemeClr val="tx1"/>
                  </a:solidFill>
                  <a:effectLst>
                    <a:outerShdw blurRad="38100" dist="19050" dir="2700000" algn="tl" rotWithShape="0">
                      <a:schemeClr val="dk1">
                        <a:alpha val="40000"/>
                      </a:schemeClr>
                    </a:outerShdw>
                  </a:effectLst>
                </a:rPr>
                <a:t>nternational</a:t>
              </a:r>
            </a:p>
            <a:p>
              <a:r>
                <a:rPr lang="en-US" sz="400" dirty="0" smtClean="0">
                  <a:ln w="0"/>
                  <a:effectLst>
                    <a:outerShdw blurRad="38100" dist="19050" dir="2700000" algn="tl" rotWithShape="0">
                      <a:schemeClr val="dk1">
                        <a:alpha val="40000"/>
                      </a:schemeClr>
                    </a:outerShdw>
                  </a:effectLst>
                </a:rPr>
                <a:t>University</a:t>
              </a:r>
              <a:r>
                <a:rPr lang="en-US" sz="400" b="0" cap="none" spc="0" dirty="0" smtClean="0">
                  <a:ln w="0"/>
                  <a:solidFill>
                    <a:schemeClr val="tx1"/>
                  </a:solidFill>
                  <a:effectLst>
                    <a:outerShdw blurRad="38100" dist="19050" dir="2700000" algn="tl" rotWithShape="0">
                      <a:schemeClr val="dk1">
                        <a:alpha val="40000"/>
                      </a:schemeClr>
                    </a:outerShdw>
                  </a:effectLst>
                </a:rPr>
                <a:t> </a:t>
              </a:r>
            </a:p>
            <a:p>
              <a:endParaRPr lang="en-US" sz="400" b="0" cap="none" spc="0" dirty="0">
                <a:ln w="0"/>
                <a:solidFill>
                  <a:schemeClr val="tx1"/>
                </a:solidFill>
                <a:effectLst>
                  <a:outerShdw blurRad="38100" dist="19050" dir="2700000" algn="tl" rotWithShape="0">
                    <a:schemeClr val="dk1">
                      <a:alpha val="40000"/>
                    </a:schemeClr>
                  </a:outerShdw>
                </a:effectLst>
              </a:endParaRPr>
            </a:p>
          </p:txBody>
        </p:sp>
      </p:grpSp>
      <p:grpSp>
        <p:nvGrpSpPr>
          <p:cNvPr id="110" name="Group 109"/>
          <p:cNvGrpSpPr/>
          <p:nvPr/>
        </p:nvGrpSpPr>
        <p:grpSpPr>
          <a:xfrm>
            <a:off x="9873520" y="3662028"/>
            <a:ext cx="1522738" cy="874230"/>
            <a:chOff x="9858695" y="1046854"/>
            <a:chExt cx="1522738" cy="874230"/>
          </a:xfrm>
        </p:grpSpPr>
        <p:sp>
          <p:nvSpPr>
            <p:cNvPr id="111" name="Rectangle 110"/>
            <p:cNvSpPr/>
            <p:nvPr/>
          </p:nvSpPr>
          <p:spPr>
            <a:xfrm>
              <a:off x="9858695" y="1046854"/>
              <a:ext cx="1522738" cy="874230"/>
            </a:xfrm>
            <a:prstGeom prst="rect">
              <a:avLst/>
            </a:prstGeom>
            <a:solidFill>
              <a:schemeClr val="bg1">
                <a:lumMod val="95000"/>
              </a:schemeClr>
            </a:solid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a:off x="10373098" y="1236753"/>
              <a:ext cx="493931" cy="494431"/>
              <a:chOff x="351458" y="790905"/>
              <a:chExt cx="519810" cy="533969"/>
            </a:xfrm>
          </p:grpSpPr>
          <p:grpSp>
            <p:nvGrpSpPr>
              <p:cNvPr id="113" name="Group 112"/>
              <p:cNvGrpSpPr/>
              <p:nvPr/>
            </p:nvGrpSpPr>
            <p:grpSpPr>
              <a:xfrm>
                <a:off x="351458" y="790905"/>
                <a:ext cx="519810" cy="533969"/>
                <a:chOff x="7278468" y="1151626"/>
                <a:chExt cx="4703622" cy="5003321"/>
              </a:xfrm>
            </p:grpSpPr>
            <p:grpSp>
              <p:nvGrpSpPr>
                <p:cNvPr id="115" name="Group 114"/>
                <p:cNvGrpSpPr/>
                <p:nvPr/>
              </p:nvGrpSpPr>
              <p:grpSpPr>
                <a:xfrm>
                  <a:off x="7850038" y="1151626"/>
                  <a:ext cx="3562709" cy="5003321"/>
                  <a:chOff x="2518913" y="2173856"/>
                  <a:chExt cx="3450566" cy="3347050"/>
                </a:xfrm>
              </p:grpSpPr>
              <p:sp>
                <p:nvSpPr>
                  <p:cNvPr id="119" name="Chevron 118"/>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0" name="Chevron 119"/>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6" name="Group 115"/>
                <p:cNvGrpSpPr/>
                <p:nvPr/>
              </p:nvGrpSpPr>
              <p:grpSpPr>
                <a:xfrm rot="10800000">
                  <a:off x="7278468" y="1828799"/>
                  <a:ext cx="4703622" cy="3648974"/>
                  <a:chOff x="2518913" y="2173856"/>
                  <a:chExt cx="3450566" cy="3347050"/>
                </a:xfrm>
                <a:scene3d>
                  <a:camera prst="obliqueBottomLeft"/>
                  <a:lightRig rig="threePt" dir="t"/>
                </a:scene3d>
              </p:grpSpPr>
              <p:sp>
                <p:nvSpPr>
                  <p:cNvPr id="117" name="Chevron 116"/>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8" name="Chevron 117"/>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114" name="Rectangle 113"/>
              <p:cNvSpPr/>
              <p:nvPr/>
            </p:nvSpPr>
            <p:spPr>
              <a:xfrm>
                <a:off x="383163" y="899344"/>
                <a:ext cx="434991" cy="307777"/>
              </a:xfrm>
              <a:prstGeom prst="rect">
                <a:avLst/>
              </a:prstGeom>
              <a:noFill/>
            </p:spPr>
            <p:txBody>
              <a:bodyPr wrap="none" lIns="91440" tIns="45720" rIns="91440" bIns="45720">
                <a:spAutoFit/>
              </a:bodyPr>
              <a:lstStyle/>
              <a:p>
                <a:pPr algn="ctr"/>
                <a:r>
                  <a:rPr lang="en-US" sz="1400" b="1" dirty="0" smtClean="0">
                    <a:ln w="0"/>
                    <a:effectLst>
                      <a:outerShdw blurRad="38100" dist="19050" dir="2700000" algn="tl" rotWithShape="0">
                        <a:schemeClr val="dk1">
                          <a:alpha val="40000"/>
                        </a:schemeClr>
                      </a:outerShdw>
                    </a:effectLst>
                  </a:rPr>
                  <a:t>LFC</a:t>
                </a:r>
                <a:endParaRPr lang="en-US" sz="1400" b="1" cap="none" spc="0" dirty="0">
                  <a:ln w="0"/>
                  <a:solidFill>
                    <a:schemeClr val="tx1"/>
                  </a:solidFill>
                  <a:effectLst>
                    <a:outerShdw blurRad="38100" dist="19050" dir="2700000" algn="tl" rotWithShape="0">
                      <a:schemeClr val="dk1">
                        <a:alpha val="40000"/>
                      </a:schemeClr>
                    </a:outerShdw>
                  </a:effectLst>
                </a:endParaRPr>
              </a:p>
            </p:txBody>
          </p:sp>
        </p:grpSp>
      </p:grpSp>
      <p:sp>
        <p:nvSpPr>
          <p:cNvPr id="121" name="Multiply 120"/>
          <p:cNvSpPr/>
          <p:nvPr/>
        </p:nvSpPr>
        <p:spPr>
          <a:xfrm>
            <a:off x="9917143" y="3793392"/>
            <a:ext cx="1333500" cy="1594606"/>
          </a:xfrm>
          <a:prstGeom prst="mathMultiply">
            <a:avLst>
              <a:gd name="adj1" fmla="val 1423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4968277" y="4121184"/>
            <a:ext cx="939681" cy="1292662"/>
          </a:xfrm>
          <a:prstGeom prst="rect">
            <a:avLst/>
          </a:prstGeom>
          <a:noFill/>
        </p:spPr>
        <p:txBody>
          <a:bodyPr wrap="none" lIns="91440" tIns="45720" rIns="91440" bIns="45720">
            <a:spAutoFit/>
          </a:bodyPr>
          <a:lstStyle/>
          <a:p>
            <a:r>
              <a:rPr lang="en-US" sz="500" dirty="0"/>
              <a:t>English Newspaper</a:t>
            </a:r>
            <a:r>
              <a:rPr lang="en-US" sz="500" dirty="0" smtClean="0"/>
              <a:t>:</a:t>
            </a:r>
          </a:p>
          <a:p>
            <a:r>
              <a:rPr lang="en-US" sz="500" dirty="0" smtClean="0"/>
              <a:t> </a:t>
            </a:r>
            <a:r>
              <a:rPr lang="en-US" sz="500" dirty="0"/>
              <a:t>Collection of all </a:t>
            </a:r>
            <a:endParaRPr lang="en-US" sz="500" dirty="0" smtClean="0"/>
          </a:p>
          <a:p>
            <a:r>
              <a:rPr lang="en-US" sz="500" dirty="0" smtClean="0"/>
              <a:t>English </a:t>
            </a:r>
            <a:r>
              <a:rPr lang="en-US" sz="500" dirty="0"/>
              <a:t>Newspaper </a:t>
            </a:r>
            <a:endParaRPr lang="en-US" sz="500" dirty="0" smtClean="0"/>
          </a:p>
          <a:p>
            <a:r>
              <a:rPr lang="en-US" sz="500" dirty="0" smtClean="0"/>
              <a:t>and </a:t>
            </a:r>
            <a:r>
              <a:rPr lang="en-US" sz="500" dirty="0"/>
              <a:t>Online News </a:t>
            </a:r>
            <a:r>
              <a:rPr lang="en-US" sz="500" dirty="0" smtClean="0"/>
              <a:t>Agenc</a:t>
            </a:r>
          </a:p>
          <a:p>
            <a:endParaRPr lang="en-US" sz="500" dirty="0"/>
          </a:p>
          <a:p>
            <a:r>
              <a:rPr lang="en-US" sz="500" dirty="0" smtClean="0"/>
              <a:t> </a:t>
            </a:r>
            <a:r>
              <a:rPr lang="en-US" sz="500" dirty="0"/>
              <a:t>published from Bangladesh. </a:t>
            </a:r>
            <a:endParaRPr lang="en-US" sz="500" dirty="0" smtClean="0"/>
          </a:p>
          <a:p>
            <a:r>
              <a:rPr lang="en-US" sz="500" dirty="0" smtClean="0"/>
              <a:t>Daily </a:t>
            </a:r>
            <a:r>
              <a:rPr lang="en-US" sz="500" dirty="0"/>
              <a:t>star</a:t>
            </a:r>
            <a:r>
              <a:rPr lang="en-US" sz="500" baseline="-25000" dirty="0"/>
              <a:t>, </a:t>
            </a:r>
            <a:r>
              <a:rPr lang="en-US" sz="500" dirty="0"/>
              <a:t>bdnews24.com</a:t>
            </a:r>
            <a:r>
              <a:rPr lang="en-US" sz="500" dirty="0" smtClean="0"/>
              <a:t>,</a:t>
            </a:r>
          </a:p>
          <a:p>
            <a:r>
              <a:rPr lang="en-US" sz="500" dirty="0" smtClean="0"/>
              <a:t> </a:t>
            </a:r>
            <a:r>
              <a:rPr lang="en-US" sz="500" dirty="0"/>
              <a:t>New age, Independent</a:t>
            </a:r>
            <a:r>
              <a:rPr lang="en-US" sz="500" baseline="-25000" dirty="0" smtClean="0"/>
              <a:t>,</a:t>
            </a:r>
          </a:p>
          <a:p>
            <a:r>
              <a:rPr lang="en-US" sz="500" baseline="-25000" dirty="0"/>
              <a:t> </a:t>
            </a:r>
            <a:r>
              <a:rPr lang="en-US" sz="500" dirty="0"/>
              <a:t>Bangladesh observer</a:t>
            </a:r>
            <a:r>
              <a:rPr lang="en-US" sz="500" baseline="-25000" dirty="0"/>
              <a:t>, </a:t>
            </a:r>
            <a:endParaRPr lang="en-US" sz="500" baseline="-25000" dirty="0" smtClean="0"/>
          </a:p>
          <a:p>
            <a:r>
              <a:rPr lang="en-US" sz="500" dirty="0" smtClean="0"/>
              <a:t>Daily sun</a:t>
            </a:r>
          </a:p>
          <a:p>
            <a:endParaRPr lang="en-US" sz="500" b="0" cap="none" spc="0" dirty="0">
              <a:ln w="0"/>
              <a:solidFill>
                <a:schemeClr val="tx1"/>
              </a:solidFill>
              <a:effectLst>
                <a:outerShdw blurRad="38100" dist="19050" dir="2700000" algn="tl" rotWithShape="0">
                  <a:schemeClr val="dk1">
                    <a:alpha val="40000"/>
                  </a:schemeClr>
                </a:outerShdw>
              </a:effectLst>
            </a:endParaRPr>
          </a:p>
          <a:p>
            <a:r>
              <a:rPr lang="en-US" sz="400" dirty="0"/>
              <a:t>published from Bangladesh. </a:t>
            </a:r>
          </a:p>
          <a:p>
            <a:r>
              <a:rPr lang="en-US" sz="400" dirty="0"/>
              <a:t>Daily star</a:t>
            </a:r>
            <a:r>
              <a:rPr lang="en-US" sz="400" baseline="-25000" dirty="0"/>
              <a:t>, </a:t>
            </a:r>
            <a:r>
              <a:rPr lang="en-US" sz="400" dirty="0"/>
              <a:t>bdnews24.com,</a:t>
            </a:r>
          </a:p>
          <a:p>
            <a:r>
              <a:rPr lang="en-US" sz="400" dirty="0"/>
              <a:t> New age, Independent</a:t>
            </a:r>
            <a:r>
              <a:rPr lang="en-US" sz="400" baseline="-25000" dirty="0"/>
              <a:t>,</a:t>
            </a:r>
          </a:p>
          <a:p>
            <a:r>
              <a:rPr lang="en-US" sz="400" baseline="-25000" dirty="0"/>
              <a:t> </a:t>
            </a:r>
            <a:r>
              <a:rPr lang="en-US" sz="400" dirty="0"/>
              <a:t>Bangladesh observer</a:t>
            </a:r>
            <a:r>
              <a:rPr lang="en-US" sz="400" baseline="-25000" dirty="0"/>
              <a:t>, </a:t>
            </a:r>
          </a:p>
          <a:p>
            <a:r>
              <a:rPr lang="en-US" sz="400" dirty="0"/>
              <a:t>Daily sun</a:t>
            </a:r>
            <a:endParaRPr lang="en-US" sz="200" dirty="0">
              <a:ln w="0"/>
              <a:effectLst>
                <a:outerShdw blurRad="38100" dist="19050" dir="2700000" algn="tl" rotWithShape="0">
                  <a:schemeClr val="dk1">
                    <a:alpha val="40000"/>
                  </a:schemeClr>
                </a:outerShdw>
              </a:effectLst>
            </a:endParaRPr>
          </a:p>
          <a:p>
            <a:endParaRPr lang="en-US" sz="200" b="0" cap="none" spc="0" dirty="0">
              <a:ln w="0"/>
              <a:solidFill>
                <a:schemeClr val="tx1"/>
              </a:solidFill>
              <a:effectLst>
                <a:outerShdw blurRad="38100" dist="19050" dir="2700000" algn="tl" rotWithShape="0">
                  <a:schemeClr val="dk1">
                    <a:alpha val="40000"/>
                  </a:schemeClr>
                </a:outerShdw>
              </a:effectLst>
            </a:endParaRPr>
          </a:p>
        </p:txBody>
      </p:sp>
      <p:grpSp>
        <p:nvGrpSpPr>
          <p:cNvPr id="123" name="Group 122"/>
          <p:cNvGrpSpPr/>
          <p:nvPr/>
        </p:nvGrpSpPr>
        <p:grpSpPr>
          <a:xfrm>
            <a:off x="4879578" y="3774888"/>
            <a:ext cx="360348" cy="285700"/>
            <a:chOff x="327996" y="790905"/>
            <a:chExt cx="545326" cy="533969"/>
          </a:xfrm>
        </p:grpSpPr>
        <p:grpSp>
          <p:nvGrpSpPr>
            <p:cNvPr id="124" name="Group 123"/>
            <p:cNvGrpSpPr/>
            <p:nvPr/>
          </p:nvGrpSpPr>
          <p:grpSpPr>
            <a:xfrm>
              <a:off x="351458" y="790905"/>
              <a:ext cx="519810" cy="533969"/>
              <a:chOff x="7278468" y="1151626"/>
              <a:chExt cx="4703622" cy="5003321"/>
            </a:xfrm>
          </p:grpSpPr>
          <p:grpSp>
            <p:nvGrpSpPr>
              <p:cNvPr id="126" name="Group 125"/>
              <p:cNvGrpSpPr/>
              <p:nvPr/>
            </p:nvGrpSpPr>
            <p:grpSpPr>
              <a:xfrm>
                <a:off x="7850038" y="1151626"/>
                <a:ext cx="3562709" cy="5003321"/>
                <a:chOff x="2518913" y="2173856"/>
                <a:chExt cx="3450566" cy="3347050"/>
              </a:xfrm>
            </p:grpSpPr>
            <p:sp>
              <p:nvSpPr>
                <p:cNvPr id="130" name="Chevron 129"/>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1" name="Chevron 130"/>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7" name="Group 126"/>
              <p:cNvGrpSpPr/>
              <p:nvPr/>
            </p:nvGrpSpPr>
            <p:grpSpPr>
              <a:xfrm rot="10800000">
                <a:off x="7278468" y="1828799"/>
                <a:ext cx="4703622" cy="3648974"/>
                <a:chOff x="2518913" y="2173856"/>
                <a:chExt cx="3450566" cy="3347050"/>
              </a:xfrm>
              <a:scene3d>
                <a:camera prst="obliqueBottomLeft"/>
                <a:lightRig rig="threePt" dir="t"/>
              </a:scene3d>
            </p:grpSpPr>
            <p:sp>
              <p:nvSpPr>
                <p:cNvPr id="128" name="Chevron 127"/>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9" name="Chevron 128"/>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125" name="Rectangle 124"/>
            <p:cNvSpPr/>
            <p:nvPr/>
          </p:nvSpPr>
          <p:spPr>
            <a:xfrm>
              <a:off x="327996" y="899343"/>
              <a:ext cx="545326" cy="366532"/>
            </a:xfrm>
            <a:prstGeom prst="rect">
              <a:avLst/>
            </a:prstGeom>
            <a:noFill/>
          </p:spPr>
          <p:txBody>
            <a:bodyPr wrap="none" lIns="91440" tIns="45720" rIns="91440" bIns="45720">
              <a:spAutoFit/>
            </a:bodyPr>
            <a:lstStyle/>
            <a:p>
              <a:pPr algn="ctr"/>
              <a:r>
                <a:rPr lang="en-US" sz="800" b="1" dirty="0" smtClean="0">
                  <a:ln w="0"/>
                  <a:effectLst>
                    <a:outerShdw blurRad="38100" dist="19050" dir="2700000" algn="tl" rotWithShape="0">
                      <a:schemeClr val="dk1">
                        <a:alpha val="40000"/>
                      </a:schemeClr>
                    </a:outerShdw>
                  </a:effectLst>
                </a:rPr>
                <a:t>LFC</a:t>
              </a:r>
              <a:endParaRPr lang="en-US" sz="800" b="1" cap="none" spc="0" dirty="0">
                <a:ln w="0"/>
                <a:solidFill>
                  <a:schemeClr val="tx1"/>
                </a:solidFill>
                <a:effectLst>
                  <a:outerShdw blurRad="38100" dist="19050" dir="2700000" algn="tl" rotWithShape="0">
                    <a:schemeClr val="dk1">
                      <a:alpha val="40000"/>
                    </a:schemeClr>
                  </a:outerShdw>
                </a:effectLst>
              </a:endParaRPr>
            </a:p>
          </p:txBody>
        </p:sp>
      </p:grpSp>
      <p:sp>
        <p:nvSpPr>
          <p:cNvPr id="133" name="Rectangle 132"/>
          <p:cNvSpPr/>
          <p:nvPr/>
        </p:nvSpPr>
        <p:spPr>
          <a:xfrm rot="16200000">
            <a:off x="4677992" y="1483180"/>
            <a:ext cx="1522738" cy="10098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p:cNvGrpSpPr/>
          <p:nvPr/>
        </p:nvGrpSpPr>
        <p:grpSpPr>
          <a:xfrm>
            <a:off x="4958052" y="1247295"/>
            <a:ext cx="329563" cy="316424"/>
            <a:chOff x="327996" y="790905"/>
            <a:chExt cx="545326" cy="533969"/>
          </a:xfrm>
        </p:grpSpPr>
        <p:grpSp>
          <p:nvGrpSpPr>
            <p:cNvPr id="135" name="Group 134"/>
            <p:cNvGrpSpPr/>
            <p:nvPr/>
          </p:nvGrpSpPr>
          <p:grpSpPr>
            <a:xfrm>
              <a:off x="351458" y="790905"/>
              <a:ext cx="519810" cy="533969"/>
              <a:chOff x="7278468" y="1151626"/>
              <a:chExt cx="4703622" cy="5003321"/>
            </a:xfrm>
          </p:grpSpPr>
          <p:grpSp>
            <p:nvGrpSpPr>
              <p:cNvPr id="137" name="Group 136"/>
              <p:cNvGrpSpPr/>
              <p:nvPr/>
            </p:nvGrpSpPr>
            <p:grpSpPr>
              <a:xfrm>
                <a:off x="7850038" y="1151626"/>
                <a:ext cx="3562709" cy="5003321"/>
                <a:chOff x="2518913" y="2173856"/>
                <a:chExt cx="3450566" cy="3347050"/>
              </a:xfrm>
            </p:grpSpPr>
            <p:sp>
              <p:nvSpPr>
                <p:cNvPr id="141" name="Chevron 140"/>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2" name="Chevron 141"/>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8" name="Group 137"/>
              <p:cNvGrpSpPr/>
              <p:nvPr/>
            </p:nvGrpSpPr>
            <p:grpSpPr>
              <a:xfrm rot="10800000">
                <a:off x="7278468" y="1828799"/>
                <a:ext cx="4703622" cy="3648974"/>
                <a:chOff x="2518913" y="2173856"/>
                <a:chExt cx="3450566" cy="3347050"/>
              </a:xfrm>
              <a:scene3d>
                <a:camera prst="obliqueBottomLeft"/>
                <a:lightRig rig="threePt" dir="t"/>
              </a:scene3d>
            </p:grpSpPr>
            <p:sp>
              <p:nvSpPr>
                <p:cNvPr id="139" name="Chevron 138"/>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0" name="Chevron 139"/>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136" name="Rectangle 135"/>
            <p:cNvSpPr/>
            <p:nvPr/>
          </p:nvSpPr>
          <p:spPr>
            <a:xfrm>
              <a:off x="327996" y="899343"/>
              <a:ext cx="545326" cy="366532"/>
            </a:xfrm>
            <a:prstGeom prst="rect">
              <a:avLst/>
            </a:prstGeom>
            <a:noFill/>
          </p:spPr>
          <p:txBody>
            <a:bodyPr wrap="none" lIns="91440" tIns="45720" rIns="91440" bIns="45720">
              <a:spAutoFit/>
            </a:bodyPr>
            <a:lstStyle/>
            <a:p>
              <a:pPr algn="ctr"/>
              <a:r>
                <a:rPr lang="en-US" sz="800" b="1" dirty="0" smtClean="0">
                  <a:ln w="0"/>
                  <a:effectLst>
                    <a:outerShdw blurRad="38100" dist="19050" dir="2700000" algn="tl" rotWithShape="0">
                      <a:schemeClr val="dk1">
                        <a:alpha val="40000"/>
                      </a:schemeClr>
                    </a:outerShdw>
                  </a:effectLst>
                </a:rPr>
                <a:t>LFC</a:t>
              </a:r>
              <a:endParaRPr lang="en-US" sz="800" b="1" cap="none" spc="0" dirty="0">
                <a:ln w="0"/>
                <a:solidFill>
                  <a:schemeClr val="tx1"/>
                </a:solidFill>
                <a:effectLst>
                  <a:outerShdw blurRad="38100" dist="19050" dir="2700000" algn="tl" rotWithShape="0">
                    <a:schemeClr val="dk1">
                      <a:alpha val="40000"/>
                    </a:schemeClr>
                  </a:outerShdw>
                </a:effectLst>
              </a:endParaRPr>
            </a:p>
          </p:txBody>
        </p:sp>
      </p:grpSp>
      <p:sp>
        <p:nvSpPr>
          <p:cNvPr id="143" name="Rectangle 142"/>
          <p:cNvSpPr/>
          <p:nvPr/>
        </p:nvSpPr>
        <p:spPr>
          <a:xfrm>
            <a:off x="5031344" y="1529693"/>
            <a:ext cx="939681" cy="1292662"/>
          </a:xfrm>
          <a:prstGeom prst="rect">
            <a:avLst/>
          </a:prstGeom>
          <a:noFill/>
        </p:spPr>
        <p:txBody>
          <a:bodyPr wrap="none" lIns="91440" tIns="45720" rIns="91440" bIns="45720">
            <a:spAutoFit/>
          </a:bodyPr>
          <a:lstStyle/>
          <a:p>
            <a:r>
              <a:rPr lang="en-US" sz="500" dirty="0"/>
              <a:t>English Newspaper</a:t>
            </a:r>
            <a:r>
              <a:rPr lang="en-US" sz="500" dirty="0" smtClean="0"/>
              <a:t>:</a:t>
            </a:r>
          </a:p>
          <a:p>
            <a:r>
              <a:rPr lang="en-US" sz="500" dirty="0" smtClean="0"/>
              <a:t> </a:t>
            </a:r>
            <a:r>
              <a:rPr lang="en-US" sz="500" dirty="0"/>
              <a:t>Collection of all </a:t>
            </a:r>
            <a:endParaRPr lang="en-US" sz="500" dirty="0" smtClean="0"/>
          </a:p>
          <a:p>
            <a:r>
              <a:rPr lang="en-US" sz="500" dirty="0" smtClean="0"/>
              <a:t>English </a:t>
            </a:r>
            <a:r>
              <a:rPr lang="en-US" sz="500" dirty="0"/>
              <a:t>Newspaper </a:t>
            </a:r>
            <a:endParaRPr lang="en-US" sz="500" dirty="0" smtClean="0"/>
          </a:p>
          <a:p>
            <a:r>
              <a:rPr lang="en-US" sz="500" dirty="0" smtClean="0"/>
              <a:t>and </a:t>
            </a:r>
            <a:r>
              <a:rPr lang="en-US" sz="500" dirty="0"/>
              <a:t>Online News </a:t>
            </a:r>
            <a:r>
              <a:rPr lang="en-US" sz="500" dirty="0" smtClean="0"/>
              <a:t>Agenc</a:t>
            </a:r>
          </a:p>
          <a:p>
            <a:endParaRPr lang="en-US" sz="500" dirty="0"/>
          </a:p>
          <a:p>
            <a:r>
              <a:rPr lang="en-US" sz="500" dirty="0" smtClean="0"/>
              <a:t> </a:t>
            </a:r>
            <a:r>
              <a:rPr lang="en-US" sz="500" dirty="0"/>
              <a:t>published from Bangladesh. </a:t>
            </a:r>
            <a:endParaRPr lang="en-US" sz="500" dirty="0" smtClean="0"/>
          </a:p>
          <a:p>
            <a:r>
              <a:rPr lang="en-US" sz="500" dirty="0" smtClean="0"/>
              <a:t>Daily </a:t>
            </a:r>
            <a:r>
              <a:rPr lang="en-US" sz="500" dirty="0"/>
              <a:t>star</a:t>
            </a:r>
            <a:r>
              <a:rPr lang="en-US" sz="500" baseline="-25000" dirty="0"/>
              <a:t>, </a:t>
            </a:r>
            <a:r>
              <a:rPr lang="en-US" sz="500" dirty="0"/>
              <a:t>bdnews24.com</a:t>
            </a:r>
            <a:r>
              <a:rPr lang="en-US" sz="500" dirty="0" smtClean="0"/>
              <a:t>,</a:t>
            </a:r>
          </a:p>
          <a:p>
            <a:r>
              <a:rPr lang="en-US" sz="500" dirty="0" smtClean="0"/>
              <a:t> </a:t>
            </a:r>
            <a:r>
              <a:rPr lang="en-US" sz="500" dirty="0"/>
              <a:t>New age, Independent</a:t>
            </a:r>
            <a:r>
              <a:rPr lang="en-US" sz="500" baseline="-25000" dirty="0" smtClean="0"/>
              <a:t>,</a:t>
            </a:r>
          </a:p>
          <a:p>
            <a:r>
              <a:rPr lang="en-US" sz="500" baseline="-25000" dirty="0"/>
              <a:t> </a:t>
            </a:r>
            <a:r>
              <a:rPr lang="en-US" sz="500" dirty="0"/>
              <a:t>Bangladesh observer</a:t>
            </a:r>
            <a:r>
              <a:rPr lang="en-US" sz="500" baseline="-25000" dirty="0"/>
              <a:t>, </a:t>
            </a:r>
            <a:endParaRPr lang="en-US" sz="500" baseline="-25000" dirty="0" smtClean="0"/>
          </a:p>
          <a:p>
            <a:r>
              <a:rPr lang="en-US" sz="500" dirty="0" smtClean="0"/>
              <a:t>Daily sun</a:t>
            </a:r>
          </a:p>
          <a:p>
            <a:endParaRPr lang="en-US" sz="500" b="0" cap="none" spc="0" dirty="0">
              <a:ln w="0"/>
              <a:solidFill>
                <a:schemeClr val="tx1"/>
              </a:solidFill>
              <a:effectLst>
                <a:outerShdw blurRad="38100" dist="19050" dir="2700000" algn="tl" rotWithShape="0">
                  <a:schemeClr val="dk1">
                    <a:alpha val="40000"/>
                  </a:schemeClr>
                </a:outerShdw>
              </a:effectLst>
            </a:endParaRPr>
          </a:p>
          <a:p>
            <a:r>
              <a:rPr lang="en-US" sz="400" dirty="0"/>
              <a:t>published from Bangladesh. </a:t>
            </a:r>
          </a:p>
          <a:p>
            <a:r>
              <a:rPr lang="en-US" sz="400" dirty="0"/>
              <a:t>Daily star</a:t>
            </a:r>
            <a:r>
              <a:rPr lang="en-US" sz="400" baseline="-25000" dirty="0"/>
              <a:t>, </a:t>
            </a:r>
            <a:r>
              <a:rPr lang="en-US" sz="400" dirty="0"/>
              <a:t>bdnews24.com,</a:t>
            </a:r>
          </a:p>
          <a:p>
            <a:r>
              <a:rPr lang="en-US" sz="400" dirty="0"/>
              <a:t> New age, Independent</a:t>
            </a:r>
            <a:r>
              <a:rPr lang="en-US" sz="400" baseline="-25000" dirty="0"/>
              <a:t>,</a:t>
            </a:r>
          </a:p>
          <a:p>
            <a:r>
              <a:rPr lang="en-US" sz="400" baseline="-25000" dirty="0"/>
              <a:t> </a:t>
            </a:r>
            <a:r>
              <a:rPr lang="en-US" sz="400" dirty="0"/>
              <a:t>Bangladesh observer</a:t>
            </a:r>
            <a:r>
              <a:rPr lang="en-US" sz="400" baseline="-25000" dirty="0"/>
              <a:t>, </a:t>
            </a:r>
          </a:p>
          <a:p>
            <a:r>
              <a:rPr lang="en-US" sz="400" dirty="0"/>
              <a:t>Daily sun</a:t>
            </a:r>
            <a:endParaRPr lang="en-US" sz="200" dirty="0">
              <a:ln w="0"/>
              <a:effectLst>
                <a:outerShdw blurRad="38100" dist="19050" dir="2700000" algn="tl" rotWithShape="0">
                  <a:schemeClr val="dk1">
                    <a:alpha val="40000"/>
                  </a:schemeClr>
                </a:outerShdw>
              </a:effectLst>
            </a:endParaRPr>
          </a:p>
          <a:p>
            <a:endParaRPr lang="en-US" sz="200" b="0" cap="none" spc="0" dirty="0">
              <a:ln w="0"/>
              <a:solidFill>
                <a:schemeClr val="tx1"/>
              </a:solidFill>
              <a:effectLst>
                <a:outerShdw blurRad="38100" dist="19050" dir="2700000" algn="tl" rotWithShape="0">
                  <a:schemeClr val="dk1">
                    <a:alpha val="40000"/>
                  </a:schemeClr>
                </a:outerShdw>
              </a:effectLst>
            </a:endParaRPr>
          </a:p>
        </p:txBody>
      </p:sp>
      <p:sp>
        <p:nvSpPr>
          <p:cNvPr id="68" name="Multiply 67"/>
          <p:cNvSpPr/>
          <p:nvPr/>
        </p:nvSpPr>
        <p:spPr>
          <a:xfrm>
            <a:off x="4758385" y="3872811"/>
            <a:ext cx="1333500" cy="1594606"/>
          </a:xfrm>
          <a:prstGeom prst="mathMultiply">
            <a:avLst>
              <a:gd name="adj1" fmla="val 1423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310479" y="5237790"/>
            <a:ext cx="2285497" cy="646331"/>
          </a:xfrm>
          <a:prstGeom prst="rect">
            <a:avLst/>
          </a:prstGeom>
        </p:spPr>
        <p:txBody>
          <a:bodyPr wrap="none">
            <a:spAutoFit/>
          </a:bodyPr>
          <a:lstStyle/>
          <a:p>
            <a:r>
              <a:rPr lang="en-US" dirty="0"/>
              <a:t>Please allow </a:t>
            </a:r>
            <a:r>
              <a:rPr lang="en-US" dirty="0" smtClean="0"/>
              <a:t>adequate</a:t>
            </a:r>
          </a:p>
          <a:p>
            <a:r>
              <a:rPr lang="en-US" dirty="0" smtClean="0"/>
              <a:t> </a:t>
            </a:r>
            <a:r>
              <a:rPr lang="en-US" dirty="0"/>
              <a:t>spacing at all times.</a:t>
            </a:r>
          </a:p>
        </p:txBody>
      </p:sp>
      <p:sp>
        <p:nvSpPr>
          <p:cNvPr id="145" name="Rectangle 144"/>
          <p:cNvSpPr/>
          <p:nvPr/>
        </p:nvSpPr>
        <p:spPr>
          <a:xfrm>
            <a:off x="4861425" y="3129875"/>
            <a:ext cx="1279517" cy="253916"/>
          </a:xfrm>
          <a:prstGeom prst="rect">
            <a:avLst/>
          </a:prstGeom>
          <a:noFill/>
        </p:spPr>
        <p:txBody>
          <a:bodyPr wrap="none" lIns="91440" tIns="45720" rIns="91440" bIns="45720">
            <a:spAutoFit/>
          </a:bodyPr>
          <a:lstStyle/>
          <a:p>
            <a:pPr algn="ctr"/>
            <a:r>
              <a:rPr lang="en-US" sz="1050" b="0" cap="none" spc="0" dirty="0" smtClean="0">
                <a:ln w="0"/>
                <a:solidFill>
                  <a:schemeClr val="tx1"/>
                </a:solidFill>
                <a:effectLst>
                  <a:outerShdw blurRad="38100" dist="19050" dir="2700000" algn="tl" rotWithShape="0">
                    <a:schemeClr val="dk1">
                      <a:alpha val="40000"/>
                    </a:schemeClr>
                  </a:outerShdw>
                </a:effectLst>
              </a:rPr>
              <a:t>Letterhead example</a:t>
            </a:r>
            <a:endParaRPr lang="en-US" sz="1050" b="0" cap="none" spc="0" dirty="0">
              <a:ln w="0"/>
              <a:solidFill>
                <a:schemeClr val="tx1"/>
              </a:solidFill>
              <a:effectLst>
                <a:outerShdw blurRad="38100" dist="19050" dir="2700000" algn="tl" rotWithShape="0">
                  <a:schemeClr val="dk1">
                    <a:alpha val="40000"/>
                  </a:schemeClr>
                </a:outerShdw>
              </a:effectLst>
            </a:endParaRPr>
          </a:p>
        </p:txBody>
      </p:sp>
      <p:sp>
        <p:nvSpPr>
          <p:cNvPr id="146" name="Rectangle 145"/>
          <p:cNvSpPr/>
          <p:nvPr/>
        </p:nvSpPr>
        <p:spPr>
          <a:xfrm>
            <a:off x="7007843" y="3129875"/>
            <a:ext cx="1383713" cy="253916"/>
          </a:xfrm>
          <a:prstGeom prst="rect">
            <a:avLst/>
          </a:prstGeom>
          <a:noFill/>
        </p:spPr>
        <p:txBody>
          <a:bodyPr wrap="none" lIns="91440" tIns="45720" rIns="91440" bIns="45720">
            <a:spAutoFit/>
          </a:bodyPr>
          <a:lstStyle/>
          <a:p>
            <a:pPr algn="ctr"/>
            <a:r>
              <a:rPr lang="en-US" sz="1050" b="0" cap="none" spc="0" dirty="0" smtClean="0">
                <a:ln w="0"/>
                <a:solidFill>
                  <a:schemeClr val="tx1"/>
                </a:solidFill>
                <a:effectLst>
                  <a:outerShdw blurRad="38100" dist="19050" dir="2700000" algn="tl" rotWithShape="0">
                    <a:schemeClr val="dk1">
                      <a:alpha val="40000"/>
                    </a:schemeClr>
                  </a:outerShdw>
                </a:effectLst>
              </a:rPr>
              <a:t>Photography example</a:t>
            </a:r>
            <a:endParaRPr lang="en-US" sz="1050" b="0" cap="none" spc="0" dirty="0">
              <a:ln w="0"/>
              <a:solidFill>
                <a:schemeClr val="tx1"/>
              </a:solidFill>
              <a:effectLst>
                <a:outerShdw blurRad="38100" dist="19050" dir="2700000" algn="tl" rotWithShape="0">
                  <a:schemeClr val="dk1">
                    <a:alpha val="40000"/>
                  </a:schemeClr>
                </a:outerShdw>
              </a:effectLst>
            </a:endParaRPr>
          </a:p>
        </p:txBody>
      </p:sp>
      <p:sp>
        <p:nvSpPr>
          <p:cNvPr id="147" name="Rectangle 146"/>
          <p:cNvSpPr/>
          <p:nvPr/>
        </p:nvSpPr>
        <p:spPr>
          <a:xfrm>
            <a:off x="9905675" y="3149702"/>
            <a:ext cx="1420582" cy="253916"/>
          </a:xfrm>
          <a:prstGeom prst="rect">
            <a:avLst/>
          </a:prstGeom>
          <a:noFill/>
        </p:spPr>
        <p:txBody>
          <a:bodyPr wrap="none" lIns="91440" tIns="45720" rIns="91440" bIns="45720">
            <a:spAutoFit/>
          </a:bodyPr>
          <a:lstStyle/>
          <a:p>
            <a:pPr algn="ctr"/>
            <a:r>
              <a:rPr lang="en-US" sz="1050" b="0" cap="none" spc="0" dirty="0" smtClean="0">
                <a:ln w="0"/>
                <a:solidFill>
                  <a:schemeClr val="tx1"/>
                </a:solidFill>
                <a:effectLst>
                  <a:outerShdw blurRad="38100" dist="19050" dir="2700000" algn="tl" rotWithShape="0">
                    <a:schemeClr val="dk1">
                      <a:alpha val="40000"/>
                    </a:schemeClr>
                  </a:outerShdw>
                </a:effectLst>
              </a:rPr>
              <a:t>Business card example</a:t>
            </a:r>
            <a:endParaRPr lang="en-US" sz="1050" b="0" cap="none" spc="0" dirty="0">
              <a:ln w="0"/>
              <a:solidFill>
                <a:schemeClr val="tx1"/>
              </a:solidFill>
              <a:effectLst>
                <a:outerShdw blurRad="38100" dist="19050" dir="2700000" algn="tl" rotWithShape="0">
                  <a:schemeClr val="dk1">
                    <a:alpha val="40000"/>
                  </a:schemeClr>
                </a:outerShdw>
              </a:effectLst>
            </a:endParaRPr>
          </a:p>
        </p:txBody>
      </p:sp>
      <p:sp>
        <p:nvSpPr>
          <p:cNvPr id="148" name="Rectangle 147"/>
          <p:cNvSpPr/>
          <p:nvPr/>
        </p:nvSpPr>
        <p:spPr>
          <a:xfrm>
            <a:off x="1214651" y="3398372"/>
            <a:ext cx="926856" cy="261610"/>
          </a:xfrm>
          <a:prstGeom prst="rect">
            <a:avLst/>
          </a:prstGeom>
          <a:noFill/>
        </p:spPr>
        <p:txBody>
          <a:bodyPr wrap="none" lIns="91440" tIns="45720" rIns="91440" bIns="45720">
            <a:spAutoFit/>
          </a:bodyPr>
          <a:lstStyle/>
          <a:p>
            <a:pPr algn="ctr"/>
            <a:r>
              <a:rPr lang="en-US" sz="1100" b="1" cap="none" spc="0" dirty="0" smtClean="0">
                <a:ln w="0"/>
                <a:solidFill>
                  <a:srgbClr val="0A7827"/>
                </a:solidFill>
                <a:effectLst>
                  <a:outerShdw blurRad="38100" dist="19050" dir="2700000" algn="tl" rotWithShape="0">
                    <a:schemeClr val="dk1">
                      <a:alpha val="40000"/>
                    </a:schemeClr>
                  </a:outerShdw>
                </a:effectLst>
              </a:rPr>
              <a:t>CHAMPIONS</a:t>
            </a:r>
            <a:endParaRPr lang="en-US" sz="1100" b="1" cap="none" spc="0" dirty="0">
              <a:ln w="0"/>
              <a:solidFill>
                <a:srgbClr val="0A7827"/>
              </a:solidFill>
              <a:effectLst>
                <a:outerShdw blurRad="38100" dist="19050" dir="2700000" algn="tl" rotWithShape="0">
                  <a:schemeClr val="dk1">
                    <a:alpha val="40000"/>
                  </a:schemeClr>
                </a:outerShdw>
              </a:effectLst>
            </a:endParaRPr>
          </a:p>
        </p:txBody>
      </p:sp>
      <p:sp>
        <p:nvSpPr>
          <p:cNvPr id="149" name="Rectangle 148"/>
          <p:cNvSpPr/>
          <p:nvPr/>
        </p:nvSpPr>
        <p:spPr>
          <a:xfrm>
            <a:off x="1227782" y="2858257"/>
            <a:ext cx="936474" cy="261610"/>
          </a:xfrm>
          <a:prstGeom prst="rect">
            <a:avLst/>
          </a:prstGeom>
          <a:noFill/>
        </p:spPr>
        <p:txBody>
          <a:bodyPr wrap="none" lIns="91440" tIns="45720" rIns="91440" bIns="45720">
            <a:spAutoFit/>
          </a:bodyPr>
          <a:lstStyle/>
          <a:p>
            <a:pPr algn="ctr"/>
            <a:r>
              <a:rPr lang="en-US" sz="1100" b="1" cap="none" spc="0" dirty="0" smtClean="0">
                <a:ln w="0"/>
                <a:solidFill>
                  <a:srgbClr val="0A7827"/>
                </a:solidFill>
                <a:effectLst>
                  <a:outerShdw blurRad="38100" dist="19050" dir="2700000" algn="tl" rotWithShape="0">
                    <a:schemeClr val="dk1">
                      <a:alpha val="40000"/>
                    </a:schemeClr>
                  </a:outerShdw>
                </a:effectLst>
              </a:rPr>
              <a:t>LOCAL FOOD</a:t>
            </a:r>
            <a:endParaRPr lang="en-US" sz="1100" b="1" cap="none" spc="0" dirty="0">
              <a:ln w="0"/>
              <a:solidFill>
                <a:srgbClr val="0A7827"/>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29559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349597" y="6030733"/>
            <a:ext cx="493931" cy="494431"/>
            <a:chOff x="351458" y="790905"/>
            <a:chExt cx="519810" cy="533969"/>
          </a:xfrm>
        </p:grpSpPr>
        <p:grpSp>
          <p:nvGrpSpPr>
            <p:cNvPr id="5" name="Group 4"/>
            <p:cNvGrpSpPr/>
            <p:nvPr/>
          </p:nvGrpSpPr>
          <p:grpSpPr>
            <a:xfrm>
              <a:off x="351458" y="790905"/>
              <a:ext cx="519810" cy="533969"/>
              <a:chOff x="7278468" y="1151626"/>
              <a:chExt cx="4703622" cy="5003321"/>
            </a:xfrm>
          </p:grpSpPr>
          <p:grpSp>
            <p:nvGrpSpPr>
              <p:cNvPr id="7" name="Group 6"/>
              <p:cNvGrpSpPr/>
              <p:nvPr/>
            </p:nvGrpSpPr>
            <p:grpSpPr>
              <a:xfrm>
                <a:off x="7850038" y="1151626"/>
                <a:ext cx="3562709" cy="5003321"/>
                <a:chOff x="2518913" y="2173856"/>
                <a:chExt cx="3450566" cy="3347050"/>
              </a:xfrm>
            </p:grpSpPr>
            <p:sp>
              <p:nvSpPr>
                <p:cNvPr id="11" name="Chevron 10"/>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hevron 11"/>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 name="Group 7"/>
              <p:cNvGrpSpPr/>
              <p:nvPr/>
            </p:nvGrpSpPr>
            <p:grpSpPr>
              <a:xfrm rot="10800000">
                <a:off x="7278468" y="1828799"/>
                <a:ext cx="4703622" cy="3648974"/>
                <a:chOff x="2518913" y="2173856"/>
                <a:chExt cx="3450566" cy="3347050"/>
              </a:xfrm>
              <a:scene3d>
                <a:camera prst="obliqueBottomLeft"/>
                <a:lightRig rig="threePt" dir="t"/>
              </a:scene3d>
            </p:grpSpPr>
            <p:sp>
              <p:nvSpPr>
                <p:cNvPr id="9" name="Chevron 8"/>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hevron 9"/>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6" name="Rectangle 5"/>
            <p:cNvSpPr/>
            <p:nvPr/>
          </p:nvSpPr>
          <p:spPr>
            <a:xfrm>
              <a:off x="383163" y="899344"/>
              <a:ext cx="434991" cy="307777"/>
            </a:xfrm>
            <a:prstGeom prst="rect">
              <a:avLst/>
            </a:prstGeom>
            <a:noFill/>
          </p:spPr>
          <p:txBody>
            <a:bodyPr wrap="none" lIns="91440" tIns="45720" rIns="91440" bIns="45720">
              <a:spAutoFit/>
            </a:bodyPr>
            <a:lstStyle/>
            <a:p>
              <a:pPr algn="ctr"/>
              <a:r>
                <a:rPr lang="en-US" sz="1400" b="1" dirty="0" smtClean="0">
                  <a:ln w="0"/>
                  <a:effectLst>
                    <a:outerShdw blurRad="38100" dist="19050" dir="2700000" algn="tl" rotWithShape="0">
                      <a:schemeClr val="dk1">
                        <a:alpha val="40000"/>
                      </a:schemeClr>
                    </a:outerShdw>
                  </a:effectLst>
                </a:rPr>
                <a:t>LFC</a:t>
              </a:r>
              <a:endParaRPr lang="en-US" sz="1400" b="1" cap="none" spc="0" dirty="0">
                <a:ln w="0"/>
                <a:solidFill>
                  <a:schemeClr val="tx1"/>
                </a:solidFill>
                <a:effectLst>
                  <a:outerShdw blurRad="38100" dist="19050" dir="2700000" algn="tl" rotWithShape="0">
                    <a:schemeClr val="dk1">
                      <a:alpha val="40000"/>
                    </a:schemeClr>
                  </a:outerShdw>
                </a:effectLst>
              </a:endParaRPr>
            </a:p>
          </p:txBody>
        </p:sp>
      </p:grpSp>
      <p:sp>
        <p:nvSpPr>
          <p:cNvPr id="13" name="Rectangle 12"/>
          <p:cNvSpPr/>
          <p:nvPr/>
        </p:nvSpPr>
        <p:spPr>
          <a:xfrm>
            <a:off x="206851" y="167759"/>
            <a:ext cx="1567032" cy="338554"/>
          </a:xfrm>
          <a:prstGeom prst="rect">
            <a:avLst/>
          </a:prstGeom>
        </p:spPr>
        <p:txBody>
          <a:bodyPr wrap="none">
            <a:spAutoFit/>
          </a:bodyPr>
          <a:lstStyle/>
          <a:p>
            <a:r>
              <a:rPr lang="en-US" sz="1600" dirty="0"/>
              <a:t>Brand guidelines</a:t>
            </a:r>
          </a:p>
        </p:txBody>
      </p:sp>
      <p:sp>
        <p:nvSpPr>
          <p:cNvPr id="14" name="Rectangle 13"/>
          <p:cNvSpPr/>
          <p:nvPr/>
        </p:nvSpPr>
        <p:spPr>
          <a:xfrm>
            <a:off x="206851" y="506313"/>
            <a:ext cx="1532022" cy="369332"/>
          </a:xfrm>
          <a:prstGeom prst="rect">
            <a:avLst/>
          </a:prstGeom>
        </p:spPr>
        <p:txBody>
          <a:bodyPr wrap="none">
            <a:spAutoFit/>
          </a:bodyPr>
          <a:lstStyle/>
          <a:p>
            <a:r>
              <a:rPr lang="en-US" b="1" dirty="0">
                <a:solidFill>
                  <a:srgbClr val="0A7827"/>
                </a:solidFill>
              </a:rPr>
              <a:t>9 </a:t>
            </a:r>
            <a:r>
              <a:rPr lang="en-US" b="1" dirty="0" smtClean="0">
                <a:solidFill>
                  <a:srgbClr val="0A7827"/>
                </a:solidFill>
              </a:rPr>
              <a:t>Iconography</a:t>
            </a:r>
            <a:endParaRPr lang="en-US" b="1" dirty="0">
              <a:solidFill>
                <a:srgbClr val="0A7827"/>
              </a:solidFill>
            </a:endParaRPr>
          </a:p>
        </p:txBody>
      </p:sp>
      <p:sp>
        <p:nvSpPr>
          <p:cNvPr id="19" name="Rectangle 18"/>
          <p:cNvSpPr/>
          <p:nvPr/>
        </p:nvSpPr>
        <p:spPr>
          <a:xfrm>
            <a:off x="106841" y="987876"/>
            <a:ext cx="4698524" cy="4143036"/>
          </a:xfrm>
          <a:prstGeom prst="rect">
            <a:avLst/>
          </a:prstGeom>
          <a:solidFill>
            <a:schemeClr val="bg1"/>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643997" y="2997067"/>
            <a:ext cx="535312" cy="540623"/>
          </a:xfrm>
          <a:prstGeom prst="rect">
            <a:avLst/>
          </a:prstGeom>
        </p:spPr>
      </p:pic>
      <p:pic>
        <p:nvPicPr>
          <p:cNvPr id="21" name="Picture 20"/>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613652" y="3005304"/>
            <a:ext cx="543448" cy="560750"/>
          </a:xfrm>
          <a:prstGeom prst="rect">
            <a:avLst/>
          </a:prstGeom>
        </p:spPr>
      </p:pic>
      <p:pic>
        <p:nvPicPr>
          <p:cNvPr id="22" name="Picture 21"/>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35465" y="2079298"/>
            <a:ext cx="464480" cy="567444"/>
          </a:xfrm>
          <a:prstGeom prst="rect">
            <a:avLst/>
          </a:prstGeom>
        </p:spPr>
      </p:pic>
      <p:pic>
        <p:nvPicPr>
          <p:cNvPr id="23" name="Picture 22"/>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642931" y="3059394"/>
            <a:ext cx="542944" cy="542944"/>
          </a:xfrm>
          <a:prstGeom prst="rect">
            <a:avLst/>
          </a:prstGeom>
        </p:spPr>
      </p:pic>
      <p:pic>
        <p:nvPicPr>
          <p:cNvPr id="24" name="Picture 23"/>
          <p:cNvPicPr>
            <a:picLocks noChangeAspect="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678575" y="2011621"/>
            <a:ext cx="507300" cy="542367"/>
          </a:xfrm>
          <a:prstGeom prst="rect">
            <a:avLst/>
          </a:prstGeom>
        </p:spPr>
      </p:pic>
      <p:pic>
        <p:nvPicPr>
          <p:cNvPr id="25" name="Picture 24"/>
          <p:cNvPicPr>
            <a:picLocks noChangeAspect="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584126" y="1204123"/>
            <a:ext cx="539521" cy="539521"/>
          </a:xfrm>
          <a:prstGeom prst="rect">
            <a:avLst/>
          </a:prstGeom>
        </p:spPr>
      </p:pic>
      <p:pic>
        <p:nvPicPr>
          <p:cNvPr id="26" name="Picture 25"/>
          <p:cNvPicPr>
            <a:picLocks noChangeAspect="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686051" y="2021346"/>
            <a:ext cx="484555" cy="484555"/>
          </a:xfrm>
          <a:prstGeom prst="rect">
            <a:avLst/>
          </a:prstGeom>
        </p:spPr>
      </p:pic>
      <p:pic>
        <p:nvPicPr>
          <p:cNvPr id="28" name="Picture 27"/>
          <p:cNvPicPr>
            <a:picLocks noChangeAspect="1"/>
          </p:cNvPicPr>
          <p:nvPr/>
        </p:nvPicPr>
        <p:blipFill>
          <a:blip r:embed="rId9"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697352" y="2079298"/>
            <a:ext cx="453387" cy="453387"/>
          </a:xfrm>
          <a:prstGeom prst="rect">
            <a:avLst/>
          </a:prstGeom>
        </p:spPr>
      </p:pic>
      <p:pic>
        <p:nvPicPr>
          <p:cNvPr id="29" name="Picture 28"/>
          <p:cNvPicPr>
            <a:picLocks noChangeAspect="1"/>
          </p:cNvPicPr>
          <p:nvPr/>
        </p:nvPicPr>
        <p:blipFill>
          <a:blip r:embed="rId10"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02740" y="3005304"/>
            <a:ext cx="497205" cy="497205"/>
          </a:xfrm>
          <a:prstGeom prst="rect">
            <a:avLst/>
          </a:prstGeom>
        </p:spPr>
      </p:pic>
      <p:pic>
        <p:nvPicPr>
          <p:cNvPr id="30" name="Picture 29"/>
          <p:cNvPicPr>
            <a:picLocks noChangeAspect="1"/>
          </p:cNvPicPr>
          <p:nvPr/>
        </p:nvPicPr>
        <p:blipFill>
          <a:blip r:embed="rId10"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93901" y="3968085"/>
            <a:ext cx="506044" cy="472695"/>
          </a:xfrm>
          <a:prstGeom prst="rect">
            <a:avLst/>
          </a:prstGeom>
        </p:spPr>
      </p:pic>
      <p:pic>
        <p:nvPicPr>
          <p:cNvPr id="31" name="Picture 30"/>
          <p:cNvPicPr>
            <a:picLocks noChangeAspect="1"/>
          </p:cNvPicPr>
          <p:nvPr/>
        </p:nvPicPr>
        <p:blipFill>
          <a:blip r:embed="rId11"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678575" y="1204123"/>
            <a:ext cx="542985" cy="542985"/>
          </a:xfrm>
          <a:prstGeom prst="rect">
            <a:avLst/>
          </a:prstGeom>
        </p:spPr>
      </p:pic>
      <p:pic>
        <p:nvPicPr>
          <p:cNvPr id="33" name="Picture 32"/>
          <p:cNvPicPr>
            <a:picLocks noChangeAspect="1"/>
          </p:cNvPicPr>
          <p:nvPr/>
        </p:nvPicPr>
        <p:blipFill>
          <a:blip r:embed="rId1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19483" y="1194413"/>
            <a:ext cx="496444" cy="496444"/>
          </a:xfrm>
          <a:prstGeom prst="rect">
            <a:avLst/>
          </a:prstGeom>
        </p:spPr>
      </p:pic>
      <p:pic>
        <p:nvPicPr>
          <p:cNvPr id="34" name="Picture 33"/>
          <p:cNvPicPr>
            <a:picLocks noChangeAspect="1"/>
          </p:cNvPicPr>
          <p:nvPr/>
        </p:nvPicPr>
        <p:blipFill>
          <a:blip r:embed="rId1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589441" y="1182752"/>
            <a:ext cx="521171" cy="521171"/>
          </a:xfrm>
          <a:prstGeom prst="rect">
            <a:avLst/>
          </a:prstGeom>
        </p:spPr>
      </p:pic>
      <p:pic>
        <p:nvPicPr>
          <p:cNvPr id="35" name="Picture 34"/>
          <p:cNvPicPr>
            <a:picLocks noChangeAspect="1"/>
          </p:cNvPicPr>
          <p:nvPr/>
        </p:nvPicPr>
        <p:blipFill>
          <a:blip r:embed="rId14"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flipV="1">
            <a:off x="3690183" y="4014391"/>
            <a:ext cx="495691" cy="554412"/>
          </a:xfrm>
          <a:prstGeom prst="rect">
            <a:avLst/>
          </a:prstGeom>
        </p:spPr>
      </p:pic>
      <p:pic>
        <p:nvPicPr>
          <p:cNvPr id="36" name="Picture 35"/>
          <p:cNvPicPr>
            <a:picLocks noChangeAspect="1"/>
          </p:cNvPicPr>
          <p:nvPr/>
        </p:nvPicPr>
        <p:blipFill>
          <a:blip r:embed="rId1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560920" y="3968085"/>
            <a:ext cx="618803" cy="573630"/>
          </a:xfrm>
          <a:prstGeom prst="rect">
            <a:avLst/>
          </a:prstGeom>
        </p:spPr>
      </p:pic>
      <p:pic>
        <p:nvPicPr>
          <p:cNvPr id="37" name="Picture 36"/>
          <p:cNvPicPr>
            <a:picLocks noChangeAspect="1"/>
          </p:cNvPicPr>
          <p:nvPr/>
        </p:nvPicPr>
        <p:blipFill>
          <a:blip r:embed="rId16"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542215" y="3939493"/>
            <a:ext cx="499060" cy="501288"/>
          </a:xfrm>
          <a:prstGeom prst="rect">
            <a:avLst/>
          </a:prstGeom>
        </p:spPr>
      </p:pic>
      <p:sp>
        <p:nvSpPr>
          <p:cNvPr id="38" name="Rectangle 37"/>
          <p:cNvSpPr/>
          <p:nvPr/>
        </p:nvSpPr>
        <p:spPr>
          <a:xfrm>
            <a:off x="6147106" y="1690857"/>
            <a:ext cx="5202491" cy="2585323"/>
          </a:xfrm>
          <a:prstGeom prst="rect">
            <a:avLst/>
          </a:prstGeom>
        </p:spPr>
        <p:txBody>
          <a:bodyPr wrap="square">
            <a:spAutoFit/>
          </a:bodyPr>
          <a:lstStyle/>
          <a:p>
            <a:r>
              <a:rPr lang="en-US" dirty="0"/>
              <a:t>Iconography is a unified visual language that can be understood by people from different locations and cultures</a:t>
            </a:r>
            <a:r>
              <a:rPr lang="en-US" dirty="0" smtClean="0"/>
              <a:t>. Consistency</a:t>
            </a:r>
            <a:r>
              <a:rPr lang="en-US" dirty="0"/>
              <a:t>, readability, and scalability are the core parameters of any design system. Consiste ncy influences a general trustworthiness of a product, </a:t>
            </a:r>
            <a:r>
              <a:rPr lang="en-US" dirty="0" smtClean="0"/>
              <a:t>readability These </a:t>
            </a:r>
            <a:r>
              <a:rPr lang="en-US" dirty="0"/>
              <a:t>illustrations are to be used to emphasize points in brochures, pamphlets and any other print or digital marketing.</a:t>
            </a:r>
          </a:p>
          <a:p>
            <a:endParaRPr lang="en-US" dirty="0"/>
          </a:p>
        </p:txBody>
      </p:sp>
    </p:spTree>
    <p:extLst>
      <p:ext uri="{BB962C8B-B14F-4D97-AF65-F5344CB8AC3E}">
        <p14:creationId xmlns:p14="http://schemas.microsoft.com/office/powerpoint/2010/main" val="741360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494661" y="1404937"/>
            <a:ext cx="7069822" cy="3709988"/>
            <a:chOff x="2370836" y="1909762"/>
            <a:chExt cx="6380083" cy="3348038"/>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4194" y="1909762"/>
              <a:ext cx="4276725" cy="3348038"/>
            </a:xfrm>
            <a:prstGeom prst="rect">
              <a:avLst/>
            </a:prstGeom>
          </p:spPr>
        </p:pic>
        <p:pic>
          <p:nvPicPr>
            <p:cNvPr id="15" name="Picture 14"/>
            <p:cNvPicPr>
              <a:picLocks noChangeAspect="1"/>
            </p:cNvPicPr>
            <p:nvPr/>
          </p:nvPicPr>
          <p:blipFill>
            <a:blip r:embed="rId3"/>
            <a:stretch>
              <a:fillRect/>
            </a:stretch>
          </p:blipFill>
          <p:spPr>
            <a:xfrm>
              <a:off x="2370836" y="1909762"/>
              <a:ext cx="2133599" cy="3348038"/>
            </a:xfrm>
            <a:prstGeom prst="rect">
              <a:avLst/>
            </a:prstGeom>
          </p:spPr>
        </p:pic>
        <p:grpSp>
          <p:nvGrpSpPr>
            <p:cNvPr id="4" name="Group 3"/>
            <p:cNvGrpSpPr/>
            <p:nvPr/>
          </p:nvGrpSpPr>
          <p:grpSpPr>
            <a:xfrm>
              <a:off x="2503414" y="2652981"/>
              <a:ext cx="1915492" cy="1965893"/>
              <a:chOff x="325578" y="728931"/>
              <a:chExt cx="4341313" cy="4455543"/>
            </a:xfrm>
          </p:grpSpPr>
          <p:grpSp>
            <p:nvGrpSpPr>
              <p:cNvPr id="5" name="Group 4"/>
              <p:cNvGrpSpPr/>
              <p:nvPr/>
            </p:nvGrpSpPr>
            <p:grpSpPr>
              <a:xfrm>
                <a:off x="325578" y="728931"/>
                <a:ext cx="4341313" cy="4455543"/>
                <a:chOff x="7278468" y="1151626"/>
                <a:chExt cx="4703622" cy="5003321"/>
              </a:xfrm>
            </p:grpSpPr>
            <p:grpSp>
              <p:nvGrpSpPr>
                <p:cNvPr id="9" name="Group 8"/>
                <p:cNvGrpSpPr/>
                <p:nvPr/>
              </p:nvGrpSpPr>
              <p:grpSpPr>
                <a:xfrm>
                  <a:off x="7850038" y="1151626"/>
                  <a:ext cx="3562709" cy="5003321"/>
                  <a:chOff x="2518913" y="2173856"/>
                  <a:chExt cx="3450566" cy="3347050"/>
                </a:xfrm>
              </p:grpSpPr>
              <p:sp>
                <p:nvSpPr>
                  <p:cNvPr id="13" name="Chevron 12"/>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hevron 13"/>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 name="Group 9"/>
                <p:cNvGrpSpPr/>
                <p:nvPr/>
              </p:nvGrpSpPr>
              <p:grpSpPr>
                <a:xfrm rot="10800000">
                  <a:off x="7278468" y="1828799"/>
                  <a:ext cx="4703622" cy="3648974"/>
                  <a:chOff x="2518913" y="2173856"/>
                  <a:chExt cx="3450566" cy="3347050"/>
                </a:xfrm>
                <a:scene3d>
                  <a:camera prst="obliqueBottomLeft"/>
                  <a:lightRig rig="threePt" dir="t"/>
                </a:scene3d>
              </p:grpSpPr>
              <p:sp>
                <p:nvSpPr>
                  <p:cNvPr id="11" name="Chevron 10"/>
                  <p:cNvSpPr/>
                  <p:nvPr/>
                </p:nvSpPr>
                <p:spPr>
                  <a:xfrm>
                    <a:off x="4149305" y="2173856"/>
                    <a:ext cx="1820174" cy="3347050"/>
                  </a:xfrm>
                  <a:prstGeom prst="chevron">
                    <a:avLst>
                      <a:gd name="adj" fmla="val 83087"/>
                    </a:avLst>
                  </a:prstGeom>
                  <a:solidFill>
                    <a:srgbClr val="0A7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hevron 11"/>
                  <p:cNvSpPr/>
                  <p:nvPr/>
                </p:nvSpPr>
                <p:spPr>
                  <a:xfrm flipH="1">
                    <a:off x="2518913" y="2173856"/>
                    <a:ext cx="1928004" cy="3347050"/>
                  </a:xfrm>
                  <a:prstGeom prst="chevron">
                    <a:avLst>
                      <a:gd name="adj" fmla="val 8308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6" name="Rectangle 5"/>
              <p:cNvSpPr/>
              <p:nvPr/>
            </p:nvSpPr>
            <p:spPr>
              <a:xfrm>
                <a:off x="1066719" y="2233426"/>
                <a:ext cx="2936964" cy="773307"/>
              </a:xfrm>
              <a:prstGeom prst="rect">
                <a:avLst/>
              </a:prstGeom>
              <a:noFill/>
            </p:spPr>
            <p:txBody>
              <a:bodyPr wrap="squar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latin typeface="Impact" panose="020B0806030902050204" pitchFamily="34" charset="0"/>
                  </a:rPr>
                  <a:t>LFC</a:t>
                </a:r>
                <a:endParaRPr lang="en-US" sz="24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7" name="Rectangle 6"/>
              <p:cNvSpPr/>
              <p:nvPr/>
            </p:nvSpPr>
            <p:spPr>
              <a:xfrm>
                <a:off x="1759422" y="2970219"/>
                <a:ext cx="1552520" cy="438207"/>
              </a:xfrm>
              <a:prstGeom prst="rect">
                <a:avLst/>
              </a:prstGeom>
              <a:noFill/>
            </p:spPr>
            <p:txBody>
              <a:bodyPr wrap="none" lIns="91440" tIns="45720" rIns="91440" bIns="45720">
                <a:spAutoFit/>
              </a:bodyPr>
              <a:lstStyle/>
              <a:p>
                <a:pPr algn="ctr"/>
                <a:r>
                  <a:rPr lang="en-US" sz="1100" b="1" cap="none" spc="0" dirty="0" smtClean="0">
                    <a:ln w="0"/>
                    <a:solidFill>
                      <a:srgbClr val="0A7827"/>
                    </a:solidFill>
                    <a:effectLst>
                      <a:outerShdw blurRad="38100" dist="19050" dir="2700000" algn="tl" rotWithShape="0">
                        <a:schemeClr val="dk1">
                          <a:alpha val="40000"/>
                        </a:schemeClr>
                      </a:outerShdw>
                    </a:effectLst>
                  </a:rPr>
                  <a:t>CHAMPIONS</a:t>
                </a:r>
                <a:endParaRPr lang="en-US" sz="1100" b="1" cap="none" spc="0" dirty="0">
                  <a:ln w="0"/>
                  <a:solidFill>
                    <a:srgbClr val="0A7827"/>
                  </a:solidFill>
                  <a:effectLst>
                    <a:outerShdw blurRad="38100" dist="19050" dir="2700000" algn="tl" rotWithShape="0">
                      <a:schemeClr val="dk1">
                        <a:alpha val="40000"/>
                      </a:schemeClr>
                    </a:outerShdw>
                  </a:effectLst>
                </a:endParaRPr>
              </a:p>
            </p:txBody>
          </p:sp>
          <p:sp>
            <p:nvSpPr>
              <p:cNvPr id="8" name="Rectangle 7"/>
              <p:cNvSpPr/>
              <p:nvPr/>
            </p:nvSpPr>
            <p:spPr>
              <a:xfrm>
                <a:off x="920801" y="2050837"/>
                <a:ext cx="3389639" cy="438207"/>
              </a:xfrm>
              <a:prstGeom prst="rect">
                <a:avLst/>
              </a:prstGeom>
              <a:noFill/>
            </p:spPr>
            <p:txBody>
              <a:bodyPr wrap="square" lIns="91440" tIns="45720" rIns="91440" bIns="45720">
                <a:spAutoFit/>
              </a:bodyPr>
              <a:lstStyle/>
              <a:p>
                <a:pPr algn="ctr"/>
                <a:r>
                  <a:rPr lang="en-US" sz="1100" b="1" cap="none" spc="0" dirty="0" smtClean="0">
                    <a:ln w="0"/>
                    <a:solidFill>
                      <a:srgbClr val="0A7827"/>
                    </a:solidFill>
                    <a:effectLst>
                      <a:outerShdw blurRad="38100" dist="19050" dir="2700000" algn="tl" rotWithShape="0">
                        <a:schemeClr val="dk1">
                          <a:alpha val="40000"/>
                        </a:schemeClr>
                      </a:outerShdw>
                    </a:effectLst>
                  </a:rPr>
                  <a:t>LOCAl FOOD</a:t>
                </a:r>
                <a:endParaRPr lang="en-US" sz="1100" b="1" cap="none" spc="0" dirty="0">
                  <a:ln w="0"/>
                  <a:solidFill>
                    <a:srgbClr val="0A7827"/>
                  </a:solidFill>
                  <a:effectLst>
                    <a:outerShdw blurRad="38100" dist="19050" dir="2700000" algn="tl" rotWithShape="0">
                      <a:schemeClr val="dk1">
                        <a:alpha val="40000"/>
                      </a:schemeClr>
                    </a:outerShdw>
                  </a:effectLst>
                </a:endParaRPr>
              </a:p>
            </p:txBody>
          </p:sp>
        </p:grpSp>
      </p:grpSp>
      <p:sp>
        <p:nvSpPr>
          <p:cNvPr id="19" name="Rectangle 18"/>
          <p:cNvSpPr/>
          <p:nvPr/>
        </p:nvSpPr>
        <p:spPr>
          <a:xfrm>
            <a:off x="123092" y="177284"/>
            <a:ext cx="1486882" cy="338554"/>
          </a:xfrm>
          <a:prstGeom prst="rect">
            <a:avLst/>
          </a:prstGeom>
        </p:spPr>
        <p:txBody>
          <a:bodyPr wrap="none">
            <a:spAutoFit/>
          </a:bodyPr>
          <a:lstStyle/>
          <a:p>
            <a:r>
              <a:rPr lang="en-US" sz="1600" dirty="0" smtClean="0"/>
              <a:t>Brand </a:t>
            </a:r>
            <a:r>
              <a:rPr lang="en-US" sz="1600" dirty="0"/>
              <a:t>guideline</a:t>
            </a:r>
          </a:p>
        </p:txBody>
      </p:sp>
      <p:sp>
        <p:nvSpPr>
          <p:cNvPr id="20" name="Rectangle 19"/>
          <p:cNvSpPr/>
          <p:nvPr/>
        </p:nvSpPr>
        <p:spPr>
          <a:xfrm>
            <a:off x="123092" y="624959"/>
            <a:ext cx="1668790" cy="369332"/>
          </a:xfrm>
          <a:prstGeom prst="rect">
            <a:avLst/>
          </a:prstGeom>
        </p:spPr>
        <p:txBody>
          <a:bodyPr wrap="none">
            <a:spAutoFit/>
          </a:bodyPr>
          <a:lstStyle/>
          <a:p>
            <a:r>
              <a:rPr lang="en-US" b="1" dirty="0">
                <a:solidFill>
                  <a:srgbClr val="0A7827"/>
                </a:solidFill>
              </a:rPr>
              <a:t>11 Brand </a:t>
            </a:r>
            <a:r>
              <a:rPr lang="en-US" b="1" dirty="0" smtClean="0">
                <a:solidFill>
                  <a:srgbClr val="0A7827"/>
                </a:solidFill>
              </a:rPr>
              <a:t>Visual</a:t>
            </a:r>
            <a:endParaRPr lang="en-US" b="1" dirty="0">
              <a:solidFill>
                <a:srgbClr val="0A7827"/>
              </a:solidFill>
            </a:endParaRPr>
          </a:p>
        </p:txBody>
      </p:sp>
    </p:spTree>
    <p:extLst>
      <p:ext uri="{BB962C8B-B14F-4D97-AF65-F5344CB8AC3E}">
        <p14:creationId xmlns:p14="http://schemas.microsoft.com/office/powerpoint/2010/main" val="352905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789</Words>
  <Application>Microsoft Office PowerPoint</Application>
  <PresentationFormat>Widescreen</PresentationFormat>
  <Paragraphs>159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Impact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90</cp:revision>
  <dcterms:created xsi:type="dcterms:W3CDTF">2020-02-15T05:24:53Z</dcterms:created>
  <dcterms:modified xsi:type="dcterms:W3CDTF">2020-02-22T18:34:36Z</dcterms:modified>
</cp:coreProperties>
</file>