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300" r:id="rId5"/>
    <p:sldId id="321" r:id="rId6"/>
    <p:sldId id="322" r:id="rId7"/>
    <p:sldId id="290" r:id="rId8"/>
    <p:sldId id="317" r:id="rId9"/>
    <p:sldId id="319" r:id="rId10"/>
    <p:sldId id="323" r:id="rId11"/>
    <p:sldId id="316" r:id="rId12"/>
    <p:sldId id="291" r:id="rId13"/>
    <p:sldId id="299" r:id="rId14"/>
    <p:sldId id="314" r:id="rId15"/>
    <p:sldId id="307" r:id="rId16"/>
    <p:sldId id="292" r:id="rId17"/>
    <p:sldId id="315" r:id="rId18"/>
    <p:sldId id="320" r:id="rId19"/>
    <p:sldId id="298" r:id="rId20"/>
    <p:sldId id="293" r:id="rId21"/>
    <p:sldId id="301" r:id="rId22"/>
    <p:sldId id="308" r:id="rId23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25"/>
      <p:bold r:id="rId26"/>
      <p:italic r:id="rId27"/>
      <p:boldItalic r:id="rId28"/>
    </p:embeddedFont>
    <p:embeddedFont>
      <p:font typeface="Proxima Nova" panose="02000506030000020004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gKOobQIAvBkfjktSb1+KcPPC7F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7BD35F-4062-47D1-B47A-45037CD3493C}">
  <a:tblStyle styleId="{557BD35F-4062-47D1-B47A-45037CD3493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4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54E493E-AD84-4810-BFE5-F8100E1B245A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3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98D4CF2-2159-4895-A14E-519EFE8E00AD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3"/>
    <p:restoredTop sz="95969"/>
  </p:normalViewPr>
  <p:slideViewPr>
    <p:cSldViewPr snapToGrid="0">
      <p:cViewPr varScale="1">
        <p:scale>
          <a:sx n="207" d="100"/>
          <a:sy n="207" d="100"/>
        </p:scale>
        <p:origin x="10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29702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62515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81994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46613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87884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2520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63307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51347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32357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88074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97740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96664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588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3082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43692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44479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8037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68408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0279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3" name="Google Shape;53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trial/tableau-softwar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nathanlauga/nba-games?resource=download" TargetMode="External"/><Relationship Id="rId4" Type="http://schemas.openxmlformats.org/officeDocument/2006/relationships/hyperlink" Target="https://www.nba.com/sta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title" idx="4294967295"/>
          </p:nvPr>
        </p:nvSpPr>
        <p:spPr>
          <a:xfrm>
            <a:off x="35875" y="57116"/>
            <a:ext cx="5981747" cy="3824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CAPSTONE PROJECT</a:t>
            </a:r>
            <a:br>
              <a:rPr lang="en-CA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CA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NBA DATA ANALYSIS WITH FOCUS ON THE LA LAKERS </a:t>
            </a:r>
            <a:br>
              <a:rPr lang="en-CA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CA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(2003 – 2022)</a:t>
            </a:r>
            <a:br>
              <a:rPr lang="en-GB" sz="2800" b="1" i="0" dirty="0">
                <a:solidFill>
                  <a:srgbClr val="E6EDF3"/>
                </a:solidFill>
                <a:effectLst/>
                <a:latin typeface="-apple-system"/>
              </a:rPr>
            </a:br>
            <a:endParaRPr lang="en-CA" sz="4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B84359-1580-7E4A-E89B-107A3923E759}"/>
              </a:ext>
            </a:extLst>
          </p:cNvPr>
          <p:cNvSpPr txBox="1"/>
          <p:nvPr/>
        </p:nvSpPr>
        <p:spPr>
          <a:xfrm>
            <a:off x="619700" y="4624800"/>
            <a:ext cx="3797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dirty="0">
                <a:solidFill>
                  <a:schemeClr val="bg1"/>
                </a:solidFill>
              </a:rPr>
              <a:t>AMUSA IDRIS ADEBOLA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73293" y="14410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i="0" u="none" strike="noStrike" cap="none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 – Python – Model</a:t>
            </a:r>
            <a:endParaRPr lang="en-CA"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415125" y="931652"/>
            <a:ext cx="8211290" cy="3965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/>
              <a:t>Import Python libraries i.e. </a:t>
            </a:r>
            <a:r>
              <a:rPr lang="en-GB" sz="2200" dirty="0" err="1"/>
              <a:t>sklearn</a:t>
            </a:r>
            <a:r>
              <a:rPr lang="en-GB" sz="2200" dirty="0"/>
              <a:t>, pandas, </a:t>
            </a:r>
            <a:r>
              <a:rPr lang="en-GB" sz="2200" dirty="0" err="1"/>
              <a:t>numpy</a:t>
            </a:r>
            <a:r>
              <a:rPr lang="en-GB" sz="2200" dirty="0"/>
              <a:t>, matplotlib, seaborn etc. to help build a regression model.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/>
              <a:t>Drop columns with missing values.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/>
              <a:t>Declare feature vector and target variable.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/>
              <a:t>Split the data intro train and test.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/>
              <a:t>Generate the regression model.</a:t>
            </a:r>
            <a:endParaRPr lang="en-GB" sz="2200" i="1" dirty="0"/>
          </a:p>
          <a:p>
            <a:endParaRPr lang="en-GB" sz="1800" dirty="0"/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193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107476" y="39044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i="0" u="none" strike="noStrike" cap="none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 – Tableau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415125" y="931652"/>
            <a:ext cx="8211290" cy="3965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Connect the data 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Detect different data types in the data and make corrections to them.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Build at least 5 different visualizations, including Date and time, Analytical visuals (Forecasting - Clustering) and Show Me tables, to learn more about the dataset.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Try to find an interesting pattern, meaningful key points, trend, outlier, etc. from the data used in the above steps.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Create the dashboard.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Get ready to present the dashboard.</a:t>
            </a:r>
          </a:p>
          <a:p>
            <a:endParaRPr lang="en-GB" sz="1800" dirty="0"/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54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4473786" cy="14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</a:t>
            </a:r>
            <a:endParaRPr sz="4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029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0" y="0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i="0" u="none" strike="noStrike" cap="none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 – Win/Loss Ratio</a:t>
            </a:r>
            <a:endParaRPr lang="en-CA"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0" y="538052"/>
            <a:ext cx="9144000" cy="451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/>
              <a:t>From the dataset, LA Lakers had their most wins (86) in a single NBA season in 2008. Interestingly, even though they won the NBA Western conference, they lost the NBA championship to the Boston Celtics.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/>
              <a:t>Conversely, they had their fewest wins (19) in 2015 where they finished bottom of the NBA Western conference.</a:t>
            </a:r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1944E-B604-24EE-0AFF-E7A036957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1" y="1295152"/>
            <a:ext cx="8645144" cy="384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0" y="0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i="0" u="none" strike="noStrike" cap="none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 – 3pt. Success rate</a:t>
            </a:r>
            <a:endParaRPr lang="en-CA"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9073" y="538052"/>
            <a:ext cx="8898315" cy="412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LA Lakers had their highest 3-point success rate (38.19%) in 2017 and had their lowest 3-point accuracy (30.64%) in 2003. They have an average success rate of 34.28% over the seasons. </a:t>
            </a:r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14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8CDCF6-4E7E-74B9-5A3A-B8A402058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1" y="1085316"/>
            <a:ext cx="8670781" cy="405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1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0" y="0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dirty="0">
                <a:solidFill>
                  <a:srgbClr val="404040"/>
                </a:solidFill>
                <a:latin typeface="Proxima Nova"/>
                <a:sym typeface="Proxima Nova"/>
              </a:rPr>
              <a:t>Learnings from the Data</a:t>
            </a:r>
            <a:endParaRPr lang="en-CA"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122842" y="734852"/>
            <a:ext cx="8606033" cy="412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LA Lakers had their most NBA wins in a calendar year (86) in 2008. Conversely, they had their fewest wins (19) in the 2015.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The LA Lakers had their highest 3-point success rate (38.19%) in 2017 and had their lowest 3-point accuracy (30.64%) in 2003.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The LA Lakers attempted their highest amount of 3-point shots (42) in 2017 and attempted their lowest 3-point shots (26) in 2011. </a:t>
            </a:r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3104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4473786" cy="14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</a:t>
            </a:r>
            <a:endParaRPr sz="4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6810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201480" y="0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dirty="0">
                <a:solidFill>
                  <a:srgbClr val="404040"/>
                </a:solidFill>
                <a:latin typeface="Proxima Nova"/>
                <a:sym typeface="Proxima Nova"/>
              </a:rPr>
              <a:t>Dashboard</a:t>
            </a:r>
            <a:endParaRPr lang="en-CA"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415124" y="931652"/>
            <a:ext cx="8606033" cy="412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dirty="0"/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17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5BBAAA-96B2-4911-03CB-740B13514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2" y="649480"/>
            <a:ext cx="8679326" cy="4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2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4473786" cy="14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CHALLENGES</a:t>
            </a:r>
            <a:endParaRPr sz="4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0286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59184" y="-5457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i="0" u="none" strike="noStrike" cap="none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CHALLENGES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415125" y="931652"/>
            <a:ext cx="8211290" cy="383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Data type correction required after EDA and modelling on </a:t>
            </a:r>
            <a:r>
              <a:rPr lang="en-GB" sz="2000" dirty="0" err="1">
                <a:latin typeface="Helvetica Neue"/>
                <a:ea typeface="Helvetica Neue"/>
                <a:cs typeface="Helvetica Neue"/>
                <a:sym typeface="Helvetica Neue"/>
              </a:rPr>
              <a:t>Jupyter</a:t>
            </a: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 lab.</a:t>
            </a:r>
          </a:p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Forecasting Reliability: had to forecast even with 2022 data been incomplete (ended at the close of the 2021/2022 season).</a:t>
            </a:r>
          </a:p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Dashboard Design Complexity: Designing an effective and user-friendly dashboard to meet diverse stakeholder needs and preferences.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77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18145" y="8102"/>
            <a:ext cx="366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4000" b="1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4000" b="1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000" y="4176000"/>
            <a:ext cx="1797625" cy="4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/>
          <p:nvPr/>
        </p:nvSpPr>
        <p:spPr>
          <a:xfrm>
            <a:off x="1411950" y="1204925"/>
            <a:ext cx="3960000" cy="425700"/>
          </a:xfrm>
          <a:prstGeom prst="rect">
            <a:avLst/>
          </a:prstGeom>
          <a:solidFill>
            <a:srgbClr val="F9C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b="0" i="0" u="none" strike="noStrike" cap="none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PROJECT/GOALS</a:t>
            </a:r>
            <a:endParaRPr sz="2000" b="0" i="0" u="none" strike="noStrike" cap="none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1702945" y="1701470"/>
            <a:ext cx="3960000" cy="425700"/>
          </a:xfrm>
          <a:prstGeom prst="rect">
            <a:avLst/>
          </a:prstGeom>
          <a:solidFill>
            <a:srgbClr val="D451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IMPORTANCE</a:t>
            </a:r>
            <a:endParaRPr sz="2000" b="0" i="0" u="none" strike="noStrike" cap="none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1993940" y="2198015"/>
            <a:ext cx="3960000" cy="425700"/>
          </a:xfrm>
          <a:prstGeom prst="rect">
            <a:avLst/>
          </a:prstGeom>
          <a:solidFill>
            <a:srgbClr val="16A4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chemeClr val="dk1"/>
              </a:buClr>
              <a:buSzPts val="2000"/>
            </a:pPr>
            <a:r>
              <a:rPr lang="en-CA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</a:t>
            </a:r>
            <a:endParaRPr sz="2000" b="0" i="0" u="none" strike="noStrike" cap="none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2284935" y="2694560"/>
            <a:ext cx="3960000" cy="425700"/>
          </a:xfrm>
          <a:prstGeom prst="rect">
            <a:avLst/>
          </a:prstGeom>
          <a:solidFill>
            <a:srgbClr val="F9C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000"/>
            </a:pPr>
            <a:r>
              <a:rPr lang="en-CA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sz="2000" b="0" i="0" u="none" strike="noStrike" cap="none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575930" y="3191105"/>
            <a:ext cx="3960000" cy="425700"/>
          </a:xfrm>
          <a:prstGeom prst="rect">
            <a:avLst/>
          </a:prstGeom>
          <a:solidFill>
            <a:srgbClr val="D451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80000"/>
              </a:lnSpc>
              <a:buSzPts val="2000"/>
            </a:pPr>
            <a:r>
              <a:rPr lang="en-CA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CHALLENGES</a:t>
            </a:r>
            <a:endParaRPr sz="2000" b="0" i="0" u="none" strike="noStrike" cap="none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2</a:t>
            </a:fld>
            <a:endParaRPr/>
          </a:p>
        </p:txBody>
      </p:sp>
      <p:sp>
        <p:nvSpPr>
          <p:cNvPr id="2" name="Google Shape;76;p2">
            <a:extLst>
              <a:ext uri="{FF2B5EF4-FFF2-40B4-BE49-F238E27FC236}">
                <a16:creationId xmlns:a16="http://schemas.microsoft.com/office/drawing/2014/main" id="{8AE7103C-FA0E-1DDC-FF21-3E63E3305E19}"/>
              </a:ext>
            </a:extLst>
          </p:cNvPr>
          <p:cNvSpPr/>
          <p:nvPr/>
        </p:nvSpPr>
        <p:spPr>
          <a:xfrm>
            <a:off x="2877860" y="3687650"/>
            <a:ext cx="3960000" cy="425700"/>
          </a:xfrm>
          <a:prstGeom prst="rect">
            <a:avLst/>
          </a:prstGeom>
          <a:solidFill>
            <a:srgbClr val="16A4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2000"/>
            </a:pPr>
            <a:r>
              <a:rPr lang="en-CA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FUTURE GOALS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4473786" cy="14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GOALS</a:t>
            </a:r>
            <a:endParaRPr sz="4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3991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59184" y="62717"/>
            <a:ext cx="831375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i="0" u="none" strike="noStrike" cap="none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GOALS: If I had more time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415125" y="931652"/>
            <a:ext cx="8211290" cy="383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Explore additional features of the datasets (especially impact of key players performances) for more comprehensive analysis.</a:t>
            </a:r>
          </a:p>
          <a:p>
            <a:pPr marL="457200" indent="-342900">
              <a:spcBef>
                <a:spcPts val="2000"/>
              </a:spcBef>
              <a:buSzPts val="1800"/>
              <a:buFont typeface="Helvetica Neue"/>
              <a:buChar char="●"/>
            </a:pP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Perform more visualizations to better interpret the data and get better deductions.</a:t>
            </a:r>
          </a:p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Refine visualizations and dashboard layout for better user experience.</a:t>
            </a:r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75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415125" y="246825"/>
            <a:ext cx="831375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i="0" u="none" strike="noStrike" cap="none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References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415125" y="931652"/>
            <a:ext cx="8211290" cy="383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r>
              <a:rPr lang="en-US" sz="1800" dirty="0"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https://www.tableau.com/trial/tableau-software</a:t>
            </a:r>
            <a:r>
              <a:rPr lang="en-US" sz="18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r>
              <a:rPr lang="en-GB" sz="1800" dirty="0"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https://www.nba.com/stats</a:t>
            </a:r>
            <a:endParaRPr lang="en-GB"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r>
              <a:rPr lang="en-GB" sz="1800" dirty="0"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https://www.kaggle.com/datasets/nathanlauga/nba-games?resource=download</a:t>
            </a:r>
            <a:endParaRPr lang="en-GB"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endParaRPr lang="en-GB" sz="18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707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4473786" cy="14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GOALS</a:t>
            </a:r>
            <a:endParaRPr sz="4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0" y="0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i="0" u="none" strike="noStrike" cap="none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GOALS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415125" y="931652"/>
            <a:ext cx="8211290" cy="383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r>
              <a:rPr lang="en-CA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project involves the analysis and visualization of NBA data with a particular focus on LA Lakers. The dataset covers the years 2003-2022 and is sourced from the NBA stats website. </a:t>
            </a:r>
          </a:p>
          <a:p>
            <a:pPr marL="457200" indent="-342900">
              <a:spcBef>
                <a:spcPts val="2000"/>
              </a:spcBef>
              <a:buSzPts val="1800"/>
              <a:buFont typeface="Helvetica Neue"/>
              <a:buChar char="●"/>
            </a:pPr>
            <a:r>
              <a:rPr lang="en-CA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analyzed 5 datasets (csv files), listed below:</a:t>
            </a:r>
          </a:p>
          <a:p>
            <a:pPr fontAlgn="base"/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GB" sz="1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games.csv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: all games from 2004 season to last update with the date, teams 	and some details like number of points, etc.</a:t>
            </a:r>
          </a:p>
          <a:p>
            <a:pPr fontAlgn="base"/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GB" sz="1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games_details.csv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: details of games dataset, all statistics of players for a 	given game.</a:t>
            </a:r>
          </a:p>
          <a:p>
            <a:pPr fontAlgn="base"/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GB" sz="1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players.csv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: players details (name).</a:t>
            </a:r>
          </a:p>
          <a:p>
            <a:pPr fontAlgn="base"/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GB" sz="1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ranking.csv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: ranking of NBA given a day (split into west and east).</a:t>
            </a:r>
          </a:p>
          <a:p>
            <a:pPr fontAlgn="base"/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GB" sz="1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teams.csv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: all teams of NBA.</a:t>
            </a:r>
          </a:p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endParaRPr lang="en-CA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823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5356884" cy="14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IMPORTANCE</a:t>
            </a:r>
            <a:endParaRPr sz="4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657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0" y="0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i="0" u="none" strike="noStrike" cap="none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IMPORTANCE</a:t>
            </a:r>
            <a:endParaRPr lang="en-CA"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0" y="673901"/>
            <a:ext cx="8898315" cy="4382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 project on basketball game statistics is important for various reasons: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Performance Analysis: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Assess player and team performance for improvement.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Player Development: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Tailor training programs to individual player needs.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Team Management: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Make informed decisions on player rotations, substitutions, and team composition.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Scouting and Recruitment: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Evaluate opponents and identify potential recruits.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Injury Prevention: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Monitor player workload for effective injury prevention.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Sponsorship and Marketing: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Identify high-performing teams and players for sponsorships and partnerships.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Educational Opportunities: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Provide learning opportunities in data science, analytics, and sports management.</a:t>
            </a:r>
          </a:p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endParaRPr lang="en-CA" sz="18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Helvetica Neue"/>
            </a:endParaRPr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624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4473786" cy="14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</a:t>
            </a:r>
            <a:endParaRPr sz="4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4870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0" y="14410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i="0" u="none" strike="noStrike" cap="none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 – Python – Data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415125" y="931652"/>
            <a:ext cx="8211290" cy="3965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Import some python libraries i.e. matplotlib, seaborn, pandas, datetime etc. to help with data visualization.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Read the 5 datasets csv files, get their dimensions (shape) and put them into data frames.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Generate several statistics, to include, wins, points, assists, rebounds, home and away performances etc, about LA Lakers.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Create a list for LA Lakers team performances in relation to opposition performances over a period to analyze team strength.</a:t>
            </a:r>
          </a:p>
          <a:p>
            <a:endParaRPr lang="en-GB" sz="1800" dirty="0"/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506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64747" y="47590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i="0" u="none" strike="noStrike" cap="none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 – Python – EDA</a:t>
            </a:r>
            <a:endParaRPr lang="en-CA"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169318" y="698194"/>
            <a:ext cx="8211290" cy="3965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Import the Python libraries i.e. matplotlib, seaborn, pandas, datetime etc. to help with exploratory data analysis.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Read the merged data csv file i.e. </a:t>
            </a:r>
            <a:r>
              <a:rPr lang="en-GB" sz="1800" i="1" dirty="0"/>
              <a:t>LALData.csv</a:t>
            </a:r>
            <a:r>
              <a:rPr lang="en-GB" sz="1800" dirty="0"/>
              <a:t>, get the dimension (shape) and put them in data frames.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For my team of choice i.e. LA Lakers, and their opponents, generate different statistics like Team_Points, Opposition_Points, Team_assists etc, and put into data frames.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Generate histoplots, boxplots &amp; lineplots showing relationships and seasonal trends of key NBA game statistics.</a:t>
            </a:r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17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992</Words>
  <Application>Microsoft Macintosh PowerPoint</Application>
  <PresentationFormat>On-screen Show (16:9)</PresentationFormat>
  <Paragraphs>92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Proxima Nova</vt:lpstr>
      <vt:lpstr>Arial</vt:lpstr>
      <vt:lpstr>-apple-system</vt:lpstr>
      <vt:lpstr>Helvetica Neue</vt:lpstr>
      <vt:lpstr>Simple Light</vt:lpstr>
      <vt:lpstr>CAPSTONE PROJECT NBA DATA ANALYSIS WITH FOCUS ON THE LA LAKERS  (2003 – 2022) </vt:lpstr>
      <vt:lpstr>AGENDA</vt:lpstr>
      <vt:lpstr>PROJECT GOALS</vt:lpstr>
      <vt:lpstr>PowerPoint Presentation</vt:lpstr>
      <vt:lpstr>PROJECT IMPORTANCE</vt:lpstr>
      <vt:lpstr>PowerPoint Presentation</vt:lpstr>
      <vt:lpstr>PROCESS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DASHBOARD</vt:lpstr>
      <vt:lpstr>PowerPoint Presentation</vt:lpstr>
      <vt:lpstr>CHALLENGES</vt:lpstr>
      <vt:lpstr>PowerPoint Presentation</vt:lpstr>
      <vt:lpstr>FUTURE GOALS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ORGANISING DATA</dc:title>
  <dc:creator>Brian Lynch</dc:creator>
  <cp:lastModifiedBy>Microsoft Office User</cp:lastModifiedBy>
  <cp:revision>52</cp:revision>
  <dcterms:modified xsi:type="dcterms:W3CDTF">2024-02-01T20:05:04Z</dcterms:modified>
</cp:coreProperties>
</file>