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00" r:id="rId5"/>
    <p:sldId id="290" r:id="rId6"/>
    <p:sldId id="302" r:id="rId7"/>
    <p:sldId id="313" r:id="rId8"/>
    <p:sldId id="291" r:id="rId9"/>
    <p:sldId id="299" r:id="rId10"/>
    <p:sldId id="309" r:id="rId11"/>
    <p:sldId id="310" r:id="rId12"/>
    <p:sldId id="312" r:id="rId13"/>
    <p:sldId id="314" r:id="rId14"/>
    <p:sldId id="307" r:id="rId15"/>
    <p:sldId id="315" r:id="rId16"/>
    <p:sldId id="292" r:id="rId17"/>
    <p:sldId id="298" r:id="rId18"/>
    <p:sldId id="293" r:id="rId19"/>
    <p:sldId id="301" r:id="rId20"/>
    <p:sldId id="308" r:id="rId2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Proxima Nova" panose="0200050603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KOobQIAvBkfjktSb1+KcPPC7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BD35F-4062-47D1-B47A-45037CD3493C}">
  <a:tblStyle styleId="{557BD35F-4062-47D1-B47A-45037CD3493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54E493E-AD84-4810-BFE5-F8100E1B245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8D4CF2-2159-4895-A14E-519EFE8E00A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0"/>
  </p:normalViewPr>
  <p:slideViewPr>
    <p:cSldViewPr snapToGrid="0">
      <p:cViewPr varScale="1">
        <p:scale>
          <a:sx n="146" d="100"/>
          <a:sy n="146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9975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7757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531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7884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2520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1347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30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807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97740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666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58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3082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03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576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10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199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661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risadebolaamusa2/lhl_tableau_project/blob/main/assignment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trial/tableau-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35875" y="57117"/>
            <a:ext cx="5981747" cy="330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FINAL PROJECT TABLEAU</a:t>
            </a:r>
            <a:b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FAA WILDLIFE STRIKES, </a:t>
            </a:r>
            <a:r>
              <a:rPr lang="en-US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2015</a:t>
            </a:r>
            <a:br>
              <a:rPr lang="en-GB" sz="2800" b="1" i="0" dirty="0">
                <a:solidFill>
                  <a:srgbClr val="E6EDF3"/>
                </a:solidFill>
                <a:effectLst/>
                <a:latin typeface="-apple-system"/>
              </a:rPr>
            </a:br>
            <a:endParaRPr lang="en-CA"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84359-1580-7E4A-E89B-107A3923E759}"/>
              </a:ext>
            </a:extLst>
          </p:cNvPr>
          <p:cNvSpPr txBox="1"/>
          <p:nvPr/>
        </p:nvSpPr>
        <p:spPr>
          <a:xfrm>
            <a:off x="619700" y="4624800"/>
            <a:ext cx="379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solidFill>
                  <a:schemeClr val="bg1"/>
                </a:solidFill>
              </a:rPr>
              <a:t>AMUSA IDRIS ADEBOLA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RESULTS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4" y="9316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Question: </a:t>
            </a:r>
            <a:r>
              <a:rPr lang="en-GB" dirty="0"/>
              <a:t>Is there a particular time of the year when wildlife strikes are more prevalent?</a:t>
            </a:r>
          </a:p>
          <a:p>
            <a:endParaRPr lang="en-GB" dirty="0"/>
          </a:p>
          <a:p>
            <a:r>
              <a:rPr lang="en-GB" b="1" dirty="0"/>
              <a:t>Answer: </a:t>
            </a:r>
            <a:r>
              <a:rPr lang="en-GB" dirty="0"/>
              <a:t>Wildlife strikes are more prevalent in August (4,209), July (3,875) and September (3,286).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BD134-B000-3842-98E5-AC93F4B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4" y="1688752"/>
            <a:ext cx="8380532" cy="34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RESULTS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9316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Question: </a:t>
            </a:r>
            <a:r>
              <a:rPr lang="en-GB" dirty="0"/>
              <a:t>Can we predict the future trend of wildlife strikes?</a:t>
            </a:r>
          </a:p>
          <a:p>
            <a:endParaRPr lang="en-GB" dirty="0"/>
          </a:p>
          <a:p>
            <a:r>
              <a:rPr lang="en-GB" b="1" dirty="0"/>
              <a:t>Answer: </a:t>
            </a:r>
            <a:r>
              <a:rPr lang="en-GB" dirty="0"/>
              <a:t>Yes, the future trend for the next 2 years shows there will be an increase in wildlife strikes.</a:t>
            </a:r>
          </a:p>
          <a:p>
            <a:endParaRPr lang="en-GB" dirty="0">
              <a:effectLst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DDBC6-7DFE-BF23-8D2B-19C89CA8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" y="1688751"/>
            <a:ext cx="8734697" cy="33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RESULTS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9316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Question: </a:t>
            </a:r>
            <a:r>
              <a:rPr lang="en-GB" dirty="0"/>
              <a:t>What is the yearly cost of damages from wildlife strikes? Can you also forecast the cost of damages for the next 2 years?</a:t>
            </a:r>
          </a:p>
          <a:p>
            <a:endParaRPr lang="en-GB" dirty="0"/>
          </a:p>
          <a:p>
            <a:r>
              <a:rPr lang="en-GB" b="1" dirty="0"/>
              <a:t>Answer: </a:t>
            </a:r>
            <a:r>
              <a:rPr lang="en-GB" dirty="0"/>
              <a:t>The wildlife species most frequently involved in strikes are Mourning dove (2,002), Gulls (1,792), Barn swallow (1,629), European starling (1,462), and Horned lark (1,223).</a:t>
            </a:r>
            <a:endParaRPr lang="en-NG" dirty="0"/>
          </a:p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EBF70-75B3-033D-64DE-DF16F27C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2107474"/>
            <a:ext cx="8637981" cy="30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RESULTS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9316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Question: </a:t>
            </a:r>
            <a:r>
              <a:rPr lang="en-GB" dirty="0"/>
              <a:t>Which wildlife species are most frequently involved in strikes?</a:t>
            </a:r>
          </a:p>
          <a:p>
            <a:endParaRPr lang="en-GB" dirty="0"/>
          </a:p>
          <a:p>
            <a:r>
              <a:rPr lang="en-GB" b="1" dirty="0"/>
              <a:t>Answer: </a:t>
            </a:r>
            <a:r>
              <a:rPr lang="en-GB" dirty="0"/>
              <a:t>The wildlife species most frequently involved in strikes are Mourning dove (2,002), Gulls (1,792), Barn swallow (1,629), European starling (1,462), and Horned lark (1,223).</a:t>
            </a:r>
            <a:endParaRPr lang="en-NG" dirty="0"/>
          </a:p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0F8B4-793E-A31C-5B8E-46A014D41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89760"/>
            <a:ext cx="8699863" cy="30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chemeClr val="tx1"/>
                </a:solidFill>
                <a:latin typeface="Proxima Nova"/>
                <a:sym typeface="Proxima Nova"/>
              </a:rPr>
              <a:t>Learnings from the Data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4" y="9316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-GB" dirty="0"/>
              <a:t>The wildlife species most frequently involved in strikes are Mourning dove (2,002), Gulls (1,792), Barn swallow (1,629), European starling (1,462), and Horned lark (1,223).</a:t>
            </a:r>
          </a:p>
          <a:p>
            <a:pPr marL="342900" indent="-342900">
              <a:buAutoNum type="arabicPeriod"/>
            </a:pPr>
            <a:r>
              <a:rPr lang="en-GB" dirty="0"/>
              <a:t>The hotspots for wildlife strikes in the United States are California (3,026), Texas (2,306), Florida (2,239) and New York (2,140). Conversely, Wyoming has the least amount of wildlife strikes (50).</a:t>
            </a:r>
          </a:p>
          <a:p>
            <a:pPr marL="342900" indent="-342900">
              <a:buFont typeface="Arial"/>
              <a:buAutoNum type="arabicPeriod"/>
            </a:pPr>
            <a:r>
              <a:rPr lang="en-GB" dirty="0"/>
              <a:t>Wildlife strikes are more prevalent in August (4,209), July (3,875) and September (3,286).</a:t>
            </a:r>
          </a:p>
          <a:p>
            <a:pPr marL="342900" indent="-342900">
              <a:buFont typeface="Arial"/>
              <a:buAutoNum type="arabicPeriod"/>
            </a:pPr>
            <a:r>
              <a:rPr lang="en-GB" dirty="0"/>
              <a:t>Wildlife strikes are increasing yearly. We predict an increase in wildlife strike over the next 2 years.</a:t>
            </a:r>
          </a:p>
          <a:p>
            <a:pPr marL="342900" indent="-342900">
              <a:buFont typeface="Arial"/>
              <a:buAutoNum type="arabicPeriod"/>
            </a:pPr>
            <a:r>
              <a:rPr lang="en-GB" dirty="0"/>
              <a:t>From the dataset, the year with the highest cost of damages from wildlife strikes is 2009 ($66,649,202). Conversely, the year with the lowest cost of damages from wildlife strikes is 2012 ($7,897,771).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1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chemeClr val="tx1"/>
                </a:solidFill>
                <a:latin typeface="Proxima Nova"/>
                <a:sym typeface="Proxima Nova"/>
              </a:rPr>
              <a:t>Dashboard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4" y="931652"/>
            <a:ext cx="8606033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04606-E3C3-B0C1-4500-F61DEBA9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2" y="931652"/>
            <a:ext cx="8606032" cy="42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81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Data Quality and Completeness: Dealing with missing or inconsistent data, requiring strategies like imputation and validation.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Spatial and Temporal Variability: </a:t>
            </a: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Analyzing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 wildlife strikes across locations and time periods with varying reporting standards and environmental factors.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Wildlife Categorization: Accurately categorizing diverse wildlife species in the dataset, suggesting the need for grouping and collaboration with experts.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Forecasting Reliability: Predicting future trends in wildlife strikes with uncertainties due to complex environmental and aviation factors.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Dashboard Design Complexity: Designing an effective and user-friendly dashboard to meet diverse stakeholder needs and preferences.</a:t>
            </a:r>
            <a:endParaRPr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99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GOALS: If I had more time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Explore additional features or external datasets for more comprehensive analysis.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Refine visualizations and dashboard layout for better user experience.</a:t>
            </a:r>
            <a:endParaRPr lang="en-US"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5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80425" y="471150"/>
            <a:ext cx="366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000" b="1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1411950" y="1204925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PROJECT/GOALS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702945" y="1701470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993940" y="2198015"/>
            <a:ext cx="39600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284935" y="2694560"/>
            <a:ext cx="39600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575930" y="3191105"/>
            <a:ext cx="39600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CA" sz="2000" b="0" i="0" u="none" strike="noStrike" cap="none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GOALS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831375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https://github.com/idrisadebolaamusa2/lhl_tableau_project/blob/main/assignment.md</a:t>
            </a:r>
            <a:endParaRPr lang="en-US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https://www.tableau.com/trial/tableau-software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0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PROJECT/GOALS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GOALS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2000"/>
              </a:spcBef>
              <a:buSzPts val="1800"/>
              <a:buFont typeface="Helvetica Neue"/>
              <a:buChar char="●"/>
            </a:pPr>
            <a:r>
              <a:rPr lang="en-CA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involves the analysis and visualization of wildlife strikes reported by airlines, airports, pilots, and other sources in the United States. The dataset covers the years 2000-2015 and is sourced from the FAA Wildlife Strike Database. 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82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87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96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1. Connect your data.</a:t>
            </a:r>
          </a:p>
          <a:p>
            <a:r>
              <a:rPr lang="en-GB" sz="1800" dirty="0"/>
              <a:t>2. Detect different data types in your data.</a:t>
            </a:r>
          </a:p>
          <a:p>
            <a:r>
              <a:rPr lang="en-GB" sz="1800" dirty="0"/>
              <a:t>3. Build at least 5 different visualizations to learn more about the dataset.</a:t>
            </a:r>
          </a:p>
          <a:p>
            <a:r>
              <a:rPr lang="en-GB" sz="1800" dirty="0"/>
              <a:t>4. There are three main different categorical features in the table. Try to learn more about these categories and find appropriate numerical features to study different trends.</a:t>
            </a:r>
          </a:p>
          <a:p>
            <a:r>
              <a:rPr lang="en-GB" sz="1800" dirty="0"/>
              <a:t>Effect</a:t>
            </a:r>
          </a:p>
          <a:p>
            <a:r>
              <a:rPr lang="en-GB" sz="1800" dirty="0"/>
              <a:t>When</a:t>
            </a:r>
          </a:p>
          <a:p>
            <a:r>
              <a:rPr lang="en-GB" sz="1800" dirty="0"/>
              <a:t>Wildlife</a:t>
            </a:r>
          </a:p>
          <a:p>
            <a:r>
              <a:rPr lang="en-GB" sz="1800" dirty="0"/>
              <a:t>5. In your final project you should show visualizations with:</a:t>
            </a:r>
          </a:p>
          <a:p>
            <a:r>
              <a:rPr lang="en-GB" sz="1800" dirty="0"/>
              <a:t>Maps</a:t>
            </a:r>
          </a:p>
          <a:p>
            <a:r>
              <a:rPr lang="en-GB" sz="1800" dirty="0"/>
              <a:t>Date and time</a:t>
            </a:r>
          </a:p>
          <a:p>
            <a:r>
              <a:rPr lang="en-GB" sz="1800" dirty="0"/>
              <a:t>Analytical visuals (Forecasting - Clustering)</a:t>
            </a:r>
          </a:p>
          <a:p>
            <a:r>
              <a:rPr lang="en-GB" sz="1800" dirty="0"/>
              <a:t>Show Me tables</a:t>
            </a: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i="0" u="none" strike="noStrike" cap="none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415125" y="931652"/>
            <a:ext cx="8211290" cy="383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6. Try to find an interesting pattern, trend, outlier, etc. from the data used in the above steps.</a:t>
            </a:r>
          </a:p>
          <a:p>
            <a:r>
              <a:rPr lang="en-GB" sz="1800" dirty="0"/>
              <a:t>7. From step 5, try to detect meaningful </a:t>
            </a:r>
            <a:r>
              <a:rPr lang="en-GB" sz="1800" dirty="0" err="1"/>
              <a:t>keypoints</a:t>
            </a:r>
            <a:r>
              <a:rPr lang="en-GB" sz="1800" dirty="0"/>
              <a:t>. This is the starting point to think about your dashboard.</a:t>
            </a:r>
          </a:p>
          <a:p>
            <a:r>
              <a:rPr lang="en-GB" sz="1800" dirty="0"/>
              <a:t>8. Come up with different questions which you will be answering and presenting at the end of this project.</a:t>
            </a:r>
          </a:p>
          <a:p>
            <a:r>
              <a:rPr lang="en-GB" sz="1800" dirty="0"/>
              <a:t>9. Create the dashboard to answer your questions that you came up with in step 8 and try to revise your questions along the way.</a:t>
            </a:r>
          </a:p>
          <a:p>
            <a:r>
              <a:rPr lang="en-GB" sz="1800" dirty="0"/>
              <a:t>10. Get ready to present your dashboard.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lphaUcPeriod"/>
            </a:pPr>
            <a:endParaRPr lang="en-US"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9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4473786" cy="14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29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415125" y="246825"/>
            <a:ext cx="7103700" cy="7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CA" sz="4000" b="1" dirty="0">
                <a:solidFill>
                  <a:srgbClr val="404040"/>
                </a:solidFill>
                <a:latin typeface="Proxima Nova"/>
                <a:sym typeface="Proxima Nova"/>
              </a:rPr>
              <a:t>RESULTS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22842" y="931652"/>
            <a:ext cx="8898315" cy="41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Question: </a:t>
            </a:r>
            <a:r>
              <a:rPr lang="en-GB" dirty="0"/>
              <a:t>Where are the hotspots for wildlife strikes in the United States?</a:t>
            </a:r>
          </a:p>
          <a:p>
            <a:endParaRPr lang="en-GB" dirty="0"/>
          </a:p>
          <a:p>
            <a:r>
              <a:rPr lang="en-GB" b="1" dirty="0"/>
              <a:t>Answer: </a:t>
            </a:r>
            <a:r>
              <a:rPr lang="en-GB" dirty="0"/>
              <a:t>The hotspots for wildlife strikes in the United States are California (3,026), Texas (2,306), Florida (2,239) and New York (2,140). Conversely, Wyoming has the least amount of wildlife strikes (50).</a:t>
            </a:r>
          </a:p>
          <a:p>
            <a:endParaRPr lang="en-GB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C12FA-E2B3-CA3C-28FD-E14CE359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1" y="1854926"/>
            <a:ext cx="8733776" cy="32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849</Words>
  <Application>Microsoft Macintosh PowerPoint</Application>
  <PresentationFormat>On-screen Show (16:9)</PresentationFormat>
  <Paragraphs>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Proxima Nova</vt:lpstr>
      <vt:lpstr>Arial</vt:lpstr>
      <vt:lpstr>-apple-system</vt:lpstr>
      <vt:lpstr>Helvetica Neue</vt:lpstr>
      <vt:lpstr>Simple Light</vt:lpstr>
      <vt:lpstr>FINAL PROJECT TABLEAU DATASET: FAA WILDLIFE STRIKES, 2015 </vt:lpstr>
      <vt:lpstr>AGENDA</vt:lpstr>
      <vt:lpstr>PROJECT/GOALS</vt:lpstr>
      <vt:lpstr>PowerPoint Presentation</vt:lpstr>
      <vt:lpstr>PROCESS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FUTURE GOALS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ORGANISING DATA</dc:title>
  <dc:creator>Brian Lynch</dc:creator>
  <cp:lastModifiedBy>Microsoft Office User</cp:lastModifiedBy>
  <cp:revision>27</cp:revision>
  <dcterms:modified xsi:type="dcterms:W3CDTF">2024-01-16T05:18:42Z</dcterms:modified>
</cp:coreProperties>
</file>