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3" r:id="rId2"/>
    <p:sldId id="514" r:id="rId3"/>
    <p:sldId id="527" r:id="rId4"/>
    <p:sldId id="496" r:id="rId5"/>
  </p:sldIdLst>
  <p:sldSz cx="6858000" cy="9906000" type="A4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23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4636" autoAdjust="0"/>
  </p:normalViewPr>
  <p:slideViewPr>
    <p:cSldViewPr>
      <p:cViewPr varScale="1">
        <p:scale>
          <a:sx n="76" d="100"/>
          <a:sy n="76" d="100"/>
        </p:scale>
        <p:origin x="3552" y="108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0" d="100"/>
          <a:sy n="90" d="100"/>
        </p:scale>
        <p:origin x="-3774" y="-114"/>
      </p:cViewPr>
      <p:guideLst>
        <p:guide orient="horz" pos="3223"/>
        <p:guide pos="2235"/>
      </p:guideLst>
    </p:cSldViewPr>
  </p:notesViewPr>
  <p:gridSpacing cx="360045" cy="36004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977" cy="512143"/>
          </a:xfrm>
          <a:prstGeom prst="rect">
            <a:avLst/>
          </a:prstGeom>
        </p:spPr>
        <p:txBody>
          <a:bodyPr vert="horz" lIns="95463" tIns="47732" rIns="95463" bIns="47732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0650" y="0"/>
            <a:ext cx="3076976" cy="512143"/>
          </a:xfrm>
          <a:prstGeom prst="rect">
            <a:avLst/>
          </a:prstGeom>
        </p:spPr>
        <p:txBody>
          <a:bodyPr vert="horz" lIns="95463" tIns="47732" rIns="95463" bIns="47732" rtlCol="0"/>
          <a:lstStyle>
            <a:lvl1pPr algn="r">
              <a:defRPr sz="1300"/>
            </a:lvl1pPr>
          </a:lstStyle>
          <a:p>
            <a:fld id="{2E203CD5-3A3D-477A-A20F-26602BE497F0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20913" y="766763"/>
            <a:ext cx="26574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63" tIns="47732" rIns="95463" bIns="477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429" y="4861235"/>
            <a:ext cx="5680444" cy="4605988"/>
          </a:xfrm>
          <a:prstGeom prst="rect">
            <a:avLst/>
          </a:prstGeom>
        </p:spPr>
        <p:txBody>
          <a:bodyPr vert="horz" lIns="95463" tIns="47732" rIns="95463" bIns="47732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0824"/>
            <a:ext cx="3076977" cy="512142"/>
          </a:xfrm>
          <a:prstGeom prst="rect">
            <a:avLst/>
          </a:prstGeom>
        </p:spPr>
        <p:txBody>
          <a:bodyPr vert="horz" lIns="95463" tIns="47732" rIns="95463" bIns="47732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0650" y="9720824"/>
            <a:ext cx="3076976" cy="512142"/>
          </a:xfrm>
          <a:prstGeom prst="rect">
            <a:avLst/>
          </a:prstGeom>
        </p:spPr>
        <p:txBody>
          <a:bodyPr vert="horz" lIns="95463" tIns="47732" rIns="95463" bIns="47732" rtlCol="0" anchor="b"/>
          <a:lstStyle>
            <a:lvl1pPr algn="r">
              <a:defRPr sz="1300"/>
            </a:lvl1pPr>
          </a:lstStyle>
          <a:p>
            <a:fld id="{2164D413-C4B0-4CC1-BFAE-BBB7CF3CB1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05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172B-9471-4A2F-B8B5-689EB5E62CA2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6EA8-58A7-4E92-9F43-D3CFA6B5E5E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15" y="9490540"/>
            <a:ext cx="908685" cy="40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0760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D172B-9471-4A2F-B8B5-689EB5E62CA2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26EA8-58A7-4E92-9F43-D3CFA6B5E5E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233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70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WESN 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770" y="4384"/>
            <a:ext cx="6857229" cy="9901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8640" y="344488"/>
            <a:ext cx="6172200" cy="307782"/>
          </a:xfrm>
        </p:spPr>
        <p:txBody>
          <a:bodyPr>
            <a:normAutofit/>
          </a:bodyPr>
          <a:lstStyle>
            <a:lvl1pPr algn="l">
              <a:defRPr sz="1200" b="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3413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D172B-9471-4A2F-B8B5-689EB5E62CA2}" type="datetimeFigureOut">
              <a:rPr lang="ko-KR" altLang="en-US" smtClean="0"/>
              <a:t>2022-09-01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26EA8-58A7-4E92-9F43-D3CFA6B5E5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7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0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77050" cy="990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914" y="9049189"/>
            <a:ext cx="1528086" cy="705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0" y="6912589"/>
            <a:ext cx="6582377" cy="192884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ko-KR" altLang="en-US" sz="2800" b="1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현대엔지니어링 자산관리현장</a:t>
            </a:r>
            <a:endParaRPr lang="en-US" altLang="ko-KR" sz="2800" b="1" dirty="0" smtClean="0">
              <a:solidFill>
                <a:schemeClr val="tx2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4000" b="1" dirty="0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경고표지 </a:t>
            </a:r>
            <a:r>
              <a:rPr lang="ko-KR" altLang="en-US" sz="4000" b="1" dirty="0" err="1" smtClean="0">
                <a:solidFill>
                  <a:schemeClr val="tx2">
                    <a:lumMod val="75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작성양식</a:t>
            </a:r>
            <a:endParaRPr lang="en-US" altLang="ko-KR" sz="4000" b="1" dirty="0" smtClean="0">
              <a:solidFill>
                <a:schemeClr val="tx2">
                  <a:lumMod val="75000"/>
                </a:schemeClr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547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87039" y="344488"/>
            <a:ext cx="6582366" cy="3600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첨부 </a:t>
            </a:r>
            <a:r>
              <a:rPr lang="en-US" altLang="ko-KR" sz="1600" dirty="0" smtClean="0">
                <a:solidFill>
                  <a:schemeClr val="bg1"/>
                </a:solidFill>
              </a:rPr>
              <a:t>1. </a:t>
            </a:r>
            <a:r>
              <a:rPr lang="en-US" altLang="ko-KR" sz="1600" dirty="0">
                <a:solidFill>
                  <a:schemeClr val="bg1"/>
                </a:solidFill>
              </a:rPr>
              <a:t>MSDS </a:t>
            </a:r>
            <a:r>
              <a:rPr lang="ko-KR" altLang="en-US" sz="1600" dirty="0">
                <a:solidFill>
                  <a:schemeClr val="bg1"/>
                </a:solidFill>
              </a:rPr>
              <a:t>경고표지 모음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0142" y="9554562"/>
            <a:ext cx="67978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※ </a:t>
            </a:r>
            <a:r>
              <a:rPr lang="ko-KR" altLang="en-US" sz="1100" dirty="0" smtClean="0">
                <a:solidFill>
                  <a:schemeClr val="bg1"/>
                </a:solidFill>
              </a:rPr>
              <a:t>본 </a:t>
            </a:r>
            <a:r>
              <a:rPr lang="ko-KR" altLang="en-US" sz="1100" dirty="0">
                <a:solidFill>
                  <a:schemeClr val="bg1"/>
                </a:solidFill>
              </a:rPr>
              <a:t>경고표지는 </a:t>
            </a:r>
            <a:r>
              <a:rPr lang="ko-KR" altLang="en-US" sz="1100" dirty="0" smtClean="0">
                <a:solidFill>
                  <a:schemeClr val="bg1"/>
                </a:solidFill>
              </a:rPr>
              <a:t>각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물질별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공급사에서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배포한 </a:t>
            </a:r>
            <a:r>
              <a:rPr lang="en-US" altLang="ko-KR" sz="1100" dirty="0" smtClean="0">
                <a:solidFill>
                  <a:schemeClr val="bg1"/>
                </a:solidFill>
              </a:rPr>
              <a:t>MSDS</a:t>
            </a:r>
            <a:r>
              <a:rPr lang="ko-KR" altLang="en-US" sz="1100" dirty="0" smtClean="0">
                <a:solidFill>
                  <a:schemeClr val="bg1"/>
                </a:solidFill>
              </a:rPr>
              <a:t>를 </a:t>
            </a:r>
            <a:r>
              <a:rPr lang="ko-KR" altLang="en-US" sz="1100" dirty="0">
                <a:solidFill>
                  <a:schemeClr val="bg1"/>
                </a:solidFill>
              </a:rPr>
              <a:t>참고하여 작성하였습니다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461" y="5313045"/>
            <a:ext cx="2676724" cy="381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제목 1"/>
          <p:cNvSpPr txBox="1">
            <a:spLocks/>
          </p:cNvSpPr>
          <p:nvPr/>
        </p:nvSpPr>
        <p:spPr>
          <a:xfrm>
            <a:off x="87039" y="1914594"/>
            <a:ext cx="6582366" cy="3600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FF00"/>
                </a:solidFill>
                <a:latin typeface="+mn-ea"/>
                <a:ea typeface="+mn-ea"/>
              </a:rPr>
              <a:t>※ MSDS </a:t>
            </a:r>
            <a:r>
              <a:rPr lang="ko-KR" altLang="en-US" b="1" dirty="0" smtClean="0">
                <a:solidFill>
                  <a:srgbClr val="FFFF00"/>
                </a:solidFill>
                <a:latin typeface="+mn-ea"/>
                <a:ea typeface="+mn-ea"/>
              </a:rPr>
              <a:t>경고표지 포함 사항</a:t>
            </a:r>
            <a:endParaRPr lang="ko-KR" altLang="en-US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22" name="제목 1"/>
          <p:cNvSpPr txBox="1">
            <a:spLocks/>
          </p:cNvSpPr>
          <p:nvPr/>
        </p:nvSpPr>
        <p:spPr>
          <a:xfrm>
            <a:off x="137816" y="2432684"/>
            <a:ext cx="6720183" cy="684085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1.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명칭</a:t>
            </a:r>
            <a:endParaRPr lang="en-US" altLang="ko-KR" sz="11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해당 대상물질의 명칭</a:t>
            </a:r>
            <a:endParaRPr lang="en-US" altLang="ko-KR" sz="11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endParaRPr lang="en-US" altLang="ko-KR" sz="11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2.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그림문자</a:t>
            </a:r>
            <a:endParaRPr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화학물질의 </a:t>
            </a:r>
            <a:r>
              <a:rPr lang="ko-KR" altLang="en-US" sz="1100" dirty="0">
                <a:solidFill>
                  <a:schemeClr val="bg1"/>
                </a:solidFill>
                <a:latin typeface="+mn-ea"/>
                <a:ea typeface="+mn-ea"/>
              </a:rPr>
              <a:t>분류에 따라 유해</a:t>
            </a:r>
            <a:r>
              <a:rPr lang="en-US" altLang="ko-KR" sz="1100" dirty="0">
                <a:solidFill>
                  <a:schemeClr val="bg1"/>
                </a:solidFill>
                <a:latin typeface="+mn-ea"/>
                <a:ea typeface="+mn-ea"/>
              </a:rPr>
              <a:t>·</a:t>
            </a:r>
            <a:r>
              <a:rPr lang="ko-KR" altLang="en-US" sz="1100" dirty="0">
                <a:solidFill>
                  <a:schemeClr val="bg1"/>
                </a:solidFill>
                <a:latin typeface="+mn-ea"/>
                <a:ea typeface="+mn-ea"/>
              </a:rPr>
              <a:t>위험의 내용을 나타내는 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그림</a:t>
            </a:r>
            <a:endParaRPr lang="en-US" altLang="ko-KR" sz="11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ko-KR" altLang="en-US" sz="11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3.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  <a:ea typeface="+mn-ea"/>
              </a:rPr>
              <a:t>신호어</a:t>
            </a:r>
            <a:endParaRPr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유해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·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위험의 심각성 정도에 따라 표시하는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    “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위험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” 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또는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“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경고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” 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문구</a:t>
            </a:r>
            <a:endParaRPr lang="en-US" altLang="ko-KR" sz="11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유해</a:t>
            </a: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·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위험 문구</a:t>
            </a:r>
            <a:endParaRPr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화학물질의 분류에 따라 유해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·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위험을 알리는 문구</a:t>
            </a:r>
            <a:endParaRPr lang="en-US" altLang="ko-KR" sz="11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    (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모두 작성하되 중복되는 문구를 생략하거나</a:t>
            </a:r>
            <a:endParaRPr lang="en-US" altLang="ko-KR" sz="11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    유사한 문구를 조합하여 표시할 수 있다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5.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예방조치 문구</a:t>
            </a:r>
            <a:endParaRPr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화학물질에 노출되거나 부적절한 저장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·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취급 등으로</a:t>
            </a:r>
            <a:endParaRPr lang="en-US" altLang="ko-KR" sz="11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발생하는 유해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·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위험을 방지하기 위하여 알리는 </a:t>
            </a:r>
            <a:endParaRPr lang="en-US" altLang="ko-KR" sz="11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주요 유의사항</a:t>
            </a:r>
            <a:endParaRPr lang="en-US" altLang="ko-KR" sz="11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  (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문구가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7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개 </a:t>
            </a:r>
            <a:r>
              <a:rPr lang="ko-KR" altLang="en-US" sz="1100" dirty="0" err="1" smtClean="0">
                <a:solidFill>
                  <a:schemeClr val="bg1"/>
                </a:solidFill>
                <a:latin typeface="+mn-ea"/>
                <a:ea typeface="+mn-ea"/>
              </a:rPr>
              <a:t>이상인경우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 예방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·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대응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·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저장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·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폐기 각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1</a:t>
            </a:r>
            <a:r>
              <a:rPr lang="ko-KR" altLang="en-US" sz="1100" dirty="0" err="1" smtClean="0">
                <a:solidFill>
                  <a:schemeClr val="bg1"/>
                </a:solidFill>
                <a:latin typeface="+mn-ea"/>
                <a:ea typeface="+mn-ea"/>
              </a:rPr>
              <a:t>개이상</a:t>
            </a:r>
            <a:endParaRPr lang="en-US" altLang="ko-KR" sz="11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   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총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6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개만 표시해도 된다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.)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endParaRPr lang="en-US" altLang="ko-KR" sz="11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+mn-ea"/>
                <a:ea typeface="+mn-ea"/>
              </a:rPr>
              <a:t>6. </a:t>
            </a:r>
            <a:r>
              <a:rPr lang="ko-KR" altLang="en-US" b="1" dirty="0">
                <a:solidFill>
                  <a:schemeClr val="bg1"/>
                </a:solidFill>
                <a:latin typeface="+mn-ea"/>
                <a:ea typeface="+mn-ea"/>
              </a:rPr>
              <a:t>공급자 정보</a:t>
            </a:r>
            <a:endParaRPr lang="en-US" altLang="ko-KR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대상화학물질의 제조자 또는 공급자의 이름 및 </a:t>
            </a: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/>
            </a:r>
            <a:b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</a:br>
            <a:r>
              <a:rPr lang="en-US" altLang="ko-KR" sz="1100" dirty="0" smtClean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ko-KR" altLang="en-US" sz="1100" dirty="0" smtClean="0">
                <a:solidFill>
                  <a:schemeClr val="bg1"/>
                </a:solidFill>
                <a:latin typeface="+mn-ea"/>
                <a:ea typeface="+mn-ea"/>
              </a:rPr>
              <a:t>전화번호 등 </a:t>
            </a:r>
            <a:endParaRPr lang="ko-KR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6" name="자유형 25"/>
          <p:cNvSpPr/>
          <p:nvPr/>
        </p:nvSpPr>
        <p:spPr>
          <a:xfrm>
            <a:off x="822007" y="2622863"/>
            <a:ext cx="4392000" cy="2817817"/>
          </a:xfrm>
          <a:custGeom>
            <a:avLst/>
            <a:gdLst>
              <a:gd name="connsiteX0" fmla="*/ 0 w 4274820"/>
              <a:gd name="connsiteY0" fmla="*/ 0 h 2811780"/>
              <a:gd name="connsiteX1" fmla="*/ 4274820 w 4274820"/>
              <a:gd name="connsiteY1" fmla="*/ 0 h 2811780"/>
              <a:gd name="connsiteX2" fmla="*/ 4274820 w 4274820"/>
              <a:gd name="connsiteY2" fmla="*/ 2811780 h 281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820" h="2811780">
                <a:moveTo>
                  <a:pt x="0" y="0"/>
                </a:moveTo>
                <a:lnTo>
                  <a:pt x="4274820" y="0"/>
                </a:lnTo>
                <a:lnTo>
                  <a:pt x="4274820" y="2811780"/>
                </a:lnTo>
              </a:path>
            </a:pathLst>
          </a:custGeom>
          <a:noFill/>
          <a:ln w="6350">
            <a:solidFill>
              <a:schemeClr val="accent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956310" y="4175757"/>
            <a:ext cx="5353050" cy="1881225"/>
          </a:xfrm>
          <a:custGeom>
            <a:avLst/>
            <a:gdLst>
              <a:gd name="connsiteX0" fmla="*/ 0 w 4274820"/>
              <a:gd name="connsiteY0" fmla="*/ 0 h 2811780"/>
              <a:gd name="connsiteX1" fmla="*/ 4274820 w 4274820"/>
              <a:gd name="connsiteY1" fmla="*/ 0 h 2811780"/>
              <a:gd name="connsiteX2" fmla="*/ 4274820 w 4274820"/>
              <a:gd name="connsiteY2" fmla="*/ 2811780 h 281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820" h="2811780">
                <a:moveTo>
                  <a:pt x="0" y="0"/>
                </a:moveTo>
                <a:lnTo>
                  <a:pt x="4274820" y="0"/>
                </a:lnTo>
                <a:lnTo>
                  <a:pt x="4274820" y="2811780"/>
                </a:lnTo>
              </a:path>
            </a:pathLst>
          </a:custGeom>
          <a:noFill/>
          <a:ln w="6350">
            <a:solidFill>
              <a:schemeClr val="accent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 30"/>
          <p:cNvSpPr/>
          <p:nvPr/>
        </p:nvSpPr>
        <p:spPr>
          <a:xfrm>
            <a:off x="1083660" y="3411922"/>
            <a:ext cx="3096000" cy="2364038"/>
          </a:xfrm>
          <a:custGeom>
            <a:avLst/>
            <a:gdLst>
              <a:gd name="connsiteX0" fmla="*/ 0 w 4274820"/>
              <a:gd name="connsiteY0" fmla="*/ 0 h 2811780"/>
              <a:gd name="connsiteX1" fmla="*/ 4274820 w 4274820"/>
              <a:gd name="connsiteY1" fmla="*/ 0 h 2811780"/>
              <a:gd name="connsiteX2" fmla="*/ 4274820 w 4274820"/>
              <a:gd name="connsiteY2" fmla="*/ 2811780 h 281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820" h="2811780">
                <a:moveTo>
                  <a:pt x="0" y="0"/>
                </a:moveTo>
                <a:lnTo>
                  <a:pt x="4274820" y="0"/>
                </a:lnTo>
                <a:lnTo>
                  <a:pt x="4274820" y="2811780"/>
                </a:lnTo>
              </a:path>
            </a:pathLst>
          </a:custGeom>
          <a:noFill/>
          <a:ln w="6350">
            <a:solidFill>
              <a:schemeClr val="accent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1470690" y="5213984"/>
            <a:ext cx="2491710" cy="1141098"/>
          </a:xfrm>
          <a:custGeom>
            <a:avLst/>
            <a:gdLst>
              <a:gd name="connsiteX0" fmla="*/ 0 w 441960"/>
              <a:gd name="connsiteY0" fmla="*/ 0 h 876300"/>
              <a:gd name="connsiteX1" fmla="*/ 274320 w 441960"/>
              <a:gd name="connsiteY1" fmla="*/ 0 h 876300"/>
              <a:gd name="connsiteX2" fmla="*/ 274320 w 441960"/>
              <a:gd name="connsiteY2" fmla="*/ 876300 h 876300"/>
              <a:gd name="connsiteX3" fmla="*/ 441960 w 441960"/>
              <a:gd name="connsiteY3" fmla="*/ 876300 h 876300"/>
              <a:gd name="connsiteX0" fmla="*/ 0 w 441960"/>
              <a:gd name="connsiteY0" fmla="*/ 0 h 876300"/>
              <a:gd name="connsiteX1" fmla="*/ 398496 w 441960"/>
              <a:gd name="connsiteY1" fmla="*/ 0 h 876300"/>
              <a:gd name="connsiteX2" fmla="*/ 274320 w 441960"/>
              <a:gd name="connsiteY2" fmla="*/ 876300 h 876300"/>
              <a:gd name="connsiteX3" fmla="*/ 441960 w 441960"/>
              <a:gd name="connsiteY3" fmla="*/ 876300 h 876300"/>
              <a:gd name="connsiteX0" fmla="*/ 0 w 441960"/>
              <a:gd name="connsiteY0" fmla="*/ 0 h 876300"/>
              <a:gd name="connsiteX1" fmla="*/ 398496 w 441960"/>
              <a:gd name="connsiteY1" fmla="*/ 0 h 876300"/>
              <a:gd name="connsiteX2" fmla="*/ 395117 w 441960"/>
              <a:gd name="connsiteY2" fmla="*/ 868985 h 876300"/>
              <a:gd name="connsiteX3" fmla="*/ 441960 w 441960"/>
              <a:gd name="connsiteY3" fmla="*/ 876300 h 876300"/>
              <a:gd name="connsiteX0" fmla="*/ 0 w 441960"/>
              <a:gd name="connsiteY0" fmla="*/ 0 h 876300"/>
              <a:gd name="connsiteX1" fmla="*/ 398496 w 441960"/>
              <a:gd name="connsiteY1" fmla="*/ 0 h 876300"/>
              <a:gd name="connsiteX2" fmla="*/ 397651 w 441960"/>
              <a:gd name="connsiteY2" fmla="*/ 868985 h 876300"/>
              <a:gd name="connsiteX3" fmla="*/ 441960 w 441960"/>
              <a:gd name="connsiteY3" fmla="*/ 876300 h 876300"/>
              <a:gd name="connsiteX0" fmla="*/ 0 w 441960"/>
              <a:gd name="connsiteY0" fmla="*/ 0 h 876300"/>
              <a:gd name="connsiteX1" fmla="*/ 398496 w 441960"/>
              <a:gd name="connsiteY1" fmla="*/ 0 h 876300"/>
              <a:gd name="connsiteX2" fmla="*/ 400185 w 441960"/>
              <a:gd name="connsiteY2" fmla="*/ 868985 h 876300"/>
              <a:gd name="connsiteX3" fmla="*/ 441960 w 441960"/>
              <a:gd name="connsiteY3" fmla="*/ 876300 h 876300"/>
              <a:gd name="connsiteX0" fmla="*/ 0 w 441960"/>
              <a:gd name="connsiteY0" fmla="*/ 0 h 876300"/>
              <a:gd name="connsiteX1" fmla="*/ 398496 w 441960"/>
              <a:gd name="connsiteY1" fmla="*/ 0 h 876300"/>
              <a:gd name="connsiteX2" fmla="*/ 398495 w 441960"/>
              <a:gd name="connsiteY2" fmla="*/ 865328 h 876300"/>
              <a:gd name="connsiteX3" fmla="*/ 441960 w 441960"/>
              <a:gd name="connsiteY3" fmla="*/ 876300 h 876300"/>
              <a:gd name="connsiteX0" fmla="*/ 0 w 441960"/>
              <a:gd name="connsiteY0" fmla="*/ 0 h 876301"/>
              <a:gd name="connsiteX1" fmla="*/ 398496 w 441960"/>
              <a:gd name="connsiteY1" fmla="*/ 0 h 876301"/>
              <a:gd name="connsiteX2" fmla="*/ 398495 w 441960"/>
              <a:gd name="connsiteY2" fmla="*/ 876301 h 876301"/>
              <a:gd name="connsiteX3" fmla="*/ 441960 w 441960"/>
              <a:gd name="connsiteY3" fmla="*/ 876300 h 876301"/>
              <a:gd name="connsiteX0" fmla="*/ 0 w 441960"/>
              <a:gd name="connsiteY0" fmla="*/ 0 h 876301"/>
              <a:gd name="connsiteX1" fmla="*/ 398496 w 441960"/>
              <a:gd name="connsiteY1" fmla="*/ 0 h 876301"/>
              <a:gd name="connsiteX2" fmla="*/ 397650 w 441960"/>
              <a:gd name="connsiteY2" fmla="*/ 876301 h 876301"/>
              <a:gd name="connsiteX3" fmla="*/ 441960 w 441960"/>
              <a:gd name="connsiteY3" fmla="*/ 876300 h 876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" h="876301">
                <a:moveTo>
                  <a:pt x="0" y="0"/>
                </a:moveTo>
                <a:lnTo>
                  <a:pt x="398496" y="0"/>
                </a:lnTo>
                <a:cubicBezTo>
                  <a:pt x="397370" y="289662"/>
                  <a:pt x="398776" y="586639"/>
                  <a:pt x="397650" y="876301"/>
                </a:cubicBezTo>
                <a:lnTo>
                  <a:pt x="441960" y="876300"/>
                </a:lnTo>
              </a:path>
            </a:pathLst>
          </a:custGeom>
          <a:noFill/>
          <a:ln w="6350">
            <a:solidFill>
              <a:schemeClr val="accent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1470690" y="6485078"/>
            <a:ext cx="2520000" cy="540000"/>
          </a:xfrm>
          <a:custGeom>
            <a:avLst/>
            <a:gdLst>
              <a:gd name="connsiteX0" fmla="*/ 0 w 2583180"/>
              <a:gd name="connsiteY0" fmla="*/ 0 h 266700"/>
              <a:gd name="connsiteX1" fmla="*/ 2423160 w 2583180"/>
              <a:gd name="connsiteY1" fmla="*/ 0 h 266700"/>
              <a:gd name="connsiteX2" fmla="*/ 2423160 w 2583180"/>
              <a:gd name="connsiteY2" fmla="*/ 266700 h 266700"/>
              <a:gd name="connsiteX3" fmla="*/ 2583180 w 2583180"/>
              <a:gd name="connsiteY3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83180" h="266700">
                <a:moveTo>
                  <a:pt x="0" y="0"/>
                </a:moveTo>
                <a:lnTo>
                  <a:pt x="2423160" y="0"/>
                </a:lnTo>
                <a:lnTo>
                  <a:pt x="2423160" y="266700"/>
                </a:lnTo>
                <a:lnTo>
                  <a:pt x="2583180" y="266700"/>
                </a:lnTo>
              </a:path>
            </a:pathLst>
          </a:custGeom>
          <a:noFill/>
          <a:ln w="6350">
            <a:solidFill>
              <a:schemeClr val="accent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1371124" y="8273417"/>
            <a:ext cx="2592000" cy="666000"/>
          </a:xfrm>
          <a:custGeom>
            <a:avLst/>
            <a:gdLst>
              <a:gd name="connsiteX0" fmla="*/ 0 w 2705100"/>
              <a:gd name="connsiteY0" fmla="*/ 0 h 1143000"/>
              <a:gd name="connsiteX1" fmla="*/ 2552700 w 2705100"/>
              <a:gd name="connsiteY1" fmla="*/ 0 h 1143000"/>
              <a:gd name="connsiteX2" fmla="*/ 2552700 w 2705100"/>
              <a:gd name="connsiteY2" fmla="*/ 1143000 h 1143000"/>
              <a:gd name="connsiteX3" fmla="*/ 2705100 w 2705100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5100" h="1143000">
                <a:moveTo>
                  <a:pt x="0" y="0"/>
                </a:moveTo>
                <a:lnTo>
                  <a:pt x="2552700" y="0"/>
                </a:lnTo>
                <a:lnTo>
                  <a:pt x="2552700" y="1143000"/>
                </a:lnTo>
                <a:lnTo>
                  <a:pt x="2705100" y="1143000"/>
                </a:lnTo>
              </a:path>
            </a:pathLst>
          </a:custGeom>
          <a:noFill/>
          <a:ln w="6350">
            <a:solidFill>
              <a:schemeClr val="accent6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60142" y="9554562"/>
            <a:ext cx="67978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 smtClean="0">
                <a:solidFill>
                  <a:schemeClr val="bg1"/>
                </a:solidFill>
              </a:rPr>
              <a:t>※ </a:t>
            </a:r>
            <a:r>
              <a:rPr lang="ko-KR" altLang="en-US" sz="1100" dirty="0" smtClean="0">
                <a:solidFill>
                  <a:schemeClr val="bg1"/>
                </a:solidFill>
              </a:rPr>
              <a:t>본 </a:t>
            </a:r>
            <a:r>
              <a:rPr lang="ko-KR" altLang="en-US" sz="1100" dirty="0">
                <a:solidFill>
                  <a:schemeClr val="bg1"/>
                </a:solidFill>
              </a:rPr>
              <a:t>경고표지는 </a:t>
            </a:r>
            <a:r>
              <a:rPr lang="ko-KR" altLang="en-US" sz="1100" dirty="0" smtClean="0">
                <a:solidFill>
                  <a:schemeClr val="bg1"/>
                </a:solidFill>
              </a:rPr>
              <a:t>각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물질별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 err="1" smtClean="0">
                <a:solidFill>
                  <a:schemeClr val="bg1"/>
                </a:solidFill>
              </a:rPr>
              <a:t>공급사에서</a:t>
            </a:r>
            <a:r>
              <a:rPr lang="ko-KR" altLang="en-US" sz="1100" dirty="0" smtClean="0">
                <a:solidFill>
                  <a:schemeClr val="bg1"/>
                </a:solidFill>
              </a:rPr>
              <a:t> </a:t>
            </a:r>
            <a:r>
              <a:rPr lang="ko-KR" altLang="en-US" sz="1100" dirty="0">
                <a:solidFill>
                  <a:schemeClr val="bg1"/>
                </a:solidFill>
              </a:rPr>
              <a:t>배포한 </a:t>
            </a:r>
            <a:r>
              <a:rPr lang="en-US" altLang="ko-KR" sz="1100" dirty="0" smtClean="0">
                <a:solidFill>
                  <a:schemeClr val="bg1"/>
                </a:solidFill>
              </a:rPr>
              <a:t>MSDS</a:t>
            </a:r>
            <a:r>
              <a:rPr lang="ko-KR" altLang="en-US" sz="1100" dirty="0" smtClean="0">
                <a:solidFill>
                  <a:schemeClr val="bg1"/>
                </a:solidFill>
              </a:rPr>
              <a:t>를 </a:t>
            </a:r>
            <a:r>
              <a:rPr lang="ko-KR" altLang="en-US" sz="1100" dirty="0">
                <a:solidFill>
                  <a:schemeClr val="bg1"/>
                </a:solidFill>
              </a:rPr>
              <a:t>참고하여 작성하였습니다</a:t>
            </a:r>
            <a:r>
              <a:rPr lang="en-US" altLang="ko-KR" sz="1100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1" name="제목 1"/>
          <p:cNvSpPr txBox="1">
            <a:spLocks/>
          </p:cNvSpPr>
          <p:nvPr/>
        </p:nvSpPr>
        <p:spPr>
          <a:xfrm>
            <a:off x="87039" y="1914594"/>
            <a:ext cx="6582366" cy="3600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FF00"/>
                </a:solidFill>
                <a:latin typeface="+mn-ea"/>
                <a:ea typeface="+mn-ea"/>
              </a:rPr>
              <a:t>※ MSDS </a:t>
            </a:r>
            <a:r>
              <a:rPr lang="ko-KR" altLang="en-US" b="1" dirty="0" smtClean="0">
                <a:solidFill>
                  <a:srgbClr val="FFFF00"/>
                </a:solidFill>
                <a:latin typeface="+mn-ea"/>
                <a:ea typeface="+mn-ea"/>
              </a:rPr>
              <a:t>그림문자</a:t>
            </a:r>
            <a:endParaRPr lang="ko-KR" altLang="en-US" b="1" dirty="0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88595" y="2274634"/>
            <a:ext cx="6480810" cy="6998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Picture 1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" y="2608606"/>
            <a:ext cx="9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" y="3961222"/>
            <a:ext cx="9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"/>
          <p:cNvPicPr preferRelativeResize="0"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58" y="3961222"/>
            <a:ext cx="9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4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69" y="2608606"/>
            <a:ext cx="9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" y="5313838"/>
            <a:ext cx="9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/>
          <p:cNvPicPr preferRelativeResize="0">
            <a:picLocks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" y="8019070"/>
            <a:ext cx="9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1"/>
          <p:cNvPicPr preferRelativeResize="0">
            <a:picLocks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469" y="5346977"/>
            <a:ext cx="9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 preferRelativeResize="0">
            <a:picLocks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89" y="6666454"/>
            <a:ext cx="9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1"/>
          <p:cNvPicPr preferRelativeResize="0"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58" y="6666454"/>
            <a:ext cx="90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제목 1"/>
          <p:cNvSpPr txBox="1">
            <a:spLocks/>
          </p:cNvSpPr>
          <p:nvPr/>
        </p:nvSpPr>
        <p:spPr>
          <a:xfrm>
            <a:off x="1368489" y="2608606"/>
            <a:ext cx="2100569" cy="9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/>
                </a:solidFill>
                <a:latin typeface="+mn-ea"/>
                <a:ea typeface="+mn-ea"/>
              </a:rPr>
              <a:t>폭발성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  <a:ea typeface="+mn-ea"/>
              </a:rPr>
              <a:t>자기반응성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/>
                </a:solidFill>
                <a:latin typeface="+mn-ea"/>
                <a:ea typeface="+mn-ea"/>
              </a:rPr>
              <a:t>유기과산화물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2" name="제목 1"/>
          <p:cNvSpPr txBox="1">
            <a:spLocks/>
          </p:cNvSpPr>
          <p:nvPr/>
        </p:nvSpPr>
        <p:spPr>
          <a:xfrm>
            <a:off x="1368489" y="3961222"/>
            <a:ext cx="2100569" cy="9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인화성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  <a:ea typeface="+mn-ea"/>
              </a:rPr>
              <a:t>물반응성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/>
                </a:solidFill>
                <a:latin typeface="+mn-ea"/>
                <a:ea typeface="+mn-ea"/>
              </a:rPr>
              <a:t>자기반응성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발화성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/>
                </a:solidFill>
                <a:latin typeface="+mn-ea"/>
                <a:ea typeface="+mn-ea"/>
              </a:rPr>
              <a:t>자기발영성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  <a:ea typeface="+mn-ea"/>
              </a:rPr>
              <a:t>유기과산화물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3" name="제목 1"/>
          <p:cNvSpPr txBox="1">
            <a:spLocks/>
          </p:cNvSpPr>
          <p:nvPr/>
        </p:nvSpPr>
        <p:spPr>
          <a:xfrm>
            <a:off x="1368489" y="5313838"/>
            <a:ext cx="2100569" cy="9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급성독성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4" name="제목 1"/>
          <p:cNvSpPr txBox="1">
            <a:spLocks/>
          </p:cNvSpPr>
          <p:nvPr/>
        </p:nvSpPr>
        <p:spPr>
          <a:xfrm>
            <a:off x="1368489" y="6666454"/>
            <a:ext cx="2420556" cy="9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발암성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호흡기과민성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생식독성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생식세포변이원성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표적장기전신독성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5" name="제목 1"/>
          <p:cNvSpPr txBox="1">
            <a:spLocks/>
          </p:cNvSpPr>
          <p:nvPr/>
        </p:nvSpPr>
        <p:spPr>
          <a:xfrm>
            <a:off x="4369058" y="2608606"/>
            <a:ext cx="2100569" cy="9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/>
                </a:solidFill>
                <a:latin typeface="+mn-ea"/>
                <a:ea typeface="+mn-ea"/>
              </a:rPr>
              <a:t>산화성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6" name="제목 1"/>
          <p:cNvSpPr txBox="1">
            <a:spLocks/>
          </p:cNvSpPr>
          <p:nvPr/>
        </p:nvSpPr>
        <p:spPr>
          <a:xfrm>
            <a:off x="4369058" y="3961222"/>
            <a:ext cx="2100569" cy="9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고압가스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7" name="제목 1"/>
          <p:cNvSpPr txBox="1">
            <a:spLocks/>
          </p:cNvSpPr>
          <p:nvPr/>
        </p:nvSpPr>
        <p:spPr>
          <a:xfrm>
            <a:off x="4369058" y="5313838"/>
            <a:ext cx="2100569" cy="9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b="1" dirty="0" err="1" smtClean="0">
                <a:solidFill>
                  <a:schemeClr val="tx1"/>
                </a:solidFill>
                <a:latin typeface="+mn-ea"/>
                <a:ea typeface="+mn-ea"/>
              </a:rPr>
              <a:t>금속부식성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b="1" dirty="0" err="1" smtClean="0">
                <a:solidFill>
                  <a:schemeClr val="tx1"/>
                </a:solidFill>
                <a:latin typeface="+mn-ea"/>
                <a:ea typeface="+mn-ea"/>
              </a:rPr>
              <a:t>눈손상자극성</a:t>
            </a:r>
            <a:r>
              <a:rPr lang="en-US" altLang="ko-KR" b="1" dirty="0" smtClean="0">
                <a:solidFill>
                  <a:schemeClr val="tx1"/>
                </a:solidFill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피부부식성자극</a:t>
            </a:r>
            <a:r>
              <a:rPr lang="ko-KR" altLang="en-US" b="1" dirty="0">
                <a:solidFill>
                  <a:schemeClr val="tx1"/>
                </a:solidFill>
                <a:latin typeface="+mn-ea"/>
                <a:ea typeface="+mn-ea"/>
              </a:rPr>
              <a:t>성</a:t>
            </a:r>
          </a:p>
        </p:txBody>
      </p:sp>
      <p:sp>
        <p:nvSpPr>
          <p:cNvPr id="48" name="제목 1"/>
          <p:cNvSpPr txBox="1">
            <a:spLocks/>
          </p:cNvSpPr>
          <p:nvPr/>
        </p:nvSpPr>
        <p:spPr>
          <a:xfrm>
            <a:off x="4369058" y="6666454"/>
            <a:ext cx="2100569" cy="9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경고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49" name="제목 1"/>
          <p:cNvSpPr txBox="1">
            <a:spLocks/>
          </p:cNvSpPr>
          <p:nvPr/>
        </p:nvSpPr>
        <p:spPr>
          <a:xfrm>
            <a:off x="1368489" y="8019070"/>
            <a:ext cx="2100569" cy="9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+mn-ea"/>
                <a:ea typeface="+mn-ea"/>
              </a:rPr>
              <a:t>수생환경유해성</a:t>
            </a:r>
            <a:endParaRPr lang="ko-KR" altLang="en-US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제목 1"/>
          <p:cNvSpPr txBox="1">
            <a:spLocks/>
          </p:cNvSpPr>
          <p:nvPr/>
        </p:nvSpPr>
        <p:spPr>
          <a:xfrm>
            <a:off x="87039" y="344488"/>
            <a:ext cx="6582366" cy="36004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1200" b="0" kern="1200">
                <a:solidFill>
                  <a:schemeClr val="bg1">
                    <a:lumMod val="50000"/>
                  </a:schemeClr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chemeClr val="bg1"/>
                </a:solidFill>
              </a:rPr>
              <a:t>첨부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en-US" altLang="ko-KR" sz="1600" dirty="0" smtClean="0">
                <a:solidFill>
                  <a:schemeClr val="bg1"/>
                </a:solidFill>
              </a:rPr>
              <a:t>. </a:t>
            </a:r>
            <a:r>
              <a:rPr lang="en-US" altLang="ko-KR" sz="1600" dirty="0">
                <a:solidFill>
                  <a:schemeClr val="bg1"/>
                </a:solidFill>
              </a:rPr>
              <a:t>MSDS </a:t>
            </a:r>
            <a:r>
              <a:rPr lang="ko-KR" altLang="en-US" sz="1600" dirty="0">
                <a:solidFill>
                  <a:schemeClr val="bg1"/>
                </a:solidFill>
              </a:rPr>
              <a:t>경고표지 모음</a:t>
            </a:r>
          </a:p>
        </p:txBody>
      </p:sp>
    </p:spTree>
    <p:extLst>
      <p:ext uri="{BB962C8B-B14F-4D97-AF65-F5344CB8AC3E}">
        <p14:creationId xmlns:p14="http://schemas.microsoft.com/office/powerpoint/2010/main" val="255595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80000" y="272414"/>
            <a:ext cx="6489405" cy="9473893"/>
            <a:chOff x="180000" y="272414"/>
            <a:chExt cx="6489405" cy="9473893"/>
          </a:xfrm>
        </p:grpSpPr>
        <p:grpSp>
          <p:nvGrpSpPr>
            <p:cNvPr id="4" name="그룹 3"/>
            <p:cNvGrpSpPr/>
            <p:nvPr/>
          </p:nvGrpSpPr>
          <p:grpSpPr>
            <a:xfrm>
              <a:off x="180000" y="272414"/>
              <a:ext cx="6489405" cy="9473893"/>
              <a:chOff x="180000" y="272414"/>
              <a:chExt cx="6489405" cy="9473893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180000" y="272414"/>
                <a:ext cx="6489405" cy="9473893"/>
                <a:chOff x="180000" y="272414"/>
                <a:chExt cx="6489405" cy="9473893"/>
              </a:xfrm>
            </p:grpSpPr>
            <p:grpSp>
              <p:nvGrpSpPr>
                <p:cNvPr id="2" name="그룹 1"/>
                <p:cNvGrpSpPr/>
                <p:nvPr/>
              </p:nvGrpSpPr>
              <p:grpSpPr>
                <a:xfrm>
                  <a:off x="180000" y="272414"/>
                  <a:ext cx="6489405" cy="9473893"/>
                  <a:chOff x="180000" y="272414"/>
                  <a:chExt cx="6489405" cy="9473893"/>
                </a:xfrm>
              </p:grpSpPr>
              <p:sp>
                <p:nvSpPr>
                  <p:cNvPr id="5" name="직사각형 4"/>
                  <p:cNvSpPr/>
                  <p:nvPr/>
                </p:nvSpPr>
                <p:spPr>
                  <a:xfrm>
                    <a:off x="188595" y="272414"/>
                    <a:ext cx="6480810" cy="9243061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7" name="직사각형 6"/>
                  <p:cNvSpPr/>
                  <p:nvPr/>
                </p:nvSpPr>
                <p:spPr>
                  <a:xfrm>
                    <a:off x="180000" y="540000"/>
                    <a:ext cx="6471541" cy="72009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2000" b="1" dirty="0" err="1" smtClean="0">
                        <a:solidFill>
                          <a:schemeClr val="tx1"/>
                        </a:solidFill>
                        <a:latin typeface="+mn-ea"/>
                      </a:rPr>
                      <a:t>배터리크리너</a:t>
                    </a:r>
                    <a:r>
                      <a:rPr lang="ko-KR" altLang="en-US" sz="2000" b="1" dirty="0" smtClean="0">
                        <a:solidFill>
                          <a:schemeClr val="tx1"/>
                        </a:solidFill>
                        <a:latin typeface="+mn-ea"/>
                      </a:rPr>
                      <a:t> </a:t>
                    </a:r>
                    <a:r>
                      <a:rPr lang="en-US" altLang="ko-KR" sz="2000" b="1" dirty="0" smtClean="0">
                        <a:solidFill>
                          <a:schemeClr val="tx1"/>
                        </a:solidFill>
                        <a:latin typeface="+mn-ea"/>
                      </a:rPr>
                      <a:t>BC-33</a:t>
                    </a:r>
                    <a:endParaRPr lang="ko-KR" altLang="en-US" sz="11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cxnSp>
                <p:nvCxnSpPr>
                  <p:cNvPr id="10" name="직선 연결선 9"/>
                  <p:cNvCxnSpPr/>
                  <p:nvPr/>
                </p:nvCxnSpPr>
                <p:spPr>
                  <a:xfrm flipH="1">
                    <a:off x="348615" y="2531429"/>
                    <a:ext cx="6192000" cy="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직사각형 12"/>
                  <p:cNvSpPr/>
                  <p:nvPr/>
                </p:nvSpPr>
                <p:spPr>
                  <a:xfrm>
                    <a:off x="348613" y="2914597"/>
                    <a:ext cx="6192001" cy="133555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 err="1" smtClean="0">
                        <a:solidFill>
                          <a:schemeClr val="tx1"/>
                        </a:solidFill>
                        <a:latin typeface="+mn-ea"/>
                      </a:rPr>
                      <a:t>극인화성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 가스</a:t>
                    </a:r>
                    <a:endParaRPr lang="en-US" altLang="ko-KR" sz="1000" dirty="0" smtClean="0">
                      <a:solidFill>
                        <a:schemeClr val="tx1"/>
                      </a:solidFill>
                      <a:latin typeface="+mn-ea"/>
                    </a:endParaRP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고압가스 포함 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: 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가열하면 폭발할 수 있음</a:t>
                    </a:r>
                    <a:endParaRPr lang="en-US" altLang="ko-KR" sz="1000" dirty="0" smtClean="0">
                      <a:solidFill>
                        <a:schemeClr val="tx1"/>
                      </a:solidFill>
                      <a:latin typeface="+mn-ea"/>
                    </a:endParaRP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눈에 심한 자극을 일으킴</a:t>
                    </a:r>
                    <a:endParaRPr lang="en-US" altLang="ko-KR" sz="1000" dirty="0" smtClean="0">
                      <a:solidFill>
                        <a:schemeClr val="tx1"/>
                      </a:solidFill>
                      <a:latin typeface="+mn-ea"/>
                    </a:endParaRP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암을 일으킬 것으로 의심됨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.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15" name="직사각형 14"/>
                  <p:cNvSpPr/>
                  <p:nvPr/>
                </p:nvSpPr>
                <p:spPr>
                  <a:xfrm>
                    <a:off x="348613" y="4300205"/>
                    <a:ext cx="6192001" cy="420624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050" dirty="0" smtClean="0">
                        <a:solidFill>
                          <a:schemeClr val="tx1"/>
                        </a:solidFill>
                        <a:latin typeface="+mn-ea"/>
                      </a:rPr>
                      <a:t>[</a:t>
                    </a:r>
                    <a:r>
                      <a:rPr lang="ko-KR" altLang="en-US" sz="1050" dirty="0" smtClean="0">
                        <a:solidFill>
                          <a:schemeClr val="tx1"/>
                        </a:solidFill>
                        <a:latin typeface="+mn-ea"/>
                      </a:rPr>
                      <a:t>예방</a:t>
                    </a:r>
                    <a:r>
                      <a:rPr lang="en-US" altLang="ko-KR" sz="1050" dirty="0" smtClean="0">
                        <a:solidFill>
                          <a:schemeClr val="tx1"/>
                        </a:solidFill>
                        <a:latin typeface="+mn-ea"/>
                      </a:rPr>
                      <a:t>]</a:t>
                    </a: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사용 전 취급 설명서를 </a:t>
                    </a:r>
                    <a:r>
                      <a:rPr lang="ko-KR" altLang="en-US" sz="1000" dirty="0" err="1" smtClean="0">
                        <a:solidFill>
                          <a:schemeClr val="tx1"/>
                        </a:solidFill>
                        <a:latin typeface="+mn-ea"/>
                      </a:rPr>
                      <a:t>확보하시오</a:t>
                    </a:r>
                    <a:endParaRPr lang="en-US" altLang="ko-KR" sz="1000" dirty="0" smtClean="0">
                      <a:solidFill>
                        <a:schemeClr val="tx1"/>
                      </a:solidFill>
                      <a:latin typeface="+mn-ea"/>
                    </a:endParaRP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모든 안전예방조치 문구를 읽고 이해하기 전에는 취급하지 마시오</a:t>
                    </a:r>
                    <a:endParaRPr lang="en-US" altLang="ko-KR" sz="1000" dirty="0" smtClean="0">
                      <a:solidFill>
                        <a:schemeClr val="tx1"/>
                      </a:solidFill>
                      <a:latin typeface="+mn-ea"/>
                    </a:endParaRP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열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, 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스파크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, 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화염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, </a:t>
                    </a:r>
                    <a:r>
                      <a:rPr lang="ko-KR" altLang="en-US" sz="1000" dirty="0" err="1" smtClean="0">
                        <a:solidFill>
                          <a:schemeClr val="tx1"/>
                        </a:solidFill>
                        <a:latin typeface="+mn-ea"/>
                      </a:rPr>
                      <a:t>고열로부터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 </a:t>
                    </a:r>
                    <a:r>
                      <a:rPr lang="ko-KR" altLang="en-US" sz="1000" dirty="0" err="1" smtClean="0">
                        <a:solidFill>
                          <a:schemeClr val="tx1"/>
                        </a:solidFill>
                        <a:latin typeface="+mn-ea"/>
                      </a:rPr>
                      <a:t>멀리하시오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 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– 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금연</a:t>
                    </a:r>
                    <a:endParaRPr lang="en-US" altLang="ko-KR" sz="1000" dirty="0" smtClean="0">
                      <a:solidFill>
                        <a:schemeClr val="tx1"/>
                      </a:solidFill>
                      <a:latin typeface="+mn-ea"/>
                    </a:endParaRP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취급 후에는 취급 부위를 철저히 </a:t>
                    </a:r>
                    <a:r>
                      <a:rPr lang="ko-KR" altLang="en-US" sz="1000" dirty="0" err="1" smtClean="0">
                        <a:solidFill>
                          <a:schemeClr val="tx1"/>
                        </a:solidFill>
                        <a:latin typeface="+mn-ea"/>
                      </a:rPr>
                      <a:t>씻으시오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.</a:t>
                    </a: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 err="1" smtClean="0">
                        <a:solidFill>
                          <a:schemeClr val="tx1"/>
                        </a:solidFill>
                        <a:latin typeface="+mn-ea"/>
                      </a:rPr>
                      <a:t>보호장갑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, 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보호의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,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 보안경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, 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안면보호구를 착용하시오</a:t>
                    </a:r>
                    <a:endParaRPr lang="en-US" altLang="ko-KR" sz="1000" dirty="0" smtClean="0">
                      <a:solidFill>
                        <a:schemeClr val="tx1"/>
                      </a:solidFill>
                      <a:latin typeface="+mn-ea"/>
                    </a:endParaRP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000" dirty="0">
                      <a:solidFill>
                        <a:schemeClr val="tx1"/>
                      </a:solidFill>
                      <a:latin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[</a:t>
                    </a:r>
                    <a:r>
                      <a:rPr lang="ko-KR" altLang="en-US" sz="1000" dirty="0">
                        <a:solidFill>
                          <a:schemeClr val="tx1"/>
                        </a:solidFill>
                        <a:latin typeface="+mn-ea"/>
                      </a:rPr>
                      <a:t>대응</a:t>
                    </a:r>
                    <a:r>
                      <a:rPr lang="en-US" altLang="ko-KR" sz="1000" dirty="0">
                        <a:solidFill>
                          <a:schemeClr val="tx1"/>
                        </a:solidFill>
                        <a:latin typeface="+mn-ea"/>
                      </a:rPr>
                      <a:t>]</a:t>
                    </a: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눈에 묻으면 몇 분간 물로 조심해서 </a:t>
                    </a:r>
                    <a:r>
                      <a:rPr lang="ko-KR" altLang="en-US" sz="1000" dirty="0" err="1" smtClean="0">
                        <a:solidFill>
                          <a:schemeClr val="tx1"/>
                        </a:solidFill>
                        <a:latin typeface="+mn-ea"/>
                      </a:rPr>
                      <a:t>있으시오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 가능하면 콘택트렌즈를 제거하시오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. 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계속 </a:t>
                    </a:r>
                    <a:r>
                      <a:rPr lang="ko-KR" altLang="en-US" sz="1000" dirty="0" err="1" smtClean="0">
                        <a:solidFill>
                          <a:schemeClr val="tx1"/>
                        </a:solidFill>
                        <a:latin typeface="+mn-ea"/>
                      </a:rPr>
                      <a:t>씻으시오</a:t>
                    </a:r>
                    <a:endParaRPr lang="en-US" altLang="ko-KR" sz="1000" dirty="0" smtClean="0">
                      <a:solidFill>
                        <a:schemeClr val="tx1"/>
                      </a:solidFill>
                      <a:latin typeface="+mn-ea"/>
                    </a:endParaRP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노출되거나 노출이 우려되면 의학적인 조치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, 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조언을 구하시오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.</a:t>
                    </a: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눈에 </a:t>
                    </a:r>
                    <a:r>
                      <a:rPr lang="ko-KR" altLang="en-US" sz="1000" dirty="0">
                        <a:solidFill>
                          <a:schemeClr val="tx1"/>
                        </a:solidFill>
                        <a:latin typeface="+mn-ea"/>
                      </a:rPr>
                      <a:t>자극이 지속되면 의학적인 조치</a:t>
                    </a:r>
                    <a:r>
                      <a:rPr lang="en-US" altLang="ko-KR" sz="1000" dirty="0">
                        <a:solidFill>
                          <a:schemeClr val="tx1"/>
                        </a:solidFill>
                        <a:latin typeface="+mn-ea"/>
                      </a:rPr>
                      <a:t>·</a:t>
                    </a:r>
                    <a:r>
                      <a:rPr lang="ko-KR" altLang="en-US" sz="1000" dirty="0">
                        <a:solidFill>
                          <a:schemeClr val="tx1"/>
                        </a:solidFill>
                        <a:latin typeface="+mn-ea"/>
                      </a:rPr>
                      <a:t>조언을 구하시오</a:t>
                    </a:r>
                    <a:r>
                      <a:rPr lang="en-US" altLang="ko-KR" sz="1000" dirty="0">
                        <a:solidFill>
                          <a:schemeClr val="tx1"/>
                        </a:solidFill>
                        <a:latin typeface="+mn-ea"/>
                      </a:rPr>
                      <a:t>.</a:t>
                    </a: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 err="1" smtClean="0">
                        <a:solidFill>
                          <a:schemeClr val="tx1"/>
                        </a:solidFill>
                        <a:latin typeface="+mn-ea"/>
                      </a:rPr>
                      <a:t>누출성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 </a:t>
                    </a:r>
                    <a:r>
                      <a:rPr lang="ko-KR" altLang="en-US" sz="1000" dirty="0">
                        <a:solidFill>
                          <a:schemeClr val="tx1"/>
                        </a:solidFill>
                        <a:latin typeface="+mn-ea"/>
                      </a:rPr>
                      <a:t>가스 화재 시 누출을 안전하게 막을 수 없다면 불을 </a:t>
                    </a:r>
                    <a:r>
                      <a:rPr lang="ko-KR" altLang="en-US" sz="1000" dirty="0" err="1">
                        <a:solidFill>
                          <a:schemeClr val="tx1"/>
                        </a:solidFill>
                        <a:latin typeface="+mn-ea"/>
                      </a:rPr>
                      <a:t>끄려하지</a:t>
                    </a:r>
                    <a:r>
                      <a:rPr lang="ko-KR" altLang="en-US" sz="1000" dirty="0">
                        <a:solidFill>
                          <a:schemeClr val="tx1"/>
                        </a:solidFill>
                        <a:latin typeface="+mn-ea"/>
                      </a:rPr>
                      <a:t> 마시오</a:t>
                    </a:r>
                    <a:r>
                      <a:rPr lang="en-US" altLang="ko-KR" sz="1000" dirty="0">
                        <a:solidFill>
                          <a:schemeClr val="tx1"/>
                        </a:solidFill>
                        <a:latin typeface="+mn-ea"/>
                      </a:rPr>
                      <a:t>.</a:t>
                    </a: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안전하게 </a:t>
                    </a:r>
                    <a:r>
                      <a:rPr lang="ko-KR" altLang="en-US" sz="1000" dirty="0">
                        <a:solidFill>
                          <a:schemeClr val="tx1"/>
                        </a:solidFill>
                        <a:latin typeface="+mn-ea"/>
                      </a:rPr>
                      <a:t>처리하는 것이 가능하면 모든 </a:t>
                    </a:r>
                    <a:r>
                      <a:rPr lang="ko-KR" altLang="en-US" sz="1000" dirty="0" err="1">
                        <a:solidFill>
                          <a:schemeClr val="tx1"/>
                        </a:solidFill>
                        <a:latin typeface="+mn-ea"/>
                      </a:rPr>
                      <a:t>점화원을</a:t>
                    </a:r>
                    <a:r>
                      <a:rPr lang="ko-KR" altLang="en-US" sz="1000" dirty="0">
                        <a:solidFill>
                          <a:schemeClr val="tx1"/>
                        </a:solidFill>
                        <a:latin typeface="+mn-ea"/>
                      </a:rPr>
                      <a:t> 제거하시오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.</a:t>
                    </a: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000" dirty="0">
                      <a:solidFill>
                        <a:schemeClr val="tx1"/>
                      </a:solidFill>
                      <a:latin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[</a:t>
                    </a:r>
                    <a:r>
                      <a:rPr lang="ko-KR" altLang="en-US" sz="1000" dirty="0">
                        <a:solidFill>
                          <a:schemeClr val="tx1"/>
                        </a:solidFill>
                        <a:latin typeface="+mn-ea"/>
                      </a:rPr>
                      <a:t>저장</a:t>
                    </a:r>
                    <a:r>
                      <a:rPr lang="en-US" altLang="ko-KR" sz="1000" dirty="0">
                        <a:solidFill>
                          <a:schemeClr val="tx1"/>
                        </a:solidFill>
                        <a:latin typeface="+mn-ea"/>
                      </a:rPr>
                      <a:t>]</a:t>
                    </a: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 err="1">
                        <a:solidFill>
                          <a:schemeClr val="tx1"/>
                        </a:solidFill>
                        <a:latin typeface="+mn-ea"/>
                      </a:rPr>
                      <a:t>잠금장치가</a:t>
                    </a:r>
                    <a:r>
                      <a:rPr lang="ko-KR" altLang="en-US" sz="1000" dirty="0">
                        <a:solidFill>
                          <a:schemeClr val="tx1"/>
                        </a:solidFill>
                        <a:latin typeface="+mn-ea"/>
                      </a:rPr>
                      <a:t> 있는 </a:t>
                    </a:r>
                    <a:r>
                      <a:rPr lang="ko-KR" altLang="en-US" sz="1000" dirty="0" err="1">
                        <a:solidFill>
                          <a:schemeClr val="tx1"/>
                        </a:solidFill>
                        <a:latin typeface="+mn-ea"/>
                      </a:rPr>
                      <a:t>저장장소에</a:t>
                    </a:r>
                    <a:r>
                      <a:rPr lang="ko-KR" altLang="en-US" sz="1000" dirty="0">
                        <a:solidFill>
                          <a:schemeClr val="tx1"/>
                        </a:solidFill>
                        <a:latin typeface="+mn-ea"/>
                      </a:rPr>
                      <a:t> 저장하시오</a:t>
                    </a:r>
                    <a:r>
                      <a:rPr lang="en-US" altLang="ko-KR" sz="1000" dirty="0">
                        <a:solidFill>
                          <a:schemeClr val="tx1"/>
                        </a:solidFill>
                        <a:latin typeface="+mn-ea"/>
                      </a:rPr>
                      <a:t>.</a:t>
                    </a: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직사광선을 </a:t>
                    </a:r>
                    <a:r>
                      <a:rPr lang="ko-KR" altLang="en-US" sz="1000" dirty="0">
                        <a:solidFill>
                          <a:schemeClr val="tx1"/>
                        </a:solidFill>
                        <a:latin typeface="+mn-ea"/>
                      </a:rPr>
                      <a:t>피하고 환기가 잘 되는 곳에 </a:t>
                    </a:r>
                    <a:r>
                      <a:rPr lang="ko-KR" altLang="en-US" sz="1000" dirty="0" err="1">
                        <a:solidFill>
                          <a:schemeClr val="tx1"/>
                        </a:solidFill>
                        <a:latin typeface="+mn-ea"/>
                      </a:rPr>
                      <a:t>보관하시오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.</a:t>
                    </a: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endParaRPr lang="en-US" altLang="ko-KR" sz="1000" dirty="0">
                      <a:solidFill>
                        <a:schemeClr val="tx1"/>
                      </a:solidFill>
                      <a:latin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[</a:t>
                    </a:r>
                    <a:r>
                      <a:rPr lang="ko-KR" altLang="en-US" sz="1000" dirty="0">
                        <a:solidFill>
                          <a:schemeClr val="tx1"/>
                        </a:solidFill>
                        <a:latin typeface="+mn-ea"/>
                      </a:rPr>
                      <a:t>폐기</a:t>
                    </a:r>
                    <a:r>
                      <a:rPr lang="en-US" altLang="ko-KR" sz="1000" dirty="0">
                        <a:solidFill>
                          <a:schemeClr val="tx1"/>
                        </a:solidFill>
                        <a:latin typeface="+mn-ea"/>
                      </a:rPr>
                      <a:t>]</a:t>
                    </a:r>
                  </a:p>
                  <a:p>
                    <a:pPr marL="171450" indent="-171450">
                      <a:lnSpc>
                        <a:spcPct val="13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ko-KR" altLang="en-US" sz="1000" dirty="0">
                        <a:solidFill>
                          <a:schemeClr val="tx1"/>
                        </a:solidFill>
                        <a:latin typeface="+mn-ea"/>
                      </a:rPr>
                      <a:t>폐기물관리법에 따라 지정폐기물로 내용물과 용기를 </a:t>
                    </a:r>
                    <a:r>
                      <a:rPr lang="ko-KR" altLang="en-US" sz="1000" dirty="0" err="1">
                        <a:solidFill>
                          <a:schemeClr val="tx1"/>
                        </a:solidFill>
                        <a:latin typeface="+mn-ea"/>
                      </a:rPr>
                      <a:t>폐기하시오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.</a:t>
                    </a:r>
                  </a:p>
                  <a:p>
                    <a:pPr>
                      <a:lnSpc>
                        <a:spcPct val="130000"/>
                      </a:lnSpc>
                    </a:pPr>
                    <a:endParaRPr lang="en-US" altLang="ko-KR" sz="1000" dirty="0">
                      <a:solidFill>
                        <a:schemeClr val="tx1"/>
                      </a:solidFill>
                      <a:latin typeface="+mn-ea"/>
                    </a:endParaRPr>
                  </a:p>
                  <a:p>
                    <a:pPr>
                      <a:lnSpc>
                        <a:spcPct val="130000"/>
                      </a:lnSpc>
                    </a:pP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※ 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기타 자세한 사항은 물질안전보건자료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(MSDS)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를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 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참고하시오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.</a:t>
                    </a:r>
                    <a:endParaRPr lang="ko-KR" altLang="en-US" sz="1000" dirty="0" smtClean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1" name="직사각형 20"/>
                  <p:cNvSpPr/>
                  <p:nvPr/>
                </p:nvSpPr>
                <p:spPr>
                  <a:xfrm>
                    <a:off x="348613" y="9127362"/>
                    <a:ext cx="6192001" cy="33801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 anchorCtr="0"/>
                  <a:lstStyle/>
                  <a:p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남방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CNA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㈜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, 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경기도 평택시 </a:t>
                    </a:r>
                    <a:r>
                      <a:rPr lang="ko-KR" altLang="en-US" sz="1000" dirty="0" err="1" smtClean="0">
                        <a:solidFill>
                          <a:schemeClr val="tx1"/>
                        </a:solidFill>
                        <a:latin typeface="+mn-ea"/>
                      </a:rPr>
                      <a:t>팽성읍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 </a:t>
                    </a:r>
                    <a:r>
                      <a:rPr lang="ko-KR" altLang="en-US" sz="1000" dirty="0" err="1" smtClean="0">
                        <a:solidFill>
                          <a:schemeClr val="tx1"/>
                        </a:solidFill>
                        <a:latin typeface="+mn-ea"/>
                      </a:rPr>
                      <a:t>추팔산단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 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1</a:t>
                    </a:r>
                    <a:r>
                      <a:rPr lang="ko-KR" altLang="en-US" sz="1000" dirty="0" smtClean="0">
                        <a:solidFill>
                          <a:schemeClr val="tx1"/>
                        </a:solidFill>
                        <a:latin typeface="+mn-ea"/>
                      </a:rPr>
                      <a:t>길 </a:t>
                    </a:r>
                    <a:r>
                      <a:rPr lang="en-US" altLang="ko-KR" sz="1000" dirty="0" smtClean="0">
                        <a:solidFill>
                          <a:schemeClr val="tx1"/>
                        </a:solidFill>
                        <a:latin typeface="+mn-ea"/>
                      </a:rPr>
                      <a:t>204, (031)651-5911~8</a:t>
                    </a:r>
                    <a:endParaRPr lang="ko-KR" altLang="en-US" sz="1000" dirty="0">
                      <a:solidFill>
                        <a:schemeClr val="tx1"/>
                      </a:solidFill>
                      <a:latin typeface="+mn-ea"/>
                    </a:endParaRPr>
                  </a:p>
                </p:txBody>
              </p:sp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88595" y="9515475"/>
                    <a:ext cx="6480810" cy="230832"/>
                  </a:xfrm>
                  <a:prstGeom prst="rect">
                    <a:avLst/>
                  </a:prstGeom>
                  <a:noFill/>
                </p:spPr>
                <p:txBody>
                  <a:bodyPr wrap="square" lIns="0" rtlCol="0">
                    <a:spAutoFit/>
                  </a:bodyPr>
                  <a:lstStyle/>
                  <a:p>
                    <a:r>
                      <a: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본 </a:t>
                    </a:r>
                    <a:r>
                      <a:rPr lang="ko-KR" altLang="en-US" sz="900" dirty="0" err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경고표지는</a:t>
                    </a:r>
                    <a:r>
                      <a: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 </a:t>
                    </a:r>
                    <a:r>
                      <a:rPr lang="ko-KR" altLang="en-US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남방</a:t>
                    </a:r>
                    <a:r>
                      <a: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CNA</a:t>
                    </a:r>
                    <a:r>
                      <a:rPr lang="ko-KR" altLang="en-US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㈜에서 배포한 </a:t>
                    </a:r>
                    <a:r>
                      <a: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MSDS(2017.11.20)</a:t>
                    </a:r>
                    <a:r>
                      <a:rPr lang="ko-KR" altLang="en-US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를 참고하여 작성하였습니다</a:t>
                    </a:r>
                    <a:r>
                      <a: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.</a:t>
                    </a:r>
                    <a:endParaRPr lang="en-US" altLang="ko-KR" sz="9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8" name="직사각형 17"/>
                <p:cNvSpPr/>
                <p:nvPr/>
              </p:nvSpPr>
              <p:spPr>
                <a:xfrm>
                  <a:off x="348614" y="4070102"/>
                  <a:ext cx="1080000" cy="1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1100" b="1" dirty="0" smtClean="0">
                      <a:solidFill>
                        <a:schemeClr val="tx1"/>
                      </a:solidFill>
                      <a:latin typeface="+mn-ea"/>
                    </a:rPr>
                    <a:t>□ 예방조치문구</a:t>
                  </a:r>
                  <a:endParaRPr lang="ko-KR" altLang="en-US" sz="11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348614" y="8947362"/>
                  <a:ext cx="1008000" cy="18000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r>
                    <a:rPr lang="ko-KR" altLang="en-US" sz="1100" b="1" dirty="0" smtClean="0">
                      <a:solidFill>
                        <a:schemeClr val="tx1"/>
                      </a:solidFill>
                      <a:latin typeface="+mn-ea"/>
                    </a:rPr>
                    <a:t>□ 공급자 정보</a:t>
                  </a:r>
                  <a:endParaRPr lang="ko-KR" altLang="en-US" sz="11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3415770" y="2864544"/>
                  <a:ext cx="3067157" cy="13355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r>
                    <a:rPr lang="en-US" altLang="ko-KR" sz="1000" dirty="0" smtClean="0">
                      <a:solidFill>
                        <a:schemeClr val="tx1"/>
                      </a:solidFill>
                      <a:latin typeface="+mn-ea"/>
                    </a:rPr>
                    <a:t> </a:t>
                  </a:r>
                  <a:endParaRPr lang="ko-KR" altLang="en-US" sz="1000" dirty="0" smtClean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</p:grpSp>
          <p:sp>
            <p:nvSpPr>
              <p:cNvPr id="23" name="직사각형 22"/>
              <p:cNvSpPr/>
              <p:nvPr/>
            </p:nvSpPr>
            <p:spPr>
              <a:xfrm>
                <a:off x="348614" y="2684544"/>
                <a:ext cx="1080000" cy="18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tx1"/>
                    </a:solidFill>
                    <a:latin typeface="+mn-ea"/>
                  </a:rPr>
                  <a:t>□ 유해</a:t>
                </a:r>
                <a:r>
                  <a:rPr lang="en-US" altLang="ko-KR" sz="1100" b="1" dirty="0" smtClean="0">
                    <a:solidFill>
                      <a:schemeClr val="tx1"/>
                    </a:solidFill>
                    <a:latin typeface="+mn-ea"/>
                  </a:rPr>
                  <a:t>·</a:t>
                </a:r>
                <a:r>
                  <a:rPr lang="ko-KR" altLang="en-US" sz="1100" b="1" dirty="0" smtClean="0">
                    <a:solidFill>
                      <a:schemeClr val="tx1"/>
                    </a:solidFill>
                    <a:latin typeface="+mn-ea"/>
                  </a:rPr>
                  <a:t>위험문구</a:t>
                </a:r>
                <a:endParaRPr lang="ko-KR" altLang="en-US" sz="11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28" name="직사각형 27"/>
            <p:cNvSpPr/>
            <p:nvPr/>
          </p:nvSpPr>
          <p:spPr>
            <a:xfrm>
              <a:off x="5580000" y="2160000"/>
              <a:ext cx="1080136" cy="360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ko-KR" altLang="en-US" sz="1100" dirty="0" err="1" smtClean="0">
                  <a:solidFill>
                    <a:schemeClr val="tx1"/>
                  </a:solidFill>
                  <a:latin typeface="+mn-ea"/>
                </a:rPr>
                <a:t>신호어</a:t>
              </a:r>
              <a:r>
                <a:rPr lang="ko-KR" altLang="en-US" sz="1100" dirty="0" smtClean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100" dirty="0" smtClean="0">
                  <a:solidFill>
                    <a:schemeClr val="tx1"/>
                  </a:solidFill>
                  <a:latin typeface="+mn-ea"/>
                </a:rPr>
                <a:t>: </a:t>
              </a:r>
              <a:r>
                <a:rPr lang="ko-KR" altLang="en-US" sz="1600" dirty="0" smtClean="0">
                  <a:solidFill>
                    <a:schemeClr val="tx1"/>
                  </a:solidFill>
                  <a:latin typeface="+mn-ea"/>
                </a:rPr>
                <a:t>위</a:t>
              </a:r>
              <a:r>
                <a:rPr lang="ko-KR" altLang="en-US" sz="1600" dirty="0">
                  <a:solidFill>
                    <a:schemeClr val="tx1"/>
                  </a:solidFill>
                  <a:latin typeface="+mn-ea"/>
                </a:rPr>
                <a:t>험</a:t>
              </a:r>
            </a:p>
          </p:txBody>
        </p:sp>
      </p:grpSp>
      <p:pic>
        <p:nvPicPr>
          <p:cNvPr id="29" name="Picture 1"/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15" y="1440000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1726620" y="1443740"/>
            <a:ext cx="3600000" cy="1080000"/>
            <a:chOff x="360000" y="1440000"/>
            <a:chExt cx="3600000" cy="1080000"/>
          </a:xfrm>
        </p:grpSpPr>
        <p:pic>
          <p:nvPicPr>
            <p:cNvPr id="30" name="Picture 2"/>
            <p:cNvPicPr preferRelativeResize="0"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000" y="1440000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3"/>
            <p:cNvPicPr preferRelativeResize="0"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00" y="1440000"/>
              <a:ext cx="1080000" cy="108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xmlns:mc="http://schemas.openxmlformats.org/markup-compatibility/2006" val="FFFFFF" mc:Ignorable="a14" a14:legacySpreadsheetColorIndex="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xmlns:mc="http://schemas.openxmlformats.org/markup-compatibility/2006" val="000000" mc:Ignorable="a14" a14:legacySpreadsheetColorIndex="64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5" name="Picture 2"/>
          <p:cNvPicPr preferRelativeResize="0"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5" y="1430922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xmlns:mc="http://schemas.openxmlformats.org/markup-compatibility/2006" val="FFFFFF" mc:Ignorable="a14" a14:legacySpreadsheetColorIndex="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xmlns:mc="http://schemas.openxmlformats.org/markup-compatibility/2006" val="000000" mc:Ignorable="a14" a14:legacySpreadsheetColorIndex="64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43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sh/>
      </p:transition>
    </mc:Choice>
    <mc:Fallback xmlns="">
      <p:transition>
        <p:push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Words>307</Words>
  <TotalTime>0</TotalTime>
  <Application>Microsoft Office PowerPoint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rev.01</dc:creator>
  <dcterms:modified xsi:type="dcterms:W3CDTF">2022-09-01T09:05:17Z</dcterms:modified>
  <dc:title>PowerPoint 프레젠테이션</dc:title>
  <cp:lastPrinted>2022-08-08T04:07:54Z</cp:lastPrinted>
  <cp:lastModifiedBy>임진규(LIMJINGYU)</cp:lastModifiedBy>
  <dcterms:created xsi:type="dcterms:W3CDTF">2019-12-08T23:52:46Z</dcterms:created>
  <cp:revision>328</cp:revision>
</cp:coreProperties>
</file>