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3" r:id="rId2"/>
    <p:sldId id="282" r:id="rId3"/>
    <p:sldId id="285" r:id="rId4"/>
    <p:sldId id="284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33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721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669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6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8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7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504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58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7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62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602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1A56C-D2E8-4CBE-8C0E-DDDFE1C3787B}" type="datetimeFigureOut">
              <a:rPr lang="ko-KR" altLang="en-US" smtClean="0"/>
              <a:t>2025-06-27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E61BA-C46B-4EA3-B933-0FA33C097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02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749719-7FF0-B4D0-1079-EEF49370962F}"/>
              </a:ext>
            </a:extLst>
          </p:cNvPr>
          <p:cNvGraphicFramePr>
            <a:graphicFrameLocks noGrp="1"/>
          </p:cNvGraphicFramePr>
          <p:nvPr/>
        </p:nvGraphicFramePr>
        <p:xfrm>
          <a:off x="216578" y="417262"/>
          <a:ext cx="3844630" cy="85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폭염기간 특별작업허가서</a:t>
                      </a:r>
                      <a:endParaRPr lang="en-US" altLang="ko-KR" sz="2400" b="1" u="sng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특별관리기간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’25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~ 9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5B6A0C-9B60-CCFD-7972-82A8B41DAC76}"/>
              </a:ext>
            </a:extLst>
          </p:cNvPr>
          <p:cNvGraphicFramePr>
            <a:graphicFrameLocks noGrp="1"/>
          </p:cNvGraphicFramePr>
          <p:nvPr/>
        </p:nvGraphicFramePr>
        <p:xfrm>
          <a:off x="4465052" y="411490"/>
          <a:ext cx="1058441" cy="8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17">
                  <a:extLst>
                    <a:ext uri="{9D8B030D-6E8A-4147-A177-3AD203B41FA5}">
                      <a16:colId xmlns:a16="http://schemas.microsoft.com/office/drawing/2014/main" val="218226691"/>
                    </a:ext>
                  </a:extLst>
                </a:gridCol>
                <a:gridCol w="509824">
                  <a:extLst>
                    <a:ext uri="{9D8B030D-6E8A-4147-A177-3AD203B41FA5}">
                      <a16:colId xmlns:a16="http://schemas.microsoft.com/office/drawing/2014/main" val="1208787580"/>
                    </a:ext>
                  </a:extLst>
                </a:gridCol>
              </a:tblGrid>
              <a:tr h="143758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수행 조직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255576"/>
                  </a:ext>
                </a:extLst>
              </a:tr>
              <a:tr h="14375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15233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32572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4957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301C09-6FD1-3F84-689C-CB0863FF0B5F}"/>
              </a:ext>
            </a:extLst>
          </p:cNvPr>
          <p:cNvGraphicFramePr>
            <a:graphicFrameLocks noGrp="1"/>
          </p:cNvGraphicFramePr>
          <p:nvPr/>
        </p:nvGraphicFramePr>
        <p:xfrm>
          <a:off x="5566847" y="411490"/>
          <a:ext cx="1058441" cy="8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17">
                  <a:extLst>
                    <a:ext uri="{9D8B030D-6E8A-4147-A177-3AD203B41FA5}">
                      <a16:colId xmlns:a16="http://schemas.microsoft.com/office/drawing/2014/main" val="218226691"/>
                    </a:ext>
                  </a:extLst>
                </a:gridCol>
                <a:gridCol w="509824">
                  <a:extLst>
                    <a:ext uri="{9D8B030D-6E8A-4147-A177-3AD203B41FA5}">
                      <a16:colId xmlns:a16="http://schemas.microsoft.com/office/drawing/2014/main" val="1208787580"/>
                    </a:ext>
                  </a:extLst>
                </a:gridCol>
              </a:tblGrid>
              <a:tr h="143758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255576"/>
                  </a:ext>
                </a:extLst>
              </a:tr>
              <a:tr h="14375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15233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32572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4957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AB9C6-AB0E-0990-57CE-919C6E0CADDB}"/>
              </a:ext>
            </a:extLst>
          </p:cNvPr>
          <p:cNvGraphicFramePr>
            <a:graphicFrameLocks noGrp="1"/>
          </p:cNvGraphicFramePr>
          <p:nvPr/>
        </p:nvGraphicFramePr>
        <p:xfrm>
          <a:off x="216580" y="1648713"/>
          <a:ext cx="6408712" cy="153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63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당일 예상최고기온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8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개요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  업  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관심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(31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주의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(33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폭염주의보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경고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(35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폭염경보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위험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(38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42380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위치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93119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세부 작업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9900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A0E4D10-3CED-9A8C-159D-AE5F581D998B}"/>
              </a:ext>
            </a:extLst>
          </p:cNvPr>
          <p:cNvSpPr/>
          <p:nvPr/>
        </p:nvSpPr>
        <p:spPr>
          <a:xfrm>
            <a:off x="216580" y="3334315"/>
            <a:ext cx="3534444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점검 체크리스트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670E4-FD26-CB2D-DDF7-48D89D4DFC0C}"/>
              </a:ext>
            </a:extLst>
          </p:cNvPr>
          <p:cNvSpPr/>
          <p:nvPr/>
        </p:nvSpPr>
        <p:spPr>
          <a:xfrm>
            <a:off x="216580" y="1383280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허가대상 작업 개요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 폭염작업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폭염으로 인해 체감온도가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31℃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이상이 되는 작업장소에서의 장시간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 이상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작업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5EB1053-0A45-CAE1-042D-C2A5DEF230FE}"/>
              </a:ext>
            </a:extLst>
          </p:cNvPr>
          <p:cNvGraphicFramePr>
            <a:graphicFrameLocks noGrp="1"/>
          </p:cNvGraphicFramePr>
          <p:nvPr/>
        </p:nvGraphicFramePr>
        <p:xfrm>
          <a:off x="226131" y="3600926"/>
          <a:ext cx="6399160" cy="270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3648336509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3223481291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3914492987"/>
                    </a:ext>
                  </a:extLst>
                </a:gridCol>
              </a:tblGrid>
              <a:tr h="20839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  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 항목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점검결과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작업수행조직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시작시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점검자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32731"/>
                  </a:ext>
                </a:extLst>
              </a:tr>
              <a:tr h="20839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공통사항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고혈압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당뇨 유소견자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전일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과음자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배제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식염포도당 비치 여부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1~2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 복용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대체방안가능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보안초소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그늘막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옥내 휴식장소 등 설치 여부 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 음용수 비치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(15~20</a:t>
                      </a: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간격 섭취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9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제한 및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제공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적정 제공 여부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매 시간 마다</a:t>
                      </a:r>
                      <a:b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31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제공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97088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온열질환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민감군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금지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79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원칙적 작업 금지</a:t>
                      </a:r>
                      <a:b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조정 불가시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이내 및 관리자 상주 필수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5947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DEA25-E768-2431-2F29-911A4A8DCBD2}"/>
              </a:ext>
            </a:extLst>
          </p:cNvPr>
          <p:cNvSpPr/>
          <p:nvPr/>
        </p:nvSpPr>
        <p:spPr>
          <a:xfrm>
            <a:off x="216580" y="6468385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온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습도 측정 및 체감온도 기록 대장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측정자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  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4CB3B2-9701-40F8-2F14-7C46CE9E8056}"/>
              </a:ext>
            </a:extLst>
          </p:cNvPr>
          <p:cNvGraphicFramePr>
            <a:graphicFrameLocks noGrp="1"/>
          </p:cNvGraphicFramePr>
          <p:nvPr/>
        </p:nvGraphicFramePr>
        <p:xfrm>
          <a:off x="226133" y="6729995"/>
          <a:ext cx="5381453" cy="253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3948147663"/>
                    </a:ext>
                  </a:extLst>
                </a:gridCol>
                <a:gridCol w="752956">
                  <a:extLst>
                    <a:ext uri="{9D8B030D-6E8A-4147-A177-3AD203B41FA5}">
                      <a16:colId xmlns:a16="http://schemas.microsoft.com/office/drawing/2014/main" val="648405684"/>
                    </a:ext>
                  </a:extLst>
                </a:gridCol>
                <a:gridCol w="784997">
                  <a:extLst>
                    <a:ext uri="{9D8B030D-6E8A-4147-A177-3AD203B41FA5}">
                      <a16:colId xmlns:a16="http://schemas.microsoft.com/office/drawing/2014/main" val="2569423465"/>
                    </a:ext>
                  </a:extLst>
                </a:gridCol>
                <a:gridCol w="784995">
                  <a:extLst>
                    <a:ext uri="{9D8B030D-6E8A-4147-A177-3AD203B41FA5}">
                      <a16:colId xmlns:a16="http://schemas.microsoft.com/office/drawing/2014/main" val="4100994408"/>
                    </a:ext>
                  </a:extLst>
                </a:gridCol>
                <a:gridCol w="2300480">
                  <a:extLst>
                    <a:ext uri="{9D8B030D-6E8A-4147-A177-3AD203B41FA5}">
                      <a16:colId xmlns:a16="http://schemas.microsoft.com/office/drawing/2014/main" val="3604881377"/>
                    </a:ext>
                  </a:extLst>
                </a:gridCol>
              </a:tblGrid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측정 시간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습도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체감온도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조치 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0147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229158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30346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7753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49047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748353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681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20545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989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50646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0696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63F48-878A-A67B-AA1C-9CDFF5164710}"/>
              </a:ext>
            </a:extLst>
          </p:cNvPr>
          <p:cNvSpPr/>
          <p:nvPr/>
        </p:nvSpPr>
        <p:spPr>
          <a:xfrm>
            <a:off x="216580" y="9302697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 종료 후 반드시 원본 또는 사본을 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담당자에게 제출하여 주시기 바랍니다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</p:txBody>
      </p:sp>
      <p:pic>
        <p:nvPicPr>
          <p:cNvPr id="1026" name="Picture 2" descr="QR">
            <a:extLst>
              <a:ext uri="{FF2B5EF4-FFF2-40B4-BE49-F238E27FC236}">
                <a16:creationId xmlns:a16="http://schemas.microsoft.com/office/drawing/2014/main" id="{6A88F815-43B9-8AE8-76BA-37E2748C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91" y="8391205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E4252-948A-B602-7D8E-25B59D8A71A7}"/>
              </a:ext>
            </a:extLst>
          </p:cNvPr>
          <p:cNvSpPr/>
          <p:nvPr/>
        </p:nvSpPr>
        <p:spPr>
          <a:xfrm>
            <a:off x="5755491" y="7852932"/>
            <a:ext cx="1058441" cy="48218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안전보건공단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체감온도 계산기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108DE2-BCAE-D9A7-24E5-99144719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80" y="149236"/>
            <a:ext cx="1846158" cy="144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90A79A-66F7-1BDB-74CF-5DFF2FFD6A02}"/>
              </a:ext>
            </a:extLst>
          </p:cNvPr>
          <p:cNvSpPr/>
          <p:nvPr/>
        </p:nvSpPr>
        <p:spPr>
          <a:xfrm>
            <a:off x="0" y="2017"/>
            <a:ext cx="6858000" cy="29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0D432B-A910-29C0-36F7-3733F87C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35" y="90622"/>
            <a:ext cx="1846158" cy="144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831F17-4D94-037C-8EBF-47E38491B543}"/>
              </a:ext>
            </a:extLst>
          </p:cNvPr>
          <p:cNvSpPr/>
          <p:nvPr/>
        </p:nvSpPr>
        <p:spPr>
          <a:xfrm>
            <a:off x="0" y="9646241"/>
            <a:ext cx="6858000" cy="261609"/>
          </a:xfrm>
          <a:prstGeom prst="rect">
            <a:avLst/>
          </a:prstGeom>
          <a:solidFill>
            <a:srgbClr val="374F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C4D458-B132-D626-72DE-9C59528E5D30}"/>
              </a:ext>
            </a:extLst>
          </p:cNvPr>
          <p:cNvSpPr/>
          <p:nvPr/>
        </p:nvSpPr>
        <p:spPr>
          <a:xfrm>
            <a:off x="2372514" y="9645264"/>
            <a:ext cx="2112971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현대엔지니어링 자산관리사업본부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132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749719-7FF0-B4D0-1079-EEF49370962F}"/>
              </a:ext>
            </a:extLst>
          </p:cNvPr>
          <p:cNvGraphicFramePr>
            <a:graphicFrameLocks noGrp="1"/>
          </p:cNvGraphicFramePr>
          <p:nvPr/>
        </p:nvGraphicFramePr>
        <p:xfrm>
          <a:off x="216578" y="417262"/>
          <a:ext cx="3844630" cy="85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44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ko-KR" altLang="en-US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폭염기간 특별작업허가서</a:t>
                      </a:r>
                      <a:endParaRPr lang="en-US" altLang="ko-KR" sz="2400" b="1" u="sng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특별관리기간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’25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~ 9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5B6A0C-9B60-CCFD-7972-82A8B41DAC76}"/>
              </a:ext>
            </a:extLst>
          </p:cNvPr>
          <p:cNvGraphicFramePr>
            <a:graphicFrameLocks noGrp="1"/>
          </p:cNvGraphicFramePr>
          <p:nvPr/>
        </p:nvGraphicFramePr>
        <p:xfrm>
          <a:off x="4465052" y="411490"/>
          <a:ext cx="1058441" cy="8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17">
                  <a:extLst>
                    <a:ext uri="{9D8B030D-6E8A-4147-A177-3AD203B41FA5}">
                      <a16:colId xmlns:a16="http://schemas.microsoft.com/office/drawing/2014/main" val="218226691"/>
                    </a:ext>
                  </a:extLst>
                </a:gridCol>
                <a:gridCol w="509824">
                  <a:extLst>
                    <a:ext uri="{9D8B030D-6E8A-4147-A177-3AD203B41FA5}">
                      <a16:colId xmlns:a16="http://schemas.microsoft.com/office/drawing/2014/main" val="1208787580"/>
                    </a:ext>
                  </a:extLst>
                </a:gridCol>
              </a:tblGrid>
              <a:tr h="143758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 수행 조직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255576"/>
                  </a:ext>
                </a:extLst>
              </a:tr>
              <a:tr h="14375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소장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15233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32572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49577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5301C09-6FD1-3F84-689C-CB0863FF0B5F}"/>
              </a:ext>
            </a:extLst>
          </p:cNvPr>
          <p:cNvGraphicFramePr>
            <a:graphicFrameLocks noGrp="1"/>
          </p:cNvGraphicFramePr>
          <p:nvPr/>
        </p:nvGraphicFramePr>
        <p:xfrm>
          <a:off x="5566847" y="411490"/>
          <a:ext cx="1058441" cy="85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17">
                  <a:extLst>
                    <a:ext uri="{9D8B030D-6E8A-4147-A177-3AD203B41FA5}">
                      <a16:colId xmlns:a16="http://schemas.microsoft.com/office/drawing/2014/main" val="218226691"/>
                    </a:ext>
                  </a:extLst>
                </a:gridCol>
                <a:gridCol w="509824">
                  <a:extLst>
                    <a:ext uri="{9D8B030D-6E8A-4147-A177-3AD203B41FA5}">
                      <a16:colId xmlns:a16="http://schemas.microsoft.com/office/drawing/2014/main" val="1208787580"/>
                    </a:ext>
                  </a:extLst>
                </a:gridCol>
              </a:tblGrid>
              <a:tr h="143758">
                <a:tc gridSpan="2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HEC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255576"/>
                  </a:ext>
                </a:extLst>
              </a:tr>
              <a:tr h="143758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915233"/>
                  </a:ext>
                </a:extLst>
              </a:tr>
              <a:tr h="394511">
                <a:tc>
                  <a:txBody>
                    <a:bodyPr/>
                    <a:lstStyle/>
                    <a:p>
                      <a:pPr algn="ctr"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932572"/>
                  </a:ext>
                </a:extLst>
              </a:tr>
              <a:tr h="169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/</a:t>
                      </a:r>
                      <a:endParaRPr lang="ko-KR" altLang="en-US" sz="8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4957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AB9C6-AB0E-0990-57CE-919C6E0CADDB}"/>
              </a:ext>
            </a:extLst>
          </p:cNvPr>
          <p:cNvGraphicFramePr>
            <a:graphicFrameLocks noGrp="1"/>
          </p:cNvGraphicFramePr>
          <p:nvPr/>
        </p:nvGraphicFramePr>
        <p:xfrm>
          <a:off x="216580" y="1648713"/>
          <a:ext cx="6408712" cy="153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63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회사명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 소장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(000-0000-0000)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당일 예상최고기온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34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8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개요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  업  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관심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(31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주의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(33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폭염주의보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경고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(35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폭염경보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위험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(38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2025.00.00(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 00:00 ~ 00:00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42380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위치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93119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세부 작업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-------------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99005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670E4-FD26-CB2D-DDF7-48D89D4DFC0C}"/>
              </a:ext>
            </a:extLst>
          </p:cNvPr>
          <p:cNvSpPr/>
          <p:nvPr/>
        </p:nvSpPr>
        <p:spPr>
          <a:xfrm>
            <a:off x="216580" y="1383280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허가대상 작업 개요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 폭염작업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폭염으로 인해 체감온도가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31℃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이상이 되는 작업장소에서의 장시간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 이상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작업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55EA2-0365-D7D3-28E2-429C1F26F5DC}"/>
              </a:ext>
            </a:extLst>
          </p:cNvPr>
          <p:cNvSpPr txBox="1"/>
          <p:nvPr/>
        </p:nvSpPr>
        <p:spPr>
          <a:xfrm>
            <a:off x="4465052" y="2261022"/>
            <a:ext cx="371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DEA25-E768-2431-2F29-911A4A8DCBD2}"/>
              </a:ext>
            </a:extLst>
          </p:cNvPr>
          <p:cNvSpPr/>
          <p:nvPr/>
        </p:nvSpPr>
        <p:spPr>
          <a:xfrm>
            <a:off x="216580" y="6468385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온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습도 측정 및 체감온도 기록 대장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측정자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홍길동 소장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4CB3B2-9701-40F8-2F14-7C46CE9E8056}"/>
              </a:ext>
            </a:extLst>
          </p:cNvPr>
          <p:cNvGraphicFramePr>
            <a:graphicFrameLocks noGrp="1"/>
          </p:cNvGraphicFramePr>
          <p:nvPr/>
        </p:nvGraphicFramePr>
        <p:xfrm>
          <a:off x="226133" y="6729995"/>
          <a:ext cx="5403487" cy="253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29">
                  <a:extLst>
                    <a:ext uri="{9D8B030D-6E8A-4147-A177-3AD203B41FA5}">
                      <a16:colId xmlns:a16="http://schemas.microsoft.com/office/drawing/2014/main" val="3948147663"/>
                    </a:ext>
                  </a:extLst>
                </a:gridCol>
                <a:gridCol w="756039">
                  <a:extLst>
                    <a:ext uri="{9D8B030D-6E8A-4147-A177-3AD203B41FA5}">
                      <a16:colId xmlns:a16="http://schemas.microsoft.com/office/drawing/2014/main" val="648405684"/>
                    </a:ext>
                  </a:extLst>
                </a:gridCol>
                <a:gridCol w="788211">
                  <a:extLst>
                    <a:ext uri="{9D8B030D-6E8A-4147-A177-3AD203B41FA5}">
                      <a16:colId xmlns:a16="http://schemas.microsoft.com/office/drawing/2014/main" val="2569423465"/>
                    </a:ext>
                  </a:extLst>
                </a:gridCol>
                <a:gridCol w="788209">
                  <a:extLst>
                    <a:ext uri="{9D8B030D-6E8A-4147-A177-3AD203B41FA5}">
                      <a16:colId xmlns:a16="http://schemas.microsoft.com/office/drawing/2014/main" val="4100994408"/>
                    </a:ext>
                  </a:extLst>
                </a:gridCol>
                <a:gridCol w="2309899">
                  <a:extLst>
                    <a:ext uri="{9D8B030D-6E8A-4147-A177-3AD203B41FA5}">
                      <a16:colId xmlns:a16="http://schemas.microsoft.com/office/drawing/2014/main" val="3604881377"/>
                    </a:ext>
                  </a:extLst>
                </a:gridCol>
              </a:tblGrid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측정 시간                                                                    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습도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체감온도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조치 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0147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 : 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00000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229158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30346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7753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49047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748353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681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20545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989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50646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0696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63F48-878A-A67B-AA1C-9CDFF5164710}"/>
              </a:ext>
            </a:extLst>
          </p:cNvPr>
          <p:cNvSpPr/>
          <p:nvPr/>
        </p:nvSpPr>
        <p:spPr>
          <a:xfrm>
            <a:off x="216580" y="9302697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작업 종료 후 반드시 원본 또는 사본을 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HEC 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담당자에게 제출하여 주시기 바랍니다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. </a:t>
            </a:r>
          </a:p>
        </p:txBody>
      </p:sp>
      <p:pic>
        <p:nvPicPr>
          <p:cNvPr id="1026" name="Picture 2" descr="QR">
            <a:extLst>
              <a:ext uri="{FF2B5EF4-FFF2-40B4-BE49-F238E27FC236}">
                <a16:creationId xmlns:a16="http://schemas.microsoft.com/office/drawing/2014/main" id="{6A88F815-43B9-8AE8-76BA-37E2748C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91" y="8391205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E4252-948A-B602-7D8E-25B59D8A71A7}"/>
              </a:ext>
            </a:extLst>
          </p:cNvPr>
          <p:cNvSpPr/>
          <p:nvPr/>
        </p:nvSpPr>
        <p:spPr>
          <a:xfrm>
            <a:off x="5755491" y="7852932"/>
            <a:ext cx="1058441" cy="48218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안전보건공단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체감온도 계산기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D823B4B-C5DE-8797-700F-9185251CBF4B}"/>
              </a:ext>
            </a:extLst>
          </p:cNvPr>
          <p:cNvSpPr/>
          <p:nvPr/>
        </p:nvSpPr>
        <p:spPr>
          <a:xfrm>
            <a:off x="0" y="9646241"/>
            <a:ext cx="6858000" cy="261609"/>
          </a:xfrm>
          <a:prstGeom prst="rect">
            <a:avLst/>
          </a:prstGeom>
          <a:solidFill>
            <a:srgbClr val="374F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108DE2-BCAE-D9A7-24E5-99144719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80" y="149236"/>
            <a:ext cx="1846158" cy="144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90A79A-66F7-1BDB-74CF-5DFF2FFD6A02}"/>
              </a:ext>
            </a:extLst>
          </p:cNvPr>
          <p:cNvSpPr/>
          <p:nvPr/>
        </p:nvSpPr>
        <p:spPr>
          <a:xfrm>
            <a:off x="0" y="2017"/>
            <a:ext cx="6858000" cy="29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0D432B-A910-29C0-36F7-3733F87C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35" y="90622"/>
            <a:ext cx="1846158" cy="144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7A3F0999-CDF3-7117-7C9F-508FDF674655}"/>
              </a:ext>
            </a:extLst>
          </p:cNvPr>
          <p:cNvSpPr/>
          <p:nvPr/>
        </p:nvSpPr>
        <p:spPr>
          <a:xfrm>
            <a:off x="1476260" y="7852932"/>
            <a:ext cx="3580482" cy="40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작업시작시</a:t>
            </a:r>
            <a:r>
              <a:rPr lang="en-US" altLang="ko-KR" dirty="0"/>
              <a:t>, </a:t>
            </a:r>
            <a:r>
              <a:rPr lang="ko-KR" altLang="en-US" dirty="0"/>
              <a:t>매 </a:t>
            </a:r>
            <a:r>
              <a:rPr lang="en-US" altLang="ko-KR" dirty="0"/>
              <a:t>1</a:t>
            </a:r>
            <a:r>
              <a:rPr lang="ko-KR" altLang="en-US" dirty="0"/>
              <a:t>시간마다 확인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12287A-E4D4-9C62-511D-A08F790B102A}"/>
              </a:ext>
            </a:extLst>
          </p:cNvPr>
          <p:cNvSpPr/>
          <p:nvPr/>
        </p:nvSpPr>
        <p:spPr>
          <a:xfrm>
            <a:off x="2372514" y="9645264"/>
            <a:ext cx="2112971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현대엔지니어링 자산관리사업본부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8A8C6-654E-8EDB-D966-1F03ABD7E0B7}"/>
              </a:ext>
            </a:extLst>
          </p:cNvPr>
          <p:cNvSpPr/>
          <p:nvPr/>
        </p:nvSpPr>
        <p:spPr>
          <a:xfrm>
            <a:off x="216580" y="3334315"/>
            <a:ext cx="3534444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점검 체크리스트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8AA63D0-7786-65AA-EA43-1EE40469B0C5}"/>
              </a:ext>
            </a:extLst>
          </p:cNvPr>
          <p:cNvGraphicFramePr>
            <a:graphicFrameLocks noGrp="1"/>
          </p:cNvGraphicFramePr>
          <p:nvPr/>
        </p:nvGraphicFramePr>
        <p:xfrm>
          <a:off x="226131" y="3600926"/>
          <a:ext cx="6399160" cy="270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99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3648336509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3223481291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8407">
                  <a:extLst>
                    <a:ext uri="{9D8B030D-6E8A-4147-A177-3AD203B41FA5}">
                      <a16:colId xmlns:a16="http://schemas.microsoft.com/office/drawing/2014/main" val="3914492987"/>
                    </a:ext>
                  </a:extLst>
                </a:gridCol>
              </a:tblGrid>
              <a:tr h="20839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  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 항목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점검결과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작업수행조직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800" b="1" baseline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HEC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시작시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00:00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점검자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김안전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32731"/>
                  </a:ext>
                </a:extLst>
              </a:tr>
              <a:tr h="20839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공통사항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고혈압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당뇨 유소견자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전일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과음자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배제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식염포도당 비치 여부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1~2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 복용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대체방안가능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보안초소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그늘막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옥내 휴식장소 등 설치 여부 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 음용수 비치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(15~20</a:t>
                      </a: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간격 섭취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679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제한 및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제공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적정 제공 여부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매 시간 마다</a:t>
                      </a:r>
                      <a:b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31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제공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97088"/>
                  </a:ext>
                </a:extLst>
              </a:tr>
              <a:tr h="208396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온열질환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민감군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금지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6792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원칙적 작업 금지</a:t>
                      </a:r>
                      <a:b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조정 불가시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이내 및 관리자 상주 필수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594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84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749719-7FF0-B4D0-1079-EEF49370962F}"/>
              </a:ext>
            </a:extLst>
          </p:cNvPr>
          <p:cNvGraphicFramePr>
            <a:graphicFrameLocks noGrp="1"/>
          </p:cNvGraphicFramePr>
          <p:nvPr/>
        </p:nvGraphicFramePr>
        <p:xfrm>
          <a:off x="216578" y="417262"/>
          <a:ext cx="6408708" cy="85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EVC </a:t>
                      </a:r>
                      <a:r>
                        <a:rPr lang="ko-KR" altLang="en-US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현장 </a:t>
                      </a:r>
                      <a:r>
                        <a:rPr lang="ko-KR" altLang="en-US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폭염기간 특별점검 및 체감온도 기록 대장</a:t>
                      </a:r>
                      <a:endParaRPr lang="en-US" altLang="ko-KR" sz="2400" b="1" u="sng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특별관리기간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’25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~ 9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AB9C6-AB0E-0990-57CE-919C6E0CADDB}"/>
              </a:ext>
            </a:extLst>
          </p:cNvPr>
          <p:cNvGraphicFramePr>
            <a:graphicFrameLocks noGrp="1"/>
          </p:cNvGraphicFramePr>
          <p:nvPr/>
        </p:nvGraphicFramePr>
        <p:xfrm>
          <a:off x="216580" y="1648713"/>
          <a:ext cx="6408712" cy="153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63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당일 예상최고기온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8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개요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  업  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관심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(31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주의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(33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폭염주의보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경고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(35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폭염경보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위험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(38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42380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위치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93119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세부 작업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9900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A0E4D10-3CED-9A8C-159D-AE5F581D998B}"/>
              </a:ext>
            </a:extLst>
          </p:cNvPr>
          <p:cNvSpPr/>
          <p:nvPr/>
        </p:nvSpPr>
        <p:spPr>
          <a:xfrm>
            <a:off x="216580" y="3334315"/>
            <a:ext cx="3534444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점검 체크리스트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670E4-FD26-CB2D-DDF7-48D89D4DFC0C}"/>
              </a:ext>
            </a:extLst>
          </p:cNvPr>
          <p:cNvSpPr/>
          <p:nvPr/>
        </p:nvSpPr>
        <p:spPr>
          <a:xfrm>
            <a:off x="216580" y="1383280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허가대상 작업 개요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 폭염작업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폭염으로 인해 체감온도가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31℃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이상이 되는 작업장소에서의 장시간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 이상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작업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DEA25-E768-2431-2F29-911A4A8DCBD2}"/>
              </a:ext>
            </a:extLst>
          </p:cNvPr>
          <p:cNvSpPr/>
          <p:nvPr/>
        </p:nvSpPr>
        <p:spPr>
          <a:xfrm>
            <a:off x="216580" y="6468385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온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습도 측정 및 체감온도 기록 대장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측정자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  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4CB3B2-9701-40F8-2F14-7C46CE9E8056}"/>
              </a:ext>
            </a:extLst>
          </p:cNvPr>
          <p:cNvGraphicFramePr>
            <a:graphicFrameLocks noGrp="1"/>
          </p:cNvGraphicFramePr>
          <p:nvPr/>
        </p:nvGraphicFramePr>
        <p:xfrm>
          <a:off x="226133" y="6729995"/>
          <a:ext cx="5381453" cy="253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3948147663"/>
                    </a:ext>
                  </a:extLst>
                </a:gridCol>
                <a:gridCol w="752956">
                  <a:extLst>
                    <a:ext uri="{9D8B030D-6E8A-4147-A177-3AD203B41FA5}">
                      <a16:colId xmlns:a16="http://schemas.microsoft.com/office/drawing/2014/main" val="648405684"/>
                    </a:ext>
                  </a:extLst>
                </a:gridCol>
                <a:gridCol w="784997">
                  <a:extLst>
                    <a:ext uri="{9D8B030D-6E8A-4147-A177-3AD203B41FA5}">
                      <a16:colId xmlns:a16="http://schemas.microsoft.com/office/drawing/2014/main" val="2569423465"/>
                    </a:ext>
                  </a:extLst>
                </a:gridCol>
                <a:gridCol w="784995">
                  <a:extLst>
                    <a:ext uri="{9D8B030D-6E8A-4147-A177-3AD203B41FA5}">
                      <a16:colId xmlns:a16="http://schemas.microsoft.com/office/drawing/2014/main" val="4100994408"/>
                    </a:ext>
                  </a:extLst>
                </a:gridCol>
                <a:gridCol w="2300480">
                  <a:extLst>
                    <a:ext uri="{9D8B030D-6E8A-4147-A177-3AD203B41FA5}">
                      <a16:colId xmlns:a16="http://schemas.microsoft.com/office/drawing/2014/main" val="3604881377"/>
                    </a:ext>
                  </a:extLst>
                </a:gridCol>
              </a:tblGrid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측정 시간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습도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체감온도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조치 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0147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229158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30346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7753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49047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748353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681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20545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989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50646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06965"/>
                  </a:ext>
                </a:extLst>
              </a:tr>
            </a:tbl>
          </a:graphicData>
        </a:graphic>
      </p:graphicFrame>
      <p:pic>
        <p:nvPicPr>
          <p:cNvPr id="1026" name="Picture 2" descr="QR">
            <a:extLst>
              <a:ext uri="{FF2B5EF4-FFF2-40B4-BE49-F238E27FC236}">
                <a16:creationId xmlns:a16="http://schemas.microsoft.com/office/drawing/2014/main" id="{6A88F815-43B9-8AE8-76BA-37E2748C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91" y="8391205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E4252-948A-B602-7D8E-25B59D8A71A7}"/>
              </a:ext>
            </a:extLst>
          </p:cNvPr>
          <p:cNvSpPr/>
          <p:nvPr/>
        </p:nvSpPr>
        <p:spPr>
          <a:xfrm>
            <a:off x="5755491" y="7852932"/>
            <a:ext cx="1058441" cy="48218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안전보건공단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체감온도 계산기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108DE2-BCAE-D9A7-24E5-99144719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80" y="149236"/>
            <a:ext cx="1846158" cy="144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90A79A-66F7-1BDB-74CF-5DFF2FFD6A02}"/>
              </a:ext>
            </a:extLst>
          </p:cNvPr>
          <p:cNvSpPr/>
          <p:nvPr/>
        </p:nvSpPr>
        <p:spPr>
          <a:xfrm>
            <a:off x="0" y="2017"/>
            <a:ext cx="6858000" cy="29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0D432B-A910-29C0-36F7-3733F87C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35" y="90622"/>
            <a:ext cx="1846158" cy="144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831F17-4D94-037C-8EBF-47E38491B543}"/>
              </a:ext>
            </a:extLst>
          </p:cNvPr>
          <p:cNvSpPr/>
          <p:nvPr/>
        </p:nvSpPr>
        <p:spPr>
          <a:xfrm>
            <a:off x="0" y="9646241"/>
            <a:ext cx="6858000" cy="261609"/>
          </a:xfrm>
          <a:prstGeom prst="rect">
            <a:avLst/>
          </a:prstGeom>
          <a:solidFill>
            <a:srgbClr val="374F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C4D458-B132-D626-72DE-9C59528E5D30}"/>
              </a:ext>
            </a:extLst>
          </p:cNvPr>
          <p:cNvSpPr/>
          <p:nvPr/>
        </p:nvSpPr>
        <p:spPr>
          <a:xfrm>
            <a:off x="2372514" y="9645264"/>
            <a:ext cx="2112971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현대엔지니어링 자산관리사업본부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84CF5A-3C26-8F6F-9575-8EDCD503EEDE}"/>
              </a:ext>
            </a:extLst>
          </p:cNvPr>
          <p:cNvGraphicFramePr>
            <a:graphicFrameLocks noGrp="1"/>
          </p:cNvGraphicFramePr>
          <p:nvPr/>
        </p:nvGraphicFramePr>
        <p:xfrm>
          <a:off x="226131" y="3600925"/>
          <a:ext cx="6399154" cy="278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58">
                  <a:extLst>
                    <a:ext uri="{9D8B030D-6E8A-4147-A177-3AD203B41FA5}">
                      <a16:colId xmlns:a16="http://schemas.microsoft.com/office/drawing/2014/main" val="3648336509"/>
                    </a:ext>
                  </a:extLst>
                </a:gridCol>
                <a:gridCol w="623817">
                  <a:extLst>
                    <a:ext uri="{9D8B030D-6E8A-4147-A177-3AD203B41FA5}">
                      <a16:colId xmlns:a16="http://schemas.microsoft.com/office/drawing/2014/main" val="3223481291"/>
                    </a:ext>
                  </a:extLst>
                </a:gridCol>
                <a:gridCol w="623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323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  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 항목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점검결과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시작시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점검자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32731"/>
                  </a:ext>
                </a:extLst>
              </a:tr>
              <a:tr h="25323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공통사항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고혈압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당뇨 유소견자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전일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과음자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배제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식염포도당 비치 여부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1~2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 복용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대체방안가능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보안초소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그늘막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옥내 휴식장소 등 설치 여부 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 음용수 비치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(15~20</a:t>
                      </a: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간격 섭취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59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제한 및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제공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적정 제공 여부</a:t>
                      </a:r>
                      <a:b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매 시간 마다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31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제공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97088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온열질환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민감군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금지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원칙적 작업 금지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59479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9A98A4-731D-8294-61EE-A37C09D3428B}"/>
              </a:ext>
            </a:extLst>
          </p:cNvPr>
          <p:cNvSpPr/>
          <p:nvPr/>
        </p:nvSpPr>
        <p:spPr>
          <a:xfrm>
            <a:off x="216580" y="9302697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반드시 원본을 각 사 담당자에게 제출하여 주시고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사 담당자께서는 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12/31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보관하시기 바랍니다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286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3749719-7FF0-B4D0-1079-EEF49370962F}"/>
              </a:ext>
            </a:extLst>
          </p:cNvPr>
          <p:cNvGraphicFramePr>
            <a:graphicFrameLocks noGrp="1"/>
          </p:cNvGraphicFramePr>
          <p:nvPr/>
        </p:nvGraphicFramePr>
        <p:xfrm>
          <a:off x="216578" y="417262"/>
          <a:ext cx="6408708" cy="85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8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511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EVC </a:t>
                      </a:r>
                      <a:r>
                        <a:rPr lang="ko-KR" altLang="en-US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00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현장 </a:t>
                      </a:r>
                      <a:r>
                        <a:rPr lang="ko-KR" altLang="en-US" sz="2400" b="1" u="sng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폭염기간 특별점검 및 체감온도 기록 대장</a:t>
                      </a:r>
                      <a:endParaRPr lang="en-US" altLang="ko-KR" sz="2400" b="1" u="sng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60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특별관리기간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’25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년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~ 9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55AB9C6-AB0E-0990-57CE-919C6E0CADDB}"/>
              </a:ext>
            </a:extLst>
          </p:cNvPr>
          <p:cNvGraphicFramePr>
            <a:graphicFrameLocks noGrp="1"/>
          </p:cNvGraphicFramePr>
          <p:nvPr/>
        </p:nvGraphicFramePr>
        <p:xfrm>
          <a:off x="216580" y="1648713"/>
          <a:ext cx="6408712" cy="1532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1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81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9637"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회사명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작업책임자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 소장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(000-0000-0000)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당일 예상최고기온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34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84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개요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  업  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관심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(31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주의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(33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폭염주의보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경고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(35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폭염경보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□ 위험 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(38</a:t>
                      </a:r>
                      <a:r>
                        <a:rPr lang="ko-KR" altLang="en-US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</a:t>
                      </a:r>
                      <a:r>
                        <a:rPr lang="en-US" altLang="ko-KR" sz="105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5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일시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2025.00.00(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 00:00 ~ 00:00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342380"/>
                  </a:ext>
                </a:extLst>
              </a:tr>
              <a:tr h="2248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위치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○○○○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93119"/>
                  </a:ext>
                </a:extLst>
              </a:tr>
              <a:tr h="46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세부 작업 내용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-------------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099005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id="{4A0E4D10-3CED-9A8C-159D-AE5F581D998B}"/>
              </a:ext>
            </a:extLst>
          </p:cNvPr>
          <p:cNvSpPr/>
          <p:nvPr/>
        </p:nvSpPr>
        <p:spPr>
          <a:xfrm>
            <a:off x="216580" y="3334315"/>
            <a:ext cx="3534444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점검 체크리스트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670E4-FD26-CB2D-DDF7-48D89D4DFC0C}"/>
              </a:ext>
            </a:extLst>
          </p:cNvPr>
          <p:cNvSpPr/>
          <p:nvPr/>
        </p:nvSpPr>
        <p:spPr>
          <a:xfrm>
            <a:off x="216580" y="1383280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허가대상 작업 개요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대상 폭염작업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: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폭염으로 인해 체감온도가 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31℃ 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이상이 되는 작업장소에서의 장시간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(1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시간 이상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작업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endParaRPr lang="en-US" altLang="ko-KR" sz="1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BDEA25-E768-2431-2F29-911A4A8DCBD2}"/>
              </a:ext>
            </a:extLst>
          </p:cNvPr>
          <p:cNvSpPr/>
          <p:nvPr/>
        </p:nvSpPr>
        <p:spPr>
          <a:xfrm>
            <a:off x="216580" y="6468385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◈ 온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/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습도 측정 및 체감온도 기록 대장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(</a:t>
            </a:r>
            <a:r>
              <a:rPr lang="ko-KR" altLang="en-US" sz="1100" b="1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측정자</a:t>
            </a: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: 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66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                            </a:t>
            </a:r>
            <a:r>
              <a:rPr lang="en-US" altLang="ko-KR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A14CB3B2-9701-40F8-2F14-7C46CE9E8056}"/>
              </a:ext>
            </a:extLst>
          </p:cNvPr>
          <p:cNvGraphicFramePr>
            <a:graphicFrameLocks noGrp="1"/>
          </p:cNvGraphicFramePr>
          <p:nvPr/>
        </p:nvGraphicFramePr>
        <p:xfrm>
          <a:off x="226133" y="6729995"/>
          <a:ext cx="5381453" cy="2534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025">
                  <a:extLst>
                    <a:ext uri="{9D8B030D-6E8A-4147-A177-3AD203B41FA5}">
                      <a16:colId xmlns:a16="http://schemas.microsoft.com/office/drawing/2014/main" val="3948147663"/>
                    </a:ext>
                  </a:extLst>
                </a:gridCol>
                <a:gridCol w="752956">
                  <a:extLst>
                    <a:ext uri="{9D8B030D-6E8A-4147-A177-3AD203B41FA5}">
                      <a16:colId xmlns:a16="http://schemas.microsoft.com/office/drawing/2014/main" val="648405684"/>
                    </a:ext>
                  </a:extLst>
                </a:gridCol>
                <a:gridCol w="784997">
                  <a:extLst>
                    <a:ext uri="{9D8B030D-6E8A-4147-A177-3AD203B41FA5}">
                      <a16:colId xmlns:a16="http://schemas.microsoft.com/office/drawing/2014/main" val="2569423465"/>
                    </a:ext>
                  </a:extLst>
                </a:gridCol>
                <a:gridCol w="784995">
                  <a:extLst>
                    <a:ext uri="{9D8B030D-6E8A-4147-A177-3AD203B41FA5}">
                      <a16:colId xmlns:a16="http://schemas.microsoft.com/office/drawing/2014/main" val="4100994408"/>
                    </a:ext>
                  </a:extLst>
                </a:gridCol>
                <a:gridCol w="2300480">
                  <a:extLst>
                    <a:ext uri="{9D8B030D-6E8A-4147-A177-3AD203B41FA5}">
                      <a16:colId xmlns:a16="http://schemas.microsoft.com/office/drawing/2014/main" val="3604881377"/>
                    </a:ext>
                  </a:extLst>
                </a:gridCol>
              </a:tblGrid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측정 시간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습도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체감온도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조치 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0147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 : 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00000</a:t>
                      </a: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229158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30346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777535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749047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748353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246811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20545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9892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50646"/>
                  </a:ext>
                </a:extLst>
              </a:tr>
              <a:tr h="23036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906965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63F48-878A-A67B-AA1C-9CDFF5164710}"/>
              </a:ext>
            </a:extLst>
          </p:cNvPr>
          <p:cNvSpPr/>
          <p:nvPr/>
        </p:nvSpPr>
        <p:spPr>
          <a:xfrm>
            <a:off x="216580" y="9302697"/>
            <a:ext cx="6408708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반드시 원본을 각 사 담당자에게 제출하여 주시고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, 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각 사 담당자께서는 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12/31</a:t>
            </a:r>
            <a:r>
              <a:rPr lang="ko-KR" altLang="en-US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까지 보관하시기 바랍니다</a:t>
            </a:r>
            <a:r>
              <a:rPr lang="en-US" altLang="ko-KR" sz="1100" b="1" u="sng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FFFF00"/>
                </a:highlight>
                <a:latin typeface="현대하모니 L" panose="02020603020101020101" pitchFamily="18" charset="-127"/>
                <a:ea typeface="현대하모니 L" panose="02020603020101020101" pitchFamily="18" charset="-127"/>
              </a:rPr>
              <a:t>.</a:t>
            </a:r>
          </a:p>
        </p:txBody>
      </p:sp>
      <p:pic>
        <p:nvPicPr>
          <p:cNvPr id="1026" name="Picture 2" descr="QR">
            <a:extLst>
              <a:ext uri="{FF2B5EF4-FFF2-40B4-BE49-F238E27FC236}">
                <a16:creationId xmlns:a16="http://schemas.microsoft.com/office/drawing/2014/main" id="{6A88F815-43B9-8AE8-76BA-37E2748CA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5491" y="8391205"/>
            <a:ext cx="873369" cy="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95FE4252-948A-B602-7D8E-25B59D8A71A7}"/>
              </a:ext>
            </a:extLst>
          </p:cNvPr>
          <p:cNvSpPr/>
          <p:nvPr/>
        </p:nvSpPr>
        <p:spPr>
          <a:xfrm>
            <a:off x="5755491" y="7852932"/>
            <a:ext cx="1058441" cy="482183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안전보건공단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</a:rPr>
              <a:t>체감온도 계산기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03108DE2-BCAE-D9A7-24E5-99144719A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480" y="149236"/>
            <a:ext cx="1846158" cy="144000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4190A79A-66F7-1BDB-74CF-5DFF2FFD6A02}"/>
              </a:ext>
            </a:extLst>
          </p:cNvPr>
          <p:cNvSpPr/>
          <p:nvPr/>
        </p:nvSpPr>
        <p:spPr>
          <a:xfrm>
            <a:off x="0" y="2017"/>
            <a:ext cx="6858000" cy="291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5B0D432B-A910-29C0-36F7-3733F87CE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035" y="90622"/>
            <a:ext cx="1846158" cy="144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E831F17-4D94-037C-8EBF-47E38491B543}"/>
              </a:ext>
            </a:extLst>
          </p:cNvPr>
          <p:cNvSpPr/>
          <p:nvPr/>
        </p:nvSpPr>
        <p:spPr>
          <a:xfrm>
            <a:off x="0" y="9646241"/>
            <a:ext cx="6858000" cy="261609"/>
          </a:xfrm>
          <a:prstGeom prst="rect">
            <a:avLst/>
          </a:prstGeom>
          <a:solidFill>
            <a:srgbClr val="374F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C4D458-B132-D626-72DE-9C59528E5D30}"/>
              </a:ext>
            </a:extLst>
          </p:cNvPr>
          <p:cNvSpPr/>
          <p:nvPr/>
        </p:nvSpPr>
        <p:spPr>
          <a:xfrm>
            <a:off x="2372514" y="9645264"/>
            <a:ext cx="2112971" cy="261610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>
              <a:spcBef>
                <a:spcPts val="200"/>
              </a:spcBef>
              <a:spcAft>
                <a:spcPts val="200"/>
              </a:spcAft>
            </a:pPr>
            <a:r>
              <a:rPr lang="ko-KR" altLang="en-US" sz="11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현대엔지니어링 자산관리사업본부</a:t>
            </a:r>
            <a:endParaRPr lang="en-US" altLang="ko-KR" sz="11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84CF5A-3C26-8F6F-9575-8EDCD503EEDE}"/>
              </a:ext>
            </a:extLst>
          </p:cNvPr>
          <p:cNvGraphicFramePr>
            <a:graphicFrameLocks noGrp="1"/>
          </p:cNvGraphicFramePr>
          <p:nvPr/>
        </p:nvGraphicFramePr>
        <p:xfrm>
          <a:off x="226131" y="3600925"/>
          <a:ext cx="6399154" cy="2785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358">
                  <a:extLst>
                    <a:ext uri="{9D8B030D-6E8A-4147-A177-3AD203B41FA5}">
                      <a16:colId xmlns:a16="http://schemas.microsoft.com/office/drawing/2014/main" val="3648336509"/>
                    </a:ext>
                  </a:extLst>
                </a:gridCol>
                <a:gridCol w="623817">
                  <a:extLst>
                    <a:ext uri="{9D8B030D-6E8A-4147-A177-3AD203B41FA5}">
                      <a16:colId xmlns:a16="http://schemas.microsoft.com/office/drawing/2014/main" val="3223481291"/>
                    </a:ext>
                  </a:extLst>
                </a:gridCol>
                <a:gridCol w="623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38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3230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구  분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 항목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점검결과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부적합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:X)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5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시작시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점검자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rgbClr val="0066FF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홍길동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832731"/>
                  </a:ext>
                </a:extLst>
              </a:tr>
              <a:tr h="253230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공통사항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고혈압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당뇨 유소견자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전일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과음자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배제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식염포도당 비치 여부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회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1~2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정 복용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en-US" altLang="ko-KR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* </a:t>
                      </a:r>
                      <a:r>
                        <a:rPr lang="ko-KR" altLang="en-US" sz="9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대체방안가능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보안초소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그늘막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옥내 휴식장소 등 설치 여부 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altLang="ko-KR" sz="9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작업장 주변 음용수 비치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(15~20</a:t>
                      </a:r>
                      <a:r>
                        <a:rPr lang="ko-KR" altLang="en-US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간격 섭취</a:t>
                      </a:r>
                      <a:r>
                        <a:rPr lang="en-US" altLang="ko-KR" sz="1000" b="0" kern="120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459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제한 및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제공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휴식시간 적정 제공 여부</a:t>
                      </a:r>
                      <a:b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</a:b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매 시간 마다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31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33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20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분 제공</a:t>
                      </a: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rgbClr val="0066FF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497088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35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온열질환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b="0" kern="1200" dirty="0" err="1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민감군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 금지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3230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0" kern="1200" dirty="0">
                        <a:ln>
                          <a:solidFill>
                            <a:schemeClr val="accent1"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38</a:t>
                      </a:r>
                      <a:r>
                        <a:rPr lang="ko-KR" altLang="en-US" sz="1000" b="0" kern="1200" dirty="0">
                          <a:ln>
                            <a:solidFill>
                              <a:schemeClr val="accent1"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℃ 이상 시 원칙적 작업 금지</a:t>
                      </a:r>
                    </a:p>
                  </a:txBody>
                  <a:tcPr marL="7200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solidFill>
                              <a:srgbClr val="156082">
                                <a:alpha val="0"/>
                              </a:srgbClr>
                            </a:solidFill>
                          </a:ln>
                          <a:solidFill>
                            <a:srgbClr val="0066FF"/>
                          </a:solidFill>
                          <a:effectLst/>
                          <a:uLnTx/>
                          <a:uFillTx/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endParaRPr lang="ko-KR" altLang="en-US" sz="1000" dirty="0">
                        <a:solidFill>
                          <a:srgbClr val="0000FF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659479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E88E23F-46BD-7B30-CEF6-5D1DA79FEBC5}"/>
              </a:ext>
            </a:extLst>
          </p:cNvPr>
          <p:cNvSpPr txBox="1"/>
          <p:nvPr/>
        </p:nvSpPr>
        <p:spPr>
          <a:xfrm>
            <a:off x="4485485" y="2293322"/>
            <a:ext cx="465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ü"/>
            </a:pPr>
            <a:r>
              <a:rPr lang="ko-KR" altLang="en-US" sz="1800" b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180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221115-60FA-026C-BA4D-243E0330F4B1}"/>
              </a:ext>
            </a:extLst>
          </p:cNvPr>
          <p:cNvSpPr/>
          <p:nvPr/>
        </p:nvSpPr>
        <p:spPr>
          <a:xfrm>
            <a:off x="1476260" y="7852932"/>
            <a:ext cx="3580482" cy="4043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작업시작시</a:t>
            </a:r>
            <a:r>
              <a:rPr lang="en-US" altLang="ko-KR" dirty="0"/>
              <a:t>, </a:t>
            </a:r>
            <a:r>
              <a:rPr lang="ko-KR" altLang="en-US" dirty="0"/>
              <a:t>매 </a:t>
            </a:r>
            <a:r>
              <a:rPr lang="en-US" altLang="ko-KR" dirty="0"/>
              <a:t>1</a:t>
            </a:r>
            <a:r>
              <a:rPr lang="ko-KR" altLang="en-US" dirty="0"/>
              <a:t>시간마다 확인</a:t>
            </a:r>
          </a:p>
        </p:txBody>
      </p:sp>
    </p:spTree>
    <p:extLst>
      <p:ext uri="{BB962C8B-B14F-4D97-AF65-F5344CB8AC3E}">
        <p14:creationId xmlns:p14="http://schemas.microsoft.com/office/powerpoint/2010/main" val="76426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1169</Words>
  <Application>Microsoft Office PowerPoint</Application>
  <PresentationFormat>A4 용지(210x297mm)</PresentationFormat>
  <Paragraphs>295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현대하모니 L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임진규(LIMJINGYU) 매니저</dc:creator>
  <cp:lastModifiedBy>임진규(LIMJINGYU) 매니저</cp:lastModifiedBy>
  <cp:revision>2</cp:revision>
  <dcterms:created xsi:type="dcterms:W3CDTF">2025-06-27T00:09:15Z</dcterms:created>
  <dcterms:modified xsi:type="dcterms:W3CDTF">2025-06-27T00:11:03Z</dcterms:modified>
</cp:coreProperties>
</file>