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735763" cy="9866313"/>
  <p:defaultTextStyle>
    <a:defPPr>
      <a:defRPr lang="ko-KR"/>
    </a:defPPr>
    <a:lvl1pPr marL="0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23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48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71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95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619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43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66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91" algn="l" defTabSz="914248" rtl="0" eaLnBrk="1" latinLnBrk="1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4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61" indent="0" algn="ctr">
              <a:buNone/>
              <a:defRPr sz="1500"/>
            </a:lvl2pPr>
            <a:lvl3pPr marL="685721" indent="0" algn="ctr">
              <a:buNone/>
              <a:defRPr sz="1350"/>
            </a:lvl3pPr>
            <a:lvl4pPr marL="1028582" indent="0" algn="ctr">
              <a:buNone/>
              <a:defRPr sz="1200"/>
            </a:lvl4pPr>
            <a:lvl5pPr marL="1371443" indent="0" algn="ctr">
              <a:buNone/>
              <a:defRPr sz="1200"/>
            </a:lvl5pPr>
            <a:lvl6pPr marL="1714304" indent="0" algn="ctr">
              <a:buNone/>
              <a:defRPr sz="1200"/>
            </a:lvl6pPr>
            <a:lvl7pPr marL="2057165" indent="0" algn="ctr">
              <a:buNone/>
              <a:defRPr sz="1200"/>
            </a:lvl7pPr>
            <a:lvl8pPr marL="2400025" indent="0" algn="ctr">
              <a:buNone/>
              <a:defRPr sz="1200"/>
            </a:lvl8pPr>
            <a:lvl9pPr marL="2742886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2F21-651B-4D9A-B9B1-FCBF04478613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B5EC-808D-4182-BDF3-E8A7D2C58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1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2F21-651B-4D9A-B9B1-FCBF04478613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B5EC-808D-4182-BDF3-E8A7D2C58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23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6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6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2F21-651B-4D9A-B9B1-FCBF04478613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B5EC-808D-4182-BDF3-E8A7D2C58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4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2F21-651B-4D9A-B9B1-FCBF04478613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B5EC-808D-4182-BDF3-E8A7D2C58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9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469625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629229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2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58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0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16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02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8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2F21-651B-4D9A-B9B1-FCBF04478613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B5EC-808D-4182-BDF3-E8A7D2C58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78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2F21-651B-4D9A-B9B1-FCBF04478613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B5EC-808D-4182-BDF3-E8A7D2C58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574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527406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50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1" indent="0">
              <a:buNone/>
              <a:defRPr sz="1500" b="1"/>
            </a:lvl2pPr>
            <a:lvl3pPr marL="685721" indent="0">
              <a:buNone/>
              <a:defRPr sz="1350" b="1"/>
            </a:lvl3pPr>
            <a:lvl4pPr marL="1028582" indent="0">
              <a:buNone/>
              <a:defRPr sz="1200" b="1"/>
            </a:lvl4pPr>
            <a:lvl5pPr marL="1371443" indent="0">
              <a:buNone/>
              <a:defRPr sz="1200" b="1"/>
            </a:lvl5pPr>
            <a:lvl6pPr marL="1714304" indent="0">
              <a:buNone/>
              <a:defRPr sz="1200" b="1"/>
            </a:lvl6pPr>
            <a:lvl7pPr marL="2057165" indent="0">
              <a:buNone/>
              <a:defRPr sz="1200" b="1"/>
            </a:lvl7pPr>
            <a:lvl8pPr marL="2400025" indent="0">
              <a:buNone/>
              <a:defRPr sz="1200" b="1"/>
            </a:lvl8pPr>
            <a:lvl9pPr marL="2742886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4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50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61" indent="0">
              <a:buNone/>
              <a:defRPr sz="1500" b="1"/>
            </a:lvl2pPr>
            <a:lvl3pPr marL="685721" indent="0">
              <a:buNone/>
              <a:defRPr sz="1350" b="1"/>
            </a:lvl3pPr>
            <a:lvl4pPr marL="1028582" indent="0">
              <a:buNone/>
              <a:defRPr sz="1200" b="1"/>
            </a:lvl4pPr>
            <a:lvl5pPr marL="1371443" indent="0">
              <a:buNone/>
              <a:defRPr sz="1200" b="1"/>
            </a:lvl5pPr>
            <a:lvl6pPr marL="1714304" indent="0">
              <a:buNone/>
              <a:defRPr sz="1200" b="1"/>
            </a:lvl6pPr>
            <a:lvl7pPr marL="2057165" indent="0">
              <a:buNone/>
              <a:defRPr sz="1200" b="1"/>
            </a:lvl7pPr>
            <a:lvl8pPr marL="2400025" indent="0">
              <a:buNone/>
              <a:defRPr sz="1200" b="1"/>
            </a:lvl8pPr>
            <a:lvl9pPr marL="2742886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4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2F21-651B-4D9A-B9B1-FCBF04478613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B5EC-808D-4182-BDF3-E8A7D2C58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2F21-651B-4D9A-B9B1-FCBF04478613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B5EC-808D-4182-BDF3-E8A7D2C58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1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2F21-651B-4D9A-B9B1-FCBF04478613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B5EC-808D-4182-BDF3-E8A7D2C58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52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426287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3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61" indent="0">
              <a:buNone/>
              <a:defRPr sz="1050"/>
            </a:lvl2pPr>
            <a:lvl3pPr marL="685721" indent="0">
              <a:buNone/>
              <a:defRPr sz="900"/>
            </a:lvl3pPr>
            <a:lvl4pPr marL="1028582" indent="0">
              <a:buNone/>
              <a:defRPr sz="750"/>
            </a:lvl4pPr>
            <a:lvl5pPr marL="1371443" indent="0">
              <a:buNone/>
              <a:defRPr sz="750"/>
            </a:lvl5pPr>
            <a:lvl6pPr marL="1714304" indent="0">
              <a:buNone/>
              <a:defRPr sz="750"/>
            </a:lvl6pPr>
            <a:lvl7pPr marL="2057165" indent="0">
              <a:buNone/>
              <a:defRPr sz="750"/>
            </a:lvl7pPr>
            <a:lvl8pPr marL="2400025" indent="0">
              <a:buNone/>
              <a:defRPr sz="750"/>
            </a:lvl8pPr>
            <a:lvl9pPr marL="2742886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2F21-651B-4D9A-B9B1-FCBF04478613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B5EC-808D-4182-BDF3-E8A7D2C58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8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426287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61" indent="0">
              <a:buNone/>
              <a:defRPr sz="2100"/>
            </a:lvl2pPr>
            <a:lvl3pPr marL="685721" indent="0">
              <a:buNone/>
              <a:defRPr sz="1800"/>
            </a:lvl3pPr>
            <a:lvl4pPr marL="1028582" indent="0">
              <a:buNone/>
              <a:defRPr sz="1500"/>
            </a:lvl4pPr>
            <a:lvl5pPr marL="1371443" indent="0">
              <a:buNone/>
              <a:defRPr sz="1500"/>
            </a:lvl5pPr>
            <a:lvl6pPr marL="1714304" indent="0">
              <a:buNone/>
              <a:defRPr sz="1500"/>
            </a:lvl6pPr>
            <a:lvl7pPr marL="2057165" indent="0">
              <a:buNone/>
              <a:defRPr sz="1500"/>
            </a:lvl7pPr>
            <a:lvl8pPr marL="2400025" indent="0">
              <a:buNone/>
              <a:defRPr sz="1500"/>
            </a:lvl8pPr>
            <a:lvl9pPr marL="2742886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3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61" indent="0">
              <a:buNone/>
              <a:defRPr sz="1050"/>
            </a:lvl2pPr>
            <a:lvl3pPr marL="685721" indent="0">
              <a:buNone/>
              <a:defRPr sz="900"/>
            </a:lvl3pPr>
            <a:lvl4pPr marL="1028582" indent="0">
              <a:buNone/>
              <a:defRPr sz="750"/>
            </a:lvl4pPr>
            <a:lvl5pPr marL="1371443" indent="0">
              <a:buNone/>
              <a:defRPr sz="750"/>
            </a:lvl5pPr>
            <a:lvl6pPr marL="1714304" indent="0">
              <a:buNone/>
              <a:defRPr sz="750"/>
            </a:lvl6pPr>
            <a:lvl7pPr marL="2057165" indent="0">
              <a:buNone/>
              <a:defRPr sz="750"/>
            </a:lvl7pPr>
            <a:lvl8pPr marL="2400025" indent="0">
              <a:buNone/>
              <a:defRPr sz="750"/>
            </a:lvl8pPr>
            <a:lvl9pPr marL="2742886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12F21-651B-4D9A-B9B1-FCBF04478613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BB5EC-808D-4182-BDF3-E8A7D2C58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5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401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12F21-651B-4D9A-B9B1-FCBF04478613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9181401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401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BB5EC-808D-4182-BDF3-E8A7D2C585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51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21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31" indent="-171431" algn="l" defTabSz="685721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292" indent="-171431" algn="l" defTabSz="685721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52" indent="-171431" algn="l" defTabSz="685721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13" indent="-171431" algn="l" defTabSz="685721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2874" indent="-171431" algn="l" defTabSz="685721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734" indent="-171431" algn="l" defTabSz="685721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95" indent="-171431" algn="l" defTabSz="685721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56" indent="-171431" algn="l" defTabSz="685721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316" indent="-171431" algn="l" defTabSz="685721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2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61" algn="l" defTabSz="68572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21" algn="l" defTabSz="68572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82" algn="l" defTabSz="68572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3" algn="l" defTabSz="68572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04" algn="l" defTabSz="68572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65" algn="l" defTabSz="68572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25" algn="l" defTabSz="68572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86" algn="l" defTabSz="685721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219744"/>
              </p:ext>
            </p:extLst>
          </p:nvPr>
        </p:nvGraphicFramePr>
        <p:xfrm>
          <a:off x="261380" y="1792190"/>
          <a:ext cx="6386163" cy="79719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9115">
                  <a:extLst>
                    <a:ext uri="{9D8B030D-6E8A-4147-A177-3AD203B41FA5}">
                      <a16:colId xmlns:a16="http://schemas.microsoft.com/office/drawing/2014/main" val="1662470795"/>
                    </a:ext>
                  </a:extLst>
                </a:gridCol>
                <a:gridCol w="3561679">
                  <a:extLst>
                    <a:ext uri="{9D8B030D-6E8A-4147-A177-3AD203B41FA5}">
                      <a16:colId xmlns:a16="http://schemas.microsoft.com/office/drawing/2014/main" val="2171734970"/>
                    </a:ext>
                  </a:extLst>
                </a:gridCol>
                <a:gridCol w="361422">
                  <a:extLst>
                    <a:ext uri="{9D8B030D-6E8A-4147-A177-3AD203B41FA5}">
                      <a16:colId xmlns:a16="http://schemas.microsoft.com/office/drawing/2014/main" val="2470033152"/>
                    </a:ext>
                  </a:extLst>
                </a:gridCol>
                <a:gridCol w="361422">
                  <a:extLst>
                    <a:ext uri="{9D8B030D-6E8A-4147-A177-3AD203B41FA5}">
                      <a16:colId xmlns:a16="http://schemas.microsoft.com/office/drawing/2014/main" val="3826152023"/>
                    </a:ext>
                  </a:extLst>
                </a:gridCol>
                <a:gridCol w="361422">
                  <a:extLst>
                    <a:ext uri="{9D8B030D-6E8A-4147-A177-3AD203B41FA5}">
                      <a16:colId xmlns:a16="http://schemas.microsoft.com/office/drawing/2014/main" val="3556354276"/>
                    </a:ext>
                  </a:extLst>
                </a:gridCol>
                <a:gridCol w="901103">
                  <a:extLst>
                    <a:ext uri="{9D8B030D-6E8A-4147-A177-3AD203B41FA5}">
                      <a16:colId xmlns:a16="http://schemas.microsoft.com/office/drawing/2014/main" val="3336736108"/>
                    </a:ext>
                  </a:extLst>
                </a:gridCol>
              </a:tblGrid>
              <a:tr h="273785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점검 </a:t>
                      </a:r>
                      <a:r>
                        <a:rPr kumimoji="0" 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Point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점검결과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비 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465576"/>
                  </a:ext>
                </a:extLst>
              </a:tr>
              <a:tr h="21902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8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적합</a:t>
                      </a:r>
                      <a:endParaRPr kumimoji="0" lang="en-US" altLang="ko-KR" sz="8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8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부적합</a:t>
                      </a:r>
                      <a:endParaRPr kumimoji="0" lang="en-US" altLang="ko-KR" sz="8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N/A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316355"/>
                  </a:ext>
                </a:extLst>
              </a:tr>
              <a:tr h="920245">
                <a:tc rowSpan="3"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따뜻한 옷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fontAlgn="ctr"/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방한 장구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 여러 겹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(3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겹 이상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의 옷 착용</a:t>
                      </a:r>
                    </a:p>
                    <a:p>
                      <a:pPr algn="l" fontAlgn="ctr"/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- (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바깥층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바람이나 물기를 막고 통기성을 갖춘 재질의 옷</a:t>
                      </a:r>
                    </a:p>
                    <a:p>
                      <a:pPr algn="l" fontAlgn="ctr"/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- (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중간층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젖더라도 보온성을 갖춘 재질의 옷</a:t>
                      </a:r>
                    </a:p>
                    <a:p>
                      <a:pPr algn="l" fontAlgn="ctr"/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- (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안 층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땀을 제거하기 용이한 재질의 옷</a:t>
                      </a:r>
                    </a:p>
                  </a:txBody>
                  <a:tcPr marL="4407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2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2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0">
                  <a:txBody>
                    <a:bodyPr/>
                    <a:lstStyle/>
                    <a:p>
                      <a:pPr algn="l" fontAlgn="ctr"/>
                      <a:endParaRPr kumimoji="0" lang="en-US" altLang="ko-KR" sz="9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7200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817563"/>
                  </a:ext>
                </a:extLst>
              </a:tr>
              <a:tr h="460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 얼굴과 입을 가리는 마스크 사용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4407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kumimoji="0" lang="ko-KR" altLang="en-US" sz="10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953764"/>
                  </a:ext>
                </a:extLst>
              </a:tr>
              <a:tr h="920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 보온 장갑 및 보온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방수기능 신발 착용 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공사현장 限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l" fontAlgn="ctr"/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-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물에 젖기 쉬운 작업을 하는 경우 방수 기능이 있는 장갑 착용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l" fontAlgn="ctr"/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※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영하 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7℃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이하에서는 맨손으로 금속 표면을 잡지 말고 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l" fontAlgn="ctr"/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반드시 장갑 착용 </a:t>
                      </a:r>
                    </a:p>
                  </a:txBody>
                  <a:tcPr marL="4407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kumimoji="0" lang="ko-KR" altLang="en-US" sz="10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018762"/>
                  </a:ext>
                </a:extLst>
              </a:tr>
              <a:tr h="691952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따뜻한 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 따뜻하고 깨끗한 물 제공</a:t>
                      </a:r>
                    </a:p>
                    <a:p>
                      <a:pPr algn="l" fontAlgn="ctr"/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※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온수기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‧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보온병 등을 활용 수시로 따뜻한 물을 마실 수 있도록 조치</a:t>
                      </a:r>
                    </a:p>
                  </a:txBody>
                  <a:tcPr marL="4407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2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kumimoji="0" lang="en-US" altLang="ko-KR" sz="9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7200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479410"/>
                  </a:ext>
                </a:extLst>
              </a:tr>
              <a:tr h="1033858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따뜻한 장소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21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 추위를 피할 수 있는 따뜻한 장소 마련 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공사현장 限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l" fontAlgn="ctr"/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-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가급적 작업장소와 가까운 곳에 설치</a:t>
                      </a:r>
                    </a:p>
                    <a:p>
                      <a:pPr algn="l" fontAlgn="ctr"/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-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히터 등 난방장치 설치 시 화재 또는 유해가스 중독 우려가 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l" fontAlgn="ctr"/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없도록 설치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l" fontAlgn="ctr"/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l" fontAlgn="ctr"/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* FM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현장은 旣 설치되어 있는 현장내 휴게소 이용</a:t>
                      </a:r>
                    </a:p>
                  </a:txBody>
                  <a:tcPr marL="4407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kumimoji="0" lang="en-US" altLang="ko-KR" sz="9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7200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980914"/>
                  </a:ext>
                </a:extLst>
              </a:tr>
              <a:tr h="690184">
                <a:tc rowSpan="5"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 한파 특보 시 옥외작업 최소화</a:t>
                      </a:r>
                    </a:p>
                    <a:p>
                      <a:pPr algn="l" fontAlgn="ctr"/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* 추운 시간대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새벽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옥외작업시간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·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휴식시간 조정 등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4407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2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kumimoji="0" lang="en-US" altLang="ko-KR" sz="9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7200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629681"/>
                  </a:ext>
                </a:extLst>
              </a:tr>
              <a:tr h="690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 한랭질환 예방가이드와 포스터 형식의 </a:t>
                      </a:r>
                      <a:r>
                        <a:rPr kumimoji="0" lang="ko-KR" altLang="en-US" sz="1000" b="0" i="0" u="none" strike="noStrike" kern="1200" cap="none" spc="0" normalizeH="0" baseline="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퀵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가이드를 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l" fontAlgn="ctr"/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근로자가 쉽게 볼 수 있는 위치에 게시</a:t>
                      </a:r>
                    </a:p>
                  </a:txBody>
                  <a:tcPr marL="4407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2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kumimoji="0" lang="ko-KR" altLang="en-US" sz="9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72000" marB="0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568434"/>
                  </a:ext>
                </a:extLst>
              </a:tr>
              <a:tr h="6919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 근로자에게 한랭질환 예방교육 실시</a:t>
                      </a:r>
                    </a:p>
                    <a:p>
                      <a:pPr algn="l" fontAlgn="ctr"/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* 한랭질환의 증상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예방수칙 및 응급조치 요령 등</a:t>
                      </a:r>
                    </a:p>
                  </a:txBody>
                  <a:tcPr marL="4407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2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221069"/>
                  </a:ext>
                </a:extLst>
              </a:tr>
              <a:tr h="920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 운동지도 및 </a:t>
                      </a:r>
                      <a:r>
                        <a:rPr kumimoji="0" lang="ko-KR" altLang="en-US" sz="1000" b="0" i="0" u="none" strike="noStrike" kern="1200" cap="none" spc="0" normalizeH="0" baseline="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민감군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사전관리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l" fontAlgn="ctr"/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* 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민감군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고혈압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당뇨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뇌심혈관질환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갑상선 기능저하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</a:p>
                    <a:p>
                      <a:pPr algn="l" fontAlgn="ctr"/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 허약체질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고령자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신규배치자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등</a:t>
                      </a:r>
                      <a:endParaRPr kumimoji="0" lang="en-US" altLang="ko-KR" sz="10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4407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721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200" b="0" i="0" u="none" strike="noStrike" kern="1200" cap="none" spc="0" normalizeH="0" baseline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kumimoji="0" lang="ko-KR" altLang="en-US" sz="1000" b="0" i="0" u="none" strike="noStrike" kern="1200" cap="none" spc="0" normalizeH="0" baseline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106006"/>
                  </a:ext>
                </a:extLst>
              </a:tr>
              <a:tr h="4601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 동료작업자간 상호관찰 및 한랭질환 발생 시 응급조치 체계</a:t>
                      </a:r>
                    </a:p>
                  </a:txBody>
                  <a:tcPr marL="4407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kumimoji="0" lang="ko-KR" altLang="en-US" sz="12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kumimoji="0" lang="ko-KR" altLang="en-US" sz="10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28380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614637"/>
              </p:ext>
            </p:extLst>
          </p:nvPr>
        </p:nvGraphicFramePr>
        <p:xfrm>
          <a:off x="261380" y="1072452"/>
          <a:ext cx="6386164" cy="619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9106">
                  <a:extLst>
                    <a:ext uri="{9D8B030D-6E8A-4147-A177-3AD203B41FA5}">
                      <a16:colId xmlns:a16="http://schemas.microsoft.com/office/drawing/2014/main" val="1662470795"/>
                    </a:ext>
                  </a:extLst>
                </a:gridCol>
                <a:gridCol w="2385138">
                  <a:extLst>
                    <a:ext uri="{9D8B030D-6E8A-4147-A177-3AD203B41FA5}">
                      <a16:colId xmlns:a16="http://schemas.microsoft.com/office/drawing/2014/main" val="930322830"/>
                    </a:ext>
                  </a:extLst>
                </a:gridCol>
                <a:gridCol w="967658">
                  <a:extLst>
                    <a:ext uri="{9D8B030D-6E8A-4147-A177-3AD203B41FA5}">
                      <a16:colId xmlns:a16="http://schemas.microsoft.com/office/drawing/2014/main" val="3336736108"/>
                    </a:ext>
                  </a:extLst>
                </a:gridCol>
                <a:gridCol w="1039752">
                  <a:extLst>
                    <a:ext uri="{9D8B030D-6E8A-4147-A177-3AD203B41FA5}">
                      <a16:colId xmlns:a16="http://schemas.microsoft.com/office/drawing/2014/main" val="2441048695"/>
                    </a:ext>
                  </a:extLst>
                </a:gridCol>
                <a:gridCol w="1024510">
                  <a:extLst>
                    <a:ext uri="{9D8B030D-6E8A-4147-A177-3AD203B41FA5}">
                      <a16:colId xmlns:a16="http://schemas.microsoft.com/office/drawing/2014/main" val="1015617602"/>
                    </a:ext>
                  </a:extLst>
                </a:gridCol>
              </a:tblGrid>
              <a:tr h="309594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현장명</a:t>
                      </a:r>
                      <a:endParaRPr kumimoji="0" lang="en-US" sz="10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시설관리</a:t>
                      </a:r>
                      <a:r>
                        <a:rPr kumimoji="0" lang="en-US" altLang="ko-KR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현대차 </a:t>
                      </a:r>
                      <a:r>
                        <a:rPr kumimoji="0" lang="en-US" altLang="ko-KR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00000000)</a:t>
                      </a:r>
                      <a:endParaRPr kumimoji="0" lang="ko-KR" altLang="en-US" sz="1200" b="1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협력업체명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35465576"/>
                  </a:ext>
                </a:extLst>
              </a:tr>
              <a:tr h="309594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점검일</a:t>
                      </a:r>
                      <a:endParaRPr kumimoji="0" lang="en-US" sz="10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1" hangingPunct="1"/>
                      <a:r>
                        <a:rPr kumimoji="0" lang="en-US" altLang="ko-KR" sz="1200" b="1" i="0" u="none" strike="noStrike" kern="1200" cap="none" spc="0" normalizeH="0" baseline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2000. </a:t>
                      </a:r>
                      <a:r>
                        <a:rPr kumimoji="0" lang="en-US" altLang="ko-KR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00. 00.(0)</a:t>
                      </a:r>
                      <a:endParaRPr kumimoji="0" lang="ko-KR" altLang="en-US" sz="1200" b="1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점검자</a:t>
                      </a:r>
                      <a:endParaRPr kumimoji="0" lang="ko-KR" altLang="en-US" sz="10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685800" rtl="0" eaLnBrk="1" fontAlgn="ctr" latinLnBrk="1" hangingPunct="1"/>
                      <a:r>
                        <a:rPr kumimoji="0" lang="en-US" altLang="ko-KR" sz="1200" b="1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000</a:t>
                      </a:r>
                      <a:endParaRPr kumimoji="0" lang="ko-KR" altLang="en-US" sz="1200" b="1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      (</a:t>
                      </a:r>
                      <a:r>
                        <a:rPr kumimoji="0" lang="ko-KR" altLang="en-US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서명</a:t>
                      </a:r>
                      <a:r>
                        <a:rPr kumimoji="0" lang="en-US" altLang="ko-KR" sz="1000" b="0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83036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058165"/>
              </p:ext>
            </p:extLst>
          </p:nvPr>
        </p:nvGraphicFramePr>
        <p:xfrm>
          <a:off x="261380" y="352714"/>
          <a:ext cx="6386163" cy="619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86163">
                  <a:extLst>
                    <a:ext uri="{9D8B030D-6E8A-4147-A177-3AD203B41FA5}">
                      <a16:colId xmlns:a16="http://schemas.microsoft.com/office/drawing/2014/main" val="1662470795"/>
                    </a:ext>
                  </a:extLst>
                </a:gridCol>
              </a:tblGrid>
              <a:tr h="619188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2000" b="1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한랭질환 예방 자율점검표 </a:t>
                      </a:r>
                      <a:r>
                        <a:rPr kumimoji="0" lang="en-US" altLang="ko-KR" sz="2000" b="1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kumimoji="0" lang="ko-KR" altLang="en-US" sz="2000" b="1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협력업체用</a:t>
                      </a:r>
                      <a:r>
                        <a:rPr kumimoji="0" lang="en-US" altLang="ko-KR" sz="2000" b="1" i="0" u="none" strike="noStrike" kern="1200" cap="none" spc="0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kumimoji="0" lang="ko-KR" altLang="en-US" sz="2000" b="1" i="0" u="none" strike="noStrike" kern="1200" cap="none" spc="0" normalizeH="0" baseline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46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623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287</Words>
  <Application>Microsoft Office PowerPoint</Application>
  <PresentationFormat>A4 용지(210x297mm)</PresentationFormat>
  <Paragraphs>48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현대하모니 L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김철민</dc:creator>
  <cp:lastModifiedBy>임진규(LIMJINGYU) 매니저</cp:lastModifiedBy>
  <cp:revision>63</cp:revision>
  <cp:lastPrinted>2024-01-26T01:59:12Z</cp:lastPrinted>
  <dcterms:created xsi:type="dcterms:W3CDTF">2022-08-04T05:23:44Z</dcterms:created>
  <dcterms:modified xsi:type="dcterms:W3CDTF">2025-06-26T05:14:36Z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1ee6e5-21a0-48c4-8af4-6cc1347f763e_Enabled">
    <vt:lpwstr>true</vt:lpwstr>
  </property>
  <property fmtid="{D5CDD505-2E9C-101B-9397-08002B2CF9AE}" pid="3" name="MSIP_Label_a11ee6e5-21a0-48c4-8af4-6cc1347f763e_SetDate">
    <vt:lpwstr>2023-12-26T04:35:49Z</vt:lpwstr>
  </property>
  <property fmtid="{D5CDD505-2E9C-101B-9397-08002B2CF9AE}" pid="4" name="MSIP_Label_a11ee6e5-21a0-48c4-8af4-6cc1347f763e_Method">
    <vt:lpwstr>Standard</vt:lpwstr>
  </property>
  <property fmtid="{D5CDD505-2E9C-101B-9397-08002B2CF9AE}" pid="5" name="MSIP_Label_a11ee6e5-21a0-48c4-8af4-6cc1347f763e_Name">
    <vt:lpwstr>일반(Anyuser)</vt:lpwstr>
  </property>
  <property fmtid="{D5CDD505-2E9C-101B-9397-08002B2CF9AE}" pid="6" name="MSIP_Label_a11ee6e5-21a0-48c4-8af4-6cc1347f763e_SiteId">
    <vt:lpwstr>a27ddcc1-bea5-4183-aa29-fd96d7612a1d</vt:lpwstr>
  </property>
  <property fmtid="{D5CDD505-2E9C-101B-9397-08002B2CF9AE}" pid="7" name="MSIP_Label_a11ee6e5-21a0-48c4-8af4-6cc1347f763e_ActionId">
    <vt:lpwstr>e7b7b459-fce7-40e7-8615-94738ba0068c</vt:lpwstr>
  </property>
  <property fmtid="{D5CDD505-2E9C-101B-9397-08002B2CF9AE}" pid="8" name="MSIP_Label_a11ee6e5-21a0-48c4-8af4-6cc1347f763e_ContentBits">
    <vt:lpwstr>0</vt:lpwstr>
  </property>
</Properties>
</file>