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52" r:id="rId2"/>
    <p:sldId id="466" r:id="rId3"/>
    <p:sldId id="458" r:id="rId4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811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47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5788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폰트, 그래픽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7679668-804A-A33D-0497-648A49F0E1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9" y="240680"/>
            <a:ext cx="1800000" cy="376200"/>
          </a:xfrm>
          <a:prstGeom prst="rect">
            <a:avLst/>
          </a:prstGeom>
        </p:spPr>
      </p:pic>
      <p:grpSp>
        <p:nvGrpSpPr>
          <p:cNvPr id="3" name="Group 9">
            <a:extLst>
              <a:ext uri="{FF2B5EF4-FFF2-40B4-BE49-F238E27FC236}">
                <a16:creationId xmlns:a16="http://schemas.microsoft.com/office/drawing/2014/main" id="{854E898E-A9D1-9599-2372-799AEB50D79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4" name="Line 10">
              <a:extLst>
                <a:ext uri="{FF2B5EF4-FFF2-40B4-BE49-F238E27FC236}">
                  <a16:creationId xmlns:a16="http://schemas.microsoft.com/office/drawing/2014/main" id="{D4B5C991-A026-6D0D-4A45-36E687EBB3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" name="Line 11">
              <a:extLst>
                <a:ext uri="{FF2B5EF4-FFF2-40B4-BE49-F238E27FC236}">
                  <a16:creationId xmlns:a16="http://schemas.microsoft.com/office/drawing/2014/main" id="{6D79ABD7-6B06-1B07-ECBB-37DA4B881F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97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8109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987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6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145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3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68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198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1F540B-F06C-4320-B4B2-40D4824C247D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6400D-75C1-4D19-A618-B315530077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478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57200" y="245623"/>
            <a:ext cx="9108984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현대하모니 M" pitchFamily="18" charset="-127"/>
                <a:ea typeface="현대하모니 M" pitchFamily="18" charset="-127"/>
              </a:rPr>
              <a:t>■ 안전사고 재발방지대책 수립 보고서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277094" y="4932501"/>
            <a:ext cx="4219214" cy="2940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1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kumimoji="0" lang="ko-KR" altLang="en-US" sz="11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사고 발생 경위 상세 </a:t>
            </a:r>
            <a:r>
              <a:rPr lang="en-US" altLang="ko-KR" sz="11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[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발생되기 까지의 과정</a:t>
            </a: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]</a:t>
            </a:r>
            <a:endParaRPr kumimoji="0" lang="en-US" altLang="ko-KR" sz="12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6407C0-DA27-F905-1E6D-4FD90B40B6B1}"/>
              </a:ext>
            </a:extLst>
          </p:cNvPr>
          <p:cNvGraphicFramePr>
            <a:graphicFrameLocks noGrp="1"/>
          </p:cNvGraphicFramePr>
          <p:nvPr/>
        </p:nvGraphicFramePr>
        <p:xfrm>
          <a:off x="277094" y="1533688"/>
          <a:ext cx="6474323" cy="3247482"/>
        </p:xfrm>
        <a:graphic>
          <a:graphicData uri="http://schemas.openxmlformats.org/drawingml/2006/table">
            <a:tbl>
              <a:tblPr/>
              <a:tblGrid>
                <a:gridCol w="9014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36637">
                  <a:extLst>
                    <a:ext uri="{9D8B030D-6E8A-4147-A177-3AD203B41FA5}">
                      <a16:colId xmlns:a16="http://schemas.microsoft.com/office/drawing/2014/main" val="1473703619"/>
                    </a:ext>
                  </a:extLst>
                </a:gridCol>
              </a:tblGrid>
              <a:tr h="323014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재해 인원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소속 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 OOOO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 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총 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명  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(00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세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직종명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    시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’25. 00. 00(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월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00:00 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경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014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재해정도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l" latinLnBrk="1">
                        <a:lnSpc>
                          <a:spcPct val="100000"/>
                        </a:lnSpc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OO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골절 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요양기간 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: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주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8266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재해 내용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OOOO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 중 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OOOOO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에 의한 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OO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사고 발생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직접 원인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 예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 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안전장치 기능 해제 후 작업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필수 보호구</a:t>
                      </a: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(0000)</a:t>
                      </a: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미 착용 등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54261483"/>
                  </a:ext>
                </a:extLst>
              </a:tr>
              <a:tr h="310884">
                <a:tc rowSpan="3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간접 원인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기술적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defTabSz="781050" rtl="0" eaLnBrk="1" fontAlgn="base" latinLnBrk="1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작업방법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공정 및 환경설비의 개선</a:t>
                      </a:r>
                      <a:endParaRPr lang="en-US" altLang="ko-KR" sz="10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defTabSz="781050" rtl="0" eaLnBrk="1" fontAlgn="base" latinLnBrk="1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작업환경 미 개선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방호시설 미 설치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815441"/>
                  </a:ext>
                </a:extLst>
              </a:tr>
              <a:tr h="330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교육적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defTabSz="781050" rtl="0" eaLnBrk="1" fontAlgn="base" latinLnBrk="1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안전지식에 대한 교육실시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안전훈련 및 경험훈련 </a:t>
                      </a:r>
                      <a:endParaRPr lang="en-US" altLang="ko-KR" sz="10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defTabSz="781050" rtl="0" eaLnBrk="1" fontAlgn="base" latinLnBrk="1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사례전파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안전교육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훈련 등 미 실시 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0455038"/>
                  </a:ext>
                </a:extLst>
              </a:tr>
              <a:tr h="33055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관리적</a:t>
                      </a:r>
                    </a:p>
                  </a:txBody>
                  <a:tcPr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defTabSz="781050" rtl="0" eaLnBrk="1" fontAlgn="base" latinLnBrk="1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관리조직 정비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및 적정인원 배치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적합한 기준설정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및 수칙 준수</a:t>
                      </a:r>
                      <a:endParaRPr lang="en-US" altLang="ko-KR" sz="10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  <a:p>
                      <a:pPr marL="0" marR="0" indent="0" defTabSz="781050" rtl="0" eaLnBrk="1" fontAlgn="base" latinLnBrk="1" hangingPunct="1">
                        <a:lnSpc>
                          <a:spcPct val="8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예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지침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/SOP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미 준수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작업계획 미 수립</a:t>
                      </a:r>
                      <a:r>
                        <a:rPr lang="en-US" altLang="ko-KR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, </a:t>
                      </a:r>
                      <a:r>
                        <a:rPr lang="ko-KR" altLang="en-US" sz="10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관리감독자 미 배치 등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0548364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D16C1676-F6B4-0C98-7591-504E6C00D06A}"/>
              </a:ext>
            </a:extLst>
          </p:cNvPr>
          <p:cNvGrpSpPr/>
          <p:nvPr/>
        </p:nvGrpSpPr>
        <p:grpSpPr>
          <a:xfrm>
            <a:off x="6968295" y="1530522"/>
            <a:ext cx="2674845" cy="3247482"/>
            <a:chOff x="6954060" y="1310556"/>
            <a:chExt cx="2674845" cy="201304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3ADD5F8-FE2B-E895-9B7F-79E4C8667EFE}"/>
                </a:ext>
              </a:extLst>
            </p:cNvPr>
            <p:cNvSpPr/>
            <p:nvPr/>
          </p:nvSpPr>
          <p:spPr>
            <a:xfrm>
              <a:off x="6954060" y="1310556"/>
              <a:ext cx="2674845" cy="2013042"/>
            </a:xfrm>
            <a:prstGeom prst="rect">
              <a:avLst/>
            </a:prstGeom>
            <a:noFill/>
            <a:ln w="635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wrap="square" tIns="108000" rtlCol="0" anchor="t" anchorCtr="0"/>
            <a:lstStyle/>
            <a:p>
              <a:pPr marR="0" defTabSz="1005998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endParaRPr lang="ko-KR" altLang="en-US" sz="10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 bwMode="auto">
            <a:xfrm>
              <a:off x="6961004" y="1313191"/>
              <a:ext cx="574195" cy="162981"/>
            </a:xfrm>
            <a:prstGeom prst="rect">
              <a:avLst/>
            </a:prstGeom>
            <a:solidFill>
              <a:schemeClr val="tx2"/>
            </a:solidFill>
            <a:ln w="19050">
              <a:noFill/>
            </a:ln>
          </p:spPr>
          <p:txBody>
            <a:bodyPr wrap="none">
              <a:spAutoFit/>
            </a:bodyPr>
            <a:lstStyle/>
            <a:p>
              <a:pPr algn="ctr" eaLnBrk="1" latinLnBrk="1" hangingPunct="1">
                <a:defRPr/>
              </a:pPr>
              <a:r>
                <a:rPr lang="ko-KR" altLang="en-US" sz="800" b="1" dirty="0">
                  <a:ln>
                    <a:solidFill>
                      <a:srgbClr val="FFFFFF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현대하모니 L" panose="02020603020101020101" pitchFamily="18" charset="-127"/>
                  <a:ea typeface="현대하모니 L" panose="02020603020101020101" pitchFamily="18" charset="-127"/>
                </a:rPr>
                <a:t>사고 상황</a:t>
              </a:r>
              <a:endParaRPr lang="ko-KR" altLang="en-US" sz="800" b="1" dirty="0">
                <a:solidFill>
                  <a:schemeClr val="bg1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endParaRPr>
            </a:p>
          </p:txBody>
        </p:sp>
      </p:grp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8D1010A4-6E7C-F1C4-D7B9-28BD4186ED9E}"/>
              </a:ext>
            </a:extLst>
          </p:cNvPr>
          <p:cNvGraphicFramePr>
            <a:graphicFrameLocks noGrp="1"/>
          </p:cNvGraphicFramePr>
          <p:nvPr/>
        </p:nvGraphicFramePr>
        <p:xfrm>
          <a:off x="279001" y="5233771"/>
          <a:ext cx="4104000" cy="149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94448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3026622"/>
                    </a:ext>
                  </a:extLst>
                </a:gridCol>
                <a:gridCol w="2916000">
                  <a:extLst>
                    <a:ext uri="{9D8B030D-6E8A-4147-A177-3AD203B41FA5}">
                      <a16:colId xmlns:a16="http://schemas.microsoft.com/office/drawing/2014/main" val="1306003625"/>
                    </a:ext>
                  </a:extLst>
                </a:gridCol>
              </a:tblGrid>
              <a:tr h="213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시</a:t>
                      </a: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519675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00/00(</a:t>
                      </a:r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00:00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00000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975389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041116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919187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189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249787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438650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AFA6E9-FEFE-BD07-4826-C8C7BB8050DE}"/>
              </a:ext>
            </a:extLst>
          </p:cNvPr>
          <p:cNvSpPr/>
          <p:nvPr/>
        </p:nvSpPr>
        <p:spPr>
          <a:xfrm>
            <a:off x="4953001" y="4932501"/>
            <a:ext cx="4428000" cy="294055"/>
          </a:xfrm>
          <a:prstGeom prst="rect">
            <a:avLst/>
          </a:prstGeom>
        </p:spPr>
        <p:txBody>
          <a:bodyPr wrap="square" lIns="0">
            <a:spAutoFit/>
          </a:bodyPr>
          <a:lstStyle/>
          <a:p>
            <a:pPr fontAlgn="auto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1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※ </a:t>
            </a:r>
            <a:r>
              <a:rPr lang="ko-KR" altLang="en-US" sz="11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black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진행 경과 및 전망 </a:t>
            </a:r>
            <a:r>
              <a:rPr kumimoji="0"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[</a:t>
            </a:r>
            <a:r>
              <a:rPr kumimoji="0"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발생 이후</a:t>
            </a:r>
            <a:r>
              <a:rPr kumimoji="0"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rgbClr val="C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]</a:t>
            </a:r>
            <a:endParaRPr kumimoji="0" lang="en-US" altLang="ko-KR" sz="12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rgbClr val="C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F8C111FB-8F2C-7DBD-6A8C-FEE0115641F2}"/>
              </a:ext>
            </a:extLst>
          </p:cNvPr>
          <p:cNvGraphicFramePr>
            <a:graphicFrameLocks noGrp="1"/>
          </p:cNvGraphicFramePr>
          <p:nvPr/>
        </p:nvGraphicFramePr>
        <p:xfrm>
          <a:off x="4953000" y="5233771"/>
          <a:ext cx="4680000" cy="149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59444804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3026622"/>
                    </a:ext>
                  </a:extLst>
                </a:gridCol>
                <a:gridCol w="3492000">
                  <a:extLst>
                    <a:ext uri="{9D8B030D-6E8A-4147-A177-3AD203B41FA5}">
                      <a16:colId xmlns:a16="http://schemas.microsoft.com/office/drawing/2014/main" val="1306003625"/>
                    </a:ext>
                  </a:extLst>
                </a:gridCol>
              </a:tblGrid>
              <a:tr h="2137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일 시</a:t>
                      </a: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519675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00/00(</a:t>
                      </a:r>
                      <a:r>
                        <a:rPr lang="ko-KR" altLang="en-US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</a:t>
                      </a:r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)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00:00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00000</a:t>
                      </a:r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975389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041116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919187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282189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249787"/>
                  </a:ext>
                </a:extLst>
              </a:tr>
              <a:tr h="213760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0" kern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7200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2438650"/>
                  </a:ext>
                </a:extLst>
              </a:tr>
            </a:tbl>
          </a:graphicData>
        </a:graphic>
      </p:graphicFrame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18A253B-7C85-CAD2-0D27-88189A0EAECF}"/>
              </a:ext>
            </a:extLst>
          </p:cNvPr>
          <p:cNvCxnSpPr>
            <a:cxnSpLocks/>
          </p:cNvCxnSpPr>
          <p:nvPr/>
        </p:nvCxnSpPr>
        <p:spPr>
          <a:xfrm>
            <a:off x="4668000" y="5030740"/>
            <a:ext cx="0" cy="171783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14">
            <a:extLst>
              <a:ext uri="{FF2B5EF4-FFF2-40B4-BE49-F238E27FC236}">
                <a16:creationId xmlns:a16="http://schemas.microsoft.com/office/drawing/2014/main" id="{96341DC1-A9B1-C627-A938-9B4BE20F1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5" y="957046"/>
            <a:ext cx="367399" cy="400098"/>
          </a:xfrm>
          <a:prstGeom prst="rect">
            <a:avLst/>
          </a:prstGeom>
          <a:solidFill>
            <a:srgbClr val="003B83"/>
          </a:solidFill>
          <a:ln w="6350">
            <a:solidFill>
              <a:srgbClr val="00316C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00113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1</a:t>
            </a:r>
            <a:endParaRPr lang="ko-KR" altLang="en-US" sz="14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A472BC72-A043-69C7-BECC-CDAC80866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75" y="957046"/>
            <a:ext cx="8886465" cy="400098"/>
          </a:xfrm>
          <a:prstGeom prst="rect">
            <a:avLst/>
          </a:prstGeom>
          <a:pattFill prst="dk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10800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개요 </a:t>
            </a:r>
            <a:r>
              <a:rPr lang="en-US" altLang="ko-KR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: 0000</a:t>
            </a: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작업 중 </a:t>
            </a:r>
            <a:r>
              <a:rPr lang="en-US" altLang="ko-KR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00000</a:t>
            </a: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에 의한 </a:t>
            </a:r>
            <a:r>
              <a:rPr lang="en-US" altLang="ko-KR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000</a:t>
            </a: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발생</a:t>
            </a:r>
            <a:endParaRPr lang="en-US" altLang="ko-KR" sz="14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349FD5-203C-07B7-48F1-00BD92067B1A}"/>
              </a:ext>
            </a:extLst>
          </p:cNvPr>
          <p:cNvSpPr/>
          <p:nvPr/>
        </p:nvSpPr>
        <p:spPr bwMode="auto">
          <a:xfrm>
            <a:off x="2331001" y="3621375"/>
            <a:ext cx="3881476" cy="1080120"/>
          </a:xfrm>
          <a:prstGeom prst="rect">
            <a:avLst/>
          </a:prstGeom>
          <a:solidFill>
            <a:srgbClr val="FFFFCC">
              <a:alpha val="74000"/>
            </a:srgbClr>
          </a:solidFill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1408" tIns="42331" rIns="82711" bIns="4135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105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0" i="0" dirty="0">
                <a:solidFill>
                  <a:srgbClr val="FF0000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해당되는 사항만 선택적 기재 要</a:t>
            </a:r>
            <a:endParaRPr lang="en-US" altLang="ko-KR" sz="1200" dirty="0"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313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57200" y="245623"/>
            <a:ext cx="9108984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현대하모니 M" pitchFamily="18" charset="-127"/>
                <a:ea typeface="현대하모니 M" pitchFamily="18" charset="-127"/>
              </a:rPr>
              <a:t>■ 안전사고 재발방지대책 수립 보고서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0A8C4E81-CBC7-2670-90E9-1EC6EB5F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5" y="957046"/>
            <a:ext cx="367399" cy="400098"/>
          </a:xfrm>
          <a:prstGeom prst="rect">
            <a:avLst/>
          </a:prstGeom>
          <a:solidFill>
            <a:srgbClr val="003B83"/>
          </a:solidFill>
          <a:ln w="6350">
            <a:solidFill>
              <a:srgbClr val="00316C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00113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2</a:t>
            </a:r>
            <a:endParaRPr lang="ko-KR" altLang="en-US" sz="14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008C68CA-005C-0DD8-9BB2-862B5363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75" y="957046"/>
            <a:ext cx="8886465" cy="40009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10800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원인에 대한 재발방지대책</a:t>
            </a:r>
            <a:endParaRPr lang="en-US" altLang="ko-KR" sz="14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4200621-67B0-DD38-9F65-3D62372FA384}"/>
              </a:ext>
            </a:extLst>
          </p:cNvPr>
          <p:cNvGraphicFramePr>
            <a:graphicFrameLocks noGrp="1"/>
          </p:cNvGraphicFramePr>
          <p:nvPr/>
        </p:nvGraphicFramePr>
        <p:xfrm>
          <a:off x="277094" y="1668468"/>
          <a:ext cx="9366044" cy="4826586"/>
        </p:xfrm>
        <a:graphic>
          <a:graphicData uri="http://schemas.openxmlformats.org/drawingml/2006/table">
            <a:tbl>
              <a:tblPr/>
              <a:tblGrid>
                <a:gridCol w="366500">
                  <a:extLst>
                    <a:ext uri="{9D8B030D-6E8A-4147-A177-3AD203B41FA5}">
                      <a16:colId xmlns:a16="http://schemas.microsoft.com/office/drawing/2014/main" val="3052432759"/>
                    </a:ext>
                  </a:extLst>
                </a:gridCol>
                <a:gridCol w="168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2749">
                  <a:extLst>
                    <a:ext uri="{9D8B030D-6E8A-4147-A177-3AD203B41FA5}">
                      <a16:colId xmlns:a16="http://schemas.microsoft.com/office/drawing/2014/main" val="4030102013"/>
                    </a:ext>
                  </a:extLst>
                </a:gridCol>
                <a:gridCol w="673435">
                  <a:extLst>
                    <a:ext uri="{9D8B030D-6E8A-4147-A177-3AD203B41FA5}">
                      <a16:colId xmlns:a16="http://schemas.microsoft.com/office/drawing/2014/main" val="4141765504"/>
                    </a:ext>
                  </a:extLst>
                </a:gridCol>
                <a:gridCol w="673435">
                  <a:extLst>
                    <a:ext uri="{9D8B030D-6E8A-4147-A177-3AD203B41FA5}">
                      <a16:colId xmlns:a16="http://schemas.microsoft.com/office/drawing/2014/main" val="1923605715"/>
                    </a:ext>
                  </a:extLst>
                </a:gridCol>
                <a:gridCol w="1683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2749">
                  <a:extLst>
                    <a:ext uri="{9D8B030D-6E8A-4147-A177-3AD203B41FA5}">
                      <a16:colId xmlns:a16="http://schemas.microsoft.com/office/drawing/2014/main" val="4135782561"/>
                    </a:ext>
                  </a:extLst>
                </a:gridCol>
              </a:tblGrid>
              <a:tr h="307293">
                <a:tc rowSpan="2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No.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대책 수립</a:t>
                      </a:r>
                      <a:endParaRPr lang="en-US" altLang="ko-KR" sz="1100" b="1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대책 이행결과</a:t>
                      </a:r>
                      <a:endParaRPr lang="en-US" altLang="ko-KR" sz="1100" b="1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293">
                <a:tc vMerge="1"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사진대지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담당자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기한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사진대지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1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내용</a:t>
                      </a:r>
                      <a:endParaRPr lang="en-US" altLang="ko-KR" sz="110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787233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1</a:t>
                      </a:r>
                    </a:p>
                  </a:txBody>
                  <a:tcPr marL="0" marR="0" marT="10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</a:t>
                      </a: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indent="0" algn="l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2</a:t>
                      </a:r>
                    </a:p>
                  </a:txBody>
                  <a:tcPr marL="0" marR="0" marT="10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</a:t>
                      </a: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indent="0" algn="l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127732"/>
                  </a:ext>
                </a:extLst>
              </a:tr>
              <a:tr h="1404000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3</a:t>
                      </a:r>
                    </a:p>
                  </a:txBody>
                  <a:tcPr marL="0" marR="0" marT="10800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marR="0" indent="0" algn="l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r>
                        <a:rPr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○○○</a:t>
                      </a: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00/00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prstClr val="black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- 0000</a:t>
                      </a:r>
                    </a:p>
                    <a:p>
                      <a:pPr marL="0" indent="0" algn="l" eaLnBrk="1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FontTx/>
                        <a:buNone/>
                      </a:pP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prstClr val="black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72000" marR="0" marT="10800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6878826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90048E10-E103-9F38-EBC2-FC46531F37E7}"/>
              </a:ext>
            </a:extLst>
          </p:cNvPr>
          <p:cNvSpPr>
            <a:spLocks noChangeAspect="1"/>
          </p:cNvSpPr>
          <p:nvPr/>
        </p:nvSpPr>
        <p:spPr>
          <a:xfrm>
            <a:off x="660260" y="2382660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2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없을 시 생략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4C17385-3F0F-5022-028A-2CE28B101B12}"/>
              </a:ext>
            </a:extLst>
          </p:cNvPr>
          <p:cNvSpPr>
            <a:spLocks noChangeAspect="1"/>
          </p:cNvSpPr>
          <p:nvPr/>
        </p:nvSpPr>
        <p:spPr>
          <a:xfrm>
            <a:off x="660260" y="3787242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8">
              <a:defRPr/>
            </a:pPr>
            <a:r>
              <a:rPr lang="ko-KR" altLang="en-US" sz="105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없을 시 생략 가능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8C6079-CAFF-A82C-FE50-75222BADAABE}"/>
              </a:ext>
            </a:extLst>
          </p:cNvPr>
          <p:cNvSpPr>
            <a:spLocks noChangeAspect="1"/>
          </p:cNvSpPr>
          <p:nvPr/>
        </p:nvSpPr>
        <p:spPr>
          <a:xfrm>
            <a:off x="660260" y="5180349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8">
              <a:defRPr/>
            </a:pPr>
            <a:r>
              <a:rPr lang="ko-KR" altLang="en-US" sz="1050" dirty="0">
                <a:solidFill>
                  <a:srgbClr val="0000FF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해당 없을 시 생략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7185D2-2D1A-7F7C-E48D-0755C6863DBD}"/>
              </a:ext>
            </a:extLst>
          </p:cNvPr>
          <p:cNvSpPr>
            <a:spLocks noChangeAspect="1"/>
          </p:cNvSpPr>
          <p:nvPr/>
        </p:nvSpPr>
        <p:spPr>
          <a:xfrm>
            <a:off x="5834861" y="2382660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22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 입력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73C0645-FACC-E876-AF04-070A645016C9}"/>
              </a:ext>
            </a:extLst>
          </p:cNvPr>
          <p:cNvSpPr>
            <a:spLocks noChangeAspect="1"/>
          </p:cNvSpPr>
          <p:nvPr/>
        </p:nvSpPr>
        <p:spPr>
          <a:xfrm>
            <a:off x="5834861" y="3794850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8">
              <a:defRPr/>
            </a:pPr>
            <a:r>
              <a:rPr lang="ko-KR" altLang="en-US" sz="10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 입력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B5174EF-E40E-F972-5623-81DBCE3BC887}"/>
              </a:ext>
            </a:extLst>
          </p:cNvPr>
          <p:cNvSpPr>
            <a:spLocks noChangeAspect="1"/>
          </p:cNvSpPr>
          <p:nvPr/>
        </p:nvSpPr>
        <p:spPr>
          <a:xfrm>
            <a:off x="5834861" y="5180349"/>
            <a:ext cx="1644210" cy="1194744"/>
          </a:xfrm>
          <a:prstGeom prst="rect">
            <a:avLst/>
          </a:prstGeom>
          <a:pattFill prst="ltDnDiag">
            <a:fgClr>
              <a:schemeClr val="bg1">
                <a:lumMod val="85000"/>
              </a:schemeClr>
            </a:fgClr>
            <a:bgClr>
              <a:schemeClr val="bg1"/>
            </a:bgClr>
          </a:patt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228">
              <a:defRPr/>
            </a:pPr>
            <a:r>
              <a:rPr lang="ko-KR" altLang="en-US" sz="1050" dirty="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필수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EDF3624-2270-0629-6C44-3F1D3D5A06A6}"/>
              </a:ext>
            </a:extLst>
          </p:cNvPr>
          <p:cNvSpPr/>
          <p:nvPr/>
        </p:nvSpPr>
        <p:spPr bwMode="auto">
          <a:xfrm>
            <a:off x="5945560" y="3228202"/>
            <a:ext cx="3543944" cy="2232248"/>
          </a:xfrm>
          <a:prstGeom prst="rect">
            <a:avLst/>
          </a:prstGeom>
          <a:solidFill>
            <a:srgbClr val="FFFFCC">
              <a:alpha val="74000"/>
            </a:srgbClr>
          </a:solidFill>
          <a:ln w="158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81408" tIns="42331" rIns="82711" bIns="41355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81050" rtl="0" eaLnBrk="1" fontAlgn="base" latinLnBrk="1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Wingdings" pitchFamily="2" charset="2"/>
              <a:buNone/>
              <a:tabLst/>
            </a:pPr>
            <a:r>
              <a:rPr lang="ko-KR" altLang="en-US" sz="1600" b="0" i="0" dirty="0">
                <a:solidFill>
                  <a:srgbClr val="FF0000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기한 내 </a:t>
            </a:r>
            <a:r>
              <a:rPr lang="ko-KR" altLang="en-US" sz="1600" b="0" i="0" dirty="0" err="1">
                <a:solidFill>
                  <a:srgbClr val="FF0000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안전팀</a:t>
            </a:r>
            <a:r>
              <a:rPr lang="ko-KR" altLang="en-US" sz="1600" b="0" i="0" dirty="0">
                <a:solidFill>
                  <a:srgbClr val="FF0000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 </a:t>
            </a:r>
            <a:r>
              <a:rPr lang="ko-KR" altLang="en-US" sz="1600" b="0" i="0">
                <a:solidFill>
                  <a:srgbClr val="FF0000"/>
                </a:solidFill>
                <a:effectLst/>
                <a:latin typeface="현대하모니 L" panose="02020603020101020101" pitchFamily="18" charset="-127"/>
                <a:ea typeface="현대하모니 L" panose="02020603020101020101" pitchFamily="18" charset="-127"/>
              </a:rPr>
              <a:t>이메일 </a:t>
            </a:r>
            <a:r>
              <a:rPr lang="ko-KR" altLang="en-US" sz="1600">
                <a:solidFill>
                  <a:srgbClr val="FF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회신</a:t>
            </a:r>
            <a:endParaRPr lang="en-US" altLang="ko-KR" sz="1600" dirty="0">
              <a:solidFill>
                <a:srgbClr val="FF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002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157200" y="245623"/>
            <a:ext cx="9108984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latinLnBrk="1" hangingPunct="1">
              <a:spcBef>
                <a:spcPct val="0"/>
              </a:spcBef>
              <a:buFontTx/>
              <a:buNone/>
              <a:defRPr/>
            </a:pPr>
            <a:r>
              <a:rPr lang="ko-KR" altLang="en-US" sz="2000" b="1" dirty="0">
                <a:ln>
                  <a:solidFill>
                    <a:srgbClr val="FFFFFF">
                      <a:alpha val="0"/>
                    </a:srgbClr>
                  </a:solidFill>
                </a:ln>
                <a:latin typeface="현대하모니 M" pitchFamily="18" charset="-127"/>
                <a:ea typeface="현대하모니 M" pitchFamily="18" charset="-127"/>
              </a:rPr>
              <a:t>■ 안전사고 재발방지대책 수립 보고서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5808C23-4025-E542-7ED9-0B502CFCD7AC}"/>
              </a:ext>
            </a:extLst>
          </p:cNvPr>
          <p:cNvGraphicFramePr>
            <a:graphicFrameLocks noGrp="1"/>
          </p:cNvGraphicFramePr>
          <p:nvPr/>
        </p:nvGraphicFramePr>
        <p:xfrm>
          <a:off x="277094" y="1558711"/>
          <a:ext cx="9366045" cy="5026438"/>
        </p:xfrm>
        <a:graphic>
          <a:graphicData uri="http://schemas.openxmlformats.org/drawingml/2006/table">
            <a:tbl>
              <a:tblPr/>
              <a:tblGrid>
                <a:gridCol w="9366045">
                  <a:extLst>
                    <a:ext uri="{9D8B030D-6E8A-4147-A177-3AD203B41FA5}">
                      <a16:colId xmlns:a16="http://schemas.microsoft.com/office/drawing/2014/main" val="3052432759"/>
                    </a:ext>
                  </a:extLst>
                </a:gridCol>
              </a:tblGrid>
              <a:tr h="5026438">
                <a:tc>
                  <a:txBody>
                    <a:bodyPr/>
                    <a:lstStyle/>
                    <a:p>
                      <a:pPr marL="0" marR="0" indent="0" algn="ctr" defTabSz="913259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kern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GePMS</a:t>
                      </a:r>
                      <a:r>
                        <a:rPr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</a:t>
                      </a:r>
                      <a:r>
                        <a:rPr lang="ko-KR" altLang="en-US" sz="1050" kern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수시위험성평가</a:t>
                      </a:r>
                      <a:r>
                        <a:rPr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rgbClr val="FF0000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+mn-cs"/>
                        </a:rPr>
                        <a:t> 등록 후 캡처 이미지 삽입</a:t>
                      </a:r>
                      <a:endParaRPr lang="en-US" altLang="ko-KR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rgbClr val="FF0000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+mn-cs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Rectangle 14">
            <a:extLst>
              <a:ext uri="{FF2B5EF4-FFF2-40B4-BE49-F238E27FC236}">
                <a16:creationId xmlns:a16="http://schemas.microsoft.com/office/drawing/2014/main" id="{0A8C4E81-CBC7-2670-90E9-1EC6EB5FF5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095" y="957046"/>
            <a:ext cx="367399" cy="400098"/>
          </a:xfrm>
          <a:prstGeom prst="rect">
            <a:avLst/>
          </a:prstGeom>
          <a:solidFill>
            <a:srgbClr val="003B83"/>
          </a:solidFill>
          <a:ln w="6350">
            <a:solidFill>
              <a:srgbClr val="00316C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algn="ctr" defTabSz="900113" eaLnBrk="0" fontAlgn="base" latinLnBrk="0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1400" b="1" kern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schemeClr val="bg1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3</a:t>
            </a:r>
            <a:endParaRPr lang="ko-KR" altLang="en-US" sz="1400" b="1" kern="0" dirty="0">
              <a:ln>
                <a:solidFill>
                  <a:prstClr val="white">
                    <a:alpha val="0"/>
                  </a:prstClr>
                </a:solidFill>
              </a:ln>
              <a:solidFill>
                <a:schemeClr val="bg1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008C68CA-005C-0DD8-9BB2-862B5363D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75" y="957046"/>
            <a:ext cx="8886465" cy="400098"/>
          </a:xfrm>
          <a:prstGeom prst="rect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</p:spPr>
        <p:txBody>
          <a:bodyPr lIns="10800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4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M" panose="02020603020101020101" pitchFamily="18" charset="-127"/>
                <a:ea typeface="현대하모니 M" panose="02020603020101020101" pitchFamily="18" charset="-127"/>
              </a:rPr>
              <a:t>수시 위험성평가</a:t>
            </a:r>
            <a:endParaRPr lang="en-US" altLang="ko-KR" sz="14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769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284</Words>
  <Application>Microsoft Office PowerPoint</Application>
  <PresentationFormat>A4 용지(210x297mm)</PresentationFormat>
  <Paragraphs>75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현대하모니 L</vt:lpstr>
      <vt:lpstr>현대하모니 M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임진규(LIMJINGYU) 매니저</dc:creator>
  <cp:lastModifiedBy>임진규(LIMJINGYU) 매니저</cp:lastModifiedBy>
  <cp:revision>4</cp:revision>
  <dcterms:created xsi:type="dcterms:W3CDTF">2025-04-09T07:35:09Z</dcterms:created>
  <dcterms:modified xsi:type="dcterms:W3CDTF">2025-09-09T02:28:18Z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dcaf456-5176-400c-b0e6-6301b2c47597_SiteId">
    <vt:lpwstr>a27ddcc1-bea5-4183-aa29-fd96d7612a1d</vt:lpwstr>
  </property>
  <property fmtid="{D5CDD505-2E9C-101B-9397-08002B2CF9AE}" pid="3" name="MSIP_Label_cdcaf456-5176-400c-b0e6-6301b2c47597_SetDate">
    <vt:lpwstr>2025-04-11T05:17:04Z</vt:lpwstr>
  </property>
  <property fmtid="{D5CDD505-2E9C-101B-9397-08002B2CF9AE}" pid="4" name="MSIP_Label_cdcaf456-5176-400c-b0e6-6301b2c47597_Name">
    <vt:lpwstr>대외비(Restricted)</vt:lpwstr>
  </property>
  <property fmtid="{D5CDD505-2E9C-101B-9397-08002B2CF9AE}" pid="5" name="MSIP_Label_cdcaf456-5176-400c-b0e6-6301b2c47597_Method">
    <vt:lpwstr>Privileged</vt:lpwstr>
  </property>
  <property fmtid="{D5CDD505-2E9C-101B-9397-08002B2CF9AE}" pid="6" name="MSIP_Label_cdcaf456-5176-400c-b0e6-6301b2c47597_Enabled">
    <vt:lpwstr>true</vt:lpwstr>
  </property>
  <property fmtid="{D5CDD505-2E9C-101B-9397-08002B2CF9AE}" pid="7" name="MSIP_Label_cdcaf456-5176-400c-b0e6-6301b2c47597_ContentBits">
    <vt:lpwstr>8</vt:lpwstr>
  </property>
</Properties>
</file>