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61" r:id="rId2"/>
    <p:sldId id="462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1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8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폰트, 그래픽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679668-804A-A33D-0497-648A49F0E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9" y="240680"/>
            <a:ext cx="1800000" cy="376200"/>
          </a:xfrm>
          <a:prstGeom prst="rect">
            <a:avLst/>
          </a:prstGeom>
        </p:spPr>
      </p:pic>
      <p:grpSp>
        <p:nvGrpSpPr>
          <p:cNvPr id="3" name="Group 9">
            <a:extLst>
              <a:ext uri="{FF2B5EF4-FFF2-40B4-BE49-F238E27FC236}">
                <a16:creationId xmlns:a16="http://schemas.microsoft.com/office/drawing/2014/main" id="{854E898E-A9D1-9599-2372-799AEB50D7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D4B5C991-A026-6D0D-4A45-36E687EBB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D79ABD7-6B06-1B07-ECBB-37DA4B88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8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3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9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8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57200" y="245623"/>
            <a:ext cx="9108984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>
                <a:ln>
                  <a:solidFill>
                    <a:srgbClr val="FFFFFF">
                      <a:alpha val="0"/>
                    </a:srgbClr>
                  </a:solidFill>
                </a:ln>
                <a:latin typeface="현대하모니 M" pitchFamily="18" charset="-127"/>
                <a:ea typeface="현대하모니 M" pitchFamily="18" charset="-127"/>
              </a:rPr>
              <a:t>■ 통근사고 </a:t>
            </a:r>
            <a:r>
              <a:rPr lang="ko-KR" alt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현대하모니 M" pitchFamily="18" charset="-127"/>
                <a:ea typeface="현대하모니 M" pitchFamily="18" charset="-127"/>
              </a:rPr>
              <a:t>재발방지대책 수립 보고서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7094" y="4404884"/>
            <a:ext cx="4219214" cy="294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kumimoji="0" lang="ko-KR" altLang="en-US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사고 발생 경위 </a:t>
            </a:r>
            <a:r>
              <a:rPr kumimoji="0" lang="ko-KR" altLang="en-US" sz="1100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상세 </a:t>
            </a:r>
            <a:r>
              <a:rPr lang="en-US" altLang="ko-KR" sz="900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발생되기 까지의 과정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  <a:endParaRPr kumimoji="0" lang="en-US" altLang="ko-KR" sz="12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6407C0-DA27-F905-1E6D-4FD90B40B6B1}"/>
              </a:ext>
            </a:extLst>
          </p:cNvPr>
          <p:cNvGraphicFramePr>
            <a:graphicFrameLocks noGrp="1"/>
          </p:cNvGraphicFramePr>
          <p:nvPr/>
        </p:nvGraphicFramePr>
        <p:xfrm>
          <a:off x="277094" y="1533688"/>
          <a:ext cx="6474323" cy="2662028"/>
        </p:xfrm>
        <a:graphic>
          <a:graphicData uri="http://schemas.openxmlformats.org/drawingml/2006/table">
            <a:tbl>
              <a:tblPr/>
              <a:tblGrid>
                <a:gridCol w="90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2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014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사고차량 정보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소속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OO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운행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탑승객 총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 00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가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    시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’25. 00. 00(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00:00 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경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재해정도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인적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부상자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목통증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허리통증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…)</a:t>
                      </a:r>
                      <a:b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물적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통근버스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_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운전석쪽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파손</a:t>
                      </a:r>
                      <a:endParaRPr lang="en-US" altLang="ko-KR" sz="110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        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피해차량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_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보조석쪽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파손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6682661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재해내용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통근버스 교차로 운행 중 선행차량이 황색신호를 확인 후 급정거하였고 이에 맞춰 통근버스도 </a:t>
                      </a:r>
                      <a:b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   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감속하였으나 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OOOOO(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안전거리 미준수</a:t>
                      </a:r>
                      <a:r>
                        <a:rPr lang="en-US" altLang="ko-KR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의한 가해사고 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발생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670556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사고원인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전방충돌경고장치 기능 임의 제거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6C1676-F6B4-0C98-7591-504E6C00D06A}"/>
              </a:ext>
            </a:extLst>
          </p:cNvPr>
          <p:cNvGrpSpPr/>
          <p:nvPr/>
        </p:nvGrpSpPr>
        <p:grpSpPr>
          <a:xfrm>
            <a:off x="6968295" y="1530522"/>
            <a:ext cx="2674845" cy="2662027"/>
            <a:chOff x="6954060" y="1310555"/>
            <a:chExt cx="2674845" cy="266202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DD5F8-FE2B-E895-9B7F-79E4C8667EFE}"/>
                </a:ext>
              </a:extLst>
            </p:cNvPr>
            <p:cNvSpPr/>
            <p:nvPr/>
          </p:nvSpPr>
          <p:spPr>
            <a:xfrm>
              <a:off x="6954060" y="1310555"/>
              <a:ext cx="2674845" cy="2662027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tIns="108000" rtlCol="0" anchor="t" anchorCtr="0"/>
            <a:lstStyle/>
            <a:p>
              <a:pPr marR="0" defTabSz="1005998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endParaRPr lang="ko-KR" altLang="en-US" sz="10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6954060" y="1315165"/>
              <a:ext cx="619080" cy="215444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800" b="1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rial Narrow" pitchFamily="34" charset="0"/>
                  <a:ea typeface="-윤명조140" pitchFamily="18" charset="-127"/>
                </a:rPr>
                <a:t>사고 상황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1010A4-6E7C-F1C4-D7B9-28BD4186ED9E}"/>
              </a:ext>
            </a:extLst>
          </p:cNvPr>
          <p:cNvGraphicFramePr>
            <a:graphicFrameLocks noGrp="1"/>
          </p:cNvGraphicFramePr>
          <p:nvPr/>
        </p:nvGraphicFramePr>
        <p:xfrm>
          <a:off x="279001" y="4706154"/>
          <a:ext cx="4104000" cy="19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94448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3026622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1306003625"/>
                    </a:ext>
                  </a:extLst>
                </a:gridCol>
              </a:tblGrid>
              <a:tr h="213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시</a:t>
                      </a: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519675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00/00(</a:t>
                      </a:r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00:00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753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41116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9191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1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2497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438650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97664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4799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FA6E9-FEFE-BD07-4826-C8C7BB8050DE}"/>
              </a:ext>
            </a:extLst>
          </p:cNvPr>
          <p:cNvSpPr/>
          <p:nvPr/>
        </p:nvSpPr>
        <p:spPr>
          <a:xfrm>
            <a:off x="4953001" y="4404884"/>
            <a:ext cx="4428000" cy="294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 경과 및 전망 </a:t>
            </a:r>
            <a:r>
              <a:rPr kumimoji="0"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kumimoji="0"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발생 이후</a:t>
            </a:r>
            <a:r>
              <a:rPr kumimoji="0"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  <a:endParaRPr kumimoji="0" lang="en-US" altLang="ko-KR" sz="12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8C111FB-8F2C-7DBD-6A8C-FEE0115641F2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4706154"/>
          <a:ext cx="4680000" cy="19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94448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3026622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1306003625"/>
                    </a:ext>
                  </a:extLst>
                </a:gridCol>
              </a:tblGrid>
              <a:tr h="213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시</a:t>
                      </a: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519675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00/00(</a:t>
                      </a:r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00:00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753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41116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9191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1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2497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905604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97664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547994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8A253B-7C85-CAD2-0D27-88189A0EAECF}"/>
              </a:ext>
            </a:extLst>
          </p:cNvPr>
          <p:cNvCxnSpPr>
            <a:cxnSpLocks/>
          </p:cNvCxnSpPr>
          <p:nvPr/>
        </p:nvCxnSpPr>
        <p:spPr>
          <a:xfrm>
            <a:off x="4668000" y="4581128"/>
            <a:ext cx="0" cy="203124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4">
            <a:extLst>
              <a:ext uri="{FF2B5EF4-FFF2-40B4-BE49-F238E27FC236}">
                <a16:creationId xmlns:a16="http://schemas.microsoft.com/office/drawing/2014/main" id="{96341DC1-A9B1-C627-A938-9B4BE20F1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5" y="957046"/>
            <a:ext cx="367399" cy="400098"/>
          </a:xfrm>
          <a:prstGeom prst="rect">
            <a:avLst/>
          </a:prstGeom>
          <a:solidFill>
            <a:srgbClr val="003B83"/>
          </a:solidFill>
          <a:ln w="6350">
            <a:solidFill>
              <a:srgbClr val="00316C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00113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14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A472BC72-A043-69C7-BECC-CDAC80866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75" y="957046"/>
            <a:ext cx="8886465" cy="40009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0800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개요 </a:t>
            </a:r>
            <a:r>
              <a:rPr lang="en-US" altLang="ko-KR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: </a:t>
            </a: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통근버스의 </a:t>
            </a:r>
            <a:r>
              <a:rPr lang="en-US" altLang="ko-KR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00000</a:t>
            </a: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으로 가해사고 발생</a:t>
            </a:r>
            <a:endParaRPr lang="en-US" altLang="ko-KR" sz="14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pic>
        <p:nvPicPr>
          <p:cNvPr id="2" name="그림 1" descr="폰트, 그래픽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B09E7B-8C11-7610-ED4B-669B62F17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9" y="240680"/>
            <a:ext cx="1800000" cy="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1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57200" y="245623"/>
            <a:ext cx="9108984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>
                <a:ln>
                  <a:solidFill>
                    <a:srgbClr val="FFFFFF">
                      <a:alpha val="0"/>
                    </a:srgbClr>
                  </a:solidFill>
                </a:ln>
                <a:latin typeface="현대하모니 M" pitchFamily="18" charset="-127"/>
                <a:ea typeface="현대하모니 M" pitchFamily="18" charset="-127"/>
              </a:rPr>
              <a:t>■ 통근사고 </a:t>
            </a:r>
            <a:r>
              <a:rPr lang="ko-KR" alt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현대하모니 M" pitchFamily="18" charset="-127"/>
                <a:ea typeface="현대하모니 M" pitchFamily="18" charset="-127"/>
              </a:rPr>
              <a:t>재발방지대책 수립 보고서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A8C4E81-CBC7-2670-90E9-1EC6EB5F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5" y="957046"/>
            <a:ext cx="367399" cy="400098"/>
          </a:xfrm>
          <a:prstGeom prst="rect">
            <a:avLst/>
          </a:prstGeom>
          <a:solidFill>
            <a:srgbClr val="003B83"/>
          </a:solidFill>
          <a:ln w="6350">
            <a:solidFill>
              <a:srgbClr val="00316C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00113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14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08C68CA-005C-0DD8-9BB2-862B5363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75" y="957046"/>
            <a:ext cx="8886465" cy="40009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0800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재발방지대책</a:t>
            </a:r>
            <a:endParaRPr lang="en-US" altLang="ko-KR" sz="14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2D6BDB1-BDB5-1701-E779-A0AA82CF22BA}"/>
              </a:ext>
            </a:extLst>
          </p:cNvPr>
          <p:cNvGraphicFramePr>
            <a:graphicFrameLocks noGrp="1"/>
          </p:cNvGraphicFramePr>
          <p:nvPr/>
        </p:nvGraphicFramePr>
        <p:xfrm>
          <a:off x="277094" y="1668468"/>
          <a:ext cx="9366044" cy="4826586"/>
        </p:xfrm>
        <a:graphic>
          <a:graphicData uri="http://schemas.openxmlformats.org/drawingml/2006/table">
            <a:tbl>
              <a:tblPr/>
              <a:tblGrid>
                <a:gridCol w="366500">
                  <a:extLst>
                    <a:ext uri="{9D8B030D-6E8A-4147-A177-3AD203B41FA5}">
                      <a16:colId xmlns:a16="http://schemas.microsoft.com/office/drawing/2014/main" val="3052432759"/>
                    </a:ext>
                  </a:extLst>
                </a:gridCol>
                <a:gridCol w="168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749">
                  <a:extLst>
                    <a:ext uri="{9D8B030D-6E8A-4147-A177-3AD203B41FA5}">
                      <a16:colId xmlns:a16="http://schemas.microsoft.com/office/drawing/2014/main" val="4030102013"/>
                    </a:ext>
                  </a:extLst>
                </a:gridCol>
                <a:gridCol w="673435">
                  <a:extLst>
                    <a:ext uri="{9D8B030D-6E8A-4147-A177-3AD203B41FA5}">
                      <a16:colId xmlns:a16="http://schemas.microsoft.com/office/drawing/2014/main" val="4141765504"/>
                    </a:ext>
                  </a:extLst>
                </a:gridCol>
                <a:gridCol w="673435">
                  <a:extLst>
                    <a:ext uri="{9D8B030D-6E8A-4147-A177-3AD203B41FA5}">
                      <a16:colId xmlns:a16="http://schemas.microsoft.com/office/drawing/2014/main" val="1923605715"/>
                    </a:ext>
                  </a:extLst>
                </a:gridCol>
                <a:gridCol w="168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49">
                  <a:extLst>
                    <a:ext uri="{9D8B030D-6E8A-4147-A177-3AD203B41FA5}">
                      <a16:colId xmlns:a16="http://schemas.microsoft.com/office/drawing/2014/main" val="4135782561"/>
                    </a:ext>
                  </a:extLst>
                </a:gridCol>
              </a:tblGrid>
              <a:tr h="307293">
                <a:tc rowSpan="2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대책 수립</a:t>
                      </a:r>
                      <a:endParaRPr lang="en-US" altLang="ko-KR" sz="1100" b="1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대책 이행결과</a:t>
                      </a:r>
                      <a:endParaRPr lang="en-US" altLang="ko-KR" sz="1100" b="1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3">
                <a:tc vMerge="1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사진대지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담당자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기한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사진대지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87233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</a:p>
                  </a:txBody>
                  <a:tcPr marL="0" marR="0" marT="10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</a:t>
                      </a: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indent="0" algn="l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</a:p>
                  </a:txBody>
                  <a:tcPr marL="0" marR="0" marT="10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</a:t>
                      </a: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indent="0" algn="l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27732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</a:t>
                      </a:r>
                    </a:p>
                  </a:txBody>
                  <a:tcPr marL="0" marR="0" marT="10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</a:t>
                      </a: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indent="0" algn="l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7882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3EEC4A45-EB3F-6D26-5973-6A3B600C9DF1}"/>
              </a:ext>
            </a:extLst>
          </p:cNvPr>
          <p:cNvSpPr>
            <a:spLocks noChangeAspect="1"/>
          </p:cNvSpPr>
          <p:nvPr/>
        </p:nvSpPr>
        <p:spPr>
          <a:xfrm>
            <a:off x="660260" y="2382660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2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없을 시 생략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4F78BB-F317-E68B-11EF-84FD53B46F6C}"/>
              </a:ext>
            </a:extLst>
          </p:cNvPr>
          <p:cNvSpPr>
            <a:spLocks noChangeAspect="1"/>
          </p:cNvSpPr>
          <p:nvPr/>
        </p:nvSpPr>
        <p:spPr>
          <a:xfrm>
            <a:off x="660260" y="3787242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없을 시 생략 가능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45B3E6-44C7-0CCD-4780-EC72BD0B4B6B}"/>
              </a:ext>
            </a:extLst>
          </p:cNvPr>
          <p:cNvSpPr>
            <a:spLocks noChangeAspect="1"/>
          </p:cNvSpPr>
          <p:nvPr/>
        </p:nvSpPr>
        <p:spPr>
          <a:xfrm>
            <a:off x="660260" y="5180349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없을 시 생략 가능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9C18C-DC39-27AF-7F22-764576FA1CEF}"/>
              </a:ext>
            </a:extLst>
          </p:cNvPr>
          <p:cNvSpPr>
            <a:spLocks noChangeAspect="1"/>
          </p:cNvSpPr>
          <p:nvPr/>
        </p:nvSpPr>
        <p:spPr>
          <a:xfrm>
            <a:off x="5834861" y="2382660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2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A46EBF-A7A7-522B-253D-FC7664CE5C34}"/>
              </a:ext>
            </a:extLst>
          </p:cNvPr>
          <p:cNvSpPr>
            <a:spLocks noChangeAspect="1"/>
          </p:cNvSpPr>
          <p:nvPr/>
        </p:nvSpPr>
        <p:spPr>
          <a:xfrm>
            <a:off x="5834861" y="3794850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 입력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A57542-4060-1115-A2A8-680DBD98BF9C}"/>
              </a:ext>
            </a:extLst>
          </p:cNvPr>
          <p:cNvSpPr>
            <a:spLocks noChangeAspect="1"/>
          </p:cNvSpPr>
          <p:nvPr/>
        </p:nvSpPr>
        <p:spPr>
          <a:xfrm>
            <a:off x="5834861" y="5180349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 입력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5BC57D-D12C-C1B7-F9C1-7935AB90AF8E}"/>
              </a:ext>
            </a:extLst>
          </p:cNvPr>
          <p:cNvSpPr/>
          <p:nvPr/>
        </p:nvSpPr>
        <p:spPr bwMode="auto">
          <a:xfrm>
            <a:off x="5945560" y="3228202"/>
            <a:ext cx="3543944" cy="2232248"/>
          </a:xfrm>
          <a:prstGeom prst="rect">
            <a:avLst/>
          </a:prstGeom>
          <a:solidFill>
            <a:srgbClr val="FFFFCC">
              <a:alpha val="74000"/>
            </a:srgbClr>
          </a:solidFill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1408" tIns="42331" rIns="82711" bIns="4135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105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0" i="0" dirty="0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기한 내 </a:t>
            </a:r>
            <a:r>
              <a:rPr lang="ko-KR" altLang="en-US" sz="1600" b="0" i="0" dirty="0" err="1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안전팀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b="0" i="0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이메일 </a:t>
            </a:r>
            <a:r>
              <a:rPr lang="ko-KR" altLang="en-US" sz="160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회신</a:t>
            </a:r>
            <a:endParaRPr lang="en-US" altLang="ko-KR" sz="16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" name="그림 2" descr="폰트, 그래픽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92BF2D-2868-08E6-3205-E3CF7D299F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9" y="240680"/>
            <a:ext cx="1800000" cy="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9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214</Words>
  <Application>Microsoft Office PowerPoint</Application>
  <PresentationFormat>A4 용지(210x297mm)</PresentationFormat>
  <Paragraphs>61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현대하모니 L</vt:lpstr>
      <vt:lpstr>현대하모니 M</vt:lpstr>
      <vt:lpstr>Aptos</vt:lpstr>
      <vt:lpstr>Aptos Display</vt:lpstr>
      <vt:lpstr>Arial</vt:lpstr>
      <vt:lpstr>Arial Narrow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임진규(LIMJINGYU) 매니저</dc:creator>
  <cp:lastModifiedBy>임진규(LIMJINGYU) 매니저</cp:lastModifiedBy>
  <cp:revision>4</cp:revision>
  <dcterms:created xsi:type="dcterms:W3CDTF">2025-04-09T07:35:09Z</dcterms:created>
  <dcterms:modified xsi:type="dcterms:W3CDTF">2025-09-09T02:28:39Z</dcterms:modified>
</cp:coreProperties>
</file>