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75" d="100"/>
          <a:sy n="75" d="100"/>
        </p:scale>
        <p:origin x="30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E239-0A45-414C-847D-D57B6D8BB345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97A5-D68A-461B-9A14-753EF4A8B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62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E239-0A45-414C-847D-D57B6D8BB345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97A5-D68A-461B-9A14-753EF4A8B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44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E239-0A45-414C-847D-D57B6D8BB345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97A5-D68A-461B-9A14-753EF4A8B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E239-0A45-414C-847D-D57B6D8BB345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97A5-D68A-461B-9A14-753EF4A8B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2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E239-0A45-414C-847D-D57B6D8BB345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97A5-D68A-461B-9A14-753EF4A8B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75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E239-0A45-414C-847D-D57B6D8BB345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97A5-D68A-461B-9A14-753EF4A8B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51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E239-0A45-414C-847D-D57B6D8BB345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97A5-D68A-461B-9A14-753EF4A8B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E239-0A45-414C-847D-D57B6D8BB345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97A5-D68A-461B-9A14-753EF4A8B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20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E239-0A45-414C-847D-D57B6D8BB345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97A5-D68A-461B-9A14-753EF4A8B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4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E239-0A45-414C-847D-D57B6D8BB345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97A5-D68A-461B-9A14-753EF4A8B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38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E239-0A45-414C-847D-D57B6D8BB345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697A5-D68A-461B-9A14-753EF4A8B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2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8E239-0A45-414C-847D-D57B6D8BB345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697A5-D68A-461B-9A14-753EF4A8B5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70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0648" y="2383832"/>
            <a:ext cx="3534444" cy="24622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◈ </a:t>
            </a:r>
            <a:r>
              <a:rPr lang="ko-KR" altLang="en-US" sz="1000" b="1" dirty="0">
                <a:latin typeface="+mn-ea"/>
              </a:rPr>
              <a:t>작업</a:t>
            </a: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 내용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(11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시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~17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시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옥외 작업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891277"/>
              </p:ext>
            </p:extLst>
          </p:nvPr>
        </p:nvGraphicFramePr>
        <p:xfrm>
          <a:off x="270892" y="2644156"/>
          <a:ext cx="6407990" cy="112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3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181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내용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작업시간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근무인원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작업장소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휴식시간 이용 계획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7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90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90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90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90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90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481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90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90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90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481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100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100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100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100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100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70198" y="6920134"/>
            <a:ext cx="6408708" cy="24622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000" b="1" dirty="0">
                <a:latin typeface="+mn-ea"/>
              </a:rPr>
              <a:t>◈ 점검 결과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338405"/>
              </p:ext>
            </p:extLst>
          </p:nvPr>
        </p:nvGraphicFramePr>
        <p:xfrm>
          <a:off x="270198" y="7174050"/>
          <a:ext cx="6408710" cy="1515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5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67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점검 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점검자</a:t>
                      </a:r>
                      <a:endParaRPr lang="ko-KR" altLang="en-US" sz="900" b="1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서명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점검결과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4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HEC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책임자 또는 담당자</a:t>
                      </a:r>
                      <a:r>
                        <a:rPr lang="en-US" altLang="ko-KR" sz="7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687664"/>
                  </a:ext>
                </a:extLst>
              </a:tr>
              <a:tr h="327639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작업수행조직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시작시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13:00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655439"/>
                  </a:ext>
                </a:extLst>
              </a:tr>
              <a:tr h="35054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15:00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260648" y="8766818"/>
            <a:ext cx="6408708" cy="24622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000" b="1" dirty="0">
                <a:latin typeface="+mn-ea"/>
              </a:rPr>
              <a:t>◈ 작업 종료 확인</a:t>
            </a:r>
            <a:endParaRPr lang="en-US" altLang="ko-KR" sz="1000" b="1" dirty="0">
              <a:latin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535539"/>
              </p:ext>
            </p:extLst>
          </p:nvPr>
        </p:nvGraphicFramePr>
        <p:xfrm>
          <a:off x="260645" y="9048786"/>
          <a:ext cx="6408711" cy="625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6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2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종료 시간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협력사</a:t>
                      </a: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소장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HEC </a:t>
                      </a:r>
                      <a:r>
                        <a:rPr lang="ko-KR" altLang="en-US" sz="9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책임자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85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721004"/>
              </p:ext>
            </p:extLst>
          </p:nvPr>
        </p:nvGraphicFramePr>
        <p:xfrm>
          <a:off x="260648" y="1589229"/>
          <a:ext cx="6408712" cy="681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9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7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0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3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9881"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회사명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i="1" kern="120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날짜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예상최고기온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i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□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폭염 주의보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기상청 발표 또는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체감온도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℃ 이상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□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폭염 경보</a:t>
                      </a:r>
                      <a:r>
                        <a:rPr lang="en-US" altLang="ko-K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경고</a:t>
                      </a:r>
                      <a:r>
                        <a:rPr lang="en-US" altLang="ko-KR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기상청 발표 또는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체감온도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35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℃ 이상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□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폭염 경보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위험</a:t>
                      </a:r>
                      <a:r>
                        <a:rPr lang="en-US" altLang="ko-KR" sz="12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1" dirty="0">
                        <a:solidFill>
                          <a:srgbClr val="660066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기상청 발표 및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체감온도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38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℃ 이상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056172"/>
              </p:ext>
            </p:extLst>
          </p:nvPr>
        </p:nvGraphicFramePr>
        <p:xfrm>
          <a:off x="260645" y="498907"/>
          <a:ext cx="4205121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5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2500" u="sng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폭염기간</a:t>
                      </a:r>
                      <a:r>
                        <a:rPr lang="ko-KR" altLang="en-US" sz="2500" u="sng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250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작업허가서</a:t>
                      </a:r>
                      <a:endParaRPr lang="en-US" altLang="ko-KR" sz="2500" u="sng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특별관리기간 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’00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 9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그림 12" descr="가로모티프색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2" y="365266"/>
            <a:ext cx="6480000" cy="31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68211"/>
              </p:ext>
            </p:extLst>
          </p:nvPr>
        </p:nvGraphicFramePr>
        <p:xfrm>
          <a:off x="4509120" y="493134"/>
          <a:ext cx="1058441" cy="869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17">
                  <a:extLst>
                    <a:ext uri="{9D8B030D-6E8A-4147-A177-3AD203B41FA5}">
                      <a16:colId xmlns:a16="http://schemas.microsoft.com/office/drawing/2014/main" val="218226691"/>
                    </a:ext>
                  </a:extLst>
                </a:gridCol>
                <a:gridCol w="509824">
                  <a:extLst>
                    <a:ext uri="{9D8B030D-6E8A-4147-A177-3AD203B41FA5}">
                      <a16:colId xmlns:a16="http://schemas.microsoft.com/office/drawing/2014/main" val="1208787580"/>
                    </a:ext>
                  </a:extLst>
                </a:gridCol>
              </a:tblGrid>
              <a:tr h="146916">
                <a:tc gridSpan="2"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수행 조직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255576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915233"/>
                  </a:ext>
                </a:extLst>
              </a:tr>
              <a:tr h="403178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932572"/>
                  </a:ext>
                </a:extLst>
              </a:tr>
              <a:tr h="172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/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/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495775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66688"/>
              </p:ext>
            </p:extLst>
          </p:nvPr>
        </p:nvGraphicFramePr>
        <p:xfrm>
          <a:off x="5610915" y="493134"/>
          <a:ext cx="1058441" cy="869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17">
                  <a:extLst>
                    <a:ext uri="{9D8B030D-6E8A-4147-A177-3AD203B41FA5}">
                      <a16:colId xmlns:a16="http://schemas.microsoft.com/office/drawing/2014/main" val="218226691"/>
                    </a:ext>
                  </a:extLst>
                </a:gridCol>
                <a:gridCol w="509824">
                  <a:extLst>
                    <a:ext uri="{9D8B030D-6E8A-4147-A177-3AD203B41FA5}">
                      <a16:colId xmlns:a16="http://schemas.microsoft.com/office/drawing/2014/main" val="1208787580"/>
                    </a:ext>
                  </a:extLst>
                </a:gridCol>
              </a:tblGrid>
              <a:tr h="146916">
                <a:tc gridSpan="2"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HEC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255576"/>
                  </a:ext>
                </a:extLst>
              </a:tr>
              <a:tr h="146916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책임자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915233"/>
                  </a:ext>
                </a:extLst>
              </a:tr>
              <a:tr h="403178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932572"/>
                  </a:ext>
                </a:extLst>
              </a:tr>
              <a:tr h="172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/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/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495775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60648" y="3858072"/>
            <a:ext cx="3534444" cy="24622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000" b="1" dirty="0">
                <a:latin typeface="+mn-ea"/>
              </a:rPr>
              <a:t>◈ 점검 체크리스트</a:t>
            </a:r>
            <a:endParaRPr lang="en-US" altLang="ko-KR" sz="1000" b="1" dirty="0">
              <a:latin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749509"/>
              </p:ext>
            </p:extLst>
          </p:nvPr>
        </p:nvGraphicFramePr>
        <p:xfrm>
          <a:off x="270199" y="4119682"/>
          <a:ext cx="6399158" cy="2695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5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684">
                  <a:extLst>
                    <a:ext uri="{9D8B030D-6E8A-4147-A177-3AD203B41FA5}">
                      <a16:colId xmlns:a16="http://schemas.microsoft.com/office/drawing/2014/main" val="3223481291"/>
                    </a:ext>
                  </a:extLst>
                </a:gridCol>
                <a:gridCol w="505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6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5684">
                  <a:extLst>
                    <a:ext uri="{9D8B030D-6E8A-4147-A177-3AD203B41FA5}">
                      <a16:colId xmlns:a16="http://schemas.microsoft.com/office/drawing/2014/main" val="3914492987"/>
                    </a:ext>
                  </a:extLst>
                </a:gridCol>
              </a:tblGrid>
              <a:tr h="182258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  분</a:t>
                      </a:r>
                      <a:endParaRPr lang="en-US" altLang="ko-KR" sz="9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점검 항목</a:t>
                      </a:r>
                      <a:endParaRPr lang="en-US" altLang="ko-KR" sz="9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점검결과 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적합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부적합</a:t>
                      </a:r>
                      <a:r>
                        <a:rPr lang="en-US" altLang="ko-KR" sz="9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:X)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8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작업수행조직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1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806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시작시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13:00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15:00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baseline="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373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공통사항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</a:t>
                      </a:r>
                      <a:r>
                        <a:rPr lang="en-US" altLang="ko-KR" sz="90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90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저혈압자</a:t>
                      </a:r>
                      <a:r>
                        <a:rPr lang="en-US" altLang="ko-KR" sz="90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당뇨 </a:t>
                      </a:r>
                      <a:r>
                        <a:rPr lang="ko-KR" altLang="en-US" sz="90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유소견자</a:t>
                      </a:r>
                      <a:r>
                        <a:rPr lang="en-US" altLang="ko-KR" sz="90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전일 </a:t>
                      </a:r>
                      <a:r>
                        <a:rPr lang="ko-KR" altLang="en-US" sz="900" u="none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과음자</a:t>
                      </a:r>
                      <a:r>
                        <a:rPr lang="ko-KR" altLang="en-US" sz="900" u="none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배제 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-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질병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유소견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유소견자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명단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실 투입 작업자 명단 확인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-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전일 과음   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면담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냄새 등 판단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필요시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음주측정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332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식염포도당 비치 여부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 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회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1~2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 복용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*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대체방안가능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332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작업장 주변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보안초소 </a:t>
                      </a:r>
                      <a:r>
                        <a:rPr lang="ko-KR" altLang="en-US" sz="9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그늘막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옥내 휴식장소 등 설치 여부 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332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작업장 주변 음용수 비치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(15~20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 간격 섭취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33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제한 및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휴식시간 제공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900" dirty="0"/>
                        <a:t>폭염 주의보 시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 시간 마다 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 이상 휴식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(45+15)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900" dirty="0"/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332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900" dirty="0"/>
                        <a:t>폭염 경보 시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 시간 마다 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 이상 휴식 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(40+20)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900" dirty="0"/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033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금지 확인</a:t>
                      </a:r>
                      <a:endParaRPr lang="en-US" altLang="ko-KR" sz="900" b="0" i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rgbClr val="FF0000"/>
                          </a:solidFill>
                        </a:rPr>
                        <a:t>체감온도 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38</a:t>
                      </a:r>
                      <a:r>
                        <a:rPr lang="ko-KR" altLang="en-US" sz="900" dirty="0">
                          <a:solidFill>
                            <a:srgbClr val="FF0000"/>
                          </a:solidFill>
                        </a:rPr>
                        <a:t>℃ 이상</a:t>
                      </a:r>
                      <a:r>
                        <a:rPr lang="ko-KR" altLang="en-US" sz="900" dirty="0"/>
                        <a:t> 시 옥외 및 밀폐공간 작업 금지</a:t>
                      </a:r>
                      <a:br>
                        <a:rPr lang="en-US" altLang="ko-KR" sz="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단순 순찰 및 보안 초소 근무 등 제한적 허용</a:t>
                      </a:r>
                      <a:r>
                        <a:rPr lang="en-US" altLang="ko-KR" sz="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i="1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1" i="1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03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9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체감온도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℃</a:t>
                      </a:r>
                      <a:endParaRPr lang="en-US" altLang="ko-KR" sz="800" b="0" i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℃</a:t>
                      </a:r>
                      <a:endParaRPr lang="en-US" altLang="ko-KR" sz="800" b="0" i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℃</a:t>
                      </a:r>
                      <a:endParaRPr lang="en-US" altLang="ko-KR" sz="800" b="0" i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℃</a:t>
                      </a:r>
                      <a:endParaRPr lang="en-US" altLang="ko-KR" sz="800" b="0" i="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7AEBB6D2-6AB9-03A3-B147-87DEB37F39E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2237" t="11466" r="54545" b="80134"/>
          <a:stretch/>
        </p:blipFill>
        <p:spPr>
          <a:xfrm>
            <a:off x="5778499" y="96643"/>
            <a:ext cx="940309" cy="25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4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194074560</TotalTime>
  <Words>279</Words>
  <Application>Microsoft Office PowerPoint</Application>
  <PresentationFormat>A4 용지(210x297mm)</PresentationFormat>
  <Paragraphs>69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임진규</dc:creator>
  <cp:lastModifiedBy>임진규(LIMJINGYU) 매니저</cp:lastModifiedBy>
  <cp:revision>5</cp:revision>
  <dcterms:created xsi:type="dcterms:W3CDTF">2023-08-28T04:37:51Z</dcterms:created>
  <dcterms:modified xsi:type="dcterms:W3CDTF">2025-05-29T08:14:13Z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caf456-5176-400c-b0e6-6301b2c47597_SiteId">
    <vt:lpwstr>a27ddcc1-bea5-4183-aa29-fd96d7612a1d</vt:lpwstr>
  </property>
  <property fmtid="{D5CDD505-2E9C-101B-9397-08002B2CF9AE}" pid="3" name="MSIP_Label_cdcaf456-5176-400c-b0e6-6301b2c47597_SetDate">
    <vt:lpwstr>2024-08-21T07:24:57Z</vt:lpwstr>
  </property>
  <property fmtid="{D5CDD505-2E9C-101B-9397-08002B2CF9AE}" pid="4" name="MSIP_Label_cdcaf456-5176-400c-b0e6-6301b2c47597_Name">
    <vt:lpwstr>대외비(Restricted)</vt:lpwstr>
  </property>
  <property fmtid="{D5CDD505-2E9C-101B-9397-08002B2CF9AE}" pid="5" name="MSIP_Label_cdcaf456-5176-400c-b0e6-6301b2c47597_Method">
    <vt:lpwstr>Privileged</vt:lpwstr>
  </property>
  <property fmtid="{D5CDD505-2E9C-101B-9397-08002B2CF9AE}" pid="6" name="MSIP_Label_cdcaf456-5176-400c-b0e6-6301b2c47597_Enabled">
    <vt:lpwstr>true</vt:lpwstr>
  </property>
  <property fmtid="{D5CDD505-2E9C-101B-9397-08002B2CF9AE}" pid="7" name="MSIP_Label_cdcaf456-5176-400c-b0e6-6301b2c47597_ContentBits">
    <vt:lpwstr>8</vt:lpwstr>
  </property>
</Properties>
</file>