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"/>
  </p:notesMasterIdLst>
  <p:sldIdLst>
    <p:sldId id="517" r:id="rId2"/>
    <p:sldId id="515" r:id="rId3"/>
    <p:sldId id="510" r:id="rId4"/>
    <p:sldId id="516" r:id="rId5"/>
    <p:sldId id="509" r:id="rId6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59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2094D1-58CF-435E-AC5D-4E868A83BA02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EA4E67-1BA2-490B-BB45-15C2EDF12CE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18641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486108" y="9559826"/>
            <a:ext cx="2668128" cy="5037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113" tIns="42560" rIns="85113" bIns="42560" anchor="b"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16976F66-B774-49F4-B9FF-4359580ADEEF}" type="slidenum">
              <a:rPr lang="en-US" altLang="ko-KR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487546" y="9561438"/>
            <a:ext cx="2666689" cy="5021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128" tIns="42564" rIns="85128" bIns="42564" anchor="b"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0FFAEBA2-44D2-419D-AAAC-C4E82E9E854C}" type="slidenum">
              <a:rPr lang="en-US" altLang="ko-KR">
                <a:solidFill>
                  <a:srgbClr val="000000"/>
                </a:solidFill>
              </a:rPr>
              <a:pPr algn="r" eaLnBrk="1" hangingPunct="1">
                <a:spcBef>
                  <a:spcPct val="0"/>
                </a:spcBef>
              </a:pPr>
              <a:t>1</a:t>
            </a:fld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52425" y="757238"/>
            <a:ext cx="5451475" cy="3775075"/>
          </a:xfrm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15285" y="4781527"/>
            <a:ext cx="4925109" cy="452723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85128" tIns="42564" rIns="85128" bIns="42564"/>
          <a:lstStyle/>
          <a:p>
            <a:pPr eaLnBrk="1" hangingPunct="1"/>
            <a:r>
              <a:rPr lang="ko-KR" altLang="en-US"/>
              <a:t>초기 </a:t>
            </a:r>
            <a:r>
              <a:rPr lang="en-US" altLang="ko-KR"/>
              <a:t>8.2%</a:t>
            </a:r>
            <a:r>
              <a:rPr lang="ko-KR" altLang="en-US"/>
              <a:t>에서 </a:t>
            </a:r>
            <a:r>
              <a:rPr lang="en-US" altLang="ko-KR"/>
              <a:t>11.7%</a:t>
            </a:r>
            <a:r>
              <a:rPr lang="ko-KR" altLang="en-US"/>
              <a:t>로 </a:t>
            </a:r>
            <a:r>
              <a:rPr lang="en-US" altLang="ko-KR"/>
              <a:t>3.5%P </a:t>
            </a:r>
            <a:r>
              <a:rPr lang="ko-KR" altLang="en-US"/>
              <a:t>개선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2882787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14629" y="9370950"/>
            <a:ext cx="2919565" cy="49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99" tIns="45302" rIns="90599" bIns="45302" anchor="b"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6976F66-B774-49F4-B9FF-4359580ADEEF}" type="slidenum">
              <a:rPr lang="en-US" altLang="ko-KR" b="0">
                <a:solidFill>
                  <a:srgbClr val="000000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16201" y="9372528"/>
            <a:ext cx="2917992" cy="49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12" tIns="45307" rIns="90612" bIns="45307" anchor="b"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FFAEBA2-44D2-419D-AAAC-C4E82E9E854C}" type="slidenum">
              <a:rPr lang="en-US" altLang="ko-KR" b="0">
                <a:solidFill>
                  <a:srgbClr val="000000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2</a:t>
            </a:fld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6913" y="739775"/>
            <a:ext cx="5343525" cy="3700463"/>
          </a:xfrm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264" y="4687056"/>
            <a:ext cx="5389241" cy="4437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12" tIns="45307" rIns="90612" bIns="45307"/>
          <a:lstStyle/>
          <a:p>
            <a:pPr eaLnBrk="1" hangingPunct="1"/>
            <a:r>
              <a:rPr lang="ko-KR" altLang="en-US" dirty="0"/>
              <a:t>초기 </a:t>
            </a:r>
            <a:r>
              <a:rPr lang="en-US" altLang="ko-KR" dirty="0"/>
              <a:t>8.2%</a:t>
            </a:r>
            <a:r>
              <a:rPr lang="ko-KR" altLang="en-US" dirty="0"/>
              <a:t>에서 </a:t>
            </a:r>
            <a:r>
              <a:rPr lang="en-US" altLang="ko-KR" dirty="0"/>
              <a:t>11.7%</a:t>
            </a:r>
            <a:r>
              <a:rPr lang="ko-KR" altLang="en-US" dirty="0"/>
              <a:t>로 </a:t>
            </a:r>
            <a:r>
              <a:rPr lang="en-US" altLang="ko-KR" dirty="0"/>
              <a:t>3.5%P </a:t>
            </a:r>
            <a:r>
              <a:rPr lang="ko-KR" altLang="en-US"/>
              <a:t>개선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5078198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4" tIns="45313" rIns="90624" bIns="45313" anchor="b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fld id="{BAB495B4-D500-417C-B20C-05AE9C90BD8E}" type="slidenum">
              <a:rPr lang="en-US" altLang="ko-KR" sz="1200">
                <a:solidFill>
                  <a:srgbClr val="000000"/>
                </a:solidFill>
              </a:rPr>
              <a:pPr algn="r" eaLnBrk="1" hangingPunct="1"/>
              <a:t>3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267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78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37" tIns="45318" rIns="90637" bIns="45318" anchor="b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fld id="{7E3840F6-205A-4ECF-B9AA-EF90CF055CD2}" type="slidenum">
              <a:rPr lang="en-US" altLang="ko-KR" sz="1200">
                <a:solidFill>
                  <a:srgbClr val="000000"/>
                </a:solidFill>
              </a:rPr>
              <a:pPr algn="r" eaLnBrk="1" hangingPunct="1"/>
              <a:t>3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98500" y="741363"/>
            <a:ext cx="53403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38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637" tIns="45318" rIns="90637" bIns="4531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/>
              <a:t>초기 </a:t>
            </a:r>
            <a:r>
              <a:rPr lang="en-US" altLang="ko-KR"/>
              <a:t>8.2%</a:t>
            </a:r>
            <a:r>
              <a:rPr lang="ko-KR" altLang="en-US"/>
              <a:t>에서 </a:t>
            </a:r>
            <a:r>
              <a:rPr lang="en-US" altLang="ko-KR"/>
              <a:t>11.7%</a:t>
            </a:r>
            <a:r>
              <a:rPr lang="ko-KR" altLang="en-US"/>
              <a:t>로 </a:t>
            </a:r>
            <a:r>
              <a:rPr lang="en-US" altLang="ko-KR"/>
              <a:t>3.5%P </a:t>
            </a:r>
            <a:r>
              <a:rPr lang="ko-KR" altLang="en-US"/>
              <a:t>개선</a:t>
            </a:r>
            <a:endParaRPr lang="ko-KR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 txBox="1">
            <a:spLocks noGrp="1" noChangeArrowheads="1"/>
          </p:cNvSpPr>
          <p:nvPr/>
        </p:nvSpPr>
        <p:spPr bwMode="auto">
          <a:xfrm>
            <a:off x="3814629" y="9370950"/>
            <a:ext cx="2919565" cy="4937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599" tIns="45302" rIns="90599" bIns="45302" anchor="b"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16976F66-B774-49F4-B9FF-4359580ADEEF}" type="slidenum">
              <a:rPr lang="en-US" altLang="ko-KR" b="0">
                <a:solidFill>
                  <a:srgbClr val="000000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27651" name="Rectangle 7"/>
          <p:cNvSpPr txBox="1">
            <a:spLocks noGrp="1" noChangeArrowheads="1"/>
          </p:cNvSpPr>
          <p:nvPr/>
        </p:nvSpPr>
        <p:spPr bwMode="auto">
          <a:xfrm>
            <a:off x="3816201" y="9372528"/>
            <a:ext cx="2917992" cy="4922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12" tIns="45307" rIns="90612" bIns="45307" anchor="b"/>
          <a:lstStyle>
            <a:lvl1pPr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defTabSz="912813" eaLnBrk="0" hangingPunct="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</a:pPr>
            <a:fld id="{0FFAEBA2-44D2-419D-AAAC-C4E82E9E854C}" type="slidenum">
              <a:rPr lang="en-US" altLang="ko-KR" b="0">
                <a:solidFill>
                  <a:srgbClr val="000000"/>
                </a:solidFill>
              </a:rPr>
              <a:pPr algn="r" eaLnBrk="1" hangingPunct="1">
                <a:lnSpc>
                  <a:spcPct val="100000"/>
                </a:lnSpc>
                <a:spcBef>
                  <a:spcPct val="0"/>
                </a:spcBef>
                <a:buFontTx/>
                <a:buNone/>
              </a:pPr>
              <a:t>4</a:t>
            </a:fld>
            <a:endParaRPr lang="en-US" altLang="ko-KR" b="0">
              <a:solidFill>
                <a:srgbClr val="000000"/>
              </a:solidFill>
            </a:endParaRPr>
          </a:p>
        </p:txBody>
      </p:sp>
      <p:sp>
        <p:nvSpPr>
          <p:cNvPr id="2765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96913" y="739775"/>
            <a:ext cx="5343525" cy="3700463"/>
          </a:xfrm>
          <a:ln/>
        </p:spPr>
      </p:sp>
      <p:sp>
        <p:nvSpPr>
          <p:cNvPr id="2765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3264" y="4687056"/>
            <a:ext cx="5389241" cy="4437788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12" tIns="45307" rIns="90612" bIns="45307"/>
          <a:lstStyle/>
          <a:p>
            <a:pPr eaLnBrk="1" hangingPunct="1"/>
            <a:r>
              <a:rPr lang="ko-KR" altLang="en-US" dirty="0"/>
              <a:t>초기 </a:t>
            </a:r>
            <a:r>
              <a:rPr lang="en-US" altLang="ko-KR" dirty="0"/>
              <a:t>8.2%</a:t>
            </a:r>
            <a:r>
              <a:rPr lang="ko-KR" altLang="en-US" dirty="0"/>
              <a:t>에서 </a:t>
            </a:r>
            <a:r>
              <a:rPr lang="en-US" altLang="ko-KR" dirty="0"/>
              <a:t>11.7%</a:t>
            </a:r>
            <a:r>
              <a:rPr lang="ko-KR" altLang="en-US" dirty="0"/>
              <a:t>로 </a:t>
            </a:r>
            <a:r>
              <a:rPr lang="en-US" altLang="ko-KR" dirty="0"/>
              <a:t>3.5%P </a:t>
            </a:r>
            <a:r>
              <a:rPr lang="ko-KR" altLang="en-US"/>
              <a:t>개선</a:t>
            </a:r>
            <a:endParaRPr lang="ko-KR" altLang="ko-KR"/>
          </a:p>
        </p:txBody>
      </p:sp>
    </p:spTree>
    <p:extLst>
      <p:ext uri="{BB962C8B-B14F-4D97-AF65-F5344CB8AC3E}">
        <p14:creationId xmlns:p14="http://schemas.microsoft.com/office/powerpoint/2010/main" val="1082236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/>
          <p:cNvSpPr txBox="1">
            <a:spLocks noGrp="1" noChangeArrowheads="1"/>
          </p:cNvSpPr>
          <p:nvPr/>
        </p:nvSpPr>
        <p:spPr bwMode="auto">
          <a:xfrm>
            <a:off x="3814763" y="9371013"/>
            <a:ext cx="2919412" cy="493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24" tIns="45313" rIns="90624" bIns="45313" anchor="b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fld id="{BAB495B4-D500-417C-B20C-05AE9C90BD8E}" type="slidenum">
              <a:rPr lang="en-US" altLang="ko-KR" sz="1200">
                <a:solidFill>
                  <a:srgbClr val="000000"/>
                </a:solidFill>
              </a:rPr>
              <a:pPr algn="r" eaLnBrk="1" hangingPunct="1"/>
              <a:t>5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267" name="Rectangle 7"/>
          <p:cNvSpPr txBox="1">
            <a:spLocks noGrp="1" noChangeArrowheads="1"/>
          </p:cNvSpPr>
          <p:nvPr/>
        </p:nvSpPr>
        <p:spPr bwMode="auto">
          <a:xfrm>
            <a:off x="3816350" y="9372600"/>
            <a:ext cx="2917825" cy="492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637" tIns="45318" rIns="90637" bIns="45318" anchor="b"/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defTabSz="912813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r" eaLnBrk="1" hangingPunct="1"/>
            <a:fld id="{7E3840F6-205A-4ECF-B9AA-EF90CF055CD2}" type="slidenum">
              <a:rPr lang="en-US" altLang="ko-KR" sz="1200">
                <a:solidFill>
                  <a:srgbClr val="000000"/>
                </a:solidFill>
              </a:rPr>
              <a:pPr algn="r" eaLnBrk="1" hangingPunct="1"/>
              <a:t>5</a:t>
            </a:fld>
            <a:endParaRPr lang="en-US" altLang="ko-KR" sz="1200">
              <a:solidFill>
                <a:srgbClr val="000000"/>
              </a:solidFill>
            </a:endParaRPr>
          </a:p>
        </p:txBody>
      </p:sp>
      <p:sp>
        <p:nvSpPr>
          <p:cNvPr id="1126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698500" y="741363"/>
            <a:ext cx="5340350" cy="3698875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73100" y="4686300"/>
            <a:ext cx="5389563" cy="443865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637" tIns="45318" rIns="90637" bIns="45318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ko-KR" altLang="en-US"/>
              <a:t>초기 </a:t>
            </a:r>
            <a:r>
              <a:rPr lang="en-US" altLang="ko-KR"/>
              <a:t>8.2%</a:t>
            </a:r>
            <a:r>
              <a:rPr lang="ko-KR" altLang="en-US"/>
              <a:t>에서 </a:t>
            </a:r>
            <a:r>
              <a:rPr lang="en-US" altLang="ko-KR"/>
              <a:t>11.7%</a:t>
            </a:r>
            <a:r>
              <a:rPr lang="ko-KR" altLang="en-US"/>
              <a:t>로 </a:t>
            </a:r>
            <a:r>
              <a:rPr lang="en-US" altLang="ko-KR"/>
              <a:t>3.5%P </a:t>
            </a:r>
            <a:r>
              <a:rPr lang="ko-KR" altLang="en-US"/>
              <a:t>개선</a:t>
            </a:r>
            <a:endParaRPr lang="ko-KR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60E6-DC06-43AB-93F0-E8264F91818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B973-97E1-4447-A082-A108B5914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6758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60E6-DC06-43AB-93F0-E8264F91818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B973-97E1-4447-A082-A108B5914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2030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60E6-DC06-43AB-93F0-E8264F91818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B973-97E1-4447-A082-A108B5914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967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내용 개체 틀 3"/>
          <p:cNvSpPr>
            <a:spLocks noGrp="1"/>
          </p:cNvSpPr>
          <p:nvPr>
            <p:ph sz="quarter" idx="12"/>
          </p:nvPr>
        </p:nvSpPr>
        <p:spPr>
          <a:xfrm>
            <a:off x="277619" y="254036"/>
            <a:ext cx="8991600" cy="374625"/>
          </a:xfrm>
          <a:prstGeom prst="rect">
            <a:avLst/>
          </a:prstGeom>
        </p:spPr>
        <p:txBody>
          <a:bodyPr/>
          <a:lstStyle>
            <a:lvl1pPr marL="0" indent="-252000" algn="l" defTabSz="914228" rtl="0" eaLnBrk="1" latinLnBrk="1" hangingPunct="1">
              <a:lnSpc>
                <a:spcPct val="100000"/>
              </a:lnSpc>
              <a:buFont typeface="맑은 고딕" panose="020B0503020000020004" pitchFamily="50" charset="-127"/>
              <a:buChar char="■"/>
              <a:defRPr lang="ko-KR" altLang="en-US" sz="14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144000" indent="0">
              <a:lnSpc>
                <a:spcPct val="150000"/>
              </a:lnSpc>
              <a:buFont typeface="+mj-lt"/>
              <a:buNone/>
              <a:defRPr sz="1100"/>
            </a:lvl2pPr>
            <a:lvl3pPr marL="432000" indent="-171450">
              <a:lnSpc>
                <a:spcPct val="150000"/>
              </a:lnSpc>
              <a:buFont typeface="맑은 고딕" panose="020B0503020000020004" pitchFamily="50" charset="-127"/>
              <a:buChar char="–"/>
              <a:defRPr sz="1000"/>
            </a:lvl3pPr>
            <a:lvl4pPr marL="1371342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15" name="내용 개체 틀 3"/>
          <p:cNvSpPr>
            <a:spLocks noGrp="1"/>
          </p:cNvSpPr>
          <p:nvPr>
            <p:ph sz="quarter" idx="10"/>
          </p:nvPr>
        </p:nvSpPr>
        <p:spPr>
          <a:xfrm>
            <a:off x="516884" y="857250"/>
            <a:ext cx="8752335" cy="5323892"/>
          </a:xfrm>
          <a:prstGeom prst="rect">
            <a:avLst/>
          </a:prstGeom>
        </p:spPr>
        <p:txBody>
          <a:bodyPr/>
          <a:lstStyle>
            <a:lvl1pPr marL="0" indent="-180000" algn="l" defTabSz="914228" rtl="0" eaLnBrk="1" latinLnBrk="1" hangingPunct="1">
              <a:lnSpc>
                <a:spcPct val="150000"/>
              </a:lnSpc>
              <a:buFont typeface="+mj-lt"/>
              <a:buAutoNum type="arabicPeriod"/>
              <a:defRPr lang="ko-KR" altLang="en-US" sz="1200" b="1" kern="1200" dirty="0" smtClean="0">
                <a:solidFill>
                  <a:schemeClr val="tx1"/>
                </a:solidFill>
                <a:latin typeface="+mn-ea"/>
                <a:ea typeface="+mn-ea"/>
                <a:cs typeface="+mn-cs"/>
              </a:defRPr>
            </a:lvl1pPr>
            <a:lvl2pPr marL="396000" indent="-180000">
              <a:lnSpc>
                <a:spcPts val="1500"/>
              </a:lnSpc>
              <a:buFont typeface="+mj-lt"/>
              <a:buAutoNum type="arabicParenR"/>
              <a:defRPr sz="1100"/>
            </a:lvl2pPr>
            <a:lvl3pPr marL="612000" indent="-180000">
              <a:lnSpc>
                <a:spcPts val="1250"/>
              </a:lnSpc>
              <a:buFont typeface="+mj-ea"/>
              <a:buAutoNum type="circleNumDbPlain"/>
              <a:defRPr sz="1000"/>
            </a:lvl3pPr>
            <a:lvl4pPr marL="1371342" indent="0">
              <a:buNone/>
              <a:defRPr sz="1200"/>
            </a:lvl4pPr>
            <a:lvl5pPr>
              <a:defRPr sz="12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0348D7BD-BAA1-2F10-46E7-4BE87D1AB837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73050" y="703263"/>
            <a:ext cx="9359900" cy="277812"/>
            <a:chOff x="329" y="1821"/>
            <a:chExt cx="6071" cy="0"/>
          </a:xfrm>
        </p:grpSpPr>
        <p:sp>
          <p:nvSpPr>
            <p:cNvPr id="3" name="Line 10">
              <a:extLst>
                <a:ext uri="{FF2B5EF4-FFF2-40B4-BE49-F238E27FC236}">
                  <a16:creationId xmlns:a16="http://schemas.microsoft.com/office/drawing/2014/main" id="{48DE7CB9-39BE-21EC-AD41-C7372AA267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9" y="1821"/>
              <a:ext cx="453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" name="Line 11">
              <a:extLst>
                <a:ext uri="{FF2B5EF4-FFF2-40B4-BE49-F238E27FC236}">
                  <a16:creationId xmlns:a16="http://schemas.microsoft.com/office/drawing/2014/main" id="{517CE9A7-0721-057A-9531-47F79B8882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26" y="1821"/>
              <a:ext cx="1474" cy="0"/>
            </a:xfrm>
            <a:prstGeom prst="line">
              <a:avLst/>
            </a:prstGeom>
            <a:noFill/>
            <a:ln w="25400">
              <a:solidFill>
                <a:srgbClr val="AEAEAE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pic>
        <p:nvPicPr>
          <p:cNvPr id="5" name="그림 4" descr="폰트, 그래픽, 스크린샷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D480826D-D748-BC06-28FC-398D5EC6CF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2949" y="240680"/>
            <a:ext cx="1800000" cy="37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878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60E6-DC06-43AB-93F0-E8264F91818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B973-97E1-4447-A082-A108B5914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31871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60E6-DC06-43AB-93F0-E8264F91818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B973-97E1-4447-A082-A108B5914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5919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60E6-DC06-43AB-93F0-E8264F91818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B973-97E1-4447-A082-A108B5914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612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60E6-DC06-43AB-93F0-E8264F91818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B973-97E1-4447-A082-A108B5914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850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60E6-DC06-43AB-93F0-E8264F91818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B973-97E1-4447-A082-A108B5914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253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60E6-DC06-43AB-93F0-E8264F91818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B973-97E1-4447-A082-A108B5914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3760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60E6-DC06-43AB-93F0-E8264F91818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B973-97E1-4447-A082-A108B5914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0517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F160E6-DC06-43AB-93F0-E8264F91818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E8B973-97E1-4447-A082-A108B5914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74616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F160E6-DC06-43AB-93F0-E8264F91818C}" type="datetimeFigureOut">
              <a:rPr lang="ko-KR" altLang="en-US" smtClean="0"/>
              <a:t>2025-05-29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EE8B973-97E1-4447-A082-A108B591410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13524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543578" y="291333"/>
            <a:ext cx="5058587" cy="4000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ko-KR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000</a:t>
            </a: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현장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[0</a:t>
            </a:r>
            <a:r>
              <a:rPr lang="ko-KR" altLang="en-US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팀</a:t>
            </a:r>
            <a:r>
              <a:rPr lang="en-US" altLang="ko-KR" sz="12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]</a:t>
            </a:r>
            <a:r>
              <a:rPr lang="en-US" altLang="ko-KR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, </a:t>
            </a:r>
            <a:r>
              <a:rPr lang="ko-KR" altLang="en-US" sz="2000" dirty="0" err="1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협력사</a:t>
            </a:r>
            <a:r>
              <a:rPr lang="ko-KR" altLang="en-US" sz="2000" dirty="0">
                <a:solidFill>
                  <a:srgbClr val="000000"/>
                </a:solidFill>
                <a:latin typeface="현대하모니 M" pitchFamily="18" charset="-127"/>
                <a:ea typeface="현대하모니 M" pitchFamily="18" charset="-127"/>
              </a:rPr>
              <a:t> 근로자 안전사고 보고</a:t>
            </a:r>
          </a:p>
        </p:txBody>
      </p:sp>
      <p:grpSp>
        <p:nvGrpSpPr>
          <p:cNvPr id="10" name="Group 4"/>
          <p:cNvGrpSpPr>
            <a:grpSpLocks/>
          </p:cNvGrpSpPr>
          <p:nvPr/>
        </p:nvGrpSpPr>
        <p:grpSpPr bwMode="auto">
          <a:xfrm>
            <a:off x="237876" y="373634"/>
            <a:ext cx="320675" cy="260350"/>
            <a:chOff x="174" y="171"/>
            <a:chExt cx="257" cy="220"/>
          </a:xfrm>
        </p:grpSpPr>
        <p:sp>
          <p:nvSpPr>
            <p:cNvPr id="11" name="Oval 5"/>
            <p:cNvSpPr>
              <a:spLocks noChangeArrowheads="1"/>
            </p:cNvSpPr>
            <p:nvPr/>
          </p:nvSpPr>
          <p:spPr bwMode="gray">
            <a:xfrm>
              <a:off x="174" y="171"/>
              <a:ext cx="257" cy="220"/>
            </a:xfrm>
            <a:prstGeom prst="ellipse">
              <a:avLst/>
            </a:prstGeom>
            <a:gradFill rotWithShape="1">
              <a:gsLst>
                <a:gs pos="0">
                  <a:srgbClr val="767676"/>
                </a:gs>
                <a:gs pos="50000">
                  <a:srgbClr val="FFFFFF"/>
                </a:gs>
                <a:gs pos="100000">
                  <a:srgbClr val="767676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5715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>
                <a:solidFill>
                  <a:srgbClr val="000000"/>
                </a:solidFill>
                <a:latin typeface="JBold" pitchFamily="18" charset="-127"/>
                <a:ea typeface="JBold" pitchFamily="18" charset="-127"/>
              </a:endParaRPr>
            </a:p>
          </p:txBody>
        </p:sp>
        <p:sp>
          <p:nvSpPr>
            <p:cNvPr id="13" name="Oval 6"/>
            <p:cNvSpPr>
              <a:spLocks noChangeArrowheads="1"/>
            </p:cNvSpPr>
            <p:nvPr/>
          </p:nvSpPr>
          <p:spPr bwMode="gray">
            <a:xfrm>
              <a:off x="185" y="179"/>
              <a:ext cx="212" cy="183"/>
            </a:xfrm>
            <a:prstGeom prst="ellipse">
              <a:avLst/>
            </a:prstGeom>
            <a:gradFill rotWithShape="1">
              <a:gsLst>
                <a:gs pos="0">
                  <a:srgbClr val="A2A2A2"/>
                </a:gs>
                <a:gs pos="50000">
                  <a:srgbClr val="FFFFFF"/>
                </a:gs>
                <a:gs pos="100000">
                  <a:srgbClr val="A2A2A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>
                <a:solidFill>
                  <a:srgbClr val="000000"/>
                </a:solidFill>
                <a:latin typeface="JBold" pitchFamily="18" charset="-127"/>
                <a:ea typeface="JBold" pitchFamily="18" charset="-127"/>
              </a:endParaRPr>
            </a:p>
          </p:txBody>
        </p:sp>
        <p:sp>
          <p:nvSpPr>
            <p:cNvPr id="14" name="Oval 7"/>
            <p:cNvSpPr>
              <a:spLocks noChangeArrowheads="1"/>
            </p:cNvSpPr>
            <p:nvPr/>
          </p:nvSpPr>
          <p:spPr bwMode="gray">
            <a:xfrm>
              <a:off x="228" y="213"/>
              <a:ext cx="148" cy="127"/>
            </a:xfrm>
            <a:prstGeom prst="ellipse">
              <a:avLst/>
            </a:prstGeom>
            <a:gradFill rotWithShape="1">
              <a:gsLst>
                <a:gs pos="0">
                  <a:srgbClr val="FFFFFF"/>
                </a:gs>
                <a:gs pos="50000">
                  <a:srgbClr val="009999"/>
                </a:gs>
                <a:gs pos="100000">
                  <a:srgbClr val="FFFF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>
                <a:solidFill>
                  <a:srgbClr val="000000"/>
                </a:solidFill>
                <a:latin typeface="JBold" pitchFamily="18" charset="-127"/>
                <a:ea typeface="JBold" pitchFamily="18" charset="-127"/>
              </a:endParaRPr>
            </a:p>
          </p:txBody>
        </p:sp>
        <p:sp>
          <p:nvSpPr>
            <p:cNvPr id="19" name="Oval 8"/>
            <p:cNvSpPr>
              <a:spLocks noChangeArrowheads="1"/>
            </p:cNvSpPr>
            <p:nvPr/>
          </p:nvSpPr>
          <p:spPr bwMode="gray">
            <a:xfrm>
              <a:off x="228" y="213"/>
              <a:ext cx="148" cy="127"/>
            </a:xfrm>
            <a:prstGeom prst="ellipse">
              <a:avLst/>
            </a:prstGeom>
            <a:gradFill rotWithShape="1">
              <a:gsLst>
                <a:gs pos="0">
                  <a:srgbClr val="000000"/>
                </a:gs>
                <a:gs pos="100000">
                  <a:srgbClr val="9999FF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>
                <a:solidFill>
                  <a:srgbClr val="000000"/>
                </a:solidFill>
                <a:latin typeface="JBold" pitchFamily="18" charset="-127"/>
                <a:ea typeface="JBold" pitchFamily="18" charset="-127"/>
              </a:endParaRPr>
            </a:p>
          </p:txBody>
        </p:sp>
        <p:sp>
          <p:nvSpPr>
            <p:cNvPr id="20" name="Oval 9"/>
            <p:cNvSpPr>
              <a:spLocks noChangeArrowheads="1"/>
            </p:cNvSpPr>
            <p:nvPr/>
          </p:nvSpPr>
          <p:spPr bwMode="gray">
            <a:xfrm>
              <a:off x="238" y="221"/>
              <a:ext cx="128" cy="111"/>
            </a:xfrm>
            <a:prstGeom prst="ellipse">
              <a:avLst/>
            </a:prstGeom>
            <a:gradFill rotWithShape="1">
              <a:gsLst>
                <a:gs pos="0">
                  <a:srgbClr val="005353"/>
                </a:gs>
                <a:gs pos="50000">
                  <a:srgbClr val="009999"/>
                </a:gs>
                <a:gs pos="100000">
                  <a:srgbClr val="005353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>
                <a:solidFill>
                  <a:srgbClr val="000000"/>
                </a:solidFill>
                <a:latin typeface="JBold" pitchFamily="18" charset="-127"/>
                <a:ea typeface="JBold" pitchFamily="18" charset="-127"/>
              </a:endParaRPr>
            </a:p>
          </p:txBody>
        </p:sp>
        <p:sp>
          <p:nvSpPr>
            <p:cNvPr id="21" name="Oval 10"/>
            <p:cNvSpPr>
              <a:spLocks noChangeArrowheads="1"/>
            </p:cNvSpPr>
            <p:nvPr/>
          </p:nvSpPr>
          <p:spPr bwMode="gray">
            <a:xfrm>
              <a:off x="238" y="221"/>
              <a:ext cx="128" cy="111"/>
            </a:xfrm>
            <a:prstGeom prst="ellipse">
              <a:avLst/>
            </a:prstGeom>
            <a:gradFill rotWithShape="1">
              <a:gsLst>
                <a:gs pos="0">
                  <a:srgbClr val="9999FF"/>
                </a:gs>
                <a:gs pos="100000">
                  <a:srgbClr val="4A4A7C"/>
                </a:gs>
              </a:gsLst>
              <a:lin ang="27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>
                <a:solidFill>
                  <a:srgbClr val="000000"/>
                </a:solidFill>
                <a:latin typeface="JBold" pitchFamily="18" charset="-127"/>
                <a:ea typeface="JBold" pitchFamily="18" charset="-127"/>
              </a:endParaRPr>
            </a:p>
          </p:txBody>
        </p:sp>
        <p:sp>
          <p:nvSpPr>
            <p:cNvPr id="22" name="Oval 11"/>
            <p:cNvSpPr>
              <a:spLocks noChangeArrowheads="1"/>
            </p:cNvSpPr>
            <p:nvPr/>
          </p:nvSpPr>
          <p:spPr bwMode="gray">
            <a:xfrm>
              <a:off x="244" y="227"/>
              <a:ext cx="116" cy="99"/>
            </a:xfrm>
            <a:prstGeom prst="ellipse">
              <a:avLst/>
            </a:prstGeom>
            <a:gradFill rotWithShape="1">
              <a:gsLst>
                <a:gs pos="0">
                  <a:srgbClr val="474776"/>
                </a:gs>
                <a:gs pos="100000">
                  <a:srgbClr val="9999FF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anchor="ctr"/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ko-KR" altLang="en-US" sz="800">
                <a:solidFill>
                  <a:srgbClr val="000000"/>
                </a:solidFill>
                <a:latin typeface="JBold" pitchFamily="18" charset="-127"/>
                <a:ea typeface="JBold" pitchFamily="18" charset="-127"/>
              </a:endParaRPr>
            </a:p>
          </p:txBody>
        </p:sp>
      </p:grpSp>
      <p:sp>
        <p:nvSpPr>
          <p:cNvPr id="23" name="직사각형 27"/>
          <p:cNvSpPr>
            <a:spLocks noChangeArrowheads="1"/>
          </p:cNvSpPr>
          <p:nvPr/>
        </p:nvSpPr>
        <p:spPr bwMode="auto">
          <a:xfrm>
            <a:off x="1233460" y="934895"/>
            <a:ext cx="8434564" cy="3364779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80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24" name="Group 281"/>
          <p:cNvGrpSpPr>
            <a:grpSpLocks/>
          </p:cNvGrpSpPr>
          <p:nvPr/>
        </p:nvGrpSpPr>
        <p:grpSpPr bwMode="auto">
          <a:xfrm>
            <a:off x="192302" y="934897"/>
            <a:ext cx="917575" cy="623888"/>
            <a:chOff x="120" y="1288"/>
            <a:chExt cx="603" cy="577"/>
          </a:xfrm>
        </p:grpSpPr>
        <p:sp>
          <p:nvSpPr>
            <p:cNvPr id="25" name="AutoShape 279"/>
            <p:cNvSpPr>
              <a:spLocks noChangeArrowheads="1"/>
            </p:cNvSpPr>
            <p:nvPr/>
          </p:nvSpPr>
          <p:spPr bwMode="auto">
            <a:xfrm>
              <a:off x="120" y="1288"/>
              <a:ext cx="603" cy="577"/>
            </a:xfrm>
            <a:prstGeom prst="roundRect">
              <a:avLst>
                <a:gd name="adj" fmla="val 3088"/>
              </a:avLst>
            </a:pr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82800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itchFamily="2" charset="2"/>
                <a:buNone/>
              </a:pPr>
              <a:endParaRPr lang="ko-KR" altLang="ko-KR" sz="120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26" name="Rectangle 280"/>
            <p:cNvSpPr>
              <a:spLocks noChangeArrowheads="1"/>
            </p:cNvSpPr>
            <p:nvPr/>
          </p:nvSpPr>
          <p:spPr bwMode="auto">
            <a:xfrm>
              <a:off x="155" y="1333"/>
              <a:ext cx="530" cy="4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8797E5"/>
              </a:solidFill>
              <a:miter lim="800000"/>
              <a:headEnd/>
              <a:tailEnd/>
            </a:ln>
          </p:spPr>
          <p:txBody>
            <a:bodyPr wrap="none" lIns="54000" tIns="46800" rIns="54000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</a:pPr>
              <a:r>
                <a:rPr lang="ko-KR" altLang="en-US" sz="1200" dirty="0">
                  <a:solidFill>
                    <a:srgbClr val="000000"/>
                  </a:solidFill>
                  <a:latin typeface="현대하모니 B" pitchFamily="18" charset="-127"/>
                  <a:ea typeface="현대하모니 B" pitchFamily="18" charset="-127"/>
                </a:rPr>
                <a:t>사고</a:t>
              </a:r>
              <a:r>
                <a:rPr lang="en-US" altLang="ko-KR" sz="1200" dirty="0">
                  <a:solidFill>
                    <a:srgbClr val="000000"/>
                  </a:solidFill>
                  <a:latin typeface="현대하모니 B" pitchFamily="18" charset="-127"/>
                  <a:ea typeface="현대하모니 B" pitchFamily="18" charset="-127"/>
                </a:rPr>
                <a:t> </a:t>
              </a:r>
              <a:r>
                <a:rPr lang="ko-KR" altLang="en-US" sz="1200" dirty="0">
                  <a:solidFill>
                    <a:srgbClr val="000000"/>
                  </a:solidFill>
                  <a:latin typeface="현대하모니 B" pitchFamily="18" charset="-127"/>
                  <a:ea typeface="현대하모니 B" pitchFamily="18" charset="-127"/>
                </a:rPr>
                <a:t>개요</a:t>
              </a:r>
            </a:p>
          </p:txBody>
        </p:sp>
      </p:grpSp>
      <p:sp>
        <p:nvSpPr>
          <p:cNvPr id="52" name="Rectangle 17"/>
          <p:cNvSpPr>
            <a:spLocks noChangeArrowheads="1"/>
          </p:cNvSpPr>
          <p:nvPr/>
        </p:nvSpPr>
        <p:spPr bwMode="auto">
          <a:xfrm>
            <a:off x="1276726" y="1048858"/>
            <a:ext cx="3173479" cy="299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72000" tIns="72000" rIns="72000" bIns="7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ts val="1500"/>
              </a:spcBef>
              <a:buClr>
                <a:srgbClr val="000000"/>
              </a:buClr>
              <a:buNone/>
            </a:pPr>
            <a:r>
              <a:rPr lang="ko-KR" altLang="en-US" sz="12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○ </a:t>
            </a:r>
            <a:r>
              <a:rPr lang="ko-KR" altLang="en-US" sz="1200" b="1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협력사</a:t>
            </a:r>
            <a:r>
              <a:rPr lang="ko-KR" altLang="en-US" sz="12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</a:t>
            </a:r>
            <a:r>
              <a:rPr lang="en-US" altLang="ko-KR" sz="12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000</a:t>
            </a:r>
            <a:r>
              <a:rPr lang="ko-KR" altLang="en-US" sz="12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근무자 </a:t>
            </a:r>
            <a:r>
              <a:rPr lang="en-US" altLang="ko-KR" sz="12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000 </a:t>
            </a:r>
            <a:r>
              <a:rPr lang="ko-KR" altLang="en-US" sz="12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작업 중 </a:t>
            </a:r>
            <a:r>
              <a:rPr lang="en-US" altLang="ko-KR" sz="1200" b="1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00000 </a:t>
            </a:r>
            <a:r>
              <a:rPr lang="ko-KR" altLang="en-US" sz="1200" b="1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넘어짐</a:t>
            </a:r>
            <a:endParaRPr lang="ko-KR" altLang="en-US" sz="1200" b="1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</p:txBody>
      </p:sp>
      <p:sp>
        <p:nvSpPr>
          <p:cNvPr id="53" name="Rectangle 17"/>
          <p:cNvSpPr>
            <a:spLocks noChangeArrowheads="1"/>
          </p:cNvSpPr>
          <p:nvPr/>
        </p:nvSpPr>
        <p:spPr bwMode="auto">
          <a:xfrm>
            <a:off x="1473260" y="1347266"/>
            <a:ext cx="8022775" cy="2804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36000" rIns="72000" bIns="36000" anchor="t" anchorCtr="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·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일       시 </a:t>
            </a:r>
            <a:r>
              <a:rPr lang="en-US" altLang="ko-KR" sz="1050" kern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: 2000.00.00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(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○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) 00:00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경</a:t>
            </a: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ko-KR" altLang="en-US" sz="105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ㆍ장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      소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:</a:t>
            </a:r>
            <a:endParaRPr lang="ko-KR" altLang="en-US" sz="105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ko-KR" altLang="en-US" sz="105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ㆍ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피해 규모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: 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부상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0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명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(000000 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골절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)</a:t>
            </a:r>
            <a:endParaRPr lang="ko-KR" altLang="en-US" sz="105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ko-KR" altLang="en-US" sz="1050" kern="0" dirty="0" err="1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ㆍ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상세 내용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: </a:t>
            </a:r>
            <a:b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</a:br>
            <a:b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</a:br>
            <a:endParaRPr lang="ko-KR" altLang="en-US" sz="105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  <a:p>
            <a:pPr eaLnBrk="1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None/>
            </a:pP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※ 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진행 경과</a:t>
            </a:r>
            <a:b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</a:b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  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- 00/00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일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00:00  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○○○○</a:t>
            </a:r>
            <a:b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</a:b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   - 00/00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일 </a:t>
            </a: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00:00  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○○○○</a:t>
            </a:r>
            <a:b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</a:br>
            <a:r>
              <a:rPr lang="en-US" altLang="ko-KR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   - </a:t>
            </a:r>
            <a:r>
              <a:rPr lang="ko-KR" altLang="en-US" sz="105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현재 상태 ○○  中 </a:t>
            </a:r>
          </a:p>
        </p:txBody>
      </p:sp>
      <p:graphicFrame>
        <p:nvGraphicFramePr>
          <p:cNvPr id="56" name="표 55"/>
          <p:cNvGraphicFramePr>
            <a:graphicFrameLocks noGrp="1"/>
          </p:cNvGraphicFramePr>
          <p:nvPr/>
        </p:nvGraphicFramePr>
        <p:xfrm>
          <a:off x="192302" y="2214278"/>
          <a:ext cx="944272" cy="691700"/>
        </p:xfrm>
        <a:graphic>
          <a:graphicData uri="http://schemas.openxmlformats.org/drawingml/2006/table">
            <a:tbl>
              <a:tblPr firstRow="1" bandRow="1"/>
              <a:tblGrid>
                <a:gridCol w="274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98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383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8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구분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b="1" kern="1200">
                          <a:solidFill>
                            <a:schemeClr val="lt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kumimoji="1" lang="ko-KR" altLang="en-US" sz="80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bg1">
                              <a:lumMod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재해자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ysClr val="window" lastClr="FFFFFF">
                        <a:lumMod val="95000"/>
                      </a:sys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83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성명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홍길동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Text" lastClr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340"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나이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1pPr>
                      <a:lvl2pPr marL="457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2pPr>
                      <a:lvl3pPr marL="914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3pPr>
                      <a:lvl4pPr marL="1371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4pPr>
                      <a:lvl5pPr marL="18288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5pPr>
                      <a:lvl6pPr marL="22860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6pPr>
                      <a:lvl7pPr marL="27432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7pPr>
                      <a:lvl8pPr marL="32004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8pPr>
                      <a:lvl9pPr marL="3657600" algn="l" defTabSz="914400" rtl="0" eaLnBrk="1" latinLnBrk="1" hangingPunct="1">
                        <a:defRPr sz="1800" kern="1200">
                          <a:solidFill>
                            <a:schemeClr val="dk1"/>
                          </a:solidFill>
                          <a:latin typeface="굴림"/>
                          <a:ea typeface="굴림"/>
                          <a:cs typeface=""/>
                        </a:defRPr>
                      </a:lvl9pPr>
                    </a:lstStyle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00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세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남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/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여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8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국적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대한민국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8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소속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b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</a:rPr>
                        <a:t>○○○</a:t>
                      </a:r>
                      <a:endParaRPr lang="en-US" altLang="ko-KR" sz="8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ysClr val="window" lastClr="FFFFFF">
                          <a:lumMod val="65000"/>
                        </a:sys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374915"/>
                  </a:ext>
                </a:extLst>
              </a:tr>
            </a:tbl>
          </a:graphicData>
        </a:graphic>
      </p:graphicFrame>
      <p:sp>
        <p:nvSpPr>
          <p:cNvPr id="44" name="Rectangle 17"/>
          <p:cNvSpPr>
            <a:spLocks noChangeArrowheads="1"/>
          </p:cNvSpPr>
          <p:nvPr/>
        </p:nvSpPr>
        <p:spPr bwMode="auto">
          <a:xfrm>
            <a:off x="56456" y="1545385"/>
            <a:ext cx="1134205" cy="4531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72000" rIns="72000" bIns="7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ts val="1500"/>
              </a:spcBef>
              <a:buClr>
                <a:srgbClr val="000000"/>
              </a:buClr>
              <a:buNone/>
            </a:pP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※ </a:t>
            </a:r>
            <a:r>
              <a:rPr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사업장 책임자 </a:t>
            </a:r>
            <a:b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</a:b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   : 000</a:t>
            </a:r>
            <a:r>
              <a:rPr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 책임</a:t>
            </a:r>
            <a:endParaRPr lang="en-US" altLang="ko-KR" sz="90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</p:txBody>
      </p:sp>
      <p:sp>
        <p:nvSpPr>
          <p:cNvPr id="46" name="Rectangle 17"/>
          <p:cNvSpPr>
            <a:spLocks noChangeArrowheads="1"/>
          </p:cNvSpPr>
          <p:nvPr/>
        </p:nvSpPr>
        <p:spPr bwMode="auto">
          <a:xfrm>
            <a:off x="56456" y="1983804"/>
            <a:ext cx="1134205" cy="2805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72000" rIns="72000" bIns="7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ts val="1200"/>
              </a:lnSpc>
              <a:spcBef>
                <a:spcPts val="1500"/>
              </a:spcBef>
              <a:buClr>
                <a:srgbClr val="000000"/>
              </a:buClr>
              <a:buNone/>
            </a:pPr>
            <a:r>
              <a:rPr lang="en-US" altLang="ko-KR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※ </a:t>
            </a:r>
            <a:r>
              <a:rPr lang="ko-KR" altLang="en-US" sz="900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재해자 정보</a:t>
            </a:r>
            <a:endParaRPr lang="en-US" altLang="ko-KR" sz="90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</p:txBody>
      </p:sp>
      <p:sp>
        <p:nvSpPr>
          <p:cNvPr id="41" name="직사각형 27"/>
          <p:cNvSpPr>
            <a:spLocks noChangeArrowheads="1"/>
          </p:cNvSpPr>
          <p:nvPr/>
        </p:nvSpPr>
        <p:spPr bwMode="auto">
          <a:xfrm>
            <a:off x="1233460" y="4372723"/>
            <a:ext cx="8434564" cy="616269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80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pSp>
        <p:nvGrpSpPr>
          <p:cNvPr id="42" name="Group 281"/>
          <p:cNvGrpSpPr>
            <a:grpSpLocks/>
          </p:cNvGrpSpPr>
          <p:nvPr/>
        </p:nvGrpSpPr>
        <p:grpSpPr bwMode="auto">
          <a:xfrm>
            <a:off x="192302" y="4365104"/>
            <a:ext cx="917575" cy="623888"/>
            <a:chOff x="120" y="1288"/>
            <a:chExt cx="603" cy="577"/>
          </a:xfrm>
        </p:grpSpPr>
        <p:sp>
          <p:nvSpPr>
            <p:cNvPr id="47" name="AutoShape 279"/>
            <p:cNvSpPr>
              <a:spLocks noChangeArrowheads="1"/>
            </p:cNvSpPr>
            <p:nvPr/>
          </p:nvSpPr>
          <p:spPr bwMode="auto">
            <a:xfrm>
              <a:off x="120" y="1288"/>
              <a:ext cx="603" cy="577"/>
            </a:xfrm>
            <a:prstGeom prst="roundRect">
              <a:avLst>
                <a:gd name="adj" fmla="val 3088"/>
              </a:avLst>
            </a:pr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82800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itchFamily="2" charset="2"/>
                <a:buNone/>
              </a:pPr>
              <a:endParaRPr lang="ko-KR" altLang="ko-KR" sz="1200" b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48" name="Rectangle 280"/>
            <p:cNvSpPr>
              <a:spLocks noChangeArrowheads="1"/>
            </p:cNvSpPr>
            <p:nvPr/>
          </p:nvSpPr>
          <p:spPr bwMode="auto">
            <a:xfrm>
              <a:off x="155" y="1333"/>
              <a:ext cx="530" cy="4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8797E5"/>
              </a:solidFill>
              <a:miter lim="800000"/>
              <a:headEnd/>
              <a:tailEnd/>
            </a:ln>
          </p:spPr>
          <p:txBody>
            <a:bodyPr wrap="none" lIns="54000" tIns="46800" rIns="54000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lnSpc>
                  <a:spcPct val="120000"/>
                </a:lnSpc>
                <a:spcBef>
                  <a:spcPct val="50000"/>
                </a:spcBef>
                <a:buFont typeface="Wingdings" pitchFamily="2" charset="2"/>
                <a:buNone/>
              </a:pPr>
              <a:r>
                <a:rPr lang="ko-KR" altLang="en-US" sz="1200" b="0" dirty="0">
                  <a:solidFill>
                    <a:srgbClr val="000000"/>
                  </a:solidFill>
                  <a:latin typeface="현대하모니 B" pitchFamily="18" charset="-127"/>
                  <a:ea typeface="현대하모니 B" pitchFamily="18" charset="-127"/>
                </a:rPr>
                <a:t>사고 원인</a:t>
              </a:r>
            </a:p>
          </p:txBody>
        </p:sp>
      </p:grpSp>
      <p:grpSp>
        <p:nvGrpSpPr>
          <p:cNvPr id="49" name="Group 281"/>
          <p:cNvGrpSpPr>
            <a:grpSpLocks/>
          </p:cNvGrpSpPr>
          <p:nvPr/>
        </p:nvGrpSpPr>
        <p:grpSpPr bwMode="auto">
          <a:xfrm>
            <a:off x="200472" y="5053816"/>
            <a:ext cx="917575" cy="623888"/>
            <a:chOff x="120" y="1288"/>
            <a:chExt cx="603" cy="577"/>
          </a:xfrm>
        </p:grpSpPr>
        <p:sp>
          <p:nvSpPr>
            <p:cNvPr id="54" name="AutoShape 279"/>
            <p:cNvSpPr>
              <a:spLocks noChangeArrowheads="1"/>
            </p:cNvSpPr>
            <p:nvPr/>
          </p:nvSpPr>
          <p:spPr bwMode="auto">
            <a:xfrm>
              <a:off x="120" y="1288"/>
              <a:ext cx="603" cy="577"/>
            </a:xfrm>
            <a:prstGeom prst="roundRect">
              <a:avLst>
                <a:gd name="adj" fmla="val 3088"/>
              </a:avLst>
            </a:prstGeom>
            <a:solidFill>
              <a:srgbClr val="D5D5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tIns="82800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 typeface="Wingdings" pitchFamily="2" charset="2"/>
                <a:buNone/>
              </a:pPr>
              <a:endParaRPr lang="ko-KR" altLang="ko-KR" sz="1200" b="0">
                <a:solidFill>
                  <a:srgbClr val="000000"/>
                </a:solidFill>
                <a:latin typeface="현대하모니 B" pitchFamily="18" charset="-127"/>
                <a:ea typeface="현대하모니 B" pitchFamily="18" charset="-127"/>
              </a:endParaRPr>
            </a:p>
          </p:txBody>
        </p:sp>
        <p:sp>
          <p:nvSpPr>
            <p:cNvPr id="55" name="Rectangle 280"/>
            <p:cNvSpPr>
              <a:spLocks noChangeArrowheads="1"/>
            </p:cNvSpPr>
            <p:nvPr/>
          </p:nvSpPr>
          <p:spPr bwMode="auto">
            <a:xfrm>
              <a:off x="155" y="1333"/>
              <a:ext cx="530" cy="487"/>
            </a:xfrm>
            <a:prstGeom prst="rect">
              <a:avLst/>
            </a:prstGeom>
            <a:solidFill>
              <a:schemeClr val="bg1"/>
            </a:solidFill>
            <a:ln w="9525" algn="ctr">
              <a:solidFill>
                <a:srgbClr val="8797E5"/>
              </a:solidFill>
              <a:miter lim="800000"/>
              <a:headEnd/>
              <a:tailEnd/>
            </a:ln>
          </p:spPr>
          <p:txBody>
            <a:bodyPr wrap="none" lIns="54000" tIns="46800" rIns="54000" anchor="ctr"/>
            <a:lstStyle>
              <a:lvl1pPr eaLnBrk="0" hangingPunct="0">
                <a:spcBef>
                  <a:spcPct val="20000"/>
                </a:spcBef>
                <a:buFont typeface="Arial" pitchFamily="34" charset="0"/>
                <a:buChar char="•"/>
                <a:defRPr kumimoji="1" sz="34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pitchFamily="34" charset="0"/>
                <a:buChar char="–"/>
                <a:defRPr kumimoji="1" sz="29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pitchFamily="34" charset="0"/>
                <a:buChar char="•"/>
                <a:defRPr kumimoji="1" sz="25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pitchFamily="34" charset="0"/>
                <a:buChar char="–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itchFamily="34" charset="0"/>
                <a:buChar char="»"/>
                <a:defRPr kumimoji="1" sz="21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>
                <a:spcBef>
                  <a:spcPts val="0"/>
                </a:spcBef>
                <a:buFont typeface="Wingdings" pitchFamily="2" charset="2"/>
                <a:buNone/>
              </a:pPr>
              <a:r>
                <a:rPr lang="ko-KR" altLang="en-US" sz="1200" b="0" dirty="0">
                  <a:solidFill>
                    <a:srgbClr val="000000"/>
                  </a:solidFill>
                  <a:latin typeface="현대하모니 B" pitchFamily="18" charset="-127"/>
                  <a:ea typeface="현대하모니 B" pitchFamily="18" charset="-127"/>
                </a:rPr>
                <a:t>조치 계획</a:t>
              </a:r>
            </a:p>
          </p:txBody>
        </p:sp>
      </p:grpSp>
      <p:sp>
        <p:nvSpPr>
          <p:cNvPr id="57" name="직사각형 27"/>
          <p:cNvSpPr>
            <a:spLocks noChangeArrowheads="1"/>
          </p:cNvSpPr>
          <p:nvPr/>
        </p:nvSpPr>
        <p:spPr bwMode="auto">
          <a:xfrm>
            <a:off x="1241630" y="5058130"/>
            <a:ext cx="8434564" cy="1667313"/>
          </a:xfrm>
          <a:prstGeom prst="rect">
            <a:avLst/>
          </a:prstGeom>
          <a:noFill/>
          <a:ln w="9525" algn="ctr">
            <a:solidFill>
              <a:schemeClr val="bg1">
                <a:lumMod val="50000"/>
              </a:schemeClr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 eaLnBrk="0" hangingPunct="0">
              <a:spcBef>
                <a:spcPct val="20000"/>
              </a:spcBef>
              <a:buFont typeface="Arial" pitchFamily="34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pitchFamily="34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pitchFamily="34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pitchFamily="34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itchFamily="34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endParaRPr lang="ko-KR" altLang="en-US" sz="80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graphicFrame>
        <p:nvGraphicFramePr>
          <p:cNvPr id="58" name="표 57"/>
          <p:cNvGraphicFramePr>
            <a:graphicFrameLocks noGrp="1"/>
          </p:cNvGraphicFramePr>
          <p:nvPr/>
        </p:nvGraphicFramePr>
        <p:xfrm>
          <a:off x="1369779" y="5107214"/>
          <a:ext cx="8234369" cy="1557744"/>
        </p:xfrm>
        <a:graphic>
          <a:graphicData uri="http://schemas.openxmlformats.org/drawingml/2006/table">
            <a:tbl>
              <a:tblPr firstRow="1" bandRow="1"/>
              <a:tblGrid>
                <a:gridCol w="82343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59624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○</a:t>
                      </a:r>
                      <a:r>
                        <a:rPr kumimoji="1" lang="en-US" altLang="ko-KR" sz="1200" b="1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200" b="1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「재발방지대책」</a:t>
                      </a:r>
                      <a:endParaRPr lang="ko-KR" altLang="en-US" sz="1100" b="0" dirty="0">
                        <a:solidFill>
                          <a:srgbClr val="0000CC"/>
                        </a:solidFill>
                        <a:latin typeface="현대하모니 M" panose="02020603020101020101" pitchFamily="18" charset="-127"/>
                        <a:ea typeface="현대하모니 M" panose="02020603020101020101" pitchFamily="18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9624">
                <a:tc>
                  <a:txBody>
                    <a:bodyPr/>
                    <a:lstStyle/>
                    <a:p>
                      <a:pPr marL="0" marR="0" indent="0" algn="l" defTabSz="9141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   ·</a:t>
                      </a:r>
                      <a:r>
                        <a:rPr kumimoji="1" lang="ko-KR" altLang="en-US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당   사 </a:t>
                      </a:r>
                      <a:r>
                        <a:rPr kumimoji="1"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:</a:t>
                      </a:r>
                      <a:endParaRPr kumimoji="1" lang="ko-KR" altLang="en-US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9624">
                <a:tc>
                  <a:txBody>
                    <a:bodyPr/>
                    <a:lstStyle/>
                    <a:p>
                      <a:pPr marL="0" marR="0" indent="0" algn="l" defTabSz="9141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   ·</a:t>
                      </a:r>
                      <a:r>
                        <a:rPr kumimoji="1" lang="ko-KR" altLang="en-US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협력사 </a:t>
                      </a:r>
                      <a:r>
                        <a:rPr kumimoji="1"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:</a:t>
                      </a:r>
                      <a:endParaRPr kumimoji="1" lang="ko-KR" altLang="en-US" sz="1050" kern="0" dirty="0">
                        <a:ln>
                          <a:solidFill>
                            <a:prstClr val="white">
                              <a:alpha val="0"/>
                            </a:prstClr>
                          </a:solidFill>
                        </a:ln>
                        <a:solidFill>
                          <a:schemeClr val="tx1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  <a:cs typeface="Arial" pitchFamily="34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3785846"/>
                  </a:ext>
                </a:extLst>
              </a:tr>
              <a:tr h="259624">
                <a:tc>
                  <a:txBody>
                    <a:bodyPr/>
                    <a:lstStyle/>
                    <a:p>
                      <a:pPr marL="0" marR="0" indent="0" algn="l" defTabSz="9141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200" b="1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○</a:t>
                      </a:r>
                      <a:r>
                        <a:rPr kumimoji="1" lang="en-US" altLang="ko-KR" sz="1200" b="1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</a:t>
                      </a:r>
                      <a:r>
                        <a:rPr kumimoji="1" lang="ko-KR" altLang="en-US" sz="1200" b="1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「기타사항」</a:t>
                      </a:r>
                      <a:endParaRPr lang="ko-KR" altLang="en-US" sz="1100" b="0" dirty="0">
                        <a:solidFill>
                          <a:srgbClr val="0000CC"/>
                        </a:solidFill>
                        <a:latin typeface="현대하모니 L" panose="02020603020101020101" pitchFamily="18" charset="-127"/>
                        <a:ea typeface="현대하모니 L" panose="02020603020101020101" pitchFamily="18" charset="-127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59624">
                <a:tc>
                  <a:txBody>
                    <a:bodyPr/>
                    <a:lstStyle/>
                    <a:p>
                      <a:pPr marL="0" marR="0" indent="0" algn="l" defTabSz="9141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   </a:t>
                      </a:r>
                      <a:r>
                        <a:rPr kumimoji="1"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·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9624">
                <a:tc>
                  <a:txBody>
                    <a:bodyPr/>
                    <a:lstStyle/>
                    <a:p>
                      <a:pPr marL="0" marR="0" indent="0" algn="l" defTabSz="9141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ko-KR" altLang="en-US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    </a:t>
                      </a:r>
                      <a:r>
                        <a:rPr kumimoji="1" lang="en-US" altLang="ko-KR" sz="1050" kern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latin typeface="현대하모니 L" panose="02020603020101020101" pitchFamily="18" charset="-127"/>
                          <a:ea typeface="현대하모니 L" panose="02020603020101020101" pitchFamily="18" charset="-127"/>
                          <a:cs typeface="Arial" pitchFamily="34" charset="0"/>
                        </a:rPr>
                        <a:t>·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64947190"/>
                  </a:ext>
                </a:extLst>
              </a:tr>
            </a:tbl>
          </a:graphicData>
        </a:graphic>
      </p:graphicFrame>
      <p:sp>
        <p:nvSpPr>
          <p:cNvPr id="59" name="Rectangle 17"/>
          <p:cNvSpPr>
            <a:spLocks noChangeArrowheads="1"/>
          </p:cNvSpPr>
          <p:nvPr/>
        </p:nvSpPr>
        <p:spPr bwMode="auto">
          <a:xfrm>
            <a:off x="1276726" y="4471941"/>
            <a:ext cx="8391298" cy="3793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72000" tIns="72000" rIns="72000" bIns="72000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ts val="1500"/>
              </a:spcBef>
              <a:buClr>
                <a:srgbClr val="000000"/>
              </a:buClr>
              <a:buNone/>
            </a:pPr>
            <a:r>
              <a:rPr lang="ko-KR" altLang="en-US" sz="1200" b="1" kern="0" dirty="0">
                <a:ln>
                  <a:solidFill>
                    <a:prstClr val="white">
                      <a:alpha val="0"/>
                    </a:prstClr>
                  </a:solidFill>
                </a:ln>
                <a:latin typeface="현대하모니 L" panose="02020603020101020101" pitchFamily="18" charset="-127"/>
                <a:ea typeface="현대하모니 L" panose="02020603020101020101" pitchFamily="18" charset="-127"/>
                <a:cs typeface="Arial" pitchFamily="34" charset="0"/>
              </a:rPr>
              <a:t>○</a:t>
            </a:r>
            <a:endParaRPr lang="en-US" altLang="ko-KR" sz="1050" b="0" kern="0" dirty="0">
              <a:ln>
                <a:solidFill>
                  <a:prstClr val="white">
                    <a:alpha val="0"/>
                  </a:prstClr>
                </a:solidFill>
              </a:ln>
              <a:latin typeface="현대하모니 L" panose="02020603020101020101" pitchFamily="18" charset="-127"/>
              <a:ea typeface="현대하모니 L" panose="02020603020101020101" pitchFamily="18" charset="-127"/>
              <a:cs typeface="Arial" pitchFamily="34" charset="0"/>
            </a:endParaRPr>
          </a:p>
        </p:txBody>
      </p:sp>
      <p:sp>
        <p:nvSpPr>
          <p:cNvPr id="60" name="모서리가 둥근 직사각형 59"/>
          <p:cNvSpPr/>
          <p:nvPr/>
        </p:nvSpPr>
        <p:spPr>
          <a:xfrm>
            <a:off x="7083552" y="1441526"/>
            <a:ext cx="2586328" cy="2102394"/>
          </a:xfrm>
          <a:prstGeom prst="roundRect">
            <a:avLst>
              <a:gd name="adj" fmla="val 1958"/>
            </a:avLst>
          </a:prstGeom>
          <a:solidFill>
            <a:schemeClr val="bg1"/>
          </a:solidFill>
          <a:ln w="635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200" dirty="0">
                <a:solidFill>
                  <a:srgbClr val="FFFFFF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0</a:t>
            </a:r>
            <a:endParaRPr lang="ko-KR" altLang="en-US" sz="1200" dirty="0">
              <a:solidFill>
                <a:srgbClr val="FFFFFF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  <p:sp>
        <p:nvSpPr>
          <p:cNvPr id="61" name="AutoShape 148"/>
          <p:cNvSpPr>
            <a:spLocks noChangeArrowheads="1"/>
          </p:cNvSpPr>
          <p:nvPr/>
        </p:nvSpPr>
        <p:spPr bwMode="auto">
          <a:xfrm>
            <a:off x="7912916" y="1364545"/>
            <a:ext cx="927600" cy="21748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>
            <a:noFill/>
          </a:ln>
          <a:effectLst>
            <a:outerShdw dist="17961" dir="2700000" algn="ctr" rotWithShape="0">
              <a:srgbClr val="303030">
                <a:alpha val="50000"/>
              </a:srgbClr>
            </a:outerShdw>
          </a:effectLst>
        </p:spPr>
        <p:txBody>
          <a:bodyPr wrap="none" anchor="ctr"/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900">
                <a:solidFill>
                  <a:srgbClr val="000000"/>
                </a:solidFill>
                <a:latin typeface="현대하모니 M" panose="02020603020101020101" pitchFamily="18" charset="-127"/>
                <a:ea typeface="현대하모니 M" panose="02020603020101020101" pitchFamily="18" charset="-127"/>
              </a:rPr>
              <a:t>사고 현장</a:t>
            </a:r>
            <a:endParaRPr lang="ko-KR" altLang="en-US" sz="900" dirty="0">
              <a:solidFill>
                <a:srgbClr val="000000"/>
              </a:solidFill>
              <a:latin typeface="현대하모니 M" panose="02020603020101020101" pitchFamily="18" charset="-127"/>
              <a:ea typeface="현대하모니 M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18088673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17103" y="1340768"/>
            <a:ext cx="4362651" cy="35283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/>
            <a:endParaRPr lang="ko-KR" altLang="en-US" sz="12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67787" y="1340768"/>
            <a:ext cx="4362651" cy="35283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/>
            <a:endParaRPr lang="ko-KR" altLang="en-US" sz="12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01784" y="4856460"/>
            <a:ext cx="307797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/>
            <a:endParaRPr lang="en-US" altLang="ko-KR" sz="1200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52468" y="4856460"/>
            <a:ext cx="307797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/>
            <a:endParaRPr lang="ko-KR" altLang="en-US" sz="12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7103" y="4856460"/>
            <a:ext cx="1284681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/>
            <a:r>
              <a:rPr lang="ko-KR" alt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사진 설명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167787" y="4856460"/>
            <a:ext cx="1284681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/>
            <a:r>
              <a:rPr lang="ko-KR" alt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사진 설명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273050" y="285662"/>
            <a:ext cx="6523038" cy="338544"/>
          </a:xfrm>
          <a:prstGeom prst="rect">
            <a:avLst/>
          </a:prstGeom>
          <a:noFill/>
          <a:ln>
            <a:noFill/>
          </a:ln>
        </p:spPr>
        <p:txBody>
          <a:bodyPr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914298" eaLnBrk="1" hangingPunct="1">
              <a:spcBef>
                <a:spcPct val="0"/>
              </a:spcBef>
              <a:buNone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첨부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1]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사고발생 </a:t>
            </a:r>
            <a:r>
              <a:rPr lang="ko-KR" altLang="en-US" sz="1600" b="1" dirty="0" err="1">
                <a:solidFill>
                  <a:srgbClr val="000000"/>
                </a:solidFill>
                <a:latin typeface="+mn-ea"/>
                <a:ea typeface="+mn-ea"/>
              </a:rPr>
              <a:t>사진대지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 및 상황도</a:t>
            </a:r>
          </a:p>
        </p:txBody>
      </p:sp>
    </p:spTree>
    <p:extLst>
      <p:ext uri="{BB962C8B-B14F-4D97-AF65-F5344CB8AC3E}">
        <p14:creationId xmlns:p14="http://schemas.microsoft.com/office/powerpoint/2010/main" val="27781169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3050" y="285662"/>
            <a:ext cx="6523038" cy="338544"/>
          </a:xfrm>
          <a:prstGeom prst="rect">
            <a:avLst/>
          </a:prstGeom>
          <a:noFill/>
          <a:ln>
            <a:noFill/>
          </a:ln>
        </p:spPr>
        <p:txBody>
          <a:bodyPr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91429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첨부 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2]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진행 경과</a:t>
            </a:r>
            <a:endParaRPr lang="en-US" altLang="ko-KR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297086" y="908720"/>
          <a:ext cx="9370938" cy="5760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709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760640">
                <a:tc>
                  <a:txBody>
                    <a:bodyPr/>
                    <a:lstStyle/>
                    <a:p>
                      <a:pPr algn="ctr" latinLnBrk="1"/>
                      <a:endParaRPr lang="en-US" altLang="ko-KR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표 4"/>
          <p:cNvGraphicFramePr>
            <a:graphicFrameLocks noGrp="1"/>
          </p:cNvGraphicFramePr>
          <p:nvPr/>
        </p:nvGraphicFramePr>
        <p:xfrm>
          <a:off x="704527" y="1268760"/>
          <a:ext cx="8568953" cy="317296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920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567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5066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일시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chemeClr val="bg1"/>
                          </a:solidFill>
                          <a:latin typeface="+mn-ea"/>
                          <a:ea typeface="+mn-ea"/>
                        </a:rPr>
                        <a:t>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00/00(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00:00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사고 발생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00:00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00/00(</a:t>
                      </a:r>
                      <a:r>
                        <a:rPr lang="ko-KR" altLang="en-US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○</a:t>
                      </a:r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)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00:00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00:00</a:t>
                      </a:r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899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10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sp>
        <p:nvSpPr>
          <p:cNvPr id="9" name="Text Box 2"/>
          <p:cNvSpPr txBox="1">
            <a:spLocks noChangeArrowheads="1"/>
          </p:cNvSpPr>
          <p:nvPr/>
        </p:nvSpPr>
        <p:spPr bwMode="auto">
          <a:xfrm>
            <a:off x="416496" y="954237"/>
            <a:ext cx="6379592" cy="276989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91429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□ 경과 보고</a:t>
            </a: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10" name="Text Box 2"/>
          <p:cNvSpPr txBox="1">
            <a:spLocks noChangeArrowheads="1"/>
          </p:cNvSpPr>
          <p:nvPr/>
        </p:nvSpPr>
        <p:spPr bwMode="auto">
          <a:xfrm>
            <a:off x="416496" y="4653136"/>
            <a:ext cx="6379592" cy="276989"/>
          </a:xfrm>
          <a:prstGeom prst="rect">
            <a:avLst/>
          </a:prstGeom>
          <a:noFill/>
          <a:ln>
            <a:noFill/>
          </a:ln>
        </p:spPr>
        <p:txBody>
          <a:bodyPr wrap="square"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91429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ko-KR" altLang="en-US" sz="1200" b="1" dirty="0">
                <a:solidFill>
                  <a:srgbClr val="000000"/>
                </a:solidFill>
                <a:latin typeface="+mn-ea"/>
                <a:ea typeface="+mn-ea"/>
              </a:rPr>
              <a:t>□ 전망</a:t>
            </a:r>
            <a:endParaRPr lang="en-US" altLang="ko-KR" sz="12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/>
        </p:nvGraphicFramePr>
        <p:xfrm>
          <a:off x="704527" y="4941168"/>
          <a:ext cx="8568953" cy="144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6895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40160"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2" name="직사각형 11"/>
          <p:cNvSpPr/>
          <p:nvPr/>
        </p:nvSpPr>
        <p:spPr>
          <a:xfrm>
            <a:off x="2360712" y="3024356"/>
            <a:ext cx="59046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98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i="1" dirty="0">
                <a:solidFill>
                  <a:schemeClr val="accent2"/>
                </a:solidFill>
              </a:rPr>
              <a:t>주요 경과에 대한 진행과정 기술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360712" y="5445224"/>
            <a:ext cx="5904656" cy="373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298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i="1" dirty="0">
                <a:solidFill>
                  <a:schemeClr val="accent2"/>
                </a:solidFill>
              </a:rPr>
              <a:t>사고에 의한 영향</a:t>
            </a:r>
            <a:r>
              <a:rPr lang="en-US" altLang="ko-KR" sz="1400" i="1" dirty="0">
                <a:solidFill>
                  <a:schemeClr val="accent2"/>
                </a:solidFill>
              </a:rPr>
              <a:t>, </a:t>
            </a:r>
            <a:r>
              <a:rPr lang="ko-KR" altLang="en-US" sz="1400" i="1" dirty="0" err="1">
                <a:solidFill>
                  <a:schemeClr val="accent2"/>
                </a:solidFill>
              </a:rPr>
              <a:t>고객사</a:t>
            </a:r>
            <a:r>
              <a:rPr lang="ko-KR" altLang="en-US" sz="1400" i="1" dirty="0">
                <a:solidFill>
                  <a:schemeClr val="accent2"/>
                </a:solidFill>
              </a:rPr>
              <a:t> 의견</a:t>
            </a:r>
            <a:r>
              <a:rPr lang="en-US" altLang="ko-KR" sz="1400" i="1" dirty="0">
                <a:solidFill>
                  <a:schemeClr val="accent2"/>
                </a:solidFill>
              </a:rPr>
              <a:t>, </a:t>
            </a:r>
            <a:r>
              <a:rPr lang="ko-KR" altLang="en-US" sz="1400" i="1" dirty="0">
                <a:solidFill>
                  <a:schemeClr val="accent2"/>
                </a:solidFill>
              </a:rPr>
              <a:t>노무 </a:t>
            </a:r>
            <a:r>
              <a:rPr lang="en-US" altLang="ko-KR" sz="1400" i="1" dirty="0">
                <a:solidFill>
                  <a:schemeClr val="accent2"/>
                </a:solidFill>
              </a:rPr>
              <a:t>ISSUE</a:t>
            </a:r>
            <a:r>
              <a:rPr lang="ko-KR" altLang="en-US" sz="1400" i="1" dirty="0">
                <a:solidFill>
                  <a:schemeClr val="accent2"/>
                </a:solidFill>
              </a:rPr>
              <a:t> 및 산재처리 진행 전망 등</a:t>
            </a:r>
          </a:p>
        </p:txBody>
      </p:sp>
    </p:spTree>
    <p:extLst>
      <p:ext uri="{BB962C8B-B14F-4D97-AF65-F5344CB8AC3E}">
        <p14:creationId xmlns:p14="http://schemas.microsoft.com/office/powerpoint/2010/main" val="2383452712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/>
          <p:cNvSpPr/>
          <p:nvPr/>
        </p:nvSpPr>
        <p:spPr>
          <a:xfrm>
            <a:off x="517103" y="1340768"/>
            <a:ext cx="4362651" cy="35283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/>
            <a:endParaRPr lang="ko-KR" altLang="en-US" sz="12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5" name="직사각형 24"/>
          <p:cNvSpPr/>
          <p:nvPr/>
        </p:nvSpPr>
        <p:spPr>
          <a:xfrm>
            <a:off x="5167787" y="1340768"/>
            <a:ext cx="4362651" cy="352839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/>
            <a:endParaRPr lang="ko-KR" altLang="en-US" sz="1200" kern="0" dirty="0">
              <a:solidFill>
                <a:schemeClr val="tx1"/>
              </a:solidFill>
              <a:latin typeface="Arial" panose="020B0604020202020204" pitchFamily="34" charset="0"/>
              <a:ea typeface="맑은 고딕" panose="020B0503020000020004" pitchFamily="50" charset="-127"/>
            </a:endParaRPr>
          </a:p>
        </p:txBody>
      </p:sp>
      <p:sp>
        <p:nvSpPr>
          <p:cNvPr id="26" name="직사각형 25"/>
          <p:cNvSpPr/>
          <p:nvPr/>
        </p:nvSpPr>
        <p:spPr>
          <a:xfrm>
            <a:off x="1801784" y="4856460"/>
            <a:ext cx="307797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/>
            <a:r>
              <a:rPr lang="ko-KR" altLang="en-US" sz="120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스트레칭 체조 실시 사진</a:t>
            </a:r>
            <a:endParaRPr lang="en-US" altLang="ko-KR" sz="1200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27" name="직사각형 26"/>
          <p:cNvSpPr/>
          <p:nvPr/>
        </p:nvSpPr>
        <p:spPr>
          <a:xfrm>
            <a:off x="6452468" y="4856460"/>
            <a:ext cx="3077970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/>
            <a:r>
              <a:rPr lang="ko-KR" altLang="en-US" sz="1200">
                <a:solidFill>
                  <a:srgbClr val="000000"/>
                </a:solidFill>
                <a:latin typeface="현대하모니 L" panose="02020603020101020101" pitchFamily="18" charset="-127"/>
                <a:ea typeface="현대하모니 L" panose="02020603020101020101" pitchFamily="18" charset="-127"/>
              </a:rPr>
              <a:t>스트레칭 체조 실시 사진</a:t>
            </a:r>
            <a:endParaRPr lang="en-US" altLang="ko-KR" sz="1200" dirty="0">
              <a:solidFill>
                <a:srgbClr val="000000"/>
              </a:solidFill>
              <a:latin typeface="현대하모니 L" panose="02020603020101020101" pitchFamily="18" charset="-127"/>
              <a:ea typeface="현대하모니 L" panose="02020603020101020101" pitchFamily="18" charset="-127"/>
            </a:endParaRPr>
          </a:p>
        </p:txBody>
      </p:sp>
      <p:sp>
        <p:nvSpPr>
          <p:cNvPr id="31" name="직사각형 30"/>
          <p:cNvSpPr/>
          <p:nvPr/>
        </p:nvSpPr>
        <p:spPr>
          <a:xfrm>
            <a:off x="517103" y="4856460"/>
            <a:ext cx="1284681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/>
            <a:r>
              <a:rPr lang="ko-KR" alt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사진 설명</a:t>
            </a:r>
          </a:p>
        </p:txBody>
      </p:sp>
      <p:sp>
        <p:nvSpPr>
          <p:cNvPr id="33" name="직사각형 32"/>
          <p:cNvSpPr/>
          <p:nvPr/>
        </p:nvSpPr>
        <p:spPr>
          <a:xfrm>
            <a:off x="5167787" y="4856460"/>
            <a:ext cx="1284681" cy="720080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fontAlgn="base" latinLnBrk="0"/>
            <a:r>
              <a:rPr lang="ko-KR" altLang="en-US" sz="1200" kern="0" dirty="0">
                <a:solidFill>
                  <a:schemeClr val="tx1"/>
                </a:solidFill>
                <a:latin typeface="Arial" panose="020B0604020202020204" pitchFamily="34" charset="0"/>
                <a:ea typeface="맑은 고딕" panose="020B0503020000020004" pitchFamily="50" charset="-127"/>
              </a:rPr>
              <a:t>사진 설명</a:t>
            </a:r>
          </a:p>
        </p:txBody>
      </p:sp>
      <p:sp>
        <p:nvSpPr>
          <p:cNvPr id="21" name="Text Box 2"/>
          <p:cNvSpPr txBox="1">
            <a:spLocks noChangeArrowheads="1"/>
          </p:cNvSpPr>
          <p:nvPr/>
        </p:nvSpPr>
        <p:spPr bwMode="auto">
          <a:xfrm>
            <a:off x="273050" y="285662"/>
            <a:ext cx="6523038" cy="338544"/>
          </a:xfrm>
          <a:prstGeom prst="rect">
            <a:avLst/>
          </a:prstGeom>
          <a:noFill/>
          <a:ln>
            <a:noFill/>
          </a:ln>
        </p:spPr>
        <p:txBody>
          <a:bodyPr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914298" eaLnBrk="1" hangingPunct="1">
              <a:spcBef>
                <a:spcPct val="0"/>
              </a:spcBef>
              <a:buNone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600" b="1">
                <a:solidFill>
                  <a:srgbClr val="000000"/>
                </a:solidFill>
                <a:latin typeface="+mn-ea"/>
                <a:ea typeface="+mn-ea"/>
              </a:rPr>
              <a:t>첨부 </a:t>
            </a:r>
            <a:r>
              <a:rPr lang="en-US" altLang="ko-KR" sz="1600" b="1">
                <a:solidFill>
                  <a:srgbClr val="000000"/>
                </a:solidFill>
                <a:latin typeface="+mn-ea"/>
                <a:ea typeface="+mn-ea"/>
              </a:rPr>
              <a:t>3] </a:t>
            </a:r>
            <a:r>
              <a:rPr lang="ko-KR" altLang="en-US" sz="1600" b="1">
                <a:solidFill>
                  <a:srgbClr val="000000"/>
                </a:solidFill>
                <a:latin typeface="+mn-ea"/>
                <a:ea typeface="+mn-ea"/>
              </a:rPr>
              <a:t>작업 전 스트레칭 체조 실시 사진</a:t>
            </a:r>
            <a:r>
              <a:rPr lang="en-US" altLang="ko-KR" sz="1600" b="1">
                <a:solidFill>
                  <a:srgbClr val="000000"/>
                </a:solidFill>
                <a:latin typeface="+mn-ea"/>
                <a:ea typeface="+mn-ea"/>
              </a:rPr>
              <a:t>(</a:t>
            </a:r>
            <a:r>
              <a:rPr lang="ko-KR" altLang="en-US" sz="1600" b="1">
                <a:solidFill>
                  <a:srgbClr val="000000"/>
                </a:solidFill>
                <a:latin typeface="+mn-ea"/>
                <a:ea typeface="+mn-ea"/>
              </a:rPr>
              <a:t>넘어짐 사고 한정</a:t>
            </a:r>
            <a:r>
              <a:rPr lang="en-US" altLang="ko-KR" sz="1600" b="1">
                <a:solidFill>
                  <a:srgbClr val="000000"/>
                </a:solidFill>
                <a:latin typeface="+mn-ea"/>
                <a:ea typeface="+mn-ea"/>
              </a:rPr>
              <a:t>)</a:t>
            </a:r>
            <a:endParaRPr lang="ko-KR" altLang="en-US" sz="160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38735759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"/>
          <p:cNvSpPr txBox="1">
            <a:spLocks noChangeArrowheads="1"/>
          </p:cNvSpPr>
          <p:nvPr/>
        </p:nvSpPr>
        <p:spPr bwMode="auto">
          <a:xfrm>
            <a:off x="273050" y="285662"/>
            <a:ext cx="6523038" cy="338544"/>
          </a:xfrm>
          <a:prstGeom prst="rect">
            <a:avLst/>
          </a:prstGeom>
          <a:noFill/>
          <a:ln>
            <a:noFill/>
          </a:ln>
        </p:spPr>
        <p:txBody>
          <a:bodyPr lIns="91429" tIns="45715" rIns="91429" bIns="45715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kumimoji="1" sz="3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kumimoji="1" sz="29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kumimoji="1" sz="25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kumimoji="1" sz="21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defTabSz="914298" eaLnBrk="1" fontAlgn="auto" hangingPunct="1">
              <a:spcBef>
                <a:spcPct val="0"/>
              </a:spcBef>
              <a:spcAft>
                <a:spcPts val="0"/>
              </a:spcAft>
              <a:buFont typeface="Arial" charset="0"/>
              <a:buNone/>
              <a:defRPr/>
            </a:pP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[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첨부</a:t>
            </a:r>
            <a:r>
              <a:rPr lang="en-US" altLang="ko-KR" sz="1600" b="1" dirty="0">
                <a:solidFill>
                  <a:srgbClr val="000000"/>
                </a:solidFill>
                <a:latin typeface="+mn-ea"/>
                <a:ea typeface="+mn-ea"/>
              </a:rPr>
              <a:t>] </a:t>
            </a:r>
            <a:r>
              <a:rPr lang="ko-KR" altLang="en-US" sz="1600" b="1" dirty="0">
                <a:solidFill>
                  <a:srgbClr val="000000"/>
                </a:solidFill>
                <a:latin typeface="+mn-ea"/>
                <a:ea typeface="+mn-ea"/>
              </a:rPr>
              <a:t>지연보고 사유서 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[</a:t>
            </a:r>
            <a:r>
              <a:rPr lang="ko-KR" altLang="en-US" sz="1000" b="1" dirty="0" err="1">
                <a:solidFill>
                  <a:srgbClr val="FF0000"/>
                </a:solidFill>
                <a:latin typeface="+mn-ea"/>
                <a:ea typeface="+mn-ea"/>
              </a:rPr>
              <a:t>지연보고시</a:t>
            </a:r>
            <a:r>
              <a:rPr lang="ko-KR" altLang="en-US" sz="1000" b="1" dirty="0">
                <a:solidFill>
                  <a:srgbClr val="FF0000"/>
                </a:solidFill>
                <a:latin typeface="+mn-ea"/>
                <a:ea typeface="+mn-ea"/>
              </a:rPr>
              <a:t> 작성</a:t>
            </a:r>
            <a:r>
              <a:rPr lang="en-US" altLang="ko-KR" sz="1000" b="1" dirty="0">
                <a:solidFill>
                  <a:srgbClr val="FF0000"/>
                </a:solidFill>
                <a:latin typeface="+mn-ea"/>
                <a:ea typeface="+mn-ea"/>
              </a:rPr>
              <a:t>]</a:t>
            </a:r>
            <a:r>
              <a:rPr lang="ko-KR" altLang="en-US" sz="1050" b="1" dirty="0">
                <a:solidFill>
                  <a:srgbClr val="000000"/>
                </a:solidFill>
                <a:latin typeface="+mn-ea"/>
                <a:ea typeface="+mn-ea"/>
              </a:rPr>
              <a:t> </a:t>
            </a:r>
            <a:endParaRPr lang="en-US" altLang="ko-KR" sz="1050" b="1" dirty="0">
              <a:solidFill>
                <a:srgbClr val="000000"/>
              </a:solidFill>
              <a:latin typeface="+mn-ea"/>
              <a:ea typeface="+mn-ea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641326" y="5910371"/>
            <a:ext cx="889161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defTabSz="914298">
              <a:lnSpc>
                <a:spcPct val="200000"/>
              </a:lnSpc>
              <a:spcBef>
                <a:spcPct val="0"/>
              </a:spcBef>
              <a:defRPr/>
            </a:pPr>
            <a:r>
              <a:rPr lang="ko-KR" altLang="en-US" sz="1200" dirty="0"/>
              <a:t>위 진술내용이 사실과 틀림없음을 확인합니다</a:t>
            </a:r>
            <a:r>
              <a:rPr lang="en-US" altLang="ko-KR" sz="1200" dirty="0"/>
              <a:t>.                     20</a:t>
            </a:r>
            <a:r>
              <a:rPr lang="en-US" altLang="ko-KR" sz="1200" dirty="0">
                <a:solidFill>
                  <a:srgbClr val="FF0000"/>
                </a:solidFill>
              </a:rPr>
              <a:t> </a:t>
            </a:r>
            <a:r>
              <a:rPr lang="ko-KR" altLang="en-US" sz="1200" dirty="0">
                <a:solidFill>
                  <a:srgbClr val="FF0000"/>
                </a:solidFill>
              </a:rPr>
              <a:t>  </a:t>
            </a:r>
            <a:r>
              <a:rPr lang="ko-KR" altLang="en-US" sz="1200" dirty="0"/>
              <a:t>년        월         일</a:t>
            </a:r>
            <a:endParaRPr lang="en-US" altLang="ko-KR" sz="1200" dirty="0"/>
          </a:p>
          <a:p>
            <a:pPr algn="r" defTabSz="914298">
              <a:lnSpc>
                <a:spcPct val="200000"/>
              </a:lnSpc>
              <a:spcBef>
                <a:spcPct val="0"/>
              </a:spcBef>
              <a:defRPr/>
            </a:pPr>
            <a:r>
              <a:rPr lang="ko-KR" altLang="en-US" sz="1200" dirty="0"/>
              <a:t>성    명                  </a:t>
            </a:r>
            <a:r>
              <a:rPr lang="en-US" altLang="ko-KR" sz="1200" dirty="0"/>
              <a:t>(</a:t>
            </a:r>
            <a:r>
              <a:rPr lang="ko-KR" altLang="en-US" sz="1200" dirty="0"/>
              <a:t>인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297086" y="884669"/>
          <a:ext cx="9370938" cy="51845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7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961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82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954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291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050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922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소     속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직     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성     명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9229">
                <a:tc>
                  <a:txBody>
                    <a:bodyPr/>
                    <a:lstStyle/>
                    <a:p>
                      <a:pPr marL="0" marR="0" indent="0" algn="ctr" defTabSz="9141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재해자와 관계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113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연 </a:t>
                      </a:r>
                      <a:r>
                        <a:rPr lang="ko-KR" altLang="en-US" sz="1200" b="0" dirty="0" err="1">
                          <a:solidFill>
                            <a:schemeClr val="tx1"/>
                          </a:solidFill>
                        </a:rPr>
                        <a:t>락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 처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9229">
                <a:tc grid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</a:rPr>
                        <a:t>진   술   내   용</a:t>
                      </a: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6889">
                <a:tc gridSpan="6">
                  <a:txBody>
                    <a:bodyPr/>
                    <a:lstStyle/>
                    <a:p>
                      <a:pPr algn="l" latinLnBrk="1">
                        <a:lnSpc>
                          <a:spcPct val="150000"/>
                        </a:lnSpc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20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년 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월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일 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시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분 </a:t>
                      </a:r>
                      <a:r>
                        <a:rPr lang="en-US" altLang="ko-KR" sz="1200" b="0" dirty="0">
                          <a:solidFill>
                            <a:srgbClr val="FF0000"/>
                          </a:solidFill>
                        </a:rPr>
                        <a:t>000000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에서 발생한 재해에 대한 내용을 아래와 같이 진술합니다</a:t>
                      </a:r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. </a:t>
                      </a:r>
                    </a:p>
                  </a:txBody>
                  <a:tcPr marL="180000" marR="0" marT="0" marB="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직사각형 13"/>
          <p:cNvSpPr/>
          <p:nvPr/>
        </p:nvSpPr>
        <p:spPr>
          <a:xfrm>
            <a:off x="2360712" y="2756877"/>
            <a:ext cx="590465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298">
              <a:lnSpc>
                <a:spcPct val="150000"/>
              </a:lnSpc>
              <a:spcBef>
                <a:spcPct val="0"/>
              </a:spcBef>
              <a:defRPr/>
            </a:pPr>
            <a:r>
              <a:rPr lang="ko-KR" altLang="en-US" sz="1400" i="1" dirty="0">
                <a:solidFill>
                  <a:schemeClr val="accent2"/>
                </a:solidFill>
                <a:latin typeface="+mn-ea"/>
              </a:rPr>
              <a:t>반드시 </a:t>
            </a:r>
            <a:r>
              <a:rPr lang="ko-KR" altLang="en-US" sz="1400" i="1" dirty="0" err="1">
                <a:solidFill>
                  <a:schemeClr val="accent2"/>
                </a:solidFill>
                <a:latin typeface="+mn-ea"/>
              </a:rPr>
              <a:t>진술자</a:t>
            </a:r>
            <a:r>
              <a:rPr lang="ko-KR" altLang="en-US" sz="1400" i="1" dirty="0">
                <a:solidFill>
                  <a:schemeClr val="accent2"/>
                </a:solidFill>
                <a:latin typeface="+mn-ea"/>
              </a:rPr>
              <a:t> 본인 자필로 작성 및 서명</a:t>
            </a:r>
            <a:endParaRPr lang="en-US" altLang="ko-KR" sz="1400" i="1" dirty="0">
              <a:solidFill>
                <a:schemeClr val="accent2"/>
              </a:solidFill>
              <a:latin typeface="+mn-ea"/>
            </a:endParaRPr>
          </a:p>
          <a:p>
            <a:pPr defTabSz="914298">
              <a:lnSpc>
                <a:spcPct val="150000"/>
              </a:lnSpc>
              <a:spcBef>
                <a:spcPct val="0"/>
              </a:spcBef>
              <a:defRPr/>
            </a:pPr>
            <a:endParaRPr lang="en-US" altLang="ko-KR" sz="1400" i="1" dirty="0">
              <a:solidFill>
                <a:schemeClr val="accent2"/>
              </a:solidFill>
              <a:latin typeface="+mn-ea"/>
            </a:endParaRPr>
          </a:p>
          <a:p>
            <a:pPr defTabSz="91429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400" i="1" dirty="0">
                <a:solidFill>
                  <a:schemeClr val="accent2"/>
                </a:solidFill>
                <a:latin typeface="+mn-ea"/>
              </a:rPr>
              <a:t>· </a:t>
            </a:r>
            <a:r>
              <a:rPr lang="ko-KR" altLang="en-US" sz="1400" i="1" dirty="0">
                <a:solidFill>
                  <a:schemeClr val="accent2"/>
                </a:solidFill>
                <a:latin typeface="+mn-ea"/>
              </a:rPr>
              <a:t>작성자의 사고발생작업과 관련한 책임사항 및 업무수행 내용</a:t>
            </a:r>
            <a:endParaRPr lang="en-US" altLang="ko-KR" sz="1400" i="1" dirty="0">
              <a:solidFill>
                <a:schemeClr val="accent2"/>
              </a:solidFill>
              <a:latin typeface="+mn-ea"/>
            </a:endParaRPr>
          </a:p>
          <a:p>
            <a:pPr defTabSz="914298">
              <a:lnSpc>
                <a:spcPct val="150000"/>
              </a:lnSpc>
              <a:spcBef>
                <a:spcPct val="0"/>
              </a:spcBef>
              <a:defRPr/>
            </a:pPr>
            <a:r>
              <a:rPr lang="en-US" altLang="ko-KR" sz="1400" i="1" dirty="0">
                <a:solidFill>
                  <a:schemeClr val="accent2"/>
                </a:solidFill>
                <a:latin typeface="+mn-ea"/>
              </a:rPr>
              <a:t>· </a:t>
            </a:r>
            <a:r>
              <a:rPr lang="ko-KR" altLang="en-US" sz="1400" i="1" dirty="0">
                <a:solidFill>
                  <a:schemeClr val="accent2"/>
                </a:solidFill>
                <a:latin typeface="+mn-ea"/>
              </a:rPr>
              <a:t>조치 및 보고과정 등 </a:t>
            </a:r>
            <a:r>
              <a:rPr lang="en-US" altLang="ko-KR" sz="1400" i="1" dirty="0">
                <a:solidFill>
                  <a:schemeClr val="accent2"/>
                </a:solidFill>
                <a:latin typeface="+mn-ea"/>
              </a:rPr>
              <a:t>6</a:t>
            </a:r>
            <a:r>
              <a:rPr lang="ko-KR" altLang="en-US" sz="1400" i="1" dirty="0">
                <a:solidFill>
                  <a:schemeClr val="accent2"/>
                </a:solidFill>
                <a:latin typeface="+mn-ea"/>
              </a:rPr>
              <a:t>하 원칙에 의거 기술</a:t>
            </a:r>
            <a:endParaRPr lang="ko-KR" altLang="en-US" sz="1400" i="1" dirty="0"/>
          </a:p>
        </p:txBody>
      </p:sp>
    </p:spTree>
    <p:extLst>
      <p:ext uri="{BB962C8B-B14F-4D97-AF65-F5344CB8AC3E}">
        <p14:creationId xmlns:p14="http://schemas.microsoft.com/office/powerpoint/2010/main" val="868406839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a11ee6e5-21a0-48c4-8af4-6cc1347f763e}" enabled="1" method="Privileged" siteId="{a27ddcc1-bea5-4183-aa29-fd96d7612a1d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</TotalTime>
  <Words>365</Words>
  <Application>Microsoft Office PowerPoint</Application>
  <PresentationFormat>A4 용지(210x297mm)</PresentationFormat>
  <Paragraphs>82</Paragraphs>
  <Slides>5</Slides>
  <Notes>5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5" baseType="lpstr">
      <vt:lpstr>JBold</vt:lpstr>
      <vt:lpstr>맑은 고딕</vt:lpstr>
      <vt:lpstr>현대하모니 B</vt:lpstr>
      <vt:lpstr>현대하모니 L</vt:lpstr>
      <vt:lpstr>현대하모니 M</vt:lpstr>
      <vt:lpstr>Aptos</vt:lpstr>
      <vt:lpstr>Aptos Display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임진규(LIMJINGYU) 매니저</dc:creator>
  <cp:lastModifiedBy>임진규(LIMJINGYU) 매니저</cp:lastModifiedBy>
  <cp:revision>7</cp:revision>
  <dcterms:created xsi:type="dcterms:W3CDTF">2024-06-14T00:24:01Z</dcterms:created>
  <dcterms:modified xsi:type="dcterms:W3CDTF">2025-05-29T01:42:07Z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HeaderText">
    <vt:lpwstr>대외비(Restricted)</vt:lpwstr>
  </property>
  <property fmtid="{D5CDD505-2E9C-101B-9397-08002B2CF9AE}" pid="3" name="MSIP_Label_cdcaf456-5176-400c-b0e6-6301b2c47597_SiteId">
    <vt:lpwstr>a27ddcc1-bea5-4183-aa29-fd96d7612a1d</vt:lpwstr>
  </property>
  <property fmtid="{D5CDD505-2E9C-101B-9397-08002B2CF9AE}" pid="4" name="MSIP_Label_cdcaf456-5176-400c-b0e6-6301b2c47597_SetDate">
    <vt:lpwstr>2024-08-21T07:56:11Z</vt:lpwstr>
  </property>
  <property fmtid="{D5CDD505-2E9C-101B-9397-08002B2CF9AE}" pid="5" name="MSIP_Label_cdcaf456-5176-400c-b0e6-6301b2c47597_Name">
    <vt:lpwstr>대외비(Restricted)</vt:lpwstr>
  </property>
  <property fmtid="{D5CDD505-2E9C-101B-9397-08002B2CF9AE}" pid="6" name="MSIP_Label_cdcaf456-5176-400c-b0e6-6301b2c47597_Method">
    <vt:lpwstr>Privileged</vt:lpwstr>
  </property>
  <property fmtid="{D5CDD505-2E9C-101B-9397-08002B2CF9AE}" pid="7" name="MSIP_Label_cdcaf456-5176-400c-b0e6-6301b2c47597_Enabled">
    <vt:lpwstr>true</vt:lpwstr>
  </property>
  <property fmtid="{D5CDD505-2E9C-101B-9397-08002B2CF9AE}" pid="8" name="MSIP_Label_cdcaf456-5176-400c-b0e6-6301b2c47597_ContentBits">
    <vt:lpwstr>8</vt:lpwstr>
  </property>
</Properties>
</file>