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514" r:id="rId2"/>
    <p:sldId id="515" r:id="rId3"/>
    <p:sldId id="510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36F2-8784-497D-A737-6B017381E849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1DE94-94E6-4A45-9D54-FD4F1194B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73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486108" y="9559826"/>
            <a:ext cx="2668128" cy="50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113" tIns="42560" rIns="85113" bIns="42560" anchor="b"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6976F66-B774-49F4-B9FF-4359580ADEEF}" type="slidenum">
              <a:rPr lang="en-US" altLang="ko-KR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487546" y="9561438"/>
            <a:ext cx="2666689" cy="50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128" tIns="42564" rIns="85128" bIns="42564" anchor="b"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FFAEBA2-44D2-419D-AAAC-C4E82E9E854C}" type="slidenum">
              <a:rPr lang="en-US" altLang="ko-KR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2425" y="757238"/>
            <a:ext cx="5451475" cy="3775075"/>
          </a:xfrm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285" y="4781527"/>
            <a:ext cx="4925109" cy="45272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128" tIns="42564" rIns="85128" bIns="42564"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82787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62596-3808-4146-AB7B-837C84C6228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45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4" tIns="45313" rIns="90624" bIns="45313" anchor="b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fld id="{BAB495B4-D500-417C-B20C-05AE9C90BD8E}" type="slidenum">
              <a:rPr lang="en-US" altLang="ko-KR" sz="1200">
                <a:solidFill>
                  <a:srgbClr val="000000"/>
                </a:solidFill>
              </a:rPr>
              <a:pPr algn="r" eaLnBrk="1" hangingPunct="1"/>
              <a:t>3</a:t>
            </a:fld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267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78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37" tIns="45318" rIns="90637" bIns="45318" anchor="b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fld id="{7E3840F6-205A-4ECF-B9AA-EF90CF055CD2}" type="slidenum">
              <a:rPr lang="en-US" altLang="ko-KR" sz="1200">
                <a:solidFill>
                  <a:srgbClr val="000000"/>
                </a:solidFill>
              </a:rPr>
              <a:pPr algn="r" eaLnBrk="1" hangingPunct="1"/>
              <a:t>3</a:t>
            </a:fld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98500" y="741363"/>
            <a:ext cx="53403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3100" y="4686300"/>
            <a:ext cx="5389563" cy="4438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637" tIns="45318" rIns="90637" bIns="4531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1419-E4D1-43A4-A6F2-1838C1C4928A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78E8-77A7-44E9-B641-B306263B0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1419-E4D1-43A4-A6F2-1838C1C4928A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78E8-77A7-44E9-B641-B306263B0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0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1419-E4D1-43A4-A6F2-1838C1C4928A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78E8-77A7-44E9-B641-B306263B0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82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3"/>
          <p:cNvSpPr>
            <a:spLocks noGrp="1"/>
          </p:cNvSpPr>
          <p:nvPr>
            <p:ph sz="quarter" idx="12"/>
          </p:nvPr>
        </p:nvSpPr>
        <p:spPr>
          <a:xfrm>
            <a:off x="277619" y="254036"/>
            <a:ext cx="8991600" cy="374625"/>
          </a:xfrm>
          <a:prstGeom prst="rect">
            <a:avLst/>
          </a:prstGeom>
        </p:spPr>
        <p:txBody>
          <a:bodyPr/>
          <a:lstStyle>
            <a:lvl1pPr marL="0" indent="-252000" algn="l" defTabSz="914228" rtl="0" eaLnBrk="1" latinLnBrk="1" hangingPunct="1">
              <a:lnSpc>
                <a:spcPct val="100000"/>
              </a:lnSpc>
              <a:buFont typeface="맑은 고딕" panose="020B0503020000020004" pitchFamily="50" charset="-127"/>
              <a:buChar char="■"/>
              <a:defRPr lang="ko-KR" altLang="en-US" sz="14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144000" indent="0">
              <a:lnSpc>
                <a:spcPct val="150000"/>
              </a:lnSpc>
              <a:buFont typeface="+mj-lt"/>
              <a:buNone/>
              <a:defRPr sz="1100"/>
            </a:lvl2pPr>
            <a:lvl3pPr marL="432000" indent="-171450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1342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내용 개체 틀 3"/>
          <p:cNvSpPr>
            <a:spLocks noGrp="1"/>
          </p:cNvSpPr>
          <p:nvPr>
            <p:ph sz="quarter" idx="10"/>
          </p:nvPr>
        </p:nvSpPr>
        <p:spPr>
          <a:xfrm>
            <a:off x="516884" y="857250"/>
            <a:ext cx="8752335" cy="5323892"/>
          </a:xfrm>
          <a:prstGeom prst="rect">
            <a:avLst/>
          </a:prstGeom>
        </p:spPr>
        <p:txBody>
          <a:bodyPr/>
          <a:lstStyle>
            <a:lvl1pPr marL="0" indent="-180000" algn="l" defTabSz="914228" rtl="0" eaLnBrk="1" latinLnBrk="1" hangingPunct="1">
              <a:lnSpc>
                <a:spcPct val="150000"/>
              </a:lnSpc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>
              <a:lnSpc>
                <a:spcPts val="1500"/>
              </a:lnSpc>
              <a:buFont typeface="+mj-lt"/>
              <a:buAutoNum type="arabicParenR"/>
              <a:defRPr sz="1100"/>
            </a:lvl2pPr>
            <a:lvl3pPr marL="612000" indent="-180000">
              <a:lnSpc>
                <a:spcPts val="1250"/>
              </a:lnSpc>
              <a:buFont typeface="+mj-ea"/>
              <a:buAutoNum type="circleNumDbPlain"/>
              <a:defRPr sz="1000"/>
            </a:lvl3pPr>
            <a:lvl4pPr marL="1371342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2F558FB4-72B2-3239-2557-0FF073F0126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3" name="Line 10">
              <a:extLst>
                <a:ext uri="{FF2B5EF4-FFF2-40B4-BE49-F238E27FC236}">
                  <a16:creationId xmlns:a16="http://schemas.microsoft.com/office/drawing/2014/main" id="{E125E4C4-C42A-AFA1-E142-160B54138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Line 11">
              <a:extLst>
                <a:ext uri="{FF2B5EF4-FFF2-40B4-BE49-F238E27FC236}">
                  <a16:creationId xmlns:a16="http://schemas.microsoft.com/office/drawing/2014/main" id="{F5111DE1-B085-E3A0-1E1B-49E9E1382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" name="그림 4" descr="폰트, 그래픽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C6FA271-FE83-B184-154B-F682012E52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49" y="240680"/>
            <a:ext cx="1800000" cy="3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8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1419-E4D1-43A4-A6F2-1838C1C4928A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78E8-77A7-44E9-B641-B306263B0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24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1419-E4D1-43A4-A6F2-1838C1C4928A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78E8-77A7-44E9-B641-B306263B0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48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1419-E4D1-43A4-A6F2-1838C1C4928A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78E8-77A7-44E9-B641-B306263B0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8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1419-E4D1-43A4-A6F2-1838C1C4928A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78E8-77A7-44E9-B641-B306263B0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3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1419-E4D1-43A4-A6F2-1838C1C4928A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78E8-77A7-44E9-B641-B306263B0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71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1419-E4D1-43A4-A6F2-1838C1C4928A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78E8-77A7-44E9-B641-B306263B0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5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1419-E4D1-43A4-A6F2-1838C1C4928A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78E8-77A7-44E9-B641-B306263B0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6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1419-E4D1-43A4-A6F2-1838C1C4928A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78E8-77A7-44E9-B641-B306263B0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91419-E4D1-43A4-A6F2-1838C1C4928A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9E78E8-77A7-44E9-B641-B306263B09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15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37876" y="373634"/>
            <a:ext cx="320675" cy="260350"/>
            <a:chOff x="174" y="171"/>
            <a:chExt cx="257" cy="220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gray">
            <a:xfrm>
              <a:off x="174" y="171"/>
              <a:ext cx="257" cy="22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kumimoji="1" sz="3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kumimoji="1" sz="2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>
                <a:solidFill>
                  <a:srgbClr val="000000"/>
                </a:solidFill>
                <a:latin typeface="JBold" pitchFamily="18" charset="-127"/>
                <a:ea typeface="JBold" pitchFamily="18" charset="-127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185" y="179"/>
              <a:ext cx="212" cy="183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kumimoji="1" sz="3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kumimoji="1" sz="2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>
                <a:solidFill>
                  <a:srgbClr val="000000"/>
                </a:solidFill>
                <a:latin typeface="JBold" pitchFamily="18" charset="-127"/>
                <a:ea typeface="JBold" pitchFamily="18" charset="-127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228" y="213"/>
              <a:ext cx="148" cy="1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0099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kumimoji="1" sz="3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kumimoji="1" sz="2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>
                <a:solidFill>
                  <a:srgbClr val="000000"/>
                </a:solidFill>
                <a:latin typeface="JBold" pitchFamily="18" charset="-127"/>
                <a:ea typeface="JBold" pitchFamily="18" charset="-127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gray">
            <a:xfrm>
              <a:off x="228" y="213"/>
              <a:ext cx="148" cy="12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9999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kumimoji="1" sz="3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kumimoji="1" sz="2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>
                <a:solidFill>
                  <a:srgbClr val="000000"/>
                </a:solidFill>
                <a:latin typeface="JBold" pitchFamily="18" charset="-127"/>
                <a:ea typeface="JBold" pitchFamily="18" charset="-127"/>
              </a:endParaRPr>
            </a:p>
          </p:txBody>
        </p:sp>
        <p:sp>
          <p:nvSpPr>
            <p:cNvPr id="20" name="Oval 9"/>
            <p:cNvSpPr>
              <a:spLocks noChangeArrowheads="1"/>
            </p:cNvSpPr>
            <p:nvPr/>
          </p:nvSpPr>
          <p:spPr bwMode="gray">
            <a:xfrm>
              <a:off x="238" y="221"/>
              <a:ext cx="128" cy="111"/>
            </a:xfrm>
            <a:prstGeom prst="ellipse">
              <a:avLst/>
            </a:prstGeom>
            <a:gradFill rotWithShape="1">
              <a:gsLst>
                <a:gs pos="0">
                  <a:srgbClr val="005353"/>
                </a:gs>
                <a:gs pos="50000">
                  <a:srgbClr val="009999"/>
                </a:gs>
                <a:gs pos="100000">
                  <a:srgbClr val="00535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kumimoji="1" sz="3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kumimoji="1" sz="2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>
                <a:solidFill>
                  <a:srgbClr val="000000"/>
                </a:solidFill>
                <a:latin typeface="JBold" pitchFamily="18" charset="-127"/>
                <a:ea typeface="JBold" pitchFamily="18" charset="-127"/>
              </a:endParaRPr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gray">
            <a:xfrm>
              <a:off x="238" y="221"/>
              <a:ext cx="128" cy="111"/>
            </a:xfrm>
            <a:prstGeom prst="ellipse">
              <a:avLst/>
            </a:prstGeom>
            <a:gradFill rotWithShape="1">
              <a:gsLst>
                <a:gs pos="0">
                  <a:srgbClr val="9999FF"/>
                </a:gs>
                <a:gs pos="100000">
                  <a:srgbClr val="4A4A7C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kumimoji="1" sz="3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kumimoji="1" sz="2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>
                <a:solidFill>
                  <a:srgbClr val="000000"/>
                </a:solidFill>
                <a:latin typeface="JBold" pitchFamily="18" charset="-127"/>
                <a:ea typeface="JBold" pitchFamily="18" charset="-127"/>
              </a:endParaRPr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gray">
            <a:xfrm>
              <a:off x="244" y="227"/>
              <a:ext cx="116" cy="99"/>
            </a:xfrm>
            <a:prstGeom prst="ellipse">
              <a:avLst/>
            </a:prstGeom>
            <a:gradFill rotWithShape="1">
              <a:gsLst>
                <a:gs pos="0">
                  <a:srgbClr val="474776"/>
                </a:gs>
                <a:gs pos="100000">
                  <a:srgbClr val="9999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kumimoji="1" sz="3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kumimoji="1" sz="2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>
                <a:solidFill>
                  <a:srgbClr val="000000"/>
                </a:solidFill>
                <a:latin typeface="JBold" pitchFamily="18" charset="-127"/>
                <a:ea typeface="JBold" pitchFamily="18" charset="-127"/>
              </a:endParaRPr>
            </a:p>
          </p:txBody>
        </p:sp>
      </p:grpSp>
      <p:sp>
        <p:nvSpPr>
          <p:cNvPr id="23" name="직사각형 27"/>
          <p:cNvSpPr>
            <a:spLocks noChangeArrowheads="1"/>
          </p:cNvSpPr>
          <p:nvPr/>
        </p:nvSpPr>
        <p:spPr bwMode="auto">
          <a:xfrm>
            <a:off x="1233460" y="934895"/>
            <a:ext cx="8434564" cy="362961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kumimoji="1" sz="3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kumimoji="1" sz="2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800">
              <a:solidFill>
                <a:srgbClr val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24" name="Group 281"/>
          <p:cNvGrpSpPr>
            <a:grpSpLocks/>
          </p:cNvGrpSpPr>
          <p:nvPr/>
        </p:nvGrpSpPr>
        <p:grpSpPr bwMode="auto">
          <a:xfrm>
            <a:off x="192302" y="934897"/>
            <a:ext cx="917575" cy="623888"/>
            <a:chOff x="120" y="1288"/>
            <a:chExt cx="603" cy="577"/>
          </a:xfrm>
        </p:grpSpPr>
        <p:sp>
          <p:nvSpPr>
            <p:cNvPr id="25" name="AutoShape 279"/>
            <p:cNvSpPr>
              <a:spLocks noChangeArrowheads="1"/>
            </p:cNvSpPr>
            <p:nvPr/>
          </p:nvSpPr>
          <p:spPr bwMode="auto">
            <a:xfrm>
              <a:off x="120" y="1288"/>
              <a:ext cx="603" cy="577"/>
            </a:xfrm>
            <a:prstGeom prst="roundRect">
              <a:avLst>
                <a:gd name="adj" fmla="val 3088"/>
              </a:avLst>
            </a:prstGeom>
            <a:solidFill>
              <a:srgbClr val="D5D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82800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kumimoji="1" sz="3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kumimoji="1" sz="2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itchFamily="2" charset="2"/>
                <a:buNone/>
              </a:pPr>
              <a:endParaRPr lang="ko-KR" altLang="ko-KR" sz="12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endParaRPr>
            </a:p>
          </p:txBody>
        </p:sp>
        <p:sp>
          <p:nvSpPr>
            <p:cNvPr id="26" name="Rectangle 280"/>
            <p:cNvSpPr>
              <a:spLocks noChangeArrowheads="1"/>
            </p:cNvSpPr>
            <p:nvPr/>
          </p:nvSpPr>
          <p:spPr bwMode="auto">
            <a:xfrm>
              <a:off x="155" y="1333"/>
              <a:ext cx="530" cy="4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8797E5"/>
              </a:solidFill>
              <a:miter lim="800000"/>
              <a:headEnd/>
              <a:tailEnd/>
            </a:ln>
          </p:spPr>
          <p:txBody>
            <a:bodyPr wrap="none" lIns="54000" tIns="46800" rIns="54000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kumimoji="1" sz="3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kumimoji="1" sz="2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</a:pPr>
              <a:r>
                <a:rPr lang="ko-KR" altLang="en-US" sz="1200" dirty="0">
                  <a:solidFill>
                    <a:srgbClr val="000000"/>
                  </a:solidFill>
                  <a:latin typeface="현대하모니 B" pitchFamily="18" charset="-127"/>
                  <a:ea typeface="현대하모니 B" pitchFamily="18" charset="-127"/>
                </a:rPr>
                <a:t>사고</a:t>
              </a:r>
              <a:r>
                <a:rPr lang="en-US" altLang="ko-KR" sz="1200" dirty="0">
                  <a:solidFill>
                    <a:srgbClr val="000000"/>
                  </a:solidFill>
                  <a:latin typeface="현대하모니 B" pitchFamily="18" charset="-127"/>
                  <a:ea typeface="현대하모니 B" pitchFamily="18" charset="-127"/>
                </a:rPr>
                <a:t> </a:t>
              </a:r>
              <a:r>
                <a:rPr lang="ko-KR" altLang="en-US" sz="1200" dirty="0">
                  <a:solidFill>
                    <a:srgbClr val="000000"/>
                  </a:solidFill>
                  <a:latin typeface="현대하모니 B" pitchFamily="18" charset="-127"/>
                  <a:ea typeface="현대하모니 B" pitchFamily="18" charset="-127"/>
                </a:rPr>
                <a:t>개요</a:t>
              </a:r>
            </a:p>
          </p:txBody>
        </p:sp>
      </p:grp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1276726" y="1048858"/>
            <a:ext cx="2485791" cy="29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72000" bIns="7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ts val="1500"/>
              </a:spcBef>
              <a:buClr>
                <a:srgbClr val="000000"/>
              </a:buClr>
              <a:buNone/>
            </a:pPr>
            <a:r>
              <a:rPr lang="ko-KR" altLang="en-US" sz="12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○ 가해차량의 ○○○○으로 인한 사고</a:t>
            </a: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1473260" y="1347266"/>
            <a:ext cx="8022775" cy="244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36000" rIns="72000" bIns="36000" anchor="t" anchorCtr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· 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일       시 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: 2000.0.0(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○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) 00:00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분 경 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(1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조 출근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ko-KR" altLang="en-US" sz="105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ㆍ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 장       소 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: 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현대빌딩 후문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(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서울특별시 종로구 운니동 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99)</a:t>
            </a:r>
            <a:endParaRPr lang="ko-KR" altLang="en-US" sz="1050" kern="0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  <a:cs typeface="Arial" pitchFamily="34" charset="0"/>
            </a:endParaRPr>
          </a:p>
          <a:p>
            <a:pPr marL="717550" indent="-717550" defTabSz="628650"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ko-KR" altLang="en-US" sz="105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ㆍ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 피해 규모 </a:t>
            </a:r>
            <a:b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</a:b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①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 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인적 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: 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부상자 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2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명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(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탑승자 </a:t>
            </a:r>
            <a:r>
              <a:rPr lang="en-US" altLang="ko-KR" sz="1050" ker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:</a:t>
            </a:r>
            <a:r>
              <a:rPr lang="ko-KR" altLang="en-US" sz="1050" ker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 </a:t>
            </a:r>
            <a:r>
              <a:rPr lang="en-US" altLang="ko-KR" sz="1050" ker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0</a:t>
            </a:r>
            <a:r>
              <a:rPr lang="ko-KR" altLang="en-US" sz="1050" ker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명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, 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보행자 </a:t>
            </a:r>
            <a:r>
              <a:rPr lang="en-US" altLang="ko-KR" sz="1050" ker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: 0</a:t>
            </a:r>
            <a:r>
              <a:rPr lang="ko-KR" altLang="en-US" sz="1050" ker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명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)</a:t>
            </a:r>
            <a:b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</a:b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	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→ 목 통증 호소 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2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명 병원 내원완료</a:t>
            </a:r>
            <a:b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</a:b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②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 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피해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 : 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통근버스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_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 후방 범퍼 파손</a:t>
            </a:r>
            <a:b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</a:b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③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 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가해 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: 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가해차량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_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 전방 범퍼 파손</a:t>
            </a:r>
            <a:endParaRPr lang="en-US" altLang="ko-KR" sz="1050" kern="0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ko-KR" altLang="en-US" sz="105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ㆍ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 상세 내용 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: 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통근버스가 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1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차선에서 주행 중 정지신호에 맞춰 정지하였으나 후미에 있던 승용차가</a:t>
            </a:r>
            <a:b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</a:b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                    정지하지 못하고 통근버스 후미를 추돌한 사고</a:t>
            </a:r>
            <a:endParaRPr lang="en-US" altLang="ko-KR" sz="1050" kern="0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  <a:cs typeface="Arial" pitchFamily="34" charset="0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56456" y="1545385"/>
            <a:ext cx="1134205" cy="43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72000" rIns="72000" bIns="7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ts val="1500"/>
              </a:spcBef>
              <a:buClr>
                <a:srgbClr val="000000"/>
              </a:buClr>
              <a:buNone/>
            </a:pPr>
            <a:r>
              <a:rPr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※ </a:t>
            </a:r>
            <a:r>
              <a:rPr lang="ko-KR" altLang="en-US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사업장 책임자 </a:t>
            </a:r>
            <a:br>
              <a:rPr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</a:br>
            <a:r>
              <a:rPr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    : </a:t>
            </a:r>
            <a:r>
              <a:rPr lang="ko-KR" altLang="en-US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○○○ 책임</a:t>
            </a:r>
            <a:endParaRPr lang="en-US" altLang="ko-KR" sz="900" kern="0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  <a:cs typeface="Arial" pitchFamily="34" charset="0"/>
            </a:endParaRP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56456" y="1983804"/>
            <a:ext cx="1134205" cy="28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72000" rIns="72000" bIns="7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ts val="1500"/>
              </a:spcBef>
              <a:buClr>
                <a:srgbClr val="000000"/>
              </a:buClr>
              <a:buNone/>
            </a:pPr>
            <a:r>
              <a:rPr lang="en-US" altLang="ko-KR" sz="900" ker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※ </a:t>
            </a:r>
            <a:r>
              <a:rPr lang="ko-KR" altLang="en-US" sz="900" ker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사고차량 </a:t>
            </a:r>
            <a:r>
              <a:rPr lang="ko-KR" altLang="en-US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정보</a:t>
            </a:r>
            <a:endParaRPr lang="en-US" altLang="ko-KR" sz="900" kern="0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  <a:cs typeface="Arial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083552" y="1120140"/>
            <a:ext cx="2586328" cy="3387422"/>
          </a:xfrm>
          <a:prstGeom prst="roundRect">
            <a:avLst>
              <a:gd name="adj" fmla="val 195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rgbClr val="FFFF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0</a:t>
            </a:r>
            <a:endParaRPr lang="ko-KR" altLang="en-US" sz="1200" dirty="0">
              <a:solidFill>
                <a:srgbClr val="FFFFFF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1" name="AutoShape 148"/>
          <p:cNvSpPr>
            <a:spLocks noChangeArrowheads="1"/>
          </p:cNvSpPr>
          <p:nvPr/>
        </p:nvSpPr>
        <p:spPr bwMode="auto">
          <a:xfrm>
            <a:off x="7912916" y="1006511"/>
            <a:ext cx="927600" cy="2174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7961" dir="2700000" algn="ctr" rotWithShape="0">
              <a:srgbClr val="30303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사고 현장</a:t>
            </a:r>
            <a:endParaRPr lang="ko-KR" altLang="en-US" sz="900" dirty="0">
              <a:solidFill>
                <a:srgbClr val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A88C0C9-4F61-2598-40B0-C2804FF67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658917"/>
              </p:ext>
            </p:extLst>
          </p:nvPr>
        </p:nvGraphicFramePr>
        <p:xfrm>
          <a:off x="104357" y="2264312"/>
          <a:ext cx="1080660" cy="717180"/>
        </p:xfrm>
        <a:graphic>
          <a:graphicData uri="http://schemas.openxmlformats.org/drawingml/2006/table">
            <a:tbl>
              <a:tblPr firstRow="1" bandRow="1"/>
              <a:tblGrid>
                <a:gridCol w="314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29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업체명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○○○관광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9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운전원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홍길동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만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남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차량번호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경기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951294"/>
                  </a:ext>
                </a:extLst>
              </a:tr>
              <a:tr h="179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탑승객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총 </a:t>
                      </a:r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명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피해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명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01E6A44-3364-92B2-36A9-C640DC95C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6" y="3105435"/>
            <a:ext cx="1134205" cy="28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72000" rIns="72000" bIns="7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ts val="1500"/>
              </a:spcBef>
              <a:buClr>
                <a:srgbClr val="000000"/>
              </a:buClr>
              <a:buNone/>
            </a:pPr>
            <a:r>
              <a:rPr lang="en-US" altLang="ko-KR" sz="900" ker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※ </a:t>
            </a:r>
            <a:r>
              <a:rPr lang="ko-KR" altLang="en-US" sz="900" ker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상대차량</a:t>
            </a:r>
            <a:endParaRPr lang="en-US" altLang="ko-KR" sz="900" kern="0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  <a:cs typeface="Arial" pitchFamily="34" charset="0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9633B05-A337-6109-FBAB-B38E303A8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770701"/>
              </p:ext>
            </p:extLst>
          </p:nvPr>
        </p:nvGraphicFramePr>
        <p:xfrm>
          <a:off x="104357" y="3385943"/>
          <a:ext cx="1080660" cy="358590"/>
        </p:xfrm>
        <a:graphic>
          <a:graphicData uri="http://schemas.openxmlformats.org/drawingml/2006/table">
            <a:tbl>
              <a:tblPr firstRow="1" bandRow="1"/>
              <a:tblGrid>
                <a:gridCol w="314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29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차량종류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화물차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탑승인원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명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피해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명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F9401911-1F5F-82A4-843A-90A64E441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4829" y="1335171"/>
            <a:ext cx="2514985" cy="1438072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4EE7803-56CD-3547-AF9C-94A3F91BE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241124"/>
              </p:ext>
            </p:extLst>
          </p:nvPr>
        </p:nvGraphicFramePr>
        <p:xfrm>
          <a:off x="1376323" y="5404555"/>
          <a:ext cx="8234369" cy="1282872"/>
        </p:xfrm>
        <a:graphic>
          <a:graphicData uri="http://schemas.openxmlformats.org/drawingml/2006/table">
            <a:tbl>
              <a:tblPr firstRow="1" bandRow="1"/>
              <a:tblGrid>
                <a:gridCol w="8234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○</a:t>
                      </a:r>
                      <a:r>
                        <a:rPr kumimoji="1" lang="en-US" altLang="ko-KR" sz="1200" b="1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1200" b="1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「재발방지대책」</a:t>
                      </a:r>
                      <a:endParaRPr lang="ko-KR" altLang="en-US" sz="1100" b="0" dirty="0">
                        <a:solidFill>
                          <a:srgbClr val="0000CC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indent="0" algn="l" defTabSz="9141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ㆍ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당   사</a:t>
                      </a:r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: </a:t>
                      </a:r>
                      <a:r>
                        <a:rPr lang="ko-KR" altLang="en-US" sz="1050" b="0" baseline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협력사 사고 사례 전파 및 안전교육</a:t>
                      </a:r>
                      <a:endParaRPr lang="en-US" altLang="ko-KR" sz="1050" b="0" baseline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  <a:p>
                      <a:pPr marL="0" marR="0" indent="0" algn="l" defTabSz="9141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ㆍ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협력사 </a:t>
                      </a:r>
                      <a:r>
                        <a:rPr lang="en-US" altLang="ko-KR" sz="105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: </a:t>
                      </a:r>
                      <a:r>
                        <a:rPr lang="ko-KR" altLang="en-US" sz="1050" b="0"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협력사 운전원 대상 사고 사례 자체 교육 실시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24">
                <a:tc>
                  <a:txBody>
                    <a:bodyPr/>
                    <a:lstStyle/>
                    <a:p>
                      <a:pPr marL="0" marR="0" indent="0" algn="l" defTabSz="9141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○</a:t>
                      </a:r>
                      <a:r>
                        <a:rPr kumimoji="1" lang="en-US" altLang="ko-KR" sz="1200" b="1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1200" b="1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「기타사항」</a:t>
                      </a:r>
                      <a:endParaRPr lang="ko-KR" altLang="en-US" sz="1100" b="0" dirty="0">
                        <a:solidFill>
                          <a:srgbClr val="0000CC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24">
                <a:tc>
                  <a:txBody>
                    <a:bodyPr/>
                    <a:lstStyle/>
                    <a:p>
                      <a:pPr marL="0" marR="0" indent="0" algn="l" defTabSz="9141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  </a:t>
                      </a:r>
                      <a:r>
                        <a:rPr lang="ko-KR" altLang="en-US" sz="1050" b="0" dirty="0" err="1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ㆍ</a:t>
                      </a:r>
                      <a:r>
                        <a:rPr lang="ko-KR" altLang="en-US" sz="1050" b="0" dirty="0">
                          <a:solidFill>
                            <a:srgbClr val="00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  부상자 현황 확인 및 추적관리 진행</a:t>
                      </a:r>
                      <a:endParaRPr kumimoji="1"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4D02AE4-BFF1-9D3C-1E51-5171F403A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60" y="4619264"/>
            <a:ext cx="8434563" cy="616269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800">
              <a:solidFill>
                <a:srgbClr val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6" name="Group 281">
            <a:extLst>
              <a:ext uri="{FF2B5EF4-FFF2-40B4-BE49-F238E27FC236}">
                <a16:creationId xmlns:a16="http://schemas.microsoft.com/office/drawing/2014/main" id="{A2A81393-02E9-B2A7-7EF1-1E9C2BF525EE}"/>
              </a:ext>
            </a:extLst>
          </p:cNvPr>
          <p:cNvGrpSpPr>
            <a:grpSpLocks/>
          </p:cNvGrpSpPr>
          <p:nvPr/>
        </p:nvGrpSpPr>
        <p:grpSpPr bwMode="auto">
          <a:xfrm>
            <a:off x="213435" y="4611645"/>
            <a:ext cx="917575" cy="623888"/>
            <a:chOff x="120" y="1288"/>
            <a:chExt cx="603" cy="577"/>
          </a:xfrm>
        </p:grpSpPr>
        <p:sp>
          <p:nvSpPr>
            <p:cNvPr id="7" name="AutoShape 279">
              <a:extLst>
                <a:ext uri="{FF2B5EF4-FFF2-40B4-BE49-F238E27FC236}">
                  <a16:creationId xmlns:a16="http://schemas.microsoft.com/office/drawing/2014/main" id="{F380FDED-2951-C539-8846-FBC18BE64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" y="1288"/>
              <a:ext cx="603" cy="577"/>
            </a:xfrm>
            <a:prstGeom prst="roundRect">
              <a:avLst>
                <a:gd name="adj" fmla="val 3088"/>
              </a:avLst>
            </a:prstGeom>
            <a:solidFill>
              <a:srgbClr val="D5D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8280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itchFamily="2" charset="2"/>
                <a:buNone/>
              </a:pPr>
              <a:endParaRPr lang="ko-KR" altLang="ko-KR" sz="1200" b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endParaRPr>
            </a:p>
          </p:txBody>
        </p:sp>
        <p:sp>
          <p:nvSpPr>
            <p:cNvPr id="32" name="Rectangle 280">
              <a:extLst>
                <a:ext uri="{FF2B5EF4-FFF2-40B4-BE49-F238E27FC236}">
                  <a16:creationId xmlns:a16="http://schemas.microsoft.com/office/drawing/2014/main" id="{5BD55A9B-4F01-C071-AFB3-FF76D2C34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" y="1333"/>
              <a:ext cx="530" cy="4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8797E5"/>
              </a:solidFill>
              <a:miter lim="800000"/>
              <a:headEnd/>
              <a:tailEnd/>
            </a:ln>
          </p:spPr>
          <p:txBody>
            <a:bodyPr wrap="none" lIns="54000" tIns="46800" rIns="54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</a:pPr>
              <a:r>
                <a:rPr lang="ko-KR" altLang="en-US" sz="1200" b="0" dirty="0">
                  <a:solidFill>
                    <a:srgbClr val="000000"/>
                  </a:solidFill>
                  <a:latin typeface="현대하모니 B" pitchFamily="18" charset="-127"/>
                  <a:ea typeface="현대하모니 B" pitchFamily="18" charset="-127"/>
                </a:rPr>
                <a:t>사고 원인</a:t>
              </a:r>
            </a:p>
          </p:txBody>
        </p:sp>
      </p:grpSp>
      <p:grpSp>
        <p:nvGrpSpPr>
          <p:cNvPr id="33" name="Group 281">
            <a:extLst>
              <a:ext uri="{FF2B5EF4-FFF2-40B4-BE49-F238E27FC236}">
                <a16:creationId xmlns:a16="http://schemas.microsoft.com/office/drawing/2014/main" id="{8915B7B9-55F4-C70D-A72E-F577821302CB}"/>
              </a:ext>
            </a:extLst>
          </p:cNvPr>
          <p:cNvGrpSpPr>
            <a:grpSpLocks/>
          </p:cNvGrpSpPr>
          <p:nvPr/>
        </p:nvGrpSpPr>
        <p:grpSpPr bwMode="auto">
          <a:xfrm>
            <a:off x="221605" y="5339808"/>
            <a:ext cx="917575" cy="623888"/>
            <a:chOff x="120" y="1288"/>
            <a:chExt cx="603" cy="577"/>
          </a:xfrm>
        </p:grpSpPr>
        <p:sp>
          <p:nvSpPr>
            <p:cNvPr id="34" name="AutoShape 279">
              <a:extLst>
                <a:ext uri="{FF2B5EF4-FFF2-40B4-BE49-F238E27FC236}">
                  <a16:creationId xmlns:a16="http://schemas.microsoft.com/office/drawing/2014/main" id="{4DF6341A-05A5-4061-FCD8-FB87E4C1E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" y="1288"/>
              <a:ext cx="603" cy="577"/>
            </a:xfrm>
            <a:prstGeom prst="roundRect">
              <a:avLst>
                <a:gd name="adj" fmla="val 3088"/>
              </a:avLst>
            </a:prstGeom>
            <a:solidFill>
              <a:srgbClr val="D5D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8280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itchFamily="2" charset="2"/>
                <a:buNone/>
              </a:pPr>
              <a:endParaRPr lang="ko-KR" altLang="ko-KR" sz="1200" b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endParaRPr>
            </a:p>
          </p:txBody>
        </p:sp>
        <p:sp>
          <p:nvSpPr>
            <p:cNvPr id="35" name="Rectangle 280">
              <a:extLst>
                <a:ext uri="{FF2B5EF4-FFF2-40B4-BE49-F238E27FC236}">
                  <a16:creationId xmlns:a16="http://schemas.microsoft.com/office/drawing/2014/main" id="{B26B77CB-08C0-5BDE-2062-D0F0686C8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" y="1333"/>
              <a:ext cx="530" cy="4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8797E5"/>
              </a:solidFill>
              <a:miter lim="800000"/>
              <a:headEnd/>
              <a:tailEnd/>
            </a:ln>
          </p:spPr>
          <p:txBody>
            <a:bodyPr wrap="none" lIns="54000" tIns="46800" rIns="5400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 typeface="Wingdings" pitchFamily="2" charset="2"/>
                <a:buNone/>
              </a:pPr>
              <a:r>
                <a:rPr lang="ko-KR" altLang="en-US" sz="1200" b="0" dirty="0">
                  <a:solidFill>
                    <a:srgbClr val="000000"/>
                  </a:solidFill>
                  <a:latin typeface="현대하모니 B" pitchFamily="18" charset="-127"/>
                  <a:ea typeface="현대하모니 B" pitchFamily="18" charset="-127"/>
                </a:rPr>
                <a:t>조치 계획</a:t>
              </a: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39DD0FE-7D21-4E9C-E42E-C67C14991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61" y="5290288"/>
            <a:ext cx="8434563" cy="1447627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800">
              <a:solidFill>
                <a:srgbClr val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669C731A-681A-49E5-72D7-119DA8854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59" y="4718482"/>
            <a:ext cx="8391298" cy="37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72000" rIns="72000" bIns="7200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500"/>
              </a:spcBef>
              <a:buClr>
                <a:srgbClr val="000000"/>
              </a:buClr>
              <a:buNone/>
            </a:pPr>
            <a:r>
              <a:rPr lang="ko-KR" altLang="en-US" sz="12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○ 상대방 원인</a:t>
            </a:r>
            <a:r>
              <a:rPr lang="en-US" altLang="ko-KR" sz="12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(</a:t>
            </a:r>
            <a:r>
              <a:rPr lang="ko-KR" altLang="en-US" sz="12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가해차량의 안전거리 미확보</a:t>
            </a:r>
            <a:r>
              <a:rPr lang="en-US" altLang="ko-KR" sz="12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)</a:t>
            </a:r>
            <a:endParaRPr lang="en-US" altLang="ko-KR" sz="1050" b="0" kern="0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  <a:cs typeface="Arial" pitchFamily="34" charset="0"/>
            </a:endParaRP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5D99A88-0262-2FA1-C5A0-B8B7106B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78" y="291333"/>
            <a:ext cx="5058587" cy="4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000</a:t>
            </a:r>
            <a:r>
              <a:rPr lang="ko-KR" altLang="en-US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현장</a:t>
            </a:r>
            <a:r>
              <a:rPr lang="en-US" altLang="ko-KR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[0</a:t>
            </a:r>
            <a:r>
              <a:rPr lang="ko-KR" altLang="en-US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팀</a:t>
            </a:r>
            <a:r>
              <a:rPr lang="en-US" altLang="ko-KR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통근버스 </a:t>
            </a:r>
            <a:r>
              <a:rPr lang="en-US" altLang="ko-KR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(</a:t>
            </a:r>
            <a:r>
              <a:rPr lang="ko-KR" altLang="en-US" sz="2000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피해</a:t>
            </a:r>
            <a:r>
              <a:rPr lang="en-US" altLang="ko-KR" sz="2000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/</a:t>
            </a:r>
            <a:r>
              <a:rPr lang="ko-KR" altLang="en-US" sz="2000" dirty="0">
                <a:solidFill>
                  <a:srgbClr val="FF0000"/>
                </a:solidFill>
                <a:latin typeface="현대하모니 M" pitchFamily="18" charset="-127"/>
                <a:ea typeface="현대하모니 M" pitchFamily="18" charset="-127"/>
              </a:rPr>
              <a:t>가해</a:t>
            </a:r>
            <a:r>
              <a:rPr lang="en-US" altLang="ko-KR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사고 보고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8F05F32-1661-D111-F165-EB044680A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558" y="2932190"/>
            <a:ext cx="2496673" cy="150792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F3CDCFC-0323-BE77-278A-E6D06281AD07}"/>
              </a:ext>
            </a:extLst>
          </p:cNvPr>
          <p:cNvSpPr/>
          <p:nvPr/>
        </p:nvSpPr>
        <p:spPr>
          <a:xfrm>
            <a:off x="7129559" y="1306122"/>
            <a:ext cx="582932" cy="192046"/>
          </a:xfrm>
          <a:prstGeom prst="rect">
            <a:avLst/>
          </a:prstGeom>
          <a:solidFill>
            <a:srgbClr val="FFFFCC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/>
            <a:r>
              <a:rPr kumimoji="1" lang="ko-KR" altLang="en-US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사고 장소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8EEF50-8300-270C-0D34-CA87EBF938A5}"/>
              </a:ext>
            </a:extLst>
          </p:cNvPr>
          <p:cNvSpPr/>
          <p:nvPr/>
        </p:nvSpPr>
        <p:spPr>
          <a:xfrm>
            <a:off x="7129559" y="2942349"/>
            <a:ext cx="582932" cy="192046"/>
          </a:xfrm>
          <a:prstGeom prst="rect">
            <a:avLst/>
          </a:prstGeom>
          <a:solidFill>
            <a:srgbClr val="FFFFCC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/>
            <a:r>
              <a:rPr kumimoji="1" lang="ko-KR" altLang="en-US" sz="900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사고 사진</a:t>
            </a:r>
            <a:endParaRPr kumimoji="1" lang="ko-KR" altLang="en-US" sz="90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69394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2">
            <a:extLst>
              <a:ext uri="{FF2B5EF4-FFF2-40B4-BE49-F238E27FC236}">
                <a16:creationId xmlns:a16="http://schemas.microsoft.com/office/drawing/2014/main" id="{28783B5E-29D2-EFE1-3A62-5002C53E7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285662"/>
            <a:ext cx="6523038" cy="338544"/>
          </a:xfrm>
          <a:prstGeom prst="rect">
            <a:avLst/>
          </a:prstGeom>
          <a:noFill/>
          <a:ln>
            <a:noFill/>
          </a:ln>
        </p:spPr>
        <p:txBody>
          <a:bodyPr lIns="91429" tIns="45715" rIns="91429" bIns="45715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91429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600" b="1">
                <a:solidFill>
                  <a:srgbClr val="000000"/>
                </a:solidFill>
                <a:latin typeface="+mn-ea"/>
                <a:ea typeface="+mn-ea"/>
              </a:rPr>
              <a:t>첨부 </a:t>
            </a:r>
            <a:r>
              <a:rPr lang="en-US" altLang="ko-KR" sz="1600" b="1">
                <a:solidFill>
                  <a:srgbClr val="000000"/>
                </a:solidFill>
                <a:latin typeface="+mn-ea"/>
                <a:ea typeface="+mn-ea"/>
              </a:rPr>
              <a:t>1] </a:t>
            </a:r>
            <a:r>
              <a:rPr lang="ko-KR" altLang="en-US" sz="1600" b="1">
                <a:solidFill>
                  <a:srgbClr val="000000"/>
                </a:solidFill>
                <a:latin typeface="+mn-ea"/>
                <a:ea typeface="+mn-ea"/>
              </a:rPr>
              <a:t>사고 발생 위치</a:t>
            </a:r>
            <a:endParaRPr lang="en-US" altLang="ko-KR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9F8D39-1F2B-EFE7-AF6F-4D787BD3A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051" y="866416"/>
            <a:ext cx="9394975" cy="56500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35356A-3BB0-A24C-849E-7BDAE9C2BC1B}"/>
              </a:ext>
            </a:extLst>
          </p:cNvPr>
          <p:cNvSpPr txBox="1"/>
          <p:nvPr/>
        </p:nvSpPr>
        <p:spPr>
          <a:xfrm>
            <a:off x="280343" y="864243"/>
            <a:ext cx="344583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사고위치</a:t>
            </a:r>
            <a:r>
              <a:rPr lang="ko-KR" altLang="en-US" sz="11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</a:t>
            </a:r>
            <a:r>
              <a:rPr lang="ko-KR" altLang="en-US" sz="1100" ker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현대빌딩 후문</a:t>
            </a:r>
            <a:r>
              <a:rPr lang="en-US" altLang="ko-KR" sz="1100" ker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(</a:t>
            </a:r>
            <a:r>
              <a:rPr lang="ko-KR" altLang="en-US" sz="1100" ker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서울특별시 종로구 운니동 </a:t>
            </a:r>
            <a:r>
              <a:rPr lang="en-US" altLang="ko-KR" sz="1100" ker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99)</a:t>
            </a:r>
            <a:endParaRPr lang="ko-KR" altLang="en-US" sz="1100" kern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  <a:cs typeface="Arial" pitchFamily="34" charset="0"/>
            </a:endParaRPr>
          </a:p>
        </p:txBody>
      </p:sp>
      <p:sp>
        <p:nvSpPr>
          <p:cNvPr id="15" name="모서리가 둥근 직사각형 11">
            <a:extLst>
              <a:ext uri="{FF2B5EF4-FFF2-40B4-BE49-F238E27FC236}">
                <a16:creationId xmlns:a16="http://schemas.microsoft.com/office/drawing/2014/main" id="{F69CDE04-A48E-0E0E-3F62-3CB179AB4282}"/>
              </a:ext>
            </a:extLst>
          </p:cNvPr>
          <p:cNvSpPr/>
          <p:nvPr/>
        </p:nvSpPr>
        <p:spPr>
          <a:xfrm>
            <a:off x="5200924" y="3346972"/>
            <a:ext cx="443437" cy="16405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/>
              <a:t>가해</a:t>
            </a:r>
            <a:endParaRPr lang="ko-KR" altLang="en-US" sz="500" b="1" dirty="0"/>
          </a:p>
        </p:txBody>
      </p:sp>
      <p:sp>
        <p:nvSpPr>
          <p:cNvPr id="16" name="모서리가 둥근 직사각형 11">
            <a:extLst>
              <a:ext uri="{FF2B5EF4-FFF2-40B4-BE49-F238E27FC236}">
                <a16:creationId xmlns:a16="http://schemas.microsoft.com/office/drawing/2014/main" id="{038DA099-8819-4A87-EAD0-5D2F3183A9DD}"/>
              </a:ext>
            </a:extLst>
          </p:cNvPr>
          <p:cNvSpPr/>
          <p:nvPr/>
        </p:nvSpPr>
        <p:spPr>
          <a:xfrm>
            <a:off x="4537250" y="3366144"/>
            <a:ext cx="442800" cy="165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/>
              <a:t>피해</a:t>
            </a:r>
            <a:endParaRPr lang="ko-KR" altLang="en-US" sz="500" b="1" dirty="0"/>
          </a:p>
        </p:txBody>
      </p:sp>
      <p:sp>
        <p:nvSpPr>
          <p:cNvPr id="17" name="폭발 1 37">
            <a:extLst>
              <a:ext uri="{FF2B5EF4-FFF2-40B4-BE49-F238E27FC236}">
                <a16:creationId xmlns:a16="http://schemas.microsoft.com/office/drawing/2014/main" id="{7FE263CB-AA6F-508F-833B-CF1263DD6ED7}"/>
              </a:ext>
            </a:extLst>
          </p:cNvPr>
          <p:cNvSpPr/>
          <p:nvPr/>
        </p:nvSpPr>
        <p:spPr>
          <a:xfrm>
            <a:off x="4978935" y="3267374"/>
            <a:ext cx="271133" cy="323252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00F9EC-B469-CAE4-4B0B-7B6F8A077905}"/>
              </a:ext>
            </a:extLst>
          </p:cNvPr>
          <p:cNvSpPr txBox="1"/>
          <p:nvPr/>
        </p:nvSpPr>
        <p:spPr>
          <a:xfrm>
            <a:off x="4242809" y="3659114"/>
            <a:ext cx="1031682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/>
              <a:t>통근버스 신호대기</a:t>
            </a:r>
            <a:endParaRPr lang="ko-KR" altLang="en-US" sz="8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12837F4-E0DF-7B3F-A27B-0707C6CD9DD6}"/>
              </a:ext>
            </a:extLst>
          </p:cNvPr>
          <p:cNvCxnSpPr>
            <a:cxnSpLocks/>
          </p:cNvCxnSpPr>
          <p:nvPr/>
        </p:nvCxnSpPr>
        <p:spPr>
          <a:xfrm flipH="1">
            <a:off x="5662613" y="3429000"/>
            <a:ext cx="426243" cy="0"/>
          </a:xfrm>
          <a:prstGeom prst="straightConnector1">
            <a:avLst/>
          </a:prstGeom>
          <a:ln>
            <a:solidFill>
              <a:srgbClr val="10486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11">
            <a:extLst>
              <a:ext uri="{FF2B5EF4-FFF2-40B4-BE49-F238E27FC236}">
                <a16:creationId xmlns:a16="http://schemas.microsoft.com/office/drawing/2014/main" id="{B416ABF5-BE7D-5B7A-7163-79AFAE6A7EF5}"/>
              </a:ext>
            </a:extLst>
          </p:cNvPr>
          <p:cNvSpPr/>
          <p:nvPr/>
        </p:nvSpPr>
        <p:spPr>
          <a:xfrm>
            <a:off x="6062936" y="3346972"/>
            <a:ext cx="443437" cy="16405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/>
              <a:t>가해</a:t>
            </a:r>
            <a:endParaRPr lang="ko-KR" altLang="en-US" sz="5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A74D408-05D1-5167-2131-9DA1D11B8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408" y="3341472"/>
            <a:ext cx="273716" cy="27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2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73050" y="285662"/>
            <a:ext cx="6523038" cy="338544"/>
          </a:xfrm>
          <a:prstGeom prst="rect">
            <a:avLst/>
          </a:prstGeom>
          <a:noFill/>
          <a:ln>
            <a:noFill/>
          </a:ln>
        </p:spPr>
        <p:txBody>
          <a:bodyPr lIns="91429" tIns="45715" rIns="91429" bIns="45715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91429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첨부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2] 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진행 경과</a:t>
            </a:r>
            <a:endParaRPr lang="en-US" altLang="ko-KR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97086" y="908720"/>
          <a:ext cx="9370938" cy="576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0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97550"/>
              </p:ext>
            </p:extLst>
          </p:nvPr>
        </p:nvGraphicFramePr>
        <p:xfrm>
          <a:off x="704527" y="1268760"/>
          <a:ext cx="8568953" cy="3172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0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0/0(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00:00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○○○관광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→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HEC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사고보고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9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00:15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HEC 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→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○○○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사고보고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89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00:00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HEC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내부 유선보고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89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00:00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HEC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본사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문자보고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89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89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89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89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89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89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89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16496" y="954237"/>
            <a:ext cx="6379592" cy="276989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91429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□ 경과 보고</a:t>
            </a:r>
            <a:endParaRPr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16496" y="4653136"/>
            <a:ext cx="6379592" cy="276989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91429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□ 전망</a:t>
            </a:r>
            <a:endParaRPr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704527" y="4941168"/>
          <a:ext cx="8568953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8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통근버스 탑승자 대상 부상자 추적 관리</a:t>
                      </a:r>
                      <a:r>
                        <a:rPr lang="ko-KR" altLang="en-US" sz="1200" baseline="0">
                          <a:solidFill>
                            <a:schemeClr val="tx1"/>
                          </a:solidFill>
                        </a:rPr>
                        <a:t>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45271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301</Words>
  <Application>Microsoft Office PowerPoint</Application>
  <PresentationFormat>A4 용지(210x297mm)</PresentationFormat>
  <Paragraphs>60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JBold</vt:lpstr>
      <vt:lpstr>맑은 고딕</vt:lpstr>
      <vt:lpstr>현대하모니 B</vt:lpstr>
      <vt:lpstr>현대하모니 L</vt:lpstr>
      <vt:lpstr>현대하모니 M</vt:lpstr>
      <vt:lpstr>Aptos</vt:lpstr>
      <vt:lpstr>Aptos Display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임진규(LIMJINGYU) 매니저</dc:creator>
  <cp:lastModifiedBy>임진규(LIMJINGYU) 매니저</cp:lastModifiedBy>
  <cp:revision>50</cp:revision>
  <dcterms:created xsi:type="dcterms:W3CDTF">2024-06-13T23:11:53Z</dcterms:created>
  <dcterms:modified xsi:type="dcterms:W3CDTF">2025-05-29T01:43:15Z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</Properties>
</file>