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14" r:id="rId3"/>
    <p:sldId id="323" r:id="rId4"/>
    <p:sldId id="322" r:id="rId5"/>
    <p:sldId id="324" r:id="rId6"/>
    <p:sldId id="315" r:id="rId7"/>
    <p:sldId id="325" r:id="rId8"/>
    <p:sldId id="320" r:id="rId9"/>
    <p:sldId id="321" r:id="rId10"/>
    <p:sldId id="318" r:id="rId11"/>
    <p:sldId id="319" r:id="rId12"/>
  </p:sldIdLst>
  <p:sldSz cx="10693400" cy="7562850"/>
  <p:notesSz cx="10693400" cy="7562850"/>
  <p:embeddedFontLst>
    <p:embeddedFont>
      <p:font typeface="나눔스퀘어" panose="020B0600000101010101" pitchFamily="50" charset="-127"/>
      <p:regular r:id="rId14"/>
    </p:embeddedFont>
    <p:embeddedFont>
      <p:font typeface="Helvetica" panose="020B060402020202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89" d="100"/>
          <a:sy n="89" d="100"/>
        </p:scale>
        <p:origin x="114" y="3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84D5A-4773-4B38-AD22-31A2AAAB68A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6E6F-533E-4988-860A-6A85A35B3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0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나눔스퀘어"/>
                <a:cs typeface="나눔스퀘어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963938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201" y="2051565"/>
            <a:ext cx="9120997" cy="469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나눔스퀘어"/>
                <a:cs typeface="나눔스퀘어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318015"/>
            <a:ext cx="9401044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>
                <a:solidFill>
                  <a:srgbClr val="000000"/>
                </a:solidFill>
                <a:latin typeface="나눔스퀘어" panose="020B0600000101010101" pitchFamily="50" charset="-127"/>
              </a:rPr>
              <a:t>CS101 </a:t>
            </a:r>
            <a:r>
              <a:rPr lang="en-US" altLang="ko-KR" spc="5" smtClean="0">
                <a:solidFill>
                  <a:srgbClr val="000000"/>
                </a:solidFill>
                <a:latin typeface="나눔스퀘어" panose="020B0600000101010101" pitchFamily="50" charset="-127"/>
              </a:rPr>
              <a:t>–</a:t>
            </a:r>
            <a:r>
              <a:rPr lang="ko-KR" altLang="en-US" spc="10" smtClean="0">
                <a:solidFill>
                  <a:srgbClr val="000000"/>
                </a:solidFill>
                <a:latin typeface="나눔스퀘어" panose="020B0600000101010101" pitchFamily="50" charset="-127"/>
              </a:rPr>
              <a:t>리스트 </a:t>
            </a:r>
            <a:r>
              <a:rPr lang="ko-KR" altLang="en-US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활용 예제</a:t>
            </a:r>
            <a:r>
              <a:rPr lang="en-US" altLang="ko-KR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: </a:t>
            </a:r>
            <a:r>
              <a:rPr lang="ko-KR" altLang="en-US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정렬과 소수 구하기 </a:t>
            </a:r>
            <a:r>
              <a:rPr lang="en-US" altLang="ko-KR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endParaRPr spc="-45" dirty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50" spc="-5" dirty="0">
                <a:latin typeface="나눔스퀘어" panose="020B0600000101010101" pitchFamily="50" charset="-127"/>
              </a:rPr>
              <a:t>Lecture</a:t>
            </a:r>
            <a:r>
              <a:rPr sz="2150" spc="-70" dirty="0">
                <a:latin typeface="나눔스퀘어" panose="020B0600000101010101" pitchFamily="50" charset="-127"/>
              </a:rPr>
              <a:t> </a:t>
            </a:r>
            <a:r>
              <a:rPr lang="en-US" sz="2150" spc="-70" dirty="0">
                <a:latin typeface="나눔스퀘어" panose="020B0600000101010101" pitchFamily="50" charset="-127"/>
              </a:rPr>
              <a:t>1</a:t>
            </a:r>
            <a:r>
              <a:rPr sz="2150" spc="-5" dirty="0">
                <a:latin typeface="나눔스퀘어" panose="020B0600000101010101" pitchFamily="50" charset="-127"/>
              </a:rPr>
              <a:t>6</a:t>
            </a:r>
            <a:endParaRPr sz="2150" dirty="0">
              <a:latin typeface="나눔스퀘어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6" y="3421834"/>
            <a:ext cx="1876425" cy="508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lang="en-US" sz="1550" spc="10" dirty="0">
              <a:solidFill>
                <a:srgbClr val="3333B2"/>
              </a:solidFill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3898901" y="4619625"/>
            <a:ext cx="6794500" cy="1701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2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중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반복문을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통해 리스트를 정렬할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소수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(prime number)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구하는 알고리즘을 구현할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25577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소수 구하기</a:t>
            </a:r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31956" y="1190625"/>
            <a:ext cx="4943344" cy="5746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altLang="ko-KR" spc="20" dirty="0">
                <a:latin typeface="Courier New" panose="02070309020205020404" pitchFamily="49" charset="0"/>
                <a:cs typeface="Courier New" panose="02070309020205020404" pitchFamily="49" charset="0"/>
              </a:rPr>
              <a:t># n </a:t>
            </a:r>
            <a:r>
              <a:rPr lang="ko-KR" alt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보다 작은 소수 리스트 구하기</a:t>
            </a:r>
            <a:endParaRPr lang="en-US" altLang="ko-KR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sieve(n):  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candidates = list(range(2,n))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altLang="ko-KR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# i: </a:t>
            </a:r>
            <a:r>
              <a:rPr lang="ko-KR" alt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확인된 소수에 대한 인덱스 </a:t>
            </a:r>
            <a:r>
              <a:rPr lang="en-US" altLang="ko-KR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(candidates): 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prime = candidates[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altLang="ko-KR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altLang="ko-KR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# j: </a:t>
            </a:r>
            <a:r>
              <a:rPr lang="ko-KR" alt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소수임을 확인해야 하는 </a:t>
            </a:r>
            <a:endParaRPr lang="en-US" altLang="ko-KR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altLang="ko-KR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ko-KR" alt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숫자에 대한 인덱스</a:t>
            </a:r>
            <a:r>
              <a:rPr lang="en-US" altLang="ko-KR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j = 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j &lt; 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(candidates): 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candidates[j]%prime==0: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candidates.pop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(j)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endParaRPr lang="en-US" altLang="ko-KR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j= j+1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2700">
              <a:lnSpc>
                <a:spcPct val="80000"/>
              </a:lnSpc>
              <a:spcBef>
                <a:spcPts val="840"/>
              </a:spcBef>
            </a:pP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candidates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 flipH="1">
            <a:off x="5194300" y="1266825"/>
            <a:ext cx="45719" cy="5449570"/>
          </a:xfrm>
          <a:custGeom>
            <a:avLst/>
            <a:gdLst/>
            <a:ahLst/>
            <a:cxnLst/>
            <a:rect l="l" t="t" r="r" b="b"/>
            <a:pathLst>
              <a:path h="4916170">
                <a:moveTo>
                  <a:pt x="0" y="4916136"/>
                </a:moveTo>
                <a:lnTo>
                  <a:pt x="0" y="0"/>
                </a:lnTo>
              </a:path>
            </a:pathLst>
          </a:custGeom>
          <a:ln w="110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22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6404" y="252894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49103" y="252894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71802" y="252894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94501" y="252894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17200" y="252894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39899" y="252894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62598" y="252894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85297" y="252894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49459" y="29290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72158" y="29290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4857" y="29290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17556" y="29290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40255" y="29290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70155" y="29290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5653" y="29290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08352" y="292905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697804" y="2414762"/>
            <a:ext cx="3698020" cy="1447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타원 56"/>
          <p:cNvSpPr/>
          <p:nvPr/>
        </p:nvSpPr>
        <p:spPr>
          <a:xfrm>
            <a:off x="5946613" y="2576597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8469799" y="2933595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018296" y="2941379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790276" y="2937456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935399" y="2932414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455398" y="2535165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624400" y="2531273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775788" y="2539648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873177" y="2539648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593128" y="2954265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49459" y="33055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72158" y="33055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94857" y="33055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17556" y="33055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40255" y="33055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70155" y="33055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85653" y="33055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08352" y="33055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906365" y="3292683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761001" y="3320758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02798" y="3330783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434666" y="3330783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912968" y="3333585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214971" y="3320758"/>
            <a:ext cx="35295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369312" y="2566239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타원 84"/>
          <p:cNvSpPr/>
          <p:nvPr/>
        </p:nvSpPr>
        <p:spPr>
          <a:xfrm>
            <a:off x="7212888" y="2566239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타원 85"/>
          <p:cNvSpPr/>
          <p:nvPr/>
        </p:nvSpPr>
        <p:spPr>
          <a:xfrm>
            <a:off x="8061500" y="2566239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타원 86"/>
          <p:cNvSpPr/>
          <p:nvPr/>
        </p:nvSpPr>
        <p:spPr>
          <a:xfrm>
            <a:off x="6357010" y="2970514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타원 87"/>
          <p:cNvSpPr/>
          <p:nvPr/>
        </p:nvSpPr>
        <p:spPr>
          <a:xfrm>
            <a:off x="7211110" y="2961892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타원 88"/>
          <p:cNvSpPr/>
          <p:nvPr/>
        </p:nvSpPr>
        <p:spPr>
          <a:xfrm>
            <a:off x="8901470" y="2970514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타원 89"/>
          <p:cNvSpPr/>
          <p:nvPr/>
        </p:nvSpPr>
        <p:spPr>
          <a:xfrm>
            <a:off x="6362638" y="3343670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/>
          <p:cNvSpPr/>
          <p:nvPr/>
        </p:nvSpPr>
        <p:spPr>
          <a:xfrm>
            <a:off x="8064533" y="3353006"/>
            <a:ext cx="298134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7540255" y="4091162"/>
            <a:ext cx="6559" cy="8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62337" y="5081762"/>
            <a:ext cx="35702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2 3 5 7 11 13 17 19 23</a:t>
            </a:r>
          </a:p>
        </p:txBody>
      </p:sp>
      <p:sp>
        <p:nvSpPr>
          <p:cNvPr id="95" name="object 5"/>
          <p:cNvSpPr txBox="1"/>
          <p:nvPr/>
        </p:nvSpPr>
        <p:spPr>
          <a:xfrm>
            <a:off x="5688003" y="885825"/>
            <a:ext cx="3858394" cy="1481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200"/>
              </a:lnSpc>
            </a:pPr>
            <a:r>
              <a:rPr lang="en-US" altLang="ko-KR" sz="2350" spc="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sieve(26): </a:t>
            </a:r>
            <a:br>
              <a:rPr lang="en-US" altLang="ko-KR" sz="2350" spc="2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350" spc="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</a:t>
            </a:r>
            <a:r>
              <a:rPr lang="en-US" altLang="ko-KR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26</a:t>
            </a:r>
            <a:r>
              <a:rPr lang="ko-KR" altLang="en-US" sz="2150" spc="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일 때 </a:t>
            </a:r>
            <a:r>
              <a:rPr lang="ko-KR" altLang="en-US" sz="2150" spc="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반환되는 리스트</a:t>
            </a:r>
            <a:endParaRPr lang="en-US" altLang="ko-KR" sz="2150" spc="5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5080">
              <a:lnSpc>
                <a:spcPct val="107200"/>
              </a:lnSpc>
            </a:pPr>
            <a:endParaRPr lang="en-US" altLang="ko-KR" sz="2150" spc="5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5080">
              <a:lnSpc>
                <a:spcPct val="107200"/>
              </a:lnSpc>
            </a:pPr>
            <a:r>
              <a:rPr lang="en-US" sz="2150" spc="5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candidates=</a:t>
            </a:r>
            <a:endParaRPr sz="21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393168" y="32480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j=1,…,23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5246" y="2486025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prime=2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9500" y="3082026"/>
            <a:ext cx="3048000" cy="3183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96819" y="4711994"/>
            <a:ext cx="4014888" cy="1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9472920" y="3294191"/>
            <a:ext cx="10959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j=2,…,12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467782" y="2522788"/>
            <a:ext cx="965008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b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prime=3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9472066" y="2522788"/>
            <a:ext cx="1082854" cy="1048402"/>
            <a:chOff x="9387361" y="4191156"/>
            <a:chExt cx="1082854" cy="1048402"/>
          </a:xfrm>
        </p:grpSpPr>
        <p:sp>
          <p:nvSpPr>
            <p:cNvPr id="98" name="TextBox 97"/>
            <p:cNvSpPr txBox="1"/>
            <p:nvPr/>
          </p:nvSpPr>
          <p:spPr>
            <a:xfrm>
              <a:off x="9392499" y="4962559"/>
              <a:ext cx="10777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j=3,…,9</a:t>
              </a:r>
              <a:endParaRPr lang="ko-KR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387361" y="4191156"/>
              <a:ext cx="96500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ko-K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=2</a:t>
              </a:r>
              <a:br>
                <a:rPr lang="en-US" altLang="ko-K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ko-K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prime=5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9452730" y="2557100"/>
            <a:ext cx="1092114" cy="1055342"/>
            <a:chOff x="9387361" y="4191156"/>
            <a:chExt cx="1092114" cy="1055342"/>
          </a:xfrm>
        </p:grpSpPr>
        <p:sp>
          <p:nvSpPr>
            <p:cNvPr id="101" name="TextBox 100"/>
            <p:cNvSpPr txBox="1"/>
            <p:nvPr/>
          </p:nvSpPr>
          <p:spPr>
            <a:xfrm>
              <a:off x="9392499" y="4969499"/>
              <a:ext cx="10869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j=4,…,8</a:t>
              </a:r>
              <a:endParaRPr lang="ko-KR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387361" y="4191156"/>
              <a:ext cx="96500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ko-K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=3</a:t>
              </a:r>
              <a:br>
                <a:rPr lang="en-US" altLang="ko-K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ko-K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prime=7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455900" y="2360696"/>
            <a:ext cx="1151478" cy="1542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69900" y="674228"/>
            <a:ext cx="45720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에라토스테네스의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체를 사용해봅시다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5138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39" grpId="0"/>
      <p:bldP spid="41" grpId="0"/>
      <p:bldP spid="46" grpId="0"/>
      <p:bldP spid="48" grpId="0"/>
      <p:bldP spid="52" grpId="1"/>
      <p:bldP spid="57" grpId="0" animBg="1"/>
      <p:bldP spid="57" grpId="1" animBg="1"/>
      <p:bldP spid="70" grpId="0"/>
      <p:bldP spid="74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4" grpId="0" animBg="1"/>
      <p:bldP spid="77" grpId="0"/>
      <p:bldP spid="77" grpId="1"/>
      <p:bldP spid="5" grpId="0"/>
      <p:bldP spid="5" grpId="1"/>
      <p:bldP spid="6" grpId="0" animBg="1"/>
      <p:bldP spid="6" grpId="1" animBg="1"/>
      <p:bldP spid="6" grpId="2" animBg="1"/>
      <p:bldP spid="6" grpId="3" animBg="1"/>
      <p:bldP spid="6" grpId="4" animBg="1"/>
      <p:bldP spid="92" grpId="0" animBg="1"/>
      <p:bldP spid="92" grpId="1" animBg="1"/>
      <p:bldP spid="92" grpId="2" animBg="1"/>
      <p:bldP spid="92" grpId="3" animBg="1"/>
      <p:bldP spid="96" grpId="0" animBg="1"/>
      <p:bldP spid="97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 및 예습</a:t>
            </a:r>
            <a:endParaRPr lang="ko-KR" altLang="en-US" dirty="0"/>
          </a:p>
        </p:txBody>
      </p:sp>
      <p:sp>
        <p:nvSpPr>
          <p:cNvPr id="10" name="object 8"/>
          <p:cNvSpPr txBox="1"/>
          <p:nvPr/>
        </p:nvSpPr>
        <p:spPr>
          <a:xfrm>
            <a:off x="2742387" y="2028825"/>
            <a:ext cx="7709713" cy="2171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2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중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반복문을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통해 리스트를 정렬할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소수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(prime number)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구하는 알고리즘을 구현할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619125" marR="942975">
              <a:lnSpc>
                <a:spcPct val="114900"/>
              </a:lnSpc>
              <a:spcBef>
                <a:spcPts val="650"/>
              </a:spcBef>
            </a:pP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755900" y="4480507"/>
            <a:ext cx="6870699" cy="1321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문자열을 다양한 방법으로 활용할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집합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(set)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자료구조를 활용할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4510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28384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5" dirty="0" err="1"/>
              <a:t>다시보기</a:t>
            </a:r>
            <a:r>
              <a:rPr lang="ko-KR" altLang="en-US" spc="15" dirty="0"/>
              <a:t> </a:t>
            </a:r>
            <a:r>
              <a:rPr lang="en-US" altLang="ko-KR" spc="15" dirty="0"/>
              <a:t>: </a:t>
            </a:r>
            <a:r>
              <a:rPr lang="ko-KR" altLang="en-US" spc="15" dirty="0"/>
              <a:t>정렬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38631"/>
            <a:ext cx="9486265" cy="565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리스트는 </a:t>
            </a:r>
            <a:r>
              <a:rPr lang="en-US" altLang="ko-KR" sz="2150" spc="-3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sort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함수를 이용해 원소들을 정렬할 수 있습니다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ko-KR" altLang="en-US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ta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[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"JinYeong"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"Jeongmin"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</a:t>
            </a:r>
            <a:r>
              <a:rPr sz="2350" spc="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"Minsuk"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61290">
              <a:lnSpc>
                <a:spcPct val="100000"/>
              </a:lnSpc>
              <a:spcBef>
                <a:spcPts val="140"/>
              </a:spcBef>
              <a:tabLst>
                <a:tab pos="648970" algn="l"/>
              </a:tabLst>
            </a:pPr>
            <a:r>
              <a:rPr lang="en-US"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"Dohoo"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"Sangjae"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"Byung-Jun"</a:t>
            </a:r>
            <a:r>
              <a:rPr sz="2350" spc="-1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]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</a:t>
            </a:r>
            <a:r>
              <a:rPr sz="2350" b="1" spc="-55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ta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sort()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</a:t>
            </a:r>
            <a:r>
              <a:rPr sz="2350" b="1" spc="-7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ta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['Byung-Jun', 'Dohoo', 'Jeongmin', 'JinYeong',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61290">
              <a:lnSpc>
                <a:spcPct val="100000"/>
              </a:lnSpc>
              <a:spcBef>
                <a:spcPts val="140"/>
              </a:spcBef>
              <a:tabLst>
                <a:tab pos="648970" algn="l"/>
              </a:tabLst>
            </a:pPr>
            <a:r>
              <a:rPr lang="en-US"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'Minsuk',</a:t>
            </a:r>
            <a:r>
              <a:rPr sz="2350" spc="-4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'Sangjae']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totals</a:t>
            </a:r>
            <a:r>
              <a:rPr 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리스트를 정렬해봅시다</a:t>
            </a:r>
            <a:r>
              <a:rPr lang="en-US" altLang="ko-KR" sz="2150" spc="-2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</a:t>
            </a:r>
            <a:r>
              <a:rPr sz="2350" b="1" spc="-45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totals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sort()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b="1" spc="2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&gt;&gt;&gt;</a:t>
            </a:r>
            <a:r>
              <a:rPr sz="2350" b="1" spc="-60" dirty="0">
                <a:solidFill>
                  <a:srgbClr val="00007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totals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[(1, 'Croatia'), (1, 'Kazakhstan'), (1,</a:t>
            </a:r>
            <a:r>
              <a:rPr sz="2350" spc="25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'Slovakia'),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61290">
              <a:lnSpc>
                <a:spcPct val="100000"/>
              </a:lnSpc>
              <a:spcBef>
                <a:spcPts val="140"/>
              </a:spcBef>
              <a:tabLst>
                <a:tab pos="648970" algn="l"/>
              </a:tabLst>
            </a:pPr>
            <a:r>
              <a:rPr lang="en-US"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(2, 'Ukraine'), (3, 'Australia'), ...,</a:t>
            </a:r>
            <a:r>
              <a:rPr sz="2350" spc="5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(8,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61290">
              <a:lnSpc>
                <a:spcPct val="100000"/>
              </a:lnSpc>
              <a:spcBef>
                <a:spcPts val="140"/>
              </a:spcBef>
              <a:tabLst>
                <a:tab pos="648970" algn="l"/>
              </a:tabLst>
            </a:pPr>
            <a:r>
              <a:rPr lang="en-US"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'Japan'), (8, 'Slovenia'), (8, 'South</a:t>
            </a:r>
            <a:r>
              <a:rPr sz="2350" spc="15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Korea'),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61290">
              <a:lnSpc>
                <a:spcPct val="100000"/>
              </a:lnSpc>
              <a:spcBef>
                <a:spcPts val="140"/>
              </a:spcBef>
              <a:tabLst>
                <a:tab pos="648970" algn="l"/>
              </a:tabLst>
            </a:pPr>
            <a:r>
              <a:rPr lang="en-US"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1300" i="1" spc="-1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..., (33,</a:t>
            </a:r>
            <a:r>
              <a:rPr sz="2350" spc="-4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878787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'Russia')]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12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22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345424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17223"/>
            <a:ext cx="9639385" cy="426720"/>
          </a:xfrm>
        </p:spPr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99" y="2013704"/>
            <a:ext cx="5334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# </a:t>
            </a:r>
            <a:r>
              <a:rPr lang="ko-KR" altLang="en-US" sz="2200" dirty="0" smtClean="0"/>
              <a:t>리스트 </a:t>
            </a:r>
            <a:r>
              <a:rPr lang="en-US" altLang="ko-KR" sz="2200" dirty="0" smtClean="0"/>
              <a:t>a</a:t>
            </a:r>
            <a:r>
              <a:rPr lang="ko-KR" altLang="en-US" sz="2200" dirty="0" smtClean="0"/>
              <a:t>의 원소들을 크기 순으로 정렬</a:t>
            </a:r>
            <a:r>
              <a:rPr lang="en-US" altLang="ko-KR" sz="2200" dirty="0" smtClean="0"/>
              <a:t> </a:t>
            </a:r>
            <a:endParaRPr lang="en-US" altLang="ko-KR" sz="2200" dirty="0"/>
          </a:p>
          <a:p>
            <a:r>
              <a:rPr lang="en-US" altLang="ko-KR" sz="2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a[i-1],a[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ko-KR" altLang="en-US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utoShape 14" descr="\to "/>
          <p:cNvSpPr>
            <a:spLocks noChangeAspect="1" noChangeArrowheads="1"/>
          </p:cNvSpPr>
          <p:nvPr/>
        </p:nvSpPr>
        <p:spPr bwMode="auto">
          <a:xfrm>
            <a:off x="587375" y="160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5" descr="\to "/>
          <p:cNvSpPr>
            <a:spLocks noChangeAspect="1" noChangeArrowheads="1"/>
          </p:cNvSpPr>
          <p:nvPr/>
        </p:nvSpPr>
        <p:spPr bwMode="auto">
          <a:xfrm>
            <a:off x="587375" y="189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03300" y="5457825"/>
            <a:ext cx="3124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[5,1,4,2,8]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[1,2,4,5,8]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정렬합니다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894" y="1130766"/>
            <a:ext cx="310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Sort </a:t>
            </a:r>
            <a:r>
              <a:rPr lang="ko-KR" altLang="en-US" dirty="0" smtClean="0"/>
              <a:t>시각화 참고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://visualgo.net/en/sorting</a:t>
            </a:r>
          </a:p>
        </p:txBody>
      </p:sp>
      <p:pic>
        <p:nvPicPr>
          <p:cNvPr id="5" name="sort-5-1-4-2-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94500" y="2013704"/>
            <a:ext cx="2362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1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17223"/>
            <a:ext cx="9639385" cy="426720"/>
          </a:xfrm>
        </p:spPr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99" y="2013704"/>
            <a:ext cx="5334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# </a:t>
            </a:r>
            <a:r>
              <a:rPr lang="ko-KR" altLang="en-US" sz="2200" dirty="0" smtClean="0"/>
              <a:t>리스트 </a:t>
            </a:r>
            <a:r>
              <a:rPr lang="en-US" altLang="ko-KR" sz="2200" dirty="0" smtClean="0"/>
              <a:t>a</a:t>
            </a:r>
            <a:r>
              <a:rPr lang="ko-KR" altLang="en-US" sz="2200" dirty="0" smtClean="0"/>
              <a:t>의 원소들을 크기 순으로 정렬</a:t>
            </a:r>
            <a:r>
              <a:rPr lang="en-US" altLang="ko-KR" sz="2200" dirty="0" smtClean="0"/>
              <a:t> </a:t>
            </a:r>
            <a:endParaRPr lang="en-US" altLang="ko-KR" sz="2200" dirty="0"/>
          </a:p>
          <a:p>
            <a:r>
              <a:rPr lang="en-US" altLang="ko-KR" sz="2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a[i-1],a[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ko-KR" altLang="en-US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47864"/>
              </p:ext>
            </p:extLst>
          </p:nvPr>
        </p:nvGraphicFramePr>
        <p:xfrm>
          <a:off x="5346701" y="123825"/>
          <a:ext cx="2279496" cy="20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84788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78730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sp>
        <p:nvSpPr>
          <p:cNvPr id="20" name="AutoShape 14" descr="\to "/>
          <p:cNvSpPr>
            <a:spLocks noChangeAspect="1" noChangeArrowheads="1"/>
          </p:cNvSpPr>
          <p:nvPr/>
        </p:nvSpPr>
        <p:spPr bwMode="auto">
          <a:xfrm>
            <a:off x="587375" y="160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5" descr="\to "/>
          <p:cNvSpPr>
            <a:spLocks noChangeAspect="1" noChangeArrowheads="1"/>
          </p:cNvSpPr>
          <p:nvPr/>
        </p:nvSpPr>
        <p:spPr bwMode="auto">
          <a:xfrm>
            <a:off x="587375" y="189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AA95D-5C33-4DA8-9457-887410A2D421}"/>
              </a:ext>
            </a:extLst>
          </p:cNvPr>
          <p:cNvSpPr txBox="1"/>
          <p:nvPr/>
        </p:nvSpPr>
        <p:spPr>
          <a:xfrm>
            <a:off x="7835678" y="240965"/>
            <a:ext cx="2616422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첫번째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5 1</a:t>
            </a:r>
            <a:r>
              <a:rPr lang="en-US" altLang="ko-KR" dirty="0"/>
              <a:t> 4 2 8 ) -&gt; ( </a:t>
            </a:r>
            <a:r>
              <a:rPr lang="en-US" altLang="ko-KR" b="1" u="sng" dirty="0">
                <a:solidFill>
                  <a:srgbClr val="FF0000"/>
                </a:solidFill>
              </a:rPr>
              <a:t>1 5</a:t>
            </a:r>
            <a:r>
              <a:rPr lang="en-US" altLang="ko-KR" b="1" dirty="0"/>
              <a:t> </a:t>
            </a:r>
            <a:r>
              <a:rPr lang="en-US" altLang="ko-KR" dirty="0"/>
              <a:t>4 2 8 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003300" y="5457825"/>
            <a:ext cx="3124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[5,1,4,2,8]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[1,2,4,5,8]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정렬합니다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0682" y="3400425"/>
            <a:ext cx="4596018" cy="16763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17223"/>
            <a:ext cx="9639385" cy="426720"/>
          </a:xfrm>
        </p:spPr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99" y="2013704"/>
            <a:ext cx="5334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# </a:t>
            </a:r>
            <a:r>
              <a:rPr lang="ko-KR" altLang="en-US" sz="2200" dirty="0" smtClean="0"/>
              <a:t>리스트 </a:t>
            </a:r>
            <a:r>
              <a:rPr lang="en-US" altLang="ko-KR" sz="2200" dirty="0" smtClean="0"/>
              <a:t>a</a:t>
            </a:r>
            <a:r>
              <a:rPr lang="ko-KR" altLang="en-US" sz="2200" dirty="0" smtClean="0"/>
              <a:t>의 원소들을 크기 순으로 정렬</a:t>
            </a:r>
            <a:r>
              <a:rPr lang="en-US" altLang="ko-KR" sz="2200" dirty="0" smtClean="0"/>
              <a:t> </a:t>
            </a:r>
            <a:endParaRPr lang="en-US" altLang="ko-KR" sz="2200" dirty="0"/>
          </a:p>
          <a:p>
            <a:r>
              <a:rPr lang="en-US" altLang="ko-KR" sz="2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a[i-1],a[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ko-KR" altLang="en-US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81748"/>
              </p:ext>
            </p:extLst>
          </p:nvPr>
        </p:nvGraphicFramePr>
        <p:xfrm>
          <a:off x="5346701" y="123825"/>
          <a:ext cx="2279496" cy="20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84788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78730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sp>
        <p:nvSpPr>
          <p:cNvPr id="20" name="AutoShape 14" descr="\to "/>
          <p:cNvSpPr>
            <a:spLocks noChangeAspect="1" noChangeArrowheads="1"/>
          </p:cNvSpPr>
          <p:nvPr/>
        </p:nvSpPr>
        <p:spPr bwMode="auto">
          <a:xfrm>
            <a:off x="587375" y="160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5" descr="\to "/>
          <p:cNvSpPr>
            <a:spLocks noChangeAspect="1" noChangeArrowheads="1"/>
          </p:cNvSpPr>
          <p:nvPr/>
        </p:nvSpPr>
        <p:spPr bwMode="auto">
          <a:xfrm>
            <a:off x="587375" y="189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AA95D-5C33-4DA8-9457-887410A2D421}"/>
              </a:ext>
            </a:extLst>
          </p:cNvPr>
          <p:cNvSpPr txBox="1"/>
          <p:nvPr/>
        </p:nvSpPr>
        <p:spPr>
          <a:xfrm>
            <a:off x="7835678" y="240965"/>
            <a:ext cx="2616422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첫번째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5 1</a:t>
            </a:r>
            <a:r>
              <a:rPr lang="en-US" altLang="ko-KR" dirty="0"/>
              <a:t> 4 2 8 ) -&gt; ( </a:t>
            </a:r>
            <a:r>
              <a:rPr lang="en-US" altLang="ko-KR" b="1" u="sng" dirty="0">
                <a:solidFill>
                  <a:srgbClr val="FF0000"/>
                </a:solidFill>
              </a:rPr>
              <a:t>1 5</a:t>
            </a:r>
            <a:r>
              <a:rPr lang="en-US" altLang="ko-KR" b="1" dirty="0"/>
              <a:t> </a:t>
            </a:r>
            <a:r>
              <a:rPr lang="en-US" altLang="ko-KR" dirty="0"/>
              <a:t>4 2 8 </a:t>
            </a:r>
            <a:r>
              <a:rPr lang="en-US" altLang="ko-KR" dirty="0" smtClean="0"/>
              <a:t>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( 1 </a:t>
            </a:r>
            <a:r>
              <a:rPr lang="en-US" altLang="ko-KR" b="1" u="sng" dirty="0"/>
              <a:t>5 4</a:t>
            </a:r>
            <a:r>
              <a:rPr lang="en-US" altLang="ko-KR" b="1" dirty="0"/>
              <a:t> </a:t>
            </a:r>
            <a:r>
              <a:rPr lang="en-US" altLang="ko-KR" dirty="0"/>
              <a:t>2 8 ) -&gt; ( 1 </a:t>
            </a:r>
            <a:r>
              <a:rPr lang="en-US" altLang="ko-KR" b="1" u="sng" dirty="0">
                <a:solidFill>
                  <a:srgbClr val="FF0000"/>
                </a:solidFill>
              </a:rPr>
              <a:t>4 5</a:t>
            </a:r>
            <a:r>
              <a:rPr lang="en-US" altLang="ko-KR" dirty="0"/>
              <a:t> 2 8 )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003300" y="5457825"/>
            <a:ext cx="3124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[5,1,4,2,8]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[1,2,4,5,8]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정렬합니다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0682" y="3400425"/>
            <a:ext cx="4596018" cy="16763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17223"/>
            <a:ext cx="9639385" cy="426720"/>
          </a:xfrm>
        </p:spPr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99" y="2013704"/>
            <a:ext cx="5334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# </a:t>
            </a:r>
            <a:r>
              <a:rPr lang="ko-KR" altLang="en-US" sz="2200" dirty="0" smtClean="0"/>
              <a:t>리스트 </a:t>
            </a:r>
            <a:r>
              <a:rPr lang="en-US" altLang="ko-KR" sz="2200" dirty="0" smtClean="0"/>
              <a:t>a</a:t>
            </a:r>
            <a:r>
              <a:rPr lang="ko-KR" altLang="en-US" sz="2200" dirty="0" smtClean="0"/>
              <a:t>의 원소들을 크기 순으로 정렬</a:t>
            </a:r>
            <a:r>
              <a:rPr lang="en-US" altLang="ko-KR" sz="2200" dirty="0" smtClean="0"/>
              <a:t> </a:t>
            </a:r>
            <a:endParaRPr lang="en-US" altLang="ko-KR" sz="2200" dirty="0"/>
          </a:p>
          <a:p>
            <a:r>
              <a:rPr lang="en-US" altLang="ko-KR" sz="2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a[i-1],a[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ko-KR" altLang="en-US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91783"/>
              </p:ext>
            </p:extLst>
          </p:nvPr>
        </p:nvGraphicFramePr>
        <p:xfrm>
          <a:off x="5346701" y="123825"/>
          <a:ext cx="2279496" cy="20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84788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78730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sp>
        <p:nvSpPr>
          <p:cNvPr id="20" name="AutoShape 14" descr="\to "/>
          <p:cNvSpPr>
            <a:spLocks noChangeAspect="1" noChangeArrowheads="1"/>
          </p:cNvSpPr>
          <p:nvPr/>
        </p:nvSpPr>
        <p:spPr bwMode="auto">
          <a:xfrm>
            <a:off x="587375" y="160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5" descr="\to "/>
          <p:cNvSpPr>
            <a:spLocks noChangeAspect="1" noChangeArrowheads="1"/>
          </p:cNvSpPr>
          <p:nvPr/>
        </p:nvSpPr>
        <p:spPr bwMode="auto">
          <a:xfrm>
            <a:off x="587375" y="189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AA95D-5C33-4DA8-9457-887410A2D421}"/>
              </a:ext>
            </a:extLst>
          </p:cNvPr>
          <p:cNvSpPr txBox="1"/>
          <p:nvPr/>
        </p:nvSpPr>
        <p:spPr>
          <a:xfrm>
            <a:off x="7835678" y="240965"/>
            <a:ext cx="2616422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첫번째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5 1</a:t>
            </a:r>
            <a:r>
              <a:rPr lang="en-US" altLang="ko-KR" dirty="0"/>
              <a:t> 4 2 8 ) -&gt; ( </a:t>
            </a:r>
            <a:r>
              <a:rPr lang="en-US" altLang="ko-KR" b="1" u="sng" dirty="0">
                <a:solidFill>
                  <a:srgbClr val="FF0000"/>
                </a:solidFill>
              </a:rPr>
              <a:t>1 5</a:t>
            </a:r>
            <a:r>
              <a:rPr lang="en-US" altLang="ko-KR" b="1" dirty="0"/>
              <a:t> </a:t>
            </a:r>
            <a:r>
              <a:rPr lang="en-US" altLang="ko-KR" dirty="0"/>
              <a:t>4 2 8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</a:t>
            </a:r>
            <a:r>
              <a:rPr lang="en-US" altLang="ko-KR" b="1" u="sng" dirty="0"/>
              <a:t>5 4</a:t>
            </a:r>
            <a:r>
              <a:rPr lang="en-US" altLang="ko-KR" b="1" dirty="0"/>
              <a:t> </a:t>
            </a:r>
            <a:r>
              <a:rPr lang="en-US" altLang="ko-KR" dirty="0"/>
              <a:t>2 8 ) -&gt; ( 1 </a:t>
            </a:r>
            <a:r>
              <a:rPr lang="en-US" altLang="ko-KR" b="1" u="sng" dirty="0">
                <a:solidFill>
                  <a:srgbClr val="FF0000"/>
                </a:solidFill>
              </a:rPr>
              <a:t>4 5</a:t>
            </a:r>
            <a:r>
              <a:rPr lang="en-US" altLang="ko-KR" dirty="0"/>
              <a:t> 2 8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4 </a:t>
            </a:r>
            <a:r>
              <a:rPr lang="en-US" altLang="ko-KR" b="1" u="sng" dirty="0"/>
              <a:t>5 2</a:t>
            </a:r>
            <a:r>
              <a:rPr lang="en-US" altLang="ko-KR" dirty="0"/>
              <a:t> 8 ) -&gt; ( 1 4 </a:t>
            </a:r>
            <a:r>
              <a:rPr lang="en-US" altLang="ko-KR" b="1" u="sng" dirty="0">
                <a:solidFill>
                  <a:srgbClr val="FF0000"/>
                </a:solidFill>
              </a:rPr>
              <a:t>2 5</a:t>
            </a:r>
            <a:r>
              <a:rPr lang="en-US" altLang="ko-KR" dirty="0"/>
              <a:t> 8 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003300" y="5457825"/>
            <a:ext cx="3124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[5,1,4,2,8]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[1,2,4,5,8]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정렬합니다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0682" y="3400425"/>
            <a:ext cx="4596018" cy="16763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17223"/>
            <a:ext cx="9639385" cy="426720"/>
          </a:xfrm>
        </p:spPr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99" y="2013704"/>
            <a:ext cx="5334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# </a:t>
            </a:r>
            <a:r>
              <a:rPr lang="ko-KR" altLang="en-US" sz="2200" dirty="0" smtClean="0"/>
              <a:t>리스트 </a:t>
            </a:r>
            <a:r>
              <a:rPr lang="en-US" altLang="ko-KR" sz="2200" dirty="0" smtClean="0"/>
              <a:t>a</a:t>
            </a:r>
            <a:r>
              <a:rPr lang="ko-KR" altLang="en-US" sz="2200" dirty="0" smtClean="0"/>
              <a:t>의 원소들을 크기 순으로 정렬</a:t>
            </a:r>
            <a:r>
              <a:rPr lang="en-US" altLang="ko-KR" sz="2200" dirty="0" smtClean="0"/>
              <a:t> </a:t>
            </a:r>
            <a:endParaRPr lang="en-US" altLang="ko-KR" sz="2200" dirty="0"/>
          </a:p>
          <a:p>
            <a:r>
              <a:rPr lang="en-US" altLang="ko-KR" sz="2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a[i-1],a[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ko-KR" altLang="en-US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346701" y="123825"/>
          <a:ext cx="2279496" cy="20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84788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78730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sp>
        <p:nvSpPr>
          <p:cNvPr id="20" name="AutoShape 14" descr="\to "/>
          <p:cNvSpPr>
            <a:spLocks noChangeAspect="1" noChangeArrowheads="1"/>
          </p:cNvSpPr>
          <p:nvPr/>
        </p:nvSpPr>
        <p:spPr bwMode="auto">
          <a:xfrm>
            <a:off x="587375" y="160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5" descr="\to "/>
          <p:cNvSpPr>
            <a:spLocks noChangeAspect="1" noChangeArrowheads="1"/>
          </p:cNvSpPr>
          <p:nvPr/>
        </p:nvSpPr>
        <p:spPr bwMode="auto">
          <a:xfrm>
            <a:off x="587375" y="189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AA95D-5C33-4DA8-9457-887410A2D421}"/>
              </a:ext>
            </a:extLst>
          </p:cNvPr>
          <p:cNvSpPr txBox="1"/>
          <p:nvPr/>
        </p:nvSpPr>
        <p:spPr>
          <a:xfrm>
            <a:off x="7835678" y="240965"/>
            <a:ext cx="2616422" cy="2973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첫번째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5 1</a:t>
            </a:r>
            <a:r>
              <a:rPr lang="en-US" altLang="ko-KR" dirty="0"/>
              <a:t> 4 2 8 ) -&gt; ( </a:t>
            </a:r>
            <a:r>
              <a:rPr lang="en-US" altLang="ko-KR" b="1" u="sng" dirty="0">
                <a:solidFill>
                  <a:srgbClr val="FF0000"/>
                </a:solidFill>
              </a:rPr>
              <a:t>1 5</a:t>
            </a:r>
            <a:r>
              <a:rPr lang="en-US" altLang="ko-KR" b="1" dirty="0"/>
              <a:t> </a:t>
            </a:r>
            <a:r>
              <a:rPr lang="en-US" altLang="ko-KR" dirty="0"/>
              <a:t>4 2 8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</a:t>
            </a:r>
            <a:r>
              <a:rPr lang="en-US" altLang="ko-KR" b="1" u="sng" dirty="0"/>
              <a:t>5 4</a:t>
            </a:r>
            <a:r>
              <a:rPr lang="en-US" altLang="ko-KR" b="1" dirty="0"/>
              <a:t> </a:t>
            </a:r>
            <a:r>
              <a:rPr lang="en-US" altLang="ko-KR" dirty="0"/>
              <a:t>2 8 ) -&gt; ( 1 </a:t>
            </a:r>
            <a:r>
              <a:rPr lang="en-US" altLang="ko-KR" b="1" u="sng" dirty="0">
                <a:solidFill>
                  <a:srgbClr val="FF0000"/>
                </a:solidFill>
              </a:rPr>
              <a:t>4 5</a:t>
            </a:r>
            <a:r>
              <a:rPr lang="en-US" altLang="ko-KR" dirty="0"/>
              <a:t> 2 8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4 </a:t>
            </a:r>
            <a:r>
              <a:rPr lang="en-US" altLang="ko-KR" b="1" u="sng" dirty="0"/>
              <a:t>5 2</a:t>
            </a:r>
            <a:r>
              <a:rPr lang="en-US" altLang="ko-KR" dirty="0"/>
              <a:t> 8 ) -&gt; ( 1 4 </a:t>
            </a:r>
            <a:r>
              <a:rPr lang="en-US" altLang="ko-KR" b="1" u="sng" dirty="0">
                <a:solidFill>
                  <a:srgbClr val="FF0000"/>
                </a:solidFill>
              </a:rPr>
              <a:t>2 5</a:t>
            </a:r>
            <a:r>
              <a:rPr lang="en-US" altLang="ko-KR" dirty="0"/>
              <a:t>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4 2 </a:t>
            </a:r>
            <a:r>
              <a:rPr lang="en-US" altLang="ko-KR" b="1" u="sng" dirty="0"/>
              <a:t>5 8</a:t>
            </a:r>
            <a:r>
              <a:rPr lang="en-US" altLang="ko-KR" dirty="0"/>
              <a:t> ) = ( 1 4 2 </a:t>
            </a:r>
            <a:r>
              <a:rPr lang="en-US" altLang="ko-KR" b="1" u="sng" dirty="0"/>
              <a:t>5 8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i="1" dirty="0" smtClean="0"/>
              <a:t>sorted = </a:t>
            </a:r>
            <a:r>
              <a:rPr lang="en-US" altLang="ko-KR" i="1" dirty="0"/>
              <a:t>False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03300" y="5457825"/>
            <a:ext cx="3124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[5,1,4,2,8]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[1,2,4,5,8]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정렬합니다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0682" y="3400425"/>
            <a:ext cx="4596018" cy="16763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17223"/>
            <a:ext cx="9639385" cy="426720"/>
          </a:xfrm>
        </p:spPr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99" y="2013704"/>
            <a:ext cx="5334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# </a:t>
            </a:r>
            <a:r>
              <a:rPr lang="ko-KR" altLang="en-US" sz="2200" dirty="0" smtClean="0"/>
              <a:t>리스트 </a:t>
            </a:r>
            <a:r>
              <a:rPr lang="en-US" altLang="ko-KR" sz="2200" dirty="0" smtClean="0"/>
              <a:t>a</a:t>
            </a:r>
            <a:r>
              <a:rPr lang="ko-KR" altLang="en-US" sz="2200" dirty="0" smtClean="0"/>
              <a:t>의 원소들을 크기 순으로 정렬</a:t>
            </a:r>
            <a:r>
              <a:rPr lang="en-US" altLang="ko-KR" sz="2200" dirty="0" smtClean="0"/>
              <a:t> </a:t>
            </a:r>
            <a:endParaRPr lang="en-US" altLang="ko-KR" sz="2200" dirty="0"/>
          </a:p>
          <a:p>
            <a:r>
              <a:rPr lang="en-US" altLang="ko-KR" sz="2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a[i-1],a[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ko-KR" altLang="en-US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346701" y="123825"/>
          <a:ext cx="2279496" cy="20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84788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78730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sp>
        <p:nvSpPr>
          <p:cNvPr id="20" name="AutoShape 14" descr="\to "/>
          <p:cNvSpPr>
            <a:spLocks noChangeAspect="1" noChangeArrowheads="1"/>
          </p:cNvSpPr>
          <p:nvPr/>
        </p:nvSpPr>
        <p:spPr bwMode="auto">
          <a:xfrm>
            <a:off x="587375" y="160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5" descr="\to "/>
          <p:cNvSpPr>
            <a:spLocks noChangeAspect="1" noChangeArrowheads="1"/>
          </p:cNvSpPr>
          <p:nvPr/>
        </p:nvSpPr>
        <p:spPr bwMode="auto">
          <a:xfrm>
            <a:off x="587375" y="189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AA95D-5C33-4DA8-9457-887410A2D421}"/>
              </a:ext>
            </a:extLst>
          </p:cNvPr>
          <p:cNvSpPr txBox="1"/>
          <p:nvPr/>
        </p:nvSpPr>
        <p:spPr>
          <a:xfrm>
            <a:off x="7835678" y="240965"/>
            <a:ext cx="2616422" cy="513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첫번째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5 1</a:t>
            </a:r>
            <a:r>
              <a:rPr lang="en-US" altLang="ko-KR" dirty="0"/>
              <a:t> 4 2 8 ) -&gt; ( </a:t>
            </a:r>
            <a:r>
              <a:rPr lang="en-US" altLang="ko-KR" b="1" u="sng" dirty="0">
                <a:solidFill>
                  <a:srgbClr val="FF0000"/>
                </a:solidFill>
              </a:rPr>
              <a:t>1 5</a:t>
            </a:r>
            <a:r>
              <a:rPr lang="en-US" altLang="ko-KR" b="1" dirty="0"/>
              <a:t> </a:t>
            </a:r>
            <a:r>
              <a:rPr lang="en-US" altLang="ko-KR" dirty="0"/>
              <a:t>4 2 8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</a:t>
            </a:r>
            <a:r>
              <a:rPr lang="en-US" altLang="ko-KR" b="1" u="sng" dirty="0"/>
              <a:t>5 4</a:t>
            </a:r>
            <a:r>
              <a:rPr lang="en-US" altLang="ko-KR" b="1" dirty="0"/>
              <a:t> </a:t>
            </a:r>
            <a:r>
              <a:rPr lang="en-US" altLang="ko-KR" dirty="0"/>
              <a:t>2 8 ) -&gt; ( 1 </a:t>
            </a:r>
            <a:r>
              <a:rPr lang="en-US" altLang="ko-KR" b="1" u="sng" dirty="0">
                <a:solidFill>
                  <a:srgbClr val="FF0000"/>
                </a:solidFill>
              </a:rPr>
              <a:t>4 5</a:t>
            </a:r>
            <a:r>
              <a:rPr lang="en-US" altLang="ko-KR" dirty="0"/>
              <a:t> 2 8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4 </a:t>
            </a:r>
            <a:r>
              <a:rPr lang="en-US" altLang="ko-KR" b="1" u="sng" dirty="0"/>
              <a:t>5 2</a:t>
            </a:r>
            <a:r>
              <a:rPr lang="en-US" altLang="ko-KR" dirty="0"/>
              <a:t> 8 ) -&gt; ( 1 4 </a:t>
            </a:r>
            <a:r>
              <a:rPr lang="en-US" altLang="ko-KR" b="1" u="sng" dirty="0">
                <a:solidFill>
                  <a:srgbClr val="FF0000"/>
                </a:solidFill>
              </a:rPr>
              <a:t>2 5</a:t>
            </a:r>
            <a:r>
              <a:rPr lang="en-US" altLang="ko-KR" dirty="0"/>
              <a:t>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4 2 </a:t>
            </a:r>
            <a:r>
              <a:rPr lang="en-US" altLang="ko-KR" b="1" u="sng" dirty="0"/>
              <a:t>5 8</a:t>
            </a:r>
            <a:r>
              <a:rPr lang="en-US" altLang="ko-KR" dirty="0"/>
              <a:t> ) = ( 1 4 2 </a:t>
            </a:r>
            <a:r>
              <a:rPr lang="en-US" altLang="ko-KR" b="1" u="sng" dirty="0"/>
              <a:t>5 8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i="1" dirty="0" smtClean="0"/>
              <a:t>sorted = </a:t>
            </a:r>
            <a:r>
              <a:rPr lang="en-US" altLang="ko-KR" i="1" dirty="0"/>
              <a:t>False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두번째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1 4</a:t>
            </a:r>
            <a:r>
              <a:rPr lang="en-US" altLang="ko-KR" dirty="0"/>
              <a:t> 2 5 8 ) = ( </a:t>
            </a:r>
            <a:r>
              <a:rPr lang="en-US" altLang="ko-KR" b="1" u="sng" dirty="0"/>
              <a:t>1 4</a:t>
            </a:r>
            <a:r>
              <a:rPr lang="en-US" altLang="ko-KR" dirty="0"/>
              <a:t> 2 5 8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</a:t>
            </a:r>
            <a:r>
              <a:rPr lang="en-US" altLang="ko-KR" b="1" u="sng" dirty="0"/>
              <a:t>4 2</a:t>
            </a:r>
            <a:r>
              <a:rPr lang="en-US" altLang="ko-KR" dirty="0"/>
              <a:t> 5 8 ) -&gt; ( 1 </a:t>
            </a:r>
            <a:r>
              <a:rPr lang="en-US" altLang="ko-KR" b="1" u="sng" dirty="0">
                <a:solidFill>
                  <a:srgbClr val="FF0000"/>
                </a:solidFill>
              </a:rPr>
              <a:t>2 4</a:t>
            </a:r>
            <a:r>
              <a:rPr lang="en-US" altLang="ko-KR" dirty="0"/>
              <a:t> 5 8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2 </a:t>
            </a:r>
            <a:r>
              <a:rPr lang="en-US" altLang="ko-KR" b="1" u="sng" dirty="0"/>
              <a:t>4 5</a:t>
            </a:r>
            <a:r>
              <a:rPr lang="en-US" altLang="ko-KR" dirty="0"/>
              <a:t> 8 ) = ( 1 2 </a:t>
            </a:r>
            <a:r>
              <a:rPr lang="en-US" altLang="ko-KR" b="1" u="sng" dirty="0"/>
              <a:t>4 5</a:t>
            </a:r>
            <a:r>
              <a:rPr lang="en-US" altLang="ko-KR" dirty="0"/>
              <a:t>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2 4 </a:t>
            </a:r>
            <a:r>
              <a:rPr lang="en-US" altLang="ko-KR" b="1" u="sng" dirty="0"/>
              <a:t>5 8</a:t>
            </a:r>
            <a:r>
              <a:rPr lang="en-US" altLang="ko-KR" dirty="0"/>
              <a:t> ) = ( 1 2 4 </a:t>
            </a:r>
            <a:r>
              <a:rPr lang="en-US" altLang="ko-KR" b="1" u="sng" dirty="0"/>
              <a:t>5 8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i="1" dirty="0" smtClean="0"/>
              <a:t>sorted = </a:t>
            </a:r>
            <a:r>
              <a:rPr lang="en-US" altLang="ko-KR" i="1" dirty="0"/>
              <a:t>False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440495" y="2530014"/>
          <a:ext cx="2185702" cy="206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28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08758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19858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851658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8185704" y="2409825"/>
            <a:ext cx="0" cy="32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03300" y="5457825"/>
            <a:ext cx="3124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[5,1,4,2,8]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[1,2,4,5,8]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정렬합니다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0682" y="3400425"/>
            <a:ext cx="4596018" cy="16763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17223"/>
            <a:ext cx="9639385" cy="426720"/>
          </a:xfrm>
        </p:spPr>
        <p:txBody>
          <a:bodyPr/>
          <a:lstStyle/>
          <a:p>
            <a:r>
              <a:rPr lang="ko-KR" altLang="en-US" dirty="0"/>
              <a:t>버블 정렬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99" y="2013704"/>
            <a:ext cx="5334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# </a:t>
            </a:r>
            <a:r>
              <a:rPr lang="ko-KR" altLang="en-US" sz="2200" dirty="0" smtClean="0"/>
              <a:t>리스트 </a:t>
            </a:r>
            <a:r>
              <a:rPr lang="en-US" altLang="ko-KR" sz="2200" dirty="0" smtClean="0"/>
              <a:t>a</a:t>
            </a:r>
            <a:r>
              <a:rPr lang="ko-KR" altLang="en-US" sz="2200" dirty="0" smtClean="0"/>
              <a:t>의 원소들을 크기 순으로 정렬</a:t>
            </a:r>
            <a:r>
              <a:rPr lang="en-US" altLang="ko-KR" sz="2200" dirty="0" smtClean="0"/>
              <a:t> </a:t>
            </a:r>
            <a:endParaRPr lang="en-US" altLang="ko-KR" sz="2200" dirty="0"/>
          </a:p>
          <a:p>
            <a:r>
              <a:rPr lang="en-US" altLang="ko-KR" sz="2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2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2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2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sz="2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</a:t>
            </a:r>
            <a:r>
              <a:rPr lang="en-US" altLang="ko-KR" sz="22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a[i-1],a[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</a:t>
            </a:r>
            <a:r>
              <a:rPr lang="en-US" altLang="ko-K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],a[i-1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 = </a:t>
            </a:r>
            <a:r>
              <a:rPr lang="en-US" altLang="ko-K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ko-KR" altLang="en-US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346701" y="123825"/>
          <a:ext cx="2279496" cy="20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84788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78730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995760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3255" marR="83255" marT="41628" marB="41628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sp>
        <p:nvSpPr>
          <p:cNvPr id="20" name="AutoShape 14" descr="\to "/>
          <p:cNvSpPr>
            <a:spLocks noChangeAspect="1" noChangeArrowheads="1"/>
          </p:cNvSpPr>
          <p:nvPr/>
        </p:nvSpPr>
        <p:spPr bwMode="auto">
          <a:xfrm>
            <a:off x="587375" y="160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AutoShape 15" descr="\to "/>
          <p:cNvSpPr>
            <a:spLocks noChangeAspect="1" noChangeArrowheads="1"/>
          </p:cNvSpPr>
          <p:nvPr/>
        </p:nvSpPr>
        <p:spPr bwMode="auto">
          <a:xfrm>
            <a:off x="587375" y="189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AA95D-5C33-4DA8-9457-887410A2D421}"/>
              </a:ext>
            </a:extLst>
          </p:cNvPr>
          <p:cNvSpPr txBox="1"/>
          <p:nvPr/>
        </p:nvSpPr>
        <p:spPr>
          <a:xfrm>
            <a:off x="7835678" y="240965"/>
            <a:ext cx="2958759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첫번째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5 1</a:t>
            </a:r>
            <a:r>
              <a:rPr lang="en-US" altLang="ko-KR" dirty="0"/>
              <a:t> 4 2 8 ) -&gt; ( </a:t>
            </a:r>
            <a:r>
              <a:rPr lang="en-US" altLang="ko-KR" b="1" u="sng" dirty="0">
                <a:solidFill>
                  <a:srgbClr val="FF0000"/>
                </a:solidFill>
              </a:rPr>
              <a:t>1 5</a:t>
            </a:r>
            <a:r>
              <a:rPr lang="en-US" altLang="ko-KR" b="1" dirty="0"/>
              <a:t> </a:t>
            </a:r>
            <a:r>
              <a:rPr lang="en-US" altLang="ko-KR" dirty="0"/>
              <a:t>4 2 8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</a:t>
            </a:r>
            <a:r>
              <a:rPr lang="en-US" altLang="ko-KR" b="1" u="sng" dirty="0"/>
              <a:t>5 4</a:t>
            </a:r>
            <a:r>
              <a:rPr lang="en-US" altLang="ko-KR" b="1" dirty="0"/>
              <a:t> </a:t>
            </a:r>
            <a:r>
              <a:rPr lang="en-US" altLang="ko-KR" dirty="0"/>
              <a:t>2 8 ) -&gt; ( 1 </a:t>
            </a:r>
            <a:r>
              <a:rPr lang="en-US" altLang="ko-KR" b="1" u="sng" dirty="0">
                <a:solidFill>
                  <a:srgbClr val="FF0000"/>
                </a:solidFill>
              </a:rPr>
              <a:t>4 5</a:t>
            </a:r>
            <a:r>
              <a:rPr lang="en-US" altLang="ko-KR" dirty="0"/>
              <a:t> 2 8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4 </a:t>
            </a:r>
            <a:r>
              <a:rPr lang="en-US" altLang="ko-KR" b="1" u="sng" dirty="0"/>
              <a:t>5 2</a:t>
            </a:r>
            <a:r>
              <a:rPr lang="en-US" altLang="ko-KR" dirty="0"/>
              <a:t> 8 ) -&gt; ( 1 4 </a:t>
            </a:r>
            <a:r>
              <a:rPr lang="en-US" altLang="ko-KR" b="1" u="sng" dirty="0">
                <a:solidFill>
                  <a:srgbClr val="FF0000"/>
                </a:solidFill>
              </a:rPr>
              <a:t>2 5</a:t>
            </a:r>
            <a:r>
              <a:rPr lang="en-US" altLang="ko-KR" dirty="0"/>
              <a:t>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4 2 </a:t>
            </a:r>
            <a:r>
              <a:rPr lang="en-US" altLang="ko-KR" b="1" u="sng" dirty="0"/>
              <a:t>5 8</a:t>
            </a:r>
            <a:r>
              <a:rPr lang="en-US" altLang="ko-KR" dirty="0"/>
              <a:t> ) = ( 1 4 2 </a:t>
            </a:r>
            <a:r>
              <a:rPr lang="en-US" altLang="ko-KR" b="1" u="sng" dirty="0"/>
              <a:t>5 8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i="1" dirty="0" smtClean="0"/>
              <a:t>sorted = </a:t>
            </a:r>
            <a:r>
              <a:rPr lang="en-US" altLang="ko-KR" i="1" dirty="0"/>
              <a:t>False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두번째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1 4</a:t>
            </a:r>
            <a:r>
              <a:rPr lang="en-US" altLang="ko-KR" dirty="0"/>
              <a:t> 2 5 8 ) = ( </a:t>
            </a:r>
            <a:r>
              <a:rPr lang="en-US" altLang="ko-KR" b="1" u="sng" dirty="0"/>
              <a:t>1 4</a:t>
            </a:r>
            <a:r>
              <a:rPr lang="en-US" altLang="ko-KR" dirty="0"/>
              <a:t> 2 5 8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</a:t>
            </a:r>
            <a:r>
              <a:rPr lang="en-US" altLang="ko-KR" b="1" u="sng" dirty="0"/>
              <a:t>4 2</a:t>
            </a:r>
            <a:r>
              <a:rPr lang="en-US" altLang="ko-KR" dirty="0"/>
              <a:t> 5 8 ) -&gt; ( 1 </a:t>
            </a:r>
            <a:r>
              <a:rPr lang="en-US" altLang="ko-KR" b="1" u="sng" dirty="0">
                <a:solidFill>
                  <a:srgbClr val="FF0000"/>
                </a:solidFill>
              </a:rPr>
              <a:t>2 4</a:t>
            </a:r>
            <a:r>
              <a:rPr lang="en-US" altLang="ko-KR" dirty="0"/>
              <a:t> 5 8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2 </a:t>
            </a:r>
            <a:r>
              <a:rPr lang="en-US" altLang="ko-KR" b="1" u="sng" dirty="0"/>
              <a:t>4 5</a:t>
            </a:r>
            <a:r>
              <a:rPr lang="en-US" altLang="ko-KR" dirty="0"/>
              <a:t> 8 ) = ( 1 2 </a:t>
            </a:r>
            <a:r>
              <a:rPr lang="en-US" altLang="ko-KR" b="1" u="sng" dirty="0"/>
              <a:t>4 5</a:t>
            </a:r>
            <a:r>
              <a:rPr lang="en-US" altLang="ko-KR" dirty="0"/>
              <a:t> 8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( 1 2 4 </a:t>
            </a:r>
            <a:r>
              <a:rPr lang="en-US" altLang="ko-KR" b="1" u="sng" dirty="0"/>
              <a:t>5 8</a:t>
            </a:r>
            <a:r>
              <a:rPr lang="en-US" altLang="ko-KR" dirty="0"/>
              <a:t> ) = ( 1 2 4 </a:t>
            </a:r>
            <a:r>
              <a:rPr lang="en-US" altLang="ko-KR" b="1" u="sng" dirty="0"/>
              <a:t>5 8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i="1" dirty="0" smtClean="0"/>
              <a:t>sorted = </a:t>
            </a:r>
            <a:r>
              <a:rPr lang="en-US" altLang="ko-KR" i="1" dirty="0"/>
              <a:t>False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세번째 반복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( </a:t>
            </a:r>
            <a:r>
              <a:rPr lang="en-US" altLang="ko-KR" b="1" u="sng" dirty="0"/>
              <a:t>1 2</a:t>
            </a:r>
            <a:r>
              <a:rPr lang="en-US" altLang="ko-KR" dirty="0"/>
              <a:t> 4 5 8 ) = ( </a:t>
            </a:r>
            <a:r>
              <a:rPr lang="en-US" altLang="ko-KR" b="1" u="sng" dirty="0"/>
              <a:t>1 2</a:t>
            </a:r>
            <a:r>
              <a:rPr lang="en-US" altLang="ko-KR" dirty="0"/>
              <a:t> 4 5 8 )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( 1 </a:t>
            </a:r>
            <a:r>
              <a:rPr lang="en-US" altLang="ko-KR" b="1" u="sng" dirty="0"/>
              <a:t>2 4</a:t>
            </a:r>
            <a:r>
              <a:rPr lang="en-US" altLang="ko-KR" dirty="0"/>
              <a:t> 5 8 ) = ( 1 </a:t>
            </a:r>
            <a:r>
              <a:rPr lang="en-US" altLang="ko-KR" b="1" u="sng" dirty="0"/>
              <a:t>2 4</a:t>
            </a:r>
            <a:r>
              <a:rPr lang="en-US" altLang="ko-KR" dirty="0"/>
              <a:t> 5 8 )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( 1 2 </a:t>
            </a:r>
            <a:r>
              <a:rPr lang="en-US" altLang="ko-KR" b="1" u="sng" dirty="0"/>
              <a:t>4 5</a:t>
            </a:r>
            <a:r>
              <a:rPr lang="en-US" altLang="ko-KR" dirty="0"/>
              <a:t> 8 ) = ( 1 2 </a:t>
            </a:r>
            <a:r>
              <a:rPr lang="en-US" altLang="ko-KR" b="1" u="sng" dirty="0"/>
              <a:t>4 5</a:t>
            </a:r>
            <a:r>
              <a:rPr lang="en-US" altLang="ko-KR" dirty="0"/>
              <a:t> 8 )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( 1 2 4 </a:t>
            </a:r>
            <a:r>
              <a:rPr lang="en-US" altLang="ko-KR" b="1" u="sng" dirty="0"/>
              <a:t>5 8</a:t>
            </a:r>
            <a:r>
              <a:rPr lang="en-US" altLang="ko-KR" dirty="0"/>
              <a:t> ) = ( 1 2 4 </a:t>
            </a:r>
            <a:r>
              <a:rPr lang="en-US" altLang="ko-KR" b="1" u="sng" dirty="0"/>
              <a:t>5 8</a:t>
            </a:r>
            <a:r>
              <a:rPr lang="en-US" altLang="ko-KR" dirty="0"/>
              <a:t> )</a:t>
            </a:r>
          </a:p>
          <a:p>
            <a:pPr>
              <a:lnSpc>
                <a:spcPct val="130000"/>
              </a:lnSpc>
            </a:pPr>
            <a:r>
              <a:rPr lang="en-US" altLang="ko-KR" i="1" dirty="0" smtClean="0">
                <a:solidFill>
                  <a:srgbClr val="FF0000"/>
                </a:solidFill>
              </a:rPr>
              <a:t>sorted = True :</a:t>
            </a:r>
            <a:r>
              <a:rPr lang="ko-KR" altLang="en-US" dirty="0" smtClean="0">
                <a:solidFill>
                  <a:srgbClr val="FF0000"/>
                </a:solidFill>
              </a:rPr>
              <a:t>프로그램 종료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440495" y="2530014"/>
          <a:ext cx="2185702" cy="206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28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08758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19858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851658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True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08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929" marR="82929" marT="41465" marB="41465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445694" y="4984696"/>
          <a:ext cx="2180503" cy="205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13">
                  <a:extLst>
                    <a:ext uri="{9D8B030D-6E8A-4147-A177-3AD203B41FA5}">
                      <a16:colId xmlns:a16="http://schemas.microsoft.com/office/drawing/2014/main" val="1072340357"/>
                    </a:ext>
                  </a:extLst>
                </a:gridCol>
                <a:gridCol w="507930">
                  <a:extLst>
                    <a:ext uri="{9D8B030D-6E8A-4147-A177-3AD203B41FA5}">
                      <a16:colId xmlns:a16="http://schemas.microsoft.com/office/drawing/2014/main" val="4066803530"/>
                    </a:ext>
                  </a:extLst>
                </a:gridCol>
                <a:gridCol w="419030">
                  <a:extLst>
                    <a:ext uri="{9D8B030D-6E8A-4147-A177-3AD203B41FA5}">
                      <a16:colId xmlns:a16="http://schemas.microsoft.com/office/drawing/2014/main" val="4113418697"/>
                    </a:ext>
                  </a:extLst>
                </a:gridCol>
                <a:gridCol w="850830">
                  <a:extLst>
                    <a:ext uri="{9D8B030D-6E8A-4147-A177-3AD203B41FA5}">
                      <a16:colId xmlns:a16="http://schemas.microsoft.com/office/drawing/2014/main" val="1675125914"/>
                    </a:ext>
                  </a:extLst>
                </a:gridCol>
              </a:tblGrid>
              <a:tr h="307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[i-1]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</a:t>
                      </a:r>
                      <a:endParaRPr lang="en-US" altLang="ko-KR" sz="1800" u="none" strike="noStrike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[</a:t>
                      </a:r>
                      <a:r>
                        <a:rPr lang="en-US" altLang="ko-KR" sz="1800" u="none" strike="noStrike" dirty="0" err="1">
                          <a:effectLst/>
                        </a:rPr>
                        <a:t>i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 smtClean="0">
                          <a:effectLst/>
                        </a:rPr>
                        <a:t>a[i-1</a:t>
                      </a:r>
                      <a:r>
                        <a:rPr lang="en-US" altLang="ko-KR" sz="1800" u="none" strike="noStrike" dirty="0">
                          <a:effectLst/>
                        </a:rPr>
                        <a:t>]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 &gt;</a:t>
                      </a:r>
                    </a:p>
                    <a:p>
                      <a:pPr latinLnBrk="1"/>
                      <a:r>
                        <a:rPr lang="en-US" altLang="ko-KR" sz="1800" u="none" strike="noStrike" baseline="0" dirty="0" smtClean="0">
                          <a:effectLst/>
                        </a:rPr>
                        <a:t>a[</a:t>
                      </a:r>
                      <a:r>
                        <a:rPr lang="en-US" altLang="ko-KR" sz="1800" u="none" strike="noStrike" baseline="0" dirty="0" err="1" smtClean="0">
                          <a:effectLst/>
                        </a:rPr>
                        <a:t>i</a:t>
                      </a:r>
                      <a:r>
                        <a:rPr lang="en-US" altLang="ko-KR" sz="1800" u="none" strike="noStrike" baseline="0" dirty="0">
                          <a:effectLst/>
                        </a:rPr>
                        <a:t>]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extLst>
                  <a:ext uri="{0D108BD9-81ED-4DB2-BD59-A6C34878D82A}">
                    <a16:rowId xmlns:a16="http://schemas.microsoft.com/office/drawing/2014/main" val="893914705"/>
                  </a:ext>
                </a:extLst>
              </a:tr>
              <a:tr h="307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extLst>
                  <a:ext uri="{0D108BD9-81ED-4DB2-BD59-A6C34878D82A}">
                    <a16:rowId xmlns:a16="http://schemas.microsoft.com/office/drawing/2014/main" val="791401452"/>
                  </a:ext>
                </a:extLst>
              </a:tr>
              <a:tr h="307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extLst>
                  <a:ext uri="{0D108BD9-81ED-4DB2-BD59-A6C34878D82A}">
                    <a16:rowId xmlns:a16="http://schemas.microsoft.com/office/drawing/2014/main" val="888298724"/>
                  </a:ext>
                </a:extLst>
              </a:tr>
              <a:tr h="307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extLst>
                  <a:ext uri="{0D108BD9-81ED-4DB2-BD59-A6C34878D82A}">
                    <a16:rowId xmlns:a16="http://schemas.microsoft.com/office/drawing/2014/main" val="1052304482"/>
                  </a:ext>
                </a:extLst>
              </a:tr>
              <a:tr h="307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u="none" strike="noStrike" dirty="0">
                          <a:effectLst/>
                        </a:rPr>
                        <a:t>False</a:t>
                      </a:r>
                      <a:endParaRPr lang="ko-KR" altLang="en-US" sz="1800" u="none" strike="noStrike" dirty="0">
                        <a:effectLst/>
                      </a:endParaRPr>
                    </a:p>
                  </a:txBody>
                  <a:tcPr marL="82515" marR="82515" marT="41258" marB="41258"/>
                </a:tc>
                <a:extLst>
                  <a:ext uri="{0D108BD9-81ED-4DB2-BD59-A6C34878D82A}">
                    <a16:rowId xmlns:a16="http://schemas.microsoft.com/office/drawing/2014/main" val="1235647032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8166100" y="2409825"/>
            <a:ext cx="0" cy="32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109504" y="4855240"/>
            <a:ext cx="0" cy="32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03300" y="5457825"/>
            <a:ext cx="3124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예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[5,1,4,2,8]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[1,2,4,5,8]</a:t>
            </a: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정렬합니다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0682" y="3400425"/>
            <a:ext cx="4596018" cy="16763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1447</Words>
  <Application>Microsoft Office PowerPoint</Application>
  <PresentationFormat>사용자 지정</PresentationFormat>
  <Paragraphs>397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Helvetica</vt:lpstr>
      <vt:lpstr>맑은 고딕</vt:lpstr>
      <vt:lpstr>Wingdings</vt:lpstr>
      <vt:lpstr>Calibri</vt:lpstr>
      <vt:lpstr>Courier New</vt:lpstr>
      <vt:lpstr>Office Theme</vt:lpstr>
      <vt:lpstr>CS101 –리스트 활용 예제: 정렬과 소수 구하기   Lecture 16</vt:lpstr>
      <vt:lpstr>다시보기 : 정렬</vt:lpstr>
      <vt:lpstr>버블 정렬</vt:lpstr>
      <vt:lpstr>버블 정렬</vt:lpstr>
      <vt:lpstr>버블 정렬</vt:lpstr>
      <vt:lpstr>버블 정렬</vt:lpstr>
      <vt:lpstr>버블 정렬</vt:lpstr>
      <vt:lpstr>버블 정렬</vt:lpstr>
      <vt:lpstr>버블 정렬</vt:lpstr>
      <vt:lpstr>소수 구하기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Sequences: Lists, Strings, and Tuples - Lecture 6</dc:title>
  <dc:creator>JinYeong Bak (jy.bak@kaist.ac.kr)</dc:creator>
  <cp:lastModifiedBy>Windows 사용자</cp:lastModifiedBy>
  <cp:revision>112</cp:revision>
  <dcterms:created xsi:type="dcterms:W3CDTF">2018-02-26T23:50:37Z</dcterms:created>
  <dcterms:modified xsi:type="dcterms:W3CDTF">2018-12-06T04:21:02Z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  <property fmtid="{D5CDD505-2E9C-101B-9397-08002B2CF9AE}" pid="5" name="NSCPROP_SA">
    <vt:lpwstr>C:\Users\moonzoo\Downloads\cs101_lecture6_revised_rev1.pptx</vt:lpwstr>
  </property>
</Properties>
</file>