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93" r:id="rId3"/>
    <p:sldId id="294" r:id="rId4"/>
    <p:sldId id="326" r:id="rId5"/>
    <p:sldId id="297" r:id="rId6"/>
    <p:sldId id="298" r:id="rId7"/>
    <p:sldId id="328" r:id="rId8"/>
    <p:sldId id="305" r:id="rId9"/>
    <p:sldId id="306" r:id="rId10"/>
    <p:sldId id="307" r:id="rId11"/>
    <p:sldId id="308" r:id="rId12"/>
    <p:sldId id="304" r:id="rId13"/>
    <p:sldId id="309" r:id="rId14"/>
    <p:sldId id="329" r:id="rId15"/>
  </p:sldIdLst>
  <p:sldSz cx="10693400" cy="7562850"/>
  <p:notesSz cx="10693400" cy="7562850"/>
  <p:embeddedFontLst>
    <p:embeddedFont>
      <p:font typeface="맑은 고딕" panose="020B0503020000020004" pitchFamily="50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나눔스퀘어" panose="020B0600000101010101" pitchFamily="50" charset="-127"/>
      <p:regular r:id="rId23"/>
    </p:embeddedFont>
    <p:embeddedFont>
      <p:font typeface="Helvetica" panose="020B0604020202020204" pitchFamily="34" charset="0"/>
      <p:regular r:id="rId24"/>
      <p:bold r:id="rId25"/>
      <p:italic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130" autoAdjust="0"/>
    <p:restoredTop sz="82929" autoAdjust="0"/>
  </p:normalViewPr>
  <p:slideViewPr>
    <p:cSldViewPr>
      <p:cViewPr varScale="1">
        <p:scale>
          <a:sx n="64" d="100"/>
          <a:sy n="64" d="100"/>
        </p:scale>
        <p:origin x="48" y="33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9EE4B-5693-4CD7-9368-07BA52031836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7CADF-6AD2-4509-BFAC-AEEC2E8C9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0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7CADF-6AD2-4509-BFAC-AEEC2E8C9A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9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7CADF-6AD2-4509-BFAC-AEEC2E8C9A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2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007" y="217223"/>
            <a:ext cx="372681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563" y="1865437"/>
            <a:ext cx="9986272" cy="3557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6" y="2214420"/>
            <a:ext cx="859853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solidFill>
                  <a:srgbClr val="000000"/>
                </a:solidFill>
                <a:latin typeface="나눔스퀘어" panose="020B0600000101010101" pitchFamily="50" charset="-127"/>
              </a:rPr>
              <a:t>CS101 </a:t>
            </a:r>
            <a:r>
              <a:rPr lang="en-US" altLang="ko-KR" spc="5" dirty="0">
                <a:solidFill>
                  <a:srgbClr val="000000"/>
                </a:solidFill>
                <a:latin typeface="나눔스퀘어" panose="020B0600000101010101" pitchFamily="50" charset="-127"/>
              </a:rPr>
              <a:t>–</a:t>
            </a:r>
            <a:r>
              <a:rPr lang="ko-KR" altLang="en-US" spc="5" dirty="0">
                <a:solidFill>
                  <a:srgbClr val="000000"/>
                </a:solidFill>
                <a:latin typeface="나눔스퀘어" panose="020B0600000101010101" pitchFamily="50" charset="-127"/>
              </a:rPr>
              <a:t>이미지 </a:t>
            </a:r>
            <a:r>
              <a:rPr lang="ko-KR" altLang="en-US" spc="5" dirty="0" err="1">
                <a:solidFill>
                  <a:srgbClr val="000000"/>
                </a:solidFill>
                <a:latin typeface="나눔스퀘어" panose="020B0600000101010101" pitchFamily="50" charset="-127"/>
              </a:rPr>
              <a:t>프로세싱</a:t>
            </a:r>
            <a:endParaRPr spc="10" dirty="0">
              <a:solidFill>
                <a:srgbClr val="000000"/>
              </a:solidFill>
              <a:latin typeface="나눔스퀘어" panose="020B0600000101010101" pitchFamily="50" charset="-127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50" spc="-5" dirty="0">
                <a:latin typeface="나눔스퀘어" panose="020B0600000101010101" pitchFamily="50" charset="-127"/>
              </a:rPr>
              <a:t>Lecture</a:t>
            </a:r>
            <a:r>
              <a:rPr sz="2150" spc="-70" dirty="0">
                <a:latin typeface="나눔스퀘어" panose="020B0600000101010101" pitchFamily="50" charset="-127"/>
              </a:rPr>
              <a:t> </a:t>
            </a:r>
            <a:r>
              <a:rPr lang="en-US" sz="2150" spc="-70" dirty="0">
                <a:latin typeface="나눔스퀘어" panose="020B0600000101010101" pitchFamily="50" charset="-127"/>
              </a:rPr>
              <a:t>19</a:t>
            </a:r>
            <a:endParaRPr sz="2150" dirty="0">
              <a:latin typeface="나눔스퀘어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856" y="3318238"/>
            <a:ext cx="187642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400"/>
              </a:lnSpc>
            </a:pP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School </a:t>
            </a:r>
            <a:r>
              <a:rPr sz="1550" spc="5" dirty="0">
                <a:solidFill>
                  <a:srgbClr val="3333B2"/>
                </a:solidFill>
                <a:latin typeface="Helvetica"/>
                <a:cs typeface="Helvetica"/>
              </a:rPr>
              <a:t>of</a:t>
            </a:r>
            <a:r>
              <a:rPr sz="1550" spc="-90" dirty="0">
                <a:solidFill>
                  <a:srgbClr val="3333B2"/>
                </a:solidFill>
                <a:latin typeface="Helvetica"/>
                <a:cs typeface="Helvetica"/>
              </a:rPr>
              <a:t> </a:t>
            </a: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Computing  KAIST</a:t>
            </a:r>
            <a:endParaRPr sz="155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1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26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4886597" y="4619625"/>
            <a:ext cx="5791200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학습 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자료구조를 활용하여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영상을 합성할 수 있다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크로마키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).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자료구조를 활용하여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사진에 비밀정보를 숨길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/>
              <a:t>정보 은닉 예제</a:t>
            </a:r>
            <a:endParaRPr spc="10" dirty="0"/>
          </a:p>
        </p:txBody>
      </p:sp>
      <p:sp>
        <p:nvSpPr>
          <p:cNvPr id="17" name="오른쪽 화살표 16"/>
          <p:cNvSpPr/>
          <p:nvPr/>
        </p:nvSpPr>
        <p:spPr>
          <a:xfrm>
            <a:off x="5949291" y="1755578"/>
            <a:ext cx="769009" cy="434497"/>
          </a:xfrm>
          <a:prstGeom prst="rightArrow">
            <a:avLst>
              <a:gd name="adj1" fmla="val 42856"/>
              <a:gd name="adj2" fmla="val 635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4699" y="843632"/>
            <a:ext cx="3908495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</a:t>
            </a:r>
            <a:r>
              <a:rPr lang="ko-KR" altLang="en-US" sz="2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숨기기 코드 </a:t>
            </a:r>
            <a:r>
              <a:rPr lang="en-US" altLang="ko-KR" sz="2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(1/2)</a:t>
            </a:r>
            <a:endParaRPr lang="ko-KR" altLang="en-US" sz="2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3700" y="3248025"/>
            <a:ext cx="10591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hide </a:t>
            </a:r>
            <a:r>
              <a:rPr lang="en-US" altLang="ko-KR" sz="2800" spc="20" dirty="0" err="1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bwimg</a:t>
            </a:r>
            <a:r>
              <a:rPr lang="en-US" altLang="ko-KR" sz="2800" spc="20" dirty="0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img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hide_picture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(canvas, img, </a:t>
            </a:r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bwimg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w, h = img.size()</a:t>
            </a:r>
          </a:p>
          <a:p>
            <a:r>
              <a:rPr lang="en-US" altLang="ko-KR"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altLang="ko-KR"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ko-KR" sz="280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800" b="1" spc="-5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(h):</a:t>
            </a:r>
          </a:p>
          <a:p>
            <a:r>
              <a:rPr lang="en-US" altLang="ko-KR"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ko-KR" sz="280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(w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r, g, b = img.get(x, y)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 % 2 == 1: 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r - 1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img.set(x, y, (r, g, b</a:t>
            </a:r>
            <a:r>
              <a:rPr lang="en-US" altLang="ko-K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10" y="319348"/>
            <a:ext cx="1812738" cy="29286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09" y="319347"/>
            <a:ext cx="1812991" cy="292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7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/>
              <a:t>정보 은닉 예제</a:t>
            </a:r>
            <a:endParaRPr spc="10" dirty="0"/>
          </a:p>
        </p:txBody>
      </p:sp>
      <p:sp>
        <p:nvSpPr>
          <p:cNvPr id="22" name="덧셈 기호 21"/>
          <p:cNvSpPr/>
          <p:nvPr/>
        </p:nvSpPr>
        <p:spPr>
          <a:xfrm>
            <a:off x="4836666" y="1472448"/>
            <a:ext cx="852069" cy="777527"/>
          </a:xfrm>
          <a:prstGeom prst="mathPlus">
            <a:avLst>
              <a:gd name="adj1" fmla="val 2286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5100" y="843632"/>
            <a:ext cx="3169844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</a:t>
            </a:r>
            <a:r>
              <a:rPr lang="ko-KR" altLang="en-US" sz="2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숨기기 코드 </a:t>
            </a:r>
            <a:r>
              <a:rPr lang="en-US" altLang="ko-KR" sz="2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(2/2)</a:t>
            </a:r>
            <a:endParaRPr lang="ko-KR" altLang="en-US" sz="2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7546925" y="1681357"/>
            <a:ext cx="816363" cy="461252"/>
          </a:xfrm>
          <a:prstGeom prst="rightArrow">
            <a:avLst>
              <a:gd name="adj1" fmla="val 42856"/>
              <a:gd name="adj2" fmla="val 635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6944" y="3366195"/>
            <a:ext cx="101651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black = (0, 0, 0)</a:t>
            </a:r>
          </a:p>
          <a:p>
            <a:r>
              <a:rPr lang="en-US" altLang="ko-KR"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altLang="ko-KR"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ko-KR" sz="280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800" b="1" spc="-5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(h):</a:t>
            </a:r>
          </a:p>
          <a:p>
            <a:r>
              <a:rPr lang="en-US" altLang="ko-KR"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ko-KR" sz="280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(w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r, g, b = img.get(x, y)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bwimg.get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(x, y) == black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r + 1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canvas.set(x, y, (r, g, b))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05" y="217223"/>
            <a:ext cx="1812738" cy="29282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75" y="370961"/>
            <a:ext cx="1812738" cy="29282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0" y="397078"/>
            <a:ext cx="1812738" cy="292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/>
              <a:t>정보 은닉 예제</a:t>
            </a:r>
            <a:endParaRPr spc="1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50301"/>
              </p:ext>
            </p:extLst>
          </p:nvPr>
        </p:nvGraphicFramePr>
        <p:xfrm>
          <a:off x="1630772" y="4467225"/>
          <a:ext cx="2907649" cy="1900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649">
                  <a:extLst>
                    <a:ext uri="{9D8B030D-6E8A-4147-A177-3AD203B41FA5}">
                      <a16:colId xmlns:a16="http://schemas.microsoft.com/office/drawing/2014/main" val="1107544330"/>
                    </a:ext>
                  </a:extLst>
                </a:gridCol>
              </a:tblGrid>
              <a:tr h="950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(40, 75,</a:t>
                      </a:r>
                      <a:r>
                        <a:rPr lang="en-US" altLang="ko-KR" sz="2800" b="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146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1203"/>
                  </a:ext>
                </a:extLst>
              </a:tr>
              <a:tr h="950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155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139, 113)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06908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11509"/>
              </p:ext>
            </p:extLst>
          </p:nvPr>
        </p:nvGraphicFramePr>
        <p:xfrm>
          <a:off x="5651500" y="4467225"/>
          <a:ext cx="2856398" cy="1900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98">
                  <a:extLst>
                    <a:ext uri="{9D8B030D-6E8A-4147-A177-3AD203B41FA5}">
                      <a16:colId xmlns:a16="http://schemas.microsoft.com/office/drawing/2014/main" val="1107544330"/>
                    </a:ext>
                  </a:extLst>
                </a:gridCol>
              </a:tblGrid>
              <a:tr h="950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(255, 255, 255)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1203"/>
                  </a:ext>
                </a:extLst>
              </a:tr>
              <a:tr h="950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(0,</a:t>
                      </a:r>
                      <a:r>
                        <a:rPr lang="en-US" altLang="ko-KR" sz="2800" b="0" baseline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0, 0)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069088"/>
                  </a:ext>
                </a:extLst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4683195" y="2674398"/>
            <a:ext cx="769009" cy="434497"/>
          </a:xfrm>
          <a:prstGeom prst="rightArrow">
            <a:avLst>
              <a:gd name="adj1" fmla="val 42856"/>
              <a:gd name="adj2" fmla="val 635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4700" y="843632"/>
            <a:ext cx="176362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복원하기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343026"/>
            <a:ext cx="1812738" cy="29282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61" y="1343025"/>
            <a:ext cx="1812738" cy="292826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888875" y="2493291"/>
            <a:ext cx="3229225" cy="3204307"/>
            <a:chOff x="1737736" y="2317758"/>
            <a:chExt cx="3229225" cy="3204307"/>
          </a:xfrm>
        </p:grpSpPr>
        <p:sp>
          <p:nvSpPr>
            <p:cNvPr id="14" name="타원 13"/>
            <p:cNvSpPr/>
            <p:nvPr/>
          </p:nvSpPr>
          <p:spPr>
            <a:xfrm>
              <a:off x="2271892" y="2635576"/>
              <a:ext cx="118522" cy="118522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/>
            <p:cNvSpPr/>
            <p:nvPr/>
          </p:nvSpPr>
          <p:spPr>
            <a:xfrm rot="13648785">
              <a:off x="1750195" y="2305299"/>
              <a:ext cx="3204307" cy="3229225"/>
            </a:xfrm>
            <a:prstGeom prst="arc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993900" y="5000625"/>
              <a:ext cx="162297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46300" y="4806086"/>
              <a:ext cx="8289" cy="19287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170111" flipH="1">
            <a:off x="1076138" y="3251356"/>
            <a:ext cx="3197487" cy="3196146"/>
            <a:chOff x="1737736" y="2317758"/>
            <a:chExt cx="3229225" cy="3204307"/>
          </a:xfrm>
        </p:grpSpPr>
        <p:sp>
          <p:nvSpPr>
            <p:cNvPr id="21" name="타원 20"/>
            <p:cNvSpPr/>
            <p:nvPr/>
          </p:nvSpPr>
          <p:spPr>
            <a:xfrm>
              <a:off x="2271892" y="2635576"/>
              <a:ext cx="118522" cy="11852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/>
            <p:cNvSpPr/>
            <p:nvPr/>
          </p:nvSpPr>
          <p:spPr>
            <a:xfrm rot="13648785">
              <a:off x="1750195" y="2305299"/>
              <a:ext cx="3204307" cy="3229225"/>
            </a:xfrm>
            <a:prstGeom prst="arc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993900" y="5000625"/>
              <a:ext cx="16229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146300" y="4806086"/>
              <a:ext cx="8289" cy="19287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타원 25"/>
          <p:cNvSpPr/>
          <p:nvPr/>
        </p:nvSpPr>
        <p:spPr>
          <a:xfrm>
            <a:off x="6156831" y="2499043"/>
            <a:ext cx="118522" cy="118522"/>
          </a:xfrm>
          <a:prstGeom prst="ellipse">
            <a:avLst/>
          </a:prstGeom>
          <a:noFill/>
          <a:ln w="28575">
            <a:solidFill>
              <a:srgbClr val="92D050"/>
            </a:solidFill>
            <a:headEnd type="none" w="sm" len="sm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 rot="13648785">
            <a:off x="5635134" y="2168766"/>
            <a:ext cx="3204307" cy="3229225"/>
          </a:xfrm>
          <a:prstGeom prst="arc">
            <a:avLst/>
          </a:prstGeom>
          <a:ln w="28575">
            <a:solidFill>
              <a:srgbClr val="92D050"/>
            </a:solidFill>
            <a:headEnd type="none" w="sm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 rot="170111" flipH="1">
            <a:off x="7420366" y="3307809"/>
            <a:ext cx="117357" cy="11822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/>
          <p:cNvSpPr/>
          <p:nvPr/>
        </p:nvSpPr>
        <p:spPr>
          <a:xfrm rot="8121326" flipH="1">
            <a:off x="4810609" y="2938620"/>
            <a:ext cx="3196146" cy="3197487"/>
          </a:xfrm>
          <a:prstGeom prst="arc">
            <a:avLst/>
          </a:prstGeom>
          <a:ln w="28575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4730091" y="5153025"/>
            <a:ext cx="769009" cy="434497"/>
          </a:xfrm>
          <a:prstGeom prst="rightArrow">
            <a:avLst>
              <a:gd name="adj1" fmla="val 42856"/>
              <a:gd name="adj2" fmla="val 635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5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/>
              <a:t>정보 은닉 예제</a:t>
            </a:r>
            <a:endParaRPr spc="10" dirty="0"/>
          </a:p>
        </p:txBody>
      </p:sp>
      <p:sp>
        <p:nvSpPr>
          <p:cNvPr id="15" name="오른쪽 화살표 14"/>
          <p:cNvSpPr/>
          <p:nvPr/>
        </p:nvSpPr>
        <p:spPr>
          <a:xfrm>
            <a:off x="6342803" y="1031697"/>
            <a:ext cx="769009" cy="434497"/>
          </a:xfrm>
          <a:prstGeom prst="rightArrow">
            <a:avLst>
              <a:gd name="adj1" fmla="val 42856"/>
              <a:gd name="adj2" fmla="val 635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4700" y="843632"/>
            <a:ext cx="2335896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5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</a:t>
            </a:r>
            <a:r>
              <a:rPr lang="ko-KR" altLang="en-US" sz="215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복원하기 코드</a:t>
            </a:r>
            <a:endParaRPr lang="ko-KR" altLang="en-US" sz="2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300" y="2316614"/>
            <a:ext cx="10287000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white = (255, 255, 255)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black = (0, 0, 0)</a:t>
            </a:r>
          </a:p>
          <a:p>
            <a:endParaRPr lang="en-US" altLang="ko-KR" sz="900" b="1" spc="20" dirty="0">
              <a:solidFill>
                <a:srgbClr val="007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restore_picture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(canvas, img):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w, h = img.size()</a:t>
            </a:r>
          </a:p>
          <a:p>
            <a:r>
              <a:rPr lang="en-US" altLang="ko-KR"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altLang="ko-KR"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ko-KR" sz="280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800" b="1" spc="-5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(h):</a:t>
            </a:r>
          </a:p>
          <a:p>
            <a:r>
              <a:rPr lang="en-US" altLang="ko-KR"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ko-KR" sz="280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(w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r, g, b = img.get(x, y)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 % 2 == 1: 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canvas.set(x, y, black)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canvas.set(x, y, white)</a:t>
            </a:r>
            <a:endParaRPr lang="en-US" altLang="ko-KR" sz="28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50" y="78682"/>
            <a:ext cx="1264350" cy="20424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11734"/>
            <a:ext cx="1305794" cy="21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5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17953-45B0-4AF5-975A-3D44F7FA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및 예습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0163DBBD-F679-4300-B119-90F38C72F2E8}"/>
              </a:ext>
            </a:extLst>
          </p:cNvPr>
          <p:cNvSpPr txBox="1"/>
          <p:nvPr/>
        </p:nvSpPr>
        <p:spPr>
          <a:xfrm>
            <a:off x="1917700" y="2401530"/>
            <a:ext cx="8382000" cy="1321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본 강의 학습목표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자료구조를 활용하여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영상을 합성할 수 있다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크로마키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).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자료구조를 활용하여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사진에 비밀정보를 숨길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704488EC-391E-4E79-876F-2B23890707A6}"/>
              </a:ext>
            </a:extLst>
          </p:cNvPr>
          <p:cNvSpPr txBox="1"/>
          <p:nvPr/>
        </p:nvSpPr>
        <p:spPr>
          <a:xfrm>
            <a:off x="1917700" y="4725683"/>
            <a:ext cx="9172521" cy="264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 강의 학습 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대량의 자료를 포함하는 텍스트 파일을 만들어서  읽고 쓸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 구문 실행 흐름을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바꾸는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/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break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와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continue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를 활용할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5905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6" y="217223"/>
            <a:ext cx="34480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10"/>
              <a:t>복사해서 </a:t>
            </a:r>
            <a:r>
              <a:rPr lang="ko-KR" altLang="en-US" spc="-10" dirty="0" err="1"/>
              <a:t>붙여넣기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1142714"/>
            <a:ext cx="7877044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왼쪽의 장영실 동상 그림을 오른쪽 배경 위에 올려봅시다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2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1641" y="1836555"/>
            <a:ext cx="7268629" cy="236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300" y="4596147"/>
            <a:ext cx="10060596" cy="2235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2915920" indent="-364490">
              <a:lnSpc>
                <a:spcPct val="105200"/>
              </a:lnSpc>
            </a:pPr>
            <a:r>
              <a:rPr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z="280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(canvas, img, x1,</a:t>
            </a:r>
            <a:r>
              <a:rPr sz="2800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y1):  </a:t>
            </a:r>
            <a:r>
              <a:rPr lang="en-US"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w, h </a:t>
            </a:r>
            <a:r>
              <a:rPr sz="280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800" spc="-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sz="280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sz="280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800" b="1" spc="-5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(h):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145"/>
              </a:spcBef>
            </a:pPr>
            <a:r>
              <a:rPr sz="28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sz="280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800" b="1" spc="-5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(w):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04265">
              <a:lnSpc>
                <a:spcPct val="100000"/>
              </a:lnSpc>
              <a:spcBef>
                <a:spcPts val="145"/>
              </a:spcBef>
            </a:pP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sz="280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set(x1 </a:t>
            </a:r>
            <a:r>
              <a:rPr sz="280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x, y1 </a:t>
            </a:r>
            <a:r>
              <a:rPr sz="280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y, img</a:t>
            </a:r>
            <a:r>
              <a:rPr sz="280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get(x,</a:t>
            </a:r>
            <a:r>
              <a:rPr sz="2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y))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21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90582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dirty="0" err="1"/>
              <a:t>크로마키</a:t>
            </a:r>
            <a:endParaRPr sz="2150" dirty="0"/>
          </a:p>
        </p:txBody>
      </p:sp>
      <p:sp>
        <p:nvSpPr>
          <p:cNvPr id="3" name="object 3"/>
          <p:cNvSpPr/>
          <p:nvPr/>
        </p:nvSpPr>
        <p:spPr>
          <a:xfrm>
            <a:off x="2374900" y="2406124"/>
            <a:ext cx="5863578" cy="4727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22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26</a:t>
            </a: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563779" y="973000"/>
            <a:ext cx="9865117" cy="121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800" b="0" i="0">
                <a:solidFill>
                  <a:srgbClr val="3333B2"/>
                </a:solidFill>
                <a:latin typeface="Helvetica"/>
                <a:ea typeface="나눔스퀘어" panose="020B0600000101010101" pitchFamily="50" charset="-127"/>
                <a:cs typeface="Helvetica"/>
              </a:defRPr>
            </a:lvl1pPr>
          </a:lstStyle>
          <a:p>
            <a:pPr marL="79375" marR="5080" latinLnBrk="0">
              <a:lnSpc>
                <a:spcPct val="114900"/>
              </a:lnSpc>
              <a:spcBef>
                <a:spcPts val="280"/>
              </a:spcBef>
            </a:pPr>
            <a:r>
              <a:rPr lang="ko-KR" altLang="en-US" sz="2150" kern="0" spc="-15" dirty="0" err="1">
                <a:solidFill>
                  <a:srgbClr val="000000"/>
                </a:solidFill>
              </a:rPr>
              <a:t>크로마키는</a:t>
            </a:r>
            <a:r>
              <a:rPr lang="ko-KR" altLang="en-US" sz="2150" kern="0" spc="-15" dirty="0">
                <a:solidFill>
                  <a:srgbClr val="000000"/>
                </a:solidFill>
              </a:rPr>
              <a:t> 두 개의 영상을 합성하는 기술입니다</a:t>
            </a:r>
            <a:r>
              <a:rPr lang="en-US" altLang="ko-KR" sz="2150" kern="0" spc="-15" dirty="0">
                <a:solidFill>
                  <a:srgbClr val="000000"/>
                </a:solidFill>
              </a:rPr>
              <a:t>.</a:t>
            </a:r>
          </a:p>
          <a:p>
            <a:pPr marL="79375" marR="5080" latinLnBrk="0">
              <a:lnSpc>
                <a:spcPct val="114900"/>
              </a:lnSpc>
              <a:spcBef>
                <a:spcPts val="280"/>
              </a:spcBef>
            </a:pPr>
            <a:r>
              <a:rPr lang="ko-KR" altLang="en-US" sz="2150" kern="0" spc="-15" dirty="0">
                <a:solidFill>
                  <a:srgbClr val="000000"/>
                </a:solidFill>
              </a:rPr>
              <a:t>한 영상의 특정 색을 투명하게 만들어서 뒤의 배경 영상을 비치게 할 수 있습니다</a:t>
            </a:r>
            <a:r>
              <a:rPr lang="en-US" altLang="ko-KR" sz="2150" kern="0" spc="-15" dirty="0">
                <a:solidFill>
                  <a:srgbClr val="000000"/>
                </a:solidFill>
              </a:rPr>
              <a:t>.</a:t>
            </a:r>
          </a:p>
          <a:p>
            <a:pPr marL="79375" marR="5080" latinLnBrk="0">
              <a:lnSpc>
                <a:spcPct val="114900"/>
              </a:lnSpc>
              <a:spcBef>
                <a:spcPts val="280"/>
              </a:spcBef>
            </a:pPr>
            <a:r>
              <a:rPr lang="ko-KR" altLang="en-US" sz="2150" kern="0" spc="-15" dirty="0">
                <a:solidFill>
                  <a:srgbClr val="000000"/>
                </a:solidFill>
              </a:rPr>
              <a:t>이 기술은 일기 예보에서 많이 사용합니다</a:t>
            </a:r>
            <a:r>
              <a:rPr lang="en-US" altLang="ko-KR" sz="2150" kern="0" spc="-15" dirty="0">
                <a:solidFill>
                  <a:srgbClr val="000000"/>
                </a:solidFill>
              </a:rPr>
              <a:t>.</a:t>
            </a:r>
            <a:endParaRPr lang="en-US" sz="2150" kern="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3196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색 차이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5" y="1859227"/>
            <a:ext cx="8433213" cy="4099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8080">
              <a:lnSpc>
                <a:spcPct val="114900"/>
              </a:lnSpc>
            </a:pP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오른쪽 사진의 배경은 정확히 한 가지 색이 아닙니다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/>
            </a:r>
            <a:b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– 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파란색을 띄는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비슷한 색일 뿐입니다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1148080">
              <a:lnSpc>
                <a:spcPct val="114900"/>
              </a:lnSpc>
            </a:pP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두 색이 얼마나 비슷한지 알 수 있는 함수가 있으면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함수를 통해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b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어느 부분이 사진의 배경인지 알 수 있습니다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2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76555" marR="4916805" indent="-364490">
              <a:lnSpc>
                <a:spcPct val="105200"/>
              </a:lnSpc>
              <a:spcBef>
                <a:spcPts val="1345"/>
              </a:spcBef>
            </a:pPr>
            <a:r>
              <a:rPr lang="en-US"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ef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dist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(c1,</a:t>
            </a:r>
            <a:r>
              <a:rPr sz="2350" spc="-4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c2):  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r1, g1, b1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</a:t>
            </a:r>
            <a:r>
              <a:rPr sz="2350" spc="-55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c1  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r2, g2, b2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</a:t>
            </a:r>
            <a:r>
              <a:rPr sz="2350" spc="-55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c2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return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math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sqrt((r1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-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r2)</a:t>
            </a:r>
            <a:r>
              <a:rPr sz="3525" spc="30" baseline="-9456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**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2 +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(g1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-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g2)</a:t>
            </a:r>
            <a:r>
              <a:rPr sz="3525" spc="30" baseline="-9456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**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2</a:t>
            </a:r>
            <a:r>
              <a:rPr sz="235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+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287395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(b1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-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b2)</a:t>
            </a:r>
            <a:r>
              <a:rPr sz="3525" spc="30" baseline="-9456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**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2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spcBef>
                <a:spcPts val="1450"/>
              </a:spcBef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수식은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3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차원 공간에서 두 점의 거리를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구하는 식과 같습니다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2177" y="1114425"/>
            <a:ext cx="1969781" cy="3189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23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26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1336579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18459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5" dirty="0" err="1"/>
              <a:t>크로마키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1138466"/>
            <a:ext cx="6393815" cy="266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550545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chroma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(img, key,</a:t>
            </a:r>
            <a:r>
              <a:rPr sz="235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threshold):  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w, h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350" spc="-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350" b="1" spc="-5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(h):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04265" marR="2188210" indent="-364490">
              <a:lnSpc>
                <a:spcPts val="2970"/>
              </a:lnSpc>
              <a:spcBef>
                <a:spcPts val="114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(w):  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get(x,</a:t>
            </a:r>
            <a:r>
              <a:rPr sz="235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04265">
              <a:lnSpc>
                <a:spcPct val="100000"/>
              </a:lnSpc>
              <a:spcBef>
                <a:spcPts val="15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dist(p, key)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sz="2350" spc="-2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8120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set(x, y,</a:t>
            </a:r>
            <a:r>
              <a:rPr sz="235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yellow)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3145" y="4121910"/>
            <a:ext cx="4625784" cy="2363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24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184594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5" dirty="0" err="1"/>
              <a:t>크로마키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5699"/>
            <a:ext cx="9051290" cy="316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이제 노란색 배경 대신</a:t>
            </a:r>
            <a:r>
              <a:rPr lang="en-US" altLang="ko-KR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배경 사진의 색을 이용하는 함수를 만들어 봅시다</a:t>
            </a:r>
            <a:r>
              <a:rPr lang="en-US" altLang="ko-KR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76555" marR="1207135" indent="-364490">
              <a:lnSpc>
                <a:spcPct val="105200"/>
              </a:lnSpc>
              <a:spcBef>
                <a:spcPts val="1345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chroma_paste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(canvas, img, x1, y1, key):  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w, h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350" spc="-5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350" b="1" spc="-5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(h):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04265" marR="4845685" indent="-364490">
              <a:lnSpc>
                <a:spcPts val="2970"/>
              </a:lnSpc>
              <a:spcBef>
                <a:spcPts val="114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(w):  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get(x,</a:t>
            </a:r>
            <a:r>
              <a:rPr sz="235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y)  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sz="2350" spc="-6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key: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8120">
              <a:lnSpc>
                <a:spcPct val="100000"/>
              </a:lnSpc>
              <a:spcBef>
                <a:spcPts val="20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set(x1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x, y1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y,</a:t>
            </a:r>
            <a:r>
              <a:rPr sz="2350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300" y="4467225"/>
            <a:ext cx="3151716" cy="2363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25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8765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정보 은닉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593856" y="1626964"/>
            <a:ext cx="9668564" cy="3804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177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사람은 색의 작은 차이를 거의 인지하지 못합니다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현상은 사진 안에 어떤 정보를 숨기는 데 사용할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619125" marR="180340" indent="-607060">
              <a:lnSpc>
                <a:spcPct val="151500"/>
              </a:lnSpc>
              <a:spcBef>
                <a:spcPts val="1835"/>
              </a:spcBef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다음은 사진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en-US" altLang="ko-KR" sz="2150" spc="-5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img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안에 흑백 사진을 숨기는 알고리즘입니다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962025" marR="5080" lvl="1" indent="-342900">
              <a:lnSpc>
                <a:spcPct val="107200"/>
              </a:lnSpc>
              <a:spcBef>
                <a:spcPts val="810"/>
              </a:spcBef>
              <a:buFont typeface="Wingdings" panose="05000000000000000000" pitchFamily="2" charset="2"/>
              <a:buChar char="l"/>
            </a:pPr>
            <a:r>
              <a:rPr lang="en-US" altLang="ko-KR" sz="2150" spc="-5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img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의 모든 픽셀 </a:t>
            </a:r>
            <a:r>
              <a:rPr lang="en-US" altLang="ko-KR" sz="2150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2150" spc="-5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r,g,b</a:t>
            </a:r>
            <a:r>
              <a:rPr lang="en-US" altLang="ko-KR" sz="2150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에서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en-US" altLang="ko-KR" sz="2150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홀수면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1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을 뺍니다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962025" marR="5080" lvl="1" indent="-342900">
              <a:lnSpc>
                <a:spcPct val="107200"/>
              </a:lnSpc>
              <a:spcBef>
                <a:spcPts val="810"/>
              </a:spcBef>
              <a:buFont typeface="Wingdings" panose="05000000000000000000" pitchFamily="2" charset="2"/>
              <a:buChar char="l"/>
            </a:pP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흑백 사진의 검정색 픽셀과 동일한 위치에 있는 </a:t>
            </a:r>
            <a:r>
              <a:rPr lang="en-US" altLang="ko-KR" sz="2150" spc="-2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img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의 모든 픽셀을 찾아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픽셀의 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en-US" altLang="ko-KR" sz="2150" spc="-2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</a:t>
            </a:r>
            <a:r>
              <a:rPr lang="ko-KR" altLang="en-US" sz="2150" spc="-2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에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1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을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더합니다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2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34290">
              <a:lnSpc>
                <a:spcPct val="105200"/>
              </a:lnSpc>
            </a:pPr>
            <a:endParaRPr lang="en-US" sz="2150" spc="-13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34290">
              <a:lnSpc>
                <a:spcPct val="1052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숨겨진 흑백 사진은 </a:t>
            </a:r>
            <a:r>
              <a:rPr lang="en-US" altLang="ko-KR" sz="2150" spc="-5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img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의 모든 픽셀 </a:t>
            </a:r>
            <a:r>
              <a:rPr lang="en-US" altLang="ko-KR" sz="2150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2150" spc="-5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r,g,b</a:t>
            </a:r>
            <a:r>
              <a:rPr lang="en-US" altLang="ko-KR" sz="2150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에서 </a:t>
            </a:r>
            <a:r>
              <a:rPr lang="en-US" altLang="ko-KR" sz="2150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홀수면 해당 픽셀을 검정색으로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짝수면 하얀색으로 바꿔서 얻을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altLang="ko-KR" sz="2150" spc="-13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26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26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9955265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/>
              <a:t>정보 은닉 예제</a:t>
            </a:r>
            <a:endParaRPr spc="1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45852"/>
              </p:ext>
            </p:extLst>
          </p:nvPr>
        </p:nvGraphicFramePr>
        <p:xfrm>
          <a:off x="1308100" y="4467226"/>
          <a:ext cx="3608677" cy="221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677">
                  <a:extLst>
                    <a:ext uri="{9D8B030D-6E8A-4147-A177-3AD203B41FA5}">
                      <a16:colId xmlns:a16="http://schemas.microsoft.com/office/drawing/2014/main" val="1107544330"/>
                    </a:ext>
                  </a:extLst>
                </a:gridCol>
              </a:tblGrid>
              <a:tr h="110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(41, 75,</a:t>
                      </a:r>
                      <a:r>
                        <a:rPr lang="en-US" altLang="ko-KR" sz="3600" b="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146)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1203"/>
                  </a:ext>
                </a:extLst>
              </a:tr>
              <a:tr h="110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(154, 139, 113)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06908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20933"/>
              </p:ext>
            </p:extLst>
          </p:nvPr>
        </p:nvGraphicFramePr>
        <p:xfrm>
          <a:off x="5756623" y="4467225"/>
          <a:ext cx="3604484" cy="219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484">
                  <a:extLst>
                    <a:ext uri="{9D8B030D-6E8A-4147-A177-3AD203B41FA5}">
                      <a16:colId xmlns:a16="http://schemas.microsoft.com/office/drawing/2014/main" val="1107544330"/>
                    </a:ext>
                  </a:extLst>
                </a:gridCol>
              </a:tblGrid>
              <a:tr h="109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36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40</a:t>
                      </a:r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75,</a:t>
                      </a:r>
                      <a:r>
                        <a:rPr lang="en-US" altLang="ko-KR" sz="3600" b="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146</a:t>
                      </a:r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1203"/>
                  </a:ext>
                </a:extLst>
              </a:tr>
              <a:tr h="109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(154, 139, 113)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069088"/>
                  </a:ext>
                </a:extLst>
              </a:tr>
            </a:tbl>
          </a:graphicData>
        </a:graphic>
      </p:graphicFrame>
      <p:sp>
        <p:nvSpPr>
          <p:cNvPr id="17" name="오른쪽 화살표 16"/>
          <p:cNvSpPr/>
          <p:nvPr/>
        </p:nvSpPr>
        <p:spPr>
          <a:xfrm>
            <a:off x="4965700" y="2674398"/>
            <a:ext cx="769009" cy="434497"/>
          </a:xfrm>
          <a:prstGeom prst="rightArrow">
            <a:avLst>
              <a:gd name="adj1" fmla="val 42856"/>
              <a:gd name="adj2" fmla="val 635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4699" y="843632"/>
            <a:ext cx="3908495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숨기기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1/2)</a:t>
            </a:r>
            <a:endParaRPr lang="ko-KR" altLang="en-US" sz="2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81" y="1427511"/>
            <a:ext cx="1812738" cy="2928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6" y="1417577"/>
            <a:ext cx="1812991" cy="292867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888875" y="2317758"/>
            <a:ext cx="3229225" cy="3204307"/>
            <a:chOff x="1737736" y="2317758"/>
            <a:chExt cx="3229225" cy="3204307"/>
          </a:xfrm>
        </p:grpSpPr>
        <p:sp>
          <p:nvSpPr>
            <p:cNvPr id="2" name="타원 1"/>
            <p:cNvSpPr/>
            <p:nvPr/>
          </p:nvSpPr>
          <p:spPr>
            <a:xfrm>
              <a:off x="2271892" y="2635576"/>
              <a:ext cx="118522" cy="118522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원호 6"/>
            <p:cNvSpPr/>
            <p:nvPr/>
          </p:nvSpPr>
          <p:spPr>
            <a:xfrm rot="13648785">
              <a:off x="1750195" y="2305299"/>
              <a:ext cx="3204307" cy="3229225"/>
            </a:xfrm>
            <a:prstGeom prst="arc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993900" y="5000625"/>
              <a:ext cx="162297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146300" y="4806086"/>
              <a:ext cx="8289" cy="19287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70111" flipH="1">
            <a:off x="1157724" y="3075367"/>
            <a:ext cx="3197487" cy="3196146"/>
            <a:chOff x="1737736" y="2317758"/>
            <a:chExt cx="3229225" cy="3204307"/>
          </a:xfrm>
        </p:grpSpPr>
        <p:sp>
          <p:nvSpPr>
            <p:cNvPr id="24" name="타원 23"/>
            <p:cNvSpPr/>
            <p:nvPr/>
          </p:nvSpPr>
          <p:spPr>
            <a:xfrm>
              <a:off x="2271892" y="2635576"/>
              <a:ext cx="118522" cy="11852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/>
            <p:cNvSpPr/>
            <p:nvPr/>
          </p:nvSpPr>
          <p:spPr>
            <a:xfrm rot="13648785">
              <a:off x="1750195" y="2305299"/>
              <a:ext cx="3204307" cy="3229225"/>
            </a:xfrm>
            <a:prstGeom prst="arc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993900" y="5000625"/>
              <a:ext cx="16229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146300" y="4806086"/>
              <a:ext cx="8289" cy="19287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6156075" y="2363822"/>
            <a:ext cx="3229225" cy="3204307"/>
            <a:chOff x="1737736" y="2317758"/>
            <a:chExt cx="3229225" cy="3204307"/>
          </a:xfrm>
        </p:grpSpPr>
        <p:sp>
          <p:nvSpPr>
            <p:cNvPr id="29" name="타원 28"/>
            <p:cNvSpPr/>
            <p:nvPr/>
          </p:nvSpPr>
          <p:spPr>
            <a:xfrm>
              <a:off x="2271892" y="2635576"/>
              <a:ext cx="118522" cy="118522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호 29"/>
            <p:cNvSpPr/>
            <p:nvPr/>
          </p:nvSpPr>
          <p:spPr>
            <a:xfrm rot="13648785">
              <a:off x="1750195" y="2305299"/>
              <a:ext cx="3204307" cy="3229225"/>
            </a:xfrm>
            <a:prstGeom prst="arc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993900" y="5000625"/>
              <a:ext cx="162297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146300" y="4806086"/>
              <a:ext cx="8289" cy="19287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 rot="170111" flipH="1">
            <a:off x="5424924" y="3075366"/>
            <a:ext cx="3197487" cy="3196146"/>
            <a:chOff x="1737736" y="2317758"/>
            <a:chExt cx="3229225" cy="3204307"/>
          </a:xfrm>
        </p:grpSpPr>
        <p:sp>
          <p:nvSpPr>
            <p:cNvPr id="34" name="타원 33"/>
            <p:cNvSpPr/>
            <p:nvPr/>
          </p:nvSpPr>
          <p:spPr>
            <a:xfrm>
              <a:off x="2271892" y="2635576"/>
              <a:ext cx="118522" cy="11852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13648785">
              <a:off x="1750195" y="2305299"/>
              <a:ext cx="3204307" cy="3229225"/>
            </a:xfrm>
            <a:prstGeom prst="arc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1993900" y="5000625"/>
              <a:ext cx="16229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146300" y="4806086"/>
              <a:ext cx="8289" cy="19287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오른쪽 화살표 37"/>
          <p:cNvSpPr/>
          <p:nvPr/>
        </p:nvSpPr>
        <p:spPr>
          <a:xfrm>
            <a:off x="4971723" y="5276719"/>
            <a:ext cx="769009" cy="434497"/>
          </a:xfrm>
          <a:prstGeom prst="rightArrow">
            <a:avLst>
              <a:gd name="adj1" fmla="val 42856"/>
              <a:gd name="adj2" fmla="val 635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8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/>
              <a:t>정보 은닉 예제</a:t>
            </a:r>
            <a:endParaRPr spc="1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88909"/>
              </p:ext>
            </p:extLst>
          </p:nvPr>
        </p:nvGraphicFramePr>
        <p:xfrm>
          <a:off x="393700" y="4543426"/>
          <a:ext cx="2711849" cy="226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49">
                  <a:extLst>
                    <a:ext uri="{9D8B030D-6E8A-4147-A177-3AD203B41FA5}">
                      <a16:colId xmlns:a16="http://schemas.microsoft.com/office/drawing/2014/main" val="1107544330"/>
                    </a:ext>
                  </a:extLst>
                </a:gridCol>
              </a:tblGrid>
              <a:tr h="1133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(40, 75,</a:t>
                      </a:r>
                      <a:r>
                        <a:rPr lang="en-US" altLang="ko-KR" sz="2800" b="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146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1203"/>
                  </a:ext>
                </a:extLst>
              </a:tr>
              <a:tr h="1133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(154, 139, 113)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06908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53418"/>
              </p:ext>
            </p:extLst>
          </p:nvPr>
        </p:nvGraphicFramePr>
        <p:xfrm>
          <a:off x="3898900" y="4543431"/>
          <a:ext cx="2729248" cy="226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248">
                  <a:extLst>
                    <a:ext uri="{9D8B030D-6E8A-4147-A177-3AD203B41FA5}">
                      <a16:colId xmlns:a16="http://schemas.microsoft.com/office/drawing/2014/main" val="1107544330"/>
                    </a:ext>
                  </a:extLst>
                </a:gridCol>
              </a:tblGrid>
              <a:tr h="113328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햐얀색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(255, 255, 255)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1203"/>
                  </a:ext>
                </a:extLst>
              </a:tr>
              <a:tr h="113328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검정색</a:t>
                      </a:r>
                      <a:endParaRPr lang="en-US" altLang="ko-KR" sz="28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(0,</a:t>
                      </a:r>
                      <a:r>
                        <a:rPr lang="en-US" altLang="ko-KR" sz="2800" b="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0, 0)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06908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02250"/>
              </p:ext>
            </p:extLst>
          </p:nvPr>
        </p:nvGraphicFramePr>
        <p:xfrm>
          <a:off x="7786227" y="4543425"/>
          <a:ext cx="2620823" cy="226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823">
                  <a:extLst>
                    <a:ext uri="{9D8B030D-6E8A-4147-A177-3AD203B41FA5}">
                      <a16:colId xmlns:a16="http://schemas.microsoft.com/office/drawing/2014/main" val="1107544330"/>
                    </a:ext>
                  </a:extLst>
                </a:gridCol>
              </a:tblGrid>
              <a:tr h="113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(40, 75,</a:t>
                      </a:r>
                      <a:r>
                        <a:rPr lang="en-US" altLang="ko-KR" sz="2800" b="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146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1203"/>
                  </a:ext>
                </a:extLst>
              </a:tr>
              <a:tr h="113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155</a:t>
                      </a:r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139, 113)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069088"/>
                  </a:ext>
                </a:extLst>
              </a:tr>
            </a:tbl>
          </a:graphicData>
        </a:graphic>
      </p:graphicFrame>
      <p:sp>
        <p:nvSpPr>
          <p:cNvPr id="22" name="덧셈 기호 21"/>
          <p:cNvSpPr/>
          <p:nvPr/>
        </p:nvSpPr>
        <p:spPr>
          <a:xfrm>
            <a:off x="3092475" y="2593912"/>
            <a:ext cx="852069" cy="777527"/>
          </a:xfrm>
          <a:prstGeom prst="mathPlus">
            <a:avLst>
              <a:gd name="adj1" fmla="val 2286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74700" y="843632"/>
            <a:ext cx="3169844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숨기기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2/2)</a:t>
            </a:r>
            <a:endParaRPr lang="ko-KR" altLang="en-US" sz="2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6870700" y="2752050"/>
            <a:ext cx="816363" cy="461252"/>
          </a:xfrm>
          <a:prstGeom prst="rightArrow">
            <a:avLst>
              <a:gd name="adj1" fmla="val 42856"/>
              <a:gd name="adj2" fmla="val 635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518540"/>
            <a:ext cx="1812738" cy="29282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10" y="1518129"/>
            <a:ext cx="1812738" cy="29282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572" y="1518129"/>
            <a:ext cx="1812738" cy="2928269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84709" y="2409825"/>
            <a:ext cx="3229225" cy="3204307"/>
            <a:chOff x="1737736" y="2317758"/>
            <a:chExt cx="3229225" cy="3204307"/>
          </a:xfrm>
        </p:grpSpPr>
        <p:sp>
          <p:nvSpPr>
            <p:cNvPr id="16" name="타원 15"/>
            <p:cNvSpPr/>
            <p:nvPr/>
          </p:nvSpPr>
          <p:spPr>
            <a:xfrm>
              <a:off x="2271892" y="2635576"/>
              <a:ext cx="118522" cy="118522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/>
            <p:cNvSpPr/>
            <p:nvPr/>
          </p:nvSpPr>
          <p:spPr>
            <a:xfrm rot="13648785">
              <a:off x="1750195" y="2305299"/>
              <a:ext cx="3204307" cy="3229225"/>
            </a:xfrm>
            <a:prstGeom prst="arc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993900" y="5000625"/>
              <a:ext cx="162297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146300" y="4806086"/>
              <a:ext cx="8289" cy="19287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170111" flipH="1">
            <a:off x="-228028" y="3167890"/>
            <a:ext cx="3197487" cy="3196146"/>
            <a:chOff x="1737736" y="2317758"/>
            <a:chExt cx="3229225" cy="3204307"/>
          </a:xfrm>
        </p:grpSpPr>
        <p:sp>
          <p:nvSpPr>
            <p:cNvPr id="21" name="타원 20"/>
            <p:cNvSpPr/>
            <p:nvPr/>
          </p:nvSpPr>
          <p:spPr>
            <a:xfrm>
              <a:off x="2271892" y="2635576"/>
              <a:ext cx="118522" cy="11852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/>
            <p:cNvSpPr/>
            <p:nvPr/>
          </p:nvSpPr>
          <p:spPr>
            <a:xfrm rot="13648785">
              <a:off x="1750195" y="2305299"/>
              <a:ext cx="3204307" cy="3229225"/>
            </a:xfrm>
            <a:prstGeom prst="arc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993900" y="5000625"/>
              <a:ext cx="16229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146300" y="4806086"/>
              <a:ext cx="8289" cy="19287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3892865" y="2333873"/>
            <a:ext cx="3229225" cy="3204307"/>
            <a:chOff x="1737736" y="2317758"/>
            <a:chExt cx="3229225" cy="3204307"/>
          </a:xfrm>
        </p:grpSpPr>
        <p:sp>
          <p:nvSpPr>
            <p:cNvPr id="29" name="타원 28"/>
            <p:cNvSpPr/>
            <p:nvPr/>
          </p:nvSpPr>
          <p:spPr>
            <a:xfrm>
              <a:off x="2271892" y="2635576"/>
              <a:ext cx="118522" cy="118522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호 29"/>
            <p:cNvSpPr/>
            <p:nvPr/>
          </p:nvSpPr>
          <p:spPr>
            <a:xfrm rot="13648785">
              <a:off x="1750195" y="2305299"/>
              <a:ext cx="3204307" cy="3229225"/>
            </a:xfrm>
            <a:prstGeom prst="arc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993900" y="5000625"/>
              <a:ext cx="162297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146300" y="4806086"/>
              <a:ext cx="8289" cy="19287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 rot="170111" flipH="1">
            <a:off x="3134898" y="3114655"/>
            <a:ext cx="3197487" cy="3196146"/>
            <a:chOff x="1737736" y="2317758"/>
            <a:chExt cx="3229225" cy="3204307"/>
          </a:xfrm>
        </p:grpSpPr>
        <p:sp>
          <p:nvSpPr>
            <p:cNvPr id="34" name="타원 33"/>
            <p:cNvSpPr/>
            <p:nvPr/>
          </p:nvSpPr>
          <p:spPr>
            <a:xfrm>
              <a:off x="2271892" y="2635576"/>
              <a:ext cx="118522" cy="11852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13648785">
              <a:off x="1750195" y="2305299"/>
              <a:ext cx="3204307" cy="3229225"/>
            </a:xfrm>
            <a:prstGeom prst="arc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1993900" y="5000625"/>
              <a:ext cx="16229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146300" y="4806086"/>
              <a:ext cx="8289" cy="19287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7680075" y="2409614"/>
            <a:ext cx="3229225" cy="3204307"/>
            <a:chOff x="1737736" y="2317758"/>
            <a:chExt cx="3229225" cy="3204307"/>
          </a:xfrm>
        </p:grpSpPr>
        <p:sp>
          <p:nvSpPr>
            <p:cNvPr id="45" name="타원 44"/>
            <p:cNvSpPr/>
            <p:nvPr/>
          </p:nvSpPr>
          <p:spPr>
            <a:xfrm>
              <a:off x="2271892" y="2635576"/>
              <a:ext cx="118522" cy="118522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원호 45"/>
            <p:cNvSpPr/>
            <p:nvPr/>
          </p:nvSpPr>
          <p:spPr>
            <a:xfrm rot="13648785">
              <a:off x="1750195" y="2305299"/>
              <a:ext cx="3204307" cy="3229225"/>
            </a:xfrm>
            <a:prstGeom prst="arc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1993900" y="5000625"/>
              <a:ext cx="162297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2146300" y="4806086"/>
              <a:ext cx="8289" cy="19287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 rot="170111" flipH="1">
            <a:off x="6871589" y="3148097"/>
            <a:ext cx="3197487" cy="3196146"/>
            <a:chOff x="1737736" y="2317758"/>
            <a:chExt cx="3229225" cy="3204307"/>
          </a:xfrm>
        </p:grpSpPr>
        <p:sp>
          <p:nvSpPr>
            <p:cNvPr id="50" name="타원 49"/>
            <p:cNvSpPr/>
            <p:nvPr/>
          </p:nvSpPr>
          <p:spPr>
            <a:xfrm>
              <a:off x="2271892" y="2635576"/>
              <a:ext cx="118522" cy="11852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원호 50"/>
            <p:cNvSpPr/>
            <p:nvPr/>
          </p:nvSpPr>
          <p:spPr>
            <a:xfrm rot="13648785">
              <a:off x="1750195" y="2305299"/>
              <a:ext cx="3204307" cy="3229225"/>
            </a:xfrm>
            <a:prstGeom prst="arc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993900" y="5000625"/>
              <a:ext cx="16229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2146300" y="4806086"/>
              <a:ext cx="8289" cy="19287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그림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363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106" y="1542689"/>
            <a:ext cx="1781575" cy="2877928"/>
          </a:xfrm>
          <a:prstGeom prst="rect">
            <a:avLst/>
          </a:prstGeom>
          <a:blipFill dpi="0"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64000"/>
              <a:duotone>
                <a:prstClr val="black"/>
                <a:srgbClr val="363636">
                  <a:tint val="45000"/>
                  <a:satMod val="400000"/>
                </a:srgbClr>
              </a:duotone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43" name="덧셈 기호 42"/>
          <p:cNvSpPr/>
          <p:nvPr/>
        </p:nvSpPr>
        <p:spPr>
          <a:xfrm>
            <a:off x="3060700" y="5289898"/>
            <a:ext cx="852069" cy="777527"/>
          </a:xfrm>
          <a:prstGeom prst="mathPlus">
            <a:avLst>
              <a:gd name="adj1" fmla="val 2286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53"/>
          <p:cNvSpPr/>
          <p:nvPr/>
        </p:nvSpPr>
        <p:spPr>
          <a:xfrm>
            <a:off x="6892537" y="5529973"/>
            <a:ext cx="816363" cy="461252"/>
          </a:xfrm>
          <a:prstGeom prst="rightArrow">
            <a:avLst>
              <a:gd name="adj1" fmla="val 42856"/>
              <a:gd name="adj2" fmla="val 635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4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559</Words>
  <Application>Microsoft Office PowerPoint</Application>
  <PresentationFormat>사용자 지정</PresentationFormat>
  <Paragraphs>116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Wingdings</vt:lpstr>
      <vt:lpstr>Calibri</vt:lpstr>
      <vt:lpstr>나눔스퀘어</vt:lpstr>
      <vt:lpstr>Courier New</vt:lpstr>
      <vt:lpstr>Helvetica</vt:lpstr>
      <vt:lpstr>Office Theme</vt:lpstr>
      <vt:lpstr>CS101 –이미지 프로세싱 Lecture 19</vt:lpstr>
      <vt:lpstr>복사해서 붙여넣기</vt:lpstr>
      <vt:lpstr>크로마키</vt:lpstr>
      <vt:lpstr>색 차이</vt:lpstr>
      <vt:lpstr>크로마키</vt:lpstr>
      <vt:lpstr>크로마키</vt:lpstr>
      <vt:lpstr>정보 은닉</vt:lpstr>
      <vt:lpstr>정보 은닉 예제</vt:lpstr>
      <vt:lpstr>정보 은닉 예제</vt:lpstr>
      <vt:lpstr>정보 은닉 예제</vt:lpstr>
      <vt:lpstr>정보 은닉 예제</vt:lpstr>
      <vt:lpstr>정보 은닉 예제</vt:lpstr>
      <vt:lpstr>정보 은닉 예제</vt:lpstr>
      <vt:lpstr>정리 및 예습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CS101 - String, Set, Dictionary and Image Processing - Lecture 7</dc:title>
  <dc:creator>JinYeong Bak (jy.bak@kaist.ac.kr)</dc:creator>
  <cp:lastModifiedBy>Windows 사용자</cp:lastModifiedBy>
  <cp:revision>99</cp:revision>
  <dcterms:created xsi:type="dcterms:W3CDTF">2018-02-26T23:50:57Z</dcterms:created>
  <dcterms:modified xsi:type="dcterms:W3CDTF">2019-02-12T14:59:08Z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2018-02-26T00:00:00Z</vt:filetime>
  </property>
  <property fmtid="{D5CDD505-2E9C-101B-9397-08002B2CF9AE}" pid="5" name="NSCPROP_SA">
    <vt:lpwstr>C:\Users\moonzoo\Downloads\cs101_lecture7_revised_rev1.pptx</vt:lpwstr>
  </property>
</Properties>
</file>