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466" r:id="rId6"/>
    <p:sldId id="474" r:id="rId7"/>
    <p:sldId id="489" r:id="rId8"/>
    <p:sldId id="467" r:id="rId9"/>
    <p:sldId id="468" r:id="rId10"/>
    <p:sldId id="469" r:id="rId11"/>
    <p:sldId id="470" r:id="rId12"/>
    <p:sldId id="475" r:id="rId13"/>
    <p:sldId id="481" r:id="rId14"/>
    <p:sldId id="479" r:id="rId15"/>
    <p:sldId id="482" r:id="rId16"/>
    <p:sldId id="483" r:id="rId17"/>
    <p:sldId id="484" r:id="rId18"/>
    <p:sldId id="487" r:id="rId19"/>
    <p:sldId id="486" r:id="rId20"/>
    <p:sldId id="488" r:id="rId2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220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8/17/2023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8/17/2023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Sequential logic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201921300 </a:t>
            </a:r>
            <a:r>
              <a:rPr lang="ko-KR" altLang="en-US" sz="2000" dirty="0"/>
              <a:t>안준영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7AF26-CA42-FE67-9A48-FDF7AF0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31120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316838-E532-8487-8AC6-6D6F0B67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D35D12C-C781-9D81-F45C-CA8D7322318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002058" y="1151660"/>
            <a:ext cx="7580341" cy="25908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0D5716-BD44-0D4C-16A8-418C5CA1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6339"/>
            <a:ext cx="3392459" cy="517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7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34657-88D3-7828-0480-8B9F2F54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 </a:t>
            </a:r>
            <a:r>
              <a:rPr lang="ko-KR" altLang="en-US" dirty="0"/>
              <a:t>플립플롭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DFB977-5C97-7F6E-728C-CC1E3270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B441EB0-9E7A-2D3C-371D-9105A1FC98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76FC1F-C181-5C8B-E42D-26C2606E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89154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828B2E-46E7-AFB7-81C0-EDD719221B48}"/>
              </a:ext>
            </a:extLst>
          </p:cNvPr>
          <p:cNvSpPr txBox="1"/>
          <p:nvPr/>
        </p:nvSpPr>
        <p:spPr>
          <a:xfrm>
            <a:off x="685800" y="4572000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SR + FF + </a:t>
            </a:r>
            <a:r>
              <a:rPr lang="ko-KR" altLang="en-US" dirty="0"/>
              <a:t>불변 상태와 부정 상태 제거</a:t>
            </a:r>
          </a:p>
        </p:txBody>
      </p:sp>
    </p:spTree>
    <p:extLst>
      <p:ext uri="{BB962C8B-B14F-4D97-AF65-F5344CB8AC3E}">
        <p14:creationId xmlns:p14="http://schemas.microsoft.com/office/powerpoint/2010/main" val="254011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08A27-4A4C-F979-DBF4-F6F9D04F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5C294E-125E-9EEB-8921-1E82D6C2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87CA39A-37A1-DC55-495D-929BA9E689D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143000"/>
            <a:ext cx="3635062" cy="521335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3C9EF0-B09B-62F8-6A1F-815CFBD6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662" y="1143000"/>
            <a:ext cx="733773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7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22DFB-1F30-497F-CF4D-B3F5EFD8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JK </a:t>
            </a:r>
            <a:r>
              <a:rPr lang="ko-KR" altLang="en-US" dirty="0"/>
              <a:t>플립플롭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AD7913-FB8A-540C-0CB3-663ED839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672CA97-1E92-5418-266A-A290F9E8A2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224518"/>
            <a:ext cx="4092295" cy="266700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5103EE-2968-82CF-EF6A-995BD53A8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159476"/>
            <a:ext cx="4244695" cy="289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A5A58-BD01-B28E-FED9-1C5FB07BF7F4}"/>
              </a:ext>
            </a:extLst>
          </p:cNvPr>
          <p:cNvSpPr txBox="1"/>
          <p:nvPr/>
        </p:nvSpPr>
        <p:spPr>
          <a:xfrm>
            <a:off x="762000" y="457200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JK = SR FF + </a:t>
            </a:r>
            <a:r>
              <a:rPr lang="ko-KR" altLang="en-US" dirty="0"/>
              <a:t>부정 상태 개선</a:t>
            </a:r>
          </a:p>
        </p:txBody>
      </p:sp>
    </p:spTree>
    <p:extLst>
      <p:ext uri="{BB962C8B-B14F-4D97-AF65-F5344CB8AC3E}">
        <p14:creationId xmlns:p14="http://schemas.microsoft.com/office/powerpoint/2010/main" val="50203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E6FD8-1774-979A-E72E-FC905263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5B9453-9863-5206-CE9A-8FFF24C3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53361D1-5684-207B-4BA7-FF78E227E1E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53809" y="1143000"/>
            <a:ext cx="7328592" cy="22860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E303C7-7A17-E942-9492-C64FC00A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38084"/>
            <a:ext cx="3741744" cy="52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9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7F1DB-06A7-897E-4F0B-9F2AF94D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 </a:t>
            </a:r>
            <a:r>
              <a:rPr lang="ko-KR" altLang="en-US" dirty="0"/>
              <a:t>플립플롭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BF45D4-542E-B6C9-0E18-E5B3CBCB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CF3D1A4-1A4B-C4DB-BBD1-2B0A9B2CC85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09800" y="1219200"/>
            <a:ext cx="7239000" cy="2057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4DB965-3078-882A-8318-5B93D1ED5413}"/>
              </a:ext>
            </a:extLst>
          </p:cNvPr>
          <p:cNvSpPr txBox="1"/>
          <p:nvPr/>
        </p:nvSpPr>
        <p:spPr>
          <a:xfrm>
            <a:off x="1066800" y="4038600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 FF = JK FF +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입력 상태</a:t>
            </a:r>
            <a:r>
              <a:rPr lang="en-US" altLang="ko-KR" dirty="0"/>
              <a:t>(SR = 01 </a:t>
            </a:r>
            <a:r>
              <a:rPr lang="ko-KR" altLang="en-US" dirty="0"/>
              <a:t>과 </a:t>
            </a:r>
            <a:r>
              <a:rPr lang="en-US" altLang="ko-KR" dirty="0"/>
              <a:t>SR = 10) </a:t>
            </a:r>
            <a:r>
              <a:rPr lang="ko-KR" altLang="en-US" dirty="0"/>
              <a:t>제거 </a:t>
            </a:r>
          </a:p>
        </p:txBody>
      </p:sp>
    </p:spTree>
    <p:extLst>
      <p:ext uri="{BB962C8B-B14F-4D97-AF65-F5344CB8AC3E}">
        <p14:creationId xmlns:p14="http://schemas.microsoft.com/office/powerpoint/2010/main" val="108811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DD5B3-3B73-FACB-5FA9-624DEA11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A3CBE0-0120-5200-3336-DA090963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4535888-AB96-924B-8F2E-7D1E1DF711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3642676" cy="521335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1414BA-B9E2-D0C9-0130-588A8F02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76" y="1143000"/>
            <a:ext cx="7634924" cy="194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1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B0794-CD6E-779E-4397-D4FE651B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4971F9-B472-47A6-1836-E71E8C40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CEBCBA-8E95-0AC4-1D36-261EDC9B73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29200" y="3200400"/>
            <a:ext cx="3048000" cy="4572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06173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09600" y="168547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목차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순차논리회로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플립플롭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순서논리회로</a:t>
            </a:r>
            <a:r>
              <a:rPr lang="en-US" altLang="ko-KR" dirty="0">
                <a:ea typeface="굴림" panose="020B0600000101010101" pitchFamily="50" charset="-127"/>
              </a:rPr>
              <a:t>(sequential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logic)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fontAlgn="base">
              <a:buNone/>
            </a:pPr>
            <a:endParaRPr lang="en-US" altLang="ko-KR" b="0" i="0" dirty="0">
              <a:solidFill>
                <a:srgbClr val="666666"/>
              </a:solidFill>
              <a:effectLst/>
              <a:latin typeface="se-nanumgothic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AFF6D-ED31-D7B1-0285-ED65AFB56B9F}"/>
              </a:ext>
            </a:extLst>
          </p:cNvPr>
          <p:cNvSpPr txBox="1"/>
          <p:nvPr/>
        </p:nvSpPr>
        <p:spPr>
          <a:xfrm>
            <a:off x="762000" y="4267200"/>
            <a:ext cx="1082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Noto Sans KR"/>
              </a:rPr>
              <a:t>출력 </a:t>
            </a:r>
            <a:r>
              <a:rPr lang="en-US" altLang="ko-KR" dirty="0">
                <a:latin typeface="Noto Sans KR"/>
              </a:rPr>
              <a:t>Y(t)</a:t>
            </a:r>
            <a:r>
              <a:rPr lang="ko-KR" altLang="en-US" dirty="0">
                <a:latin typeface="Noto Sans KR"/>
              </a:rPr>
              <a:t>가 현재의 입력 </a:t>
            </a:r>
            <a:r>
              <a:rPr lang="en-US" altLang="ko-KR" dirty="0">
                <a:latin typeface="Noto Sans KR"/>
              </a:rPr>
              <a:t>X(t)</a:t>
            </a:r>
            <a:r>
              <a:rPr lang="ko-KR" altLang="en-US" dirty="0">
                <a:latin typeface="Noto Sans KR"/>
              </a:rPr>
              <a:t>와 현재의 상태 </a:t>
            </a:r>
            <a:r>
              <a:rPr lang="en-US" altLang="ko-KR" dirty="0">
                <a:latin typeface="Noto Sans KR"/>
              </a:rPr>
              <a:t>S(t-1)</a:t>
            </a:r>
            <a:r>
              <a:rPr lang="ko-KR" altLang="en-US" dirty="0">
                <a:latin typeface="Noto Sans KR"/>
              </a:rPr>
              <a:t>에 의해서 결정</a:t>
            </a:r>
            <a:r>
              <a:rPr lang="en-US" altLang="ko-KR" dirty="0">
                <a:latin typeface="Noto Sans KR"/>
              </a:rPr>
              <a:t>(</a:t>
            </a:r>
            <a:r>
              <a:rPr lang="en-US" altLang="ko-KR" b="0" i="0" dirty="0">
                <a:effectLst/>
                <a:latin typeface="Noto Sans KR"/>
              </a:rPr>
              <a:t>Y(t) = f(X(t),S(t-1))</a:t>
            </a:r>
          </a:p>
          <a:p>
            <a:pPr algn="just"/>
            <a:r>
              <a:rPr lang="ko-KR" altLang="en-US" dirty="0">
                <a:latin typeface="Noto Sans KR"/>
              </a:rPr>
              <a:t>또한 </a:t>
            </a:r>
            <a:r>
              <a:rPr lang="ko-KR" altLang="en-US" b="0" i="0" dirty="0">
                <a:effectLst/>
                <a:latin typeface="Noto Sans KR"/>
              </a:rPr>
              <a:t>상태도 입력과 현재 </a:t>
            </a:r>
            <a:r>
              <a:rPr lang="ko-KR" altLang="en-US" b="0" i="0" dirty="0" err="1">
                <a:effectLst/>
                <a:latin typeface="Noto Sans KR"/>
              </a:rPr>
              <a:t>상태에의해</a:t>
            </a:r>
            <a:r>
              <a:rPr lang="ko-KR" altLang="en-US" b="0" i="0" dirty="0">
                <a:effectLst/>
                <a:latin typeface="Noto Sans KR"/>
              </a:rPr>
              <a:t> 결정</a:t>
            </a:r>
            <a:r>
              <a:rPr lang="en-US" altLang="ko-KR" b="0" i="0" dirty="0">
                <a:effectLst/>
                <a:latin typeface="Noto Sans KR"/>
              </a:rPr>
              <a:t>:S(t) = f(X(t),S(t-1)) </a:t>
            </a:r>
          </a:p>
          <a:p>
            <a:pPr algn="just"/>
            <a:endParaRPr lang="en-US" altLang="ko-KR" dirty="0">
              <a:latin typeface="Noto Sans KR"/>
            </a:endParaRPr>
          </a:p>
          <a:p>
            <a:pPr algn="just"/>
            <a:r>
              <a:rPr lang="en-US" altLang="ko-KR" b="0" i="0" dirty="0">
                <a:effectLst/>
                <a:latin typeface="Noto Sans KR"/>
              </a:rPr>
              <a:t>" </a:t>
            </a:r>
            <a:r>
              <a:rPr lang="ko-KR" altLang="en-US" b="0" i="0" dirty="0" err="1">
                <a:effectLst/>
                <a:latin typeface="Noto Sans KR"/>
              </a:rPr>
              <a:t>출력값이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ko-KR" altLang="en-US" b="0" i="0" dirty="0" err="1">
                <a:effectLst/>
                <a:latin typeface="Noto Sans KR"/>
              </a:rPr>
              <a:t>입력값과</a:t>
            </a:r>
            <a:r>
              <a:rPr lang="ko-KR" altLang="en-US" b="0" i="0" dirty="0">
                <a:effectLst/>
                <a:latin typeface="Noto Sans KR"/>
              </a:rPr>
              <a:t> 이전 입력들의 영향을 받는 논리회로 </a:t>
            </a:r>
            <a:r>
              <a:rPr lang="en-US" altLang="ko-KR" b="0" i="0" dirty="0">
                <a:effectLst/>
                <a:latin typeface="Noto Sans KR"/>
              </a:rPr>
              <a:t>“</a:t>
            </a:r>
          </a:p>
          <a:p>
            <a:pPr algn="just"/>
            <a:r>
              <a:rPr lang="en-US" altLang="ko-KR" b="0" i="0" dirty="0">
                <a:effectLst/>
                <a:latin typeface="Noto Sans KR"/>
              </a:rPr>
              <a:t>	gate + ff = </a:t>
            </a:r>
            <a:r>
              <a:rPr lang="ko-KR" altLang="en-US" b="0" i="0" dirty="0">
                <a:effectLst/>
                <a:latin typeface="Noto Sans KR"/>
              </a:rPr>
              <a:t>순서</a:t>
            </a:r>
            <a:r>
              <a:rPr lang="en-US" altLang="ko-KR" b="0" i="0" dirty="0">
                <a:effectLst/>
                <a:latin typeface="Noto Sans KR"/>
              </a:rPr>
              <a:t> </a:t>
            </a:r>
            <a:r>
              <a:rPr lang="ko-KR" altLang="en-US" b="0" i="0" dirty="0">
                <a:effectLst/>
                <a:latin typeface="Noto Sans KR"/>
              </a:rPr>
              <a:t>논리회로 </a:t>
            </a:r>
            <a:r>
              <a:rPr lang="en-US" altLang="ko-KR" b="0" i="0" dirty="0">
                <a:effectLst/>
                <a:latin typeface="Noto Sans KR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E4445C-7D9D-1458-1E5C-1772E89B1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93476"/>
            <a:ext cx="6934200" cy="26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CC61-D03D-ACA9-3E57-10A5D7BF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래치와</a:t>
            </a:r>
            <a:r>
              <a:rPr lang="ko-KR" altLang="en-US" dirty="0"/>
              <a:t> 플립플롭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488590-EE62-9687-23D0-93871A4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25DAE-A029-BDE4-A70A-CFF470E7BF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래치 </a:t>
            </a:r>
            <a:r>
              <a:rPr lang="en-US" altLang="ko-KR" dirty="0"/>
              <a:t>: </a:t>
            </a:r>
            <a:r>
              <a:rPr lang="ko-KR" altLang="en-US" dirty="0"/>
              <a:t>클럭 입력을 가지지 않는 기억소자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SR</a:t>
            </a:r>
            <a:r>
              <a:rPr lang="ko-KR" altLang="en-US" dirty="0"/>
              <a:t> 래치</a:t>
            </a:r>
            <a:r>
              <a:rPr lang="en-US" altLang="ko-KR" dirty="0"/>
              <a:t>, D </a:t>
            </a:r>
            <a:r>
              <a:rPr lang="ko-KR" altLang="en-US" dirty="0"/>
              <a:t>래치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플립 </a:t>
            </a:r>
            <a:r>
              <a:rPr lang="ko-KR" altLang="en-US" dirty="0" err="1"/>
              <a:t>플롭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클럭 입력을 가져 클럭 입력에 반응하여 출력의 상태를 바꾸는 기억소자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Ex)SR</a:t>
            </a:r>
            <a:r>
              <a:rPr lang="ko-KR" altLang="en-US" dirty="0"/>
              <a:t> 플립플롭</a:t>
            </a:r>
            <a:r>
              <a:rPr lang="en-US" altLang="ko-KR" dirty="0"/>
              <a:t>, D </a:t>
            </a:r>
            <a:r>
              <a:rPr lang="ko-KR" altLang="en-US" dirty="0"/>
              <a:t>플립플롭</a:t>
            </a:r>
            <a:r>
              <a:rPr lang="en-US" altLang="ko-KR" dirty="0"/>
              <a:t>,JK </a:t>
            </a:r>
            <a:r>
              <a:rPr lang="ko-KR" altLang="en-US" dirty="0"/>
              <a:t>플립플롭</a:t>
            </a:r>
            <a:r>
              <a:rPr lang="en-US" altLang="ko-KR" dirty="0"/>
              <a:t>, T </a:t>
            </a:r>
            <a:r>
              <a:rPr lang="ko-KR" altLang="en-US" dirty="0"/>
              <a:t>플립플롭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</a:t>
            </a:r>
            <a:r>
              <a:rPr lang="ko-KR" altLang="en-US" dirty="0" err="1"/>
              <a:t>래치나</a:t>
            </a:r>
            <a:r>
              <a:rPr lang="ko-KR" altLang="en-US" dirty="0"/>
              <a:t> </a:t>
            </a:r>
            <a:r>
              <a:rPr lang="ko-KR" altLang="en-US" dirty="0" err="1"/>
              <a:t>플립플롭은</a:t>
            </a:r>
            <a:r>
              <a:rPr lang="ko-KR" altLang="en-US" dirty="0"/>
              <a:t> 귀한</a:t>
            </a:r>
            <a:r>
              <a:rPr lang="en-US" altLang="ko-KR" dirty="0"/>
              <a:t>(feedback)</a:t>
            </a:r>
            <a:r>
              <a:rPr lang="ko-KR" altLang="en-US" dirty="0"/>
              <a:t>을 </a:t>
            </a:r>
            <a:r>
              <a:rPr lang="ko-KR" altLang="en-US" dirty="0" err="1"/>
              <a:t>가져야함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9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0D551-79AB-5DA8-1512-E8E65819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 latch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40E130-B4E3-8FD6-929A-5078F187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83F34D-3561-D82F-4C71-29F03A03FE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Nor </a:t>
            </a:r>
            <a:r>
              <a:rPr lang="ko-KR" altLang="en-US" dirty="0"/>
              <a:t>기반 </a:t>
            </a:r>
            <a:r>
              <a:rPr lang="en-US" altLang="ko-KR" dirty="0" err="1"/>
              <a:t>sr</a:t>
            </a:r>
            <a:r>
              <a:rPr lang="en-US" altLang="ko-KR" dirty="0"/>
              <a:t> latch</a:t>
            </a:r>
          </a:p>
          <a:p>
            <a:endParaRPr lang="ko-KR" altLang="en-US" dirty="0"/>
          </a:p>
        </p:txBody>
      </p:sp>
      <p:pic>
        <p:nvPicPr>
          <p:cNvPr id="6" name="그림 5" descr="라인, 도표, 원, 그래프이(가) 표시된 사진&#10;&#10;자동 생성된 설명">
            <a:extLst>
              <a:ext uri="{FF2B5EF4-FFF2-40B4-BE49-F238E27FC236}">
                <a16:creationId xmlns:a16="http://schemas.microsoft.com/office/drawing/2014/main" id="{0F5F0C15-1AC9-5B7A-6DB9-D71523A54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3534214" cy="2895600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5E15D52-E889-88E8-B355-1EB0FACA6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447800"/>
            <a:ext cx="2743200" cy="335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3CE2AE-C9C6-9C3C-8FBB-686F6B56BBFE}"/>
              </a:ext>
            </a:extLst>
          </p:cNvPr>
          <p:cNvSpPr txBox="1"/>
          <p:nvPr/>
        </p:nvSpPr>
        <p:spPr>
          <a:xfrm>
            <a:off x="816864" y="4648200"/>
            <a:ext cx="1023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Sr </a:t>
            </a:r>
            <a:r>
              <a:rPr lang="ko-KR" altLang="en-US" dirty="0"/>
              <a:t>래치</a:t>
            </a:r>
            <a:r>
              <a:rPr lang="en-US" altLang="ko-KR" dirty="0"/>
              <a:t>:</a:t>
            </a:r>
            <a:r>
              <a:rPr lang="ko-KR" altLang="en-US" dirty="0" err="1"/>
              <a:t>궤한</a:t>
            </a:r>
            <a:r>
              <a:rPr lang="en-US" altLang="ko-KR" dirty="0"/>
              <a:t>(feedback)</a:t>
            </a:r>
            <a:r>
              <a:rPr lang="ko-KR" altLang="en-US" dirty="0"/>
              <a:t>에 의해 두 개의 안정된 상태 중 하나를 가지는 </a:t>
            </a:r>
            <a:r>
              <a:rPr lang="en-US" altLang="ko-KR" dirty="0"/>
              <a:t>1</a:t>
            </a:r>
            <a:r>
              <a:rPr lang="ko-KR" altLang="en-US" dirty="0"/>
              <a:t>비트 기억소자</a:t>
            </a:r>
            <a:endParaRPr lang="en-US" altLang="ko-KR" dirty="0"/>
          </a:p>
          <a:p>
            <a:r>
              <a:rPr lang="en-US" altLang="ko-KR" dirty="0"/>
              <a:t>※S</a:t>
            </a:r>
            <a:r>
              <a:rPr lang="ko-KR" altLang="en-US" dirty="0"/>
              <a:t> 와 </a:t>
            </a:r>
            <a:r>
              <a:rPr lang="en-US" altLang="ko-KR" dirty="0"/>
              <a:t>Q</a:t>
            </a:r>
            <a:r>
              <a:rPr lang="ko-KR" altLang="en-US" dirty="0"/>
              <a:t>는 크로스 위치</a:t>
            </a:r>
            <a:endParaRPr lang="en-US" altLang="ko-KR" dirty="0"/>
          </a:p>
          <a:p>
            <a:r>
              <a:rPr lang="en-US" altLang="ko-KR" dirty="0"/>
              <a:t>※</a:t>
            </a:r>
            <a:r>
              <a:rPr lang="ko-KR" altLang="en-US" dirty="0"/>
              <a:t>클럭  입력을 가지지 않는 기억소자</a:t>
            </a:r>
          </a:p>
        </p:txBody>
      </p:sp>
    </p:spTree>
    <p:extLst>
      <p:ext uri="{BB962C8B-B14F-4D97-AF65-F5344CB8AC3E}">
        <p14:creationId xmlns:p14="http://schemas.microsoft.com/office/powerpoint/2010/main" val="319911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AD76A-6E91-4175-E453-9AE20CC9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7D6815-406F-DE89-9ED8-85CBD1D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70FBAAD-56CE-33ED-DB73-94D62EA614A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11587" y="1162665"/>
            <a:ext cx="6270813" cy="1732935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56388E-2122-70CE-D5E2-51F22D8EB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62665"/>
            <a:ext cx="1867101" cy="34455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5E97A8-CA30-C42C-FAF0-41225BC98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701" y="1162665"/>
            <a:ext cx="2834886" cy="34455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057F58-A4A1-2AB2-E900-7D9F8E89B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587" y="2885420"/>
            <a:ext cx="6270813" cy="1722755"/>
          </a:xfrm>
          <a:prstGeom prst="rect">
            <a:avLst/>
          </a:prstGeom>
        </p:spPr>
      </p:pic>
      <p:pic>
        <p:nvPicPr>
          <p:cNvPr id="5" name="그림 4" descr="라인, 도표, 원, 그래프이(가) 표시된 사진&#10;&#10;자동 생성된 설명">
            <a:extLst>
              <a:ext uri="{FF2B5EF4-FFF2-40B4-BE49-F238E27FC236}">
                <a16:creationId xmlns:a16="http://schemas.microsoft.com/office/drawing/2014/main" id="{68F0B2A2-C88F-467A-8C81-049E3313E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08175"/>
            <a:ext cx="3534214" cy="1722754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54A84C7-835E-564C-BA55-5A6502EFF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87" y="4608175"/>
            <a:ext cx="2743200" cy="17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8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B2C4C-ECE6-6880-BD7D-FCF89777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 latch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3203E6-E5A3-FDBD-B568-8D71D450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8C205-25C0-AD91-BAC5-25CB218284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Nand </a:t>
            </a:r>
            <a:r>
              <a:rPr lang="ko-KR" altLang="en-US" dirty="0"/>
              <a:t>기반 </a:t>
            </a:r>
            <a:r>
              <a:rPr lang="en-US" altLang="ko-KR" dirty="0" err="1"/>
              <a:t>sr</a:t>
            </a:r>
            <a:r>
              <a:rPr lang="en-US" altLang="ko-KR" dirty="0"/>
              <a:t> latch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9F20F2-7E2D-CE4A-B340-54D8F3F9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1104900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EFCF6-9B25-3DA7-8621-8A8ADB5DFF04}"/>
              </a:ext>
            </a:extLst>
          </p:cNvPr>
          <p:cNvSpPr txBox="1"/>
          <p:nvPr/>
        </p:nvSpPr>
        <p:spPr>
          <a:xfrm>
            <a:off x="816864" y="5105400"/>
            <a:ext cx="969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en-US" altLang="ko-KR" dirty="0" err="1"/>
              <a:t>S_bar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는 </a:t>
            </a:r>
            <a:r>
              <a:rPr lang="ko-KR" altLang="en-US" dirty="0" err="1"/>
              <a:t>정위치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7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AEAE0-33F5-00B2-9145-B3A76F2A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DA79D4-143B-C2B3-D71F-03706139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E5C763-D5F1-608D-17B0-8A25D4C9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1157674"/>
            <a:ext cx="2720576" cy="293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BD3ECA-24AC-340B-981A-B2163AC93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96" y="1123381"/>
            <a:ext cx="8291239" cy="14674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0EFC8C-B082-5E77-D869-6C2CCD04F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16" y="2622755"/>
            <a:ext cx="8264269" cy="1467419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7EA9D8-E971-2042-B8AE-232645BFE1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5"/>
          <a:stretch>
            <a:fillRect/>
          </a:stretch>
        </p:blipFill>
        <p:spPr>
          <a:xfrm>
            <a:off x="609600" y="4090174"/>
            <a:ext cx="3657600" cy="22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8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4DD45-60EA-04D6-640F-44FD052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5890"/>
            <a:ext cx="10972800" cy="990600"/>
          </a:xfrm>
        </p:spPr>
        <p:txBody>
          <a:bodyPr/>
          <a:lstStyle/>
          <a:p>
            <a:r>
              <a:rPr lang="ko-KR" altLang="en-US" dirty="0"/>
              <a:t>ＳＲ　플립플롭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29B10F-74C0-EB27-9A33-295D8EEC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DAABE11-4AEA-B68F-DD63-0D6EA3FD46A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24600" y="1230492"/>
            <a:ext cx="4419600" cy="317781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D95E8E-EED4-3D97-4CF0-5153757E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47800"/>
            <a:ext cx="3962400" cy="2819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6535AC-1FBD-D065-1DBD-9BEA362AE27B}"/>
              </a:ext>
            </a:extLst>
          </p:cNvPr>
          <p:cNvSpPr txBox="1"/>
          <p:nvPr/>
        </p:nvSpPr>
        <p:spPr>
          <a:xfrm>
            <a:off x="457200" y="4267200"/>
            <a:ext cx="1120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※Q </a:t>
            </a:r>
            <a:r>
              <a:rPr lang="ko-KR" altLang="en-US" dirty="0"/>
              <a:t>와 </a:t>
            </a:r>
            <a:r>
              <a:rPr lang="en-US" altLang="ko-KR" dirty="0" err="1"/>
              <a:t>Q_bar</a:t>
            </a:r>
            <a:r>
              <a:rPr lang="ko-KR" altLang="en-US" dirty="0"/>
              <a:t>은 보수 관계</a:t>
            </a:r>
          </a:p>
        </p:txBody>
      </p:sp>
    </p:spTree>
    <p:extLst>
      <p:ext uri="{BB962C8B-B14F-4D97-AF65-F5344CB8AC3E}">
        <p14:creationId xmlns:p14="http://schemas.microsoft.com/office/powerpoint/2010/main" val="1731661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9287BB4069313428358C7E094885002" ma:contentTypeVersion="0" ma:contentTypeDescription="새 문서를 만듭니다." ma:contentTypeScope="" ma:versionID="8ecbfd874926705ecebe590c8f4189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1cb9faa5fb3a6168f2eea2ac97d439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D94FB5-42F9-49F3-AFA4-A997EA092E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5A5BB0-6D40-4270-914D-60FD084642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5B5FC6-A52D-4230-9027-0B77C54C2EB8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7167</TotalTime>
  <Words>283</Words>
  <Application>Microsoft Office PowerPoint</Application>
  <PresentationFormat>와이드스크린</PresentationFormat>
  <Paragraphs>63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Noto Sans KR</vt:lpstr>
      <vt:lpstr>se-nanumgothic</vt:lpstr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201921300 안준영 System Semiconductor Engineering University of Sangmyung</vt:lpstr>
      <vt:lpstr>목차</vt:lpstr>
      <vt:lpstr>순서논리회로(sequential logic)</vt:lpstr>
      <vt:lpstr>래치와 플립플롭</vt:lpstr>
      <vt:lpstr>SR latch</vt:lpstr>
      <vt:lpstr>결과</vt:lpstr>
      <vt:lpstr>SR latch</vt:lpstr>
      <vt:lpstr>결과</vt:lpstr>
      <vt:lpstr>ＳＲ　플립플롭</vt:lpstr>
      <vt:lpstr>결과</vt:lpstr>
      <vt:lpstr>D 플립플롭</vt:lpstr>
      <vt:lpstr>결과</vt:lpstr>
      <vt:lpstr>JK 플립플롭</vt:lpstr>
      <vt:lpstr>결과</vt:lpstr>
      <vt:lpstr>T 플립플롭</vt:lpstr>
      <vt:lpstr>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안준영</cp:lastModifiedBy>
  <cp:revision>417</cp:revision>
  <dcterms:created xsi:type="dcterms:W3CDTF">2013-05-12T07:12:15Z</dcterms:created>
  <dcterms:modified xsi:type="dcterms:W3CDTF">2023-08-17T02:47:16Z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0x01010099287BB4069313428358C7E094885002</vt:lpwstr>
  </property>
</Properties>
</file>