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466" r:id="rId3"/>
    <p:sldId id="467" r:id="rId4"/>
    <p:sldId id="491" r:id="rId5"/>
    <p:sldId id="490" r:id="rId6"/>
    <p:sldId id="496" r:id="rId7"/>
    <p:sldId id="497" r:id="rId8"/>
    <p:sldId id="495" r:id="rId9"/>
    <p:sldId id="498" r:id="rId10"/>
    <p:sldId id="499" r:id="rId11"/>
    <p:sldId id="488" r:id="rId12"/>
    <p:sldId id="507" r:id="rId13"/>
    <p:sldId id="502" r:id="rId14"/>
    <p:sldId id="501" r:id="rId15"/>
    <p:sldId id="503" r:id="rId16"/>
    <p:sldId id="506" r:id="rId17"/>
    <p:sldId id="508" r:id="rId18"/>
    <p:sldId id="509" r:id="rId19"/>
    <p:sldId id="504" r:id="rId20"/>
    <p:sldId id="510" r:id="rId21"/>
    <p:sldId id="511" r:id="rId22"/>
    <p:sldId id="512" r:id="rId23"/>
    <p:sldId id="500" r:id="rId24"/>
    <p:sldId id="487" r:id="rId25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788" autoAdjust="0"/>
  </p:normalViewPr>
  <p:slideViewPr>
    <p:cSldViewPr>
      <p:cViewPr varScale="1">
        <p:scale>
          <a:sx n="138" d="100"/>
          <a:sy n="138" d="100"/>
        </p:scale>
        <p:origin x="1182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6" d="100"/>
          <a:sy n="106" d="100"/>
        </p:scale>
        <p:origin x="259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25A70-5908-4F26-95C5-87BC94421A41}" type="datetimeFigureOut">
              <a:rPr lang="ko-KR" altLang="en-US" smtClean="0"/>
              <a:t>2023-08-24 Thu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C53CC-49FF-4CD2-A4C1-1F15E1088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98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3A17A-95E8-4381-B66B-5D6DE2B3048A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C9D69-9831-4844-8B1E-062B2DA58B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90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33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err="1">
                <a:ea typeface="굴림" panose="020B0600000101010101" pitchFamily="50" charset="-127"/>
              </a:rPr>
              <a:t>무어머신의</a:t>
            </a:r>
            <a:r>
              <a:rPr lang="ko-KR" altLang="en-US" dirty="0">
                <a:ea typeface="굴림" panose="020B0600000101010101" pitchFamily="50" charset="-127"/>
              </a:rPr>
              <a:t> 상태도 예시를 가져옴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>
                <a:ea typeface="굴림" panose="020B0600000101010101" pitchFamily="50" charset="-127"/>
              </a:rPr>
              <a:t>상태와 입력 </a:t>
            </a:r>
            <a:r>
              <a:rPr lang="en-US" altLang="ko-KR" dirty="0">
                <a:ea typeface="굴림" panose="020B0600000101010101" pitchFamily="50" charset="-127"/>
              </a:rPr>
              <a:t>x</a:t>
            </a:r>
            <a:r>
              <a:rPr lang="ko-KR" altLang="en-US" dirty="0">
                <a:ea typeface="굴림" panose="020B0600000101010101" pitchFamily="50" charset="-127"/>
              </a:rPr>
              <a:t>와 출력 </a:t>
            </a:r>
            <a:r>
              <a:rPr lang="en-US" altLang="ko-KR" dirty="0">
                <a:ea typeface="굴림" panose="020B0600000101010101" pitchFamily="50" charset="-127"/>
              </a:rPr>
              <a:t>y</a:t>
            </a:r>
            <a:r>
              <a:rPr lang="ko-KR" altLang="en-US" dirty="0">
                <a:ea typeface="굴림" panose="020B0600000101010101" pitchFamily="50" charset="-127"/>
              </a:rPr>
              <a:t>에 대한 상태변화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>
                <a:ea typeface="굴림" panose="020B0600000101010101" pitchFamily="50" charset="-127"/>
              </a:rPr>
              <a:t>입력에 따라 상태가 변하고 상태에 따라 출력이 변함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11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063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>
                <a:ea typeface="굴림" panose="020B0600000101010101" pitchFamily="50" charset="-127"/>
              </a:rPr>
              <a:t>현재상태와 입력으로 다음상태를 결정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>
                <a:ea typeface="굴림" panose="020B0600000101010101" pitchFamily="50" charset="-127"/>
              </a:rPr>
              <a:t>다음 상태는 또 그 다음 상태를 결정짓는데 영향을 끼침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>
                <a:ea typeface="굴림" panose="020B0600000101010101" pitchFamily="50" charset="-127"/>
              </a:rPr>
              <a:t>Combinational</a:t>
            </a:r>
            <a:r>
              <a:rPr lang="ko-KR" altLang="en-US" dirty="0">
                <a:ea typeface="굴림" panose="020B0600000101010101" pitchFamily="50" charset="-127"/>
              </a:rPr>
              <a:t> </a:t>
            </a:r>
            <a:r>
              <a:rPr lang="en-US" altLang="ko-KR" dirty="0">
                <a:ea typeface="굴림" panose="020B0600000101010101" pitchFamily="50" charset="-127"/>
              </a:rPr>
              <a:t>Logic</a:t>
            </a:r>
            <a:r>
              <a:rPr lang="ko-KR" altLang="en-US" dirty="0">
                <a:ea typeface="굴림" panose="020B0600000101010101" pitchFamily="50" charset="-127"/>
              </a:rPr>
              <a:t>에서 입력 </a:t>
            </a:r>
            <a:r>
              <a:rPr lang="en-US" altLang="ko-KR" dirty="0">
                <a:ea typeface="굴림" panose="020B0600000101010101" pitchFamily="50" charset="-127"/>
              </a:rPr>
              <a:t>x</a:t>
            </a:r>
            <a:r>
              <a:rPr lang="ko-KR" altLang="en-US" dirty="0">
                <a:ea typeface="굴림" panose="020B0600000101010101" pitchFamily="50" charset="-127"/>
              </a:rPr>
              <a:t>와 전 상태에 따라 다음 상태를 </a:t>
            </a:r>
            <a:r>
              <a:rPr lang="ko-KR" altLang="en-US" dirty="0" err="1">
                <a:ea typeface="굴림" panose="020B0600000101010101" pitchFamily="50" charset="-127"/>
              </a:rPr>
              <a:t>결정지으면</a:t>
            </a:r>
            <a:r>
              <a:rPr lang="en-US" altLang="ko-KR" dirty="0">
                <a:ea typeface="굴림" panose="020B0600000101010101" pitchFamily="50" charset="-127"/>
              </a:rPr>
              <a:t>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>
                <a:ea typeface="굴림" panose="020B0600000101010101" pitchFamily="50" charset="-127"/>
              </a:rPr>
              <a:t>Flip Flop</a:t>
            </a:r>
            <a:r>
              <a:rPr lang="ko-KR" altLang="en-US" dirty="0">
                <a:ea typeface="굴림" panose="020B0600000101010101" pitchFamily="50" charset="-127"/>
              </a:rPr>
              <a:t>으로 입력되어 </a:t>
            </a:r>
            <a:r>
              <a:rPr lang="en-US" altLang="ko-KR" dirty="0">
                <a:ea typeface="굴림" panose="020B0600000101010101" pitchFamily="50" charset="-127"/>
              </a:rPr>
              <a:t>reset</a:t>
            </a:r>
            <a:r>
              <a:rPr lang="ko-KR" altLang="en-US" dirty="0">
                <a:ea typeface="굴림" panose="020B0600000101010101" pitchFamily="50" charset="-127"/>
              </a:rPr>
              <a:t>이 </a:t>
            </a:r>
            <a:r>
              <a:rPr lang="en-US" altLang="ko-KR" dirty="0">
                <a:ea typeface="굴림" panose="020B0600000101010101" pitchFamily="50" charset="-127"/>
              </a:rPr>
              <a:t>1</a:t>
            </a:r>
            <a:r>
              <a:rPr lang="ko-KR" altLang="en-US" dirty="0">
                <a:ea typeface="굴림" panose="020B0600000101010101" pitchFamily="50" charset="-127"/>
              </a:rPr>
              <a:t>일 때</a:t>
            </a:r>
            <a:r>
              <a:rPr lang="en-US" altLang="ko-KR" dirty="0">
                <a:ea typeface="굴림" panose="020B0600000101010101" pitchFamily="50" charset="-127"/>
              </a:rPr>
              <a:t>, </a:t>
            </a:r>
            <a:r>
              <a:rPr lang="en-US" altLang="ko-KR" dirty="0" err="1">
                <a:ea typeface="굴림" panose="020B0600000101010101" pitchFamily="50" charset="-127"/>
              </a:rPr>
              <a:t>clk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  <a:r>
              <a:rPr lang="ko-KR" altLang="en-US" dirty="0">
                <a:ea typeface="굴림" panose="020B0600000101010101" pitchFamily="50" charset="-127"/>
              </a:rPr>
              <a:t>신호에 맞추어 출력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ea typeface="굴림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12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64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13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8112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14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6578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15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3067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16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9490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err="1">
                <a:ea typeface="굴림" panose="020B0600000101010101" pitchFamily="50" charset="-127"/>
              </a:rPr>
              <a:t>밀리머신의</a:t>
            </a:r>
            <a:r>
              <a:rPr lang="ko-KR" altLang="en-US" dirty="0">
                <a:ea typeface="굴림" panose="020B0600000101010101" pitchFamily="50" charset="-127"/>
              </a:rPr>
              <a:t> 상태도 예시를 가져옴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>
                <a:ea typeface="굴림" panose="020B0600000101010101" pitchFamily="50" charset="-127"/>
              </a:rPr>
              <a:t>상태</a:t>
            </a:r>
            <a:r>
              <a:rPr lang="en-US" altLang="ko-KR" dirty="0">
                <a:ea typeface="굴림" panose="020B0600000101010101" pitchFamily="50" charset="-127"/>
              </a:rPr>
              <a:t>,</a:t>
            </a:r>
            <a:r>
              <a:rPr lang="ko-KR" altLang="en-US" dirty="0">
                <a:ea typeface="굴림" panose="020B0600000101010101" pitchFamily="50" charset="-127"/>
              </a:rPr>
              <a:t> 입력 </a:t>
            </a:r>
            <a:r>
              <a:rPr lang="en-US" altLang="ko-KR" dirty="0">
                <a:ea typeface="굴림" panose="020B0600000101010101" pitchFamily="50" charset="-127"/>
              </a:rPr>
              <a:t>x</a:t>
            </a:r>
            <a:r>
              <a:rPr lang="ko-KR" altLang="en-US" dirty="0">
                <a:ea typeface="굴림" panose="020B0600000101010101" pitchFamily="50" charset="-127"/>
              </a:rPr>
              <a:t>과 따른 출력 </a:t>
            </a:r>
            <a:r>
              <a:rPr lang="en-US" altLang="ko-KR" dirty="0">
                <a:ea typeface="굴림" panose="020B0600000101010101" pitchFamily="50" charset="-127"/>
              </a:rPr>
              <a:t>y</a:t>
            </a:r>
            <a:r>
              <a:rPr lang="ko-KR" altLang="en-US" dirty="0">
                <a:ea typeface="굴림" panose="020B0600000101010101" pitchFamily="50" charset="-127"/>
              </a:rPr>
              <a:t>에 대한 상태변화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17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6841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>
                <a:ea typeface="굴림" panose="020B0600000101010101" pitchFamily="50" charset="-127"/>
              </a:rPr>
              <a:t>현재상태에서 입력에 따라 다음상태와 출력을 결정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>
                <a:ea typeface="굴림" panose="020B0600000101010101" pitchFamily="50" charset="-127"/>
              </a:rPr>
              <a:t>Output</a:t>
            </a:r>
            <a:r>
              <a:rPr lang="ko-KR" altLang="en-US" dirty="0">
                <a:ea typeface="굴림" panose="020B0600000101010101" pitchFamily="50" charset="-127"/>
              </a:rPr>
              <a:t> </a:t>
            </a:r>
            <a:r>
              <a:rPr lang="en-US" altLang="ko-KR" dirty="0">
                <a:ea typeface="굴림" panose="020B0600000101010101" pitchFamily="50" charset="-127"/>
              </a:rPr>
              <a:t>y</a:t>
            </a:r>
            <a:r>
              <a:rPr lang="ko-KR" altLang="en-US" dirty="0">
                <a:ea typeface="굴림" panose="020B0600000101010101" pitchFamily="50" charset="-127"/>
              </a:rPr>
              <a:t>는 </a:t>
            </a:r>
            <a:r>
              <a:rPr lang="en-US" altLang="ko-KR" dirty="0">
                <a:ea typeface="굴림" panose="020B0600000101010101" pitchFamily="50" charset="-127"/>
              </a:rPr>
              <a:t>x</a:t>
            </a:r>
            <a:r>
              <a:rPr lang="ko-KR" altLang="en-US" dirty="0">
                <a:ea typeface="굴림" panose="020B0600000101010101" pitchFamily="50" charset="-127"/>
              </a:rPr>
              <a:t>의 값에 따라서 출력이 결정됨</a:t>
            </a:r>
            <a:r>
              <a:rPr lang="en-US" altLang="ko-KR" dirty="0">
                <a:ea typeface="굴림" panose="020B0600000101010101" pitchFamily="50" charset="-127"/>
              </a:rPr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18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6269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19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6849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20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767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>
                <a:ea typeface="굴림" panose="020B0600000101010101" pitchFamily="50" charset="-127"/>
              </a:rPr>
              <a:t>2. </a:t>
            </a:r>
            <a:r>
              <a:rPr lang="ko-KR" altLang="en-US" dirty="0">
                <a:ea typeface="굴림" panose="020B0600000101010101" pitchFamily="50" charset="-127"/>
              </a:rPr>
              <a:t>내부에 유한한 메모리가 있음</a:t>
            </a:r>
            <a:r>
              <a:rPr lang="en-US" altLang="ko-KR" dirty="0">
                <a:ea typeface="굴림" panose="020B0600000101010101" pitchFamily="50" charset="-127"/>
              </a:rPr>
              <a:t>. </a:t>
            </a:r>
            <a:r>
              <a:rPr lang="ko-KR" altLang="en-US" dirty="0">
                <a:ea typeface="굴림" panose="020B0600000101010101" pitchFamily="50" charset="-127"/>
              </a:rPr>
              <a:t>즉</a:t>
            </a:r>
            <a:r>
              <a:rPr lang="en-US" altLang="ko-KR" dirty="0">
                <a:ea typeface="굴림" panose="020B0600000101010101" pitchFamily="50" charset="-127"/>
              </a:rPr>
              <a:t>, </a:t>
            </a:r>
            <a:r>
              <a:rPr lang="ko-KR" altLang="en-US" dirty="0">
                <a:ea typeface="굴림" panose="020B0600000101010101" pitchFamily="50" charset="-127"/>
              </a:rPr>
              <a:t>디지털 시스템</a:t>
            </a:r>
            <a:r>
              <a:rPr lang="en-US" altLang="ko-KR" dirty="0">
                <a:ea typeface="굴림" panose="020B0600000101010101" pitchFamily="50" charset="-127"/>
              </a:rPr>
              <a:t>, </a:t>
            </a:r>
            <a:r>
              <a:rPr lang="ko-KR" altLang="en-US" dirty="0">
                <a:ea typeface="굴림" panose="020B0600000101010101" pitchFamily="50" charset="-127"/>
              </a:rPr>
              <a:t>디지털 컴퓨터 등에 대한 추상적인 모델로 볼 수 있음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>
                <a:ea typeface="굴림" panose="020B0600000101010101" pitchFamily="50" charset="-127"/>
              </a:rPr>
              <a:t>3. </a:t>
            </a:r>
            <a:r>
              <a:rPr lang="ko-KR" altLang="en-US" dirty="0">
                <a:ea typeface="굴림" panose="020B0600000101010101" pitchFamily="50" charset="-127"/>
              </a:rPr>
              <a:t>모듈처럼 이루어진 덕분에 직관적임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3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199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21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3162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22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338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4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480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>
                <a:ea typeface="굴림" panose="020B0600000101010101" pitchFamily="50" charset="-127"/>
              </a:rPr>
              <a:t>FSM </a:t>
            </a:r>
            <a:r>
              <a:rPr lang="ko-KR" altLang="en-US" dirty="0">
                <a:ea typeface="굴림" panose="020B0600000101010101" pitchFamily="50" charset="-127"/>
              </a:rPr>
              <a:t>중 </a:t>
            </a:r>
            <a:r>
              <a:rPr lang="en-US" altLang="ko-KR" dirty="0">
                <a:ea typeface="굴림" panose="020B0600000101010101" pitchFamily="50" charset="-127"/>
              </a:rPr>
              <a:t>Moore Machine</a:t>
            </a:r>
            <a:r>
              <a:rPr lang="ko-KR" altLang="en-US" dirty="0">
                <a:ea typeface="굴림" panose="020B0600000101010101" pitchFamily="50" charset="-127"/>
              </a:rPr>
              <a:t>은 각 유한한 상태들에 출력이 각각 존재함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>
                <a:ea typeface="굴림" panose="020B0600000101010101" pitchFamily="50" charset="-127"/>
              </a:rPr>
              <a:t>Moore Machine</a:t>
            </a:r>
            <a:r>
              <a:rPr lang="ko-KR" altLang="en-US" dirty="0">
                <a:ea typeface="굴림" panose="020B0600000101010101" pitchFamily="50" charset="-127"/>
              </a:rPr>
              <a:t>의 출력은 상태로 정함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>
                <a:ea typeface="굴림" panose="020B0600000101010101" pitchFamily="50" charset="-127"/>
              </a:rPr>
              <a:t>입력에 따라 상태가 변하는데</a:t>
            </a:r>
            <a:r>
              <a:rPr lang="en-US" altLang="ko-KR" dirty="0">
                <a:ea typeface="굴림" panose="020B0600000101010101" pitchFamily="50" charset="-127"/>
              </a:rPr>
              <a:t>, </a:t>
            </a:r>
            <a:r>
              <a:rPr lang="ko-KR" altLang="en-US" dirty="0">
                <a:ea typeface="굴림" panose="020B0600000101010101" pitchFamily="50" charset="-127"/>
              </a:rPr>
              <a:t>출력은 상태에 따라 변함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>
              <a:ea typeface="굴림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>
                <a:ea typeface="굴림" panose="020B0600000101010101" pitchFamily="50" charset="-127"/>
              </a:rPr>
              <a:t>원하는 출력과 입력 값에 </a:t>
            </a:r>
            <a:r>
              <a:rPr lang="en-US" altLang="ko-KR" dirty="0">
                <a:ea typeface="굴림" panose="020B0600000101010101" pitchFamily="50" charset="-127"/>
              </a:rPr>
              <a:t>1</a:t>
            </a:r>
            <a:r>
              <a:rPr lang="ko-KR" altLang="en-US" dirty="0">
                <a:ea typeface="굴림" panose="020B0600000101010101" pitchFamily="50" charset="-127"/>
              </a:rPr>
              <a:t>클럭 차이의 딜레이가 존재함</a:t>
            </a:r>
            <a:r>
              <a:rPr lang="en-US" altLang="ko-KR" dirty="0">
                <a:ea typeface="굴림" panose="020B0600000101010101" pitchFamily="50" charset="-127"/>
              </a:rPr>
              <a:t>. </a:t>
            </a:r>
            <a:r>
              <a:rPr lang="ko-KR" altLang="en-US" dirty="0">
                <a:ea typeface="굴림" panose="020B0600000101010101" pitchFamily="50" charset="-127"/>
              </a:rPr>
              <a:t>이유는 현재 상태만 고려하기 때문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>
              <a:ea typeface="굴림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5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701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>
              <a:ea typeface="굴림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6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652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>
              <a:ea typeface="굴림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7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388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>
                <a:ea typeface="굴림" panose="020B0600000101010101" pitchFamily="50" charset="-127"/>
              </a:rPr>
              <a:t>FSM </a:t>
            </a:r>
            <a:r>
              <a:rPr lang="ko-KR" altLang="en-US" dirty="0">
                <a:ea typeface="굴림" panose="020B0600000101010101" pitchFamily="50" charset="-127"/>
              </a:rPr>
              <a:t>중 </a:t>
            </a:r>
            <a:r>
              <a:rPr lang="en-US" altLang="ko-KR" dirty="0">
                <a:ea typeface="굴림" panose="020B0600000101010101" pitchFamily="50" charset="-127"/>
              </a:rPr>
              <a:t>Mealy Machine</a:t>
            </a:r>
            <a:r>
              <a:rPr lang="ko-KR" altLang="en-US" dirty="0">
                <a:ea typeface="굴림" panose="020B0600000101010101" pitchFamily="50" charset="-127"/>
              </a:rPr>
              <a:t>은 각 유한한 상태들에 출력이 각각 존재함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>
                <a:ea typeface="굴림" panose="020B0600000101010101" pitchFamily="50" charset="-127"/>
              </a:rPr>
              <a:t>입력에 따라 상태와 출력이 변함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err="1">
                <a:ea typeface="굴림" panose="020B0600000101010101" pitchFamily="50" charset="-127"/>
              </a:rPr>
              <a:t>무어머신보다</a:t>
            </a:r>
            <a:r>
              <a:rPr lang="ko-KR" altLang="en-US" dirty="0">
                <a:ea typeface="굴림" panose="020B0600000101010101" pitchFamily="50" charset="-127"/>
              </a:rPr>
              <a:t> 더 다양하게 </a:t>
            </a:r>
            <a:r>
              <a:rPr lang="ko-KR" altLang="en-US" dirty="0" err="1">
                <a:ea typeface="굴림" panose="020B0600000101010101" pitchFamily="50" charset="-127"/>
              </a:rPr>
              <a:t>표한할</a:t>
            </a:r>
            <a:r>
              <a:rPr lang="ko-KR" altLang="en-US" dirty="0">
                <a:ea typeface="굴림" panose="020B0600000101010101" pitchFamily="50" charset="-127"/>
              </a:rPr>
              <a:t> 수 있음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>
                <a:ea typeface="굴림" panose="020B0600000101010101" pitchFamily="50" charset="-127"/>
              </a:rPr>
              <a:t>Mealy Machine</a:t>
            </a:r>
            <a:r>
              <a:rPr lang="ko-KR" altLang="en-US" dirty="0">
                <a:ea typeface="굴림" panose="020B0600000101010101" pitchFamily="50" charset="-127"/>
              </a:rPr>
              <a:t>은 </a:t>
            </a:r>
            <a:r>
              <a:rPr lang="ko-KR" altLang="en-US" dirty="0" err="1">
                <a:ea typeface="굴림" panose="020B0600000101010101" pitchFamily="50" charset="-127"/>
              </a:rPr>
              <a:t>상태뿐만</a:t>
            </a:r>
            <a:r>
              <a:rPr lang="ko-KR" altLang="en-US" dirty="0">
                <a:ea typeface="굴림" panose="020B0600000101010101" pitchFamily="50" charset="-127"/>
              </a:rPr>
              <a:t> 아니라 입력 변수가 무엇인지에 따라서도 출력이 달라지는 </a:t>
            </a:r>
            <a:r>
              <a:rPr lang="ko-KR" altLang="en-US" dirty="0" err="1">
                <a:ea typeface="굴림" panose="020B0600000101010101" pitchFamily="50" charset="-127"/>
              </a:rPr>
              <a:t>상태머신임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ea typeface="굴림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8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105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ea typeface="굴림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9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67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>
                <a:ea typeface="굴림" panose="020B0600000101010101" pitchFamily="50" charset="-127"/>
              </a:rPr>
              <a:t>결론</a:t>
            </a:r>
            <a:r>
              <a:rPr lang="en-US" altLang="ko-KR" dirty="0">
                <a:ea typeface="굴림" panose="020B0600000101010101" pitchFamily="50" charset="-127"/>
              </a:rPr>
              <a:t>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>
                <a:ea typeface="굴림" panose="020B0600000101010101" pitchFamily="50" charset="-127"/>
              </a:rPr>
              <a:t>따라서 </a:t>
            </a:r>
            <a:r>
              <a:rPr lang="en-US" altLang="ko-KR" dirty="0">
                <a:ea typeface="굴림" panose="020B0600000101010101" pitchFamily="50" charset="-127"/>
              </a:rPr>
              <a:t>Moore Machine</a:t>
            </a:r>
            <a:r>
              <a:rPr lang="ko-KR" altLang="en-US" dirty="0">
                <a:ea typeface="굴림" panose="020B0600000101010101" pitchFamily="50" charset="-127"/>
              </a:rPr>
              <a:t>은 상태와 출력 간의 관계가 단순한 경우나 간단한 시스템에 적합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>
                <a:ea typeface="굴림" panose="020B0600000101010101" pitchFamily="50" charset="-127"/>
              </a:rPr>
              <a:t>Mealy Machine</a:t>
            </a:r>
            <a:r>
              <a:rPr lang="ko-KR" altLang="en-US" dirty="0">
                <a:ea typeface="굴림" panose="020B0600000101010101" pitchFamily="50" charset="-127"/>
              </a:rPr>
              <a:t>은 출력이 입력과 상태에 더 의존하는 비교적 복잡한 동작을 모델링할 때 적합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10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380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3B6732A1-8A50-42D0-9FB5-A7CC4F887D83}" type="datetime1">
              <a:rPr lang="en-US" smtClean="0"/>
              <a:t>8/24/2023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>
            <a:lvl1pPr algn="l" eaLnBrk="1" latinLnBrk="0" hangingPunct="1">
              <a:defRPr/>
            </a:lvl1pPr>
          </a:lstStyle>
          <a:p>
            <a:fld id="{EA7C8D44-3667-46F6-9772-CC52308E2A7F}" type="slidenum">
              <a:rPr kumimoji="0" lang="en-US" altLang="ko-KR" smtClean="0"/>
              <a:pPr/>
              <a:t>‹#›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32F6112-2530-4960-AA07-04E672D1E722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96A6EFF-8172-426D-9AC7-B0DD95EEE533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4B809B3-6A2C-46CF-98AB-C7B45372B065}" type="datetime1">
              <a:rPr lang="en-US" smtClean="0"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 eaLnBrk="1" latinLnBrk="0" hangingPunct="1">
              <a:defRPr/>
            </a:lvl1pPr>
          </a:lstStyle>
          <a:p>
            <a:fld id="{EA7C8D44-3667-46F6-9772-CC52308E2A7F}" type="slidenum">
              <a:rPr kumimoji="0" lang="en-US" altLang="ko-KR" smtClean="0"/>
              <a:pPr/>
              <a:t>‹#›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pPr eaLnBrk="1" latinLnBrk="0" hangingPunct="1"/>
            <a:fld id="{C191117F-3CD7-4767-AEE5-49A060274EAA}" type="datetime1">
              <a:rPr lang="en-US" smtClean="0"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7B8C5CE-9DF7-4BB4-863A-6E277DDC03D4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EE11402-9D83-40E7-9253-0548CE63EB94}" type="datetime1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C0C8811-C7DA-4658-BB60-F635F9220CDF}" type="datetime1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EB38FCF-5E28-44CB-A212-D3E75CA77D8D}" type="datetime1">
              <a:rPr lang="en-US" smtClean="0"/>
              <a:t>8/24/2023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55FE7C6-0DE5-4400-A2DD-37AB2CB98797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312819A-A7E0-496A-9C6B-0FBBF375D97B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470973"/>
            <a:ext cx="1063524" cy="304168"/>
          </a:xfrm>
          <a:prstGeom prst="rect">
            <a:avLst/>
          </a:prstGeom>
        </p:spPr>
      </p:pic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0259BA2E-082A-4ACD-AA34-4B617DF5D259}" type="datetime1">
              <a:rPr lang="en-US" smtClean="0"/>
              <a:t>8/24/2023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Summer 2023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1410384"/>
            <a:ext cx="9601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C00000"/>
                </a:solidFill>
              </a:rPr>
              <a:t>FSM</a:t>
            </a:r>
          </a:p>
          <a:p>
            <a:pPr algn="r"/>
            <a:r>
              <a:rPr lang="en-US" sz="2000" b="1" dirty="0">
                <a:solidFill>
                  <a:srgbClr val="C00000"/>
                </a:solidFill>
              </a:rPr>
              <a:t>(Finite State Machine) </a:t>
            </a:r>
          </a:p>
        </p:txBody>
      </p:sp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000" dirty="0"/>
              <a:t>202021295 </a:t>
            </a:r>
            <a:r>
              <a:rPr lang="ko-KR" altLang="en-US" sz="2000" dirty="0"/>
              <a:t>김희수</a:t>
            </a:r>
            <a:br>
              <a:rPr lang="en-US" altLang="ko-KR" sz="2000" dirty="0"/>
            </a:br>
            <a:r>
              <a:rPr lang="en-US" altLang="ko-KR" sz="2000" dirty="0"/>
              <a:t>System Semiconductor Engineering</a:t>
            </a:r>
            <a:br>
              <a:rPr lang="en-US" altLang="ko-KR" sz="2000" dirty="0"/>
            </a:br>
            <a:r>
              <a:rPr lang="en-US" altLang="ko-KR" sz="2000" dirty="0"/>
              <a:t>University of </a:t>
            </a:r>
            <a:r>
              <a:rPr lang="en-US" altLang="ko-KR" sz="2000" dirty="0" err="1"/>
              <a:t>Sangmyung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2763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FSM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altLang="ko-KR" dirty="0">
                <a:ea typeface="굴림" panose="020B0600000101010101" pitchFamily="50" charset="-127"/>
              </a:rPr>
              <a:t>FSM</a:t>
            </a:r>
            <a:r>
              <a:rPr lang="ko-KR" altLang="en-US" dirty="0">
                <a:ea typeface="굴림" panose="020B0600000101010101" pitchFamily="50" charset="-127"/>
              </a:rPr>
              <a:t> 종류와 특성</a:t>
            </a:r>
            <a:endParaRPr lang="en-US" altLang="ko-KR" dirty="0">
              <a:ea typeface="굴림" panose="020B0600000101010101" pitchFamily="50" charset="-127"/>
            </a:endParaRP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Mealy Machine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pPr marL="274320" lvl="1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  <a:p>
            <a:pPr marL="274320" lvl="1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  <a:p>
            <a:pPr marL="274320" lvl="1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10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F39040-DD7C-93B4-1AAA-0D6DF6238894}"/>
              </a:ext>
            </a:extLst>
          </p:cNvPr>
          <p:cNvSpPr txBox="1"/>
          <p:nvPr/>
        </p:nvSpPr>
        <p:spPr>
          <a:xfrm>
            <a:off x="990600" y="2590800"/>
            <a:ext cx="102108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*</a:t>
            </a:r>
            <a:r>
              <a:rPr lang="ko-KR" altLang="en-US" sz="2000" b="1" dirty="0"/>
              <a:t>단점</a:t>
            </a:r>
            <a:r>
              <a:rPr lang="en-US" altLang="ko-KR" sz="2000" b="1" dirty="0"/>
              <a:t>*</a:t>
            </a:r>
          </a:p>
          <a:p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상태와 출력 간의 관계가 복잡해질 수 있어 디자인과 분석이 상대적으로 어려워질 수 있습니다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상태 폭발 문제가 발생할 수 있습니다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981026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FSM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Moore Machine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218857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11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pSp>
        <p:nvGrpSpPr>
          <p:cNvPr id="14350" name="그룹 14349">
            <a:extLst>
              <a:ext uri="{FF2B5EF4-FFF2-40B4-BE49-F238E27FC236}">
                <a16:creationId xmlns:a16="http://schemas.microsoft.com/office/drawing/2014/main" id="{BBFD0DC8-DB9D-F37D-67E9-8A32EB5D6261}"/>
              </a:ext>
            </a:extLst>
          </p:cNvPr>
          <p:cNvGrpSpPr/>
          <p:nvPr/>
        </p:nvGrpSpPr>
        <p:grpSpPr>
          <a:xfrm>
            <a:off x="1752600" y="2632684"/>
            <a:ext cx="7315200" cy="2810077"/>
            <a:chOff x="1041991" y="2151283"/>
            <a:chExt cx="7707718" cy="3024729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D5C2163D-355D-8139-5478-7CB5E534963C}"/>
                </a:ext>
              </a:extLst>
            </p:cNvPr>
            <p:cNvSpPr/>
            <p:nvPr/>
          </p:nvSpPr>
          <p:spPr>
            <a:xfrm>
              <a:off x="3034709" y="3454344"/>
              <a:ext cx="1600200" cy="16049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FFCC65E-236D-6FE2-3ECD-D68763593BC7}"/>
                </a:ext>
              </a:extLst>
            </p:cNvPr>
            <p:cNvCxnSpPr>
              <a:stCxn id="11" idx="2"/>
              <a:endCxn id="11" idx="6"/>
            </p:cNvCxnSpPr>
            <p:nvPr/>
          </p:nvCxnSpPr>
          <p:spPr>
            <a:xfrm>
              <a:off x="3034709" y="4256826"/>
              <a:ext cx="16002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6F3D5EF-8682-F726-814D-777DC98C1185}"/>
                </a:ext>
              </a:extLst>
            </p:cNvPr>
            <p:cNvSpPr txBox="1"/>
            <p:nvPr/>
          </p:nvSpPr>
          <p:spPr>
            <a:xfrm>
              <a:off x="3329984" y="3771907"/>
              <a:ext cx="100965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0</a:t>
              </a:r>
              <a:endPara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18B39DE-246F-3E46-CC86-CEAF9B8391C1}"/>
                </a:ext>
              </a:extLst>
            </p:cNvPr>
            <p:cNvSpPr/>
            <p:nvPr/>
          </p:nvSpPr>
          <p:spPr>
            <a:xfrm>
              <a:off x="7149509" y="3452083"/>
              <a:ext cx="1600200" cy="16049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B900033-4AB6-1F6A-1218-6B729DC2C89D}"/>
                </a:ext>
              </a:extLst>
            </p:cNvPr>
            <p:cNvCxnSpPr>
              <a:stCxn id="15" idx="2"/>
              <a:endCxn id="15" idx="6"/>
            </p:cNvCxnSpPr>
            <p:nvPr/>
          </p:nvCxnSpPr>
          <p:spPr>
            <a:xfrm>
              <a:off x="7149509" y="4254565"/>
              <a:ext cx="16002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96C820-DE94-C6B5-16E5-8B96CCFE4C86}"/>
                </a:ext>
              </a:extLst>
            </p:cNvPr>
            <p:cNvSpPr txBox="1"/>
            <p:nvPr/>
          </p:nvSpPr>
          <p:spPr>
            <a:xfrm>
              <a:off x="7473359" y="3790774"/>
              <a:ext cx="100965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1</a:t>
              </a:r>
              <a:endPara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A7DBE249-494C-CC98-F916-11998A148474}"/>
                </a:ext>
              </a:extLst>
            </p:cNvPr>
            <p:cNvCxnSpPr>
              <a:cxnSpLocks/>
            </p:cNvCxnSpPr>
            <p:nvPr/>
          </p:nvCxnSpPr>
          <p:spPr>
            <a:xfrm>
              <a:off x="4945911" y="3717975"/>
              <a:ext cx="169057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화살표: 아래로 구부러짐 28">
              <a:extLst>
                <a:ext uri="{FF2B5EF4-FFF2-40B4-BE49-F238E27FC236}">
                  <a16:creationId xmlns:a16="http://schemas.microsoft.com/office/drawing/2014/main" id="{6CC23A81-42B9-3B0A-61FC-AEA309CD35DF}"/>
                </a:ext>
              </a:extLst>
            </p:cNvPr>
            <p:cNvSpPr/>
            <p:nvPr/>
          </p:nvSpPr>
          <p:spPr>
            <a:xfrm>
              <a:off x="7428170" y="2758931"/>
              <a:ext cx="1042878" cy="581342"/>
            </a:xfrm>
            <a:prstGeom prst="curvedDownArrow">
              <a:avLst>
                <a:gd name="adj1" fmla="val 8912"/>
                <a:gd name="adj2" fmla="val 27643"/>
                <a:gd name="adj3" fmla="val 1916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화살표: 아래로 구부러짐 30">
              <a:extLst>
                <a:ext uri="{FF2B5EF4-FFF2-40B4-BE49-F238E27FC236}">
                  <a16:creationId xmlns:a16="http://schemas.microsoft.com/office/drawing/2014/main" id="{2FCB1981-DA46-0FCB-20D0-B763C341A5A5}"/>
                </a:ext>
              </a:extLst>
            </p:cNvPr>
            <p:cNvSpPr/>
            <p:nvPr/>
          </p:nvSpPr>
          <p:spPr>
            <a:xfrm>
              <a:off x="3313370" y="2779898"/>
              <a:ext cx="1042878" cy="581342"/>
            </a:xfrm>
            <a:prstGeom prst="curvedDownArrow">
              <a:avLst>
                <a:gd name="adj1" fmla="val 8912"/>
                <a:gd name="adj2" fmla="val 27643"/>
                <a:gd name="adj3" fmla="val 1916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336" name="TextBox 14335">
              <a:extLst>
                <a:ext uri="{FF2B5EF4-FFF2-40B4-BE49-F238E27FC236}">
                  <a16:creationId xmlns:a16="http://schemas.microsoft.com/office/drawing/2014/main" id="{7BA6E877-B761-BE8B-1158-036258BBC3FF}"/>
                </a:ext>
              </a:extLst>
            </p:cNvPr>
            <p:cNvSpPr txBox="1"/>
            <p:nvPr/>
          </p:nvSpPr>
          <p:spPr>
            <a:xfrm>
              <a:off x="3522588" y="2316108"/>
              <a:ext cx="624442" cy="334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1’b0</a:t>
              </a:r>
              <a:endParaRPr lang="ko-KR" altLang="en-US" sz="1000" b="1" dirty="0">
                <a:latin typeface="+mn-ea"/>
              </a:endParaRPr>
            </a:p>
          </p:txBody>
        </p:sp>
        <p:sp>
          <p:nvSpPr>
            <p:cNvPr id="14337" name="TextBox 14336">
              <a:extLst>
                <a:ext uri="{FF2B5EF4-FFF2-40B4-BE49-F238E27FC236}">
                  <a16:creationId xmlns:a16="http://schemas.microsoft.com/office/drawing/2014/main" id="{4B008829-1CA0-1CE9-D4EA-7678614C313C}"/>
                </a:ext>
              </a:extLst>
            </p:cNvPr>
            <p:cNvSpPr txBox="1"/>
            <p:nvPr/>
          </p:nvSpPr>
          <p:spPr>
            <a:xfrm>
              <a:off x="7637388" y="2320715"/>
              <a:ext cx="624442" cy="334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1’b0</a:t>
              </a:r>
              <a:endParaRPr lang="ko-KR" altLang="en-US" sz="1000" b="1" dirty="0">
                <a:latin typeface="+mn-ea"/>
              </a:endParaRPr>
            </a:p>
          </p:txBody>
        </p:sp>
        <p:sp>
          <p:nvSpPr>
            <p:cNvPr id="14341" name="TextBox 14340">
              <a:extLst>
                <a:ext uri="{FF2B5EF4-FFF2-40B4-BE49-F238E27FC236}">
                  <a16:creationId xmlns:a16="http://schemas.microsoft.com/office/drawing/2014/main" id="{8EFC7C8F-CB58-A11B-243A-133AD9C5DDD7}"/>
                </a:ext>
              </a:extLst>
            </p:cNvPr>
            <p:cNvSpPr txBox="1"/>
            <p:nvPr/>
          </p:nvSpPr>
          <p:spPr>
            <a:xfrm>
              <a:off x="5478979" y="3329621"/>
              <a:ext cx="624442" cy="334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1’b1</a:t>
              </a:r>
              <a:endParaRPr lang="ko-KR" altLang="en-US" sz="1000" b="1" dirty="0">
                <a:latin typeface="+mn-ea"/>
              </a:endParaRPr>
            </a:p>
          </p:txBody>
        </p:sp>
        <p:sp>
          <p:nvSpPr>
            <p:cNvPr id="14342" name="TextBox 14341">
              <a:extLst>
                <a:ext uri="{FF2B5EF4-FFF2-40B4-BE49-F238E27FC236}">
                  <a16:creationId xmlns:a16="http://schemas.microsoft.com/office/drawing/2014/main" id="{A2E6D65C-DA39-6952-87D1-26FDFB5A5F09}"/>
                </a:ext>
              </a:extLst>
            </p:cNvPr>
            <p:cNvSpPr txBox="1"/>
            <p:nvPr/>
          </p:nvSpPr>
          <p:spPr>
            <a:xfrm>
              <a:off x="3329984" y="4454891"/>
              <a:ext cx="100965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0</a:t>
              </a:r>
              <a:endPara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4343" name="TextBox 14342">
              <a:extLst>
                <a:ext uri="{FF2B5EF4-FFF2-40B4-BE49-F238E27FC236}">
                  <a16:creationId xmlns:a16="http://schemas.microsoft.com/office/drawing/2014/main" id="{E1C65D9D-AF50-FAC9-D65B-D9D9A2D54C4E}"/>
                </a:ext>
              </a:extLst>
            </p:cNvPr>
            <p:cNvSpPr txBox="1"/>
            <p:nvPr/>
          </p:nvSpPr>
          <p:spPr>
            <a:xfrm>
              <a:off x="7473359" y="4452630"/>
              <a:ext cx="100965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1</a:t>
              </a:r>
              <a:endPara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14345" name="직선 화살표 연결선 14344">
              <a:extLst>
                <a:ext uri="{FF2B5EF4-FFF2-40B4-BE49-F238E27FC236}">
                  <a16:creationId xmlns:a16="http://schemas.microsoft.com/office/drawing/2014/main" id="{2A8DA7D6-A4B4-EE84-C793-26CADC82ED24}"/>
                </a:ext>
              </a:extLst>
            </p:cNvPr>
            <p:cNvCxnSpPr/>
            <p:nvPr/>
          </p:nvCxnSpPr>
          <p:spPr>
            <a:xfrm>
              <a:off x="1600200" y="2433294"/>
              <a:ext cx="1295400" cy="9957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46" name="TextBox 14345">
              <a:extLst>
                <a:ext uri="{FF2B5EF4-FFF2-40B4-BE49-F238E27FC236}">
                  <a16:creationId xmlns:a16="http://schemas.microsoft.com/office/drawing/2014/main" id="{6502405F-C2F5-D4FA-8EF6-EA788E439185}"/>
                </a:ext>
              </a:extLst>
            </p:cNvPr>
            <p:cNvSpPr txBox="1"/>
            <p:nvPr/>
          </p:nvSpPr>
          <p:spPr>
            <a:xfrm>
              <a:off x="1041991" y="2151283"/>
              <a:ext cx="624442" cy="314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latin typeface="+mn-ea"/>
                </a:rPr>
                <a:t>reset</a:t>
              </a:r>
              <a:endParaRPr lang="ko-KR" altLang="en-US" sz="900" b="1" dirty="0">
                <a:latin typeface="+mn-ea"/>
              </a:endParaRPr>
            </a:p>
          </p:txBody>
        </p:sp>
        <p:cxnSp>
          <p:nvCxnSpPr>
            <p:cNvPr id="14347" name="직선 화살표 연결선 14346">
              <a:extLst>
                <a:ext uri="{FF2B5EF4-FFF2-40B4-BE49-F238E27FC236}">
                  <a16:creationId xmlns:a16="http://schemas.microsoft.com/office/drawing/2014/main" id="{F08623A6-19A3-3F07-8173-D435C074CD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6800" y="4614212"/>
              <a:ext cx="175968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49" name="TextBox 14348">
              <a:extLst>
                <a:ext uri="{FF2B5EF4-FFF2-40B4-BE49-F238E27FC236}">
                  <a16:creationId xmlns:a16="http://schemas.microsoft.com/office/drawing/2014/main" id="{5069F2C4-4CEA-F387-C0F1-AF7A4FA92687}"/>
                </a:ext>
              </a:extLst>
            </p:cNvPr>
            <p:cNvSpPr txBox="1"/>
            <p:nvPr/>
          </p:nvSpPr>
          <p:spPr>
            <a:xfrm>
              <a:off x="5478978" y="4841075"/>
              <a:ext cx="624442" cy="334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1’b1</a:t>
              </a:r>
              <a:endParaRPr lang="ko-KR" altLang="en-US" sz="10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569930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FSM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Moore Machine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218857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12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pSp>
        <p:nvGrpSpPr>
          <p:cNvPr id="14343" name="그룹 14342">
            <a:extLst>
              <a:ext uri="{FF2B5EF4-FFF2-40B4-BE49-F238E27FC236}">
                <a16:creationId xmlns:a16="http://schemas.microsoft.com/office/drawing/2014/main" id="{EE25455F-9424-511E-A1DA-DEF7926CCD57}"/>
              </a:ext>
            </a:extLst>
          </p:cNvPr>
          <p:cNvGrpSpPr/>
          <p:nvPr/>
        </p:nvGrpSpPr>
        <p:grpSpPr>
          <a:xfrm>
            <a:off x="858092" y="2133600"/>
            <a:ext cx="10475815" cy="3886198"/>
            <a:chOff x="573184" y="1905002"/>
            <a:chExt cx="10475815" cy="388619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00BA5F2-FB6F-BC0E-D681-7CD4E1A72307}"/>
                </a:ext>
              </a:extLst>
            </p:cNvPr>
            <p:cNvSpPr/>
            <p:nvPr/>
          </p:nvSpPr>
          <p:spPr>
            <a:xfrm>
              <a:off x="2315464" y="2514600"/>
              <a:ext cx="2286000" cy="32766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3CC6EB4-6C4B-1137-9B05-A9C11B8C3A28}"/>
                </a:ext>
              </a:extLst>
            </p:cNvPr>
            <p:cNvSpPr/>
            <p:nvPr/>
          </p:nvSpPr>
          <p:spPr>
            <a:xfrm>
              <a:off x="6705600" y="2514600"/>
              <a:ext cx="2286000" cy="3276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03C8032A-AC32-45EF-C2FF-0B551193EABB}"/>
                </a:ext>
              </a:extLst>
            </p:cNvPr>
            <p:cNvCxnSpPr>
              <a:cxnSpLocks/>
            </p:cNvCxnSpPr>
            <p:nvPr/>
          </p:nvCxnSpPr>
          <p:spPr>
            <a:xfrm>
              <a:off x="4724400" y="3104757"/>
              <a:ext cx="1905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33590B2-CEC7-A6C4-AD5E-E761A10D6189}"/>
                </a:ext>
              </a:extLst>
            </p:cNvPr>
            <p:cNvSpPr txBox="1"/>
            <p:nvPr/>
          </p:nvSpPr>
          <p:spPr>
            <a:xfrm>
              <a:off x="3733800" y="29718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n_state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04F2764-25DA-CD06-34B6-9B04B3DB1166}"/>
                </a:ext>
              </a:extLst>
            </p:cNvPr>
            <p:cNvSpPr txBox="1"/>
            <p:nvPr/>
          </p:nvSpPr>
          <p:spPr>
            <a:xfrm>
              <a:off x="6705600" y="29718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n_state</a:t>
              </a:r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4D4FDFB-A9EE-ACFA-66A1-7D45927D10AD}"/>
                </a:ext>
              </a:extLst>
            </p:cNvPr>
            <p:cNvSpPr txBox="1"/>
            <p:nvPr/>
          </p:nvSpPr>
          <p:spPr>
            <a:xfrm>
              <a:off x="8153400" y="29718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c_state</a:t>
              </a:r>
              <a:endParaRPr lang="ko-KR" altLang="en-US" dirty="0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6DD9867F-F96B-3862-3C4C-9FD4B2F80AB6}"/>
                </a:ext>
              </a:extLst>
            </p:cNvPr>
            <p:cNvCxnSpPr>
              <a:cxnSpLocks/>
            </p:cNvCxnSpPr>
            <p:nvPr/>
          </p:nvCxnSpPr>
          <p:spPr>
            <a:xfrm>
              <a:off x="9067800" y="3200400"/>
              <a:ext cx="6858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61CE68D-AA0F-8315-919D-1DB1DAD76277}"/>
                </a:ext>
              </a:extLst>
            </p:cNvPr>
            <p:cNvSpPr txBox="1"/>
            <p:nvPr/>
          </p:nvSpPr>
          <p:spPr>
            <a:xfrm>
              <a:off x="9864130" y="2971800"/>
              <a:ext cx="11848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Output y</a:t>
              </a:r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7E453ED-2417-B12B-56D6-3AE2EBD14406}"/>
                </a:ext>
              </a:extLst>
            </p:cNvPr>
            <p:cNvSpPr txBox="1"/>
            <p:nvPr/>
          </p:nvSpPr>
          <p:spPr>
            <a:xfrm>
              <a:off x="7353300" y="2085964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Flip Flop</a:t>
              </a:r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2D3EB79-4E3B-12E5-D7ED-49C3E181E415}"/>
                </a:ext>
              </a:extLst>
            </p:cNvPr>
            <p:cNvSpPr txBox="1"/>
            <p:nvPr/>
          </p:nvSpPr>
          <p:spPr>
            <a:xfrm>
              <a:off x="2387346" y="2085964"/>
              <a:ext cx="2142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Combinational Logic</a:t>
              </a:r>
              <a:endParaRPr lang="ko-KR" altLang="en-US" dirty="0"/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557936EE-CB2A-2727-A07A-CD09D801313E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0" y="3413485"/>
              <a:ext cx="6858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5402CE4-F93C-669A-5D7F-39842EBC1ED8}"/>
                </a:ext>
              </a:extLst>
            </p:cNvPr>
            <p:cNvSpPr txBox="1"/>
            <p:nvPr/>
          </p:nvSpPr>
          <p:spPr>
            <a:xfrm>
              <a:off x="573184" y="321206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Input x</a:t>
              </a:r>
              <a:endParaRPr lang="ko-KR" altLang="en-US" dirty="0"/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3031A755-8B05-F53A-DB42-DFA245BF4F2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524000" y="1905002"/>
              <a:ext cx="7848600" cy="1295399"/>
            </a:xfrm>
            <a:prstGeom prst="bentConnector3">
              <a:avLst>
                <a:gd name="adj1" fmla="val -485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E706AE30-4F7D-130C-6CAD-52E0C12658A7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0" y="2895600"/>
              <a:ext cx="6858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7103D8A0-7439-0E38-DC27-29284D41B6F6}"/>
                </a:ext>
              </a:extLst>
            </p:cNvPr>
            <p:cNvCxnSpPr/>
            <p:nvPr/>
          </p:nvCxnSpPr>
          <p:spPr>
            <a:xfrm>
              <a:off x="1524000" y="1905003"/>
              <a:ext cx="0" cy="990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BFD6944A-15AF-F0C8-A23F-22F3E03181E5}"/>
                </a:ext>
              </a:extLst>
            </p:cNvPr>
            <p:cNvCxnSpPr>
              <a:cxnSpLocks/>
            </p:cNvCxnSpPr>
            <p:nvPr/>
          </p:nvCxnSpPr>
          <p:spPr>
            <a:xfrm>
              <a:off x="6248400" y="4566981"/>
              <a:ext cx="381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FE76584-B064-8F95-4B97-39D6E4862E8F}"/>
                </a:ext>
              </a:extLst>
            </p:cNvPr>
            <p:cNvSpPr txBox="1"/>
            <p:nvPr/>
          </p:nvSpPr>
          <p:spPr>
            <a:xfrm>
              <a:off x="5934266" y="4202668"/>
              <a:ext cx="542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clk</a:t>
              </a:r>
              <a:endParaRPr lang="ko-KR" altLang="en-US" dirty="0"/>
            </a:p>
          </p:txBody>
        </p:sp>
        <p:cxnSp>
          <p:nvCxnSpPr>
            <p:cNvPr id="14341" name="직선 화살표 연결선 14340">
              <a:extLst>
                <a:ext uri="{FF2B5EF4-FFF2-40B4-BE49-F238E27FC236}">
                  <a16:creationId xmlns:a16="http://schemas.microsoft.com/office/drawing/2014/main" id="{06810386-E073-CE44-ED14-91BFE5B5C59E}"/>
                </a:ext>
              </a:extLst>
            </p:cNvPr>
            <p:cNvCxnSpPr>
              <a:cxnSpLocks/>
            </p:cNvCxnSpPr>
            <p:nvPr/>
          </p:nvCxnSpPr>
          <p:spPr>
            <a:xfrm>
              <a:off x="6248400" y="5410200"/>
              <a:ext cx="381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42" name="TextBox 14341">
              <a:extLst>
                <a:ext uri="{FF2B5EF4-FFF2-40B4-BE49-F238E27FC236}">
                  <a16:creationId xmlns:a16="http://schemas.microsoft.com/office/drawing/2014/main" id="{62B21172-AAF9-2CB0-1650-61E65C087201}"/>
                </a:ext>
              </a:extLst>
            </p:cNvPr>
            <p:cNvSpPr txBox="1"/>
            <p:nvPr/>
          </p:nvSpPr>
          <p:spPr>
            <a:xfrm>
              <a:off x="5715000" y="5040868"/>
              <a:ext cx="877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reset</a:t>
              </a:r>
              <a:endParaRPr lang="ko-KR" altLang="en-US" dirty="0"/>
            </a:p>
          </p:txBody>
        </p:sp>
      </p:grpSp>
      <p:sp>
        <p:nvSpPr>
          <p:cNvPr id="14344" name="TextBox 14343">
            <a:extLst>
              <a:ext uri="{FF2B5EF4-FFF2-40B4-BE49-F238E27FC236}">
                <a16:creationId xmlns:a16="http://schemas.microsoft.com/office/drawing/2014/main" id="{82055AD3-AD6A-0362-A3EA-DFE913AACE6C}"/>
              </a:ext>
            </a:extLst>
          </p:cNvPr>
          <p:cNvSpPr txBox="1"/>
          <p:nvPr/>
        </p:nvSpPr>
        <p:spPr>
          <a:xfrm>
            <a:off x="9509558" y="1233203"/>
            <a:ext cx="2463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rgbClr val="FF0000"/>
                </a:solidFill>
              </a:rPr>
              <a:t>n_state</a:t>
            </a:r>
            <a:r>
              <a:rPr lang="en-US" altLang="ko-KR" sz="1600" dirty="0">
                <a:solidFill>
                  <a:srgbClr val="FF0000"/>
                </a:solidFill>
              </a:rPr>
              <a:t> : </a:t>
            </a:r>
            <a:r>
              <a:rPr lang="ko-KR" altLang="en-US" sz="1600" dirty="0">
                <a:solidFill>
                  <a:srgbClr val="FF0000"/>
                </a:solidFill>
              </a:rPr>
              <a:t>다음 상태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rgbClr val="FF0000"/>
                </a:solidFill>
              </a:rPr>
              <a:t>c_state</a:t>
            </a:r>
            <a:r>
              <a:rPr lang="en-US" altLang="ko-KR" sz="1600" dirty="0">
                <a:solidFill>
                  <a:srgbClr val="FF0000"/>
                </a:solidFill>
              </a:rPr>
              <a:t> : </a:t>
            </a:r>
            <a:r>
              <a:rPr lang="ko-KR" altLang="en-US" sz="1600" dirty="0">
                <a:solidFill>
                  <a:srgbClr val="FF0000"/>
                </a:solidFill>
              </a:rPr>
              <a:t>현재 상태</a:t>
            </a:r>
          </a:p>
        </p:txBody>
      </p:sp>
    </p:spTree>
    <p:extLst>
      <p:ext uri="{BB962C8B-B14F-4D97-AF65-F5344CB8AC3E}">
        <p14:creationId xmlns:p14="http://schemas.microsoft.com/office/powerpoint/2010/main" val="373710674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FSM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Moore Machine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13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D1CD649-BCDB-89F5-4F4F-9A7665C05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318448"/>
              </p:ext>
            </p:extLst>
          </p:nvPr>
        </p:nvGraphicFramePr>
        <p:xfrm>
          <a:off x="609600" y="1913751"/>
          <a:ext cx="5486400" cy="419639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46044">
                  <a:extLst>
                    <a:ext uri="{9D8B030D-6E8A-4147-A177-3AD203B41FA5}">
                      <a16:colId xmlns:a16="http://schemas.microsoft.com/office/drawing/2014/main" val="1861028562"/>
                    </a:ext>
                  </a:extLst>
                </a:gridCol>
                <a:gridCol w="5140356">
                  <a:extLst>
                    <a:ext uri="{9D8B030D-6E8A-4147-A177-3AD203B41FA5}">
                      <a16:colId xmlns:a16="http://schemas.microsoft.com/office/drawing/2014/main" val="3387276832"/>
                    </a:ext>
                  </a:extLst>
                </a:gridCol>
              </a:tblGrid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25"/>
                        </a:lnSpc>
                      </a:pP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3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25"/>
                        </a:lnSpc>
                      </a:pPr>
                      <a:r>
                        <a:rPr lang="en-US" altLang="ko-KR" sz="13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module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moore_machine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clk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n_rst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, x, y);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7806102"/>
                  </a:ext>
                </a:extLst>
              </a:tr>
              <a:tr h="222008">
                <a:tc>
                  <a:txBody>
                    <a:bodyPr/>
                    <a:lstStyle/>
                    <a:p>
                      <a:pPr marL="6985" algn="ctr">
                        <a:lnSpc>
                          <a:spcPts val="1640"/>
                        </a:lnSpc>
                      </a:pP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ko-KR" sz="13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625"/>
                        </a:lnSpc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1766998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25"/>
                        </a:lnSpc>
                      </a:pP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ko-KR" sz="13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25"/>
                        </a:lnSpc>
                      </a:pPr>
                      <a:r>
                        <a:rPr lang="en-US" sz="1300" dirty="0">
                          <a:solidFill>
                            <a:srgbClr val="0070C0"/>
                          </a:solidFill>
                          <a:effectLst/>
                        </a:rPr>
                        <a:t>input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</a:rPr>
                        <a:t>clk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;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615878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25"/>
                        </a:lnSpc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25"/>
                        </a:lnSpc>
                      </a:pPr>
                      <a:r>
                        <a:rPr lang="en-US" sz="1300" spc="-20" dirty="0">
                          <a:solidFill>
                            <a:srgbClr val="0070C0"/>
                          </a:solidFill>
                          <a:effectLst/>
                        </a:rPr>
                        <a:t>input</a:t>
                      </a:r>
                      <a:r>
                        <a:rPr lang="en-US" sz="1300" spc="-2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300" spc="-20" dirty="0" err="1">
                          <a:solidFill>
                            <a:schemeClr val="tx1"/>
                          </a:solidFill>
                          <a:effectLst/>
                        </a:rPr>
                        <a:t>n_rst</a:t>
                      </a:r>
                      <a:r>
                        <a:rPr lang="en-US" sz="1300" spc="-20" dirty="0">
                          <a:solidFill>
                            <a:schemeClr val="tx1"/>
                          </a:solidFill>
                          <a:effectLst/>
                        </a:rPr>
                        <a:t>;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3397462"/>
                  </a:ext>
                </a:extLst>
              </a:tr>
              <a:tr h="222008">
                <a:tc>
                  <a:txBody>
                    <a:bodyPr/>
                    <a:lstStyle/>
                    <a:p>
                      <a:pPr marL="6985" algn="ctr">
                        <a:lnSpc>
                          <a:spcPts val="1640"/>
                        </a:lnSpc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985" marR="0" lvl="0" indent="0" algn="l" defTabSz="914400" rtl="0" eaLnBrk="1" fontAlgn="auto" latinLnBrk="0" hangingPunct="1">
                        <a:lnSpc>
                          <a:spcPts val="16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300" spc="-20" dirty="0">
                          <a:solidFill>
                            <a:srgbClr val="0070C0"/>
                          </a:solidFill>
                          <a:effectLst/>
                        </a:rPr>
                        <a:t>input</a:t>
                      </a:r>
                      <a:r>
                        <a:rPr lang="en-US" altLang="ko-KR" sz="1300" spc="-20" dirty="0">
                          <a:solidFill>
                            <a:schemeClr val="tx1"/>
                          </a:solidFill>
                          <a:effectLst/>
                        </a:rPr>
                        <a:t> x;</a:t>
                      </a:r>
                      <a:endParaRPr lang="ko-KR" alt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1098345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sz="1300" dirty="0">
                          <a:solidFill>
                            <a:srgbClr val="0070C0"/>
                          </a:solidFill>
                          <a:effectLst/>
                        </a:rPr>
                        <a:t>output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 reg y;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6315020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7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348636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8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reg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c_state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;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101283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9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reg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n_state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;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9525305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10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2027371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11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always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@(posedge 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clk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or 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negedge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n_rst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) begin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3769579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12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</a:t>
                      </a:r>
                      <a:r>
                        <a:rPr lang="en-US" altLang="ko-KR" sz="13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if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(!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rst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) begin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7846762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13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	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c_state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&lt;= 1’b0;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7027998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14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end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1673132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15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7977004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16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</a:t>
                      </a:r>
                      <a:r>
                        <a:rPr lang="en-US" altLang="ko-KR" sz="13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else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begin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643935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17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	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c_state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&lt;= 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n_state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;	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9354439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18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end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0926875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19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end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268045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0E5BB34-D718-BBD7-38F3-4F032C7B0B01}"/>
              </a:ext>
            </a:extLst>
          </p:cNvPr>
          <p:cNvSpPr txBox="1"/>
          <p:nvPr/>
        </p:nvSpPr>
        <p:spPr>
          <a:xfrm>
            <a:off x="6629400" y="1752600"/>
            <a:ext cx="4953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c_state</a:t>
            </a:r>
            <a:r>
              <a:rPr lang="en-US" altLang="ko-KR" dirty="0"/>
              <a:t>(</a:t>
            </a:r>
            <a:r>
              <a:rPr lang="ko-KR" altLang="en-US" dirty="0"/>
              <a:t>현재 상태</a:t>
            </a:r>
            <a:r>
              <a:rPr lang="en-US" altLang="ko-KR" dirty="0"/>
              <a:t>), </a:t>
            </a:r>
            <a:r>
              <a:rPr lang="en-US" altLang="ko-KR" dirty="0" err="1"/>
              <a:t>n_state</a:t>
            </a:r>
            <a:r>
              <a:rPr lang="en-US" altLang="ko-KR" dirty="0"/>
              <a:t>(</a:t>
            </a:r>
            <a:r>
              <a:rPr lang="ko-KR" altLang="en-US" dirty="0"/>
              <a:t>다음 상태</a:t>
            </a:r>
            <a:r>
              <a:rPr lang="en-US" altLang="ko-KR" dirty="0"/>
              <a:t>)</a:t>
            </a:r>
            <a:r>
              <a:rPr lang="ko-KR" altLang="en-US" dirty="0"/>
              <a:t>도 </a:t>
            </a:r>
            <a:r>
              <a:rPr lang="en-US" altLang="ko-KR" dirty="0"/>
              <a:t>always</a:t>
            </a:r>
            <a:r>
              <a:rPr lang="ko-KR" altLang="en-US" dirty="0"/>
              <a:t>에서 할당되기 때문에 </a:t>
            </a:r>
            <a:r>
              <a:rPr lang="en-US" altLang="ko-KR" dirty="0"/>
              <a:t>register</a:t>
            </a:r>
            <a:r>
              <a:rPr lang="ko-KR" altLang="en-US" dirty="0"/>
              <a:t>가 필요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reset</a:t>
            </a:r>
            <a:r>
              <a:rPr lang="ko-KR" altLang="en-US" dirty="0"/>
              <a:t>신호가 </a:t>
            </a:r>
            <a:r>
              <a:rPr lang="en-US" altLang="ko-KR" dirty="0"/>
              <a:t>0</a:t>
            </a:r>
            <a:r>
              <a:rPr lang="ko-KR" altLang="en-US" dirty="0"/>
              <a:t>일 때</a:t>
            </a:r>
            <a:r>
              <a:rPr lang="en-US" altLang="ko-KR" dirty="0"/>
              <a:t>, </a:t>
            </a:r>
            <a:r>
              <a:rPr lang="ko-KR" altLang="en-US" dirty="0"/>
              <a:t>회로 동작 </a:t>
            </a:r>
            <a:r>
              <a:rPr lang="en-US" altLang="ko-KR" dirty="0"/>
              <a:t>X </a:t>
            </a:r>
          </a:p>
          <a:p>
            <a:pPr lvl="1"/>
            <a:r>
              <a:rPr lang="en-US" altLang="ko-KR" dirty="0"/>
              <a:t>(</a:t>
            </a:r>
            <a:r>
              <a:rPr lang="en-US" altLang="ko-KR" dirty="0" err="1"/>
              <a:t>c_state</a:t>
            </a:r>
            <a:r>
              <a:rPr lang="ko-KR" altLang="en-US" dirty="0"/>
              <a:t>에 </a:t>
            </a:r>
            <a:r>
              <a:rPr lang="en-US" altLang="ko-KR" dirty="0"/>
              <a:t>1’b0 </a:t>
            </a:r>
            <a:r>
              <a:rPr lang="ko-KR" altLang="en-US" dirty="0"/>
              <a:t>할당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reset </a:t>
            </a:r>
            <a:r>
              <a:rPr lang="ko-KR" altLang="en-US" dirty="0"/>
              <a:t>신호가 </a:t>
            </a:r>
            <a:r>
              <a:rPr lang="en-US" altLang="ko-KR" dirty="0"/>
              <a:t>1</a:t>
            </a:r>
            <a:r>
              <a:rPr lang="ko-KR" altLang="en-US" dirty="0"/>
              <a:t>일 때</a:t>
            </a:r>
            <a:r>
              <a:rPr lang="en-US" altLang="ko-KR" dirty="0"/>
              <a:t>, </a:t>
            </a:r>
            <a:r>
              <a:rPr lang="ko-KR" altLang="en-US" dirty="0"/>
              <a:t>현재 상태에 다음 상태를 할당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544995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FSM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Moore Machine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14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C423ACA-C3DC-EEBA-AF2B-18A935B7B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903882"/>
              </p:ext>
            </p:extLst>
          </p:nvPr>
        </p:nvGraphicFramePr>
        <p:xfrm>
          <a:off x="685800" y="1897048"/>
          <a:ext cx="5638800" cy="419895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55655">
                  <a:extLst>
                    <a:ext uri="{9D8B030D-6E8A-4147-A177-3AD203B41FA5}">
                      <a16:colId xmlns:a16="http://schemas.microsoft.com/office/drawing/2014/main" val="1861028562"/>
                    </a:ext>
                  </a:extLst>
                </a:gridCol>
                <a:gridCol w="5283145">
                  <a:extLst>
                    <a:ext uri="{9D8B030D-6E8A-4147-A177-3AD203B41FA5}">
                      <a16:colId xmlns:a16="http://schemas.microsoft.com/office/drawing/2014/main" val="3387276832"/>
                    </a:ext>
                  </a:extLst>
                </a:gridCol>
              </a:tblGrid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25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20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25"/>
                        </a:lnSpc>
                      </a:pP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7806102"/>
                  </a:ext>
                </a:extLst>
              </a:tr>
              <a:tr h="222008">
                <a:tc>
                  <a:txBody>
                    <a:bodyPr/>
                    <a:lstStyle/>
                    <a:p>
                      <a:pPr marL="6985" algn="ctr">
                        <a:lnSpc>
                          <a:spcPts val="1640"/>
                        </a:lnSpc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625"/>
                        </a:lnSpc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300" dirty="0">
                          <a:solidFill>
                            <a:srgbClr val="0070C0"/>
                          </a:solidFill>
                          <a:effectLst/>
                        </a:rPr>
                        <a:t>always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 @(c_state, x) begin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1766998"/>
                  </a:ext>
                </a:extLst>
              </a:tr>
              <a:tr h="222008">
                <a:tc>
                  <a:txBody>
                    <a:bodyPr/>
                    <a:lstStyle/>
                    <a:p>
                      <a:pPr marL="6985" algn="ctr">
                        <a:lnSpc>
                          <a:spcPts val="164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22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625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y = 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c_state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;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824436"/>
                  </a:ext>
                </a:extLst>
              </a:tr>
              <a:tr h="222008">
                <a:tc>
                  <a:txBody>
                    <a:bodyPr/>
                    <a:lstStyle/>
                    <a:p>
                      <a:pPr marL="6985" algn="ctr">
                        <a:lnSpc>
                          <a:spcPts val="164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23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625"/>
                        </a:lnSpc>
                      </a:pP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5184985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25"/>
                        </a:lnSpc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25"/>
                        </a:lnSpc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	</a:t>
                      </a:r>
                      <a:r>
                        <a:rPr lang="en-US" sz="1300" dirty="0">
                          <a:solidFill>
                            <a:srgbClr val="0070C0"/>
                          </a:solidFill>
                          <a:effectLst/>
                        </a:rPr>
                        <a:t>case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</a:rPr>
                        <a:t>c_state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615878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25"/>
                        </a:lnSpc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25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25"/>
                        </a:lnSpc>
                      </a:pPr>
                      <a:r>
                        <a:rPr lang="en-US" sz="1300" spc="-20" dirty="0">
                          <a:solidFill>
                            <a:schemeClr val="tx1"/>
                          </a:solidFill>
                          <a:effectLst/>
                        </a:rPr>
                        <a:t>		1’b0: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3397462"/>
                  </a:ext>
                </a:extLst>
              </a:tr>
              <a:tr h="222008">
                <a:tc>
                  <a:txBody>
                    <a:bodyPr/>
                    <a:lstStyle/>
                    <a:p>
                      <a:pPr marL="6985" algn="ctr">
                        <a:lnSpc>
                          <a:spcPts val="164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26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985" marR="0" lvl="0" indent="0" algn="l" defTabSz="914400" rtl="0" eaLnBrk="1" fontAlgn="auto" latinLnBrk="0" hangingPunct="1">
                        <a:lnSpc>
                          <a:spcPts val="16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		</a:t>
                      </a:r>
                      <a:r>
                        <a:rPr lang="en-US" altLang="ko-KR" sz="13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if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(x) begin</a:t>
                      </a:r>
                      <a:endParaRPr lang="ko-KR" alt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1098345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27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				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</a:rPr>
                        <a:t>n_state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 = 1’b1;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6315020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28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		end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348636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29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		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101283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30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		</a:t>
                      </a:r>
                      <a:r>
                        <a:rPr lang="en-US" altLang="ko-KR" sz="13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else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begin	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9525305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31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			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n_state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= 1’b0;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2027371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32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		end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3769579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33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7846762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34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	1’b1: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7027998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35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		</a:t>
                      </a:r>
                      <a:r>
                        <a:rPr lang="en-US" altLang="ko-KR" sz="13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if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(x) begin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1673132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36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			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n_state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= 1’b0;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7977004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38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		end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643935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39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	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935443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3037A71-6B8D-64D0-3EFF-E04F3A0197F4}"/>
              </a:ext>
            </a:extLst>
          </p:cNvPr>
          <p:cNvSpPr txBox="1"/>
          <p:nvPr/>
        </p:nvSpPr>
        <p:spPr>
          <a:xfrm>
            <a:off x="6700284" y="1828800"/>
            <a:ext cx="4953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c_state</a:t>
            </a:r>
            <a:r>
              <a:rPr lang="en-US" altLang="ko-KR" dirty="0"/>
              <a:t> </a:t>
            </a:r>
            <a:r>
              <a:rPr lang="ko-KR" altLang="en-US" dirty="0"/>
              <a:t>신호와 </a:t>
            </a:r>
            <a:r>
              <a:rPr lang="en-US" altLang="ko-KR" dirty="0"/>
              <a:t>x</a:t>
            </a:r>
            <a:r>
              <a:rPr lang="ko-KR" altLang="en-US" dirty="0"/>
              <a:t>신호에 대하여 반응하는 조합논리회로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case</a:t>
            </a:r>
            <a:r>
              <a:rPr lang="ko-KR" altLang="en-US" dirty="0"/>
              <a:t>문으로 현재 상태와 </a:t>
            </a:r>
            <a:r>
              <a:rPr lang="en-US" altLang="ko-KR" dirty="0"/>
              <a:t>x</a:t>
            </a:r>
            <a:r>
              <a:rPr lang="ko-KR" altLang="en-US" dirty="0"/>
              <a:t>값에 따라서 다음상태를 결정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위 조합논리회로에서 도출된 </a:t>
            </a:r>
            <a:r>
              <a:rPr lang="en-US" altLang="ko-KR" dirty="0" err="1"/>
              <a:t>n_state</a:t>
            </a:r>
            <a:r>
              <a:rPr lang="ko-KR" altLang="en-US" dirty="0"/>
              <a:t>는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 </a:t>
            </a:r>
            <a:r>
              <a:rPr lang="en-US" altLang="ko-KR" dirty="0"/>
              <a:t>Flip-Flop</a:t>
            </a:r>
            <a:r>
              <a:rPr lang="ko-KR" altLang="en-US" dirty="0"/>
              <a:t>에 입력되어 출력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c_state</a:t>
            </a:r>
            <a:r>
              <a:rPr lang="ko-KR" altLang="en-US" dirty="0"/>
              <a:t>의 상태에 따라서 </a:t>
            </a:r>
            <a:r>
              <a:rPr lang="en-US" altLang="ko-KR" dirty="0"/>
              <a:t>Output y</a:t>
            </a:r>
            <a:r>
              <a:rPr lang="ko-KR" altLang="en-US" dirty="0"/>
              <a:t>의 값은 </a:t>
            </a:r>
            <a:r>
              <a:rPr lang="en-US" altLang="ko-KR" dirty="0" err="1"/>
              <a:t>c_state</a:t>
            </a:r>
            <a:r>
              <a:rPr lang="ko-KR" altLang="en-US" dirty="0"/>
              <a:t>를 따라갑니다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443915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FSM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Moore Machine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15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037A71-6B8D-64D0-3EFF-E04F3A0197F4}"/>
              </a:ext>
            </a:extLst>
          </p:cNvPr>
          <p:cNvSpPr txBox="1"/>
          <p:nvPr/>
        </p:nvSpPr>
        <p:spPr>
          <a:xfrm>
            <a:off x="6700284" y="1913751"/>
            <a:ext cx="4953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case</a:t>
            </a:r>
            <a:r>
              <a:rPr lang="ko-KR" altLang="en-US" dirty="0"/>
              <a:t>문에 원하는 </a:t>
            </a:r>
            <a:r>
              <a:rPr lang="en-US" altLang="ko-KR" dirty="0" err="1"/>
              <a:t>c_state</a:t>
            </a:r>
            <a:r>
              <a:rPr lang="ko-KR" altLang="en-US" dirty="0"/>
              <a:t>의 값이 나오지 않은 경우</a:t>
            </a:r>
            <a:r>
              <a:rPr lang="en-US" altLang="ko-KR" dirty="0"/>
              <a:t>, </a:t>
            </a:r>
            <a:r>
              <a:rPr lang="en-US" altLang="ko-KR" dirty="0" err="1"/>
              <a:t>n_state</a:t>
            </a:r>
            <a:r>
              <a:rPr lang="ko-KR" altLang="en-US" dirty="0"/>
              <a:t>에 </a:t>
            </a:r>
            <a:r>
              <a:rPr lang="en-US" altLang="ko-KR" dirty="0"/>
              <a:t>1’b0</a:t>
            </a:r>
            <a:r>
              <a:rPr lang="ko-KR" altLang="en-US" dirty="0"/>
              <a:t>을 할당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6DAAA57-8C91-F0C8-FCE9-D918D836F8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135889"/>
              </p:ext>
            </p:extLst>
          </p:nvPr>
        </p:nvGraphicFramePr>
        <p:xfrm>
          <a:off x="685800" y="1828800"/>
          <a:ext cx="5638800" cy="243056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55655">
                  <a:extLst>
                    <a:ext uri="{9D8B030D-6E8A-4147-A177-3AD203B41FA5}">
                      <a16:colId xmlns:a16="http://schemas.microsoft.com/office/drawing/2014/main" val="1861028562"/>
                    </a:ext>
                  </a:extLst>
                </a:gridCol>
                <a:gridCol w="5283145">
                  <a:extLst>
                    <a:ext uri="{9D8B030D-6E8A-4147-A177-3AD203B41FA5}">
                      <a16:colId xmlns:a16="http://schemas.microsoft.com/office/drawing/2014/main" val="3387276832"/>
                    </a:ext>
                  </a:extLst>
                </a:gridCol>
              </a:tblGrid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25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40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		</a:t>
                      </a:r>
                      <a:r>
                        <a:rPr lang="en-US" altLang="ko-KR" sz="13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else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begin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7806102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40"/>
                        </a:lnSpc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41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			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n_state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= 1’b1;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5055046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25"/>
                        </a:lnSpc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42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		end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3757307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4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43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25"/>
                        </a:lnSpc>
                      </a:pP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8224641"/>
                  </a:ext>
                </a:extLst>
              </a:tr>
              <a:tr h="22200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44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맑은 고딕" panose="020B0503020000020004" pitchFamily="50" charset="-127"/>
                        </a:rPr>
                        <a:t>		</a:t>
                      </a:r>
                      <a:r>
                        <a:rPr lang="en-US" altLang="ko-KR" sz="13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맑은 고딕" panose="020B0503020000020004" pitchFamily="50" charset="-127"/>
                        </a:rPr>
                        <a:t>default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맑은 고딕" panose="020B0503020000020004" pitchFamily="50" charset="-127"/>
                        </a:rPr>
                        <a:t> : begin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1766998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45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25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		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n_state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= 1’b0;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615878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46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25"/>
                        </a:lnSpc>
                      </a:pPr>
                      <a:r>
                        <a:rPr lang="en-US" sz="1300" spc="-20" dirty="0">
                          <a:solidFill>
                            <a:schemeClr val="tx1"/>
                          </a:solidFill>
                          <a:effectLst/>
                        </a:rPr>
                        <a:t>		end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3397462"/>
                  </a:ext>
                </a:extLst>
              </a:tr>
              <a:tr h="22200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47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985" marR="0" lvl="0" indent="0" algn="l" defTabSz="914400" rtl="0" eaLnBrk="1" fontAlgn="auto" latinLnBrk="0" hangingPunct="1">
                        <a:lnSpc>
                          <a:spcPts val="16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</a:t>
                      </a:r>
                      <a:r>
                        <a:rPr lang="en-US" altLang="ko-KR" sz="1300" dirty="0" err="1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endcase</a:t>
                      </a:r>
                      <a:endParaRPr lang="ko-KR" altLang="ko-KR" sz="1300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1098345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48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end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6315020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49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348636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50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endmodule</a:t>
                      </a:r>
                      <a:endParaRPr lang="ko-KR" sz="13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7846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360116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FSM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Moore Machine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16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AC0927-0964-9797-E466-7CC5FB4F1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663" y="2371868"/>
            <a:ext cx="9694674" cy="15905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387BD6-00C4-CA30-A1E7-A2F5E4308E91}"/>
              </a:ext>
            </a:extLst>
          </p:cNvPr>
          <p:cNvSpPr txBox="1"/>
          <p:nvPr/>
        </p:nvSpPr>
        <p:spPr>
          <a:xfrm>
            <a:off x="9509558" y="1233203"/>
            <a:ext cx="2463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rgbClr val="FF0000"/>
                </a:solidFill>
              </a:rPr>
              <a:t>n_state</a:t>
            </a:r>
            <a:r>
              <a:rPr lang="en-US" altLang="ko-KR" sz="1600" dirty="0">
                <a:solidFill>
                  <a:srgbClr val="FF0000"/>
                </a:solidFill>
              </a:rPr>
              <a:t> : </a:t>
            </a:r>
            <a:r>
              <a:rPr lang="ko-KR" altLang="en-US" sz="1600" dirty="0">
                <a:solidFill>
                  <a:srgbClr val="FF0000"/>
                </a:solidFill>
              </a:rPr>
              <a:t>다음 상태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rgbClr val="FF0000"/>
                </a:solidFill>
              </a:rPr>
              <a:t>c_state</a:t>
            </a:r>
            <a:r>
              <a:rPr lang="en-US" altLang="ko-KR" sz="1600" dirty="0">
                <a:solidFill>
                  <a:srgbClr val="FF0000"/>
                </a:solidFill>
              </a:rPr>
              <a:t> : </a:t>
            </a:r>
            <a:r>
              <a:rPr lang="ko-KR" altLang="en-US" sz="1600" dirty="0">
                <a:solidFill>
                  <a:srgbClr val="FF0000"/>
                </a:solidFill>
              </a:rPr>
              <a:t>현재 상태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54B8AD-A689-CBC7-6281-13AA67EE0BDF}"/>
              </a:ext>
            </a:extLst>
          </p:cNvPr>
          <p:cNvSpPr txBox="1"/>
          <p:nvPr/>
        </p:nvSpPr>
        <p:spPr>
          <a:xfrm>
            <a:off x="5257800" y="4419600"/>
            <a:ext cx="1371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 x : 0</a:t>
            </a:r>
          </a:p>
          <a:p>
            <a:r>
              <a:rPr lang="en-US" altLang="ko-KR" dirty="0"/>
              <a:t>Output y : 0</a:t>
            </a:r>
          </a:p>
          <a:p>
            <a:endParaRPr lang="en-US" altLang="ko-KR" dirty="0"/>
          </a:p>
          <a:p>
            <a:r>
              <a:rPr lang="en-US" altLang="ko-KR" dirty="0" err="1"/>
              <a:t>c_state</a:t>
            </a:r>
            <a:r>
              <a:rPr lang="en-US" altLang="ko-KR" dirty="0"/>
              <a:t> : 0</a:t>
            </a:r>
          </a:p>
          <a:p>
            <a:r>
              <a:rPr lang="en-US" altLang="ko-KR" dirty="0" err="1"/>
              <a:t>n_state</a:t>
            </a:r>
            <a:r>
              <a:rPr lang="en-US" altLang="ko-KR" dirty="0"/>
              <a:t> : 0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C524D3-E117-41C9-FB77-54C676E84860}"/>
              </a:ext>
            </a:extLst>
          </p:cNvPr>
          <p:cNvSpPr txBox="1"/>
          <p:nvPr/>
        </p:nvSpPr>
        <p:spPr>
          <a:xfrm>
            <a:off x="6669741" y="4419600"/>
            <a:ext cx="1371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 x : 1</a:t>
            </a:r>
          </a:p>
          <a:p>
            <a:r>
              <a:rPr lang="en-US" altLang="ko-KR" dirty="0"/>
              <a:t>Output y : 0</a:t>
            </a:r>
          </a:p>
          <a:p>
            <a:endParaRPr lang="en-US" altLang="ko-KR" dirty="0"/>
          </a:p>
          <a:p>
            <a:r>
              <a:rPr lang="en-US" altLang="ko-KR" dirty="0" err="1"/>
              <a:t>c_state</a:t>
            </a:r>
            <a:r>
              <a:rPr lang="en-US" altLang="ko-KR" dirty="0"/>
              <a:t> : 0</a:t>
            </a:r>
          </a:p>
          <a:p>
            <a:r>
              <a:rPr lang="en-US" altLang="ko-KR" dirty="0" err="1"/>
              <a:t>n_state</a:t>
            </a:r>
            <a:r>
              <a:rPr lang="en-US" altLang="ko-KR" dirty="0"/>
              <a:t> : 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B7C755-B83C-7BDC-F390-16BDB0FCD28C}"/>
              </a:ext>
            </a:extLst>
          </p:cNvPr>
          <p:cNvSpPr txBox="1"/>
          <p:nvPr/>
        </p:nvSpPr>
        <p:spPr>
          <a:xfrm>
            <a:off x="8180989" y="4419600"/>
            <a:ext cx="1371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 x : 0</a:t>
            </a:r>
          </a:p>
          <a:p>
            <a:r>
              <a:rPr lang="en-US" altLang="ko-KR" dirty="0"/>
              <a:t>Output y : 1</a:t>
            </a:r>
          </a:p>
          <a:p>
            <a:endParaRPr lang="en-US" altLang="ko-KR" dirty="0"/>
          </a:p>
          <a:p>
            <a:r>
              <a:rPr lang="en-US" altLang="ko-KR" dirty="0" err="1"/>
              <a:t>c_state</a:t>
            </a:r>
            <a:r>
              <a:rPr lang="en-US" altLang="ko-KR" dirty="0"/>
              <a:t> : 1</a:t>
            </a:r>
          </a:p>
          <a:p>
            <a:r>
              <a:rPr lang="en-US" altLang="ko-KR" dirty="0" err="1"/>
              <a:t>n_state</a:t>
            </a:r>
            <a:r>
              <a:rPr lang="en-US" altLang="ko-KR" dirty="0"/>
              <a:t> : 1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6C6AC0-7984-0339-C242-6361DC115A5F}"/>
              </a:ext>
            </a:extLst>
          </p:cNvPr>
          <p:cNvSpPr txBox="1"/>
          <p:nvPr/>
        </p:nvSpPr>
        <p:spPr>
          <a:xfrm>
            <a:off x="9571737" y="4419600"/>
            <a:ext cx="1371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 x : 1</a:t>
            </a:r>
          </a:p>
          <a:p>
            <a:r>
              <a:rPr lang="en-US" altLang="ko-KR" dirty="0"/>
              <a:t>Output y : 1</a:t>
            </a:r>
          </a:p>
          <a:p>
            <a:endParaRPr lang="en-US" altLang="ko-KR" dirty="0"/>
          </a:p>
          <a:p>
            <a:r>
              <a:rPr lang="en-US" altLang="ko-KR" dirty="0" err="1"/>
              <a:t>c_state</a:t>
            </a:r>
            <a:r>
              <a:rPr lang="en-US" altLang="ko-KR" dirty="0"/>
              <a:t> : 1</a:t>
            </a:r>
          </a:p>
          <a:p>
            <a:r>
              <a:rPr lang="en-US" altLang="ko-KR" dirty="0" err="1"/>
              <a:t>n_state</a:t>
            </a:r>
            <a:r>
              <a:rPr lang="en-US" altLang="ko-KR" dirty="0"/>
              <a:t> : 0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F188DF-7C07-A075-9DCA-607285FC6565}"/>
              </a:ext>
            </a:extLst>
          </p:cNvPr>
          <p:cNvSpPr txBox="1"/>
          <p:nvPr/>
        </p:nvSpPr>
        <p:spPr>
          <a:xfrm>
            <a:off x="5425389" y="1931715"/>
            <a:ext cx="1036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reset : 1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054523-33D5-D242-16A0-3DBF83B7D6B4}"/>
              </a:ext>
            </a:extLst>
          </p:cNvPr>
          <p:cNvSpPr txBox="1"/>
          <p:nvPr/>
        </p:nvSpPr>
        <p:spPr>
          <a:xfrm rot="5400000">
            <a:off x="4990302" y="4058628"/>
            <a:ext cx="533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.......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C7F40F-815E-08FA-FD2B-6EFC4688D854}"/>
              </a:ext>
            </a:extLst>
          </p:cNvPr>
          <p:cNvSpPr txBox="1"/>
          <p:nvPr/>
        </p:nvSpPr>
        <p:spPr>
          <a:xfrm rot="5400000">
            <a:off x="6403040" y="4051701"/>
            <a:ext cx="533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.......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8E9C4D-CCBA-DAFC-04AD-3F2D3A7A36EC}"/>
              </a:ext>
            </a:extLst>
          </p:cNvPr>
          <p:cNvSpPr txBox="1"/>
          <p:nvPr/>
        </p:nvSpPr>
        <p:spPr>
          <a:xfrm rot="5400000">
            <a:off x="7808928" y="4058629"/>
            <a:ext cx="533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.......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CF8ED3-CAEA-AAFB-0030-80E1A50772AA}"/>
              </a:ext>
            </a:extLst>
          </p:cNvPr>
          <p:cNvSpPr txBox="1"/>
          <p:nvPr/>
        </p:nvSpPr>
        <p:spPr>
          <a:xfrm rot="5400000">
            <a:off x="9214814" y="4058628"/>
            <a:ext cx="533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.......</a:t>
            </a:r>
          </a:p>
        </p:txBody>
      </p:sp>
    </p:spTree>
    <p:extLst>
      <p:ext uri="{BB962C8B-B14F-4D97-AF65-F5344CB8AC3E}">
        <p14:creationId xmlns:p14="http://schemas.microsoft.com/office/powerpoint/2010/main" val="4829878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FSM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Mealy Machine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17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765AE7F-4E32-883F-E3EC-AE4547FEF25E}"/>
              </a:ext>
            </a:extLst>
          </p:cNvPr>
          <p:cNvGrpSpPr/>
          <p:nvPr/>
        </p:nvGrpSpPr>
        <p:grpSpPr>
          <a:xfrm>
            <a:off x="2817245" y="2386178"/>
            <a:ext cx="6557509" cy="2490622"/>
            <a:chOff x="2291291" y="2572435"/>
            <a:chExt cx="6557509" cy="2490622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D5C2163D-355D-8139-5478-7CB5E534963C}"/>
                </a:ext>
              </a:extLst>
            </p:cNvPr>
            <p:cNvSpPr/>
            <p:nvPr/>
          </p:nvSpPr>
          <p:spPr>
            <a:xfrm>
              <a:off x="2291291" y="3571990"/>
              <a:ext cx="1518709" cy="14910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6F3D5EF-8682-F726-814D-777DC98C1185}"/>
                </a:ext>
              </a:extLst>
            </p:cNvPr>
            <p:cNvSpPr txBox="1"/>
            <p:nvPr/>
          </p:nvSpPr>
          <p:spPr>
            <a:xfrm>
              <a:off x="2571528" y="4117468"/>
              <a:ext cx="9582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0</a:t>
              </a:r>
              <a:endPara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18B39DE-246F-3E46-CC86-CEAF9B8391C1}"/>
                </a:ext>
              </a:extLst>
            </p:cNvPr>
            <p:cNvSpPr/>
            <p:nvPr/>
          </p:nvSpPr>
          <p:spPr>
            <a:xfrm>
              <a:off x="7330091" y="3571991"/>
              <a:ext cx="1518709" cy="14910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96C820-DE94-C6B5-16E5-8B96CCFE4C86}"/>
                </a:ext>
              </a:extLst>
            </p:cNvPr>
            <p:cNvSpPr txBox="1"/>
            <p:nvPr/>
          </p:nvSpPr>
          <p:spPr>
            <a:xfrm>
              <a:off x="7639387" y="4117468"/>
              <a:ext cx="9582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1</a:t>
              </a:r>
              <a:endPara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A7DBE249-494C-CC98-F916-11998A148474}"/>
                </a:ext>
              </a:extLst>
            </p:cNvPr>
            <p:cNvCxnSpPr>
              <a:cxnSpLocks/>
            </p:cNvCxnSpPr>
            <p:nvPr/>
          </p:nvCxnSpPr>
          <p:spPr>
            <a:xfrm>
              <a:off x="4191000" y="4191000"/>
              <a:ext cx="2819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화살표: 아래로 구부러짐 28">
              <a:extLst>
                <a:ext uri="{FF2B5EF4-FFF2-40B4-BE49-F238E27FC236}">
                  <a16:creationId xmlns:a16="http://schemas.microsoft.com/office/drawing/2014/main" id="{6CC23A81-42B9-3B0A-61FC-AEA309CD35DF}"/>
                </a:ext>
              </a:extLst>
            </p:cNvPr>
            <p:cNvSpPr/>
            <p:nvPr/>
          </p:nvSpPr>
          <p:spPr>
            <a:xfrm>
              <a:off x="7594561" y="2928029"/>
              <a:ext cx="989769" cy="540087"/>
            </a:xfrm>
            <a:prstGeom prst="curvedDownArrow">
              <a:avLst>
                <a:gd name="adj1" fmla="val 8912"/>
                <a:gd name="adj2" fmla="val 27643"/>
                <a:gd name="adj3" fmla="val 1916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화살표: 아래로 구부러짐 30">
              <a:extLst>
                <a:ext uri="{FF2B5EF4-FFF2-40B4-BE49-F238E27FC236}">
                  <a16:creationId xmlns:a16="http://schemas.microsoft.com/office/drawing/2014/main" id="{2FCB1981-DA46-0FCB-20D0-B763C341A5A5}"/>
                </a:ext>
              </a:extLst>
            </p:cNvPr>
            <p:cNvSpPr/>
            <p:nvPr/>
          </p:nvSpPr>
          <p:spPr>
            <a:xfrm>
              <a:off x="2555761" y="2945407"/>
              <a:ext cx="989769" cy="540087"/>
            </a:xfrm>
            <a:prstGeom prst="curvedDownArrow">
              <a:avLst>
                <a:gd name="adj1" fmla="val 8912"/>
                <a:gd name="adj2" fmla="val 27643"/>
                <a:gd name="adj3" fmla="val 1916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341" name="TextBox 14340">
              <a:extLst>
                <a:ext uri="{FF2B5EF4-FFF2-40B4-BE49-F238E27FC236}">
                  <a16:creationId xmlns:a16="http://schemas.microsoft.com/office/drawing/2014/main" id="{8EFC7C8F-CB58-A11B-243A-133AD9C5DDD7}"/>
                </a:ext>
              </a:extLst>
            </p:cNvPr>
            <p:cNvSpPr txBox="1"/>
            <p:nvPr/>
          </p:nvSpPr>
          <p:spPr>
            <a:xfrm>
              <a:off x="2707745" y="2572435"/>
              <a:ext cx="6858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>
                  <a:latin typeface="+mn-ea"/>
                </a:rPr>
                <a:t>0 / 0</a:t>
              </a:r>
              <a:endParaRPr lang="ko-KR" altLang="en-US" sz="1500" b="1" dirty="0">
                <a:latin typeface="+mn-ea"/>
              </a:endParaRPr>
            </a:p>
          </p:txBody>
        </p:sp>
        <p:cxnSp>
          <p:nvCxnSpPr>
            <p:cNvPr id="14347" name="직선 화살표 연결선 14346">
              <a:extLst>
                <a:ext uri="{FF2B5EF4-FFF2-40B4-BE49-F238E27FC236}">
                  <a16:creationId xmlns:a16="http://schemas.microsoft.com/office/drawing/2014/main" id="{F08623A6-19A3-3F07-8173-D435C074CD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91000" y="4495800"/>
              <a:ext cx="2819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9578521-0CC8-63C7-306D-50987DDB9E85}"/>
                </a:ext>
              </a:extLst>
            </p:cNvPr>
            <p:cNvSpPr txBox="1"/>
            <p:nvPr/>
          </p:nvSpPr>
          <p:spPr>
            <a:xfrm>
              <a:off x="5410200" y="4698415"/>
              <a:ext cx="6858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>
                  <a:latin typeface="+mn-ea"/>
                </a:rPr>
                <a:t>0 / 0</a:t>
              </a:r>
              <a:endParaRPr lang="ko-KR" altLang="en-US" sz="1500" b="1" dirty="0">
                <a:latin typeface="+mn-ea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59BFD01-ECBC-F7F8-2A5B-FCCA50626F6E}"/>
                </a:ext>
              </a:extLst>
            </p:cNvPr>
            <p:cNvSpPr txBox="1"/>
            <p:nvPr/>
          </p:nvSpPr>
          <p:spPr>
            <a:xfrm>
              <a:off x="7773665" y="2572435"/>
              <a:ext cx="6858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>
                  <a:latin typeface="+mn-ea"/>
                </a:rPr>
                <a:t>1 / 1</a:t>
              </a:r>
              <a:endParaRPr lang="ko-KR" altLang="en-US" sz="1500" b="1" dirty="0">
                <a:latin typeface="+mn-ea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3F89B54-1AFA-0325-0E7E-6B0F09A03F1E}"/>
                </a:ext>
              </a:extLst>
            </p:cNvPr>
            <p:cNvSpPr txBox="1"/>
            <p:nvPr/>
          </p:nvSpPr>
          <p:spPr>
            <a:xfrm>
              <a:off x="5410200" y="3840480"/>
              <a:ext cx="6858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>
                  <a:latin typeface="+mn-ea"/>
                </a:rPr>
                <a:t>1 / 0</a:t>
              </a:r>
              <a:endParaRPr lang="ko-KR" altLang="en-US" sz="15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772808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FSM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Mealy Machine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18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00BA5F2-FB6F-BC0E-D681-7CD4E1A72307}"/>
              </a:ext>
            </a:extLst>
          </p:cNvPr>
          <p:cNvSpPr/>
          <p:nvPr/>
        </p:nvSpPr>
        <p:spPr>
          <a:xfrm>
            <a:off x="2600372" y="2743198"/>
            <a:ext cx="2286000" cy="3276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3CC6EB4-6C4B-1137-9B05-A9C11B8C3A28}"/>
              </a:ext>
            </a:extLst>
          </p:cNvPr>
          <p:cNvSpPr/>
          <p:nvPr/>
        </p:nvSpPr>
        <p:spPr>
          <a:xfrm>
            <a:off x="6990508" y="2743198"/>
            <a:ext cx="2286000" cy="3276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3C8032A-AC32-45EF-C2FF-0B551193EABB}"/>
              </a:ext>
            </a:extLst>
          </p:cNvPr>
          <p:cNvCxnSpPr>
            <a:cxnSpLocks/>
          </p:cNvCxnSpPr>
          <p:nvPr/>
        </p:nvCxnSpPr>
        <p:spPr>
          <a:xfrm>
            <a:off x="5009308" y="3333355"/>
            <a:ext cx="1905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33590B2-CEC7-A6C4-AD5E-E761A10D6189}"/>
              </a:ext>
            </a:extLst>
          </p:cNvPr>
          <p:cNvSpPr txBox="1"/>
          <p:nvPr/>
        </p:nvSpPr>
        <p:spPr>
          <a:xfrm>
            <a:off x="3733800" y="3200398"/>
            <a:ext cx="122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n_state</a:t>
            </a:r>
            <a:r>
              <a:rPr lang="en-US" altLang="ko-KR" dirty="0"/>
              <a:t>,  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D4FDFB-A9EE-ACFA-66A1-7D45927D10AD}"/>
              </a:ext>
            </a:extLst>
          </p:cNvPr>
          <p:cNvSpPr txBox="1"/>
          <p:nvPr/>
        </p:nvSpPr>
        <p:spPr>
          <a:xfrm>
            <a:off x="8209708" y="3200398"/>
            <a:ext cx="1239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c_state</a:t>
            </a:r>
            <a:r>
              <a:rPr lang="en-US" altLang="ko-KR" dirty="0"/>
              <a:t>,  y</a:t>
            </a:r>
          </a:p>
          <a:p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DD9867F-F96B-3862-3C4C-9FD4B2F80AB6}"/>
              </a:ext>
            </a:extLst>
          </p:cNvPr>
          <p:cNvCxnSpPr>
            <a:cxnSpLocks/>
          </p:cNvCxnSpPr>
          <p:nvPr/>
        </p:nvCxnSpPr>
        <p:spPr>
          <a:xfrm>
            <a:off x="9352708" y="3428998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7E453ED-2417-B12B-56D6-3AE2EBD14406}"/>
              </a:ext>
            </a:extLst>
          </p:cNvPr>
          <p:cNvSpPr txBox="1"/>
          <p:nvPr/>
        </p:nvSpPr>
        <p:spPr>
          <a:xfrm>
            <a:off x="7638208" y="231456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Flip Flop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D3EB79-4E3B-12E5-D7ED-49C3E181E415}"/>
              </a:ext>
            </a:extLst>
          </p:cNvPr>
          <p:cNvSpPr txBox="1"/>
          <p:nvPr/>
        </p:nvSpPr>
        <p:spPr>
          <a:xfrm>
            <a:off x="2672254" y="2314562"/>
            <a:ext cx="2142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Combinational Logic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57936EE-CB2A-2727-A07A-CD09D801313E}"/>
              </a:ext>
            </a:extLst>
          </p:cNvPr>
          <p:cNvCxnSpPr>
            <a:cxnSpLocks/>
          </p:cNvCxnSpPr>
          <p:nvPr/>
        </p:nvCxnSpPr>
        <p:spPr>
          <a:xfrm>
            <a:off x="1808908" y="3642083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5402CE4-F93C-669A-5D7F-39842EBC1ED8}"/>
              </a:ext>
            </a:extLst>
          </p:cNvPr>
          <p:cNvSpPr txBox="1"/>
          <p:nvPr/>
        </p:nvSpPr>
        <p:spPr>
          <a:xfrm>
            <a:off x="858092" y="344066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 x</a:t>
            </a:r>
            <a:endParaRPr lang="ko-KR" altLang="en-US" dirty="0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3031A755-8B05-F53A-DB42-DFA245BF4F21}"/>
              </a:ext>
            </a:extLst>
          </p:cNvPr>
          <p:cNvCxnSpPr>
            <a:cxnSpLocks/>
          </p:cNvCxnSpPr>
          <p:nvPr/>
        </p:nvCxnSpPr>
        <p:spPr>
          <a:xfrm rot="10800000">
            <a:off x="1808908" y="2133600"/>
            <a:ext cx="7848600" cy="1295399"/>
          </a:xfrm>
          <a:prstGeom prst="bentConnector3">
            <a:avLst>
              <a:gd name="adj1" fmla="val -48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706AE30-4F7D-130C-6CAD-52E0C12658A7}"/>
              </a:ext>
            </a:extLst>
          </p:cNvPr>
          <p:cNvCxnSpPr>
            <a:cxnSpLocks/>
          </p:cNvCxnSpPr>
          <p:nvPr/>
        </p:nvCxnSpPr>
        <p:spPr>
          <a:xfrm>
            <a:off x="1808908" y="3124198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103D8A0-7439-0E38-DC27-29284D41B6F6}"/>
              </a:ext>
            </a:extLst>
          </p:cNvPr>
          <p:cNvCxnSpPr/>
          <p:nvPr/>
        </p:nvCxnSpPr>
        <p:spPr>
          <a:xfrm>
            <a:off x="1808908" y="2133601"/>
            <a:ext cx="0" cy="9905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FD6944A-15AF-F0C8-A23F-22F3E03181E5}"/>
              </a:ext>
            </a:extLst>
          </p:cNvPr>
          <p:cNvCxnSpPr>
            <a:cxnSpLocks/>
          </p:cNvCxnSpPr>
          <p:nvPr/>
        </p:nvCxnSpPr>
        <p:spPr>
          <a:xfrm>
            <a:off x="6533308" y="4795579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FE76584-B064-8F95-4B97-39D6E4862E8F}"/>
              </a:ext>
            </a:extLst>
          </p:cNvPr>
          <p:cNvSpPr txBox="1"/>
          <p:nvPr/>
        </p:nvSpPr>
        <p:spPr>
          <a:xfrm>
            <a:off x="6219174" y="4431266"/>
            <a:ext cx="54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clk</a:t>
            </a:r>
            <a:endParaRPr lang="ko-KR" altLang="en-US" dirty="0"/>
          </a:p>
        </p:txBody>
      </p:sp>
      <p:cxnSp>
        <p:nvCxnSpPr>
          <p:cNvPr id="14341" name="직선 화살표 연결선 14340">
            <a:extLst>
              <a:ext uri="{FF2B5EF4-FFF2-40B4-BE49-F238E27FC236}">
                <a16:creationId xmlns:a16="http://schemas.microsoft.com/office/drawing/2014/main" id="{06810386-E073-CE44-ED14-91BFE5B5C59E}"/>
              </a:ext>
            </a:extLst>
          </p:cNvPr>
          <p:cNvCxnSpPr>
            <a:cxnSpLocks/>
          </p:cNvCxnSpPr>
          <p:nvPr/>
        </p:nvCxnSpPr>
        <p:spPr>
          <a:xfrm>
            <a:off x="6533308" y="5638798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2" name="TextBox 14341">
            <a:extLst>
              <a:ext uri="{FF2B5EF4-FFF2-40B4-BE49-F238E27FC236}">
                <a16:creationId xmlns:a16="http://schemas.microsoft.com/office/drawing/2014/main" id="{62B21172-AAF9-2CB0-1650-61E65C087201}"/>
              </a:ext>
            </a:extLst>
          </p:cNvPr>
          <p:cNvSpPr txBox="1"/>
          <p:nvPr/>
        </p:nvSpPr>
        <p:spPr>
          <a:xfrm>
            <a:off x="5999908" y="5269466"/>
            <a:ext cx="87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reset</a:t>
            </a:r>
            <a:endParaRPr lang="ko-KR" altLang="en-US" dirty="0"/>
          </a:p>
        </p:txBody>
      </p:sp>
      <p:sp>
        <p:nvSpPr>
          <p:cNvPr id="14344" name="TextBox 14343">
            <a:extLst>
              <a:ext uri="{FF2B5EF4-FFF2-40B4-BE49-F238E27FC236}">
                <a16:creationId xmlns:a16="http://schemas.microsoft.com/office/drawing/2014/main" id="{82055AD3-AD6A-0362-A3EA-DFE913AACE6C}"/>
              </a:ext>
            </a:extLst>
          </p:cNvPr>
          <p:cNvSpPr txBox="1"/>
          <p:nvPr/>
        </p:nvSpPr>
        <p:spPr>
          <a:xfrm>
            <a:off x="9509558" y="1233203"/>
            <a:ext cx="2463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rgbClr val="FF0000"/>
                </a:solidFill>
              </a:rPr>
              <a:t>n_state</a:t>
            </a:r>
            <a:r>
              <a:rPr lang="en-US" altLang="ko-KR" sz="1600" dirty="0">
                <a:solidFill>
                  <a:srgbClr val="FF0000"/>
                </a:solidFill>
              </a:rPr>
              <a:t> : </a:t>
            </a:r>
            <a:r>
              <a:rPr lang="ko-KR" altLang="en-US" sz="1600" dirty="0">
                <a:solidFill>
                  <a:srgbClr val="FF0000"/>
                </a:solidFill>
              </a:rPr>
              <a:t>다음 상태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rgbClr val="FF0000"/>
                </a:solidFill>
              </a:rPr>
              <a:t>c_state</a:t>
            </a:r>
            <a:r>
              <a:rPr lang="en-US" altLang="ko-KR" sz="1600" dirty="0">
                <a:solidFill>
                  <a:srgbClr val="FF0000"/>
                </a:solidFill>
              </a:rPr>
              <a:t> : </a:t>
            </a:r>
            <a:r>
              <a:rPr lang="ko-KR" altLang="en-US" sz="1600" dirty="0">
                <a:solidFill>
                  <a:srgbClr val="FF0000"/>
                </a:solidFill>
              </a:rPr>
              <a:t>현재 상태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D415D8-BAB2-00E3-BA82-5B6E1DBA414E}"/>
              </a:ext>
            </a:extLst>
          </p:cNvPr>
          <p:cNvSpPr txBox="1"/>
          <p:nvPr/>
        </p:nvSpPr>
        <p:spPr>
          <a:xfrm>
            <a:off x="10147997" y="3207323"/>
            <a:ext cx="1184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Output y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550EAB-94EE-93F7-0D20-5FE005646060}"/>
              </a:ext>
            </a:extLst>
          </p:cNvPr>
          <p:cNvSpPr txBox="1"/>
          <p:nvPr/>
        </p:nvSpPr>
        <p:spPr>
          <a:xfrm>
            <a:off x="869419" y="220980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c_state</a:t>
            </a:r>
            <a:endParaRPr lang="ko-KR" altLang="en-US" sz="1300" dirty="0"/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9CE1A0-12EB-4D5A-DD65-1426A574170E}"/>
              </a:ext>
            </a:extLst>
          </p:cNvPr>
          <p:cNvSpPr txBox="1"/>
          <p:nvPr/>
        </p:nvSpPr>
        <p:spPr>
          <a:xfrm>
            <a:off x="6993538" y="3200398"/>
            <a:ext cx="122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n_state</a:t>
            </a:r>
            <a:r>
              <a:rPr lang="en-US" altLang="ko-KR" dirty="0"/>
              <a:t>,  y</a:t>
            </a:r>
          </a:p>
        </p:txBody>
      </p:sp>
    </p:spTree>
    <p:extLst>
      <p:ext uri="{BB962C8B-B14F-4D97-AF65-F5344CB8AC3E}">
        <p14:creationId xmlns:p14="http://schemas.microsoft.com/office/powerpoint/2010/main" val="396377758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FSM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Mealy Machine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19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037A71-6B8D-64D0-3EFF-E04F3A0197F4}"/>
              </a:ext>
            </a:extLst>
          </p:cNvPr>
          <p:cNvSpPr txBox="1"/>
          <p:nvPr/>
        </p:nvSpPr>
        <p:spPr>
          <a:xfrm>
            <a:off x="6700284" y="1913751"/>
            <a:ext cx="495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Moore Machine</a:t>
            </a:r>
            <a:r>
              <a:rPr lang="ko-KR" altLang="en-US" dirty="0"/>
              <a:t>과 마찬가지로 </a:t>
            </a:r>
            <a:r>
              <a:rPr lang="en-US" altLang="ko-KR" dirty="0"/>
              <a:t>register</a:t>
            </a:r>
            <a:r>
              <a:rPr lang="ko-KR" altLang="en-US" dirty="0"/>
              <a:t>로 값을 </a:t>
            </a:r>
            <a:r>
              <a:rPr lang="ko-KR" altLang="en-US" dirty="0" err="1"/>
              <a:t>할당받고</a:t>
            </a:r>
            <a:r>
              <a:rPr lang="en-US" altLang="ko-KR" dirty="0"/>
              <a:t>, Sequential Logic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5424D61-0E5B-0F93-B958-C5151CB9C5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088176"/>
              </p:ext>
            </p:extLst>
          </p:nvPr>
        </p:nvGraphicFramePr>
        <p:xfrm>
          <a:off x="609600" y="1913751"/>
          <a:ext cx="5486400" cy="419639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46044">
                  <a:extLst>
                    <a:ext uri="{9D8B030D-6E8A-4147-A177-3AD203B41FA5}">
                      <a16:colId xmlns:a16="http://schemas.microsoft.com/office/drawing/2014/main" val="1861028562"/>
                    </a:ext>
                  </a:extLst>
                </a:gridCol>
                <a:gridCol w="5140356">
                  <a:extLst>
                    <a:ext uri="{9D8B030D-6E8A-4147-A177-3AD203B41FA5}">
                      <a16:colId xmlns:a16="http://schemas.microsoft.com/office/drawing/2014/main" val="3387276832"/>
                    </a:ext>
                  </a:extLst>
                </a:gridCol>
              </a:tblGrid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25"/>
                        </a:lnSpc>
                      </a:pP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3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25"/>
                        </a:lnSpc>
                      </a:pPr>
                      <a:r>
                        <a:rPr lang="en-US" altLang="ko-KR" sz="13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module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mealy_machine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clk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n_rst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, x, y);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7806102"/>
                  </a:ext>
                </a:extLst>
              </a:tr>
              <a:tr h="222008">
                <a:tc>
                  <a:txBody>
                    <a:bodyPr/>
                    <a:lstStyle/>
                    <a:p>
                      <a:pPr marL="6985" algn="ctr">
                        <a:lnSpc>
                          <a:spcPts val="1640"/>
                        </a:lnSpc>
                      </a:pP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ko-KR" sz="13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625"/>
                        </a:lnSpc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1766998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25"/>
                        </a:lnSpc>
                      </a:pP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ko-KR" sz="13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25"/>
                        </a:lnSpc>
                      </a:pPr>
                      <a:r>
                        <a:rPr lang="en-US" sz="1300" dirty="0">
                          <a:solidFill>
                            <a:srgbClr val="0070C0"/>
                          </a:solidFill>
                          <a:effectLst/>
                        </a:rPr>
                        <a:t>input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</a:rPr>
                        <a:t>clk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;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615878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25"/>
                        </a:lnSpc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25"/>
                        </a:lnSpc>
                      </a:pPr>
                      <a:r>
                        <a:rPr lang="en-US" sz="1300" spc="-20" dirty="0">
                          <a:solidFill>
                            <a:srgbClr val="0070C0"/>
                          </a:solidFill>
                          <a:effectLst/>
                        </a:rPr>
                        <a:t>input</a:t>
                      </a:r>
                      <a:r>
                        <a:rPr lang="en-US" sz="1300" spc="-2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300" spc="-20" dirty="0" err="1">
                          <a:solidFill>
                            <a:schemeClr val="tx1"/>
                          </a:solidFill>
                          <a:effectLst/>
                        </a:rPr>
                        <a:t>n_rst</a:t>
                      </a:r>
                      <a:r>
                        <a:rPr lang="en-US" sz="1300" spc="-20" dirty="0">
                          <a:solidFill>
                            <a:schemeClr val="tx1"/>
                          </a:solidFill>
                          <a:effectLst/>
                        </a:rPr>
                        <a:t>;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3397462"/>
                  </a:ext>
                </a:extLst>
              </a:tr>
              <a:tr h="222008">
                <a:tc>
                  <a:txBody>
                    <a:bodyPr/>
                    <a:lstStyle/>
                    <a:p>
                      <a:pPr marL="6985" algn="ctr">
                        <a:lnSpc>
                          <a:spcPts val="1640"/>
                        </a:lnSpc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985" marR="0" lvl="0" indent="0" algn="l" defTabSz="914400" rtl="0" eaLnBrk="1" fontAlgn="auto" latinLnBrk="0" hangingPunct="1">
                        <a:lnSpc>
                          <a:spcPts val="16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300" spc="-20" dirty="0">
                          <a:solidFill>
                            <a:srgbClr val="0070C0"/>
                          </a:solidFill>
                          <a:effectLst/>
                        </a:rPr>
                        <a:t>input</a:t>
                      </a:r>
                      <a:r>
                        <a:rPr lang="en-US" altLang="ko-KR" sz="1300" spc="-20" dirty="0">
                          <a:solidFill>
                            <a:schemeClr val="tx1"/>
                          </a:solidFill>
                          <a:effectLst/>
                        </a:rPr>
                        <a:t> x;</a:t>
                      </a:r>
                      <a:endParaRPr lang="ko-KR" alt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1098345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sz="1300" dirty="0">
                          <a:solidFill>
                            <a:srgbClr val="0070C0"/>
                          </a:solidFill>
                          <a:effectLst/>
                        </a:rPr>
                        <a:t>output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 reg y;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6315020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7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348636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8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reg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c_state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;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101283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9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reg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n_state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;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9525305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10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2027371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11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always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@(posedge 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clk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or 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negedge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n_rst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) begin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3769579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12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</a:t>
                      </a:r>
                      <a:r>
                        <a:rPr lang="en-US" altLang="ko-KR" sz="13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if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(!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rst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) begin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7846762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13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	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c_state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&lt;= 1’b0;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7027998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14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end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1673132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15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7977004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16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</a:t>
                      </a:r>
                      <a:r>
                        <a:rPr lang="en-US" altLang="ko-KR" sz="13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else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begin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643935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17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	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c_state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&lt;= 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n_state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;	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9354439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18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end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0926875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19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end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268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990896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Contents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143000"/>
            <a:ext cx="10972800" cy="5013960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굴림" panose="020B0600000101010101" pitchFamily="50" charset="-127"/>
              </a:rPr>
              <a:t>FSM 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FSM</a:t>
            </a:r>
            <a:r>
              <a:rPr lang="ko-KR" altLang="en-US" dirty="0">
                <a:ea typeface="굴림" panose="020B0600000101010101" pitchFamily="50" charset="-127"/>
              </a:rPr>
              <a:t>의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  <a:r>
              <a:rPr lang="ko-KR" altLang="en-US" dirty="0">
                <a:ea typeface="굴림" panose="020B0600000101010101" pitchFamily="50" charset="-127"/>
              </a:rPr>
              <a:t>정의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FSM</a:t>
            </a:r>
            <a:r>
              <a:rPr lang="ko-KR" altLang="en-US" dirty="0">
                <a:ea typeface="굴림" panose="020B0600000101010101" pitchFamily="50" charset="-127"/>
              </a:rPr>
              <a:t>의 구성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FSM</a:t>
            </a:r>
            <a:r>
              <a:rPr lang="ko-KR" altLang="en-US" dirty="0">
                <a:ea typeface="굴림" panose="020B0600000101010101" pitchFamily="50" charset="-127"/>
              </a:rPr>
              <a:t>의 종류와 특성</a:t>
            </a:r>
            <a:endParaRPr lang="en-US" altLang="ko-KR" dirty="0">
              <a:ea typeface="굴림" panose="020B0600000101010101" pitchFamily="50" charset="-127"/>
            </a:endParaRP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Moore Machine</a:t>
            </a: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Mealy Machine</a:t>
            </a:r>
          </a:p>
          <a:p>
            <a:pPr marL="0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  <a:p>
            <a:r>
              <a:rPr lang="en-US" altLang="ko-KR" dirty="0">
                <a:ea typeface="굴림" panose="020B0600000101010101" pitchFamily="50" charset="-127"/>
              </a:rPr>
              <a:t>Moore</a:t>
            </a:r>
            <a:r>
              <a:rPr lang="ko-KR" altLang="en-US" dirty="0">
                <a:ea typeface="굴림" panose="020B0600000101010101" pitchFamily="50" charset="-127"/>
              </a:rPr>
              <a:t> </a:t>
            </a:r>
            <a:r>
              <a:rPr lang="en-US" altLang="ko-KR" dirty="0">
                <a:ea typeface="굴림" panose="020B0600000101010101" pitchFamily="50" charset="-127"/>
              </a:rPr>
              <a:t>machine</a:t>
            </a: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  <a:p>
            <a:r>
              <a:rPr lang="en-US" altLang="ko-KR" dirty="0">
                <a:ea typeface="굴림" panose="020B0600000101010101" pitchFamily="50" charset="-127"/>
              </a:rPr>
              <a:t>Mealy machine</a:t>
            </a:r>
            <a:r>
              <a:rPr lang="ko-KR" altLang="en-US" dirty="0">
                <a:ea typeface="굴림" panose="020B0600000101010101" pitchFamily="50" charset="-127"/>
              </a:rPr>
              <a:t>  </a:t>
            </a:r>
            <a:endParaRPr lang="en-US" altLang="ko-KR" dirty="0">
              <a:ea typeface="굴림" panose="020B0600000101010101" pitchFamily="50" charset="-127"/>
            </a:endParaRPr>
          </a:p>
          <a:p>
            <a:endParaRPr lang="ru-RU" altLang="ko-KR" dirty="0"/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047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FSM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Mealy Machine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20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8629C96-E93A-6532-A780-5D99EECFB2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241716"/>
              </p:ext>
            </p:extLst>
          </p:nvPr>
        </p:nvGraphicFramePr>
        <p:xfrm>
          <a:off x="685800" y="1897048"/>
          <a:ext cx="5638800" cy="44184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55655">
                  <a:extLst>
                    <a:ext uri="{9D8B030D-6E8A-4147-A177-3AD203B41FA5}">
                      <a16:colId xmlns:a16="http://schemas.microsoft.com/office/drawing/2014/main" val="1861028562"/>
                    </a:ext>
                  </a:extLst>
                </a:gridCol>
                <a:gridCol w="5283145">
                  <a:extLst>
                    <a:ext uri="{9D8B030D-6E8A-4147-A177-3AD203B41FA5}">
                      <a16:colId xmlns:a16="http://schemas.microsoft.com/office/drawing/2014/main" val="3387276832"/>
                    </a:ext>
                  </a:extLst>
                </a:gridCol>
              </a:tblGrid>
              <a:tr h="222008">
                <a:tc>
                  <a:txBody>
                    <a:bodyPr/>
                    <a:lstStyle/>
                    <a:p>
                      <a:pPr marL="6985" algn="ctr">
                        <a:lnSpc>
                          <a:spcPts val="1640"/>
                        </a:lnSpc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625"/>
                        </a:lnSpc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300" dirty="0">
                          <a:solidFill>
                            <a:srgbClr val="0070C0"/>
                          </a:solidFill>
                          <a:effectLst/>
                        </a:rPr>
                        <a:t>always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 @(c_state, x) begin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1766998"/>
                  </a:ext>
                </a:extLst>
              </a:tr>
              <a:tr h="222008">
                <a:tc>
                  <a:txBody>
                    <a:bodyPr/>
                    <a:lstStyle/>
                    <a:p>
                      <a:pPr marL="6985" algn="ctr">
                        <a:lnSpc>
                          <a:spcPts val="164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21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625"/>
                        </a:lnSpc>
                      </a:pP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824436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25"/>
                        </a:lnSpc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25"/>
                        </a:lnSpc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	</a:t>
                      </a:r>
                      <a:r>
                        <a:rPr lang="en-US" sz="1300" dirty="0">
                          <a:solidFill>
                            <a:srgbClr val="0070C0"/>
                          </a:solidFill>
                          <a:effectLst/>
                        </a:rPr>
                        <a:t>case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</a:rPr>
                        <a:t>c_state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615878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25"/>
                        </a:lnSpc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25"/>
                        </a:lnSpc>
                      </a:pPr>
                      <a:r>
                        <a:rPr lang="en-US" sz="1300" spc="-20" dirty="0">
                          <a:solidFill>
                            <a:schemeClr val="tx1"/>
                          </a:solidFill>
                          <a:effectLst/>
                        </a:rPr>
                        <a:t>		1’b0: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3397462"/>
                  </a:ext>
                </a:extLst>
              </a:tr>
              <a:tr h="222008">
                <a:tc>
                  <a:txBody>
                    <a:bodyPr/>
                    <a:lstStyle/>
                    <a:p>
                      <a:pPr marL="6985" algn="ctr">
                        <a:lnSpc>
                          <a:spcPts val="164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24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985" marR="0" lvl="0" indent="0" algn="l" defTabSz="914400" rtl="0" eaLnBrk="1" fontAlgn="auto" latinLnBrk="0" hangingPunct="1">
                        <a:lnSpc>
                          <a:spcPts val="16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		</a:t>
                      </a:r>
                      <a:r>
                        <a:rPr lang="en-US" altLang="ko-KR" sz="13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if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(x) begin</a:t>
                      </a:r>
                      <a:endParaRPr lang="ko-KR" alt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1098345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25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				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</a:rPr>
                        <a:t>n_state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 = 1’b1;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6315020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26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			y = 1’b0;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021301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27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		end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348636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28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		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101283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29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		</a:t>
                      </a:r>
                      <a:r>
                        <a:rPr lang="en-US" altLang="ko-KR" sz="13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else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begin	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9525305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30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			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n_state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= 1’b0;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2027371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31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			y = 1’b0;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296525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32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		end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3769579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33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7846762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34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	1’b1: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7027998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35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		</a:t>
                      </a:r>
                      <a:r>
                        <a:rPr lang="en-US" altLang="ko-KR" sz="13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if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(x) begin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1673132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36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			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n_state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= 1’b1;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7977004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37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			y = 1’b1;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828975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38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		end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643935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39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	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935443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EA3CEE9-DB23-DEFE-32E8-C1CDC35A438D}"/>
              </a:ext>
            </a:extLst>
          </p:cNvPr>
          <p:cNvSpPr txBox="1"/>
          <p:nvPr/>
        </p:nvSpPr>
        <p:spPr>
          <a:xfrm>
            <a:off x="6700284" y="1828800"/>
            <a:ext cx="4953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Moore Machine</a:t>
            </a:r>
            <a:r>
              <a:rPr lang="ko-KR" altLang="en-US" dirty="0"/>
              <a:t>과 마찬가지로 </a:t>
            </a:r>
            <a:r>
              <a:rPr lang="en-US" altLang="ko-KR" dirty="0" err="1"/>
              <a:t>c_state</a:t>
            </a:r>
            <a:r>
              <a:rPr lang="en-US" altLang="ko-KR" dirty="0"/>
              <a:t> </a:t>
            </a:r>
            <a:r>
              <a:rPr lang="ko-KR" altLang="en-US" dirty="0"/>
              <a:t>신호와 </a:t>
            </a:r>
            <a:r>
              <a:rPr lang="en-US" altLang="ko-KR" dirty="0"/>
              <a:t>x</a:t>
            </a:r>
            <a:r>
              <a:rPr lang="ko-KR" altLang="en-US" dirty="0"/>
              <a:t>신호에 대하여 반응하는 조합논리회로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case</a:t>
            </a:r>
            <a:r>
              <a:rPr lang="ko-KR" altLang="en-US" dirty="0"/>
              <a:t>문으로 현재 상태</a:t>
            </a:r>
            <a:r>
              <a:rPr lang="en-US" altLang="ko-KR" dirty="0"/>
              <a:t>(</a:t>
            </a:r>
            <a:r>
              <a:rPr lang="en-US" altLang="ko-KR" dirty="0" err="1"/>
              <a:t>c_state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en-US" altLang="ko-KR" dirty="0"/>
              <a:t>Input x</a:t>
            </a:r>
            <a:r>
              <a:rPr lang="ko-KR" altLang="en-US" dirty="0"/>
              <a:t>값에 따라서 다음상태 </a:t>
            </a:r>
            <a:r>
              <a:rPr lang="en-US" altLang="ko-KR" dirty="0"/>
              <a:t>(</a:t>
            </a:r>
            <a:r>
              <a:rPr lang="en-US" altLang="ko-KR" dirty="0" err="1"/>
              <a:t>n_state</a:t>
            </a:r>
            <a:r>
              <a:rPr lang="en-US" altLang="ko-KR" dirty="0"/>
              <a:t>)</a:t>
            </a:r>
            <a:r>
              <a:rPr lang="ko-KR" altLang="en-US" dirty="0"/>
              <a:t>와 다음 상태에 따라 다른 </a:t>
            </a:r>
            <a:r>
              <a:rPr lang="en-US" altLang="ko-KR" dirty="0"/>
              <a:t>Output y</a:t>
            </a:r>
            <a:r>
              <a:rPr lang="ko-KR" altLang="en-US" dirty="0"/>
              <a:t>값을 결정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5614634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FSM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Mealy Machine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21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7399ADE-4730-B47E-7AA8-E632619DAD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007972"/>
              </p:ext>
            </p:extLst>
          </p:nvPr>
        </p:nvGraphicFramePr>
        <p:xfrm>
          <a:off x="685800" y="1828800"/>
          <a:ext cx="5638800" cy="287202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55655">
                  <a:extLst>
                    <a:ext uri="{9D8B030D-6E8A-4147-A177-3AD203B41FA5}">
                      <a16:colId xmlns:a16="http://schemas.microsoft.com/office/drawing/2014/main" val="1861028562"/>
                    </a:ext>
                  </a:extLst>
                </a:gridCol>
                <a:gridCol w="5283145">
                  <a:extLst>
                    <a:ext uri="{9D8B030D-6E8A-4147-A177-3AD203B41FA5}">
                      <a16:colId xmlns:a16="http://schemas.microsoft.com/office/drawing/2014/main" val="3387276832"/>
                    </a:ext>
                  </a:extLst>
                </a:gridCol>
              </a:tblGrid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25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40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		</a:t>
                      </a:r>
                      <a:r>
                        <a:rPr lang="en-US" altLang="ko-KR" sz="13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else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begin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7806102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40"/>
                        </a:lnSpc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41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			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n_state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= 1’b0;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5055046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25"/>
                        </a:lnSpc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42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			y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=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1’b0;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0639856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4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43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		end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3757307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44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25"/>
                        </a:lnSpc>
                      </a:pP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8224641"/>
                  </a:ext>
                </a:extLst>
              </a:tr>
              <a:tr h="22200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45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맑은 고딕" panose="020B0503020000020004" pitchFamily="50" charset="-127"/>
                        </a:rPr>
                        <a:t>		</a:t>
                      </a:r>
                      <a:r>
                        <a:rPr lang="en-US" altLang="ko-KR" sz="13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맑은 고딕" panose="020B0503020000020004" pitchFamily="50" charset="-127"/>
                        </a:rPr>
                        <a:t>default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맑은 고딕" panose="020B0503020000020004" pitchFamily="50" charset="-127"/>
                        </a:rPr>
                        <a:t> : begin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1766998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46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25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		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n_state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= 1’b0;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615878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47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25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		y = 1’b0;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130663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48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25"/>
                        </a:lnSpc>
                      </a:pPr>
                      <a:r>
                        <a:rPr lang="en-US" sz="1300" spc="-20" dirty="0">
                          <a:solidFill>
                            <a:schemeClr val="tx1"/>
                          </a:solidFill>
                          <a:effectLst/>
                        </a:rPr>
                        <a:t>		end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3397462"/>
                  </a:ext>
                </a:extLst>
              </a:tr>
              <a:tr h="22200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49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985" marR="0" lvl="0" indent="0" algn="l" defTabSz="914400" rtl="0" eaLnBrk="1" fontAlgn="auto" latinLnBrk="0" hangingPunct="1">
                        <a:lnSpc>
                          <a:spcPts val="16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</a:t>
                      </a:r>
                      <a:r>
                        <a:rPr lang="en-US" altLang="ko-KR" sz="1300" dirty="0" err="1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endcase</a:t>
                      </a:r>
                      <a:endParaRPr lang="ko-KR" altLang="ko-KR" sz="1300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1098345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50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end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6315020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51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348636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52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endmodule</a:t>
                      </a:r>
                      <a:endParaRPr lang="ko-KR" sz="13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784676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394F6DB-4B26-8732-B2B6-1D6905B17D71}"/>
              </a:ext>
            </a:extLst>
          </p:cNvPr>
          <p:cNvSpPr txBox="1"/>
          <p:nvPr/>
        </p:nvSpPr>
        <p:spPr>
          <a:xfrm>
            <a:off x="6700284" y="1913751"/>
            <a:ext cx="4953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case</a:t>
            </a:r>
            <a:r>
              <a:rPr lang="ko-KR" altLang="en-US" dirty="0"/>
              <a:t>문에 원하는 </a:t>
            </a:r>
            <a:r>
              <a:rPr lang="en-US" altLang="ko-KR" dirty="0" err="1"/>
              <a:t>c_state</a:t>
            </a:r>
            <a:r>
              <a:rPr lang="ko-KR" altLang="en-US" dirty="0"/>
              <a:t>의 값이 나오지 않은 경우</a:t>
            </a:r>
            <a:r>
              <a:rPr lang="en-US" altLang="ko-KR" dirty="0"/>
              <a:t>, </a:t>
            </a:r>
            <a:r>
              <a:rPr lang="en-US" altLang="ko-KR" dirty="0" err="1"/>
              <a:t>n_state</a:t>
            </a:r>
            <a:r>
              <a:rPr lang="ko-KR" altLang="en-US" dirty="0"/>
              <a:t>에 </a:t>
            </a:r>
            <a:r>
              <a:rPr lang="en-US" altLang="ko-KR" dirty="0"/>
              <a:t>1’b0</a:t>
            </a:r>
            <a:r>
              <a:rPr lang="ko-KR" altLang="en-US" dirty="0"/>
              <a:t>을 할당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6917630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FSM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Mealy Machine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22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6F8C27-65BD-D3A6-5CAD-187834468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192" y="2284068"/>
            <a:ext cx="9789615" cy="17545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F80193-DCC1-3C90-4FB6-1FDD84AA0601}"/>
              </a:ext>
            </a:extLst>
          </p:cNvPr>
          <p:cNvSpPr txBox="1"/>
          <p:nvPr/>
        </p:nvSpPr>
        <p:spPr>
          <a:xfrm>
            <a:off x="5029200" y="4419600"/>
            <a:ext cx="1371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Input x : 0</a:t>
            </a:r>
          </a:p>
          <a:p>
            <a:r>
              <a:rPr lang="en-US" altLang="ko-KR" sz="1600" dirty="0">
                <a:latin typeface="+mn-ea"/>
              </a:rPr>
              <a:t>Output y : 0</a:t>
            </a: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 err="1">
                <a:latin typeface="+mn-ea"/>
              </a:rPr>
              <a:t>c_state</a:t>
            </a:r>
            <a:r>
              <a:rPr lang="en-US" altLang="ko-KR" dirty="0">
                <a:latin typeface="+mn-ea"/>
              </a:rPr>
              <a:t> : 0</a:t>
            </a:r>
          </a:p>
          <a:p>
            <a:r>
              <a:rPr lang="en-US" altLang="ko-KR" dirty="0" err="1">
                <a:latin typeface="+mn-ea"/>
              </a:rPr>
              <a:t>n_state</a:t>
            </a:r>
            <a:r>
              <a:rPr lang="en-US" altLang="ko-KR" dirty="0">
                <a:latin typeface="+mn-ea"/>
              </a:rPr>
              <a:t> : 0</a:t>
            </a:r>
            <a:endParaRPr lang="ko-KR" altLang="en-US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189262-A90A-BAB3-76EF-F2911C0945C2}"/>
              </a:ext>
            </a:extLst>
          </p:cNvPr>
          <p:cNvSpPr txBox="1"/>
          <p:nvPr/>
        </p:nvSpPr>
        <p:spPr>
          <a:xfrm>
            <a:off x="6477000" y="4419600"/>
            <a:ext cx="1371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Input x : 1</a:t>
            </a:r>
          </a:p>
          <a:p>
            <a:r>
              <a:rPr lang="en-US" altLang="ko-KR" sz="1600" dirty="0">
                <a:latin typeface="+mn-ea"/>
              </a:rPr>
              <a:t>Output y : 0</a:t>
            </a: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 err="1">
                <a:latin typeface="+mn-ea"/>
              </a:rPr>
              <a:t>c_state</a:t>
            </a:r>
            <a:r>
              <a:rPr lang="en-US" altLang="ko-KR" dirty="0">
                <a:latin typeface="+mn-ea"/>
              </a:rPr>
              <a:t> : 0</a:t>
            </a:r>
          </a:p>
          <a:p>
            <a:r>
              <a:rPr lang="en-US" altLang="ko-KR" dirty="0" err="1">
                <a:latin typeface="+mn-ea"/>
              </a:rPr>
              <a:t>n_state</a:t>
            </a:r>
            <a:r>
              <a:rPr lang="en-US" altLang="ko-KR" dirty="0">
                <a:latin typeface="+mn-ea"/>
              </a:rPr>
              <a:t> : 1</a:t>
            </a:r>
            <a:endParaRPr lang="ko-KR" altLang="en-US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0258BE-BF5A-FFCC-9488-E927520A02C2}"/>
              </a:ext>
            </a:extLst>
          </p:cNvPr>
          <p:cNvSpPr txBox="1"/>
          <p:nvPr/>
        </p:nvSpPr>
        <p:spPr>
          <a:xfrm>
            <a:off x="8001000" y="4419600"/>
            <a:ext cx="1371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Input x : 1</a:t>
            </a:r>
          </a:p>
          <a:p>
            <a:r>
              <a:rPr lang="en-US" altLang="ko-KR" sz="1600" dirty="0">
                <a:latin typeface="+mn-ea"/>
              </a:rPr>
              <a:t>Output y : 1</a:t>
            </a: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 err="1">
                <a:latin typeface="+mn-ea"/>
              </a:rPr>
              <a:t>c_state</a:t>
            </a:r>
            <a:r>
              <a:rPr lang="en-US" altLang="ko-KR" dirty="0">
                <a:latin typeface="+mn-ea"/>
              </a:rPr>
              <a:t> : 1</a:t>
            </a:r>
          </a:p>
          <a:p>
            <a:r>
              <a:rPr lang="en-US" altLang="ko-KR" dirty="0" err="1">
                <a:latin typeface="+mn-ea"/>
              </a:rPr>
              <a:t>n_state</a:t>
            </a:r>
            <a:r>
              <a:rPr lang="en-US" altLang="ko-KR" dirty="0">
                <a:latin typeface="+mn-ea"/>
              </a:rPr>
              <a:t> : 1</a:t>
            </a:r>
            <a:endParaRPr lang="ko-KR" altLang="en-US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A7322A-78A6-C863-500E-2CB3F143D8B2}"/>
              </a:ext>
            </a:extLst>
          </p:cNvPr>
          <p:cNvSpPr txBox="1"/>
          <p:nvPr/>
        </p:nvSpPr>
        <p:spPr>
          <a:xfrm>
            <a:off x="9448800" y="4419600"/>
            <a:ext cx="1371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Input x : 0</a:t>
            </a:r>
          </a:p>
          <a:p>
            <a:r>
              <a:rPr lang="en-US" altLang="ko-KR" sz="1600" dirty="0">
                <a:latin typeface="+mn-ea"/>
              </a:rPr>
              <a:t>Output y : 0</a:t>
            </a: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 err="1">
                <a:latin typeface="+mn-ea"/>
              </a:rPr>
              <a:t>c_state</a:t>
            </a:r>
            <a:r>
              <a:rPr lang="en-US" altLang="ko-KR" dirty="0">
                <a:latin typeface="+mn-ea"/>
              </a:rPr>
              <a:t> : 1</a:t>
            </a:r>
          </a:p>
          <a:p>
            <a:r>
              <a:rPr lang="en-US" altLang="ko-KR" dirty="0" err="1">
                <a:latin typeface="+mn-ea"/>
              </a:rPr>
              <a:t>n_state</a:t>
            </a:r>
            <a:r>
              <a:rPr lang="en-US" altLang="ko-KR" dirty="0">
                <a:latin typeface="+mn-ea"/>
              </a:rPr>
              <a:t> : 0</a:t>
            </a:r>
            <a:endParaRPr lang="ko-KR" altLang="en-US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EABA8-F388-E1F2-EE27-70EFB34171B1}"/>
              </a:ext>
            </a:extLst>
          </p:cNvPr>
          <p:cNvSpPr txBox="1"/>
          <p:nvPr/>
        </p:nvSpPr>
        <p:spPr>
          <a:xfrm>
            <a:off x="5181600" y="1828800"/>
            <a:ext cx="1036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reset : 1</a:t>
            </a:r>
            <a:endParaRPr lang="ko-KR" altLang="en-US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8A333D-0506-7734-B0B2-6BEC1949C174}"/>
              </a:ext>
            </a:extLst>
          </p:cNvPr>
          <p:cNvSpPr txBox="1"/>
          <p:nvPr/>
        </p:nvSpPr>
        <p:spPr>
          <a:xfrm rot="5400000">
            <a:off x="4792464" y="4067518"/>
            <a:ext cx="533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.......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1BB747-D59D-1B1D-BE6D-421CB6097C28}"/>
              </a:ext>
            </a:extLst>
          </p:cNvPr>
          <p:cNvSpPr txBox="1"/>
          <p:nvPr/>
        </p:nvSpPr>
        <p:spPr>
          <a:xfrm rot="5400000">
            <a:off x="6265556" y="4058628"/>
            <a:ext cx="533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.......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126B2-E058-365A-C817-502F7721127A}"/>
              </a:ext>
            </a:extLst>
          </p:cNvPr>
          <p:cNvSpPr txBox="1"/>
          <p:nvPr/>
        </p:nvSpPr>
        <p:spPr>
          <a:xfrm rot="5400000">
            <a:off x="7708521" y="4065556"/>
            <a:ext cx="533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.......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635BAB-7AD4-B55F-5BB4-50B461F0EAD7}"/>
              </a:ext>
            </a:extLst>
          </p:cNvPr>
          <p:cNvSpPr txBox="1"/>
          <p:nvPr/>
        </p:nvSpPr>
        <p:spPr>
          <a:xfrm rot="5400000">
            <a:off x="9174524" y="4065556"/>
            <a:ext cx="533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.......</a:t>
            </a:r>
          </a:p>
        </p:txBody>
      </p:sp>
    </p:spTree>
    <p:extLst>
      <p:ext uri="{BB962C8B-B14F-4D97-AF65-F5344CB8AC3E}">
        <p14:creationId xmlns:p14="http://schemas.microsoft.com/office/powerpoint/2010/main" val="209171555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D051F-5ED0-CDFE-8168-BB8D8C704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5890"/>
            <a:ext cx="10972800" cy="990600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3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출처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A6F35E6-2DFC-EF4E-6060-46D39CE2F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23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75B78D-A373-23D7-530D-30BE37CD50C8}"/>
              </a:ext>
            </a:extLst>
          </p:cNvPr>
          <p:cNvSpPr txBox="1"/>
          <p:nvPr/>
        </p:nvSpPr>
        <p:spPr>
          <a:xfrm>
            <a:off x="854078" y="3851680"/>
            <a:ext cx="434340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 dirty="0"/>
              <a:t>https://catslikefish.tistory.com/entry/Finite-State-MachineFSM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32C1A6-ADA7-E1DD-CECD-409186C64956}"/>
              </a:ext>
            </a:extLst>
          </p:cNvPr>
          <p:cNvSpPr txBox="1"/>
          <p:nvPr/>
        </p:nvSpPr>
        <p:spPr>
          <a:xfrm>
            <a:off x="1603402" y="3363945"/>
            <a:ext cx="278892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 dirty="0"/>
              <a:t>https://novemberfirst.tistory.com/104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FE0C68-92B1-AABD-50E8-6679989A1FA4}"/>
              </a:ext>
            </a:extLst>
          </p:cNvPr>
          <p:cNvSpPr txBox="1"/>
          <p:nvPr/>
        </p:nvSpPr>
        <p:spPr>
          <a:xfrm>
            <a:off x="1806762" y="1321837"/>
            <a:ext cx="2382203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 dirty="0"/>
              <a:t>https://yjd961216.tistory.com/8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DF7FDA-B17D-C454-86F3-966C68DF326B}"/>
              </a:ext>
            </a:extLst>
          </p:cNvPr>
          <p:cNvSpPr txBox="1"/>
          <p:nvPr/>
        </p:nvSpPr>
        <p:spPr>
          <a:xfrm>
            <a:off x="1806762" y="1856204"/>
            <a:ext cx="2382203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 dirty="0"/>
              <a:t>https://skmagic.tistory.com/310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9CFA6E-F801-DC83-763D-880E04B7FFB0}"/>
              </a:ext>
            </a:extLst>
          </p:cNvPr>
          <p:cNvSpPr txBox="1"/>
          <p:nvPr/>
        </p:nvSpPr>
        <p:spPr>
          <a:xfrm>
            <a:off x="816864" y="4827150"/>
            <a:ext cx="46482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 dirty="0"/>
              <a:t>https://m.blog.naver.com/PostView.naver?isHttpsRedirect=true&amp;blogId=jerrypoiu&amp;logNo=221235988023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1AC344-9520-9990-7906-E584EBE3A0F7}"/>
              </a:ext>
            </a:extLst>
          </p:cNvPr>
          <p:cNvSpPr txBox="1"/>
          <p:nvPr/>
        </p:nvSpPr>
        <p:spPr>
          <a:xfrm>
            <a:off x="1719608" y="2388475"/>
            <a:ext cx="255651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 dirty="0"/>
              <a:t>https://boycoding.tistory.com/262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0B9E7A-36C5-CF91-B031-DF921D4432A3}"/>
              </a:ext>
            </a:extLst>
          </p:cNvPr>
          <p:cNvSpPr txBox="1"/>
          <p:nvPr/>
        </p:nvSpPr>
        <p:spPr>
          <a:xfrm>
            <a:off x="1661505" y="2876210"/>
            <a:ext cx="2672715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 dirty="0"/>
              <a:t>https://underflow101.tistory.com/55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3DEE74-9BE4-C6C1-FA5A-630DC2D26C51}"/>
              </a:ext>
            </a:extLst>
          </p:cNvPr>
          <p:cNvSpPr txBox="1"/>
          <p:nvPr/>
        </p:nvSpPr>
        <p:spPr>
          <a:xfrm>
            <a:off x="731864" y="5510232"/>
            <a:ext cx="453199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 dirty="0"/>
              <a:t>https://ko.wikipedia.org/wiki/%EC%9C%A0%ED%95%9C_%EC%83%81%ED%83%9C_%EA%B8%B0%EA%B3%84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BECEBA-1330-4C81-E941-4BFFDF79C10D}"/>
              </a:ext>
            </a:extLst>
          </p:cNvPr>
          <p:cNvSpPr txBox="1"/>
          <p:nvPr/>
        </p:nvSpPr>
        <p:spPr>
          <a:xfrm>
            <a:off x="5791200" y="1364133"/>
            <a:ext cx="6096000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/>
              <a:t>https://se-jung-h.tistory.com/entry/%EB%94%94%EC%A7%80%ED%84%B8-%EB%85%BC%EB%A6%AC%ED%9A%8C%EB%A1%9C-Moore-FSM%EA%B3%BC-Mealy-FSM%EC%9D%98-%EC%9E%A5%EB%8B%A8%EC%A0%90</a:t>
            </a:r>
            <a:endParaRPr lang="ko-KR" altLang="en-US" sz="13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AA323F-AE23-8E15-4DA2-49D1165A4BC3}"/>
              </a:ext>
            </a:extLst>
          </p:cNvPr>
          <p:cNvSpPr txBox="1"/>
          <p:nvPr/>
        </p:nvSpPr>
        <p:spPr>
          <a:xfrm>
            <a:off x="854078" y="4339415"/>
            <a:ext cx="434340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 dirty="0"/>
              <a:t>http://www.ktword.co.kr/test/view/view.php?m_temp1=3203</a:t>
            </a:r>
          </a:p>
        </p:txBody>
      </p:sp>
    </p:spTree>
    <p:extLst>
      <p:ext uri="{BB962C8B-B14F-4D97-AF65-F5344CB8AC3E}">
        <p14:creationId xmlns:p14="http://schemas.microsoft.com/office/powerpoint/2010/main" val="13170901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D051F-5ED0-CDFE-8168-BB8D8C704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33700"/>
            <a:ext cx="10972800" cy="990600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3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발표 </a:t>
            </a:r>
            <a:r>
              <a:rPr lang="ko-KR" altLang="en-US" sz="35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들어주셔서</a:t>
            </a:r>
            <a:r>
              <a:rPr lang="ko-KR" altLang="en-US" sz="3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감사합니다</a:t>
            </a:r>
            <a:r>
              <a:rPr lang="en-US" altLang="ko-KR" sz="3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ko-KR" altLang="en-US" sz="3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이상입니다</a:t>
            </a:r>
            <a:r>
              <a:rPr lang="en-US" altLang="ko-KR" sz="3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ko-KR" altLang="en-US" sz="35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A6F35E6-2DFC-EF4E-6060-46D39CE2F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24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155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FSM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altLang="ko-KR" dirty="0">
                <a:ea typeface="굴림" panose="020B0600000101010101" pitchFamily="50" charset="-127"/>
              </a:rPr>
              <a:t>FSM</a:t>
            </a:r>
            <a:r>
              <a:rPr lang="ko-KR" altLang="en-US" dirty="0">
                <a:ea typeface="굴림" panose="020B0600000101010101" pitchFamily="50" charset="-127"/>
              </a:rPr>
              <a:t> 정의</a:t>
            </a:r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pPr marL="274320" lvl="1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  <a:p>
            <a:pPr marL="274320" lvl="1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  <a:p>
            <a:pPr marL="274320" lvl="1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3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0BDE02-A7B5-5918-F030-E39C21222153}"/>
              </a:ext>
            </a:extLst>
          </p:cNvPr>
          <p:cNvSpPr txBox="1"/>
          <p:nvPr/>
        </p:nvSpPr>
        <p:spPr>
          <a:xfrm>
            <a:off x="3124200" y="1996155"/>
            <a:ext cx="6019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ea typeface="굴림" panose="020B0600000101010101" pitchFamily="50" charset="-127"/>
              </a:rPr>
              <a:t>#</a:t>
            </a:r>
            <a:r>
              <a:rPr lang="en-US" altLang="ko-KR" sz="2500" dirty="0">
                <a:ea typeface="굴림" panose="020B0600000101010101" pitchFamily="50" charset="-127"/>
              </a:rPr>
              <a:t> FSM(Finite State Machine, </a:t>
            </a:r>
            <a:r>
              <a:rPr lang="ko-KR" altLang="en-US" sz="2500" dirty="0">
                <a:ea typeface="굴림" panose="020B0600000101010101" pitchFamily="50" charset="-127"/>
              </a:rPr>
              <a:t>유한 상태 기계</a:t>
            </a:r>
            <a:r>
              <a:rPr lang="en-US" altLang="ko-KR" sz="2500" dirty="0">
                <a:ea typeface="굴림" panose="020B0600000101010101" pitchFamily="50" charset="-127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FF19DA-0721-33C1-089B-60B0FA23B79C}"/>
              </a:ext>
            </a:extLst>
          </p:cNvPr>
          <p:cNvSpPr txBox="1"/>
          <p:nvPr/>
        </p:nvSpPr>
        <p:spPr>
          <a:xfrm>
            <a:off x="3124200" y="4700826"/>
            <a:ext cx="6096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b="1" dirty="0">
                <a:ea typeface="굴림" panose="020B0600000101010101" pitchFamily="50" charset="-127"/>
              </a:rPr>
              <a:t>#</a:t>
            </a:r>
            <a:r>
              <a:rPr lang="ko-KR" altLang="en-US" sz="2500" dirty="0">
                <a:ea typeface="굴림" panose="020B0600000101010101" pitchFamily="50" charset="-127"/>
              </a:rPr>
              <a:t> 시스템을 상대적으로 간단한 상태들로 나누어</a:t>
            </a:r>
            <a:r>
              <a:rPr lang="en-US" altLang="ko-KR" sz="2500" dirty="0">
                <a:ea typeface="굴림" panose="020B0600000101010101" pitchFamily="50" charset="-127"/>
              </a:rPr>
              <a:t> </a:t>
            </a:r>
            <a:r>
              <a:rPr lang="ko-KR" altLang="en-US" sz="2500" dirty="0">
                <a:ea typeface="굴림" panose="020B0600000101010101" pitchFamily="50" charset="-127"/>
              </a:rPr>
              <a:t>설명하는 방법</a:t>
            </a:r>
            <a:endParaRPr lang="en-US" altLang="ko-KR" sz="2500" dirty="0">
              <a:ea typeface="굴림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5FB813-7110-0224-5068-B12EEDCEBE0E}"/>
              </a:ext>
            </a:extLst>
          </p:cNvPr>
          <p:cNvSpPr txBox="1"/>
          <p:nvPr/>
        </p:nvSpPr>
        <p:spPr>
          <a:xfrm>
            <a:off x="3124200" y="2670567"/>
            <a:ext cx="6019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ea typeface="굴림" panose="020B0600000101010101" pitchFamily="50" charset="-127"/>
              </a:rPr>
              <a:t>#</a:t>
            </a:r>
            <a:r>
              <a:rPr lang="en-US" altLang="ko-KR" sz="2500" dirty="0">
                <a:ea typeface="굴림" panose="020B0600000101010101" pitchFamily="50" charset="-127"/>
              </a:rPr>
              <a:t> </a:t>
            </a:r>
            <a:r>
              <a:rPr lang="ko-KR" altLang="en-US" sz="2500" dirty="0">
                <a:ea typeface="굴림" panose="020B0600000101010101" pitchFamily="50" charset="-127"/>
              </a:rPr>
              <a:t>유한한 기억장치</a:t>
            </a:r>
            <a:r>
              <a:rPr lang="en-US" altLang="ko-KR" sz="2500" dirty="0">
                <a:ea typeface="굴림" panose="020B0600000101010101" pitchFamily="50" charset="-127"/>
              </a:rPr>
              <a:t>(</a:t>
            </a:r>
            <a:r>
              <a:rPr lang="ko-KR" altLang="en-US" sz="2500" dirty="0">
                <a:ea typeface="굴림" panose="020B0600000101010101" pitchFamily="50" charset="-127"/>
              </a:rPr>
              <a:t>메모리</a:t>
            </a:r>
            <a:r>
              <a:rPr lang="en-US" altLang="ko-KR" sz="2500" dirty="0">
                <a:ea typeface="굴림" panose="020B0600000101010101" pitchFamily="50" charset="-127"/>
              </a:rPr>
              <a:t>)</a:t>
            </a:r>
            <a:r>
              <a:rPr lang="ko-KR" altLang="en-US" sz="2500" dirty="0">
                <a:ea typeface="굴림" panose="020B0600000101010101" pitchFamily="50" charset="-127"/>
              </a:rPr>
              <a:t> 존재</a:t>
            </a:r>
            <a:endParaRPr lang="en-US" altLang="ko-KR" sz="2500" dirty="0">
              <a:ea typeface="굴림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1DC5AE-7B70-1761-9A36-BBD7EE2E5CCB}"/>
              </a:ext>
            </a:extLst>
          </p:cNvPr>
          <p:cNvSpPr txBox="1"/>
          <p:nvPr/>
        </p:nvSpPr>
        <p:spPr>
          <a:xfrm>
            <a:off x="3124200" y="3300976"/>
            <a:ext cx="60198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ea typeface="굴림" panose="020B0600000101010101" pitchFamily="50" charset="-127"/>
              </a:rPr>
              <a:t>#</a:t>
            </a:r>
            <a:r>
              <a:rPr lang="en-US" altLang="ko-KR" sz="2500" dirty="0">
                <a:ea typeface="굴림" panose="020B0600000101010101" pitchFamily="50" charset="-127"/>
              </a:rPr>
              <a:t> </a:t>
            </a:r>
            <a:r>
              <a:rPr lang="ko-KR" altLang="en-US" sz="2500" dirty="0">
                <a:ea typeface="굴림" panose="020B0600000101010101" pitchFamily="50" charset="-127"/>
              </a:rPr>
              <a:t>시간의 진행에 따라</a:t>
            </a:r>
            <a:r>
              <a:rPr lang="en-US" altLang="ko-KR" sz="2500" dirty="0">
                <a:ea typeface="굴림" panose="020B0600000101010101" pitchFamily="50" charset="-127"/>
              </a:rPr>
              <a:t>, </a:t>
            </a:r>
            <a:r>
              <a:rPr lang="ko-KR" altLang="en-US" sz="2500" dirty="0">
                <a:ea typeface="굴림" panose="020B0600000101010101" pitchFamily="50" charset="-127"/>
              </a:rPr>
              <a:t>미리 정해진 유한 상태들의 집합 내에서</a:t>
            </a:r>
            <a:r>
              <a:rPr lang="en-US" altLang="ko-KR" sz="2500" dirty="0">
                <a:ea typeface="굴림" panose="020B0600000101010101" pitchFamily="50" charset="-127"/>
              </a:rPr>
              <a:t>, </a:t>
            </a:r>
            <a:r>
              <a:rPr lang="ko-KR" altLang="en-US" sz="2500" dirty="0">
                <a:ea typeface="굴림" panose="020B0600000101010101" pitchFamily="50" charset="-127"/>
              </a:rPr>
              <a:t>상태가 변할 수 있는 추상적인 모델</a:t>
            </a:r>
            <a:endParaRPr lang="en-US" altLang="ko-KR" sz="2500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01652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FSM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altLang="ko-KR" dirty="0">
                <a:ea typeface="굴림" panose="020B0600000101010101" pitchFamily="50" charset="-127"/>
              </a:rPr>
              <a:t>FSM</a:t>
            </a:r>
            <a:r>
              <a:rPr lang="ko-KR" altLang="en-US" dirty="0">
                <a:ea typeface="굴림" panose="020B0600000101010101" pitchFamily="50" charset="-127"/>
              </a:rPr>
              <a:t> 구성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4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F6CB497-4407-EF80-3582-B55DDE11DA4B}"/>
              </a:ext>
            </a:extLst>
          </p:cNvPr>
          <p:cNvGrpSpPr/>
          <p:nvPr/>
        </p:nvGrpSpPr>
        <p:grpSpPr>
          <a:xfrm>
            <a:off x="2580132" y="2003027"/>
            <a:ext cx="7031736" cy="1214437"/>
            <a:chOff x="1121664" y="1909763"/>
            <a:chExt cx="7031736" cy="1214437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26EAFA3D-70BD-57A2-0D2C-79A323C7A80A}"/>
                </a:ext>
              </a:extLst>
            </p:cNvPr>
            <p:cNvSpPr/>
            <p:nvPr/>
          </p:nvSpPr>
          <p:spPr>
            <a:xfrm>
              <a:off x="1121664" y="1909763"/>
              <a:ext cx="1240536" cy="1214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tx1"/>
                  </a:solidFill>
                </a:rPr>
                <a:t>State</a:t>
              </a:r>
              <a:endParaRPr lang="ko-KR" altLang="en-US" sz="2500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A9067C2-0875-8968-CCFB-0DCD1C3AF883}"/>
                </a:ext>
              </a:extLst>
            </p:cNvPr>
            <p:cNvSpPr txBox="1"/>
            <p:nvPr/>
          </p:nvSpPr>
          <p:spPr>
            <a:xfrm>
              <a:off x="2971800" y="2332315"/>
              <a:ext cx="518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/>
                <a:t>상태</a:t>
              </a:r>
              <a:r>
                <a:rPr lang="en-US" altLang="ko-KR" dirty="0"/>
                <a:t>(State) : FSM</a:t>
              </a:r>
              <a:r>
                <a:rPr lang="ko-KR" altLang="en-US" dirty="0"/>
                <a:t>의 각 구성요소를 나타냅니다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341626B-FC7C-069C-889A-D7726A6ED731}"/>
              </a:ext>
            </a:extLst>
          </p:cNvPr>
          <p:cNvGrpSpPr/>
          <p:nvPr/>
        </p:nvGrpSpPr>
        <p:grpSpPr>
          <a:xfrm>
            <a:off x="2493264" y="3750864"/>
            <a:ext cx="7793736" cy="685800"/>
            <a:chOff x="2493264" y="4724400"/>
            <a:chExt cx="7793736" cy="685800"/>
          </a:xfrm>
        </p:grpSpPr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0E3E91AA-5404-44A4-6119-B390B0918718}"/>
                </a:ext>
              </a:extLst>
            </p:cNvPr>
            <p:cNvSpPr/>
            <p:nvPr/>
          </p:nvSpPr>
          <p:spPr>
            <a:xfrm>
              <a:off x="2493264" y="4724400"/>
              <a:ext cx="1409700" cy="685800"/>
            </a:xfrm>
            <a:prstGeom prst="rightArrow">
              <a:avLst>
                <a:gd name="adj1" fmla="val 60101"/>
                <a:gd name="adj2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Input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C3A6EB-4DD3-6801-04F4-64A05CFA8188}"/>
                </a:ext>
              </a:extLst>
            </p:cNvPr>
            <p:cNvSpPr txBox="1"/>
            <p:nvPr/>
          </p:nvSpPr>
          <p:spPr>
            <a:xfrm>
              <a:off x="4430268" y="4882634"/>
              <a:ext cx="5856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/>
                <a:t>입력</a:t>
              </a:r>
              <a:r>
                <a:rPr lang="en-US" altLang="ko-KR" dirty="0"/>
                <a:t>(Input) : </a:t>
              </a:r>
              <a:r>
                <a:rPr lang="ko-KR" altLang="en-US" dirty="0"/>
                <a:t>외부에서 들어오는 신호 </a:t>
              </a:r>
              <a:r>
                <a:rPr lang="en-US" altLang="ko-KR" dirty="0"/>
                <a:t>or </a:t>
              </a:r>
              <a:r>
                <a:rPr lang="ko-KR" altLang="en-US" dirty="0"/>
                <a:t>이벤트입니다</a:t>
              </a:r>
              <a:r>
                <a:rPr lang="en-US" altLang="ko-KR" dirty="0"/>
                <a:t>. </a:t>
              </a:r>
              <a:endParaRPr lang="ko-KR" altLang="en-US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534F9A7-4AFB-CBED-4692-7F089136E319}"/>
              </a:ext>
            </a:extLst>
          </p:cNvPr>
          <p:cNvGrpSpPr/>
          <p:nvPr/>
        </p:nvGrpSpPr>
        <p:grpSpPr>
          <a:xfrm>
            <a:off x="1447800" y="4970064"/>
            <a:ext cx="8164068" cy="821136"/>
            <a:chOff x="2046732" y="2331975"/>
            <a:chExt cx="8164068" cy="82113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93809CC-7711-587A-7017-7225A1F7B661}"/>
                </a:ext>
              </a:extLst>
            </p:cNvPr>
            <p:cNvSpPr txBox="1"/>
            <p:nvPr/>
          </p:nvSpPr>
          <p:spPr>
            <a:xfrm>
              <a:off x="5029200" y="2506780"/>
              <a:ext cx="5181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/>
                <a:t>상태 전이</a:t>
              </a:r>
              <a:r>
                <a:rPr lang="en-US" altLang="ko-KR" dirty="0"/>
                <a:t>(Transitions) : </a:t>
              </a:r>
              <a:r>
                <a:rPr lang="ko-KR" altLang="en-US" dirty="0"/>
                <a:t>현재 상태에서 다른 상태로 변화하는 것입니다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074C9350-5D34-038B-FA4C-155EAE2C64E8}"/>
                </a:ext>
              </a:extLst>
            </p:cNvPr>
            <p:cNvGrpSpPr/>
            <p:nvPr/>
          </p:nvGrpSpPr>
          <p:grpSpPr>
            <a:xfrm>
              <a:off x="2046732" y="2331975"/>
              <a:ext cx="2677562" cy="718942"/>
              <a:chOff x="1517396" y="2179163"/>
              <a:chExt cx="2677562" cy="71894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4CE14508-B06E-7274-AEE7-739066E97744}"/>
                  </a:ext>
                </a:extLst>
              </p:cNvPr>
              <p:cNvSpPr/>
              <p:nvPr/>
            </p:nvSpPr>
            <p:spPr>
              <a:xfrm>
                <a:off x="1517396" y="2179163"/>
                <a:ext cx="768604" cy="7164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State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화살표: 오른쪽 16">
                <a:extLst>
                  <a:ext uri="{FF2B5EF4-FFF2-40B4-BE49-F238E27FC236}">
                    <a16:creationId xmlns:a16="http://schemas.microsoft.com/office/drawing/2014/main" id="{C734D0B0-94E5-EFF6-8224-03C2B280F8DF}"/>
                  </a:ext>
                </a:extLst>
              </p:cNvPr>
              <p:cNvSpPr/>
              <p:nvPr/>
            </p:nvSpPr>
            <p:spPr>
              <a:xfrm>
                <a:off x="2502609" y="2352715"/>
                <a:ext cx="707136" cy="369332"/>
              </a:xfrm>
              <a:prstGeom prst="rightArrow">
                <a:avLst>
                  <a:gd name="adj1" fmla="val 65005"/>
                  <a:gd name="adj2" fmla="val 5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00" dirty="0">
                    <a:solidFill>
                      <a:schemeClr val="tx1"/>
                    </a:solidFill>
                  </a:rPr>
                  <a:t>Input</a:t>
                </a:r>
                <a:endParaRPr lang="ko-KR" altLang="en-US" sz="1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7AA64E99-F53E-D2FD-9D34-5807493AD137}"/>
                  </a:ext>
                </a:extLst>
              </p:cNvPr>
              <p:cNvSpPr/>
              <p:nvPr/>
            </p:nvSpPr>
            <p:spPr>
              <a:xfrm>
                <a:off x="3426354" y="2181668"/>
                <a:ext cx="768604" cy="7164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State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50976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FSM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altLang="ko-KR" dirty="0">
                <a:ea typeface="굴림" panose="020B0600000101010101" pitchFamily="50" charset="-127"/>
              </a:rPr>
              <a:t>FSM</a:t>
            </a:r>
            <a:r>
              <a:rPr lang="ko-KR" altLang="en-US" dirty="0">
                <a:ea typeface="굴림" panose="020B0600000101010101" pitchFamily="50" charset="-127"/>
              </a:rPr>
              <a:t> 종류와 특성</a:t>
            </a:r>
            <a:endParaRPr lang="en-US" altLang="ko-KR" dirty="0">
              <a:ea typeface="굴림" panose="020B0600000101010101" pitchFamily="50" charset="-127"/>
            </a:endParaRP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Moore Machine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pPr marL="274320" lvl="1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  <a:p>
            <a:pPr marL="274320" lvl="1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  <a:p>
            <a:pPr marL="274320" lvl="1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5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pSp>
        <p:nvGrpSpPr>
          <p:cNvPr id="1036" name="그룹 1035">
            <a:extLst>
              <a:ext uri="{FF2B5EF4-FFF2-40B4-BE49-F238E27FC236}">
                <a16:creationId xmlns:a16="http://schemas.microsoft.com/office/drawing/2014/main" id="{70948689-3FF0-6D6A-66C2-A6D3279E7D5E}"/>
              </a:ext>
            </a:extLst>
          </p:cNvPr>
          <p:cNvGrpSpPr/>
          <p:nvPr/>
        </p:nvGrpSpPr>
        <p:grpSpPr>
          <a:xfrm>
            <a:off x="1219200" y="2646033"/>
            <a:ext cx="9829800" cy="2764167"/>
            <a:chOff x="1219200" y="2646033"/>
            <a:chExt cx="9829800" cy="2764167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8FC470B-B560-D68B-2C28-15DAA4E70696}"/>
                </a:ext>
              </a:extLst>
            </p:cNvPr>
            <p:cNvSpPr/>
            <p:nvPr/>
          </p:nvSpPr>
          <p:spPr>
            <a:xfrm>
              <a:off x="1219200" y="3805237"/>
              <a:ext cx="1600200" cy="16049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70C53468-0985-747E-55C1-96A78E4654C3}"/>
                </a:ext>
              </a:extLst>
            </p:cNvPr>
            <p:cNvCxnSpPr>
              <a:stCxn id="3" idx="2"/>
              <a:endCxn id="3" idx="6"/>
            </p:cNvCxnSpPr>
            <p:nvPr/>
          </p:nvCxnSpPr>
          <p:spPr>
            <a:xfrm>
              <a:off x="1219200" y="4607719"/>
              <a:ext cx="16002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A6DDF2-92EA-8790-006F-D2167572BD98}"/>
                </a:ext>
              </a:extLst>
            </p:cNvPr>
            <p:cNvSpPr txBox="1"/>
            <p:nvPr/>
          </p:nvSpPr>
          <p:spPr>
            <a:xfrm>
              <a:off x="1543050" y="4143928"/>
              <a:ext cx="100965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State 1</a:t>
              </a:r>
              <a:endPara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6B34133-9181-4FD6-73C2-8B06DD42B211}"/>
                </a:ext>
              </a:extLst>
            </p:cNvPr>
            <p:cNvSpPr txBox="1"/>
            <p:nvPr/>
          </p:nvSpPr>
          <p:spPr>
            <a:xfrm>
              <a:off x="1552575" y="4748346"/>
              <a:ext cx="100012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Output y</a:t>
              </a:r>
              <a:endPara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A517A43A-83A3-99C3-0DE8-D9FFDB600D4E}"/>
                </a:ext>
              </a:extLst>
            </p:cNvPr>
            <p:cNvSpPr/>
            <p:nvPr/>
          </p:nvSpPr>
          <p:spPr>
            <a:xfrm>
              <a:off x="5334000" y="3802976"/>
              <a:ext cx="1600200" cy="16049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0EF2794E-1CCE-FBEB-769F-021C9A41BEFD}"/>
                </a:ext>
              </a:extLst>
            </p:cNvPr>
            <p:cNvCxnSpPr>
              <a:stCxn id="21" idx="2"/>
              <a:endCxn id="21" idx="6"/>
            </p:cNvCxnSpPr>
            <p:nvPr/>
          </p:nvCxnSpPr>
          <p:spPr>
            <a:xfrm>
              <a:off x="5334000" y="4605458"/>
              <a:ext cx="16002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B6A4D16-A84E-C887-85F7-31B7F47134C9}"/>
                </a:ext>
              </a:extLst>
            </p:cNvPr>
            <p:cNvSpPr txBox="1"/>
            <p:nvPr/>
          </p:nvSpPr>
          <p:spPr>
            <a:xfrm>
              <a:off x="5657850" y="4141667"/>
              <a:ext cx="100965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State 2</a:t>
              </a:r>
              <a:endPara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17FE2BC-84FA-342B-5BC8-7A314EAB9CAA}"/>
                </a:ext>
              </a:extLst>
            </p:cNvPr>
            <p:cNvSpPr txBox="1"/>
            <p:nvPr/>
          </p:nvSpPr>
          <p:spPr>
            <a:xfrm>
              <a:off x="5667375" y="4746085"/>
              <a:ext cx="100012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Output y</a:t>
              </a:r>
              <a:endPara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661A82F3-ECC5-A367-C69B-157FFE39A32D}"/>
                </a:ext>
              </a:extLst>
            </p:cNvPr>
            <p:cNvSpPr/>
            <p:nvPr/>
          </p:nvSpPr>
          <p:spPr>
            <a:xfrm>
              <a:off x="9448800" y="3802976"/>
              <a:ext cx="1600200" cy="16049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A04ADE4A-8BAC-8C59-3D23-E2C63402EE55}"/>
                </a:ext>
              </a:extLst>
            </p:cNvPr>
            <p:cNvCxnSpPr>
              <a:stCxn id="26" idx="2"/>
              <a:endCxn id="26" idx="6"/>
            </p:cNvCxnSpPr>
            <p:nvPr/>
          </p:nvCxnSpPr>
          <p:spPr>
            <a:xfrm>
              <a:off x="9448800" y="4605458"/>
              <a:ext cx="16002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C774B1-13D4-2C98-372B-0B3299B810E5}"/>
                </a:ext>
              </a:extLst>
            </p:cNvPr>
            <p:cNvSpPr txBox="1"/>
            <p:nvPr/>
          </p:nvSpPr>
          <p:spPr>
            <a:xfrm>
              <a:off x="9772650" y="4141667"/>
              <a:ext cx="100965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State 3</a:t>
              </a:r>
              <a:endPara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C8F48A9-F591-029F-9ED6-56E054414F35}"/>
                </a:ext>
              </a:extLst>
            </p:cNvPr>
            <p:cNvSpPr txBox="1"/>
            <p:nvPr/>
          </p:nvSpPr>
          <p:spPr>
            <a:xfrm>
              <a:off x="9782175" y="4746085"/>
              <a:ext cx="100012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Output y</a:t>
              </a:r>
              <a:endPara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14356" name="직선 화살표 연결선 14355">
              <a:extLst>
                <a:ext uri="{FF2B5EF4-FFF2-40B4-BE49-F238E27FC236}">
                  <a16:creationId xmlns:a16="http://schemas.microsoft.com/office/drawing/2014/main" id="{E401495D-EDF4-C536-BB43-257BC698B93C}"/>
                </a:ext>
              </a:extLst>
            </p:cNvPr>
            <p:cNvCxnSpPr>
              <a:cxnSpLocks/>
            </p:cNvCxnSpPr>
            <p:nvPr/>
          </p:nvCxnSpPr>
          <p:spPr>
            <a:xfrm>
              <a:off x="3137491" y="4605458"/>
              <a:ext cx="169057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61" name="TextBox 14360">
              <a:extLst>
                <a:ext uri="{FF2B5EF4-FFF2-40B4-BE49-F238E27FC236}">
                  <a16:creationId xmlns:a16="http://schemas.microsoft.com/office/drawing/2014/main" id="{932C0F3E-5709-A8EB-D648-DD05F6AF29D8}"/>
                </a:ext>
              </a:extLst>
            </p:cNvPr>
            <p:cNvSpPr txBox="1"/>
            <p:nvPr/>
          </p:nvSpPr>
          <p:spPr>
            <a:xfrm>
              <a:off x="3518491" y="3618310"/>
              <a:ext cx="9144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input x</a:t>
              </a:r>
              <a:endPara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14366" name="직선 화살표 연결선 14365">
              <a:extLst>
                <a:ext uri="{FF2B5EF4-FFF2-40B4-BE49-F238E27FC236}">
                  <a16:creationId xmlns:a16="http://schemas.microsoft.com/office/drawing/2014/main" id="{7C24BA4A-0D8E-5062-3765-ACEC87EE263C}"/>
                </a:ext>
              </a:extLst>
            </p:cNvPr>
            <p:cNvCxnSpPr>
              <a:cxnSpLocks/>
            </p:cNvCxnSpPr>
            <p:nvPr/>
          </p:nvCxnSpPr>
          <p:spPr>
            <a:xfrm>
              <a:off x="7346211" y="4605458"/>
              <a:ext cx="169057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67" name="TextBox 14366">
              <a:extLst>
                <a:ext uri="{FF2B5EF4-FFF2-40B4-BE49-F238E27FC236}">
                  <a16:creationId xmlns:a16="http://schemas.microsoft.com/office/drawing/2014/main" id="{9CF53672-6AEA-78AA-BC6C-5654BD871E91}"/>
                </a:ext>
              </a:extLst>
            </p:cNvPr>
            <p:cNvSpPr txBox="1"/>
            <p:nvPr/>
          </p:nvSpPr>
          <p:spPr>
            <a:xfrm>
              <a:off x="7727211" y="3618310"/>
              <a:ext cx="9144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input x</a:t>
              </a:r>
              <a:endPara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027" name="화살표: 아래로 구부러짐 1026">
              <a:extLst>
                <a:ext uri="{FF2B5EF4-FFF2-40B4-BE49-F238E27FC236}">
                  <a16:creationId xmlns:a16="http://schemas.microsoft.com/office/drawing/2014/main" id="{4D780E9A-7945-444A-900D-9765CFE66B13}"/>
                </a:ext>
              </a:extLst>
            </p:cNvPr>
            <p:cNvSpPr/>
            <p:nvPr/>
          </p:nvSpPr>
          <p:spPr>
            <a:xfrm>
              <a:off x="9752049" y="3109824"/>
              <a:ext cx="1042878" cy="581342"/>
            </a:xfrm>
            <a:prstGeom prst="curvedDownArrow">
              <a:avLst>
                <a:gd name="adj1" fmla="val 8912"/>
                <a:gd name="adj2" fmla="val 27643"/>
                <a:gd name="adj3" fmla="val 1916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28" name="TextBox 1027">
              <a:extLst>
                <a:ext uri="{FF2B5EF4-FFF2-40B4-BE49-F238E27FC236}">
                  <a16:creationId xmlns:a16="http://schemas.microsoft.com/office/drawing/2014/main" id="{99F15D7F-817A-8398-8DBC-68AF0FC89BA1}"/>
                </a:ext>
              </a:extLst>
            </p:cNvPr>
            <p:cNvSpPr txBox="1"/>
            <p:nvPr/>
          </p:nvSpPr>
          <p:spPr>
            <a:xfrm>
              <a:off x="9776637" y="2646033"/>
              <a:ext cx="98816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input !x</a:t>
              </a:r>
              <a:endPara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031" name="화살표: 아래로 구부러짐 1030">
              <a:extLst>
                <a:ext uri="{FF2B5EF4-FFF2-40B4-BE49-F238E27FC236}">
                  <a16:creationId xmlns:a16="http://schemas.microsoft.com/office/drawing/2014/main" id="{B6CC0B6B-33F6-79A6-767B-4E2014B9FD42}"/>
                </a:ext>
              </a:extLst>
            </p:cNvPr>
            <p:cNvSpPr/>
            <p:nvPr/>
          </p:nvSpPr>
          <p:spPr>
            <a:xfrm>
              <a:off x="5612661" y="3109824"/>
              <a:ext cx="1042878" cy="581342"/>
            </a:xfrm>
            <a:prstGeom prst="curvedDownArrow">
              <a:avLst>
                <a:gd name="adj1" fmla="val 8912"/>
                <a:gd name="adj2" fmla="val 27643"/>
                <a:gd name="adj3" fmla="val 1916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32" name="TextBox 1031">
              <a:extLst>
                <a:ext uri="{FF2B5EF4-FFF2-40B4-BE49-F238E27FC236}">
                  <a16:creationId xmlns:a16="http://schemas.microsoft.com/office/drawing/2014/main" id="{E28ACEE2-3245-996A-9E94-2A87B7A3523B}"/>
                </a:ext>
              </a:extLst>
            </p:cNvPr>
            <p:cNvSpPr txBox="1"/>
            <p:nvPr/>
          </p:nvSpPr>
          <p:spPr>
            <a:xfrm>
              <a:off x="5637249" y="2646033"/>
              <a:ext cx="98816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input !x</a:t>
              </a:r>
              <a:endPara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034" name="화살표: 아래로 구부러짐 1033">
              <a:extLst>
                <a:ext uri="{FF2B5EF4-FFF2-40B4-BE49-F238E27FC236}">
                  <a16:creationId xmlns:a16="http://schemas.microsoft.com/office/drawing/2014/main" id="{429DE81B-24A0-69A3-BF0C-2E0E3C0A2A3A}"/>
                </a:ext>
              </a:extLst>
            </p:cNvPr>
            <p:cNvSpPr/>
            <p:nvPr/>
          </p:nvSpPr>
          <p:spPr>
            <a:xfrm>
              <a:off x="1497861" y="3130791"/>
              <a:ext cx="1042878" cy="581342"/>
            </a:xfrm>
            <a:prstGeom prst="curvedDownArrow">
              <a:avLst>
                <a:gd name="adj1" fmla="val 8912"/>
                <a:gd name="adj2" fmla="val 27643"/>
                <a:gd name="adj3" fmla="val 1916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35" name="TextBox 1034">
              <a:extLst>
                <a:ext uri="{FF2B5EF4-FFF2-40B4-BE49-F238E27FC236}">
                  <a16:creationId xmlns:a16="http://schemas.microsoft.com/office/drawing/2014/main" id="{50B68779-A53D-C088-D18B-B4827B1D1295}"/>
                </a:ext>
              </a:extLst>
            </p:cNvPr>
            <p:cNvSpPr txBox="1"/>
            <p:nvPr/>
          </p:nvSpPr>
          <p:spPr>
            <a:xfrm>
              <a:off x="1522449" y="2667000"/>
              <a:ext cx="98816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input !x</a:t>
              </a:r>
              <a:endPara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546513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FSM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altLang="ko-KR" dirty="0">
                <a:ea typeface="굴림" panose="020B0600000101010101" pitchFamily="50" charset="-127"/>
              </a:rPr>
              <a:t>FSM</a:t>
            </a:r>
            <a:r>
              <a:rPr lang="ko-KR" altLang="en-US" dirty="0">
                <a:ea typeface="굴림" panose="020B0600000101010101" pitchFamily="50" charset="-127"/>
              </a:rPr>
              <a:t> 종류와 특성</a:t>
            </a:r>
            <a:endParaRPr lang="en-US" altLang="ko-KR" dirty="0">
              <a:ea typeface="굴림" panose="020B0600000101010101" pitchFamily="50" charset="-127"/>
            </a:endParaRP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Moore Machine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pPr marL="274320" lvl="1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  <a:p>
            <a:pPr marL="274320" lvl="1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  <a:p>
            <a:pPr marL="274320" lvl="1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6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E301F7-E21E-FDC1-F1D2-0E273CEFCF7B}"/>
              </a:ext>
            </a:extLst>
          </p:cNvPr>
          <p:cNvSpPr txBox="1"/>
          <p:nvPr/>
        </p:nvSpPr>
        <p:spPr>
          <a:xfrm>
            <a:off x="1752600" y="2687122"/>
            <a:ext cx="76962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*</a:t>
            </a:r>
            <a:r>
              <a:rPr lang="ko-KR" altLang="en-US" sz="2000" b="1" dirty="0"/>
              <a:t>장점</a:t>
            </a:r>
            <a:r>
              <a:rPr lang="en-US" altLang="ko-KR" sz="2000" b="1" dirty="0"/>
              <a:t>*</a:t>
            </a:r>
          </a:p>
          <a:p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출력이 상태에만 의존하여</a:t>
            </a:r>
            <a:r>
              <a:rPr lang="en-US" altLang="ko-KR" dirty="0"/>
              <a:t>, </a:t>
            </a:r>
            <a:r>
              <a:rPr lang="ko-KR" altLang="en-US" dirty="0"/>
              <a:t>상태 전이와 출력 간의 관계가 명확합니다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디자인과 분석이 상대적으로 간단합니다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시스템이 동작하는 방식을 쉽게 이해할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985916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FSM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altLang="ko-KR" dirty="0">
                <a:ea typeface="굴림" panose="020B0600000101010101" pitchFamily="50" charset="-127"/>
              </a:rPr>
              <a:t>FSM</a:t>
            </a:r>
            <a:r>
              <a:rPr lang="ko-KR" altLang="en-US" dirty="0">
                <a:ea typeface="굴림" panose="020B0600000101010101" pitchFamily="50" charset="-127"/>
              </a:rPr>
              <a:t> 종류와 특성</a:t>
            </a:r>
            <a:endParaRPr lang="en-US" altLang="ko-KR" dirty="0">
              <a:ea typeface="굴림" panose="020B0600000101010101" pitchFamily="50" charset="-127"/>
            </a:endParaRP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Moore Machine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pPr marL="274320" lvl="1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  <a:p>
            <a:pPr marL="274320" lvl="1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  <a:p>
            <a:pPr marL="274320" lvl="1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7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E301F7-E21E-FDC1-F1D2-0E273CEFCF7B}"/>
              </a:ext>
            </a:extLst>
          </p:cNvPr>
          <p:cNvSpPr txBox="1"/>
          <p:nvPr/>
        </p:nvSpPr>
        <p:spPr>
          <a:xfrm>
            <a:off x="1752600" y="2667000"/>
            <a:ext cx="86868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*</a:t>
            </a:r>
            <a:r>
              <a:rPr lang="ko-KR" altLang="en-US" sz="2000" b="1" dirty="0"/>
              <a:t>단점</a:t>
            </a:r>
            <a:r>
              <a:rPr lang="en-US" altLang="ko-KR" sz="2000" b="1" dirty="0"/>
              <a:t>*</a:t>
            </a:r>
          </a:p>
          <a:p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상태가 많은 경우 출력 관리에 대한 관리가 어렵습니다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입력의 변화에 따른 출력 변화가 직접적으로 표현되지 않을 수 있습니다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일부 시스템 동작을 표현하는 데 제한이 있을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966127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FSM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altLang="ko-KR" dirty="0">
                <a:ea typeface="굴림" panose="020B0600000101010101" pitchFamily="50" charset="-127"/>
              </a:rPr>
              <a:t>FSM</a:t>
            </a:r>
            <a:r>
              <a:rPr lang="ko-KR" altLang="en-US" dirty="0">
                <a:ea typeface="굴림" panose="020B0600000101010101" pitchFamily="50" charset="-127"/>
              </a:rPr>
              <a:t> 종류와 특성</a:t>
            </a:r>
            <a:endParaRPr lang="en-US" altLang="ko-KR" dirty="0">
              <a:ea typeface="굴림" panose="020B0600000101010101" pitchFamily="50" charset="-127"/>
            </a:endParaRP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Mealy Machine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pPr marL="274320" lvl="1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  <a:p>
            <a:pPr marL="274320" lvl="1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  <a:p>
            <a:pPr marL="274320" lvl="1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8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pSp>
        <p:nvGrpSpPr>
          <p:cNvPr id="14337" name="그룹 14336">
            <a:extLst>
              <a:ext uri="{FF2B5EF4-FFF2-40B4-BE49-F238E27FC236}">
                <a16:creationId xmlns:a16="http://schemas.microsoft.com/office/drawing/2014/main" id="{E14CD160-6B7F-9CBB-218A-F28573319DE1}"/>
              </a:ext>
            </a:extLst>
          </p:cNvPr>
          <p:cNvGrpSpPr/>
          <p:nvPr/>
        </p:nvGrpSpPr>
        <p:grpSpPr>
          <a:xfrm>
            <a:off x="1219200" y="2387979"/>
            <a:ext cx="9829800" cy="3102807"/>
            <a:chOff x="1219200" y="2387979"/>
            <a:chExt cx="9829800" cy="3102807"/>
          </a:xfrm>
        </p:grpSpPr>
        <p:grpSp>
          <p:nvGrpSpPr>
            <p:cNvPr id="14364" name="그룹 14363">
              <a:extLst>
                <a:ext uri="{FF2B5EF4-FFF2-40B4-BE49-F238E27FC236}">
                  <a16:creationId xmlns:a16="http://schemas.microsoft.com/office/drawing/2014/main" id="{FD8952B2-275D-B207-983D-288DE463415F}"/>
                </a:ext>
              </a:extLst>
            </p:cNvPr>
            <p:cNvGrpSpPr/>
            <p:nvPr/>
          </p:nvGrpSpPr>
          <p:grpSpPr>
            <a:xfrm>
              <a:off x="3137491" y="3618310"/>
              <a:ext cx="1690577" cy="987148"/>
              <a:chOff x="3200400" y="2937273"/>
              <a:chExt cx="1690577" cy="987148"/>
            </a:xfrm>
          </p:grpSpPr>
          <p:cxnSp>
            <p:nvCxnSpPr>
              <p:cNvPr id="14356" name="직선 화살표 연결선 14355">
                <a:extLst>
                  <a:ext uri="{FF2B5EF4-FFF2-40B4-BE49-F238E27FC236}">
                    <a16:creationId xmlns:a16="http://schemas.microsoft.com/office/drawing/2014/main" id="{E401495D-EDF4-C536-BB43-257BC698B9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400" y="3924421"/>
                <a:ext cx="169057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61" name="TextBox 14360">
                <a:extLst>
                  <a:ext uri="{FF2B5EF4-FFF2-40B4-BE49-F238E27FC236}">
                    <a16:creationId xmlns:a16="http://schemas.microsoft.com/office/drawing/2014/main" id="{932C0F3E-5709-A8EB-D648-DD05F6AF29D8}"/>
                  </a:ext>
                </a:extLst>
              </p:cNvPr>
              <p:cNvSpPr txBox="1"/>
              <p:nvPr/>
            </p:nvSpPr>
            <p:spPr>
              <a:xfrm>
                <a:off x="3581400" y="2937273"/>
                <a:ext cx="91440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input x</a:t>
                </a:r>
                <a:endParaRPr lang="ko-KR" altLang="en-US" sz="1500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grpSp>
          <p:nvGrpSpPr>
            <p:cNvPr id="14365" name="그룹 14364">
              <a:extLst>
                <a:ext uri="{FF2B5EF4-FFF2-40B4-BE49-F238E27FC236}">
                  <a16:creationId xmlns:a16="http://schemas.microsoft.com/office/drawing/2014/main" id="{7D40AC4F-B9F9-47C9-5B18-58543165895B}"/>
                </a:ext>
              </a:extLst>
            </p:cNvPr>
            <p:cNvGrpSpPr/>
            <p:nvPr/>
          </p:nvGrpSpPr>
          <p:grpSpPr>
            <a:xfrm>
              <a:off x="7346211" y="3618310"/>
              <a:ext cx="1690577" cy="987148"/>
              <a:chOff x="3200400" y="2937273"/>
              <a:chExt cx="1690577" cy="987148"/>
            </a:xfrm>
          </p:grpSpPr>
          <p:cxnSp>
            <p:nvCxnSpPr>
              <p:cNvPr id="14366" name="직선 화살표 연결선 14365">
                <a:extLst>
                  <a:ext uri="{FF2B5EF4-FFF2-40B4-BE49-F238E27FC236}">
                    <a16:creationId xmlns:a16="http://schemas.microsoft.com/office/drawing/2014/main" id="{7C24BA4A-0D8E-5062-3765-ACEC87EE26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400" y="3924421"/>
                <a:ext cx="169057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67" name="TextBox 14366">
                <a:extLst>
                  <a:ext uri="{FF2B5EF4-FFF2-40B4-BE49-F238E27FC236}">
                    <a16:creationId xmlns:a16="http://schemas.microsoft.com/office/drawing/2014/main" id="{9CF53672-6AEA-78AA-BC6C-5654BD871E91}"/>
                  </a:ext>
                </a:extLst>
              </p:cNvPr>
              <p:cNvSpPr txBox="1"/>
              <p:nvPr/>
            </p:nvSpPr>
            <p:spPr>
              <a:xfrm>
                <a:off x="3581399" y="2937273"/>
                <a:ext cx="1042877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input !x</a:t>
                </a:r>
                <a:endParaRPr lang="ko-KR" altLang="en-US" sz="1500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79988DC-783F-7D36-0663-D8A4A5A1042A}"/>
                </a:ext>
              </a:extLst>
            </p:cNvPr>
            <p:cNvGrpSpPr/>
            <p:nvPr/>
          </p:nvGrpSpPr>
          <p:grpSpPr>
            <a:xfrm>
              <a:off x="1219200" y="2387979"/>
              <a:ext cx="1600200" cy="3022221"/>
              <a:chOff x="1219200" y="2387979"/>
              <a:chExt cx="1600200" cy="3022221"/>
            </a:xfrm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78FC470B-B560-D68B-2C28-15DAA4E70696}"/>
                  </a:ext>
                </a:extLst>
              </p:cNvPr>
              <p:cNvSpPr/>
              <p:nvPr/>
            </p:nvSpPr>
            <p:spPr>
              <a:xfrm>
                <a:off x="1219200" y="3805237"/>
                <a:ext cx="1600200" cy="16049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9A6DDF2-92EA-8790-006F-D2167572BD98}"/>
                  </a:ext>
                </a:extLst>
              </p:cNvPr>
              <p:cNvSpPr txBox="1"/>
              <p:nvPr/>
            </p:nvSpPr>
            <p:spPr>
              <a:xfrm>
                <a:off x="1574006" y="4429755"/>
                <a:ext cx="100965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State 1</a:t>
                </a:r>
                <a:endParaRPr lang="ko-KR" altLang="en-US" sz="1500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B34133-9181-4FD6-73C2-8B06DD42B211}"/>
                  </a:ext>
                </a:extLst>
              </p:cNvPr>
              <p:cNvSpPr txBox="1"/>
              <p:nvPr/>
            </p:nvSpPr>
            <p:spPr>
              <a:xfrm>
                <a:off x="1490662" y="2714522"/>
                <a:ext cx="117633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Output !y</a:t>
                </a:r>
                <a:endParaRPr lang="ko-KR" altLang="en-US" sz="1500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034" name="화살표: 아래로 구부러짐 1033">
                <a:extLst>
                  <a:ext uri="{FF2B5EF4-FFF2-40B4-BE49-F238E27FC236}">
                    <a16:creationId xmlns:a16="http://schemas.microsoft.com/office/drawing/2014/main" id="{429DE81B-24A0-69A3-BF0C-2E0E3C0A2A3A}"/>
                  </a:ext>
                </a:extLst>
              </p:cNvPr>
              <p:cNvSpPr/>
              <p:nvPr/>
            </p:nvSpPr>
            <p:spPr>
              <a:xfrm>
                <a:off x="1497861" y="3130791"/>
                <a:ext cx="1042878" cy="581342"/>
              </a:xfrm>
              <a:prstGeom prst="curvedDownArrow">
                <a:avLst>
                  <a:gd name="adj1" fmla="val 8912"/>
                  <a:gd name="adj2" fmla="val 27643"/>
                  <a:gd name="adj3" fmla="val 1916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5" name="TextBox 1034">
                <a:extLst>
                  <a:ext uri="{FF2B5EF4-FFF2-40B4-BE49-F238E27FC236}">
                    <a16:creationId xmlns:a16="http://schemas.microsoft.com/office/drawing/2014/main" id="{50B68779-A53D-C088-D18B-B4827B1D1295}"/>
                  </a:ext>
                </a:extLst>
              </p:cNvPr>
              <p:cNvSpPr txBox="1"/>
              <p:nvPr/>
            </p:nvSpPr>
            <p:spPr>
              <a:xfrm>
                <a:off x="1560771" y="2387979"/>
                <a:ext cx="98816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input !x</a:t>
                </a:r>
                <a:endParaRPr lang="ko-KR" altLang="en-US" sz="1500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CF0CAEAA-240B-8D9B-1AA9-AA9061305C21}"/>
                </a:ext>
              </a:extLst>
            </p:cNvPr>
            <p:cNvGrpSpPr/>
            <p:nvPr/>
          </p:nvGrpSpPr>
          <p:grpSpPr>
            <a:xfrm>
              <a:off x="5295900" y="2468565"/>
              <a:ext cx="1600200" cy="3022221"/>
              <a:chOff x="1219200" y="2387979"/>
              <a:chExt cx="1600200" cy="3022221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E47C1C07-212F-E8F3-3EF8-88CED4A86334}"/>
                  </a:ext>
                </a:extLst>
              </p:cNvPr>
              <p:cNvSpPr/>
              <p:nvPr/>
            </p:nvSpPr>
            <p:spPr>
              <a:xfrm>
                <a:off x="1219200" y="3805237"/>
                <a:ext cx="1600200" cy="16049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1B0FCC-7CB7-D44E-9CCA-4126851AD2E2}"/>
                  </a:ext>
                </a:extLst>
              </p:cNvPr>
              <p:cNvSpPr txBox="1"/>
              <p:nvPr/>
            </p:nvSpPr>
            <p:spPr>
              <a:xfrm>
                <a:off x="1574006" y="4429755"/>
                <a:ext cx="100965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State 2</a:t>
                </a:r>
                <a:endParaRPr lang="ko-KR" altLang="en-US" sz="1500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D071008-3D91-5F3C-A45A-87A02B46EAC0}"/>
                  </a:ext>
                </a:extLst>
              </p:cNvPr>
              <p:cNvSpPr txBox="1"/>
              <p:nvPr/>
            </p:nvSpPr>
            <p:spPr>
              <a:xfrm>
                <a:off x="1490662" y="2714522"/>
                <a:ext cx="117633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Output y</a:t>
                </a:r>
                <a:endParaRPr lang="ko-KR" altLang="en-US" sz="1500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2" name="화살표: 아래로 구부러짐 11">
                <a:extLst>
                  <a:ext uri="{FF2B5EF4-FFF2-40B4-BE49-F238E27FC236}">
                    <a16:creationId xmlns:a16="http://schemas.microsoft.com/office/drawing/2014/main" id="{9924088A-72AD-56FD-57E7-5827B1C89489}"/>
                  </a:ext>
                </a:extLst>
              </p:cNvPr>
              <p:cNvSpPr/>
              <p:nvPr/>
            </p:nvSpPr>
            <p:spPr>
              <a:xfrm>
                <a:off x="1497861" y="3130791"/>
                <a:ext cx="1042878" cy="581342"/>
              </a:xfrm>
              <a:prstGeom prst="curvedDownArrow">
                <a:avLst>
                  <a:gd name="adj1" fmla="val 8912"/>
                  <a:gd name="adj2" fmla="val 27643"/>
                  <a:gd name="adj3" fmla="val 1916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3BD3834-C264-9367-98D7-FC29E7ABBCE7}"/>
                  </a:ext>
                </a:extLst>
              </p:cNvPr>
              <p:cNvSpPr txBox="1"/>
              <p:nvPr/>
            </p:nvSpPr>
            <p:spPr>
              <a:xfrm>
                <a:off x="1560771" y="2387979"/>
                <a:ext cx="98816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input x</a:t>
                </a:r>
                <a:endParaRPr lang="ko-KR" altLang="en-US" sz="1500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A4B55596-0C53-6F5B-E323-BF82DC7E3673}"/>
                </a:ext>
              </a:extLst>
            </p:cNvPr>
            <p:cNvGrpSpPr/>
            <p:nvPr/>
          </p:nvGrpSpPr>
          <p:grpSpPr>
            <a:xfrm>
              <a:off x="9448800" y="2433637"/>
              <a:ext cx="1600200" cy="3022221"/>
              <a:chOff x="1219200" y="2387979"/>
              <a:chExt cx="1600200" cy="3022221"/>
            </a:xfrm>
          </p:grpSpPr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DC2924E7-B7F9-7206-82EE-59FA3E8E798C}"/>
                  </a:ext>
                </a:extLst>
              </p:cNvPr>
              <p:cNvSpPr/>
              <p:nvPr/>
            </p:nvSpPr>
            <p:spPr>
              <a:xfrm>
                <a:off x="1219200" y="3805237"/>
                <a:ext cx="1600200" cy="16049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88E2F58-5456-B770-45B8-49ABCE33A046}"/>
                  </a:ext>
                </a:extLst>
              </p:cNvPr>
              <p:cNvSpPr txBox="1"/>
              <p:nvPr/>
            </p:nvSpPr>
            <p:spPr>
              <a:xfrm>
                <a:off x="1574006" y="4429755"/>
                <a:ext cx="100965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State 3</a:t>
                </a:r>
                <a:endParaRPr lang="ko-KR" altLang="en-US" sz="1500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2D2AC0-DC86-9085-A9A9-EB7FEDD5592E}"/>
                  </a:ext>
                </a:extLst>
              </p:cNvPr>
              <p:cNvSpPr txBox="1"/>
              <p:nvPr/>
            </p:nvSpPr>
            <p:spPr>
              <a:xfrm>
                <a:off x="1490662" y="2714522"/>
                <a:ext cx="117633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Output !y</a:t>
                </a:r>
                <a:endParaRPr lang="ko-KR" altLang="en-US" sz="1500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8" name="화살표: 아래로 구부러짐 17">
                <a:extLst>
                  <a:ext uri="{FF2B5EF4-FFF2-40B4-BE49-F238E27FC236}">
                    <a16:creationId xmlns:a16="http://schemas.microsoft.com/office/drawing/2014/main" id="{26E8C8C2-651D-9B5B-39FA-4F66E0ABDA74}"/>
                  </a:ext>
                </a:extLst>
              </p:cNvPr>
              <p:cNvSpPr/>
              <p:nvPr/>
            </p:nvSpPr>
            <p:spPr>
              <a:xfrm>
                <a:off x="1497861" y="3130791"/>
                <a:ext cx="1042878" cy="581342"/>
              </a:xfrm>
              <a:prstGeom prst="curvedDownArrow">
                <a:avLst>
                  <a:gd name="adj1" fmla="val 8912"/>
                  <a:gd name="adj2" fmla="val 27643"/>
                  <a:gd name="adj3" fmla="val 1916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5491BF3-332B-D513-DCE8-E2C79B54226A}"/>
                  </a:ext>
                </a:extLst>
              </p:cNvPr>
              <p:cNvSpPr txBox="1"/>
              <p:nvPr/>
            </p:nvSpPr>
            <p:spPr>
              <a:xfrm>
                <a:off x="1560771" y="2387979"/>
                <a:ext cx="98816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input !x</a:t>
                </a:r>
                <a:endParaRPr lang="ko-KR" altLang="en-US" sz="1500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C1D1A9D-7163-C8D8-388E-9FDCD47D835D}"/>
                </a:ext>
              </a:extLst>
            </p:cNvPr>
            <p:cNvSpPr txBox="1"/>
            <p:nvPr/>
          </p:nvSpPr>
          <p:spPr>
            <a:xfrm>
              <a:off x="3387522" y="4017673"/>
              <a:ext cx="117633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Output y</a:t>
              </a:r>
              <a:endPara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4336" name="TextBox 14335">
              <a:extLst>
                <a:ext uri="{FF2B5EF4-FFF2-40B4-BE49-F238E27FC236}">
                  <a16:creationId xmlns:a16="http://schemas.microsoft.com/office/drawing/2014/main" id="{84F73038-A474-50A2-7E3B-0AD2A63BBF4C}"/>
                </a:ext>
              </a:extLst>
            </p:cNvPr>
            <p:cNvSpPr txBox="1"/>
            <p:nvPr/>
          </p:nvSpPr>
          <p:spPr>
            <a:xfrm>
              <a:off x="7603330" y="4017674"/>
              <a:ext cx="117633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Output !y</a:t>
              </a:r>
              <a:endPara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289844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FSM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altLang="ko-KR" dirty="0">
                <a:ea typeface="굴림" panose="020B0600000101010101" pitchFamily="50" charset="-127"/>
              </a:rPr>
              <a:t>FSM</a:t>
            </a:r>
            <a:r>
              <a:rPr lang="ko-KR" altLang="en-US" dirty="0">
                <a:ea typeface="굴림" panose="020B0600000101010101" pitchFamily="50" charset="-127"/>
              </a:rPr>
              <a:t> 종류와 특성</a:t>
            </a:r>
            <a:endParaRPr lang="en-US" altLang="ko-KR" dirty="0">
              <a:ea typeface="굴림" panose="020B0600000101010101" pitchFamily="50" charset="-127"/>
            </a:endParaRP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Mealy Machine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pPr marL="274320" lvl="1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  <a:p>
            <a:pPr marL="274320" lvl="1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  <a:p>
            <a:pPr marL="274320" lvl="1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9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F39040-DD7C-93B4-1AAA-0D6DF6238894}"/>
              </a:ext>
            </a:extLst>
          </p:cNvPr>
          <p:cNvSpPr txBox="1"/>
          <p:nvPr/>
        </p:nvSpPr>
        <p:spPr>
          <a:xfrm>
            <a:off x="1447800" y="2641639"/>
            <a:ext cx="92964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*</a:t>
            </a:r>
            <a:r>
              <a:rPr lang="ko-KR" altLang="en-US" sz="2000" b="1" dirty="0"/>
              <a:t>장점</a:t>
            </a:r>
            <a:r>
              <a:rPr lang="en-US" altLang="ko-KR" sz="2000" b="1" dirty="0"/>
              <a:t>*</a:t>
            </a:r>
          </a:p>
          <a:p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출력이 입력과 상태에 의존</a:t>
            </a:r>
            <a:r>
              <a:rPr lang="en-US" altLang="ko-KR" dirty="0"/>
              <a:t>, </a:t>
            </a:r>
            <a:r>
              <a:rPr lang="ko-KR" altLang="en-US" dirty="0"/>
              <a:t>상태 전이와 출력 간의 관계를 더 유연하게 표현 가능합니다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일부 시스템 동작을 보다 더 정확하게 모델링 가능합니다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65395726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9577</TotalTime>
  <Words>1917</Words>
  <Application>Microsoft Office PowerPoint</Application>
  <PresentationFormat>와이드스크린</PresentationFormat>
  <Paragraphs>537</Paragraphs>
  <Slides>24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HY견고딕</vt:lpstr>
      <vt:lpstr>맑은 고딕</vt:lpstr>
      <vt:lpstr>Arial</vt:lpstr>
      <vt:lpstr>Bookman Old Style</vt:lpstr>
      <vt:lpstr>Calibri</vt:lpstr>
      <vt:lpstr>Gill Sans MT</vt:lpstr>
      <vt:lpstr>Wingdings</vt:lpstr>
      <vt:lpstr>Wingdings 3</vt:lpstr>
      <vt:lpstr>Origin</vt:lpstr>
      <vt:lpstr>202021295 김희수 System Semiconductor Engineering University of Sangmyung</vt:lpstr>
      <vt:lpstr>Contents</vt:lpstr>
      <vt:lpstr>FSM</vt:lpstr>
      <vt:lpstr>FSM</vt:lpstr>
      <vt:lpstr>FSM</vt:lpstr>
      <vt:lpstr>FSM</vt:lpstr>
      <vt:lpstr>FSM</vt:lpstr>
      <vt:lpstr>FSM</vt:lpstr>
      <vt:lpstr>FSM</vt:lpstr>
      <vt:lpstr>FSM</vt:lpstr>
      <vt:lpstr>FSM</vt:lpstr>
      <vt:lpstr>FSM</vt:lpstr>
      <vt:lpstr>FSM</vt:lpstr>
      <vt:lpstr>FSM</vt:lpstr>
      <vt:lpstr>FSM</vt:lpstr>
      <vt:lpstr>FSM</vt:lpstr>
      <vt:lpstr>FSM</vt:lpstr>
      <vt:lpstr>FSM</vt:lpstr>
      <vt:lpstr>FSM</vt:lpstr>
      <vt:lpstr>FSM</vt:lpstr>
      <vt:lpstr>FSM</vt:lpstr>
      <vt:lpstr>FSM</vt:lpstr>
      <vt:lpstr>출처</vt:lpstr>
      <vt:lpstr>발표 들어주셔서 감사합니다. 이상입니다.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zhu;YongwooKim</dc:creator>
  <cp:lastModifiedBy>김희수</cp:lastModifiedBy>
  <cp:revision>483</cp:revision>
  <dcterms:created xsi:type="dcterms:W3CDTF">2013-05-12T07:12:15Z</dcterms:created>
  <dcterms:modified xsi:type="dcterms:W3CDTF">2023-08-24T05:21:04Z</dcterms:modified>
</cp:coreProperties>
</file>