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6" r:id="rId3"/>
    <p:sldId id="467" r:id="rId4"/>
    <p:sldId id="468" r:id="rId5"/>
    <p:sldId id="481" r:id="rId6"/>
    <p:sldId id="469" r:id="rId7"/>
    <p:sldId id="470" r:id="rId8"/>
    <p:sldId id="475" r:id="rId9"/>
    <p:sldId id="477" r:id="rId10"/>
    <p:sldId id="471" r:id="rId11"/>
    <p:sldId id="476" r:id="rId12"/>
    <p:sldId id="478" r:id="rId13"/>
    <p:sldId id="479" r:id="rId14"/>
    <p:sldId id="480" r:id="rId15"/>
    <p:sldId id="482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70" d="100"/>
          <a:sy n="70" d="100"/>
        </p:scale>
        <p:origin x="1195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8/27/2023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8/27/2023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BUS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MATRIX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HyeonJin</a:t>
            </a:r>
            <a:r>
              <a:rPr lang="en-US" altLang="ko-KR" sz="2000" dirty="0"/>
              <a:t> Sim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STEP 2. Simulation </a:t>
            </a:r>
            <a:r>
              <a:rPr lang="en-US" altLang="ko-KR" sz="2200" dirty="0" err="1"/>
              <a:t>testvector</a:t>
            </a:r>
            <a:r>
              <a:rPr lang="en-US" altLang="ko-KR" sz="2200" dirty="0"/>
              <a:t> file (python file)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65CFF7-982F-D462-ACE4-45C74B15C940}"/>
              </a:ext>
            </a:extLst>
          </p:cNvPr>
          <p:cNvSpPr/>
          <p:nvPr/>
        </p:nvSpPr>
        <p:spPr>
          <a:xfrm>
            <a:off x="1197864" y="1633984"/>
            <a:ext cx="4364736" cy="4385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A8FF-CB52-D80E-EA1D-61466B049D6D}"/>
              </a:ext>
            </a:extLst>
          </p:cNvPr>
          <p:cNvSpPr txBox="1"/>
          <p:nvPr/>
        </p:nvSpPr>
        <p:spPr>
          <a:xfrm>
            <a:off x="1371600" y="1633984"/>
            <a:ext cx="264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fork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begin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("A");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("0");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end</a:t>
            </a:r>
            <a:b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begin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wait_char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(LF);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wait_char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(CR);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wait_char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(PROMPT);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end 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join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fork begin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("W");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("b");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("d");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("6");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("4");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("4");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("4");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("a");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("7");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end begin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wait_char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(LF);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wait_char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(CR);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wait_char</a:t>
            </a:r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(PROMPT);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end 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join</a:t>
            </a:r>
          </a:p>
          <a:p>
            <a:r>
              <a:rPr lang="en-US" altLang="ko-KR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06EEC7-73A4-5BC2-75D1-DBBBA709BF73}"/>
              </a:ext>
            </a:extLst>
          </p:cNvPr>
          <p:cNvSpPr/>
          <p:nvPr/>
        </p:nvSpPr>
        <p:spPr>
          <a:xfrm>
            <a:off x="6531864" y="1633984"/>
            <a:ext cx="4364736" cy="4385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1DCBA-2E77-7572-B499-DEFE79A1060A}"/>
              </a:ext>
            </a:extLst>
          </p:cNvPr>
          <p:cNvSpPr txBox="1"/>
          <p:nvPr/>
        </p:nvSpPr>
        <p:spPr>
          <a:xfrm>
            <a:off x="6705600" y="1633984"/>
            <a:ext cx="42672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fork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begin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("A");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("0");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end</a:t>
            </a:r>
            <a:br>
              <a:rPr lang="en-US" altLang="ko-KR" sz="900" b="0" dirty="0"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begin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wait_char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(LF);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wait_char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(CR);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wait_char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(PROMPT);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end 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join        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f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ork begin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("R");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end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begin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("R");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("0");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("x");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("b");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("d");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("6");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("4");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("4");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("4");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("a");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900" b="0" dirty="0">
                <a:effectLst/>
                <a:latin typeface="Consolas" panose="020B0609020204030204" pitchFamily="49" charset="0"/>
              </a:rPr>
              <a:t>("7");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        end </a:t>
            </a:r>
          </a:p>
          <a:p>
            <a:r>
              <a:rPr lang="en-US" altLang="ko-KR" sz="900" b="0" dirty="0">
                <a:effectLst/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D2300-0553-73DB-7770-48BAAAA6910B}"/>
              </a:ext>
            </a:extLst>
          </p:cNvPr>
          <p:cNvSpPr txBox="1"/>
          <p:nvPr/>
        </p:nvSpPr>
        <p:spPr>
          <a:xfrm>
            <a:off x="1981200" y="6031468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&lt;WRITE_UART_TESTBENCH&gt;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F8889-0DF3-B83D-A8BF-3FA7B9932FA5}"/>
              </a:ext>
            </a:extLst>
          </p:cNvPr>
          <p:cNvSpPr txBox="1"/>
          <p:nvPr/>
        </p:nvSpPr>
        <p:spPr>
          <a:xfrm>
            <a:off x="7467600" y="6019800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&lt;READ_UART_TESTBENCH&gt;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952A-BB82-20B4-B335-5EE7A609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E32696-6940-7326-A304-CF478512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5D601-8F0C-BFED-0715-23897A07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9601200" cy="3930054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69131C9-E2D9-1043-7661-26E16E43944D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/>
              <a:t>STEP 2. Simulation testbench </a:t>
            </a:r>
            <a:r>
              <a:rPr lang="ko-KR" altLang="en-US" sz="2200" dirty="0"/>
              <a:t>결과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00734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88AC5-9A6A-7907-3FAF-EC16E6EE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40BA36-E960-B811-5B6E-0364D58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15D4-2A56-5FA6-0529-E3FB9D40C9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STEP 3. FPGA </a:t>
            </a:r>
            <a:r>
              <a:rPr lang="ko-KR" altLang="en-US" sz="2200" dirty="0"/>
              <a:t>합성</a:t>
            </a:r>
            <a:r>
              <a:rPr lang="en-US" altLang="ko-KR" sz="2200" dirty="0"/>
              <a:t> </a:t>
            </a:r>
          </a:p>
          <a:p>
            <a:endParaRPr lang="ko-KR" altLang="en-US" sz="2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E2E878-C380-631D-14F7-13024DA37805}"/>
              </a:ext>
            </a:extLst>
          </p:cNvPr>
          <p:cNvGrpSpPr/>
          <p:nvPr/>
        </p:nvGrpSpPr>
        <p:grpSpPr>
          <a:xfrm>
            <a:off x="1371600" y="1981200"/>
            <a:ext cx="9372600" cy="4250116"/>
            <a:chOff x="1371600" y="1981200"/>
            <a:chExt cx="9372600" cy="42501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8D60A9-F8EA-0222-69F9-260787748836}"/>
                </a:ext>
              </a:extLst>
            </p:cNvPr>
            <p:cNvSpPr/>
            <p:nvPr/>
          </p:nvSpPr>
          <p:spPr>
            <a:xfrm>
              <a:off x="1371600" y="1981200"/>
              <a:ext cx="9372600" cy="3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43DB89-5C81-7077-8012-640ECC21233D}"/>
                </a:ext>
              </a:extLst>
            </p:cNvPr>
            <p:cNvSpPr/>
            <p:nvPr/>
          </p:nvSpPr>
          <p:spPr>
            <a:xfrm>
              <a:off x="2400300" y="2590800"/>
              <a:ext cx="6553200" cy="289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D3A2F7-41A6-7F40-443C-06E5E227C245}"/>
                </a:ext>
              </a:extLst>
            </p:cNvPr>
            <p:cNvSpPr/>
            <p:nvPr/>
          </p:nvSpPr>
          <p:spPr>
            <a:xfrm>
              <a:off x="2887728" y="3556000"/>
              <a:ext cx="1299808" cy="931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ADP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85FCC1-0A14-AF64-AB69-36DB032FCFAD}"/>
                </a:ext>
              </a:extLst>
            </p:cNvPr>
            <p:cNvSpPr/>
            <p:nvPr/>
          </p:nvSpPr>
          <p:spPr>
            <a:xfrm>
              <a:off x="4837440" y="2844800"/>
              <a:ext cx="1353967" cy="238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BUS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MATRIX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7203D0-A93E-B1F9-D50D-4F085A87CDAF}"/>
                </a:ext>
              </a:extLst>
            </p:cNvPr>
            <p:cNvSpPr/>
            <p:nvPr/>
          </p:nvSpPr>
          <p:spPr>
            <a:xfrm>
              <a:off x="6787153" y="2819400"/>
              <a:ext cx="1678919" cy="1241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INTERNAL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SRAM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CONTROLLER</a:t>
              </a:r>
            </a:p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28A7941-D7E9-D4A0-0D41-AAD7DB2DD37F}"/>
                </a:ext>
              </a:extLst>
            </p:cNvPr>
            <p:cNvSpPr/>
            <p:nvPr/>
          </p:nvSpPr>
          <p:spPr>
            <a:xfrm>
              <a:off x="6787153" y="4216400"/>
              <a:ext cx="1678919" cy="8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EXTERNAL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SRAM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CONTROLLER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C3F6A6-2EDE-E8BF-3560-83079CD87F0B}"/>
                </a:ext>
              </a:extLst>
            </p:cNvPr>
            <p:cNvSpPr/>
            <p:nvPr/>
          </p:nvSpPr>
          <p:spPr>
            <a:xfrm>
              <a:off x="9182100" y="4216400"/>
              <a:ext cx="1219200" cy="8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SRAM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02F6E3B1-DBAA-20F1-16A6-D10828B5A466}"/>
                </a:ext>
              </a:extLst>
            </p:cNvPr>
            <p:cNvSpPr/>
            <p:nvPr/>
          </p:nvSpPr>
          <p:spPr>
            <a:xfrm>
              <a:off x="8496300" y="4343400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9FF339E0-A8F0-72E6-889C-409F16F54B3E}"/>
                </a:ext>
              </a:extLst>
            </p:cNvPr>
            <p:cNvSpPr/>
            <p:nvPr/>
          </p:nvSpPr>
          <p:spPr>
            <a:xfrm flipH="1">
              <a:off x="8496300" y="4732867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FD97CBF-A9AA-7C4F-7D3F-43DD9A8E4CDA}"/>
                </a:ext>
              </a:extLst>
            </p:cNvPr>
            <p:cNvSpPr/>
            <p:nvPr/>
          </p:nvSpPr>
          <p:spPr>
            <a:xfrm>
              <a:off x="6239898" y="4343400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145D4676-A472-A354-0A19-77C4CF6DB3EA}"/>
                </a:ext>
              </a:extLst>
            </p:cNvPr>
            <p:cNvSpPr/>
            <p:nvPr/>
          </p:nvSpPr>
          <p:spPr>
            <a:xfrm flipH="1">
              <a:off x="6239898" y="4732867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55288F73-F93B-A18C-9B98-88F678481D3F}"/>
                </a:ext>
              </a:extLst>
            </p:cNvPr>
            <p:cNvSpPr/>
            <p:nvPr/>
          </p:nvSpPr>
          <p:spPr>
            <a:xfrm>
              <a:off x="6239898" y="3142096"/>
              <a:ext cx="503802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3404907-A019-D9BF-19D1-A2991E0AC7CA}"/>
                </a:ext>
              </a:extLst>
            </p:cNvPr>
            <p:cNvSpPr/>
            <p:nvPr/>
          </p:nvSpPr>
          <p:spPr>
            <a:xfrm flipH="1">
              <a:off x="6239898" y="3531563"/>
              <a:ext cx="503802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75EE4AE2-87E2-BF88-58AE-AB5978C82EDC}"/>
                </a:ext>
              </a:extLst>
            </p:cNvPr>
            <p:cNvSpPr/>
            <p:nvPr/>
          </p:nvSpPr>
          <p:spPr>
            <a:xfrm>
              <a:off x="4258698" y="3733800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97E1541D-9BED-49BC-E331-82B3C5E9E7CE}"/>
                </a:ext>
              </a:extLst>
            </p:cNvPr>
            <p:cNvSpPr/>
            <p:nvPr/>
          </p:nvSpPr>
          <p:spPr>
            <a:xfrm flipH="1">
              <a:off x="4258698" y="4123267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E784BBD2-8404-3BF2-965E-73271757C314}"/>
                </a:ext>
              </a:extLst>
            </p:cNvPr>
            <p:cNvSpPr/>
            <p:nvPr/>
          </p:nvSpPr>
          <p:spPr>
            <a:xfrm>
              <a:off x="2072199" y="3733800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E627A1F-1BEC-F67F-D343-401CDE11D497}"/>
                </a:ext>
              </a:extLst>
            </p:cNvPr>
            <p:cNvSpPr/>
            <p:nvPr/>
          </p:nvSpPr>
          <p:spPr>
            <a:xfrm flipH="1">
              <a:off x="2072199" y="4123267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E745379-C6F9-FF9A-5428-AB155C33028B}"/>
                </a:ext>
              </a:extLst>
            </p:cNvPr>
            <p:cNvSpPr/>
            <p:nvPr/>
          </p:nvSpPr>
          <p:spPr>
            <a:xfrm>
              <a:off x="6972300" y="3531563"/>
              <a:ext cx="1353967" cy="43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SRAM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50C12D-FEB3-5C0F-7DC8-79262B1AEA41}"/>
                </a:ext>
              </a:extLst>
            </p:cNvPr>
            <p:cNvSpPr txBox="1"/>
            <p:nvPr/>
          </p:nvSpPr>
          <p:spPr>
            <a:xfrm>
              <a:off x="5134864" y="2057400"/>
              <a:ext cx="2485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TESTBENCH</a:t>
              </a:r>
              <a:endParaRPr lang="ko-KR" altLang="en-US" sz="2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014C09-1827-CA9A-478F-EDF633446CF5}"/>
                </a:ext>
              </a:extLst>
            </p:cNvPr>
            <p:cNvSpPr txBox="1"/>
            <p:nvPr/>
          </p:nvSpPr>
          <p:spPr>
            <a:xfrm>
              <a:off x="4358199" y="5861984"/>
              <a:ext cx="426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>
                  <a:ea typeface="굴림" panose="020B0600000101010101" pitchFamily="50" charset="-127"/>
                </a:rPr>
                <a:t>BUS MATRIX Block diagram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D78318-A8FB-531E-EE71-721D56DFD924}"/>
                </a:ext>
              </a:extLst>
            </p:cNvPr>
            <p:cNvSpPr txBox="1"/>
            <p:nvPr/>
          </p:nvSpPr>
          <p:spPr>
            <a:xfrm>
              <a:off x="3215199" y="2788585"/>
              <a:ext cx="8996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TOP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44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C7ACA-F1D9-BFFC-CF7C-3B873033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575DCE-0F5B-5886-8FC2-F3DC05E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3C929-B151-E64E-7F4F-D4FDDFFB9E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STEP 3. FPGA </a:t>
            </a:r>
            <a:r>
              <a:rPr lang="ko-KR" altLang="en-US" sz="2200" dirty="0"/>
              <a:t>합성</a:t>
            </a:r>
            <a:r>
              <a:rPr lang="en-US" altLang="ko-KR" sz="2200" dirty="0"/>
              <a:t> </a:t>
            </a:r>
            <a:r>
              <a:rPr lang="ko-KR" altLang="en-US" sz="2200" dirty="0"/>
              <a:t>검증</a:t>
            </a:r>
            <a:r>
              <a:rPr lang="en-US" altLang="ko-KR" sz="2200" dirty="0"/>
              <a:t>(C++)</a:t>
            </a:r>
          </a:p>
          <a:p>
            <a:r>
              <a:rPr lang="en-US" altLang="ko-KR" sz="2200" dirty="0"/>
              <a:t>INTERNAL SRAM CONTROLLER</a:t>
            </a:r>
          </a:p>
          <a:p>
            <a:pPr lvl="1"/>
            <a:r>
              <a:rPr lang="en-US" altLang="ko-KR" sz="1900" dirty="0"/>
              <a:t>32’h0000_0000 ~ 32’h0000_03FF</a:t>
            </a:r>
            <a:r>
              <a:rPr lang="ko-KR" altLang="en-US" sz="1900" dirty="0"/>
              <a:t>까지 쓰기</a:t>
            </a:r>
            <a:endParaRPr lang="en-US" altLang="ko-KR" sz="1900" dirty="0"/>
          </a:p>
          <a:p>
            <a:pPr lvl="1"/>
            <a:r>
              <a:rPr lang="en-US" altLang="ko-KR" sz="1900" dirty="0"/>
              <a:t>32’h0000_0000 ~ 32’h0000_03FF</a:t>
            </a:r>
            <a:r>
              <a:rPr lang="ko-KR" altLang="en-US" sz="1900" dirty="0"/>
              <a:t>까지 읽기</a:t>
            </a:r>
            <a:endParaRPr lang="en-US" altLang="ko-KR" sz="1900" dirty="0"/>
          </a:p>
          <a:p>
            <a:pPr lvl="1"/>
            <a:r>
              <a:rPr lang="en-US" altLang="ko-KR" sz="1900" dirty="0"/>
              <a:t>32’h0000_0000 ~ 32’h0000_03FF</a:t>
            </a:r>
            <a:r>
              <a:rPr lang="ko-KR" altLang="en-US" sz="1900" dirty="0"/>
              <a:t>까지 쓰고 읽기</a:t>
            </a:r>
            <a:endParaRPr lang="en-US" altLang="ko-KR" sz="1900" dirty="0"/>
          </a:p>
          <a:p>
            <a:pPr marL="274320" lvl="1" indent="0">
              <a:buNone/>
            </a:pPr>
            <a:endParaRPr lang="en-US" altLang="ko-KR" sz="1900" dirty="0"/>
          </a:p>
          <a:p>
            <a:r>
              <a:rPr lang="en-US" altLang="ko-KR" sz="2200" dirty="0"/>
              <a:t>EXTERNAL SRAM CONTROLLER</a:t>
            </a:r>
          </a:p>
          <a:p>
            <a:pPr lvl="1"/>
            <a:r>
              <a:rPr lang="en-US" altLang="ko-KR" sz="1900" dirty="0"/>
              <a:t>32’h1000_0000 ~ 32’h1000_03FF</a:t>
            </a:r>
            <a:r>
              <a:rPr lang="ko-KR" altLang="en-US" sz="1900" dirty="0"/>
              <a:t>까지 쓰기</a:t>
            </a:r>
            <a:endParaRPr lang="en-US" altLang="ko-KR" sz="1900" dirty="0"/>
          </a:p>
          <a:p>
            <a:pPr lvl="1"/>
            <a:r>
              <a:rPr lang="en-US" altLang="ko-KR" sz="1900" dirty="0"/>
              <a:t>32’h1000_0000 ~ 32’h1000_03FF</a:t>
            </a:r>
            <a:r>
              <a:rPr lang="ko-KR" altLang="en-US" sz="1900" dirty="0"/>
              <a:t>까지 읽기</a:t>
            </a:r>
            <a:endParaRPr lang="en-US" altLang="ko-KR" sz="1900" dirty="0"/>
          </a:p>
          <a:p>
            <a:pPr lvl="1"/>
            <a:r>
              <a:rPr lang="en-US" altLang="ko-KR" sz="1900" dirty="0"/>
              <a:t>32’h1000_0000 ~ 32’h1000_03FF</a:t>
            </a:r>
            <a:r>
              <a:rPr lang="ko-KR" altLang="en-US" sz="1900" dirty="0"/>
              <a:t>까지 쓰고 읽기</a:t>
            </a:r>
            <a:endParaRPr lang="en-US" altLang="ko-KR" sz="1900" dirty="0"/>
          </a:p>
          <a:p>
            <a:pPr lvl="1"/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28089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89D02-C794-1E00-6622-C411AFEC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8551C0-CA7D-6E90-05E6-C41DCAA4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27B1C-C4DE-FE6D-E64D-D11D6DF723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STEP 3. FPGA </a:t>
            </a:r>
            <a:r>
              <a:rPr lang="ko-KR" altLang="en-US" sz="2200" dirty="0"/>
              <a:t>합성</a:t>
            </a:r>
            <a:r>
              <a:rPr lang="en-US" altLang="ko-KR" sz="2200" dirty="0"/>
              <a:t> </a:t>
            </a:r>
            <a:r>
              <a:rPr lang="ko-KR" altLang="en-US" sz="2200" dirty="0"/>
              <a:t>검증</a:t>
            </a:r>
            <a:endParaRPr lang="en-US" altLang="ko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2B7F5-30CC-FADB-F22A-E64A369ED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9501"/>
          <a:stretch/>
        </p:blipFill>
        <p:spPr>
          <a:xfrm>
            <a:off x="2209800" y="1975643"/>
            <a:ext cx="3209036" cy="4025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35B1AF-6307-1E6A-1E8B-02CA42D69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11"/>
          <a:stretch/>
        </p:blipFill>
        <p:spPr>
          <a:xfrm>
            <a:off x="6553200" y="1975643"/>
            <a:ext cx="3314700" cy="40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9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828FB3-7947-272E-164C-D8A79EEA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10BB3-7737-F8F7-2A5F-5E98CEC3D6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5000" dirty="0"/>
              <a:t>감사합니다</a:t>
            </a:r>
            <a:r>
              <a:rPr lang="en-US" altLang="ko-KR" sz="5000" dirty="0"/>
              <a:t>.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5921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이전까지 진행 상황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INTERNAL SRAM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CONTROLLER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EXTERNAL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SRAM CONTROLLER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BUS MATRIX Block diagram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이전까지 진행 상황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EBBC6DC-E930-A6A2-9E67-90ECA6DEC1DC}"/>
              </a:ext>
            </a:extLst>
          </p:cNvPr>
          <p:cNvGrpSpPr/>
          <p:nvPr/>
        </p:nvGrpSpPr>
        <p:grpSpPr>
          <a:xfrm>
            <a:off x="914400" y="2438400"/>
            <a:ext cx="10397836" cy="2960132"/>
            <a:chOff x="914400" y="2438400"/>
            <a:chExt cx="10397836" cy="296013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6E51F37-9C40-9BB8-997D-BF7DD4EB5E5F}"/>
                </a:ext>
              </a:extLst>
            </p:cNvPr>
            <p:cNvGrpSpPr/>
            <p:nvPr/>
          </p:nvGrpSpPr>
          <p:grpSpPr>
            <a:xfrm>
              <a:off x="914400" y="2438400"/>
              <a:ext cx="4876800" cy="2362200"/>
              <a:chOff x="914400" y="2819400"/>
              <a:chExt cx="4876800" cy="23622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51A7F498-EE14-5DB9-91A3-D35999C468BF}"/>
                  </a:ext>
                </a:extLst>
              </p:cNvPr>
              <p:cNvGrpSpPr/>
              <p:nvPr/>
            </p:nvGrpSpPr>
            <p:grpSpPr>
              <a:xfrm>
                <a:off x="914400" y="2819400"/>
                <a:ext cx="4876800" cy="2362200"/>
                <a:chOff x="1752600" y="2209800"/>
                <a:chExt cx="6705600" cy="2895600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178ED524-F435-FA67-C78F-2EE1A067255E}"/>
                    </a:ext>
                  </a:extLst>
                </p:cNvPr>
                <p:cNvSpPr/>
                <p:nvPr/>
              </p:nvSpPr>
              <p:spPr>
                <a:xfrm>
                  <a:off x="1752600" y="2209800"/>
                  <a:ext cx="67056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AE6098-CF8B-0FC5-4FDC-A242999534EB}"/>
                    </a:ext>
                  </a:extLst>
                </p:cNvPr>
                <p:cNvSpPr/>
                <p:nvPr/>
              </p:nvSpPr>
              <p:spPr>
                <a:xfrm>
                  <a:off x="2615883" y="2799361"/>
                  <a:ext cx="5257801" cy="2057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9B82C37-83C6-6CA8-A64C-5D611D1F3157}"/>
                    </a:ext>
                  </a:extLst>
                </p:cNvPr>
                <p:cNvSpPr/>
                <p:nvPr/>
              </p:nvSpPr>
              <p:spPr>
                <a:xfrm>
                  <a:off x="2971800" y="3185795"/>
                  <a:ext cx="1752600" cy="1143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ADP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5296597-F4D3-AEEE-6088-8AD083EA304B}"/>
                    </a:ext>
                  </a:extLst>
                </p:cNvPr>
                <p:cNvSpPr/>
                <p:nvPr/>
              </p:nvSpPr>
              <p:spPr>
                <a:xfrm>
                  <a:off x="5714999" y="3045096"/>
                  <a:ext cx="1752600" cy="14998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00" dirty="0">
                      <a:solidFill>
                        <a:sysClr val="windowText" lastClr="000000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altLang="ko-KR" sz="1300" dirty="0">
                      <a:solidFill>
                        <a:sysClr val="windowText" lastClr="000000"/>
                      </a:solidFill>
                    </a:rPr>
                    <a:t>SRAM</a:t>
                  </a:r>
                </a:p>
                <a:p>
                  <a:pPr algn="ctr"/>
                  <a:r>
                    <a:rPr lang="en-US" altLang="ko-KR" sz="1300" dirty="0">
                      <a:solidFill>
                        <a:sysClr val="windowText" lastClr="000000"/>
                      </a:solidFill>
                    </a:rPr>
                    <a:t>CONTROLLER</a:t>
                  </a:r>
                </a:p>
                <a:p>
                  <a:pPr algn="ctr"/>
                  <a:endParaRPr lang="en-US" altLang="ko-KR" sz="1300" dirty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:endParaRPr lang="en-US" altLang="ko-KR" sz="1300" dirty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:endParaRPr lang="ko-KR" altLang="en-US" sz="13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화살표: 오른쪽 9">
                  <a:extLst>
                    <a:ext uri="{FF2B5EF4-FFF2-40B4-BE49-F238E27FC236}">
                      <a16:creationId xmlns:a16="http://schemas.microsoft.com/office/drawing/2014/main" id="{45B3CE14-9D4E-7022-570C-695CE49C584C}"/>
                    </a:ext>
                  </a:extLst>
                </p:cNvPr>
                <p:cNvSpPr/>
                <p:nvPr/>
              </p:nvSpPr>
              <p:spPr>
                <a:xfrm>
                  <a:off x="4876800" y="3505200"/>
                  <a:ext cx="685800" cy="152400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화살표: 오른쪽 10">
                  <a:extLst>
                    <a:ext uri="{FF2B5EF4-FFF2-40B4-BE49-F238E27FC236}">
                      <a16:creationId xmlns:a16="http://schemas.microsoft.com/office/drawing/2014/main" id="{2152B0D4-8D27-4785-2971-9B505E8D401B}"/>
                    </a:ext>
                  </a:extLst>
                </p:cNvPr>
                <p:cNvSpPr/>
                <p:nvPr/>
              </p:nvSpPr>
              <p:spPr>
                <a:xfrm flipH="1">
                  <a:off x="4876800" y="3886200"/>
                  <a:ext cx="685800" cy="152400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화살표: 오른쪽 11">
                  <a:extLst>
                    <a:ext uri="{FF2B5EF4-FFF2-40B4-BE49-F238E27FC236}">
                      <a16:creationId xmlns:a16="http://schemas.microsoft.com/office/drawing/2014/main" id="{F91C1F99-1A8F-1898-4BE3-A8956CE8FBC3}"/>
                    </a:ext>
                  </a:extLst>
                </p:cNvPr>
                <p:cNvSpPr/>
                <p:nvPr/>
              </p:nvSpPr>
              <p:spPr>
                <a:xfrm>
                  <a:off x="2133600" y="3505200"/>
                  <a:ext cx="685800" cy="152400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화살표: 오른쪽 12">
                  <a:extLst>
                    <a:ext uri="{FF2B5EF4-FFF2-40B4-BE49-F238E27FC236}">
                      <a16:creationId xmlns:a16="http://schemas.microsoft.com/office/drawing/2014/main" id="{25140D36-2EE5-6F72-8FDF-70A87711D5A0}"/>
                    </a:ext>
                  </a:extLst>
                </p:cNvPr>
                <p:cNvSpPr/>
                <p:nvPr/>
              </p:nvSpPr>
              <p:spPr>
                <a:xfrm flipH="1">
                  <a:off x="2133600" y="3886200"/>
                  <a:ext cx="685800" cy="152400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77CC23-274E-DF62-2996-8722D5B82D94}"/>
                    </a:ext>
                  </a:extLst>
                </p:cNvPr>
                <p:cNvSpPr txBox="1"/>
                <p:nvPr/>
              </p:nvSpPr>
              <p:spPr>
                <a:xfrm>
                  <a:off x="4191000" y="2286000"/>
                  <a:ext cx="2590800" cy="452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TESTBENCH</a:t>
                  </a:r>
                  <a:endParaRPr lang="ko-KR" alt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FCD0E5-CCC4-BB2E-C424-8E2686718872}"/>
                    </a:ext>
                  </a:extLst>
                </p:cNvPr>
                <p:cNvSpPr txBox="1"/>
                <p:nvPr/>
              </p:nvSpPr>
              <p:spPr>
                <a:xfrm>
                  <a:off x="4876800" y="2743200"/>
                  <a:ext cx="12954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TOP</a:t>
                  </a:r>
                  <a:endParaRPr lang="ko-KR" altLang="en-US" dirty="0"/>
                </a:p>
              </p:txBody>
            </p:sp>
          </p:grp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D6964E7-8EE2-8B96-2DD3-0C57234EB817}"/>
                  </a:ext>
                </a:extLst>
              </p:cNvPr>
              <p:cNvSpPr/>
              <p:nvPr/>
            </p:nvSpPr>
            <p:spPr>
              <a:xfrm>
                <a:off x="3962400" y="4186989"/>
                <a:ext cx="942109" cy="3850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ysClr val="windowText" lastClr="000000"/>
                    </a:solidFill>
                  </a:rPr>
                  <a:t>SRAM</a:t>
                </a:r>
                <a:endParaRPr lang="ko-KR" altLang="en-US" sz="15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05944E-D2A6-9F6F-56F0-0A9E379AB458}"/>
                </a:ext>
              </a:extLst>
            </p:cNvPr>
            <p:cNvGrpSpPr/>
            <p:nvPr/>
          </p:nvGrpSpPr>
          <p:grpSpPr>
            <a:xfrm>
              <a:off x="6096000" y="2438400"/>
              <a:ext cx="5216236" cy="2362200"/>
              <a:chOff x="6096000" y="2819400"/>
              <a:chExt cx="5216236" cy="23622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F80E79D-9B22-3224-0440-7E1AECDC498C}"/>
                  </a:ext>
                </a:extLst>
              </p:cNvPr>
              <p:cNvSpPr/>
              <p:nvPr/>
            </p:nvSpPr>
            <p:spPr>
              <a:xfrm>
                <a:off x="6096000" y="2819400"/>
                <a:ext cx="5216236" cy="2362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CD7ED34-B925-FD24-C3EF-20E541BB99EF}"/>
                  </a:ext>
                </a:extLst>
              </p:cNvPr>
              <p:cNvSpPr/>
              <p:nvPr/>
            </p:nvSpPr>
            <p:spPr>
              <a:xfrm>
                <a:off x="6705600" y="3254542"/>
                <a:ext cx="3505199" cy="16784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FC6B16-D31A-24EE-69D0-F9FF96459724}"/>
                  </a:ext>
                </a:extLst>
              </p:cNvPr>
              <p:cNvSpPr/>
              <p:nvPr/>
            </p:nvSpPr>
            <p:spPr>
              <a:xfrm>
                <a:off x="6982691" y="3615606"/>
                <a:ext cx="1080654" cy="9324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ADP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F04556-3B7D-EAE9-6A47-4D6C23CC2E77}"/>
                  </a:ext>
                </a:extLst>
              </p:cNvPr>
              <p:cNvSpPr/>
              <p:nvPr/>
            </p:nvSpPr>
            <p:spPr>
              <a:xfrm>
                <a:off x="8763000" y="3615607"/>
                <a:ext cx="1274618" cy="932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>
                    <a:solidFill>
                      <a:sysClr val="windowText" lastClr="000000"/>
                    </a:solidFill>
                  </a:rPr>
                  <a:t>EXTERNAL</a:t>
                </a:r>
              </a:p>
              <a:p>
                <a:pPr algn="ctr"/>
                <a:r>
                  <a:rPr lang="en-US" altLang="ko-KR" sz="1300" dirty="0">
                    <a:solidFill>
                      <a:sysClr val="windowText" lastClr="000000"/>
                    </a:solidFill>
                  </a:rPr>
                  <a:t>SRAM</a:t>
                </a:r>
              </a:p>
              <a:p>
                <a:pPr algn="ctr"/>
                <a:r>
                  <a:rPr lang="en-US" altLang="ko-KR" sz="1300" dirty="0">
                    <a:solidFill>
                      <a:sysClr val="windowText" lastClr="000000"/>
                    </a:solidFill>
                  </a:rPr>
                  <a:t>CONTROLLER</a:t>
                </a:r>
                <a:endParaRPr lang="ko-KR" altLang="en-US" sz="13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화살표: 오른쪽 20">
                <a:extLst>
                  <a:ext uri="{FF2B5EF4-FFF2-40B4-BE49-F238E27FC236}">
                    <a16:creationId xmlns:a16="http://schemas.microsoft.com/office/drawing/2014/main" id="{03947634-42F6-0F80-AD3A-F1215E866E79}"/>
                  </a:ext>
                </a:extLst>
              </p:cNvPr>
              <p:cNvSpPr/>
              <p:nvPr/>
            </p:nvSpPr>
            <p:spPr>
              <a:xfrm>
                <a:off x="8153400" y="3876174"/>
                <a:ext cx="498764" cy="12432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6F29E397-D6DE-63DE-0BFB-BDD31974DAEA}"/>
                  </a:ext>
                </a:extLst>
              </p:cNvPr>
              <p:cNvSpPr/>
              <p:nvPr/>
            </p:nvSpPr>
            <p:spPr>
              <a:xfrm flipH="1">
                <a:off x="8153400" y="4186989"/>
                <a:ext cx="498764" cy="12432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B6A03ABF-8ACD-67E0-FAE0-730DF653C247}"/>
                  </a:ext>
                </a:extLst>
              </p:cNvPr>
              <p:cNvSpPr/>
              <p:nvPr/>
            </p:nvSpPr>
            <p:spPr>
              <a:xfrm>
                <a:off x="6324600" y="3876174"/>
                <a:ext cx="498764" cy="12432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8FBFFC38-0F23-EC42-6ABB-F541CDA87C3A}"/>
                  </a:ext>
                </a:extLst>
              </p:cNvPr>
              <p:cNvSpPr/>
              <p:nvPr/>
            </p:nvSpPr>
            <p:spPr>
              <a:xfrm flipH="1">
                <a:off x="6324600" y="4186989"/>
                <a:ext cx="498764" cy="12432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BE185C-BAE4-40C1-FB7A-8723423B5E05}"/>
                  </a:ext>
                </a:extLst>
              </p:cNvPr>
              <p:cNvSpPr txBox="1"/>
              <p:nvPr/>
            </p:nvSpPr>
            <p:spPr>
              <a:xfrm>
                <a:off x="7869382" y="2881563"/>
                <a:ext cx="18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TESTBENCH</a:t>
                </a:r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8158C1-B680-C3A6-665A-DA3BA698AAEB}"/>
                  </a:ext>
                </a:extLst>
              </p:cNvPr>
              <p:cNvSpPr txBox="1"/>
              <p:nvPr/>
            </p:nvSpPr>
            <p:spPr>
              <a:xfrm>
                <a:off x="8125691" y="3254542"/>
                <a:ext cx="942109" cy="310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TOP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5FFFA34-767D-2423-92AE-5A4A9F1E265C}"/>
                  </a:ext>
                </a:extLst>
              </p:cNvPr>
              <p:cNvSpPr/>
              <p:nvPr/>
            </p:nvSpPr>
            <p:spPr>
              <a:xfrm>
                <a:off x="10287000" y="3627521"/>
                <a:ext cx="914400" cy="9205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EXTERNAL</a:t>
                </a:r>
              </a:p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SRAM</a:t>
                </a:r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97FAD896-AE00-5F13-1636-9B4018C4D387}"/>
                  </a:ext>
                </a:extLst>
              </p:cNvPr>
              <p:cNvSpPr/>
              <p:nvPr/>
            </p:nvSpPr>
            <p:spPr>
              <a:xfrm>
                <a:off x="10054323" y="3886200"/>
                <a:ext cx="232677" cy="12432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8F61E654-92A5-BC5D-0252-0E01E83AE241}"/>
                  </a:ext>
                </a:extLst>
              </p:cNvPr>
              <p:cNvSpPr/>
              <p:nvPr/>
            </p:nvSpPr>
            <p:spPr>
              <a:xfrm flipH="1">
                <a:off x="10054323" y="4197015"/>
                <a:ext cx="232677" cy="12432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C44605-4C44-1E74-4402-AAEA13EA317E}"/>
                </a:ext>
              </a:extLst>
            </p:cNvPr>
            <p:cNvSpPr txBox="1"/>
            <p:nvPr/>
          </p:nvSpPr>
          <p:spPr>
            <a:xfrm>
              <a:off x="1572491" y="5029200"/>
              <a:ext cx="3990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&lt;INTERNAL SRAM CONTROLLER&gt;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A9E82B-64FB-3A8D-0488-548FC5C255A7}"/>
                </a:ext>
              </a:extLst>
            </p:cNvPr>
            <p:cNvSpPr txBox="1"/>
            <p:nvPr/>
          </p:nvSpPr>
          <p:spPr>
            <a:xfrm>
              <a:off x="6754091" y="5029200"/>
              <a:ext cx="3990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&lt;EXTERNAL SRAM CONTROLLER&gt;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Block diagram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8B5D3D1-FC63-0882-A92D-0BB4F4551B60}"/>
              </a:ext>
            </a:extLst>
          </p:cNvPr>
          <p:cNvGrpSpPr/>
          <p:nvPr/>
        </p:nvGrpSpPr>
        <p:grpSpPr>
          <a:xfrm>
            <a:off x="1371600" y="1981200"/>
            <a:ext cx="9372600" cy="4250116"/>
            <a:chOff x="1371600" y="1981200"/>
            <a:chExt cx="9372600" cy="42501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CFD91B0-ADCE-7128-3564-FF6D2E5293DE}"/>
                </a:ext>
              </a:extLst>
            </p:cNvPr>
            <p:cNvSpPr/>
            <p:nvPr/>
          </p:nvSpPr>
          <p:spPr>
            <a:xfrm>
              <a:off x="1371600" y="1981200"/>
              <a:ext cx="9372600" cy="3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3CB7B5-4A0B-F40C-BA8C-0FA176DD3D0B}"/>
                </a:ext>
              </a:extLst>
            </p:cNvPr>
            <p:cNvSpPr/>
            <p:nvPr/>
          </p:nvSpPr>
          <p:spPr>
            <a:xfrm>
              <a:off x="2400300" y="2590800"/>
              <a:ext cx="6553200" cy="289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967719-64BB-0AB9-78F1-7BE1C2767D68}"/>
                </a:ext>
              </a:extLst>
            </p:cNvPr>
            <p:cNvSpPr/>
            <p:nvPr/>
          </p:nvSpPr>
          <p:spPr>
            <a:xfrm>
              <a:off x="2887728" y="3556000"/>
              <a:ext cx="1299808" cy="931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ADP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032C7A-A2DE-6BF1-21A3-5128C8885540}"/>
                </a:ext>
              </a:extLst>
            </p:cNvPr>
            <p:cNvSpPr/>
            <p:nvPr/>
          </p:nvSpPr>
          <p:spPr>
            <a:xfrm>
              <a:off x="4837440" y="2844800"/>
              <a:ext cx="1353967" cy="238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BUS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MATRIX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D6D9B3-5BA2-0E1B-FD1B-CD99544CE0F7}"/>
                </a:ext>
              </a:extLst>
            </p:cNvPr>
            <p:cNvSpPr/>
            <p:nvPr/>
          </p:nvSpPr>
          <p:spPr>
            <a:xfrm>
              <a:off x="6787153" y="2819400"/>
              <a:ext cx="1678919" cy="1241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INTERNAL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SRAM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CONTROLLER</a:t>
              </a:r>
            </a:p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E5E60B-A00A-0914-8522-961BC7081C41}"/>
                </a:ext>
              </a:extLst>
            </p:cNvPr>
            <p:cNvSpPr/>
            <p:nvPr/>
          </p:nvSpPr>
          <p:spPr>
            <a:xfrm>
              <a:off x="6787153" y="4216400"/>
              <a:ext cx="1678919" cy="8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EXTERNAL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SRAM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CONTROLLER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EA02A8-7390-871B-CE06-50872F7C2A91}"/>
                </a:ext>
              </a:extLst>
            </p:cNvPr>
            <p:cNvSpPr/>
            <p:nvPr/>
          </p:nvSpPr>
          <p:spPr>
            <a:xfrm>
              <a:off x="9182100" y="4216400"/>
              <a:ext cx="1219200" cy="8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SRAM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751D7D04-D6E6-F8A3-2BE3-192FA0B97EAE}"/>
                </a:ext>
              </a:extLst>
            </p:cNvPr>
            <p:cNvSpPr/>
            <p:nvPr/>
          </p:nvSpPr>
          <p:spPr>
            <a:xfrm>
              <a:off x="8496300" y="4343400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0EC62D4-DD65-F222-9764-046DF0188D9E}"/>
                </a:ext>
              </a:extLst>
            </p:cNvPr>
            <p:cNvSpPr/>
            <p:nvPr/>
          </p:nvSpPr>
          <p:spPr>
            <a:xfrm flipH="1">
              <a:off x="8496300" y="4732867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A04F74E4-2D6E-36C8-033A-803CCBB45D69}"/>
                </a:ext>
              </a:extLst>
            </p:cNvPr>
            <p:cNvSpPr/>
            <p:nvPr/>
          </p:nvSpPr>
          <p:spPr>
            <a:xfrm>
              <a:off x="6239898" y="4343400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BE9119E2-B692-6A3E-344B-46C424C401CA}"/>
                </a:ext>
              </a:extLst>
            </p:cNvPr>
            <p:cNvSpPr/>
            <p:nvPr/>
          </p:nvSpPr>
          <p:spPr>
            <a:xfrm flipH="1">
              <a:off x="6239898" y="4732867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D1587F56-588C-B314-DCA6-37A7529A1E2C}"/>
                </a:ext>
              </a:extLst>
            </p:cNvPr>
            <p:cNvSpPr/>
            <p:nvPr/>
          </p:nvSpPr>
          <p:spPr>
            <a:xfrm>
              <a:off x="6239898" y="3142096"/>
              <a:ext cx="503802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5813996B-279E-32DA-BE10-10128BDD52B2}"/>
                </a:ext>
              </a:extLst>
            </p:cNvPr>
            <p:cNvSpPr/>
            <p:nvPr/>
          </p:nvSpPr>
          <p:spPr>
            <a:xfrm flipH="1">
              <a:off x="6239898" y="3531563"/>
              <a:ext cx="503802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1C5C90EE-EC97-41C5-852F-8864D0048B98}"/>
                </a:ext>
              </a:extLst>
            </p:cNvPr>
            <p:cNvSpPr/>
            <p:nvPr/>
          </p:nvSpPr>
          <p:spPr>
            <a:xfrm>
              <a:off x="4258698" y="3733800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7EC4BBEA-7FD1-AA85-3E5E-A23E98DD047B}"/>
                </a:ext>
              </a:extLst>
            </p:cNvPr>
            <p:cNvSpPr/>
            <p:nvPr/>
          </p:nvSpPr>
          <p:spPr>
            <a:xfrm flipH="1">
              <a:off x="4258698" y="4123267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97EA9B5F-145C-5DE1-F0B9-16E84491EA7D}"/>
                </a:ext>
              </a:extLst>
            </p:cNvPr>
            <p:cNvSpPr/>
            <p:nvPr/>
          </p:nvSpPr>
          <p:spPr>
            <a:xfrm>
              <a:off x="2072199" y="3733800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15EAD79A-5AEC-E0F0-FBE9-2DAFA18338F1}"/>
                </a:ext>
              </a:extLst>
            </p:cNvPr>
            <p:cNvSpPr/>
            <p:nvPr/>
          </p:nvSpPr>
          <p:spPr>
            <a:xfrm flipH="1">
              <a:off x="2072199" y="4123267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251A69-5D63-D90D-5605-A7DA1D8939CA}"/>
                </a:ext>
              </a:extLst>
            </p:cNvPr>
            <p:cNvSpPr/>
            <p:nvPr/>
          </p:nvSpPr>
          <p:spPr>
            <a:xfrm>
              <a:off x="6972300" y="3531563"/>
              <a:ext cx="1353967" cy="43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SRAM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BC4526-23F5-9697-23A0-839D76B98D31}"/>
                </a:ext>
              </a:extLst>
            </p:cNvPr>
            <p:cNvSpPr txBox="1"/>
            <p:nvPr/>
          </p:nvSpPr>
          <p:spPr>
            <a:xfrm>
              <a:off x="5134864" y="2057400"/>
              <a:ext cx="2485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TESTBENCH</a:t>
              </a:r>
              <a:endParaRPr lang="ko-KR" altLang="en-US" sz="2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67802F-1531-2CC5-2E49-BB75D78208EC}"/>
                </a:ext>
              </a:extLst>
            </p:cNvPr>
            <p:cNvSpPr txBox="1"/>
            <p:nvPr/>
          </p:nvSpPr>
          <p:spPr>
            <a:xfrm>
              <a:off x="4358199" y="5861984"/>
              <a:ext cx="426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>
                  <a:ea typeface="굴림" panose="020B0600000101010101" pitchFamily="50" charset="-127"/>
                </a:rPr>
                <a:t>BUS MATRIX Block diagram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DB02B-08AF-EA90-5977-885AE4F769E3}"/>
                </a:ext>
              </a:extLst>
            </p:cNvPr>
            <p:cNvSpPr txBox="1"/>
            <p:nvPr/>
          </p:nvSpPr>
          <p:spPr>
            <a:xfrm>
              <a:off x="3215199" y="2788585"/>
              <a:ext cx="8996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TOP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6DAC0-F24D-AF68-3E35-E1541B25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07D6A0-94B6-6035-8ACB-0538C2E0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24469-76C4-5A80-A844-AA8458918E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>
                <a:ea typeface="굴림" panose="020B0600000101010101" pitchFamily="50" charset="-127"/>
              </a:rPr>
              <a:t>STEP 0. 1X2 BUS MATRIX </a:t>
            </a:r>
            <a:r>
              <a:rPr lang="ko-KR" altLang="en-US" sz="2200" dirty="0">
                <a:ea typeface="굴림" panose="020B0600000101010101" pitchFamily="50" charset="-127"/>
              </a:rPr>
              <a:t>생성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pPr lvl="1"/>
            <a:r>
              <a:rPr lang="en-US" altLang="ko-KR" sz="1900" dirty="0"/>
              <a:t>PERL</a:t>
            </a:r>
            <a:r>
              <a:rPr lang="ko-KR" altLang="en-US" sz="1900" dirty="0"/>
              <a:t> 파일 실행 </a:t>
            </a:r>
            <a:endParaRPr lang="en-US" altLang="ko-KR" sz="1900" dirty="0"/>
          </a:p>
          <a:p>
            <a:pPr lvl="1"/>
            <a:r>
              <a:rPr lang="en-US" altLang="ko-KR" sz="1900" dirty="0"/>
              <a:t>Slave_0_addr = 32’h0000_0000~32’h0FFF_FFFF</a:t>
            </a:r>
          </a:p>
          <a:p>
            <a:pPr lvl="1"/>
            <a:r>
              <a:rPr lang="en-US" altLang="ko-KR" sz="1900" dirty="0"/>
              <a:t>Slave_1_addr = 32’h1000_0000~32’h1FFF_FFFF</a:t>
            </a:r>
          </a:p>
          <a:p>
            <a:pPr lvl="1"/>
            <a:endParaRPr lang="en-US" altLang="ko-KR" sz="1900" dirty="0"/>
          </a:p>
          <a:p>
            <a:pPr lvl="1"/>
            <a:endParaRPr lang="ko-KR" altLang="en-US" sz="19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AE9622-810C-5E0F-CE7B-EC3C722A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0400"/>
            <a:ext cx="6767843" cy="25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>
                <a:ea typeface="굴림" panose="020B0600000101010101" pitchFamily="50" charset="-127"/>
              </a:rPr>
              <a:t>STEP 1. Block diagram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EDC2FFF-F0F2-1FBB-88C5-C5A0541A1564}"/>
              </a:ext>
            </a:extLst>
          </p:cNvPr>
          <p:cNvGrpSpPr/>
          <p:nvPr/>
        </p:nvGrpSpPr>
        <p:grpSpPr>
          <a:xfrm>
            <a:off x="2438400" y="1981200"/>
            <a:ext cx="7391400" cy="3733800"/>
            <a:chOff x="2514600" y="1752600"/>
            <a:chExt cx="7391400" cy="37338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91460AC-687B-407D-2B48-A77BE545829A}"/>
                </a:ext>
              </a:extLst>
            </p:cNvPr>
            <p:cNvSpPr/>
            <p:nvPr/>
          </p:nvSpPr>
          <p:spPr>
            <a:xfrm>
              <a:off x="2514600" y="1752600"/>
              <a:ext cx="7391400" cy="3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AC659D6-79AF-FFC3-0632-A92E14DDFA88}"/>
                </a:ext>
              </a:extLst>
            </p:cNvPr>
            <p:cNvSpPr/>
            <p:nvPr/>
          </p:nvSpPr>
          <p:spPr>
            <a:xfrm>
              <a:off x="3063240" y="2468565"/>
              <a:ext cx="5318760" cy="2789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C02F1CE-CE14-D0DB-7367-9BAC9E5C8D4E}"/>
                </a:ext>
              </a:extLst>
            </p:cNvPr>
            <p:cNvSpPr/>
            <p:nvPr/>
          </p:nvSpPr>
          <p:spPr>
            <a:xfrm>
              <a:off x="4189740" y="2768600"/>
              <a:ext cx="1353967" cy="238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BUS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MATRIX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6D6D6A-12E1-DCAB-8E47-660C5E2C55AC}"/>
                </a:ext>
              </a:extLst>
            </p:cNvPr>
            <p:cNvSpPr/>
            <p:nvPr/>
          </p:nvSpPr>
          <p:spPr>
            <a:xfrm>
              <a:off x="6139453" y="2743200"/>
              <a:ext cx="1678919" cy="1241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INTERNAL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SRAM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CONTROLLER</a:t>
              </a:r>
            </a:p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CE1E0C8-3799-898C-7E13-5E7AC252581D}"/>
                </a:ext>
              </a:extLst>
            </p:cNvPr>
            <p:cNvSpPr/>
            <p:nvPr/>
          </p:nvSpPr>
          <p:spPr>
            <a:xfrm>
              <a:off x="6139453" y="4140200"/>
              <a:ext cx="1678919" cy="8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EXTERNAL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SRAM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CONTROLLER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F562C3-8EB0-F294-D0A2-AD466D85620B}"/>
                </a:ext>
              </a:extLst>
            </p:cNvPr>
            <p:cNvSpPr/>
            <p:nvPr/>
          </p:nvSpPr>
          <p:spPr>
            <a:xfrm>
              <a:off x="8534400" y="4140200"/>
              <a:ext cx="1219200" cy="8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SRAM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1DEEFBF0-A935-0827-0C44-134854E748B3}"/>
                </a:ext>
              </a:extLst>
            </p:cNvPr>
            <p:cNvSpPr/>
            <p:nvPr/>
          </p:nvSpPr>
          <p:spPr>
            <a:xfrm>
              <a:off x="7848600" y="4267200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05539F4B-0F57-5EF4-D30A-BDE494A2F44A}"/>
                </a:ext>
              </a:extLst>
            </p:cNvPr>
            <p:cNvSpPr/>
            <p:nvPr/>
          </p:nvSpPr>
          <p:spPr>
            <a:xfrm flipH="1">
              <a:off x="7848600" y="4656667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3399DD4E-4A8C-E6A9-77DC-0CFCFC41D0A7}"/>
                </a:ext>
              </a:extLst>
            </p:cNvPr>
            <p:cNvSpPr/>
            <p:nvPr/>
          </p:nvSpPr>
          <p:spPr>
            <a:xfrm>
              <a:off x="5592198" y="4267200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758911B4-4E68-31CD-452A-31BD32899AA7}"/>
                </a:ext>
              </a:extLst>
            </p:cNvPr>
            <p:cNvSpPr/>
            <p:nvPr/>
          </p:nvSpPr>
          <p:spPr>
            <a:xfrm flipH="1">
              <a:off x="5592198" y="4656667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57CF704B-C3E4-B304-B5E9-49B96C1E0C29}"/>
                </a:ext>
              </a:extLst>
            </p:cNvPr>
            <p:cNvSpPr/>
            <p:nvPr/>
          </p:nvSpPr>
          <p:spPr>
            <a:xfrm>
              <a:off x="5592198" y="3065896"/>
              <a:ext cx="503802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90111AC0-7CA8-B108-B62A-744982633973}"/>
                </a:ext>
              </a:extLst>
            </p:cNvPr>
            <p:cNvSpPr/>
            <p:nvPr/>
          </p:nvSpPr>
          <p:spPr>
            <a:xfrm flipH="1">
              <a:off x="5592198" y="3455363"/>
              <a:ext cx="503802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81616ED-FC5F-6631-F037-E0EC1DFC321A}"/>
                </a:ext>
              </a:extLst>
            </p:cNvPr>
            <p:cNvSpPr/>
            <p:nvPr/>
          </p:nvSpPr>
          <p:spPr>
            <a:xfrm>
              <a:off x="6324600" y="3455363"/>
              <a:ext cx="1353967" cy="43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SRAM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DC156119-8278-BDBE-662D-36D2ADFE6F84}"/>
                </a:ext>
              </a:extLst>
            </p:cNvPr>
            <p:cNvSpPr/>
            <p:nvPr/>
          </p:nvSpPr>
          <p:spPr>
            <a:xfrm>
              <a:off x="2819400" y="3605001"/>
              <a:ext cx="1306734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EB531D0A-5617-1533-F580-B12EA846FA58}"/>
                </a:ext>
              </a:extLst>
            </p:cNvPr>
            <p:cNvSpPr/>
            <p:nvPr/>
          </p:nvSpPr>
          <p:spPr>
            <a:xfrm flipH="1">
              <a:off x="2834640" y="3994468"/>
              <a:ext cx="1306734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6F3F3B0-5507-0141-0FB5-4564EEF76F5C}"/>
                </a:ext>
              </a:extLst>
            </p:cNvPr>
            <p:cNvSpPr txBox="1"/>
            <p:nvPr/>
          </p:nvSpPr>
          <p:spPr>
            <a:xfrm>
              <a:off x="5181600" y="1905000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ADP(TESTBENCH)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83363B-2073-A0ED-61DC-82F0D719D276}"/>
                </a:ext>
              </a:extLst>
            </p:cNvPr>
            <p:cNvSpPr txBox="1"/>
            <p:nvPr/>
          </p:nvSpPr>
          <p:spPr>
            <a:xfrm>
              <a:off x="3341466" y="2667000"/>
              <a:ext cx="925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>
                <a:ea typeface="굴림" panose="020B0600000101010101" pitchFamily="50" charset="-127"/>
              </a:rPr>
              <a:t>STEP 1. </a:t>
            </a:r>
            <a:r>
              <a:rPr lang="ko-KR" altLang="en-US" sz="2200" dirty="0">
                <a:ea typeface="굴림" panose="020B0600000101010101" pitchFamily="50" charset="-127"/>
              </a:rPr>
              <a:t>검증</a:t>
            </a:r>
            <a:endParaRPr lang="en-US" altLang="ko-KR" sz="22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7533D0-07DC-3C76-0372-983D0F89502D}"/>
              </a:ext>
            </a:extLst>
          </p:cNvPr>
          <p:cNvGrpSpPr/>
          <p:nvPr/>
        </p:nvGrpSpPr>
        <p:grpSpPr>
          <a:xfrm>
            <a:off x="2514600" y="1828800"/>
            <a:ext cx="7061200" cy="4455758"/>
            <a:chOff x="2667000" y="1828800"/>
            <a:chExt cx="7061200" cy="44557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392D6E-CC82-1374-1AB4-F9C11201C4F6}"/>
                </a:ext>
              </a:extLst>
            </p:cNvPr>
            <p:cNvSpPr/>
            <p:nvPr/>
          </p:nvSpPr>
          <p:spPr>
            <a:xfrm>
              <a:off x="2667000" y="1828800"/>
              <a:ext cx="7061200" cy="4455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664881-8B5F-24E2-3BC6-2154A18A5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452"/>
            <a:stretch/>
          </p:blipFill>
          <p:spPr>
            <a:xfrm>
              <a:off x="3124200" y="1905000"/>
              <a:ext cx="6172200" cy="4286848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9DAFDB-8AE5-54E4-8370-CFF8C9DD20A5}"/>
              </a:ext>
            </a:extLst>
          </p:cNvPr>
          <p:cNvSpPr/>
          <p:nvPr/>
        </p:nvSpPr>
        <p:spPr>
          <a:xfrm>
            <a:off x="2971800" y="1828800"/>
            <a:ext cx="6248400" cy="22098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7DC627-ACEA-626D-5B5C-590744A5574A}"/>
              </a:ext>
            </a:extLst>
          </p:cNvPr>
          <p:cNvSpPr/>
          <p:nvPr/>
        </p:nvSpPr>
        <p:spPr>
          <a:xfrm>
            <a:off x="2971800" y="4038600"/>
            <a:ext cx="6248400" cy="22098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EF7C27-952F-F1E1-9FC7-32A1F3BF2B0C}"/>
              </a:ext>
            </a:extLst>
          </p:cNvPr>
          <p:cNvCxnSpPr>
            <a:cxnSpLocks/>
          </p:cNvCxnSpPr>
          <p:nvPr/>
        </p:nvCxnSpPr>
        <p:spPr>
          <a:xfrm flipH="1">
            <a:off x="9301480" y="2633979"/>
            <a:ext cx="706120" cy="383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93E901-162F-BB9A-F984-D5209D9A8A56}"/>
              </a:ext>
            </a:extLst>
          </p:cNvPr>
          <p:cNvGrpSpPr/>
          <p:nvPr/>
        </p:nvGrpSpPr>
        <p:grpSpPr>
          <a:xfrm>
            <a:off x="9829800" y="1905000"/>
            <a:ext cx="1981200" cy="637539"/>
            <a:chOff x="9829800" y="1905000"/>
            <a:chExt cx="1981200" cy="6375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07458-CDD6-946D-5DEC-BBDCE5CC6665}"/>
                </a:ext>
              </a:extLst>
            </p:cNvPr>
            <p:cNvSpPr/>
            <p:nvPr/>
          </p:nvSpPr>
          <p:spPr>
            <a:xfrm>
              <a:off x="9829800" y="1905000"/>
              <a:ext cx="1981200" cy="63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A11FF9-1F0C-1900-A6FF-30CC583E2986}"/>
                </a:ext>
              </a:extLst>
            </p:cNvPr>
            <p:cNvSpPr txBox="1"/>
            <p:nvPr/>
          </p:nvSpPr>
          <p:spPr>
            <a:xfrm>
              <a:off x="9829800" y="1981200"/>
              <a:ext cx="1981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내부 </a:t>
              </a:r>
              <a:r>
                <a:rPr lang="en-US" altLang="ko-KR" sz="1500" dirty="0"/>
                <a:t>SRAM Controller </a:t>
              </a:r>
              <a:r>
                <a:rPr lang="ko-KR" altLang="en-US" sz="1500" dirty="0"/>
                <a:t>주소</a:t>
              </a:r>
              <a:r>
                <a:rPr lang="en-US" altLang="ko-KR" sz="1500" dirty="0"/>
                <a:t> </a:t>
              </a:r>
              <a:endParaRPr lang="ko-KR" altLang="en-US" sz="15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1568E5-0FBA-7BBC-BA4F-A232C357091A}"/>
              </a:ext>
            </a:extLst>
          </p:cNvPr>
          <p:cNvGrpSpPr/>
          <p:nvPr/>
        </p:nvGrpSpPr>
        <p:grpSpPr>
          <a:xfrm>
            <a:off x="304800" y="3886200"/>
            <a:ext cx="1981200" cy="637539"/>
            <a:chOff x="9829800" y="1905000"/>
            <a:chExt cx="1981200" cy="6375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E7F44E-E20D-AE18-13A9-6F0759A27CA6}"/>
                </a:ext>
              </a:extLst>
            </p:cNvPr>
            <p:cNvSpPr/>
            <p:nvPr/>
          </p:nvSpPr>
          <p:spPr>
            <a:xfrm>
              <a:off x="9829800" y="1905000"/>
              <a:ext cx="1981200" cy="63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E8FE28-634F-78B1-A21F-E62F2F649EE6}"/>
                </a:ext>
              </a:extLst>
            </p:cNvPr>
            <p:cNvSpPr txBox="1"/>
            <p:nvPr/>
          </p:nvSpPr>
          <p:spPr>
            <a:xfrm>
              <a:off x="9829800" y="1981200"/>
              <a:ext cx="1981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외부 </a:t>
              </a:r>
              <a:r>
                <a:rPr lang="en-US" altLang="ko-KR" sz="1500" dirty="0"/>
                <a:t>SRAM Controller </a:t>
              </a:r>
              <a:r>
                <a:rPr lang="ko-KR" altLang="en-US" sz="1500" dirty="0"/>
                <a:t>주소</a:t>
              </a:r>
              <a:r>
                <a:rPr lang="en-US" altLang="ko-KR" sz="1500" dirty="0"/>
                <a:t> </a:t>
              </a:r>
              <a:endParaRPr lang="ko-KR" altLang="en-US" sz="1500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EC4562-866B-2BFB-0B69-29FFE0FC71FC}"/>
              </a:ext>
            </a:extLst>
          </p:cNvPr>
          <p:cNvCxnSpPr>
            <a:cxnSpLocks/>
          </p:cNvCxnSpPr>
          <p:nvPr/>
        </p:nvCxnSpPr>
        <p:spPr>
          <a:xfrm>
            <a:off x="2005584" y="4673877"/>
            <a:ext cx="890016" cy="394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E88B1-2863-FA9F-6FF1-F843F71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5AC835-A1E5-760F-618C-ED5431DC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982FC-EC2F-16C9-78C7-8273856E97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STEP 2. Simulation</a:t>
            </a:r>
            <a:endParaRPr lang="ko-KR" altLang="en-US" sz="2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1836CA-795B-F6B5-B9EA-9EFDA8460E4D}"/>
              </a:ext>
            </a:extLst>
          </p:cNvPr>
          <p:cNvGrpSpPr/>
          <p:nvPr/>
        </p:nvGrpSpPr>
        <p:grpSpPr>
          <a:xfrm>
            <a:off x="1371600" y="1981200"/>
            <a:ext cx="9372600" cy="4250116"/>
            <a:chOff x="1371600" y="1981200"/>
            <a:chExt cx="9372600" cy="42501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3A5D68-BC25-8011-253A-97CE1E2952B6}"/>
                </a:ext>
              </a:extLst>
            </p:cNvPr>
            <p:cNvSpPr/>
            <p:nvPr/>
          </p:nvSpPr>
          <p:spPr>
            <a:xfrm>
              <a:off x="1371600" y="1981200"/>
              <a:ext cx="9372600" cy="3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12526B-DD99-6B4E-B72D-1743B69EE442}"/>
                </a:ext>
              </a:extLst>
            </p:cNvPr>
            <p:cNvSpPr/>
            <p:nvPr/>
          </p:nvSpPr>
          <p:spPr>
            <a:xfrm>
              <a:off x="2400300" y="2590800"/>
              <a:ext cx="6553200" cy="289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3C7C81-CBD7-3C0E-97DE-ACCD080B2B24}"/>
                </a:ext>
              </a:extLst>
            </p:cNvPr>
            <p:cNvSpPr/>
            <p:nvPr/>
          </p:nvSpPr>
          <p:spPr>
            <a:xfrm>
              <a:off x="2887728" y="3556000"/>
              <a:ext cx="1299808" cy="931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ADP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9C940C-3C5F-8798-C99B-5D9D1EC7A237}"/>
                </a:ext>
              </a:extLst>
            </p:cNvPr>
            <p:cNvSpPr/>
            <p:nvPr/>
          </p:nvSpPr>
          <p:spPr>
            <a:xfrm>
              <a:off x="4837440" y="2844800"/>
              <a:ext cx="1353967" cy="238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BUS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MATRIX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7B82E4-FEBE-0C21-EA6D-88B2ABCB4755}"/>
                </a:ext>
              </a:extLst>
            </p:cNvPr>
            <p:cNvSpPr/>
            <p:nvPr/>
          </p:nvSpPr>
          <p:spPr>
            <a:xfrm>
              <a:off x="6787153" y="2819400"/>
              <a:ext cx="1678919" cy="1241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INTERNAL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SRAM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CONTROLLER</a:t>
              </a:r>
            </a:p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22FDC4-437C-1A77-1CE8-0A77CA18D462}"/>
                </a:ext>
              </a:extLst>
            </p:cNvPr>
            <p:cNvSpPr/>
            <p:nvPr/>
          </p:nvSpPr>
          <p:spPr>
            <a:xfrm>
              <a:off x="6787153" y="4216400"/>
              <a:ext cx="1678919" cy="8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EXTERNAL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SRAM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CONTROLLER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DD513B-AB28-794E-5EE7-B5479E914A26}"/>
                </a:ext>
              </a:extLst>
            </p:cNvPr>
            <p:cNvSpPr/>
            <p:nvPr/>
          </p:nvSpPr>
          <p:spPr>
            <a:xfrm>
              <a:off x="9182100" y="4216400"/>
              <a:ext cx="1219200" cy="8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SRAM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235D60C-5B77-3AF0-99C0-C362684DC1B8}"/>
                </a:ext>
              </a:extLst>
            </p:cNvPr>
            <p:cNvSpPr/>
            <p:nvPr/>
          </p:nvSpPr>
          <p:spPr>
            <a:xfrm>
              <a:off x="8496300" y="4343400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54A5BD13-CF77-2106-E6AA-E29E471B3F0F}"/>
                </a:ext>
              </a:extLst>
            </p:cNvPr>
            <p:cNvSpPr/>
            <p:nvPr/>
          </p:nvSpPr>
          <p:spPr>
            <a:xfrm flipH="1">
              <a:off x="8496300" y="4732867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653DBD6A-BFC0-0959-300B-3C90198082B6}"/>
                </a:ext>
              </a:extLst>
            </p:cNvPr>
            <p:cNvSpPr/>
            <p:nvPr/>
          </p:nvSpPr>
          <p:spPr>
            <a:xfrm>
              <a:off x="6239898" y="4343400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BC9791A-E245-053F-0721-48E9D2C628D2}"/>
                </a:ext>
              </a:extLst>
            </p:cNvPr>
            <p:cNvSpPr/>
            <p:nvPr/>
          </p:nvSpPr>
          <p:spPr>
            <a:xfrm flipH="1">
              <a:off x="6239898" y="4732867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0397DADF-C0B2-8C03-62A3-BAD56BEC840B}"/>
                </a:ext>
              </a:extLst>
            </p:cNvPr>
            <p:cNvSpPr/>
            <p:nvPr/>
          </p:nvSpPr>
          <p:spPr>
            <a:xfrm>
              <a:off x="6239898" y="3142096"/>
              <a:ext cx="503802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BBA540DE-7D18-7481-A6BF-53FA25372B88}"/>
                </a:ext>
              </a:extLst>
            </p:cNvPr>
            <p:cNvSpPr/>
            <p:nvPr/>
          </p:nvSpPr>
          <p:spPr>
            <a:xfrm flipH="1">
              <a:off x="6239898" y="3531563"/>
              <a:ext cx="503802" cy="1203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41CCB9C0-3338-FFDC-A770-2D6A2699E5D0}"/>
                </a:ext>
              </a:extLst>
            </p:cNvPr>
            <p:cNvSpPr/>
            <p:nvPr/>
          </p:nvSpPr>
          <p:spPr>
            <a:xfrm>
              <a:off x="4258698" y="3733800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76626D93-839B-BED4-1DCE-B2854DE02AFD}"/>
                </a:ext>
              </a:extLst>
            </p:cNvPr>
            <p:cNvSpPr/>
            <p:nvPr/>
          </p:nvSpPr>
          <p:spPr>
            <a:xfrm flipH="1">
              <a:off x="4258698" y="4123267"/>
              <a:ext cx="503802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5547B7C5-E125-F251-FA2C-FB00CAF9623F}"/>
                </a:ext>
              </a:extLst>
            </p:cNvPr>
            <p:cNvSpPr/>
            <p:nvPr/>
          </p:nvSpPr>
          <p:spPr>
            <a:xfrm>
              <a:off x="2072199" y="3733800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DBF43C1D-7A7B-85B4-3744-ECF241DD04AA}"/>
                </a:ext>
              </a:extLst>
            </p:cNvPr>
            <p:cNvSpPr/>
            <p:nvPr/>
          </p:nvSpPr>
          <p:spPr>
            <a:xfrm flipH="1">
              <a:off x="2072199" y="4123267"/>
              <a:ext cx="609600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1194CF-2454-2257-3022-766DBE88C9E0}"/>
                </a:ext>
              </a:extLst>
            </p:cNvPr>
            <p:cNvSpPr/>
            <p:nvPr/>
          </p:nvSpPr>
          <p:spPr>
            <a:xfrm>
              <a:off x="6972300" y="3531563"/>
              <a:ext cx="1353967" cy="43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SRAM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27A85E-3A4F-2C97-F1EF-5FA6751617AD}"/>
                </a:ext>
              </a:extLst>
            </p:cNvPr>
            <p:cNvSpPr txBox="1"/>
            <p:nvPr/>
          </p:nvSpPr>
          <p:spPr>
            <a:xfrm>
              <a:off x="5134864" y="2057400"/>
              <a:ext cx="2485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TESTBENCH</a:t>
              </a:r>
              <a:endParaRPr lang="ko-KR" altLang="en-US" sz="2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399723-D688-A1A8-E8AB-3B494BC7A42D}"/>
                </a:ext>
              </a:extLst>
            </p:cNvPr>
            <p:cNvSpPr txBox="1"/>
            <p:nvPr/>
          </p:nvSpPr>
          <p:spPr>
            <a:xfrm>
              <a:off x="4358199" y="5861984"/>
              <a:ext cx="426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>
                  <a:ea typeface="굴림" panose="020B0600000101010101" pitchFamily="50" charset="-127"/>
                </a:rPr>
                <a:t>BUS MATRIX Block diagram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F44B8C-5361-91FC-28C0-2F45E64541FB}"/>
                </a:ext>
              </a:extLst>
            </p:cNvPr>
            <p:cNvSpPr txBox="1"/>
            <p:nvPr/>
          </p:nvSpPr>
          <p:spPr>
            <a:xfrm>
              <a:off x="3215199" y="2788585"/>
              <a:ext cx="8996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TOP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24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5E88B-6DFB-7A81-D470-B63684C2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BUS MATRIX </a:t>
            </a:r>
            <a:r>
              <a:rPr lang="ko-KR" altLang="en-US" dirty="0">
                <a:ea typeface="굴림" panose="020B0600000101010101" pitchFamily="50" charset="-127"/>
              </a:rPr>
              <a:t>진행 방법 및 검증 방법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122441-5C18-9A5F-C11B-4A78C89C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BC45C-5DA2-D7F5-B5D0-EA82502D5D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STEP 2. Simulation testbench task</a:t>
            </a:r>
            <a:endParaRPr lang="ko-KR" altLang="en-US" sz="2200" dirty="0"/>
          </a:p>
          <a:p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C666A-DC85-BAF8-10A9-5F8E6803B299}"/>
              </a:ext>
            </a:extLst>
          </p:cNvPr>
          <p:cNvSpPr txBox="1"/>
          <p:nvPr/>
        </p:nvSpPr>
        <p:spPr>
          <a:xfrm>
            <a:off x="833882" y="2154971"/>
            <a:ext cx="5185918" cy="37856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task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host_to_fpga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input [7:0]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char_in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begin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serial_in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#(BAUD_TIME);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// Data bits (payload)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for (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&lt; 8;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+ 1) 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begin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serial_in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char_in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#(BAUD_TIME);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end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// Stop bit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serial_in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#(BAUD_TIME);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$display("[time %t, sim. cycle %d] [Host (tb) --&gt; FPGA_SERIAL_RX] Sent char 8'h%h", $time, cycle,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char_in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repeat (2) @(posedge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clk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end</a:t>
            </a:r>
          </a:p>
          <a:p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endtask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D38F9-9023-613B-0BB6-C982489336B2}"/>
              </a:ext>
            </a:extLst>
          </p:cNvPr>
          <p:cNvSpPr txBox="1"/>
          <p:nvPr/>
        </p:nvSpPr>
        <p:spPr>
          <a:xfrm>
            <a:off x="6172200" y="2157948"/>
            <a:ext cx="5181600" cy="37856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task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fpga_to_host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input [7:0]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expected_char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begin  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while (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TxD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=== 1) begin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@(posedge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clk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end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for (j = 0; j &lt; 10; j = j + 1) begin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char_out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[j] =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TxD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#(BAUD_TIME);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end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if (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expected_char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char_out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[8:1]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test_status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"PASSED";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else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test_status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"FAILED";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begin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$display(“[ %s ]“,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test_status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end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endtask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455E6-0F1C-C302-087B-71069315A2D3}"/>
              </a:ext>
            </a:extLst>
          </p:cNvPr>
          <p:cNvSpPr txBox="1"/>
          <p:nvPr/>
        </p:nvSpPr>
        <p:spPr>
          <a:xfrm>
            <a:off x="2743200" y="5943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&lt;TX task&gt;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5DDC-1070-FBEA-D34D-8E32D7C90835}"/>
              </a:ext>
            </a:extLst>
          </p:cNvPr>
          <p:cNvSpPr txBox="1"/>
          <p:nvPr/>
        </p:nvSpPr>
        <p:spPr>
          <a:xfrm>
            <a:off x="8153400" y="5943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&lt;RX task&gt;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686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3984</TotalTime>
  <Words>1027</Words>
  <Application>Microsoft Office PowerPoint</Application>
  <PresentationFormat>와이드스크린</PresentationFormat>
  <Paragraphs>252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HyeonJin Sim System Semiconductor Engineering University of Sangmyung</vt:lpstr>
      <vt:lpstr>Contents</vt:lpstr>
      <vt:lpstr>이전까지 진행 상황</vt:lpstr>
      <vt:lpstr>BUS MATRIX Block diagram</vt:lpstr>
      <vt:lpstr>BUS MATRIX 진행 방법 및 검증 방법</vt:lpstr>
      <vt:lpstr>BUS MATRIX 진행 방법 및 검증 방법</vt:lpstr>
      <vt:lpstr>BUS MATRIX 진행 방법 및 검증 방법</vt:lpstr>
      <vt:lpstr>BUS MATRIX 진행 방법 및 검증 방법</vt:lpstr>
      <vt:lpstr>BUS MATRIX 진행 방법 및 검증 방법</vt:lpstr>
      <vt:lpstr>BUS MATRIX 진행 방법 및 검증 방법</vt:lpstr>
      <vt:lpstr>BUS MATRIX 진행 방법 및 검증 방법</vt:lpstr>
      <vt:lpstr>BUS MATRIX 진행 방법 및 검증 방법</vt:lpstr>
      <vt:lpstr>BUS MATRIX 진행 방법 및 검증 방법</vt:lpstr>
      <vt:lpstr>BUS MATRIX 진행 방법 및 검증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sim hyeonjin</cp:lastModifiedBy>
  <cp:revision>434</cp:revision>
  <dcterms:created xsi:type="dcterms:W3CDTF">2013-05-12T07:12:15Z</dcterms:created>
  <dcterms:modified xsi:type="dcterms:W3CDTF">2023-08-27T14:23:51Z</dcterms:modified>
</cp:coreProperties>
</file>