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5" r:id="rId8"/>
    <p:sldId id="269" r:id="rId9"/>
    <p:sldId id="268" r:id="rId10"/>
    <p:sldId id="267" r:id="rId11"/>
    <p:sldId id="270" r:id="rId12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5E4918-4E83-424A-9FFD-7CF10C765A30}" v="226" dt="2022-08-03T01:42:12.7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5787" autoAdjust="0"/>
  </p:normalViewPr>
  <p:slideViewPr>
    <p:cSldViewPr>
      <p:cViewPr varScale="1">
        <p:scale>
          <a:sx n="109" d="100"/>
          <a:sy n="109" d="100"/>
        </p:scale>
        <p:origin x="92" y="1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06" d="100"/>
          <a:sy n="106" d="100"/>
        </p:scale>
        <p:origin x="259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25A70-5908-4F26-95C5-87BC94421A41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C53CC-49FF-4CD2-A4C1-1F15E1088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98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5:28:17.7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24575,'0'44'0,"0"-28"0,0-26 0,0-11 0,0 36 0,0 9 0,0-24 0,0-14 0,3 3-1365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5:28:17.7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24575,'1'0'8,"-1"0"0,1 0 0,0 1 0,0-1-1,-1 0 1,1 0 0,0 1 0,-1-1 0,1 0 0,-1 1 0,1-1-1,0 1 1,-1-1 0,1 1 0,-1-1 0,1 1 0,-1-1 0,0 1-1,1-1 1,-1 1 0,1 0 0,-1-1 0,0 1 0,0 0-1,1-1 1,-1 1 0,0 0 0,0-1 0,0 1 0,0 0 0,1 0-1,-1-1 1,0 1 0,0 0 0,-1-1 0,1 2 0,-3 35-319,1-19-1034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5:28:17.7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24575,'0'1'0,"0"1"0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5:28:17.7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24575,'0'1'0,"0"1"0,0 0 0,0 2 0,0 0 0,0 0 0,0 1 0,0-1 0,0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5:28:17.7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24575,'1'1'0,"0"1"0,0-1 0,0 1 0,0-1 0,0 1 0,0 0 0,-1-1 0,1 1 0,-1 0 0,1-1 0,-1 1 0,1 0 0,-1-1 0,0 1 0,0 3 0,2 6 0,4 15-1365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3A17A-95E8-4381-B66B-5D6DE2B3048A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C9D69-9831-4844-8B1E-062B2DA58B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90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3B6732A1-8A50-42D0-9FB5-A7CC4F887D83}" type="datetime1">
              <a:rPr lang="en-US" smtClean="0"/>
              <a:t>8/27/2023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>
            <a:lvl1pPr algn="l" eaLnBrk="1" latinLnBrk="0" hangingPunct="1">
              <a:defRPr/>
            </a:lvl1pPr>
          </a:lstStyle>
          <a:p>
            <a:fld id="{EA7C8D44-3667-46F6-9772-CC52308E2A7F}" type="slidenum">
              <a:rPr kumimoji="0" lang="en-US" altLang="ko-KR" smtClean="0"/>
              <a:pPr/>
              <a:t>‹#›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32F6112-2530-4960-AA07-04E672D1E722}" type="datetime1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96A6EFF-8172-426D-9AC7-B0DD95EEE533}" type="datetime1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4B809B3-6A2C-46CF-98AB-C7B45372B065}" type="datetime1">
              <a:rPr lang="en-US" smtClean="0"/>
              <a:t>8/27/2023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 eaLnBrk="1" latinLnBrk="0" hangingPunct="1">
              <a:defRPr/>
            </a:lvl1pPr>
          </a:lstStyle>
          <a:p>
            <a:fld id="{EA7C8D44-3667-46F6-9772-CC52308E2A7F}" type="slidenum">
              <a:rPr kumimoji="0" lang="en-US" altLang="ko-KR" smtClean="0"/>
              <a:pPr/>
              <a:t>‹#›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pPr eaLnBrk="1" latinLnBrk="0" hangingPunct="1"/>
            <a:fld id="{C191117F-3CD7-4767-AEE5-49A060274EAA}" type="datetime1">
              <a:rPr lang="en-US" smtClean="0"/>
              <a:t>8/27/2023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7B8C5CE-9DF7-4BB4-863A-6E277DDC03D4}" type="datetime1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EE11402-9D83-40E7-9253-0548CE63EB94}" type="datetime1">
              <a:rPr lang="en-US" smtClean="0"/>
              <a:t>8/27/2023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C0C8811-C7DA-4658-BB60-F635F9220CDF}" type="datetime1">
              <a:rPr lang="en-US" smtClean="0"/>
              <a:t>8/27/2023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EB38FCF-5E28-44CB-A212-D3E75CA77D8D}" type="datetime1">
              <a:rPr lang="en-US" smtClean="0"/>
              <a:t>8/27/2023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55FE7C6-0DE5-4400-A2DD-37AB2CB98797}" type="datetime1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312819A-A7E0-496A-9C6B-0FBBF375D97B}" type="datetime1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470973"/>
            <a:ext cx="1063524" cy="304168"/>
          </a:xfrm>
          <a:prstGeom prst="rect">
            <a:avLst/>
          </a:prstGeom>
        </p:spPr>
      </p:pic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0259BA2E-082A-4ACD-AA34-4B617DF5D259}" type="datetime1">
              <a:rPr lang="en-US" smtClean="0"/>
              <a:t>8/27/2023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14.png"/><Relationship Id="rId4" Type="http://schemas.openxmlformats.org/officeDocument/2006/relationships/image" Target="../media/image110.png"/><Relationship Id="rId9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Summer</a:t>
            </a:r>
            <a:r>
              <a:rPr lang="ko-KR" altLang="en-US" dirty="0"/>
              <a:t> </a:t>
            </a:r>
            <a:r>
              <a:rPr lang="en-US" altLang="ko-KR" dirty="0"/>
              <a:t>vacation 2023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7800" y="1981200"/>
            <a:ext cx="9601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b="1" dirty="0">
                <a:solidFill>
                  <a:srgbClr val="C00000"/>
                </a:solidFill>
              </a:rPr>
              <a:t>2023 SUMMER Bootcamp</a:t>
            </a:r>
          </a:p>
          <a:p>
            <a:pPr algn="r"/>
            <a:r>
              <a:rPr lang="en-US" altLang="ko-KR" sz="3600" b="1" dirty="0">
                <a:solidFill>
                  <a:srgbClr val="C00000"/>
                </a:solidFill>
              </a:rPr>
              <a:t>CPU Seminar</a:t>
            </a:r>
          </a:p>
        </p:txBody>
      </p: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662853" y="3810000"/>
            <a:ext cx="9144000" cy="990600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202121369 </a:t>
            </a:r>
            <a:r>
              <a:rPr lang="ko-KR" altLang="en-US" sz="2000" dirty="0" err="1"/>
              <a:t>오호빈</a:t>
            </a:r>
            <a:br>
              <a:rPr lang="en-US" altLang="ko-KR" sz="2000" dirty="0"/>
            </a:br>
            <a:r>
              <a:rPr lang="en-US" altLang="ko-KR" sz="2000" dirty="0"/>
              <a:t>System Semiconductor Engineering</a:t>
            </a:r>
            <a:br>
              <a:rPr lang="en-US" altLang="ko-KR" sz="2000" dirty="0"/>
            </a:br>
            <a:r>
              <a:rPr lang="en-US" altLang="ko-KR" sz="2000" dirty="0"/>
              <a:t>University of </a:t>
            </a:r>
            <a:r>
              <a:rPr lang="en-US" altLang="ko-KR" sz="2000" dirty="0" err="1"/>
              <a:t>Sangmyung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2763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1E1D6A4-F57D-8CEC-C4D8-92941439D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134465"/>
            <a:ext cx="7251700" cy="421553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D05ECCF-D13A-CD1E-2B13-92CC2026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5890"/>
            <a:ext cx="10972800" cy="990600"/>
          </a:xfrm>
        </p:spPr>
        <p:txBody>
          <a:bodyPr/>
          <a:lstStyle/>
          <a:p>
            <a:r>
              <a:rPr lang="en-US" altLang="ko-KR" dirty="0"/>
              <a:t>Week07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A966157-F80C-1DCE-0452-369E87278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10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52C92571-3653-2B56-90C0-483407C94DF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Async Memory     Sync Memory </a:t>
            </a:r>
          </a:p>
          <a:p>
            <a:pPr marL="0" indent="0">
              <a:buNone/>
              <a:tabLst>
                <a:tab pos="7800975" algn="l"/>
              </a:tabLst>
            </a:pPr>
            <a:r>
              <a:rPr lang="en-US" altLang="ko-KR" dirty="0"/>
              <a:t>   - </a:t>
            </a:r>
            <a:r>
              <a:rPr lang="en-US" altLang="ko-KR" sz="2800" dirty="0"/>
              <a:t>Pipeline </a:t>
            </a:r>
            <a:r>
              <a:rPr lang="en-US" altLang="ko-KR" dirty="0"/>
              <a:t>Processor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9BD9F14-9764-F7F8-5370-B5D45806D284}"/>
              </a:ext>
            </a:extLst>
          </p:cNvPr>
          <p:cNvCxnSpPr/>
          <p:nvPr/>
        </p:nvCxnSpPr>
        <p:spPr>
          <a:xfrm>
            <a:off x="3089033" y="1471248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BED228A-14B0-F7EE-60F3-DF7B19DEAE6F}"/>
              </a:ext>
            </a:extLst>
          </p:cNvPr>
          <p:cNvSpPr txBox="1"/>
          <p:nvPr/>
        </p:nvSpPr>
        <p:spPr>
          <a:xfrm>
            <a:off x="-381000" y="3040618"/>
            <a:ext cx="4593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I-Mem/D-Mem 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read 1clk delay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6F2BE34-77E5-2B68-660B-4876E6B9B6BE}"/>
              </a:ext>
            </a:extLst>
          </p:cNvPr>
          <p:cNvCxnSpPr/>
          <p:nvPr/>
        </p:nvCxnSpPr>
        <p:spPr>
          <a:xfrm>
            <a:off x="1756664" y="3962400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9ADD444-B5D3-EFC4-EE6D-1B626D44E2DC}"/>
              </a:ext>
            </a:extLst>
          </p:cNvPr>
          <p:cNvSpPr/>
          <p:nvPr/>
        </p:nvSpPr>
        <p:spPr>
          <a:xfrm>
            <a:off x="4268244" y="2895601"/>
            <a:ext cx="684756" cy="990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7260DAA-28F8-EEE7-338D-C2C7CA33970B}"/>
              </a:ext>
            </a:extLst>
          </p:cNvPr>
          <p:cNvSpPr/>
          <p:nvPr/>
        </p:nvSpPr>
        <p:spPr>
          <a:xfrm>
            <a:off x="7924800" y="2209799"/>
            <a:ext cx="1143000" cy="90891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919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644C4D-653A-265D-3106-937E955C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990600"/>
          </a:xfrm>
        </p:spPr>
        <p:txBody>
          <a:bodyPr/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47318D2-D603-35ED-946F-D0CA3C972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11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491481-730C-68F9-CC4A-56A7CE0B17A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UC Berkely EECS 151. Introduction to Digital Design and Integrated Circuits</a:t>
            </a:r>
          </a:p>
          <a:p>
            <a:r>
              <a:rPr lang="ko-KR" altLang="en-US" dirty="0"/>
              <a:t>원리부터 설계까지 쉽고 명확한 컴퓨터구조 </a:t>
            </a:r>
            <a:r>
              <a:rPr lang="en-US" altLang="ko-KR" dirty="0"/>
              <a:t>- </a:t>
            </a:r>
            <a:r>
              <a:rPr lang="ko-KR" altLang="en-US" dirty="0"/>
              <a:t>서태원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78B7F1-C39B-7BD6-ED7B-E5E45089968F}"/>
              </a:ext>
            </a:extLst>
          </p:cNvPr>
          <p:cNvSpPr txBox="1"/>
          <p:nvPr/>
        </p:nvSpPr>
        <p:spPr>
          <a:xfrm>
            <a:off x="3848100" y="3200400"/>
            <a:ext cx="44958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dirty="0"/>
              <a:t>Q</a:t>
            </a:r>
            <a:r>
              <a:rPr lang="en-US" altLang="ko-KR" sz="7200" dirty="0"/>
              <a:t>&amp;</a:t>
            </a:r>
            <a:r>
              <a:rPr lang="en-US" altLang="ko-KR" sz="11500" dirty="0"/>
              <a:t>A</a:t>
            </a:r>
            <a:endParaRPr lang="ko-KR" altLang="en-US" sz="11500" dirty="0"/>
          </a:p>
        </p:txBody>
      </p:sp>
    </p:spTree>
    <p:extLst>
      <p:ext uri="{BB962C8B-B14F-4D97-AF65-F5344CB8AC3E}">
        <p14:creationId xmlns:p14="http://schemas.microsoft.com/office/powerpoint/2010/main" val="2428311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BB2D4-8882-C04D-6C0C-1F93A5FB5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Week01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CB2C376-D080-7C8B-28C5-2EAC9A33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49AB85-516B-6ED8-F90C-07264510C6E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RISC-V Assembly Language</a:t>
            </a:r>
          </a:p>
          <a:p>
            <a:r>
              <a:rPr lang="en-US" altLang="ko-KR" dirty="0"/>
              <a:t>Digital Building block design &amp; Simulation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C7C9C8-BA69-E774-615D-A5994E600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438400"/>
            <a:ext cx="6172200" cy="33469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640EBF1-99E7-88CA-5549-A49E2FB4F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6631" y="2747096"/>
            <a:ext cx="635089" cy="12002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4141511-3C3E-F153-A947-FC2F05B43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5020" y="2747095"/>
            <a:ext cx="646665" cy="120021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3C6EE43-682B-9493-C9FD-25E8B4FFC9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9046" y="4248531"/>
            <a:ext cx="1266739" cy="151336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E0B5625-A358-1694-2107-1BAA4658A6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3987" y="4422445"/>
            <a:ext cx="860308" cy="130219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85A72FF-C689-64B0-B1D1-2820BB9728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11366" y="4205612"/>
            <a:ext cx="739083" cy="151336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405875D-01D5-C792-175B-85330DE540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25000" y="3099573"/>
            <a:ext cx="1324703" cy="49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024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63EB9-1C7E-2380-4D33-7C2F9DB7B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Week02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9C7B902-E789-CAEB-A633-E88E17A58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3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FFB69C-6E12-6884-A4C7-B4519D2CB43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Single Cycle Processor design [14 Instruction]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541A3EE-8FD1-D91A-AC8A-47BEDB4B0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67946"/>
            <a:ext cx="8763000" cy="458840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F6C1925-628F-1506-648F-6675F114BD56}"/>
              </a:ext>
            </a:extLst>
          </p:cNvPr>
          <p:cNvSpPr/>
          <p:nvPr/>
        </p:nvSpPr>
        <p:spPr>
          <a:xfrm>
            <a:off x="987666" y="3774829"/>
            <a:ext cx="457200" cy="4572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76AAFA-D1D3-4657-BB98-2157D6B6D64F}"/>
              </a:ext>
            </a:extLst>
          </p:cNvPr>
          <p:cNvSpPr/>
          <p:nvPr/>
        </p:nvSpPr>
        <p:spPr>
          <a:xfrm>
            <a:off x="3162300" y="1767946"/>
            <a:ext cx="1524000" cy="166105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AC8BACF-B722-85F4-536D-E2C23F7D94FB}"/>
              </a:ext>
            </a:extLst>
          </p:cNvPr>
          <p:cNvSpPr/>
          <p:nvPr/>
        </p:nvSpPr>
        <p:spPr>
          <a:xfrm>
            <a:off x="5219700" y="4047649"/>
            <a:ext cx="381000" cy="52435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79FD8C8-6957-D4D5-7D5C-8C46195952CF}"/>
              </a:ext>
            </a:extLst>
          </p:cNvPr>
          <p:cNvSpPr/>
          <p:nvPr/>
        </p:nvSpPr>
        <p:spPr>
          <a:xfrm>
            <a:off x="8267700" y="3886200"/>
            <a:ext cx="381000" cy="52435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0896A2-D4CB-6C53-7192-8D23FF80C336}"/>
              </a:ext>
            </a:extLst>
          </p:cNvPr>
          <p:cNvSpPr txBox="1"/>
          <p:nvPr/>
        </p:nvSpPr>
        <p:spPr>
          <a:xfrm>
            <a:off x="9906000" y="1828800"/>
            <a:ext cx="838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LW</a:t>
            </a:r>
          </a:p>
          <a:p>
            <a:pPr algn="ctr"/>
            <a:r>
              <a:rPr lang="en-US" altLang="ko-KR" dirty="0"/>
              <a:t>SW</a:t>
            </a:r>
          </a:p>
          <a:p>
            <a:pPr algn="ctr"/>
            <a:r>
              <a:rPr lang="en-US" altLang="ko-KR" dirty="0"/>
              <a:t>BEQ</a:t>
            </a:r>
          </a:p>
          <a:p>
            <a:pPr algn="ctr"/>
            <a:r>
              <a:rPr lang="en-US" altLang="ko-KR" dirty="0"/>
              <a:t>ADD</a:t>
            </a:r>
          </a:p>
          <a:p>
            <a:pPr algn="ctr"/>
            <a:r>
              <a:rPr lang="en-US" altLang="ko-KR" dirty="0"/>
              <a:t>AND</a:t>
            </a:r>
          </a:p>
          <a:p>
            <a:pPr algn="ctr"/>
            <a:r>
              <a:rPr lang="en-US" altLang="ko-KR" dirty="0"/>
              <a:t>SUB</a:t>
            </a:r>
          </a:p>
          <a:p>
            <a:pPr algn="ctr"/>
            <a:r>
              <a:rPr lang="en-US" altLang="ko-KR" dirty="0"/>
              <a:t>SLT</a:t>
            </a:r>
          </a:p>
          <a:p>
            <a:pPr algn="ctr"/>
            <a:r>
              <a:rPr lang="en-US" altLang="ko-KR" dirty="0"/>
              <a:t>OR</a:t>
            </a:r>
          </a:p>
          <a:p>
            <a:pPr algn="ctr"/>
            <a:r>
              <a:rPr lang="en-US" altLang="ko-KR" dirty="0"/>
              <a:t>ADDI</a:t>
            </a:r>
          </a:p>
          <a:p>
            <a:pPr algn="ctr"/>
            <a:r>
              <a:rPr lang="en-US" altLang="ko-KR" dirty="0"/>
              <a:t>JAL</a:t>
            </a:r>
          </a:p>
          <a:p>
            <a:pPr algn="ctr"/>
            <a:r>
              <a:rPr lang="en-US" altLang="ko-KR" dirty="0"/>
              <a:t>XOR</a:t>
            </a:r>
          </a:p>
          <a:p>
            <a:pPr algn="ctr"/>
            <a:r>
              <a:rPr lang="en-US" altLang="ko-KR" dirty="0"/>
              <a:t>SLL</a:t>
            </a:r>
          </a:p>
          <a:p>
            <a:pPr algn="ctr"/>
            <a:r>
              <a:rPr lang="en-US" altLang="ko-KR" dirty="0"/>
              <a:t>SRL</a:t>
            </a:r>
          </a:p>
          <a:p>
            <a:pPr algn="ctr"/>
            <a:r>
              <a:rPr lang="en-US" altLang="ko-KR" dirty="0"/>
              <a:t>BNE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3933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29867-15BA-CDCF-1739-E3BC9DF62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Week03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D49672E-9A4C-4C71-1F41-9B4EC14A2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4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FCC079-3E64-C7FA-757B-86C989A0271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Single Cycle Processor design [26 Instruction] &amp; Make test vector(</a:t>
            </a:r>
            <a:r>
              <a:rPr lang="en-US" altLang="ko-KR" dirty="0" err="1"/>
              <a:t>asm</a:t>
            </a:r>
            <a:r>
              <a:rPr lang="en-US" altLang="ko-KR" dirty="0"/>
              <a:t>)</a:t>
            </a:r>
          </a:p>
        </p:txBody>
      </p:sp>
      <p:pic>
        <p:nvPicPr>
          <p:cNvPr id="113" name="그림 112">
            <a:extLst>
              <a:ext uri="{FF2B5EF4-FFF2-40B4-BE49-F238E27FC236}">
                <a16:creationId xmlns:a16="http://schemas.microsoft.com/office/drawing/2014/main" id="{1D29E153-508E-72C9-B34A-74A9B90BC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372" y="1943674"/>
            <a:ext cx="2950300" cy="4050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70D3C0-F3A7-4E8D-8B5E-B86F215C702A}"/>
              </a:ext>
            </a:extLst>
          </p:cNvPr>
          <p:cNvSpPr txBox="1"/>
          <p:nvPr/>
        </p:nvSpPr>
        <p:spPr>
          <a:xfrm>
            <a:off x="6858000" y="2094000"/>
            <a:ext cx="793939" cy="4262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LW</a:t>
            </a:r>
          </a:p>
          <a:p>
            <a:pPr algn="ctr"/>
            <a:r>
              <a:rPr lang="en-US" altLang="ko-KR" dirty="0"/>
              <a:t>SW</a:t>
            </a:r>
          </a:p>
          <a:p>
            <a:pPr algn="ctr"/>
            <a:r>
              <a:rPr lang="en-US" altLang="ko-KR" dirty="0"/>
              <a:t>BEQ</a:t>
            </a:r>
          </a:p>
          <a:p>
            <a:pPr algn="ctr"/>
            <a:r>
              <a:rPr lang="en-US" altLang="ko-KR" dirty="0"/>
              <a:t>ADD</a:t>
            </a:r>
          </a:p>
          <a:p>
            <a:pPr algn="ctr"/>
            <a:r>
              <a:rPr lang="en-US" altLang="ko-KR" dirty="0"/>
              <a:t>AND</a:t>
            </a:r>
          </a:p>
          <a:p>
            <a:pPr algn="ctr"/>
            <a:r>
              <a:rPr lang="en-US" altLang="ko-KR" dirty="0"/>
              <a:t>SUB</a:t>
            </a:r>
          </a:p>
          <a:p>
            <a:pPr algn="ctr"/>
            <a:r>
              <a:rPr lang="en-US" altLang="ko-KR" dirty="0"/>
              <a:t>SLT</a:t>
            </a:r>
          </a:p>
          <a:p>
            <a:pPr algn="ctr"/>
            <a:r>
              <a:rPr lang="en-US" altLang="ko-KR" dirty="0"/>
              <a:t>OR</a:t>
            </a:r>
          </a:p>
          <a:p>
            <a:pPr algn="ctr"/>
            <a:r>
              <a:rPr lang="en-US" altLang="ko-KR" dirty="0"/>
              <a:t>ADDI</a:t>
            </a:r>
          </a:p>
          <a:p>
            <a:pPr algn="ctr"/>
            <a:r>
              <a:rPr lang="en-US" altLang="ko-KR" dirty="0"/>
              <a:t>JAL</a:t>
            </a:r>
          </a:p>
          <a:p>
            <a:pPr algn="ctr"/>
            <a:r>
              <a:rPr lang="en-US" altLang="ko-KR" dirty="0"/>
              <a:t>XOR</a:t>
            </a:r>
          </a:p>
          <a:p>
            <a:pPr algn="ctr"/>
            <a:r>
              <a:rPr lang="en-US" altLang="ko-KR" dirty="0"/>
              <a:t>SLL</a:t>
            </a:r>
          </a:p>
          <a:p>
            <a:pPr algn="ctr"/>
            <a:r>
              <a:rPr lang="en-US" altLang="ko-KR" dirty="0"/>
              <a:t>SRL</a:t>
            </a:r>
          </a:p>
          <a:p>
            <a:pPr algn="ctr"/>
            <a:r>
              <a:rPr lang="en-US" altLang="ko-KR" dirty="0"/>
              <a:t>BNE</a:t>
            </a:r>
          </a:p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A3DEC5-A511-EF18-E40A-A60E459E3818}"/>
              </a:ext>
            </a:extLst>
          </p:cNvPr>
          <p:cNvSpPr txBox="1"/>
          <p:nvPr/>
        </p:nvSpPr>
        <p:spPr>
          <a:xfrm>
            <a:off x="7543800" y="2094000"/>
            <a:ext cx="101775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LUI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SRA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LBU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BLT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BLTU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BGE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BGEU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JALR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AUIPC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SB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SLLI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SRAI</a:t>
            </a:r>
          </a:p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B0E5DBD-92B4-17E8-0480-FED1BAAFE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48" y="2298774"/>
            <a:ext cx="5966295" cy="334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591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DF636-6766-E065-4312-ACC1C5640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Week04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A07E6E9-CCBC-0CA4-B8E1-B70822701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5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EACEB4-64CB-DD31-FADE-F34B335BD17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829"/>
            <a:ext cx="10972800" cy="4937760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Single Cycle Processor design [37 Instruction] + </a:t>
            </a:r>
            <a:r>
              <a:rPr lang="en-US" altLang="ko-KR" sz="2000" dirty="0" err="1"/>
              <a:t>Csr</a:t>
            </a:r>
            <a:r>
              <a:rPr lang="en-US" altLang="ko-KR" sz="2000" dirty="0"/>
              <a:t> Register  =   Single Cycle Processor finish</a:t>
            </a:r>
          </a:p>
          <a:p>
            <a:r>
              <a:rPr lang="en-US" altLang="ko-KR" sz="2000" dirty="0"/>
              <a:t>Add register for Next step(Pipeline Processor)</a:t>
            </a:r>
            <a:endParaRPr lang="ko-KR" altLang="en-US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830DA5B-DAB7-B1EE-E541-16F39EF29EE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86947" y="1976176"/>
            <a:ext cx="8018105" cy="4198369"/>
          </a:xfrm>
          <a:prstGeom prst="rect">
            <a:avLst/>
          </a:prstGeom>
        </p:spPr>
      </p:pic>
      <p:sp>
        <p:nvSpPr>
          <p:cNvPr id="9" name="사다리꼴 8">
            <a:extLst>
              <a:ext uri="{FF2B5EF4-FFF2-40B4-BE49-F238E27FC236}">
                <a16:creationId xmlns:a16="http://schemas.microsoft.com/office/drawing/2014/main" id="{97FB2CD8-6FCD-A14E-49C2-064271B6D9E8}"/>
              </a:ext>
            </a:extLst>
          </p:cNvPr>
          <p:cNvSpPr/>
          <p:nvPr/>
        </p:nvSpPr>
        <p:spPr>
          <a:xfrm rot="5400000">
            <a:off x="2543349" y="3976141"/>
            <a:ext cx="457200" cy="198438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0C0A58-5684-6845-5972-CA59DDA6DFD2}"/>
              </a:ext>
            </a:extLst>
          </p:cNvPr>
          <p:cNvSpPr txBox="1"/>
          <p:nvPr/>
        </p:nvSpPr>
        <p:spPr>
          <a:xfrm>
            <a:off x="2581449" y="389069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/>
              <a:t>00</a:t>
            </a:r>
          </a:p>
          <a:p>
            <a:pPr algn="ctr"/>
            <a:r>
              <a:rPr lang="en-US" altLang="ko-KR" sz="600" dirty="0"/>
              <a:t>01</a:t>
            </a:r>
          </a:p>
          <a:p>
            <a:pPr algn="ctr"/>
            <a:r>
              <a:rPr lang="en-US" altLang="ko-KR" sz="600" dirty="0"/>
              <a:t>10</a:t>
            </a:r>
            <a:endParaRPr lang="ko-KR" altLang="en-US" sz="6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8805965-4BD6-0923-0F89-711378A3A922}"/>
              </a:ext>
            </a:extLst>
          </p:cNvPr>
          <p:cNvCxnSpPr>
            <a:cxnSpLocks/>
          </p:cNvCxnSpPr>
          <p:nvPr/>
        </p:nvCxnSpPr>
        <p:spPr>
          <a:xfrm>
            <a:off x="2313066" y="4185976"/>
            <a:ext cx="35966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B8829B7-7057-59D1-00CF-C49691D1FF33}"/>
              </a:ext>
            </a:extLst>
          </p:cNvPr>
          <p:cNvCxnSpPr>
            <a:cxnSpLocks/>
          </p:cNvCxnSpPr>
          <p:nvPr/>
        </p:nvCxnSpPr>
        <p:spPr>
          <a:xfrm>
            <a:off x="2325317" y="4185976"/>
            <a:ext cx="0" cy="19885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B6FC4CC-E897-78EE-AACB-86FECABCF8A8}"/>
              </a:ext>
            </a:extLst>
          </p:cNvPr>
          <p:cNvCxnSpPr>
            <a:cxnSpLocks/>
          </p:cNvCxnSpPr>
          <p:nvPr/>
        </p:nvCxnSpPr>
        <p:spPr>
          <a:xfrm flipV="1">
            <a:off x="2313066" y="6169019"/>
            <a:ext cx="5664140" cy="552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E0A5D9DE-8CB7-FEBE-FEEF-2A07BCBA49D0}"/>
              </a:ext>
            </a:extLst>
          </p:cNvPr>
          <p:cNvSpPr/>
          <p:nvPr/>
        </p:nvSpPr>
        <p:spPr>
          <a:xfrm>
            <a:off x="7931487" y="411600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다리꼴 14">
            <a:extLst>
              <a:ext uri="{FF2B5EF4-FFF2-40B4-BE49-F238E27FC236}">
                <a16:creationId xmlns:a16="http://schemas.microsoft.com/office/drawing/2014/main" id="{757B4E30-0DFD-02DB-21DE-9663CEA0C280}"/>
              </a:ext>
            </a:extLst>
          </p:cNvPr>
          <p:cNvSpPr/>
          <p:nvPr/>
        </p:nvSpPr>
        <p:spPr>
          <a:xfrm rot="5400000">
            <a:off x="6254150" y="3966763"/>
            <a:ext cx="386834" cy="137317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8400E9-F0ED-3335-12FB-A198AE66FA94}"/>
              </a:ext>
            </a:extLst>
          </p:cNvPr>
          <p:cNvSpPr txBox="1"/>
          <p:nvPr/>
        </p:nvSpPr>
        <p:spPr>
          <a:xfrm>
            <a:off x="6315743" y="3846760"/>
            <a:ext cx="26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/>
              <a:t>00</a:t>
            </a:r>
          </a:p>
          <a:p>
            <a:pPr algn="ctr"/>
            <a:r>
              <a:rPr lang="en-US" altLang="ko-KR" sz="600" dirty="0"/>
              <a:t>01</a:t>
            </a:r>
          </a:p>
          <a:p>
            <a:pPr algn="ctr"/>
            <a:r>
              <a:rPr lang="en-US" altLang="ko-KR" sz="600" dirty="0"/>
              <a:t>10</a:t>
            </a:r>
            <a:endParaRPr lang="ko-KR" altLang="en-US" sz="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55ED70-93CF-DE5B-CC28-D02B557995FC}"/>
              </a:ext>
            </a:extLst>
          </p:cNvPr>
          <p:cNvSpPr txBox="1"/>
          <p:nvPr/>
        </p:nvSpPr>
        <p:spPr>
          <a:xfrm>
            <a:off x="5686494" y="2822842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B</a:t>
            </a:r>
            <a:endParaRPr lang="ko-KR" altLang="en-US" sz="1050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12CB93F-A310-C02C-B58E-587DB5BA4221}"/>
              </a:ext>
            </a:extLst>
          </p:cNvPr>
          <p:cNvCxnSpPr>
            <a:cxnSpLocks/>
          </p:cNvCxnSpPr>
          <p:nvPr/>
        </p:nvCxnSpPr>
        <p:spPr>
          <a:xfrm>
            <a:off x="5397411" y="2230174"/>
            <a:ext cx="105015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AABEC31-1C70-DEA0-C125-664ABD3C6EFF}"/>
              </a:ext>
            </a:extLst>
          </p:cNvPr>
          <p:cNvCxnSpPr>
            <a:cxnSpLocks/>
          </p:cNvCxnSpPr>
          <p:nvPr/>
        </p:nvCxnSpPr>
        <p:spPr>
          <a:xfrm>
            <a:off x="6447853" y="2217427"/>
            <a:ext cx="0" cy="16434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52DD744-5B0C-BDF2-5495-0DA2E20FB235}"/>
              </a:ext>
            </a:extLst>
          </p:cNvPr>
          <p:cNvSpPr txBox="1"/>
          <p:nvPr/>
        </p:nvSpPr>
        <p:spPr>
          <a:xfrm>
            <a:off x="8525849" y="2693051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BE</a:t>
            </a:r>
          </a:p>
          <a:p>
            <a:pPr algn="ctr"/>
            <a:r>
              <a:rPr lang="en-US" altLang="ko-KR" sz="1000" dirty="0"/>
              <a:t>Logic</a:t>
            </a:r>
            <a:endParaRPr lang="ko-KR" alt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9BF5A0-9F5E-5693-AF73-9F2A6154A00E}"/>
              </a:ext>
            </a:extLst>
          </p:cNvPr>
          <p:cNvSpPr txBox="1"/>
          <p:nvPr/>
        </p:nvSpPr>
        <p:spPr>
          <a:xfrm>
            <a:off x="6138063" y="4045691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0</a:t>
            </a:r>
            <a:endParaRPr lang="ko-KR" altLang="en-US" sz="105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3643E5A-F523-41E9-A218-F4D71089D263}"/>
              </a:ext>
            </a:extLst>
          </p:cNvPr>
          <p:cNvCxnSpPr>
            <a:cxnSpLocks/>
          </p:cNvCxnSpPr>
          <p:nvPr/>
        </p:nvCxnSpPr>
        <p:spPr>
          <a:xfrm>
            <a:off x="6310545" y="4174419"/>
            <a:ext cx="6836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114C5091-20BD-A2E4-646E-AF8E2E2E1F86}"/>
              </a:ext>
            </a:extLst>
          </p:cNvPr>
          <p:cNvSpPr/>
          <p:nvPr/>
        </p:nvSpPr>
        <p:spPr>
          <a:xfrm>
            <a:off x="6156028" y="483875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9A4CDAC-297A-1204-D0EA-5682696207B9}"/>
              </a:ext>
            </a:extLst>
          </p:cNvPr>
          <p:cNvCxnSpPr>
            <a:cxnSpLocks/>
          </p:cNvCxnSpPr>
          <p:nvPr/>
        </p:nvCxnSpPr>
        <p:spPr>
          <a:xfrm>
            <a:off x="6178887" y="4045691"/>
            <a:ext cx="0" cy="83878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16FCC34-0E1D-6F0C-BC9C-63A01B93450C}"/>
              </a:ext>
            </a:extLst>
          </p:cNvPr>
          <p:cNvCxnSpPr>
            <a:cxnSpLocks/>
          </p:cNvCxnSpPr>
          <p:nvPr/>
        </p:nvCxnSpPr>
        <p:spPr>
          <a:xfrm>
            <a:off x="6165977" y="4048421"/>
            <a:ext cx="21293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BAF4D67-97DB-C5D3-566D-B82CB7561DEC}"/>
              </a:ext>
            </a:extLst>
          </p:cNvPr>
          <p:cNvSpPr/>
          <p:nvPr/>
        </p:nvSpPr>
        <p:spPr>
          <a:xfrm>
            <a:off x="7357446" y="3725601"/>
            <a:ext cx="259649" cy="199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BA0489-EB90-458C-B266-C50622372747}"/>
              </a:ext>
            </a:extLst>
          </p:cNvPr>
          <p:cNvSpPr txBox="1"/>
          <p:nvPr/>
        </p:nvSpPr>
        <p:spPr>
          <a:xfrm>
            <a:off x="7296635" y="3804959"/>
            <a:ext cx="8382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N, Z, C, V</a:t>
            </a:r>
            <a:endParaRPr lang="ko-KR" altLang="en-US" sz="6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DBDCF54-7FB2-9A91-E3F1-E739AA967686}"/>
              </a:ext>
            </a:extLst>
          </p:cNvPr>
          <p:cNvSpPr/>
          <p:nvPr/>
        </p:nvSpPr>
        <p:spPr>
          <a:xfrm>
            <a:off x="5050476" y="3197526"/>
            <a:ext cx="313070" cy="983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CD348F-68B1-1A72-70C6-AA311ADE48DA}"/>
              </a:ext>
            </a:extLst>
          </p:cNvPr>
          <p:cNvSpPr txBox="1"/>
          <p:nvPr/>
        </p:nvSpPr>
        <p:spPr>
          <a:xfrm>
            <a:off x="4944446" y="3154346"/>
            <a:ext cx="8382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N, Z, C, V</a:t>
            </a:r>
            <a:endParaRPr lang="ko-KR" altLang="en-US" sz="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B3D5564-990E-6C1A-6BBB-9D9C19EFD714}"/>
              </a:ext>
            </a:extLst>
          </p:cNvPr>
          <p:cNvSpPr/>
          <p:nvPr/>
        </p:nvSpPr>
        <p:spPr>
          <a:xfrm>
            <a:off x="8716350" y="2693051"/>
            <a:ext cx="457198" cy="645961"/>
          </a:xfrm>
          <a:prstGeom prst="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FBD8E6-AFE5-7F6B-6CD2-86AC2B497C18}"/>
              </a:ext>
            </a:extLst>
          </p:cNvPr>
          <p:cNvSpPr txBox="1"/>
          <p:nvPr/>
        </p:nvSpPr>
        <p:spPr>
          <a:xfrm>
            <a:off x="5314358" y="2013931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ALUSrcA</a:t>
            </a:r>
            <a:endParaRPr lang="ko-KR" altLang="en-US" sz="1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567E032-66E7-58DB-B9F0-722CC57A086D}"/>
              </a:ext>
            </a:extLst>
          </p:cNvPr>
          <p:cNvSpPr/>
          <p:nvPr/>
        </p:nvSpPr>
        <p:spPr>
          <a:xfrm>
            <a:off x="8764422" y="3968044"/>
            <a:ext cx="457198" cy="184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6A13FA7-1A61-79B8-F0D5-5EEE8D9DACC3}"/>
              </a:ext>
            </a:extLst>
          </p:cNvPr>
          <p:cNvCxnSpPr>
            <a:cxnSpLocks/>
          </p:cNvCxnSpPr>
          <p:nvPr/>
        </p:nvCxnSpPr>
        <p:spPr>
          <a:xfrm>
            <a:off x="8764422" y="3339012"/>
            <a:ext cx="0" cy="80493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2581791-8F84-534E-A999-16023B3C4147}"/>
              </a:ext>
            </a:extLst>
          </p:cNvPr>
          <p:cNvSpPr txBox="1"/>
          <p:nvPr/>
        </p:nvSpPr>
        <p:spPr>
          <a:xfrm>
            <a:off x="8640147" y="3154346"/>
            <a:ext cx="8382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RD</a:t>
            </a:r>
            <a:endParaRPr lang="ko-KR" altLang="en-US" sz="7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1E7BD2D-E89D-91CA-0DB5-67E1AC29B507}"/>
              </a:ext>
            </a:extLst>
          </p:cNvPr>
          <p:cNvCxnSpPr>
            <a:cxnSpLocks/>
          </p:cNvCxnSpPr>
          <p:nvPr/>
        </p:nvCxnSpPr>
        <p:spPr>
          <a:xfrm>
            <a:off x="6005034" y="4247465"/>
            <a:ext cx="0" cy="39571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D4E0707E-E2C6-256E-0152-EDB4BA9FBB10}"/>
              </a:ext>
            </a:extLst>
          </p:cNvPr>
          <p:cNvSpPr/>
          <p:nvPr/>
        </p:nvSpPr>
        <p:spPr>
          <a:xfrm>
            <a:off x="5982175" y="422883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B6FE452-E9EB-E12F-37F5-4C1D7A77D34C}"/>
              </a:ext>
            </a:extLst>
          </p:cNvPr>
          <p:cNvCxnSpPr>
            <a:cxnSpLocks/>
          </p:cNvCxnSpPr>
          <p:nvPr/>
        </p:nvCxnSpPr>
        <p:spPr>
          <a:xfrm>
            <a:off x="5994611" y="4643176"/>
            <a:ext cx="188353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255DEA9-4813-0ABF-1FF1-559B3FB36AAA}"/>
              </a:ext>
            </a:extLst>
          </p:cNvPr>
          <p:cNvCxnSpPr>
            <a:cxnSpLocks/>
          </p:cNvCxnSpPr>
          <p:nvPr/>
        </p:nvCxnSpPr>
        <p:spPr>
          <a:xfrm>
            <a:off x="7865745" y="3141646"/>
            <a:ext cx="85060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0CEE362-A9A7-173A-0F90-CD869375DAFA}"/>
              </a:ext>
            </a:extLst>
          </p:cNvPr>
          <p:cNvSpPr txBox="1"/>
          <p:nvPr/>
        </p:nvSpPr>
        <p:spPr>
          <a:xfrm>
            <a:off x="8642866" y="3030263"/>
            <a:ext cx="8382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WD</a:t>
            </a:r>
            <a:endParaRPr lang="ko-KR" altLang="en-US" sz="7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E2BBD30-CED7-41FA-9490-D7A49A08C2DD}"/>
              </a:ext>
            </a:extLst>
          </p:cNvPr>
          <p:cNvSpPr/>
          <p:nvPr/>
        </p:nvSpPr>
        <p:spPr>
          <a:xfrm>
            <a:off x="6310111" y="4270735"/>
            <a:ext cx="150989" cy="3395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51AFD2B-3FB4-FF5C-68E4-E95D5FE100E1}"/>
              </a:ext>
            </a:extLst>
          </p:cNvPr>
          <p:cNvSpPr/>
          <p:nvPr/>
        </p:nvSpPr>
        <p:spPr>
          <a:xfrm>
            <a:off x="6502081" y="4520694"/>
            <a:ext cx="1353207" cy="546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8079F31-2016-202D-F89F-2B2670DF5C88}"/>
              </a:ext>
            </a:extLst>
          </p:cNvPr>
          <p:cNvSpPr/>
          <p:nvPr/>
        </p:nvSpPr>
        <p:spPr>
          <a:xfrm>
            <a:off x="7382265" y="4400260"/>
            <a:ext cx="468790" cy="1750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92372F2-4411-D140-7DC0-DC406AF88ACA}"/>
              </a:ext>
            </a:extLst>
          </p:cNvPr>
          <p:cNvSpPr/>
          <p:nvPr/>
        </p:nvSpPr>
        <p:spPr>
          <a:xfrm>
            <a:off x="7975715" y="4493319"/>
            <a:ext cx="175908" cy="2558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784FB3CA-6338-CA70-1B5F-63C18E815E6D}"/>
              </a:ext>
            </a:extLst>
          </p:cNvPr>
          <p:cNvGrpSpPr/>
          <p:nvPr/>
        </p:nvGrpSpPr>
        <p:grpSpPr>
          <a:xfrm>
            <a:off x="7898692" y="4541401"/>
            <a:ext cx="28800" cy="36720"/>
            <a:chOff x="6116545" y="4394025"/>
            <a:chExt cx="28800" cy="3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ADD9BEFE-1C12-5C6C-AD04-9EE3A8D60F43}"/>
                    </a:ext>
                  </a:extLst>
                </p14:cNvPr>
                <p14:cNvContentPartPr/>
                <p14:nvPr/>
              </p14:nvContentPartPr>
              <p14:xfrm>
                <a:off x="6127705" y="4394025"/>
                <a:ext cx="1440" cy="2484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ADD9BEFE-1C12-5C6C-AD04-9EE3A8D60F4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118705" y="4385025"/>
                  <a:ext cx="190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EAC1D3B2-7829-CFF7-9EF8-7288EB626D01}"/>
                    </a:ext>
                  </a:extLst>
                </p14:cNvPr>
                <p14:cNvContentPartPr/>
                <p14:nvPr/>
              </p14:nvContentPartPr>
              <p14:xfrm>
                <a:off x="6138865" y="4395465"/>
                <a:ext cx="5760" cy="2736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EAC1D3B2-7829-CFF7-9EF8-7288EB626D0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29865" y="4386465"/>
                  <a:ext cx="234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69938AA0-A460-9DF1-F1D2-835CF54092D4}"/>
                    </a:ext>
                  </a:extLst>
                </p14:cNvPr>
                <p14:cNvContentPartPr/>
                <p14:nvPr/>
              </p14:nvContentPartPr>
              <p14:xfrm>
                <a:off x="6144985" y="4409865"/>
                <a:ext cx="360" cy="144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69938AA0-A460-9DF1-F1D2-835CF54092D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136345" y="4400865"/>
                  <a:ext cx="180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9D9619CE-C132-2B96-7E54-7AF3B051305E}"/>
                    </a:ext>
                  </a:extLst>
                </p14:cNvPr>
                <p14:cNvContentPartPr/>
                <p14:nvPr/>
              </p14:nvContentPartPr>
              <p14:xfrm>
                <a:off x="6137065" y="4419225"/>
                <a:ext cx="360" cy="1152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9D9619CE-C132-2B96-7E54-7AF3B051305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128425" y="4410225"/>
                  <a:ext cx="180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A55FA865-37F7-7A95-1B67-4AC14F5A73FC}"/>
                    </a:ext>
                  </a:extLst>
                </p14:cNvPr>
                <p14:cNvContentPartPr/>
                <p14:nvPr/>
              </p14:nvContentPartPr>
              <p14:xfrm>
                <a:off x="6116545" y="4395465"/>
                <a:ext cx="6840" cy="2412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A55FA865-37F7-7A95-1B67-4AC14F5A73F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107545" y="4386465"/>
                  <a:ext cx="24480" cy="4176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94182E2-5F0D-0A6C-5CE2-8A307D669D12}"/>
              </a:ext>
            </a:extLst>
          </p:cNvPr>
          <p:cNvCxnSpPr>
            <a:cxnSpLocks/>
          </p:cNvCxnSpPr>
          <p:nvPr/>
        </p:nvCxnSpPr>
        <p:spPr>
          <a:xfrm>
            <a:off x="7954347" y="4138860"/>
            <a:ext cx="0" cy="20356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AAEF4B3C-5FDB-3542-41E7-89D7E48653EE}"/>
              </a:ext>
            </a:extLst>
          </p:cNvPr>
          <p:cNvCxnSpPr>
            <a:cxnSpLocks/>
          </p:cNvCxnSpPr>
          <p:nvPr/>
        </p:nvCxnSpPr>
        <p:spPr>
          <a:xfrm>
            <a:off x="7878147" y="3154346"/>
            <a:ext cx="0" cy="15023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FEF82D1-691C-913C-D8AD-D5BEDFA4F7AF}"/>
              </a:ext>
            </a:extLst>
          </p:cNvPr>
          <p:cNvSpPr txBox="1"/>
          <p:nvPr/>
        </p:nvSpPr>
        <p:spPr>
          <a:xfrm>
            <a:off x="9117480" y="3058595"/>
            <a:ext cx="8382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BE_WD</a:t>
            </a:r>
            <a:endParaRPr lang="ko-KR" altLang="en-US" sz="700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B84EFC2-D9E6-C5EE-F0F9-E96F22DD13B1}"/>
              </a:ext>
            </a:extLst>
          </p:cNvPr>
          <p:cNvCxnSpPr>
            <a:cxnSpLocks/>
          </p:cNvCxnSpPr>
          <p:nvPr/>
        </p:nvCxnSpPr>
        <p:spPr>
          <a:xfrm>
            <a:off x="9173548" y="3254373"/>
            <a:ext cx="53339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0E2B0E91-7F09-FA43-B1AA-E60960A4BE43}"/>
              </a:ext>
            </a:extLst>
          </p:cNvPr>
          <p:cNvCxnSpPr>
            <a:cxnSpLocks/>
          </p:cNvCxnSpPr>
          <p:nvPr/>
        </p:nvCxnSpPr>
        <p:spPr>
          <a:xfrm>
            <a:off x="9706947" y="3244750"/>
            <a:ext cx="0" cy="277002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30DC26C6-F72C-31C9-35F4-9152136945D3}"/>
              </a:ext>
            </a:extLst>
          </p:cNvPr>
          <p:cNvCxnSpPr>
            <a:cxnSpLocks/>
          </p:cNvCxnSpPr>
          <p:nvPr/>
        </p:nvCxnSpPr>
        <p:spPr>
          <a:xfrm>
            <a:off x="8063669" y="6014776"/>
            <a:ext cx="164327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974242C6-F6D4-76CA-84A0-1D520D0B339A}"/>
              </a:ext>
            </a:extLst>
          </p:cNvPr>
          <p:cNvCxnSpPr>
            <a:cxnSpLocks/>
            <a:stCxn id="43" idx="0"/>
          </p:cNvCxnSpPr>
          <p:nvPr/>
        </p:nvCxnSpPr>
        <p:spPr>
          <a:xfrm>
            <a:off x="8063669" y="4493319"/>
            <a:ext cx="0" cy="153108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BF93A2F-357D-BB52-BE12-09BDA50E7361}"/>
              </a:ext>
            </a:extLst>
          </p:cNvPr>
          <p:cNvSpPr/>
          <p:nvPr/>
        </p:nvSpPr>
        <p:spPr>
          <a:xfrm>
            <a:off x="8002866" y="4392692"/>
            <a:ext cx="114702" cy="155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12E130B3-54EF-F281-4D5D-8E941E262D5F}"/>
              </a:ext>
            </a:extLst>
          </p:cNvPr>
          <p:cNvCxnSpPr>
            <a:cxnSpLocks/>
          </p:cNvCxnSpPr>
          <p:nvPr/>
        </p:nvCxnSpPr>
        <p:spPr>
          <a:xfrm>
            <a:off x="8049205" y="4554901"/>
            <a:ext cx="13374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720D4F61-ECBC-D9C5-5836-FB277E719463}"/>
              </a:ext>
            </a:extLst>
          </p:cNvPr>
          <p:cNvCxnSpPr>
            <a:cxnSpLocks/>
          </p:cNvCxnSpPr>
          <p:nvPr/>
        </p:nvCxnSpPr>
        <p:spPr>
          <a:xfrm>
            <a:off x="9115530" y="3343043"/>
            <a:ext cx="0" cy="7958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E66C74E0-22FB-2BF2-3AE6-9EE169275036}"/>
              </a:ext>
            </a:extLst>
          </p:cNvPr>
          <p:cNvCxnSpPr>
            <a:cxnSpLocks/>
          </p:cNvCxnSpPr>
          <p:nvPr/>
        </p:nvCxnSpPr>
        <p:spPr>
          <a:xfrm>
            <a:off x="9099464" y="4134356"/>
            <a:ext cx="2264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34A0440-F04E-FDCC-AB47-60D0D9506427}"/>
              </a:ext>
            </a:extLst>
          </p:cNvPr>
          <p:cNvSpPr txBox="1"/>
          <p:nvPr/>
        </p:nvSpPr>
        <p:spPr>
          <a:xfrm rot="5400000">
            <a:off x="8764688" y="3605607"/>
            <a:ext cx="8382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BE_RD</a:t>
            </a:r>
            <a:endParaRPr lang="ko-KR" altLang="en-US" sz="7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6DAF24E-31B8-3314-6789-F7002C1E0C32}"/>
              </a:ext>
            </a:extLst>
          </p:cNvPr>
          <p:cNvSpPr/>
          <p:nvPr/>
        </p:nvSpPr>
        <p:spPr>
          <a:xfrm>
            <a:off x="5304505" y="5681243"/>
            <a:ext cx="484492" cy="296617"/>
          </a:xfrm>
          <a:prstGeom prst="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02ADD77-9D2C-1038-5141-753CF30F4047}"/>
              </a:ext>
            </a:extLst>
          </p:cNvPr>
          <p:cNvSpPr txBox="1"/>
          <p:nvPr/>
        </p:nvSpPr>
        <p:spPr>
          <a:xfrm>
            <a:off x="5127651" y="5701934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/>
              <a:t>Csr</a:t>
            </a:r>
            <a:endParaRPr lang="ko-KR" altLang="en-US" sz="10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087FA3A-D713-9AD3-EE1A-63B173EB4FCD}"/>
              </a:ext>
            </a:extLst>
          </p:cNvPr>
          <p:cNvSpPr txBox="1"/>
          <p:nvPr/>
        </p:nvSpPr>
        <p:spPr>
          <a:xfrm>
            <a:off x="5740325" y="5664164"/>
            <a:ext cx="8382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err="1"/>
              <a:t>tohost_csr</a:t>
            </a:r>
            <a:endParaRPr lang="ko-KR" altLang="en-US" sz="700" dirty="0"/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2928E131-BFED-943A-8990-2FFFD7DA69ED}"/>
              </a:ext>
            </a:extLst>
          </p:cNvPr>
          <p:cNvCxnSpPr>
            <a:cxnSpLocks/>
          </p:cNvCxnSpPr>
          <p:nvPr/>
        </p:nvCxnSpPr>
        <p:spPr>
          <a:xfrm>
            <a:off x="5788997" y="5847517"/>
            <a:ext cx="53339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736A2B4D-A680-12B0-6CB7-F135EA45A5CA}"/>
              </a:ext>
            </a:extLst>
          </p:cNvPr>
          <p:cNvCxnSpPr>
            <a:cxnSpLocks/>
          </p:cNvCxnSpPr>
          <p:nvPr/>
        </p:nvCxnSpPr>
        <p:spPr>
          <a:xfrm>
            <a:off x="5236142" y="5938576"/>
            <a:ext cx="6836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B1C17AD9-5A39-4EAB-98B9-BA3AD1F9E663}"/>
              </a:ext>
            </a:extLst>
          </p:cNvPr>
          <p:cNvSpPr txBox="1"/>
          <p:nvPr/>
        </p:nvSpPr>
        <p:spPr>
          <a:xfrm>
            <a:off x="5014888" y="5824300"/>
            <a:ext cx="8382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err="1"/>
              <a:t>csr</a:t>
            </a:r>
            <a:endParaRPr lang="ko-KR" altLang="en-US" sz="700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0E58CBE8-296D-B906-C9DF-03A476C4953A}"/>
              </a:ext>
            </a:extLst>
          </p:cNvPr>
          <p:cNvSpPr/>
          <p:nvPr/>
        </p:nvSpPr>
        <p:spPr>
          <a:xfrm>
            <a:off x="5982082" y="391694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5DD3F81-FCFB-8589-42CE-1DA2DC0A329D}"/>
              </a:ext>
            </a:extLst>
          </p:cNvPr>
          <p:cNvCxnSpPr>
            <a:cxnSpLocks/>
          </p:cNvCxnSpPr>
          <p:nvPr/>
        </p:nvCxnSpPr>
        <p:spPr>
          <a:xfrm>
            <a:off x="6005078" y="3500176"/>
            <a:ext cx="0" cy="46249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37B8FD50-7368-93DA-1D49-709057EBFB6F}"/>
              </a:ext>
            </a:extLst>
          </p:cNvPr>
          <p:cNvCxnSpPr>
            <a:cxnSpLocks/>
          </p:cNvCxnSpPr>
          <p:nvPr/>
        </p:nvCxnSpPr>
        <p:spPr>
          <a:xfrm>
            <a:off x="4525347" y="3512876"/>
            <a:ext cx="147959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8F119C3C-64F3-219E-F07F-8BBCF2373B03}"/>
              </a:ext>
            </a:extLst>
          </p:cNvPr>
          <p:cNvCxnSpPr>
            <a:cxnSpLocks/>
          </p:cNvCxnSpPr>
          <p:nvPr/>
        </p:nvCxnSpPr>
        <p:spPr>
          <a:xfrm flipH="1">
            <a:off x="4525347" y="3500176"/>
            <a:ext cx="3175" cy="226401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DCEE519D-12BF-7A1B-00FB-4E3E1DF761B8}"/>
              </a:ext>
            </a:extLst>
          </p:cNvPr>
          <p:cNvCxnSpPr>
            <a:cxnSpLocks/>
          </p:cNvCxnSpPr>
          <p:nvPr/>
        </p:nvCxnSpPr>
        <p:spPr>
          <a:xfrm>
            <a:off x="4522172" y="5754666"/>
            <a:ext cx="7921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8532C45C-92FB-9248-58D3-F5221CC2921A}"/>
              </a:ext>
            </a:extLst>
          </p:cNvPr>
          <p:cNvCxnSpPr>
            <a:cxnSpLocks/>
          </p:cNvCxnSpPr>
          <p:nvPr/>
        </p:nvCxnSpPr>
        <p:spPr>
          <a:xfrm>
            <a:off x="6477657" y="5247515"/>
            <a:ext cx="0" cy="103809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타원 106">
            <a:extLst>
              <a:ext uri="{FF2B5EF4-FFF2-40B4-BE49-F238E27FC236}">
                <a16:creationId xmlns:a16="http://schemas.microsoft.com/office/drawing/2014/main" id="{8C9D0096-DF88-AD60-206E-A37A7CEAE2FB}"/>
              </a:ext>
            </a:extLst>
          </p:cNvPr>
          <p:cNvSpPr/>
          <p:nvPr/>
        </p:nvSpPr>
        <p:spPr>
          <a:xfrm>
            <a:off x="6454798" y="522888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5230546C-8453-5F21-E48B-5669634FC4A0}"/>
              </a:ext>
            </a:extLst>
          </p:cNvPr>
          <p:cNvCxnSpPr>
            <a:cxnSpLocks/>
          </p:cNvCxnSpPr>
          <p:nvPr/>
        </p:nvCxnSpPr>
        <p:spPr>
          <a:xfrm>
            <a:off x="4982547" y="6279257"/>
            <a:ext cx="150844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EE2CDC85-D06B-CEAE-49B7-2388E4D0AED4}"/>
              </a:ext>
            </a:extLst>
          </p:cNvPr>
          <p:cNvCxnSpPr>
            <a:cxnSpLocks/>
          </p:cNvCxnSpPr>
          <p:nvPr/>
        </p:nvCxnSpPr>
        <p:spPr>
          <a:xfrm>
            <a:off x="4991757" y="5824300"/>
            <a:ext cx="0" cy="45893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463811-EC6A-F279-F6BC-4E5FE7ACD317}"/>
              </a:ext>
            </a:extLst>
          </p:cNvPr>
          <p:cNvCxnSpPr>
            <a:cxnSpLocks/>
          </p:cNvCxnSpPr>
          <p:nvPr/>
        </p:nvCxnSpPr>
        <p:spPr>
          <a:xfrm>
            <a:off x="4982547" y="5841167"/>
            <a:ext cx="32195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AB231AF4-C82C-5F5A-8579-6AAF34838DDD}"/>
              </a:ext>
            </a:extLst>
          </p:cNvPr>
          <p:cNvSpPr/>
          <p:nvPr/>
        </p:nvSpPr>
        <p:spPr>
          <a:xfrm>
            <a:off x="4995995" y="5624910"/>
            <a:ext cx="1387204" cy="43806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CA0E2492-93B8-D66A-3201-E264DCA01034}"/>
              </a:ext>
            </a:extLst>
          </p:cNvPr>
          <p:cNvSpPr/>
          <p:nvPr/>
        </p:nvSpPr>
        <p:spPr>
          <a:xfrm>
            <a:off x="6038728" y="1957009"/>
            <a:ext cx="80427" cy="44437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16BB3AAE-F0B1-165B-3E41-0D4DF25967B6}"/>
              </a:ext>
            </a:extLst>
          </p:cNvPr>
          <p:cNvSpPr/>
          <p:nvPr/>
        </p:nvSpPr>
        <p:spPr>
          <a:xfrm>
            <a:off x="4385790" y="1964083"/>
            <a:ext cx="80427" cy="44437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E1F08EF7-411D-0541-4760-2198176A46AF}"/>
              </a:ext>
            </a:extLst>
          </p:cNvPr>
          <p:cNvSpPr/>
          <p:nvPr/>
        </p:nvSpPr>
        <p:spPr>
          <a:xfrm>
            <a:off x="7732601" y="1964083"/>
            <a:ext cx="80427" cy="44437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07979568-80E8-941B-533C-693E1CED526A}"/>
              </a:ext>
            </a:extLst>
          </p:cNvPr>
          <p:cNvSpPr/>
          <p:nvPr/>
        </p:nvSpPr>
        <p:spPr>
          <a:xfrm>
            <a:off x="9209554" y="1969945"/>
            <a:ext cx="80427" cy="44437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750225-DCE1-2CC4-C84C-3F8609EB8109}"/>
              </a:ext>
            </a:extLst>
          </p:cNvPr>
          <p:cNvSpPr txBox="1"/>
          <p:nvPr/>
        </p:nvSpPr>
        <p:spPr>
          <a:xfrm>
            <a:off x="9953222" y="2138445"/>
            <a:ext cx="79393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LW</a:t>
            </a:r>
          </a:p>
          <a:p>
            <a:pPr algn="ctr"/>
            <a:r>
              <a:rPr lang="en-US" altLang="ko-KR" sz="1400" dirty="0"/>
              <a:t>SW</a:t>
            </a:r>
          </a:p>
          <a:p>
            <a:pPr algn="ctr"/>
            <a:r>
              <a:rPr lang="en-US" altLang="ko-KR" sz="1400" dirty="0"/>
              <a:t>BEQ</a:t>
            </a:r>
          </a:p>
          <a:p>
            <a:pPr algn="ctr"/>
            <a:r>
              <a:rPr lang="en-US" altLang="ko-KR" sz="1400" dirty="0"/>
              <a:t>ADD</a:t>
            </a:r>
          </a:p>
          <a:p>
            <a:pPr algn="ctr"/>
            <a:r>
              <a:rPr lang="en-US" altLang="ko-KR" sz="1400" dirty="0"/>
              <a:t>AND</a:t>
            </a:r>
          </a:p>
          <a:p>
            <a:pPr algn="ctr"/>
            <a:r>
              <a:rPr lang="en-US" altLang="ko-KR" sz="1400" dirty="0"/>
              <a:t>SUB</a:t>
            </a:r>
          </a:p>
          <a:p>
            <a:pPr algn="ctr"/>
            <a:r>
              <a:rPr lang="en-US" altLang="ko-KR" sz="1400" dirty="0"/>
              <a:t>SLT</a:t>
            </a:r>
          </a:p>
          <a:p>
            <a:pPr algn="ctr"/>
            <a:r>
              <a:rPr lang="en-US" altLang="ko-KR" sz="1400" dirty="0"/>
              <a:t>OR</a:t>
            </a:r>
          </a:p>
          <a:p>
            <a:pPr algn="ctr"/>
            <a:r>
              <a:rPr lang="en-US" altLang="ko-KR" sz="1400" dirty="0"/>
              <a:t>ADDI</a:t>
            </a:r>
          </a:p>
          <a:p>
            <a:pPr algn="ctr"/>
            <a:r>
              <a:rPr lang="en-US" altLang="ko-KR" sz="1400" dirty="0"/>
              <a:t>JAL</a:t>
            </a:r>
          </a:p>
          <a:p>
            <a:pPr algn="ctr"/>
            <a:r>
              <a:rPr lang="en-US" altLang="ko-KR" sz="1400" dirty="0"/>
              <a:t>XOR</a:t>
            </a:r>
          </a:p>
          <a:p>
            <a:pPr algn="ctr"/>
            <a:r>
              <a:rPr lang="en-US" altLang="ko-KR" sz="1400" dirty="0"/>
              <a:t>SLL</a:t>
            </a:r>
          </a:p>
          <a:p>
            <a:pPr algn="ctr"/>
            <a:r>
              <a:rPr lang="en-US" altLang="ko-KR" sz="1400" dirty="0"/>
              <a:t>SRL</a:t>
            </a:r>
          </a:p>
          <a:p>
            <a:pPr algn="ctr"/>
            <a:r>
              <a:rPr lang="en-US" altLang="ko-KR" sz="1400" dirty="0"/>
              <a:t>BNE</a:t>
            </a:r>
          </a:p>
          <a:p>
            <a:pPr algn="ctr"/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C1FF0-2E2A-6D9A-C9D1-BC1653A7F906}"/>
              </a:ext>
            </a:extLst>
          </p:cNvPr>
          <p:cNvSpPr txBox="1"/>
          <p:nvPr/>
        </p:nvSpPr>
        <p:spPr>
          <a:xfrm>
            <a:off x="10410324" y="2137041"/>
            <a:ext cx="101775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LUI</a:t>
            </a:r>
          </a:p>
          <a:p>
            <a:pPr algn="ctr"/>
            <a:r>
              <a:rPr lang="en-US" altLang="ko-KR" sz="1400" dirty="0"/>
              <a:t>SRA</a:t>
            </a:r>
          </a:p>
          <a:p>
            <a:pPr algn="ctr"/>
            <a:r>
              <a:rPr lang="en-US" altLang="ko-KR" sz="1400" dirty="0"/>
              <a:t>LBU</a:t>
            </a:r>
          </a:p>
          <a:p>
            <a:pPr algn="ctr"/>
            <a:r>
              <a:rPr lang="en-US" altLang="ko-KR" sz="1400" dirty="0"/>
              <a:t>BLT</a:t>
            </a:r>
          </a:p>
          <a:p>
            <a:pPr algn="ctr"/>
            <a:r>
              <a:rPr lang="en-US" altLang="ko-KR" sz="1400" dirty="0"/>
              <a:t>BLTU</a:t>
            </a:r>
          </a:p>
          <a:p>
            <a:pPr algn="ctr"/>
            <a:r>
              <a:rPr lang="en-US" altLang="ko-KR" sz="1400" dirty="0"/>
              <a:t>BGE</a:t>
            </a:r>
          </a:p>
          <a:p>
            <a:pPr algn="ctr"/>
            <a:r>
              <a:rPr lang="en-US" altLang="ko-KR" sz="1400" dirty="0"/>
              <a:t>BGEU</a:t>
            </a:r>
          </a:p>
          <a:p>
            <a:pPr algn="ctr"/>
            <a:r>
              <a:rPr lang="en-US" altLang="ko-KR" sz="1400" dirty="0"/>
              <a:t>JALR</a:t>
            </a:r>
          </a:p>
          <a:p>
            <a:pPr algn="ctr"/>
            <a:r>
              <a:rPr lang="en-US" altLang="ko-KR" sz="1400" dirty="0"/>
              <a:t>AUIPC</a:t>
            </a:r>
          </a:p>
          <a:p>
            <a:pPr algn="ctr"/>
            <a:r>
              <a:rPr lang="en-US" altLang="ko-KR" sz="1400" dirty="0"/>
              <a:t>SB</a:t>
            </a:r>
          </a:p>
          <a:p>
            <a:pPr algn="ctr"/>
            <a:r>
              <a:rPr lang="en-US" altLang="ko-KR" sz="1400" dirty="0"/>
              <a:t>SLLI</a:t>
            </a:r>
          </a:p>
          <a:p>
            <a:pPr algn="ctr"/>
            <a:r>
              <a:rPr lang="en-US" altLang="ko-KR" sz="1400" dirty="0"/>
              <a:t>SRAI</a:t>
            </a:r>
          </a:p>
          <a:p>
            <a:pPr algn="ctr"/>
            <a:endParaRPr lang="ko-KR" altLang="en-US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31860D5-FFF0-FC3E-2CCD-69726A4E0691}"/>
              </a:ext>
            </a:extLst>
          </p:cNvPr>
          <p:cNvSpPr txBox="1"/>
          <p:nvPr/>
        </p:nvSpPr>
        <p:spPr>
          <a:xfrm>
            <a:off x="10991326" y="2134620"/>
            <a:ext cx="10177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LB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LH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LBU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LHU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SH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SLTI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SLTIU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XORI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ORI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ANDI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SRLI</a:t>
            </a:r>
          </a:p>
          <a:p>
            <a:pPr algn="ctr"/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330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E444AA-1762-5521-D117-E8F1BBBCC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Week05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0CC2D0B-6C50-6906-D68A-FF047D05E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6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FBAF6B2-1186-1CF0-B34B-A53D7CCF24F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800" dirty="0"/>
              <a:t>Pipeline </a:t>
            </a:r>
            <a:r>
              <a:rPr lang="en-US" altLang="ko-KR" dirty="0"/>
              <a:t>Processor design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0100438-937C-8E78-5715-005CBDEDE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171968"/>
            <a:ext cx="4648200" cy="30322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557A8C-CFC9-8806-8C53-C5FEE8794BA1}"/>
              </a:ext>
            </a:extLst>
          </p:cNvPr>
          <p:cNvSpPr txBox="1"/>
          <p:nvPr/>
        </p:nvSpPr>
        <p:spPr>
          <a:xfrm>
            <a:off x="381000" y="5816936"/>
            <a:ext cx="459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Data Hazard, Control Hazard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8F76076-FB0A-E9EC-2A8B-DD31C29AA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199" y="1986334"/>
            <a:ext cx="5410201" cy="36759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AC2701F-C30C-666B-2C12-5653F5F8B0A1}"/>
              </a:ext>
            </a:extLst>
          </p:cNvPr>
          <p:cNvSpPr txBox="1"/>
          <p:nvPr/>
        </p:nvSpPr>
        <p:spPr>
          <a:xfrm>
            <a:off x="6580631" y="5802282"/>
            <a:ext cx="459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Data(Load use) Hazard, Control Hazard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DAD1F53-B9F0-5287-DE5D-19A0E6478244}"/>
              </a:ext>
            </a:extLst>
          </p:cNvPr>
          <p:cNvCxnSpPr>
            <a:cxnSpLocks/>
          </p:cNvCxnSpPr>
          <p:nvPr/>
        </p:nvCxnSpPr>
        <p:spPr>
          <a:xfrm>
            <a:off x="5638800" y="3505200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4946C32-D6D5-D3DD-A933-6C457A2FA52B}"/>
              </a:ext>
            </a:extLst>
          </p:cNvPr>
          <p:cNvSpPr/>
          <p:nvPr/>
        </p:nvSpPr>
        <p:spPr>
          <a:xfrm>
            <a:off x="7620000" y="4843460"/>
            <a:ext cx="2590800" cy="81878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797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E444AA-1762-5521-D117-E8F1BBBCC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Week05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0CC2D0B-6C50-6906-D68A-FF047D05E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7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FBAF6B2-1186-1CF0-B34B-A53D7CCF24F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800" dirty="0"/>
              <a:t>Pipeline </a:t>
            </a:r>
            <a:r>
              <a:rPr lang="en-US" altLang="ko-KR" dirty="0"/>
              <a:t>Processor design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557A8C-CFC9-8806-8C53-C5FEE8794BA1}"/>
              </a:ext>
            </a:extLst>
          </p:cNvPr>
          <p:cNvSpPr txBox="1"/>
          <p:nvPr/>
        </p:nvSpPr>
        <p:spPr>
          <a:xfrm>
            <a:off x="1056132" y="5802282"/>
            <a:ext cx="459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Control Hazard, Data Hazard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C2701F-C30C-666B-2C12-5653F5F8B0A1}"/>
              </a:ext>
            </a:extLst>
          </p:cNvPr>
          <p:cNvSpPr txBox="1"/>
          <p:nvPr/>
        </p:nvSpPr>
        <p:spPr>
          <a:xfrm>
            <a:off x="6989064" y="5802282"/>
            <a:ext cx="459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Control Hazard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DAD1F53-B9F0-5287-DE5D-19A0E6478244}"/>
              </a:ext>
            </a:extLst>
          </p:cNvPr>
          <p:cNvCxnSpPr>
            <a:cxnSpLocks/>
          </p:cNvCxnSpPr>
          <p:nvPr/>
        </p:nvCxnSpPr>
        <p:spPr>
          <a:xfrm>
            <a:off x="6047233" y="3505200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61560208-B419-A9DE-733B-3E7DBAB69822}"/>
              </a:ext>
            </a:extLst>
          </p:cNvPr>
          <p:cNvCxnSpPr>
            <a:cxnSpLocks/>
          </p:cNvCxnSpPr>
          <p:nvPr/>
        </p:nvCxnSpPr>
        <p:spPr>
          <a:xfrm>
            <a:off x="713233" y="3505200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3C1004E8-44BE-599E-4E58-8D2AAEB4C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633" y="2057400"/>
            <a:ext cx="4378811" cy="3420946"/>
          </a:xfrm>
          <a:prstGeom prst="rect">
            <a:avLst/>
          </a:prstGeom>
        </p:spPr>
      </p:pic>
      <p:pic>
        <p:nvPicPr>
          <p:cNvPr id="161" name="그림 160">
            <a:extLst>
              <a:ext uri="{FF2B5EF4-FFF2-40B4-BE49-F238E27FC236}">
                <a16:creationId xmlns:a16="http://schemas.microsoft.com/office/drawing/2014/main" id="{FBA413AC-0817-E62B-61B9-9FB7C9077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233" y="1940143"/>
            <a:ext cx="4523333" cy="3698657"/>
          </a:xfrm>
          <a:prstGeom prst="rect">
            <a:avLst/>
          </a:prstGeom>
        </p:spPr>
      </p:pic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9FACCD61-306D-1571-51A4-E43DECA22DDF}"/>
              </a:ext>
            </a:extLst>
          </p:cNvPr>
          <p:cNvSpPr/>
          <p:nvPr/>
        </p:nvSpPr>
        <p:spPr>
          <a:xfrm>
            <a:off x="3886199" y="5257800"/>
            <a:ext cx="228601" cy="22054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594B56D4-0FE0-9119-5FE3-560C7810D0EB}"/>
              </a:ext>
            </a:extLst>
          </p:cNvPr>
          <p:cNvSpPr/>
          <p:nvPr/>
        </p:nvSpPr>
        <p:spPr>
          <a:xfrm>
            <a:off x="1600201" y="2950720"/>
            <a:ext cx="304800" cy="55448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6CFFA70E-2A3B-572D-1841-BC8583D240E7}"/>
              </a:ext>
            </a:extLst>
          </p:cNvPr>
          <p:cNvSpPr/>
          <p:nvPr/>
        </p:nvSpPr>
        <p:spPr>
          <a:xfrm>
            <a:off x="2258568" y="2286000"/>
            <a:ext cx="256031" cy="2286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F1144A76-6765-72B1-3465-840EFC935185}"/>
              </a:ext>
            </a:extLst>
          </p:cNvPr>
          <p:cNvSpPr/>
          <p:nvPr/>
        </p:nvSpPr>
        <p:spPr>
          <a:xfrm>
            <a:off x="3038419" y="2209800"/>
            <a:ext cx="314381" cy="74092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12BEEAF9-3BBC-A1DC-CB6D-BFA257D14CAD}"/>
              </a:ext>
            </a:extLst>
          </p:cNvPr>
          <p:cNvSpPr/>
          <p:nvPr/>
        </p:nvSpPr>
        <p:spPr>
          <a:xfrm>
            <a:off x="8759225" y="2920031"/>
            <a:ext cx="217135" cy="73756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221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F306DF-ECB5-0F6C-B3F4-C6B86E4B8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Week06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E17EB6C-8990-EE48-867E-089994BBA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8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911F39-C2D4-8EA0-42C7-D648E1074C0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Pipeline Processor finish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3E8312-7276-27B9-23CA-AC0CFCB91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662" y="1905000"/>
            <a:ext cx="7280675" cy="417576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895EC43-5765-D02B-6786-CEE80A61A7E2}"/>
              </a:ext>
            </a:extLst>
          </p:cNvPr>
          <p:cNvCxnSpPr>
            <a:cxnSpLocks/>
          </p:cNvCxnSpPr>
          <p:nvPr/>
        </p:nvCxnSpPr>
        <p:spPr>
          <a:xfrm>
            <a:off x="1981200" y="3733800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326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BC8D15B8-2118-0F1F-0D6E-753585A7A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316" y="3032357"/>
            <a:ext cx="5644792" cy="271295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D05ECCF-D13A-CD1E-2B13-92CC20264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Week06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A966157-F80C-1DCE-0452-369E87278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9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52C92571-3653-2B56-90C0-483407C94DF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Async Memory     Sync Memory </a:t>
            </a:r>
          </a:p>
          <a:p>
            <a:pPr marL="0" indent="0">
              <a:buNone/>
              <a:tabLst>
                <a:tab pos="7800975" algn="l"/>
              </a:tabLst>
            </a:pPr>
            <a:r>
              <a:rPr lang="en-US" altLang="ko-KR" dirty="0"/>
              <a:t>   - Single Cycle Processor :  use Multi Phase </a:t>
            </a:r>
            <a:r>
              <a:rPr lang="en-US" altLang="ko-KR" dirty="0" err="1"/>
              <a:t>Clk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9BD9F14-9764-F7F8-5370-B5D45806D284}"/>
              </a:ext>
            </a:extLst>
          </p:cNvPr>
          <p:cNvCxnSpPr/>
          <p:nvPr/>
        </p:nvCxnSpPr>
        <p:spPr>
          <a:xfrm>
            <a:off x="3089033" y="1471248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내용 개체 틀 5">
            <a:extLst>
              <a:ext uri="{FF2B5EF4-FFF2-40B4-BE49-F238E27FC236}">
                <a16:creationId xmlns:a16="http://schemas.microsoft.com/office/drawing/2014/main" id="{9EFE3F67-7099-4586-2CDA-DBAECA2EF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200400"/>
            <a:ext cx="5000427" cy="26587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093EF93-079C-A5B7-D759-73A10AA6C512}"/>
              </a:ext>
            </a:extLst>
          </p:cNvPr>
          <p:cNvSpPr txBox="1"/>
          <p:nvPr/>
        </p:nvSpPr>
        <p:spPr>
          <a:xfrm>
            <a:off x="1056993" y="2901552"/>
            <a:ext cx="5989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clk0</a:t>
            </a:r>
            <a:endParaRPr lang="ko-KR" alt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D88FC9-8BC8-F836-B212-4A34117600EB}"/>
              </a:ext>
            </a:extLst>
          </p:cNvPr>
          <p:cNvSpPr txBox="1"/>
          <p:nvPr/>
        </p:nvSpPr>
        <p:spPr>
          <a:xfrm>
            <a:off x="1413482" y="2901552"/>
            <a:ext cx="7579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clk90</a:t>
            </a:r>
            <a:endParaRPr lang="ko-KR" altLang="en-US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0F3E31-FEB8-E31D-9A6A-2643CE56E926}"/>
              </a:ext>
            </a:extLst>
          </p:cNvPr>
          <p:cNvSpPr txBox="1"/>
          <p:nvPr/>
        </p:nvSpPr>
        <p:spPr>
          <a:xfrm>
            <a:off x="2275333" y="2901552"/>
            <a:ext cx="883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clk270</a:t>
            </a:r>
            <a:endParaRPr lang="ko-KR" altLang="en-US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C8F741-BC5F-C81C-A12E-38540B16BB85}"/>
              </a:ext>
            </a:extLst>
          </p:cNvPr>
          <p:cNvSpPr txBox="1"/>
          <p:nvPr/>
        </p:nvSpPr>
        <p:spPr>
          <a:xfrm>
            <a:off x="3962400" y="2907504"/>
            <a:ext cx="7579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clk180</a:t>
            </a:r>
            <a:endParaRPr lang="ko-KR" altLang="en-US" sz="11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E46BFF2-E906-48DC-7883-9DAFE3C3265F}"/>
              </a:ext>
            </a:extLst>
          </p:cNvPr>
          <p:cNvCxnSpPr/>
          <p:nvPr/>
        </p:nvCxnSpPr>
        <p:spPr>
          <a:xfrm>
            <a:off x="5486400" y="4114800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99FC09F-29D0-4569-3499-67049629ED8C}"/>
              </a:ext>
            </a:extLst>
          </p:cNvPr>
          <p:cNvSpPr txBox="1"/>
          <p:nvPr/>
        </p:nvSpPr>
        <p:spPr>
          <a:xfrm>
            <a:off x="3380232" y="3182377"/>
            <a:ext cx="4593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JALR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issue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E951FC8-7298-7142-A3D4-89D396A2ECC8}"/>
              </a:ext>
            </a:extLst>
          </p:cNvPr>
          <p:cNvSpPr/>
          <p:nvPr/>
        </p:nvSpPr>
        <p:spPr>
          <a:xfrm>
            <a:off x="5890316" y="4253386"/>
            <a:ext cx="1348684" cy="149192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5756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6731</TotalTime>
  <Words>296</Words>
  <Application>Microsoft Office PowerPoint</Application>
  <PresentationFormat>와이드스크린</PresentationFormat>
  <Paragraphs>149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맑은 고딕</vt:lpstr>
      <vt:lpstr>Bookman Old Style</vt:lpstr>
      <vt:lpstr>Calibri</vt:lpstr>
      <vt:lpstr>Gill Sans MT</vt:lpstr>
      <vt:lpstr>Wingdings</vt:lpstr>
      <vt:lpstr>Wingdings 3</vt:lpstr>
      <vt:lpstr>Origin</vt:lpstr>
      <vt:lpstr>202121369 오호빈 System Semiconductor Engineering University of Sangmyung</vt:lpstr>
      <vt:lpstr>Week01</vt:lpstr>
      <vt:lpstr>Week02</vt:lpstr>
      <vt:lpstr>Week03</vt:lpstr>
      <vt:lpstr>Week04</vt:lpstr>
      <vt:lpstr>Week05</vt:lpstr>
      <vt:lpstr>Week05</vt:lpstr>
      <vt:lpstr>Week06</vt:lpstr>
      <vt:lpstr>Week06</vt:lpstr>
      <vt:lpstr>Week07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zhu;YongwooKim</dc:creator>
  <cp:lastModifiedBy>호빈</cp:lastModifiedBy>
  <cp:revision>444</cp:revision>
  <dcterms:created xsi:type="dcterms:W3CDTF">2013-05-12T07:12:15Z</dcterms:created>
  <dcterms:modified xsi:type="dcterms:W3CDTF">2023-08-27T17:09:41Z</dcterms:modified>
</cp:coreProperties>
</file>