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466" r:id="rId3"/>
    <p:sldId id="496" r:id="rId4"/>
    <p:sldId id="499" r:id="rId5"/>
    <p:sldId id="495" r:id="rId6"/>
    <p:sldId id="498" r:id="rId7"/>
    <p:sldId id="467" r:id="rId8"/>
    <p:sldId id="497" r:id="rId9"/>
    <p:sldId id="475" r:id="rId10"/>
    <p:sldId id="500" r:id="rId11"/>
    <p:sldId id="501" r:id="rId12"/>
    <p:sldId id="476" r:id="rId13"/>
    <p:sldId id="502" r:id="rId14"/>
    <p:sldId id="503" r:id="rId15"/>
    <p:sldId id="477" r:id="rId16"/>
    <p:sldId id="505" r:id="rId17"/>
    <p:sldId id="506" r:id="rId18"/>
    <p:sldId id="470" r:id="rId19"/>
    <p:sldId id="507" r:id="rId20"/>
    <p:sldId id="508" r:id="rId21"/>
    <p:sldId id="471" r:id="rId22"/>
    <p:sldId id="509" r:id="rId23"/>
    <p:sldId id="510" r:id="rId24"/>
    <p:sldId id="472" r:id="rId25"/>
    <p:sldId id="512" r:id="rId26"/>
    <p:sldId id="513" r:id="rId27"/>
    <p:sldId id="473" r:id="rId28"/>
    <p:sldId id="514" r:id="rId29"/>
    <p:sldId id="515" r:id="rId30"/>
    <p:sldId id="474" r:id="rId31"/>
    <p:sldId id="516" r:id="rId32"/>
    <p:sldId id="517" r:id="rId33"/>
    <p:sldId id="478" r:id="rId34"/>
    <p:sldId id="518" r:id="rId35"/>
    <p:sldId id="519" r:id="rId36"/>
    <p:sldId id="480" r:id="rId37"/>
    <p:sldId id="520" r:id="rId38"/>
    <p:sldId id="521" r:id="rId39"/>
    <p:sldId id="481" r:id="rId40"/>
    <p:sldId id="522" r:id="rId41"/>
    <p:sldId id="523" r:id="rId42"/>
    <p:sldId id="482" r:id="rId43"/>
    <p:sldId id="524" r:id="rId44"/>
    <p:sldId id="525" r:id="rId45"/>
    <p:sldId id="483" r:id="rId46"/>
    <p:sldId id="484" r:id="rId47"/>
    <p:sldId id="527" r:id="rId48"/>
    <p:sldId id="485" r:id="rId49"/>
    <p:sldId id="528" r:id="rId50"/>
    <p:sldId id="486" r:id="rId51"/>
    <p:sldId id="487" r:id="rId52"/>
    <p:sldId id="488" r:id="rId53"/>
    <p:sldId id="489" r:id="rId54"/>
    <p:sldId id="490" r:id="rId55"/>
    <p:sldId id="526" r:id="rId56"/>
    <p:sldId id="492" r:id="rId57"/>
    <p:sldId id="511" r:id="rId58"/>
    <p:sldId id="479" r:id="rId5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945" autoAdjust="0"/>
  </p:normalViewPr>
  <p:slideViewPr>
    <p:cSldViewPr>
      <p:cViewPr varScale="1">
        <p:scale>
          <a:sx n="111" d="100"/>
          <a:sy n="111" d="100"/>
        </p:scale>
        <p:origin x="114" y="11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9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1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3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1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9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0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9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5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12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9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33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34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97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3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2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70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7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84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0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15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01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51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68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96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39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08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6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79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7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9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40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80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1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985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28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22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057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32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621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2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747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9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6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8/28/2023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8/28/2023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lagrange0115&amp;logNo=220729360287" TargetMode="External"/><Relationship Id="rId2" Type="http://schemas.openxmlformats.org/officeDocument/2006/relationships/hyperlink" Target="https://blog.naver.com/lagrange0115/220723457312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naver.com/PostView.naver?blogId=beaqon&amp;logNo=221253750901" TargetMode="External"/><Relationship Id="rId4" Type="http://schemas.openxmlformats.org/officeDocument/2006/relationships/hyperlink" Target="https://m.blog.naver.com/leeyunghuk1/2209907040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Toy Project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LEE TAE HYUN</a:t>
            </a:r>
            <a:r>
              <a:rPr lang="ko-KR" altLang="en-US" sz="2000" dirty="0"/>
              <a:t> </a:t>
            </a:r>
            <a:r>
              <a:rPr lang="en-US" altLang="ko-KR" sz="2000" dirty="0"/>
              <a:t>201921311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MUX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FB01571-2561-CF5B-F6CE-40994AC1C254}"/>
              </a:ext>
            </a:extLst>
          </p:cNvPr>
          <p:cNvSpPr txBox="1">
            <a:spLocks/>
          </p:cNvSpPr>
          <p:nvPr/>
        </p:nvSpPr>
        <p:spPr>
          <a:xfrm>
            <a:off x="609600" y="1198564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(a, b, c, d)[3:0], y[1:0] 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dout</a:t>
            </a:r>
            <a:r>
              <a:rPr lang="en-US" altLang="ko-KR" dirty="0">
                <a:ea typeface="굴림" panose="020B0600000101010101" pitchFamily="50" charset="-127"/>
              </a:rPr>
              <a:t>[3:0]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719E5-64A4-5DCD-D37A-11672A9CC871}"/>
              </a:ext>
            </a:extLst>
          </p:cNvPr>
          <p:cNvSpPr txBox="1"/>
          <p:nvPr/>
        </p:nvSpPr>
        <p:spPr>
          <a:xfrm>
            <a:off x="2286000" y="18289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520EA-EEE0-F2DA-7437-178DF212AC53}"/>
              </a:ext>
            </a:extLst>
          </p:cNvPr>
          <p:cNvSpPr txBox="1"/>
          <p:nvPr/>
        </p:nvSpPr>
        <p:spPr>
          <a:xfrm>
            <a:off x="6324600" y="1828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8FCEA-1044-E3C4-354D-4498983204F0}"/>
              </a:ext>
            </a:extLst>
          </p:cNvPr>
          <p:cNvSpPr txBox="1"/>
          <p:nvPr/>
        </p:nvSpPr>
        <p:spPr>
          <a:xfrm>
            <a:off x="2286000" y="2633027"/>
            <a:ext cx="2514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@(*)begin</a:t>
            </a:r>
          </a:p>
          <a:p>
            <a:r>
              <a:rPr lang="en-US" altLang="ko-KR" sz="1200" b="0" dirty="0">
                <a:effectLst/>
              </a:rPr>
              <a:t>    if(y == 2'b00)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a;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if(y == 2'b01)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b;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if(y == 2'b10)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c;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if(y == 2'b11)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d;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4'bxxxx;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26A6B-8823-508D-966D-CCD16BA2FC7C}"/>
              </a:ext>
            </a:extLst>
          </p:cNvPr>
          <p:cNvSpPr txBox="1"/>
          <p:nvPr/>
        </p:nvSpPr>
        <p:spPr>
          <a:xfrm>
            <a:off x="6324600" y="2629016"/>
            <a:ext cx="2514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a = 4'b0001;</a:t>
            </a:r>
          </a:p>
          <a:p>
            <a:r>
              <a:rPr lang="en-US" altLang="ko-KR" sz="1200" b="0" dirty="0">
                <a:effectLst/>
              </a:rPr>
              <a:t>    b = 4'b0010;</a:t>
            </a:r>
          </a:p>
          <a:p>
            <a:r>
              <a:rPr lang="en-US" altLang="ko-KR" sz="1200" b="0" dirty="0">
                <a:effectLst/>
              </a:rPr>
              <a:t>    c = 4'b0100;</a:t>
            </a:r>
          </a:p>
          <a:p>
            <a:r>
              <a:rPr lang="en-US" altLang="ko-KR" sz="1200" b="0" dirty="0">
                <a:effectLst/>
              </a:rPr>
              <a:t>    d = 4'b1000;</a:t>
            </a:r>
          </a:p>
          <a:p>
            <a:r>
              <a:rPr lang="en-US" altLang="ko-KR" sz="1200" b="0" dirty="0">
                <a:effectLst/>
              </a:rPr>
              <a:t>    y = 2'b00;</a:t>
            </a:r>
          </a:p>
          <a:p>
            <a:r>
              <a:rPr lang="en-US" altLang="ko-KR" sz="1200" b="0" dirty="0">
                <a:effectLst/>
              </a:rPr>
              <a:t>    #5 </a:t>
            </a:r>
          </a:p>
          <a:p>
            <a:r>
              <a:rPr lang="en-US" altLang="ko-KR" sz="1200" b="0" dirty="0">
                <a:effectLst/>
              </a:rPr>
              <a:t>    y = 2'b01; </a:t>
            </a:r>
          </a:p>
          <a:p>
            <a:r>
              <a:rPr lang="en-US" altLang="ko-KR" sz="1200" b="0" dirty="0">
                <a:effectLst/>
              </a:rPr>
              <a:t>    #5 </a:t>
            </a:r>
          </a:p>
          <a:p>
            <a:r>
              <a:rPr lang="en-US" altLang="ko-KR" sz="1200" b="0" dirty="0">
                <a:effectLst/>
              </a:rPr>
              <a:t>    y = 2'b10;</a:t>
            </a:r>
          </a:p>
          <a:p>
            <a:r>
              <a:rPr lang="en-US" altLang="ko-KR" sz="1200" b="0" dirty="0">
                <a:effectLst/>
              </a:rPr>
              <a:t>    #5</a:t>
            </a:r>
          </a:p>
          <a:p>
            <a:r>
              <a:rPr lang="en-US" altLang="ko-KR" sz="1200" b="0" dirty="0">
                <a:effectLst/>
              </a:rPr>
              <a:t>    y = 2'b11;</a:t>
            </a:r>
          </a:p>
          <a:p>
            <a:r>
              <a:rPr lang="en-US" altLang="ko-KR" sz="1200" b="0" dirty="0">
                <a:effectLst/>
              </a:rPr>
              <a:t>    #5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8161062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48AF20-5BA0-E439-F2D2-3BC5EADA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49743"/>
            <a:ext cx="8229599" cy="1727740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MUX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71571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6457C0-2167-CA17-CF24-C9275C5B50CA}"/>
              </a:ext>
            </a:extLst>
          </p:cNvPr>
          <p:cNvGrpSpPr/>
          <p:nvPr/>
        </p:nvGrpSpPr>
        <p:grpSpPr>
          <a:xfrm>
            <a:off x="2057401" y="2133600"/>
            <a:ext cx="8229599" cy="1491063"/>
            <a:chOff x="5581627" y="2714674"/>
            <a:chExt cx="6037688" cy="14910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E000956-52E0-85C1-557A-361DDAAF9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5544" y="2714674"/>
              <a:ext cx="5613771" cy="14910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5BA698-2A0E-E618-B504-2E4A92CB2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1627" y="2714674"/>
              <a:ext cx="438173" cy="1491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3631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DEMUX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DEMUX</a:t>
            </a:r>
          </a:p>
          <a:p>
            <a:pPr lvl="1"/>
            <a:r>
              <a:rPr lang="en-US" altLang="ko-KR" sz="18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개의 입력선을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여러 개의 가능한 출력선들 중 하나를 선택해서 연결하는 회로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C73697-47B5-2F7C-6D02-6EA034ED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9" y="4256834"/>
            <a:ext cx="6651815" cy="1829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26920C-F50E-5CB2-0151-32612846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286000"/>
            <a:ext cx="5029200" cy="1683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AE3BF3-024A-80DB-C6B8-95509469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9" y="2946762"/>
            <a:ext cx="3781800" cy="26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87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DEMUX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din, a, b 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aout</a:t>
            </a:r>
            <a:r>
              <a:rPr lang="en-US" altLang="ko-KR" dirty="0">
                <a:ea typeface="굴림" panose="020B0600000101010101" pitchFamily="50" charset="-127"/>
              </a:rPr>
              <a:t>, bout, </a:t>
            </a:r>
            <a:r>
              <a:rPr lang="en-US" altLang="ko-KR" dirty="0" err="1">
                <a:ea typeface="굴림" panose="020B0600000101010101" pitchFamily="50" charset="-127"/>
              </a:rPr>
              <a:t>cout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dout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66F-3FA6-4073-3874-FCA5A4A565E9}"/>
              </a:ext>
            </a:extLst>
          </p:cNvPr>
          <p:cNvSpPr txBox="1"/>
          <p:nvPr/>
        </p:nvSpPr>
        <p:spPr>
          <a:xfrm>
            <a:off x="2286000" y="18289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883A2-7605-076B-12F9-027D83CACCBC}"/>
              </a:ext>
            </a:extLst>
          </p:cNvPr>
          <p:cNvSpPr txBox="1"/>
          <p:nvPr/>
        </p:nvSpPr>
        <p:spPr>
          <a:xfrm>
            <a:off x="6324600" y="1828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D492C-DD3C-4D30-034E-D983E26F7E88}"/>
              </a:ext>
            </a:extLst>
          </p:cNvPr>
          <p:cNvSpPr txBox="1"/>
          <p:nvPr/>
        </p:nvSpPr>
        <p:spPr>
          <a:xfrm>
            <a:off x="2286000" y="2403157"/>
            <a:ext cx="28956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@(*) begin</a:t>
            </a:r>
          </a:p>
          <a:p>
            <a:r>
              <a:rPr lang="en-US" altLang="ko-KR" sz="1200" b="0" dirty="0">
                <a:effectLst/>
              </a:rPr>
              <a:t>if(a == 1'b0 &amp;&amp; b == 1'b0)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aout</a:t>
            </a:r>
            <a:r>
              <a:rPr lang="en-US" altLang="ko-KR" sz="1200" b="0" dirty="0">
                <a:effectLst/>
              </a:rPr>
              <a:t> = 1’b0;  bout = 1'b0;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cout</a:t>
            </a:r>
            <a:r>
              <a:rPr lang="en-US" altLang="ko-KR" sz="1200" b="0" dirty="0">
                <a:effectLst/>
              </a:rPr>
              <a:t> = 1’b0; 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else if (a == 1'b0 &amp;&amp; b == 1'b1)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aout</a:t>
            </a:r>
            <a:r>
              <a:rPr lang="en-US" altLang="ko-KR" sz="1200" b="0" dirty="0">
                <a:effectLst/>
              </a:rPr>
              <a:t> = 1’b0;  bout = 1'b0;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cout</a:t>
            </a:r>
            <a:r>
              <a:rPr lang="en-US" altLang="ko-KR" sz="1200" b="0" dirty="0">
                <a:effectLst/>
              </a:rPr>
              <a:t> = 1’b1; 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else if (a == 1'b1 &amp;&amp; b == 1'b0)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aout</a:t>
            </a:r>
            <a:r>
              <a:rPr lang="en-US" altLang="ko-KR" sz="1200" b="0" dirty="0">
                <a:effectLst/>
              </a:rPr>
              <a:t> = 1’b0;  bout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cout</a:t>
            </a:r>
            <a:r>
              <a:rPr lang="en-US" altLang="ko-KR" sz="1200" b="0" dirty="0">
                <a:effectLst/>
              </a:rPr>
              <a:t> = 1’b0; 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else if (a == 1'b1 &amp;&amp; b == 1'b1)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aout</a:t>
            </a:r>
            <a:r>
              <a:rPr lang="en-US" altLang="ko-KR" sz="1200" b="0" dirty="0">
                <a:effectLst/>
              </a:rPr>
              <a:t> = 1’b1;  bout = 1'b0;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cout</a:t>
            </a:r>
            <a:r>
              <a:rPr lang="en-US" altLang="ko-KR" sz="1200" b="0" dirty="0">
                <a:effectLst/>
              </a:rPr>
              <a:t> = 1’b0;  </a:t>
            </a:r>
            <a:r>
              <a:rPr lang="en-US" altLang="ko-KR" sz="1200" b="0" dirty="0" err="1">
                <a:effectLst/>
              </a:rPr>
              <a:t>dout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214D3-6A3D-6404-45A6-A4E0800892C3}"/>
              </a:ext>
            </a:extLst>
          </p:cNvPr>
          <p:cNvSpPr txBox="1"/>
          <p:nvPr/>
        </p:nvSpPr>
        <p:spPr>
          <a:xfrm>
            <a:off x="6324600" y="2403157"/>
            <a:ext cx="28956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din = 1'b1;</a:t>
            </a:r>
          </a:p>
          <a:p>
            <a:r>
              <a:rPr lang="en-US" altLang="ko-KR" sz="1200" b="0" dirty="0">
                <a:effectLst/>
              </a:rPr>
              <a:t>    a = 1'b0;</a:t>
            </a:r>
          </a:p>
          <a:p>
            <a:r>
              <a:rPr lang="en-US" altLang="ko-KR" sz="1200" b="0" dirty="0">
                <a:effectLst/>
              </a:rPr>
              <a:t>    b = 1'b0;</a:t>
            </a:r>
          </a:p>
          <a:p>
            <a:r>
              <a:rPr lang="en-US" altLang="ko-KR" sz="1200" b="0" dirty="0">
                <a:effectLst/>
              </a:rPr>
              <a:t>    #5 </a:t>
            </a:r>
          </a:p>
          <a:p>
            <a:r>
              <a:rPr lang="en-US" altLang="ko-KR" sz="1200" b="0" dirty="0">
                <a:effectLst/>
              </a:rPr>
              <a:t>    a = 1'b0;</a:t>
            </a:r>
          </a:p>
          <a:p>
            <a:r>
              <a:rPr lang="en-US" altLang="ko-KR" sz="1200" b="0" dirty="0">
                <a:effectLst/>
              </a:rPr>
              <a:t>    b = 1'b1;</a:t>
            </a:r>
          </a:p>
          <a:p>
            <a:r>
              <a:rPr lang="en-US" altLang="ko-KR" sz="1200" b="0" dirty="0">
                <a:effectLst/>
              </a:rPr>
              <a:t>    #5 </a:t>
            </a:r>
          </a:p>
          <a:p>
            <a:r>
              <a:rPr lang="en-US" altLang="ko-KR" sz="1200" b="0" dirty="0">
                <a:effectLst/>
              </a:rPr>
              <a:t>    a = 1'b1;</a:t>
            </a:r>
          </a:p>
          <a:p>
            <a:r>
              <a:rPr lang="en-US" altLang="ko-KR" sz="1200" b="0" dirty="0">
                <a:effectLst/>
              </a:rPr>
              <a:t>    b = 1'b0;</a:t>
            </a:r>
          </a:p>
          <a:p>
            <a:r>
              <a:rPr lang="en-US" altLang="ko-KR" sz="1200" b="0" dirty="0">
                <a:effectLst/>
              </a:rPr>
              <a:t>    #5</a:t>
            </a:r>
          </a:p>
          <a:p>
            <a:r>
              <a:rPr lang="en-US" altLang="ko-KR" sz="1200" b="0" dirty="0">
                <a:effectLst/>
              </a:rPr>
              <a:t>    a = 1'b1;</a:t>
            </a:r>
          </a:p>
          <a:p>
            <a:r>
              <a:rPr lang="en-US" altLang="ko-KR" sz="1200" b="0" dirty="0">
                <a:effectLst/>
              </a:rPr>
              <a:t>    b = 1'b1;</a:t>
            </a:r>
          </a:p>
          <a:p>
            <a:r>
              <a:rPr lang="en-US" altLang="ko-KR" sz="1200" b="0" dirty="0">
                <a:effectLst/>
              </a:rPr>
              <a:t>    #5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22318246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DEMUX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C73697-47B5-2F7C-6D02-6EA034ED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4080688"/>
            <a:ext cx="7581900" cy="163431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C57D452-01E0-CAFE-F84D-F1F057A99E8E}"/>
              </a:ext>
            </a:extLst>
          </p:cNvPr>
          <p:cNvGrpSpPr/>
          <p:nvPr/>
        </p:nvGrpSpPr>
        <p:grpSpPr>
          <a:xfrm>
            <a:off x="2324100" y="2286000"/>
            <a:ext cx="7543800" cy="1390097"/>
            <a:chOff x="469368" y="2819400"/>
            <a:chExt cx="5908153" cy="13900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FAE2B7C-286D-22E6-12EB-007711B9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207" y="2819400"/>
              <a:ext cx="5489314" cy="139009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DA8A3A-2A91-F47B-A28D-19C8B277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368" y="2819400"/>
              <a:ext cx="431822" cy="1390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2123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SR_FF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SR_FF</a:t>
            </a:r>
          </a:p>
          <a:p>
            <a:pPr lvl="1"/>
            <a:r>
              <a:rPr lang="en-US" altLang="ko-KR" sz="1800" dirty="0">
                <a:ea typeface="굴림" panose="020B0600000101010101" pitchFamily="50" charset="-127"/>
              </a:rPr>
              <a:t>Cp</a:t>
            </a:r>
            <a:r>
              <a:rPr lang="ko-KR" altLang="en-US" sz="1800" dirty="0">
                <a:ea typeface="굴림" panose="020B0600000101010101" pitchFamily="50" charset="-127"/>
              </a:rPr>
              <a:t>가</a:t>
            </a:r>
            <a:r>
              <a:rPr lang="en-US" altLang="ko-KR" sz="18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이면 </a:t>
            </a:r>
            <a:r>
              <a:rPr lang="en-US" altLang="ko-KR" sz="1800" dirty="0" err="1">
                <a:ea typeface="굴림" panose="020B0600000101010101" pitchFamily="50" charset="-127"/>
              </a:rPr>
              <a:t>sr</a:t>
            </a:r>
            <a:r>
              <a:rPr lang="ko-KR" altLang="en-US" sz="1800" dirty="0" err="1">
                <a:ea typeface="굴림" panose="020B0600000101010101" pitchFamily="50" charset="-127"/>
              </a:rPr>
              <a:t>래치와</a:t>
            </a:r>
            <a:r>
              <a:rPr lang="ko-KR" altLang="en-US" sz="1800" dirty="0">
                <a:ea typeface="굴림" panose="020B0600000101010101" pitchFamily="50" charset="-127"/>
              </a:rPr>
              <a:t> 같은 동작을 수행</a:t>
            </a:r>
            <a:r>
              <a:rPr lang="en-US" altLang="ko-KR" sz="1800" dirty="0">
                <a:ea typeface="굴림" panose="020B0600000101010101" pitchFamily="50" charset="-127"/>
              </a:rPr>
              <a:t>, cp</a:t>
            </a:r>
            <a:r>
              <a:rPr lang="ko-KR" altLang="en-US" sz="1800" dirty="0">
                <a:ea typeface="굴림" panose="020B0600000101010101" pitchFamily="50" charset="-127"/>
              </a:rPr>
              <a:t>가 </a:t>
            </a:r>
            <a:r>
              <a:rPr lang="en-US" altLang="ko-KR" sz="1800" dirty="0"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ea typeface="굴림" panose="020B0600000101010101" pitchFamily="50" charset="-127"/>
              </a:rPr>
              <a:t>이면 </a:t>
            </a:r>
            <a:r>
              <a:rPr lang="en-US" altLang="ko-KR" sz="1800" dirty="0">
                <a:ea typeface="굴림" panose="020B0600000101010101" pitchFamily="50" charset="-127"/>
              </a:rPr>
              <a:t>ff</a:t>
            </a:r>
            <a:r>
              <a:rPr lang="ko-KR" altLang="en-US" sz="1800" dirty="0">
                <a:ea typeface="굴림" panose="020B0600000101010101" pitchFamily="50" charset="-127"/>
              </a:rPr>
              <a:t>의 출력은 불변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CF57A4-36A4-7523-673A-A3EE4C56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4" y="2277902"/>
            <a:ext cx="2148306" cy="1650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BC2AFE-ABB0-035B-A5A3-BCDB1EAB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44" y="2956246"/>
            <a:ext cx="3453019" cy="189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988381-E65A-FD2B-886E-755B22979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127500"/>
            <a:ext cx="6096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92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SR_FF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s, r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q, </a:t>
            </a:r>
            <a:r>
              <a:rPr lang="en-US" altLang="ko-KR" dirty="0" err="1">
                <a:ea typeface="굴림" panose="020B0600000101010101" pitchFamily="50" charset="-127"/>
              </a:rPr>
              <a:t>q_bar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7D25C-22E6-E11C-C02E-B635F52FB0EA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8CF1-9858-620F-2438-DAE2DD52638C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772E1-712F-D50F-8597-060E730EE5F6}"/>
              </a:ext>
            </a:extLst>
          </p:cNvPr>
          <p:cNvSpPr txBox="1"/>
          <p:nvPr/>
        </p:nvSpPr>
        <p:spPr>
          <a:xfrm>
            <a:off x="2286000" y="2183487"/>
            <a:ext cx="3200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q_bar</a:t>
            </a:r>
            <a:r>
              <a:rPr lang="en-US" altLang="ko-KR" sz="1200" b="0" dirty="0">
                <a:effectLst/>
              </a:rPr>
              <a:t> = ~q;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    else if (s == 1'b1 &amp;&amp; r == 1'b0)</a:t>
            </a:r>
          </a:p>
          <a:p>
            <a:r>
              <a:rPr lang="en-US" altLang="ko-KR" sz="1200" b="0" dirty="0">
                <a:effectLst/>
              </a:rPr>
              <a:t>        q &lt;= 1'b1;</a:t>
            </a:r>
          </a:p>
          <a:p>
            <a:r>
              <a:rPr lang="en-US" altLang="ko-KR" sz="1200" b="0" dirty="0">
                <a:effectLst/>
              </a:rPr>
              <a:t>    else if (s == 1'b0 &amp;&amp; r == 1'b1)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    else if (s == 1'b0 &amp;&amp; r == 1'b0)</a:t>
            </a:r>
          </a:p>
          <a:p>
            <a:r>
              <a:rPr lang="en-US" altLang="ko-KR" sz="1200" b="0" dirty="0">
                <a:effectLst/>
              </a:rPr>
              <a:t>        q &lt;= q;</a:t>
            </a:r>
          </a:p>
          <a:p>
            <a:r>
              <a:rPr lang="en-US" altLang="ko-KR" sz="1200" b="0" dirty="0">
                <a:effectLst/>
              </a:rPr>
              <a:t>    else </a:t>
            </a:r>
          </a:p>
          <a:p>
            <a:r>
              <a:rPr lang="en-US" altLang="ko-KR" sz="1200" b="0" dirty="0">
                <a:effectLst/>
              </a:rPr>
              <a:t>        q &lt;= 1'bx;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0085A-D1F4-6EF1-007B-A65BF283DE2D}"/>
              </a:ext>
            </a:extLst>
          </p:cNvPr>
          <p:cNvSpPr txBox="1"/>
          <p:nvPr/>
        </p:nvSpPr>
        <p:spPr>
          <a:xfrm>
            <a:off x="6324600" y="2183487"/>
            <a:ext cx="32004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dirty="0"/>
              <a:t>e</a:t>
            </a:r>
            <a:r>
              <a:rPr lang="en-US" altLang="ko-KR" sz="1200" b="0" dirty="0">
                <a:effectLst/>
              </a:rPr>
              <a:t>nd</a:t>
            </a:r>
          </a:p>
          <a:p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s = 1'b0; r = 1'b0;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s = 1'b1; r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s = 1'b0; r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s = 1'b1; r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s = 1'b1; r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s = 1'b0; r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112904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SR_FF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63F40B-9CED-70FA-8B51-A99D7626BD69}"/>
              </a:ext>
            </a:extLst>
          </p:cNvPr>
          <p:cNvGrpSpPr/>
          <p:nvPr/>
        </p:nvGrpSpPr>
        <p:grpSpPr>
          <a:xfrm>
            <a:off x="2209800" y="1981200"/>
            <a:ext cx="7848600" cy="1525440"/>
            <a:chOff x="5885592" y="2253591"/>
            <a:chExt cx="5870412" cy="100970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F3D0FE-E84F-281F-2985-A14C8F7A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475" y="2253591"/>
              <a:ext cx="5429529" cy="100970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65A4CF-609D-BCB2-CB0D-37A16AED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5592" y="2253591"/>
              <a:ext cx="469924" cy="100970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10AFA2-FB73-B2B5-2CD7-DADDC1940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509" y="3767136"/>
            <a:ext cx="7827518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701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D_FF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입력신호 </a:t>
            </a:r>
            <a:r>
              <a:rPr lang="en-US" altLang="ko-KR" sz="1800" dirty="0">
                <a:ea typeface="굴림" panose="020B0600000101010101" pitchFamily="50" charset="-127"/>
              </a:rPr>
              <a:t>D</a:t>
            </a:r>
            <a:r>
              <a:rPr lang="ko-KR" altLang="en-US" sz="1800" dirty="0">
                <a:ea typeface="굴림" panose="020B0600000101010101" pitchFamily="50" charset="-127"/>
              </a:rPr>
              <a:t>가 </a:t>
            </a:r>
            <a:r>
              <a:rPr lang="en-US" altLang="ko-KR" sz="1800" dirty="0">
                <a:ea typeface="굴림" panose="020B0600000101010101" pitchFamily="50" charset="-127"/>
              </a:rPr>
              <a:t>cp</a:t>
            </a:r>
            <a:r>
              <a:rPr lang="ko-KR" altLang="en-US" sz="1800" dirty="0">
                <a:ea typeface="굴림" panose="020B0600000101010101" pitchFamily="50" charset="-127"/>
              </a:rPr>
              <a:t>에 따라 그대로 출력에 전달되는 특성을 가지고 있음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F4C507-2402-D375-9F21-B48A3577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345913"/>
            <a:ext cx="1828800" cy="1342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DAD3A-2671-D4B8-94B5-AB028245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962400"/>
            <a:ext cx="6373920" cy="1997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7143B0-8D70-8668-C3E6-71C2EBF0B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40" y="3183670"/>
            <a:ext cx="2655340" cy="15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d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D7C39-509C-5ED7-D6F5-B9D18A92666E}"/>
              </a:ext>
            </a:extLst>
          </p:cNvPr>
          <p:cNvSpPr txBox="1"/>
          <p:nvPr/>
        </p:nvSpPr>
        <p:spPr>
          <a:xfrm>
            <a:off x="2286000" y="18289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D48EC-B7EA-2060-E749-76DB531B37F7}"/>
              </a:ext>
            </a:extLst>
          </p:cNvPr>
          <p:cNvSpPr txBox="1"/>
          <p:nvPr/>
        </p:nvSpPr>
        <p:spPr>
          <a:xfrm>
            <a:off x="6324600" y="1828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6E239-2BD4-8302-BBE8-81CD2B59262A}"/>
              </a:ext>
            </a:extLst>
          </p:cNvPr>
          <p:cNvSpPr txBox="1"/>
          <p:nvPr/>
        </p:nvSpPr>
        <p:spPr>
          <a:xfrm>
            <a:off x="2286000" y="2280929"/>
            <a:ext cx="28194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    else</a:t>
            </a:r>
          </a:p>
          <a:p>
            <a:r>
              <a:rPr lang="en-US" altLang="ko-KR" sz="1200" b="0" dirty="0">
                <a:effectLst/>
              </a:rPr>
              <a:t>        q &lt;= d;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C3409-3119-33E4-316E-AF986A08AEEB}"/>
              </a:ext>
            </a:extLst>
          </p:cNvPr>
          <p:cNvSpPr txBox="1"/>
          <p:nvPr/>
        </p:nvSpPr>
        <p:spPr>
          <a:xfrm>
            <a:off x="6118860" y="2278082"/>
            <a:ext cx="28194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d = 1'b0;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d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d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d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d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23118580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97464" y="1218422"/>
            <a:ext cx="2358312" cy="1752600"/>
          </a:xfrm>
          <a:ln>
            <a:noFill/>
          </a:ln>
        </p:spPr>
        <p:txBody>
          <a:bodyPr>
            <a:normAutofit/>
          </a:bodyPr>
          <a:lstStyle/>
          <a:p>
            <a:endParaRPr lang="en-US" altLang="ko-KR" sz="1600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DECODER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ENCODER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MUX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DEMUX</a:t>
            </a:r>
            <a:endParaRPr lang="ru-RU" altLang="ko-KR" sz="1600" dirty="0"/>
          </a:p>
          <a:p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74A4-3A8E-E30E-31BD-CDE3410D23D8}"/>
              </a:ext>
            </a:extLst>
          </p:cNvPr>
          <p:cNvSpPr txBox="1">
            <a:spLocks/>
          </p:cNvSpPr>
          <p:nvPr/>
        </p:nvSpPr>
        <p:spPr>
          <a:xfrm>
            <a:off x="5036976" y="1219200"/>
            <a:ext cx="2362200" cy="17145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Binary COUNTER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Ring COUNTER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Johnson COUNTER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Gray COUNTER</a:t>
            </a:r>
          </a:p>
          <a:p>
            <a:endParaRPr lang="en-US" altLang="ko-KR" sz="1600" dirty="0">
              <a:ea typeface="굴림" panose="020B0600000101010101" pitchFamily="50" charset="-127"/>
            </a:endParaRPr>
          </a:p>
          <a:p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707E6-7350-6C1F-6BD1-07B7DDAA5E97}"/>
              </a:ext>
            </a:extLst>
          </p:cNvPr>
          <p:cNvSpPr txBox="1">
            <a:spLocks/>
          </p:cNvSpPr>
          <p:nvPr/>
        </p:nvSpPr>
        <p:spPr>
          <a:xfrm>
            <a:off x="2903376" y="1218422"/>
            <a:ext cx="2358312" cy="2058178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SR-FF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D-FF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JK-FF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T-FF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Shift Register</a:t>
            </a:r>
          </a:p>
          <a:p>
            <a:endParaRPr lang="ru-RU" altLang="ko-KR" sz="1600" dirty="0"/>
          </a:p>
          <a:p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956AB5-DA2C-5FAD-032E-2CC006E4E155}"/>
              </a:ext>
            </a:extLst>
          </p:cNvPr>
          <p:cNvSpPr txBox="1">
            <a:spLocks/>
          </p:cNvSpPr>
          <p:nvPr/>
        </p:nvSpPr>
        <p:spPr>
          <a:xfrm>
            <a:off x="7620000" y="1219200"/>
            <a:ext cx="2362200" cy="20574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Parity Check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RCA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CLA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Shift add multi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SUBSTRACTION</a:t>
            </a:r>
            <a:endParaRPr lang="ru-RU" altLang="ko-KR" sz="1600" dirty="0"/>
          </a:p>
          <a:p>
            <a:endParaRPr lang="en-US" altLang="ko-KR" sz="16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DAD3A-2671-D4B8-94B5-AB028245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871914"/>
            <a:ext cx="7200900" cy="176239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8D7A82-2ADC-36AE-DB79-C7B0DC308F0C}"/>
              </a:ext>
            </a:extLst>
          </p:cNvPr>
          <p:cNvGrpSpPr/>
          <p:nvPr/>
        </p:nvGrpSpPr>
        <p:grpSpPr>
          <a:xfrm>
            <a:off x="2119033" y="2293452"/>
            <a:ext cx="7953933" cy="1055813"/>
            <a:chOff x="5961535" y="2324562"/>
            <a:chExt cx="5921197" cy="95120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F99F89-A08B-BD8C-9B1F-B9D88AC1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332" y="2334622"/>
              <a:ext cx="5486400" cy="9411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194CD23-C8DA-269C-B414-2C73A8F5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535" y="2324562"/>
              <a:ext cx="450873" cy="951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9586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JK_FF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JK_FF</a:t>
            </a:r>
          </a:p>
          <a:p>
            <a:pPr lvl="1"/>
            <a:r>
              <a:rPr lang="en-US" altLang="ko-KR" sz="1800" dirty="0">
                <a:ea typeface="굴림" panose="020B0600000101010101" pitchFamily="50" charset="-127"/>
              </a:rPr>
              <a:t>SR</a:t>
            </a:r>
            <a:r>
              <a:rPr lang="ko-KR" altLang="en-US" sz="1800" dirty="0" err="1">
                <a:ea typeface="굴림" panose="020B0600000101010101" pitchFamily="50" charset="-127"/>
              </a:rPr>
              <a:t>래치에서</a:t>
            </a:r>
            <a:r>
              <a:rPr lang="ko-KR" altLang="en-US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ea typeface="굴림" panose="020B0600000101010101" pitchFamily="50" charset="-127"/>
              </a:rPr>
              <a:t>S</a:t>
            </a:r>
            <a:r>
              <a:rPr lang="ko-KR" altLang="en-US" sz="1800" dirty="0">
                <a:ea typeface="굴림" panose="020B0600000101010101" pitchFamily="50" charset="-127"/>
              </a:rPr>
              <a:t>와 </a:t>
            </a:r>
            <a:r>
              <a:rPr lang="en-US" altLang="ko-KR" sz="1800" dirty="0">
                <a:ea typeface="굴림" panose="020B0600000101010101" pitchFamily="50" charset="-127"/>
              </a:rPr>
              <a:t>R</a:t>
            </a:r>
            <a:r>
              <a:rPr lang="ko-KR" altLang="en-US" sz="1800" dirty="0">
                <a:ea typeface="굴림" panose="020B0600000101010101" pitchFamily="50" charset="-127"/>
              </a:rPr>
              <a:t>이</a:t>
            </a:r>
            <a:r>
              <a:rPr lang="en-US" altLang="ko-KR" sz="1800" dirty="0">
                <a:ea typeface="굴림" panose="020B0600000101010101" pitchFamily="50" charset="-127"/>
              </a:rPr>
              <a:t>1</a:t>
            </a:r>
            <a:r>
              <a:rPr lang="ko-KR" altLang="en-US" sz="1800" dirty="0" err="1">
                <a:ea typeface="굴림" panose="020B0600000101010101" pitchFamily="50" charset="-127"/>
              </a:rPr>
              <a:t>일때</a:t>
            </a:r>
            <a:r>
              <a:rPr lang="ko-KR" altLang="en-US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ea typeface="굴림" panose="020B0600000101010101" pitchFamily="50" charset="-127"/>
              </a:rPr>
              <a:t>부정</a:t>
            </a:r>
            <a:r>
              <a:rPr lang="en-US" altLang="ko-KR" sz="1800" dirty="0"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ea typeface="굴림" panose="020B0600000101010101" pitchFamily="50" charset="-127"/>
              </a:rPr>
              <a:t>상태가 되는 문제점을 개선하여 </a:t>
            </a:r>
            <a:r>
              <a:rPr lang="en-US" altLang="ko-KR" sz="1800" dirty="0">
                <a:ea typeface="굴림" panose="020B0600000101010101" pitchFamily="50" charset="-127"/>
              </a:rPr>
              <a:t>S</a:t>
            </a:r>
            <a:r>
              <a:rPr lang="ko-KR" altLang="en-US" sz="1800" dirty="0">
                <a:ea typeface="굴림" panose="020B0600000101010101" pitchFamily="50" charset="-127"/>
              </a:rPr>
              <a:t>와 </a:t>
            </a:r>
            <a:r>
              <a:rPr lang="en-US" altLang="ko-KR" sz="1800" dirty="0">
                <a:ea typeface="굴림" panose="020B0600000101010101" pitchFamily="50" charset="-127"/>
              </a:rPr>
              <a:t>R</a:t>
            </a:r>
            <a:r>
              <a:rPr lang="ko-KR" altLang="en-US" sz="1800" dirty="0">
                <a:ea typeface="굴림" panose="020B0600000101010101" pitchFamily="50" charset="-127"/>
              </a:rPr>
              <a:t>이</a:t>
            </a:r>
            <a:r>
              <a:rPr lang="en-US" altLang="ko-KR" sz="18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일 때도 동작하도록 개선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3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A20892-6319-01FA-EE14-DEEF92E2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19" y="2293261"/>
            <a:ext cx="1964581" cy="14893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780BB4-63B1-8C0C-DB6C-658DE27F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888481"/>
            <a:ext cx="3048000" cy="2187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B2B7BE-9D5F-79A1-2545-8F311EB55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52" y="3979599"/>
            <a:ext cx="5377114" cy="20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JK_FF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j, k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q, </a:t>
            </a:r>
            <a:r>
              <a:rPr lang="en-US" altLang="ko-KR" dirty="0" err="1">
                <a:ea typeface="굴림" panose="020B0600000101010101" pitchFamily="50" charset="-127"/>
              </a:rPr>
              <a:t>q_bar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3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1F09C-7E1A-056E-593E-20D81D962713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FF211-0307-49A4-D6B6-070E984A0265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4C8D3-07CE-6299-7AF3-A4753AF1AEA1}"/>
              </a:ext>
            </a:extLst>
          </p:cNvPr>
          <p:cNvSpPr txBox="1"/>
          <p:nvPr/>
        </p:nvSpPr>
        <p:spPr>
          <a:xfrm>
            <a:off x="2286000" y="2183487"/>
            <a:ext cx="2743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q_bar</a:t>
            </a:r>
            <a:r>
              <a:rPr lang="en-US" altLang="ko-KR" sz="1200" b="0" dirty="0">
                <a:effectLst/>
              </a:rPr>
              <a:t> = ~q;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)begin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 (j == 1'b1 &amp;&amp; k== 1'b0)</a:t>
            </a:r>
          </a:p>
          <a:p>
            <a:r>
              <a:rPr lang="en-US" altLang="ko-KR" sz="1200" b="0" dirty="0">
                <a:effectLst/>
              </a:rPr>
              <a:t>        q &lt;= 1'b1;</a:t>
            </a:r>
          </a:p>
          <a:p>
            <a:r>
              <a:rPr lang="en-US" altLang="ko-KR" sz="1200" b="0" dirty="0">
                <a:effectLst/>
              </a:rPr>
              <a:t>    else if (j == 1'b0 &amp;&amp; k== 1'b1)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    else if (j == 1'b0 &amp;&amp; k== 1'b0)</a:t>
            </a:r>
          </a:p>
          <a:p>
            <a:r>
              <a:rPr lang="en-US" altLang="ko-KR" sz="1200" b="0" dirty="0">
                <a:effectLst/>
              </a:rPr>
              <a:t>        q &lt;= q;</a:t>
            </a:r>
          </a:p>
          <a:p>
            <a:r>
              <a:rPr lang="en-US" altLang="ko-KR" sz="1200" b="0" dirty="0">
                <a:effectLst/>
              </a:rPr>
              <a:t>    else if (j == 1'b1 &amp;&amp; k== 1'b1)</a:t>
            </a:r>
          </a:p>
          <a:p>
            <a:r>
              <a:rPr lang="en-US" altLang="ko-KR" sz="1200" b="0" dirty="0">
                <a:effectLst/>
              </a:rPr>
              <a:t>        q &lt;= ~q;</a:t>
            </a:r>
          </a:p>
          <a:p>
            <a:r>
              <a:rPr lang="en-US" altLang="ko-KR" sz="1200" b="0" dirty="0">
                <a:effectLst/>
              </a:rPr>
              <a:t>    else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DC539-18C3-E651-AD50-7B5FBA20A1D2}"/>
              </a:ext>
            </a:extLst>
          </p:cNvPr>
          <p:cNvSpPr txBox="1"/>
          <p:nvPr/>
        </p:nvSpPr>
        <p:spPr>
          <a:xfrm>
            <a:off x="6324600" y="2183487"/>
            <a:ext cx="27432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j = 1'b0; k = 1'b0;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j = 1'b1; k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j = 1'b0; k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j = 1'b0; k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j = 1'b1; k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j = 1'b1; k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37915869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JK_FF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3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44DF77-F1D3-8227-CE5A-9E0CDBDFDD9F}"/>
              </a:ext>
            </a:extLst>
          </p:cNvPr>
          <p:cNvGrpSpPr/>
          <p:nvPr/>
        </p:nvGrpSpPr>
        <p:grpSpPr>
          <a:xfrm>
            <a:off x="2004060" y="2323553"/>
            <a:ext cx="8511540" cy="1343398"/>
            <a:chOff x="4165575" y="4441046"/>
            <a:chExt cx="7474334" cy="10327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970580-E5BB-8CB4-CA4B-6014506C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4445000"/>
              <a:ext cx="6991709" cy="10287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BEAFF1-144F-A9EC-715A-A34B291C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575" y="4441046"/>
              <a:ext cx="482625" cy="103270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5DEC1F9-88A0-5AE3-33E3-6D4E3B8D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9" y="3996466"/>
            <a:ext cx="79619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86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98564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T_FF</a:t>
            </a:r>
          </a:p>
          <a:p>
            <a:pPr lvl="1"/>
            <a:r>
              <a:rPr lang="en-US" altLang="ko-KR" sz="1800" dirty="0">
                <a:ea typeface="굴림" panose="020B0600000101010101" pitchFamily="50" charset="-127"/>
              </a:rPr>
              <a:t>JK-FF</a:t>
            </a:r>
            <a:r>
              <a:rPr lang="ko-KR" altLang="en-US" sz="1800" dirty="0">
                <a:ea typeface="굴림" panose="020B0600000101010101" pitchFamily="50" charset="-127"/>
              </a:rPr>
              <a:t>의 입력을 묶어서 하나의 입력신호 </a:t>
            </a:r>
            <a:r>
              <a:rPr lang="en-US" altLang="ko-KR" sz="1800" dirty="0">
                <a:ea typeface="굴림" panose="020B0600000101010101" pitchFamily="50" charset="-127"/>
              </a:rPr>
              <a:t>T</a:t>
            </a:r>
            <a:r>
              <a:rPr lang="ko-KR" altLang="en-US" sz="1800" dirty="0">
                <a:ea typeface="굴림" panose="020B0600000101010101" pitchFamily="50" charset="-127"/>
              </a:rPr>
              <a:t>로 동작시키는 플립플롭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8B84BB-D27C-F43E-BC94-6C563AA4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9" y="3064745"/>
            <a:ext cx="3815442" cy="1971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1628FC-977F-FBE7-B4DC-298E4F08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413001"/>
            <a:ext cx="2590800" cy="1571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694BD7-1392-9E7C-FED5-E9D83B375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592" y="4353530"/>
            <a:ext cx="6342416" cy="16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t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5F187-6E12-D461-94E4-C7A0ABE29484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9005F-1870-2098-11B7-067D5122C438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47639-5254-4FEC-D6E0-0136E37FF312}"/>
              </a:ext>
            </a:extLst>
          </p:cNvPr>
          <p:cNvSpPr txBox="1"/>
          <p:nvPr/>
        </p:nvSpPr>
        <p:spPr>
          <a:xfrm>
            <a:off x="2286000" y="2259866"/>
            <a:ext cx="2895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q &lt;= 1'b0;</a:t>
            </a:r>
          </a:p>
          <a:p>
            <a:r>
              <a:rPr lang="en-US" altLang="ko-KR" sz="1200" b="0" dirty="0">
                <a:effectLst/>
              </a:rPr>
              <a:t>    else if (t == 1'b1)</a:t>
            </a:r>
          </a:p>
          <a:p>
            <a:r>
              <a:rPr lang="en-US" altLang="ko-KR" sz="1200" b="0" dirty="0">
                <a:effectLst/>
              </a:rPr>
              <a:t>        q &lt;= ~q;</a:t>
            </a:r>
          </a:p>
          <a:p>
            <a:r>
              <a:rPr lang="en-US" altLang="ko-KR" sz="1200" b="0" dirty="0">
                <a:effectLst/>
              </a:rPr>
              <a:t>    else</a:t>
            </a:r>
          </a:p>
          <a:p>
            <a:r>
              <a:rPr lang="en-US" altLang="ko-KR" sz="1200" b="0" dirty="0">
                <a:effectLst/>
              </a:rPr>
              <a:t>        q &lt;= q;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0296F-F2A3-706B-B0A6-386DB6AA1519}"/>
              </a:ext>
            </a:extLst>
          </p:cNvPr>
          <p:cNvSpPr txBox="1"/>
          <p:nvPr/>
        </p:nvSpPr>
        <p:spPr>
          <a:xfrm>
            <a:off x="6324600" y="2262842"/>
            <a:ext cx="28956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t = 1'b0;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t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t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t = 1'b1;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t = 1'b0;</a:t>
            </a:r>
          </a:p>
          <a:p>
            <a:r>
              <a:rPr lang="en-US" altLang="ko-KR" sz="1200" b="0" dirty="0">
                <a:effectLst/>
              </a:rPr>
              <a:t>   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644216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T_FF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7EC4CF-0768-6F67-82DA-C374D74C3E51}"/>
              </a:ext>
            </a:extLst>
          </p:cNvPr>
          <p:cNvGrpSpPr/>
          <p:nvPr/>
        </p:nvGrpSpPr>
        <p:grpSpPr>
          <a:xfrm>
            <a:off x="2014974" y="2489201"/>
            <a:ext cx="8272026" cy="838200"/>
            <a:chOff x="3015798" y="5303817"/>
            <a:chExt cx="8795202" cy="73342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FB4DEB-833D-0A7A-B241-91A3B6452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372" y="5303817"/>
              <a:ext cx="8331628" cy="7112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7609AE-56F4-49E0-355E-6FF069E91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5798" y="5303817"/>
              <a:ext cx="463574" cy="73342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B453D22-EB9B-6313-9433-6ACB16C51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973" y="3844917"/>
            <a:ext cx="7538416" cy="17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05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SHIFT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REGISTER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SHIFT REGISTER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데이터를 저장하거나 데이터를 옆으로 이동할 때 사용되는 회로이다</a:t>
            </a:r>
            <a:r>
              <a:rPr lang="en-US" altLang="ko-KR" sz="1800" dirty="0">
                <a:ea typeface="굴림" panose="020B0600000101010101" pitchFamily="50" charset="-127"/>
              </a:rPr>
              <a:t>. (SIPO, SISO, PIPO, PISO</a:t>
            </a:r>
            <a:r>
              <a:rPr lang="ko-KR" altLang="en-US" sz="1800" dirty="0" err="1">
                <a:ea typeface="굴림" panose="020B0600000101010101" pitchFamily="50" charset="-127"/>
              </a:rPr>
              <a:t>가있다</a:t>
            </a:r>
            <a:r>
              <a:rPr lang="en-US" altLang="ko-KR" sz="1800" dirty="0">
                <a:ea typeface="굴림" panose="020B0600000101010101" pitchFamily="50" charset="-127"/>
              </a:rPr>
              <a:t>.)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2B2190-9650-4071-97A5-333812D7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01" y="4190999"/>
            <a:ext cx="5389499" cy="1870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76D18E-C4DE-BD2B-8CCA-ADA18C463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4" y="3255949"/>
            <a:ext cx="3709416" cy="18701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6983D7-A3EA-3E2A-8457-BCF64DE9B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694" y="2218245"/>
            <a:ext cx="2584706" cy="17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SHIFT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REGISTER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data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q[3:0]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0BF4-2428-9160-5185-B695F7A1EEED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4BB61-CC22-086C-7BD7-B5559B9B461D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3DD12-60E3-68AE-3E6F-BF414E4AEA7D}"/>
              </a:ext>
            </a:extLst>
          </p:cNvPr>
          <p:cNvSpPr txBox="1"/>
          <p:nvPr/>
        </p:nvSpPr>
        <p:spPr>
          <a:xfrm>
            <a:off x="2286000" y="2351822"/>
            <a:ext cx="2819401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q &lt;= 4'b0000;</a:t>
            </a:r>
          </a:p>
          <a:p>
            <a:r>
              <a:rPr lang="en-US" altLang="ko-KR" sz="1200" b="0" dirty="0">
                <a:effectLst/>
              </a:rPr>
              <a:t>    else begin</a:t>
            </a:r>
          </a:p>
          <a:p>
            <a:r>
              <a:rPr lang="en-US" altLang="ko-KR" sz="1200" b="0" dirty="0">
                <a:effectLst/>
              </a:rPr>
              <a:t>        q[3] &lt;= data;</a:t>
            </a:r>
          </a:p>
          <a:p>
            <a:r>
              <a:rPr lang="en-US" altLang="ko-KR" sz="1200" b="0" dirty="0">
                <a:effectLst/>
              </a:rPr>
              <a:t>        q[2] &lt;= q[3];</a:t>
            </a:r>
          </a:p>
          <a:p>
            <a:r>
              <a:rPr lang="en-US" altLang="ko-KR" sz="1200" b="0" dirty="0">
                <a:effectLst/>
              </a:rPr>
              <a:t>        q[1] &lt;= q[2];</a:t>
            </a:r>
          </a:p>
          <a:p>
            <a:r>
              <a:rPr lang="en-US" altLang="ko-KR" sz="1200" b="0" dirty="0">
                <a:effectLst/>
              </a:rPr>
              <a:t>        q[0] &lt;= q[1];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E57FA-C6A6-A246-CB65-922DCBC68DAD}"/>
              </a:ext>
            </a:extLst>
          </p:cNvPr>
          <p:cNvSpPr txBox="1"/>
          <p:nvPr/>
        </p:nvSpPr>
        <p:spPr>
          <a:xfrm>
            <a:off x="6324600" y="2351822"/>
            <a:ext cx="281940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    #(`T_CLK*2)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data = 1'b0;</a:t>
            </a:r>
          </a:p>
          <a:p>
            <a:r>
              <a:rPr lang="en-US" altLang="ko-KR" sz="1200" b="0" dirty="0">
                <a:effectLst/>
              </a:rPr>
              <a:t>    wait(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==1'b1);</a:t>
            </a:r>
          </a:p>
          <a:p>
            <a:r>
              <a:rPr lang="en-US" altLang="ko-KR" sz="1200" b="0" dirty="0">
                <a:effectLst/>
              </a:rPr>
              <a:t>    #(`T_CLK*0.5) data = 1'b1;</a:t>
            </a:r>
          </a:p>
          <a:p>
            <a:r>
              <a:rPr lang="en-US" altLang="ko-KR" sz="1200" b="0" dirty="0">
                <a:effectLst/>
              </a:rPr>
              <a:t>    #(`T_CLK) data = 1'b0;</a:t>
            </a:r>
          </a:p>
          <a:p>
            <a:r>
              <a:rPr lang="en-US" altLang="ko-KR" sz="1200" b="0" dirty="0">
                <a:effectLst/>
              </a:rPr>
              <a:t>    #(`T_CLK*5)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114873728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SHIFT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REGISTER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0AFE4-6020-98E9-6DDF-4703F61463DD}"/>
              </a:ext>
            </a:extLst>
          </p:cNvPr>
          <p:cNvGrpSpPr/>
          <p:nvPr/>
        </p:nvGrpSpPr>
        <p:grpSpPr>
          <a:xfrm>
            <a:off x="2438400" y="2366963"/>
            <a:ext cx="7467600" cy="1214437"/>
            <a:chOff x="4921225" y="5107055"/>
            <a:chExt cx="7150259" cy="990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0E6695-E39B-3C0D-A916-14B45BF53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5107055"/>
              <a:ext cx="6661284" cy="9906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17CA9F-D398-D93B-D3D7-9AA13259E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225" y="5107055"/>
              <a:ext cx="488975" cy="9906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42B2190-9650-4071-97A5-333812D76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286053"/>
            <a:ext cx="5791200" cy="12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90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Decoder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8463F-D3ED-FA1C-646C-6813E210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11261"/>
            <a:ext cx="4267200" cy="1901882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71A8999-02B7-7910-6774-802EFB09CD4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굴림" panose="020B0600000101010101" pitchFamily="50" charset="-127"/>
              </a:rPr>
              <a:t>Decoder</a:t>
            </a:r>
          </a:p>
          <a:p>
            <a:pPr lvl="1"/>
            <a:r>
              <a:rPr lang="en-US" altLang="ko-KR" sz="1800" dirty="0">
                <a:ea typeface="굴림" panose="020B0600000101010101" pitchFamily="50" charset="-127"/>
              </a:rPr>
              <a:t>n</a:t>
            </a:r>
            <a:r>
              <a:rPr lang="ko-KR" altLang="en-US" sz="1800" dirty="0">
                <a:ea typeface="굴림" panose="020B0600000101010101" pitchFamily="50" charset="-127"/>
              </a:rPr>
              <a:t>비트의 </a:t>
            </a:r>
            <a:r>
              <a:rPr lang="en-US" altLang="ko-KR" sz="1800" dirty="0"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ea typeface="굴림" panose="020B0600000101010101" pitchFamily="50" charset="-127"/>
              </a:rPr>
              <a:t>진 코드를 최대 </a:t>
            </a:r>
            <a:r>
              <a:rPr lang="en-US" altLang="ko-KR" sz="1800" dirty="0">
                <a:ea typeface="굴림" panose="020B0600000101010101" pitchFamily="50" charset="-127"/>
              </a:rPr>
              <a:t>2^n</a:t>
            </a:r>
            <a:r>
              <a:rPr lang="ko-KR" altLang="en-US" sz="1800" dirty="0">
                <a:ea typeface="굴림" panose="020B0600000101010101" pitchFamily="50" charset="-127"/>
              </a:rPr>
              <a:t>개의 서로 다른 정보로 바꿔주는 회로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5C1E15-2F31-13DE-BAA5-44D1333D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877" y="2199795"/>
            <a:ext cx="2585323" cy="29248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8B7806-0CEB-08B8-DB07-9C3A8420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28" y="5295925"/>
            <a:ext cx="9487572" cy="8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497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Binary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Binary counter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입력되는 클럭의 개수를 세어서 </a:t>
            </a:r>
            <a:r>
              <a:rPr lang="en-US" altLang="ko-KR" sz="1800" dirty="0"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ea typeface="굴림" panose="020B0600000101010101" pitchFamily="50" charset="-127"/>
              </a:rPr>
              <a:t>진수로 출력하는 카운터이다</a:t>
            </a:r>
            <a:r>
              <a:rPr lang="en-US" altLang="ko-KR" sz="1800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93DF83-EC36-F04E-0A92-0A03D1E56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95800"/>
            <a:ext cx="8763000" cy="1262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18819C-65ED-69BF-0ACD-80081544F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99" y="2783394"/>
            <a:ext cx="4115201" cy="1164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1FA5A-BB37-A3F9-3FE3-0D76784BE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752" y="2793554"/>
            <a:ext cx="4005248" cy="1168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9D2AF8-DF98-D9F1-E0B1-C2FFA19D8BAA}"/>
              </a:ext>
            </a:extLst>
          </p:cNvPr>
          <p:cNvSpPr txBox="1"/>
          <p:nvPr/>
        </p:nvSpPr>
        <p:spPr>
          <a:xfrm>
            <a:off x="1562100" y="2483278"/>
            <a:ext cx="97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상향 카운터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5B453-F6E6-0E18-C57F-16815BBE7661}"/>
              </a:ext>
            </a:extLst>
          </p:cNvPr>
          <p:cNvSpPr txBox="1"/>
          <p:nvPr/>
        </p:nvSpPr>
        <p:spPr>
          <a:xfrm>
            <a:off x="6662752" y="2545498"/>
            <a:ext cx="97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하향 카운터</a:t>
            </a: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Binary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down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q_out</a:t>
            </a:r>
            <a:r>
              <a:rPr lang="en-US" altLang="ko-KR" dirty="0">
                <a:ea typeface="굴림" panose="020B0600000101010101" pitchFamily="50" charset="-127"/>
              </a:rPr>
              <a:t>[3:0]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192E1-44BA-D18C-F4FA-EB40DC9FE9AD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A6758-AAD4-F194-0A10-A22157AFF0E9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D2E2E-1DB8-BC71-38D6-A7B1A28B4906}"/>
              </a:ext>
            </a:extLst>
          </p:cNvPr>
          <p:cNvSpPr txBox="1"/>
          <p:nvPr/>
        </p:nvSpPr>
        <p:spPr>
          <a:xfrm>
            <a:off x="2286000" y="2321342"/>
            <a:ext cx="289560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    assign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= q;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    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begin</a:t>
            </a:r>
          </a:p>
          <a:p>
            <a:r>
              <a:rPr lang="en-US" altLang="ko-KR" sz="1200" b="0" dirty="0">
                <a:effectLst/>
              </a:rPr>
              <a:t>    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    q &lt;= 4'h0;</a:t>
            </a:r>
          </a:p>
          <a:p>
            <a:r>
              <a:rPr lang="en-US" altLang="ko-KR" sz="1200" b="0" dirty="0">
                <a:effectLst/>
              </a:rPr>
              <a:t>        else if(down)</a:t>
            </a:r>
          </a:p>
          <a:p>
            <a:r>
              <a:rPr lang="en-US" altLang="ko-KR" sz="1200" b="0" dirty="0">
                <a:effectLst/>
              </a:rPr>
              <a:t>            q &lt;= q - 4'h1;</a:t>
            </a:r>
          </a:p>
          <a:p>
            <a:r>
              <a:rPr lang="en-US" altLang="ko-KR" sz="1200" b="0" dirty="0">
                <a:effectLst/>
              </a:rPr>
              <a:t>        else</a:t>
            </a:r>
          </a:p>
          <a:p>
            <a:r>
              <a:rPr lang="en-US" altLang="ko-KR" sz="1200" b="0" dirty="0">
                <a:effectLst/>
              </a:rPr>
              <a:t>            q &lt;= q + 4'h1;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6F84E-28E7-FDC2-B494-EC382B4A1405}"/>
              </a:ext>
            </a:extLst>
          </p:cNvPr>
          <p:cNvSpPr txBox="1"/>
          <p:nvPr/>
        </p:nvSpPr>
        <p:spPr>
          <a:xfrm>
            <a:off x="6324600" y="2321342"/>
            <a:ext cx="289560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down = 1'b0;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down = 1'b0;</a:t>
            </a:r>
          </a:p>
          <a:p>
            <a:r>
              <a:rPr lang="en-US" altLang="ko-KR" sz="1200" b="0" dirty="0">
                <a:effectLst/>
              </a:rPr>
              <a:t>    repeat(16)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down = 1'b1;</a:t>
            </a:r>
          </a:p>
          <a:p>
            <a:r>
              <a:rPr lang="en-US" altLang="ko-KR" sz="1200" b="0" dirty="0">
                <a:effectLst/>
              </a:rPr>
              <a:t>    repeat(16)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26485340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Binary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1BE0C1-90D7-AA55-E0E0-50367602CF06}"/>
              </a:ext>
            </a:extLst>
          </p:cNvPr>
          <p:cNvGrpSpPr/>
          <p:nvPr/>
        </p:nvGrpSpPr>
        <p:grpSpPr>
          <a:xfrm>
            <a:off x="1905000" y="2393914"/>
            <a:ext cx="8382000" cy="1035086"/>
            <a:chOff x="4133816" y="5501420"/>
            <a:chExt cx="7760099" cy="6921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16A7FD-D0D4-4D04-007A-7B0B1041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5501420"/>
              <a:ext cx="7093315" cy="69218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E52A2AA-9D70-0BBC-288F-2CD0D3E3A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3816" y="5501420"/>
              <a:ext cx="666784" cy="692186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D93DF83-EC36-F04E-0A92-0A03D1E56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80" y="3994114"/>
            <a:ext cx="838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150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Ring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Ring Counter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마지막 출력이 다시 처음 출력으로 들어가는 링 모양으로 구성된 카운터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B4F48-E490-16ED-C8A9-074B2E78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11" y="4629964"/>
            <a:ext cx="5839578" cy="1184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CF2669-5C4B-1A53-2DEE-91E4B982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352800"/>
            <a:ext cx="4419600" cy="1524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87AEC5-7548-5CC8-1472-E67CB000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848" y="2209800"/>
            <a:ext cx="2757952" cy="20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927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Ring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q[3:0]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03C70-D1EE-DA29-A164-4C37B7387956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CADAC-DCBC-EFB5-409F-49CE5121AD1C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A17E2-8B98-D032-6BE4-E49905A4EF13}"/>
              </a:ext>
            </a:extLst>
          </p:cNvPr>
          <p:cNvSpPr txBox="1"/>
          <p:nvPr/>
        </p:nvSpPr>
        <p:spPr>
          <a:xfrm>
            <a:off x="2286000" y="2383056"/>
            <a:ext cx="3124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assign q =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4'h0;</a:t>
            </a:r>
          </a:p>
          <a:p>
            <a:r>
              <a:rPr lang="en-US" altLang="ko-KR" sz="1200" b="0" dirty="0">
                <a:effectLst/>
              </a:rPr>
              <a:t>    else if (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== 4'b0011)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4'h0;</a:t>
            </a:r>
          </a:p>
          <a:p>
            <a:r>
              <a:rPr lang="en-US" altLang="ko-KR" sz="1200" b="0" dirty="0">
                <a:effectLst/>
              </a:rPr>
              <a:t>    else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+ 4'h1;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E647-011E-0810-475A-BC03597DBA92}"/>
              </a:ext>
            </a:extLst>
          </p:cNvPr>
          <p:cNvSpPr txBox="1"/>
          <p:nvPr/>
        </p:nvSpPr>
        <p:spPr>
          <a:xfrm>
            <a:off x="6324600" y="2383056"/>
            <a:ext cx="312420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repeat(16) @(negedge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0158401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Ring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B4F48-E490-16ED-C8A9-074B2E78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038600"/>
            <a:ext cx="7315200" cy="11842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520154D-7689-1704-A119-3A0C56D884A7}"/>
              </a:ext>
            </a:extLst>
          </p:cNvPr>
          <p:cNvGrpSpPr/>
          <p:nvPr/>
        </p:nvGrpSpPr>
        <p:grpSpPr>
          <a:xfrm>
            <a:off x="1642854" y="2622517"/>
            <a:ext cx="8906291" cy="879230"/>
            <a:chOff x="5870563" y="3773356"/>
            <a:chExt cx="5381863" cy="5334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5343589-17DD-DBC7-049F-D23A19FC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4600" y="3773356"/>
              <a:ext cx="4927826" cy="5334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878C71-3EB3-CA89-8C77-3682DFF8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0563" y="3775807"/>
              <a:ext cx="450873" cy="530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9183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Johnson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Johnson Counter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맨 마지막 </a:t>
            </a:r>
            <a:r>
              <a:rPr lang="en-US" altLang="ko-KR" sz="1800" dirty="0">
                <a:ea typeface="굴림" panose="020B0600000101010101" pitchFamily="50" charset="-127"/>
              </a:rPr>
              <a:t>FF</a:t>
            </a:r>
            <a:r>
              <a:rPr lang="ko-KR" altLang="en-US" sz="1800" dirty="0">
                <a:ea typeface="굴림" panose="020B0600000101010101" pitchFamily="50" charset="-127"/>
              </a:rPr>
              <a:t>의 </a:t>
            </a:r>
            <a:r>
              <a:rPr lang="ko-KR" altLang="en-US" sz="1800" dirty="0" err="1">
                <a:ea typeface="굴림" panose="020B0600000101010101" pitchFamily="50" charset="-127"/>
              </a:rPr>
              <a:t>출력중</a:t>
            </a:r>
            <a:r>
              <a:rPr lang="ko-KR" altLang="en-US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ea typeface="굴림" panose="020B0600000101010101" pitchFamily="50" charset="-127"/>
              </a:rPr>
              <a:t>NOT</a:t>
            </a:r>
            <a:r>
              <a:rPr lang="ko-KR" altLang="en-US" sz="1800" dirty="0">
                <a:ea typeface="굴림" panose="020B0600000101010101" pitchFamily="50" charset="-127"/>
              </a:rPr>
              <a:t>출력을 첫 번째 </a:t>
            </a:r>
            <a:r>
              <a:rPr lang="en-US" altLang="ko-KR" sz="1800" dirty="0">
                <a:ea typeface="굴림" panose="020B0600000101010101" pitchFamily="50" charset="-127"/>
              </a:rPr>
              <a:t>FF</a:t>
            </a:r>
            <a:r>
              <a:rPr lang="ko-KR" altLang="en-US" sz="1800" dirty="0">
                <a:ea typeface="굴림" panose="020B0600000101010101" pitchFamily="50" charset="-127"/>
              </a:rPr>
              <a:t>의 입력과 연결한 회로이다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3939A-BA4A-832F-5CB4-B495031A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04441"/>
            <a:ext cx="4749821" cy="1699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336B2C-A301-D0AC-3C9C-3BAE61AC5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412296"/>
            <a:ext cx="7181022" cy="152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E5089A-D920-17FC-76A7-9ABCE09B6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441" y="2819400"/>
            <a:ext cx="1907159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54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Johnson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q[3:0]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4486-96D1-7E3F-EAE7-BE152C02513B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45E7F-F160-5790-9051-ADCBC27F9FB8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8C7D6-1879-B9CD-23BB-889D824E9EF3}"/>
              </a:ext>
            </a:extLst>
          </p:cNvPr>
          <p:cNvSpPr txBox="1"/>
          <p:nvPr/>
        </p:nvSpPr>
        <p:spPr>
          <a:xfrm>
            <a:off x="2286000" y="2382521"/>
            <a:ext cx="3124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4'h0;</a:t>
            </a:r>
          </a:p>
          <a:p>
            <a:r>
              <a:rPr lang="en-US" altLang="ko-KR" sz="1200" b="0" dirty="0">
                <a:effectLst/>
              </a:rPr>
              <a:t>    else if (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[0] == 1'b0)</a:t>
            </a:r>
          </a:p>
          <a:p>
            <a:r>
              <a:rPr lang="en-US" altLang="ko-KR" sz="1200" b="0" dirty="0">
                <a:effectLst/>
              </a:rPr>
              <a:t>   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{1’b1,q_out[3:1]};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</a:t>
            </a:r>
          </a:p>
          <a:p>
            <a:r>
              <a:rPr lang="en-US" altLang="ko-KR" sz="1200" b="0" dirty="0">
                <a:effectLst/>
              </a:rPr>
              <a:t>    begin</a:t>
            </a:r>
          </a:p>
          <a:p>
            <a:r>
              <a:rPr lang="en-US" altLang="ko-KR" sz="1200" b="0" dirty="0">
                <a:effectLst/>
              </a:rPr>
              <a:t>       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{1’b0,q_out[3:1]};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A54F6-234C-E38D-058D-C60E29947B18}"/>
              </a:ext>
            </a:extLst>
          </p:cNvPr>
          <p:cNvSpPr txBox="1"/>
          <p:nvPr/>
        </p:nvSpPr>
        <p:spPr>
          <a:xfrm>
            <a:off x="6324600" y="2382521"/>
            <a:ext cx="3124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 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    #(`T_CLK*20)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104152684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Johnson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72D16-CA2F-E48C-9588-FFDE6EAD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3733800"/>
            <a:ext cx="8258175" cy="17526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34843F7-3C7E-9AF2-9198-0B0B9ACD2F72}"/>
              </a:ext>
            </a:extLst>
          </p:cNvPr>
          <p:cNvGrpSpPr/>
          <p:nvPr/>
        </p:nvGrpSpPr>
        <p:grpSpPr>
          <a:xfrm>
            <a:off x="1647108" y="2605294"/>
            <a:ext cx="8897783" cy="828114"/>
            <a:chOff x="2514600" y="2516437"/>
            <a:chExt cx="8897783" cy="82811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311B9-7525-6886-FEBE-A2CD92CA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600" y="2516437"/>
              <a:ext cx="533400" cy="8281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D342CE-37F7-B638-C82A-0FE617E2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0" y="2516437"/>
              <a:ext cx="8364383" cy="82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72805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레이 코드 Gray Code?">
            <a:extLst>
              <a:ext uri="{FF2B5EF4-FFF2-40B4-BE49-F238E27FC236}">
                <a16:creationId xmlns:a16="http://schemas.microsoft.com/office/drawing/2014/main" id="{FC9249B3-5EF4-9C2B-D598-B99A082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95" y="2611848"/>
            <a:ext cx="3558505" cy="3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Gray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Gray Counter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그레이 코드</a:t>
            </a:r>
            <a:r>
              <a:rPr lang="en-US" altLang="ko-KR" sz="1800" dirty="0"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ea typeface="굴림" panose="020B0600000101010101" pitchFamily="50" charset="-127"/>
              </a:rPr>
              <a:t>이웃하는 숫자와 한비트만 다른 코드</a:t>
            </a:r>
            <a:r>
              <a:rPr lang="en-US" altLang="ko-KR" sz="1800" dirty="0"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ea typeface="굴림" panose="020B0600000101010101" pitchFamily="50" charset="-127"/>
              </a:rPr>
              <a:t>를 카운터로 동작하게 </a:t>
            </a:r>
            <a:r>
              <a:rPr lang="ko-KR" altLang="en-US" sz="1800" dirty="0" err="1">
                <a:ea typeface="굴림" panose="020B0600000101010101" pitchFamily="50" charset="-127"/>
              </a:rPr>
              <a:t>만든것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C1CC72-0B20-9660-7F0D-5F3408FDE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397151"/>
            <a:ext cx="5486400" cy="14672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00F965-97DD-792D-BEDF-A73DC2415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186554"/>
            <a:ext cx="1843059" cy="18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82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Decoder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sz="2400" dirty="0">
                <a:ea typeface="굴림" panose="020B0600000101010101" pitchFamily="50" charset="-127"/>
              </a:rPr>
              <a:t>  : a, b   </a:t>
            </a:r>
            <a:r>
              <a:rPr lang="en-US" altLang="ko-KR" sz="2400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sz="2400" dirty="0">
                <a:ea typeface="굴림" panose="020B0600000101010101" pitchFamily="50" charset="-127"/>
              </a:rPr>
              <a:t>  : y[3:0]</a:t>
            </a:r>
          </a:p>
          <a:p>
            <a:pPr marL="0" indent="0">
              <a:buNone/>
            </a:pPr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5DAA5-3E88-B01E-EDB1-5C17C9A8D07C}"/>
              </a:ext>
            </a:extLst>
          </p:cNvPr>
          <p:cNvSpPr txBox="1"/>
          <p:nvPr/>
        </p:nvSpPr>
        <p:spPr>
          <a:xfrm>
            <a:off x="2362200" y="2298680"/>
            <a:ext cx="32766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effectLst/>
              </a:rPr>
              <a:t>always @(*)begin</a:t>
            </a:r>
          </a:p>
          <a:p>
            <a:r>
              <a:rPr lang="en-US" altLang="ko-KR" sz="1200" b="0" dirty="0">
                <a:effectLst/>
              </a:rPr>
              <a:t>    if(a == 1'b0 &amp;&amp; b == 1'b0) begin</a:t>
            </a:r>
          </a:p>
          <a:p>
            <a:r>
              <a:rPr lang="en-US" altLang="ko-KR" sz="1200" b="0" dirty="0">
                <a:effectLst/>
              </a:rPr>
              <a:t>        y = 4'b1000;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if(a == 1'b0 &amp;&amp; b == 1'b1) begin</a:t>
            </a:r>
          </a:p>
          <a:p>
            <a:r>
              <a:rPr lang="en-US" altLang="ko-KR" sz="1200" b="0" dirty="0">
                <a:effectLst/>
              </a:rPr>
              <a:t>        y = 4'b0100;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if(a == 1'b1 &amp;&amp; b == 1'b0) begin</a:t>
            </a:r>
          </a:p>
          <a:p>
            <a:r>
              <a:rPr lang="en-US" altLang="ko-KR" sz="1200" b="0" dirty="0">
                <a:effectLst/>
              </a:rPr>
              <a:t>        y = 4'b0010;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if(a == 1'b1 &amp;&amp; b == 1'b1) begin</a:t>
            </a:r>
          </a:p>
          <a:p>
            <a:r>
              <a:rPr lang="en-US" altLang="ko-KR" sz="1200" b="0" dirty="0">
                <a:effectLst/>
              </a:rPr>
              <a:t>        y = 4'b0001;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</a:t>
            </a:r>
          </a:p>
          <a:p>
            <a:r>
              <a:rPr lang="en-US" altLang="ko-KR" sz="1200" b="0" dirty="0">
                <a:effectLst/>
              </a:rPr>
              <a:t>        y = 4'bxxxx;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 err="1">
                <a:effectLst/>
              </a:rPr>
              <a:t>endmodule</a:t>
            </a:r>
            <a:endParaRPr lang="en-US" altLang="ko-KR" sz="1200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7B46F-DBD6-3F94-22E3-C8817AD49F70}"/>
              </a:ext>
            </a:extLst>
          </p:cNvPr>
          <p:cNvSpPr txBox="1"/>
          <p:nvPr/>
        </p:nvSpPr>
        <p:spPr>
          <a:xfrm>
            <a:off x="6400800" y="2298680"/>
            <a:ext cx="32766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decoder </a:t>
            </a:r>
            <a:r>
              <a:rPr lang="en-US" altLang="ko-KR" sz="1200" b="0" dirty="0" err="1">
                <a:effectLst/>
              </a:rPr>
              <a:t>u_decoder</a:t>
            </a:r>
            <a:r>
              <a:rPr lang="en-US" altLang="ko-KR" sz="1200" b="0" dirty="0">
                <a:effectLst/>
              </a:rPr>
              <a:t>(</a:t>
            </a:r>
          </a:p>
          <a:p>
            <a:r>
              <a:rPr lang="en-US" altLang="ko-KR" sz="1200" b="0" dirty="0">
                <a:effectLst/>
              </a:rPr>
              <a:t>    .a(a),</a:t>
            </a:r>
          </a:p>
          <a:p>
            <a:r>
              <a:rPr lang="en-US" altLang="ko-KR" sz="1200" b="0" dirty="0">
                <a:effectLst/>
              </a:rPr>
              <a:t>    .b(b),</a:t>
            </a:r>
          </a:p>
          <a:p>
            <a:r>
              <a:rPr lang="en-US" altLang="ko-KR" sz="1200" b="0" dirty="0">
                <a:effectLst/>
              </a:rPr>
              <a:t>    .y(y)</a:t>
            </a:r>
          </a:p>
          <a:p>
            <a:r>
              <a:rPr lang="en-US" altLang="ko-KR" sz="1200" b="0" dirty="0">
                <a:effectLst/>
              </a:rPr>
              <a:t>);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     a = 1’b0; b = 1’b0;</a:t>
            </a:r>
          </a:p>
          <a:p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    #5 a = 1’b0; b = 1'b1;</a:t>
            </a:r>
          </a:p>
          <a:p>
            <a:r>
              <a:rPr lang="en-US" altLang="ko-KR" sz="1200" b="0" dirty="0">
                <a:effectLst/>
              </a:rPr>
              <a:t>    </a:t>
            </a:r>
          </a:p>
          <a:p>
            <a:r>
              <a:rPr lang="en-US" altLang="ko-KR" sz="1200" b="0" dirty="0">
                <a:effectLst/>
              </a:rPr>
              <a:t>    #5 a = 1’b1; b = 1’b0;</a:t>
            </a:r>
          </a:p>
          <a:p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    #5 a = 1’b1; b = 1'b1;</a:t>
            </a:r>
          </a:p>
          <a:p>
            <a:endParaRPr lang="en-US" altLang="ko-KR" sz="1200" dirty="0"/>
          </a:p>
          <a:p>
            <a:r>
              <a:rPr lang="en-US" altLang="ko-KR" sz="1200" b="0" dirty="0">
                <a:effectLst/>
              </a:rPr>
              <a:t>    #5 $stop;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 err="1">
                <a:effectLst/>
              </a:rPr>
              <a:t>endmodule</a:t>
            </a:r>
            <a:endParaRPr lang="en-US" altLang="ko-KR" sz="1200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1B925-2868-0B19-2372-626BA92BAACE}"/>
              </a:ext>
            </a:extLst>
          </p:cNvPr>
          <p:cNvSpPr txBox="1"/>
          <p:nvPr/>
        </p:nvSpPr>
        <p:spPr>
          <a:xfrm>
            <a:off x="2362200" y="18289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39E9-5083-7DD8-3BCA-1BB8BB025045}"/>
              </a:ext>
            </a:extLst>
          </p:cNvPr>
          <p:cNvSpPr txBox="1"/>
          <p:nvPr/>
        </p:nvSpPr>
        <p:spPr>
          <a:xfrm>
            <a:off x="6400800" y="1828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050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Gray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q[2:0]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98588-DBF0-7568-B7C6-DA622AB1B971}"/>
              </a:ext>
            </a:extLst>
          </p:cNvPr>
          <p:cNvSpPr txBox="1"/>
          <p:nvPr/>
        </p:nvSpPr>
        <p:spPr>
          <a:xfrm>
            <a:off x="2286000" y="17527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890F9-E148-13F4-7B17-3A6F45F0E959}"/>
              </a:ext>
            </a:extLst>
          </p:cNvPr>
          <p:cNvSpPr txBox="1"/>
          <p:nvPr/>
        </p:nvSpPr>
        <p:spPr>
          <a:xfrm>
            <a:off x="63246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8FAF5-2DCB-79DD-D954-90E14D002AAE}"/>
              </a:ext>
            </a:extLst>
          </p:cNvPr>
          <p:cNvSpPr txBox="1"/>
          <p:nvPr/>
        </p:nvSpPr>
        <p:spPr>
          <a:xfrm>
            <a:off x="2286000" y="2183487"/>
            <a:ext cx="31536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assign q =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&lt;= 4'h0;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&lt;= (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==4'h7) ? 4'h0 :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+ 1'b1;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 &lt;= 3'h0;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begin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[2] &lt;=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[3]^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[2];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[1] &lt;=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[2]^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[1];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q_out</a:t>
            </a:r>
            <a:r>
              <a:rPr lang="en-US" altLang="ko-KR" sz="1200" b="0" dirty="0">
                <a:effectLst/>
              </a:rPr>
              <a:t>[0] &lt;=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[1]^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[0];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02C62-3160-6EDC-BA92-F35CA1B2D194}"/>
              </a:ext>
            </a:extLst>
          </p:cNvPr>
          <p:cNvSpPr txBox="1"/>
          <p:nvPr/>
        </p:nvSpPr>
        <p:spPr>
          <a:xfrm>
            <a:off x="6324600" y="2183487"/>
            <a:ext cx="315366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) 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    #(`T_CLK*20)</a:t>
            </a:r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</p:spTree>
    <p:extLst>
      <p:ext uri="{BB962C8B-B14F-4D97-AF65-F5344CB8AC3E}">
        <p14:creationId xmlns:p14="http://schemas.microsoft.com/office/powerpoint/2010/main" val="97784956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Gray Counter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FA5ADF-F0D6-00D5-58ED-A6001FB94400}"/>
              </a:ext>
            </a:extLst>
          </p:cNvPr>
          <p:cNvGrpSpPr/>
          <p:nvPr/>
        </p:nvGrpSpPr>
        <p:grpSpPr>
          <a:xfrm>
            <a:off x="1630825" y="2485776"/>
            <a:ext cx="8930349" cy="802301"/>
            <a:chOff x="2677189" y="5485091"/>
            <a:chExt cx="8930349" cy="5302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83B6C91-28B9-7BB0-9043-201FAFE6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5485091"/>
              <a:ext cx="8483338" cy="51437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AF3D941-1FCF-EF9B-F9FD-4FDE2CD9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7189" y="5485091"/>
              <a:ext cx="457223" cy="530252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DC1CC72-0B20-9660-7F0D-5F3408FDE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3962400"/>
            <a:ext cx="7543800" cy="13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462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Parity Check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43812" y="1198564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Parity Check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정보전달 과정에서 오류가 생겼는지를 확인하기위해 추가된 비트이다</a:t>
            </a:r>
            <a:r>
              <a:rPr lang="en-US" altLang="ko-KR" sz="1800" dirty="0">
                <a:ea typeface="굴림" panose="020B0600000101010101" pitchFamily="50" charset="-127"/>
              </a:rPr>
              <a:t>. 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45E545-6F13-2992-8066-A8F8D6F0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07" y="4926293"/>
            <a:ext cx="6327793" cy="1102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27BD83-0142-0C09-A9F9-3ACA2270B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978" y="2214563"/>
            <a:ext cx="6054222" cy="12144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A2A191-B451-F108-C0E8-5D4E1F762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873" y="3505200"/>
            <a:ext cx="6119327" cy="12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498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Parity Check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data[3:0] 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even_parity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odd_parity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E1D30-AED1-E910-EC54-6A1974C2453A}"/>
              </a:ext>
            </a:extLst>
          </p:cNvPr>
          <p:cNvSpPr txBox="1"/>
          <p:nvPr/>
        </p:nvSpPr>
        <p:spPr>
          <a:xfrm>
            <a:off x="2286000" y="2094816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7E0A-4148-CCAC-E1C8-623CDC402BB5}"/>
              </a:ext>
            </a:extLst>
          </p:cNvPr>
          <p:cNvSpPr txBox="1"/>
          <p:nvPr/>
        </p:nvSpPr>
        <p:spPr>
          <a:xfrm>
            <a:off x="6324600" y="2094637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B5746-745E-F753-0945-85FAE41FE95A}"/>
              </a:ext>
            </a:extLst>
          </p:cNvPr>
          <p:cNvSpPr txBox="1"/>
          <p:nvPr/>
        </p:nvSpPr>
        <p:spPr>
          <a:xfrm>
            <a:off x="6324600" y="2893874"/>
            <a:ext cx="25146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>
                <a:effectLst/>
              </a:rPr>
              <a:t>initial begin </a:t>
            </a:r>
          </a:p>
          <a:p>
            <a:r>
              <a:rPr lang="en-US" altLang="ko-KR" sz="1200" b="0">
                <a:effectLst/>
              </a:rPr>
              <a:t>    data = 4'b1010;</a:t>
            </a:r>
          </a:p>
          <a:p>
            <a:r>
              <a:rPr lang="en-US" altLang="ko-KR" sz="1200" b="0">
                <a:effectLst/>
              </a:rPr>
              <a:t>    #2</a:t>
            </a:r>
          </a:p>
          <a:p>
            <a:r>
              <a:rPr lang="en-US" altLang="ko-KR" sz="1200" b="0">
                <a:effectLst/>
              </a:rPr>
              <a:t>    data = 4'b1011;</a:t>
            </a:r>
          </a:p>
          <a:p>
            <a:r>
              <a:rPr lang="en-US" altLang="ko-KR" sz="1200" b="0">
                <a:effectLst/>
              </a:rPr>
              <a:t>    #2</a:t>
            </a:r>
          </a:p>
          <a:p>
            <a:r>
              <a:rPr lang="en-US" altLang="ko-KR" sz="1200" b="0">
                <a:effectLst/>
              </a:rPr>
              <a:t>    $stop;</a:t>
            </a:r>
          </a:p>
          <a:p>
            <a:r>
              <a:rPr lang="en-US" altLang="ko-KR" sz="1200" b="0">
                <a:effectLst/>
              </a:rPr>
              <a:t>end</a:t>
            </a:r>
            <a:endParaRPr lang="en-US" altLang="ko-KR" sz="1200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816CA-556C-4162-9120-841697E5EE18}"/>
              </a:ext>
            </a:extLst>
          </p:cNvPr>
          <p:cNvSpPr txBox="1"/>
          <p:nvPr/>
        </p:nvSpPr>
        <p:spPr>
          <a:xfrm>
            <a:off x="2286000" y="2893874"/>
            <a:ext cx="2514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 @(*)</a:t>
            </a:r>
          </a:p>
          <a:p>
            <a:r>
              <a:rPr lang="en-US" altLang="ko-KR" sz="1200" b="0" dirty="0">
                <a:effectLst/>
              </a:rPr>
              <a:t>begin</a:t>
            </a:r>
          </a:p>
          <a:p>
            <a:r>
              <a:rPr lang="en-US" altLang="ko-KR" sz="1200" b="0" dirty="0">
                <a:effectLst/>
              </a:rPr>
              <a:t>    D[0] = data[0] ^ data[1];</a:t>
            </a:r>
          </a:p>
          <a:p>
            <a:r>
              <a:rPr lang="en-US" altLang="ko-KR" sz="1200" b="0" dirty="0">
                <a:effectLst/>
              </a:rPr>
              <a:t>    D[1] = data[2] ^ data[3];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even_parity</a:t>
            </a:r>
            <a:r>
              <a:rPr lang="en-US" altLang="ko-KR" sz="1200" b="0" dirty="0">
                <a:effectLst/>
              </a:rPr>
              <a:t> = D[0] ^ D[1];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odd_parity</a:t>
            </a:r>
            <a:r>
              <a:rPr lang="en-US" altLang="ko-KR" sz="1200" b="0" dirty="0">
                <a:effectLst/>
              </a:rPr>
              <a:t> = ~(D[0] ^ D[1]);</a:t>
            </a:r>
          </a:p>
        </p:txBody>
      </p:sp>
    </p:spTree>
    <p:extLst>
      <p:ext uri="{BB962C8B-B14F-4D97-AF65-F5344CB8AC3E}">
        <p14:creationId xmlns:p14="http://schemas.microsoft.com/office/powerpoint/2010/main" val="161371086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Parity Check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3A2871-BC2E-3F8B-264B-2BD31FA0248C}"/>
              </a:ext>
            </a:extLst>
          </p:cNvPr>
          <p:cNvGrpSpPr/>
          <p:nvPr/>
        </p:nvGrpSpPr>
        <p:grpSpPr>
          <a:xfrm>
            <a:off x="1792732" y="2603450"/>
            <a:ext cx="8606536" cy="977950"/>
            <a:chOff x="3958792" y="5002593"/>
            <a:chExt cx="7928408" cy="990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57A7A3-DF05-CC1B-AED9-36D317482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5002593"/>
              <a:ext cx="7162800" cy="9906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575209-AF7C-B683-CE35-C1C56E8D3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8792" y="5023204"/>
              <a:ext cx="768389" cy="96998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745E545-6F13-2992-8066-A8F8D6F0F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432250"/>
            <a:ext cx="7010400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672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RCA(Ripple Carry Adder)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half_adder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full_adder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5D0B-1A85-60F9-5635-488394FD694D}"/>
              </a:ext>
            </a:extLst>
          </p:cNvPr>
          <p:cNvSpPr txBox="1"/>
          <p:nvPr/>
        </p:nvSpPr>
        <p:spPr>
          <a:xfrm>
            <a:off x="7391400" y="2625298"/>
            <a:ext cx="20566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module </a:t>
            </a:r>
            <a:r>
              <a:rPr lang="en-US" altLang="ko-KR" sz="1200" b="0" dirty="0" err="1">
                <a:effectLst/>
              </a:rPr>
              <a:t>half_adder</a:t>
            </a:r>
            <a:r>
              <a:rPr lang="en-US" altLang="ko-KR" sz="1200" b="0" dirty="0">
                <a:effectLst/>
              </a:rPr>
              <a:t>(  </a:t>
            </a:r>
          </a:p>
          <a:p>
            <a:r>
              <a:rPr lang="en-US" altLang="ko-KR" sz="1200" b="0" dirty="0">
                <a:effectLst/>
              </a:rPr>
              <a:t>    input a,</a:t>
            </a:r>
          </a:p>
          <a:p>
            <a:r>
              <a:rPr lang="en-US" altLang="ko-KR" sz="1200" b="0" dirty="0">
                <a:effectLst/>
              </a:rPr>
              <a:t>    input b,</a:t>
            </a:r>
          </a:p>
          <a:p>
            <a:r>
              <a:rPr lang="en-US" altLang="ko-KR" sz="1200" b="0" dirty="0">
                <a:effectLst/>
              </a:rPr>
              <a:t>    output s,</a:t>
            </a:r>
          </a:p>
          <a:p>
            <a:r>
              <a:rPr lang="en-US" altLang="ko-KR" sz="1200" b="0" dirty="0">
                <a:effectLst/>
              </a:rPr>
              <a:t>    output </a:t>
            </a:r>
            <a:r>
              <a:rPr lang="en-US" altLang="ko-KR" sz="1200" b="0" dirty="0" err="1">
                <a:effectLst/>
              </a:rPr>
              <a:t>c_out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assign s = a ^ b;</a:t>
            </a:r>
          </a:p>
          <a:p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 = a &amp; b;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18D38-5847-E967-9403-F84BED01BD69}"/>
              </a:ext>
            </a:extLst>
          </p:cNvPr>
          <p:cNvSpPr txBox="1"/>
          <p:nvPr/>
        </p:nvSpPr>
        <p:spPr>
          <a:xfrm>
            <a:off x="2290665" y="2625298"/>
            <a:ext cx="205662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module </a:t>
            </a:r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(   </a:t>
            </a:r>
          </a:p>
          <a:p>
            <a:r>
              <a:rPr lang="en-US" altLang="ko-KR" sz="1200" b="0" dirty="0">
                <a:effectLst/>
              </a:rPr>
              <a:t>    input a,</a:t>
            </a:r>
          </a:p>
          <a:p>
            <a:r>
              <a:rPr lang="en-US" altLang="ko-KR" sz="1200" b="0" dirty="0">
                <a:effectLst/>
              </a:rPr>
              <a:t>    input b,</a:t>
            </a:r>
          </a:p>
          <a:p>
            <a:r>
              <a:rPr lang="en-US" altLang="ko-KR" sz="1200" b="0" dirty="0">
                <a:effectLst/>
              </a:rPr>
              <a:t>    input 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,</a:t>
            </a:r>
          </a:p>
          <a:p>
            <a:r>
              <a:rPr lang="en-US" altLang="ko-KR" sz="1200" b="0" dirty="0">
                <a:effectLst/>
              </a:rPr>
              <a:t>    output s,</a:t>
            </a:r>
          </a:p>
          <a:p>
            <a:r>
              <a:rPr lang="en-US" altLang="ko-KR" sz="1200" b="0" dirty="0">
                <a:effectLst/>
              </a:rPr>
              <a:t>    output </a:t>
            </a:r>
            <a:r>
              <a:rPr lang="en-US" altLang="ko-KR" sz="1200" b="0" dirty="0" err="1">
                <a:effectLst/>
              </a:rPr>
              <a:t>c_out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wire s1;</a:t>
            </a:r>
          </a:p>
          <a:p>
            <a:r>
              <a:rPr lang="en-US" altLang="ko-KR" sz="1200" b="0" dirty="0">
                <a:effectLst/>
              </a:rPr>
              <a:t>wire c0;</a:t>
            </a:r>
          </a:p>
          <a:p>
            <a:r>
              <a:rPr lang="en-US" altLang="ko-KR" sz="1200" b="0" dirty="0">
                <a:effectLst/>
              </a:rPr>
              <a:t>wire c1;</a:t>
            </a: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6676F-03D7-2665-ABD3-FDA51A12EAB5}"/>
              </a:ext>
            </a:extLst>
          </p:cNvPr>
          <p:cNvSpPr txBox="1"/>
          <p:nvPr/>
        </p:nvSpPr>
        <p:spPr>
          <a:xfrm>
            <a:off x="4347287" y="2625298"/>
            <a:ext cx="205662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</a:rPr>
              <a:t>half_adder</a:t>
            </a:r>
            <a:r>
              <a:rPr lang="en-US" altLang="ko-KR" sz="1200" b="0" dirty="0">
                <a:effectLst/>
              </a:rPr>
              <a:t> u_half_adder1(</a:t>
            </a:r>
          </a:p>
          <a:p>
            <a:r>
              <a:rPr lang="en-US" altLang="ko-KR" sz="1200" b="0" dirty="0">
                <a:effectLst/>
              </a:rPr>
              <a:t>    .a(a),</a:t>
            </a:r>
          </a:p>
          <a:p>
            <a:r>
              <a:rPr lang="en-US" altLang="ko-KR" sz="1200" b="0" dirty="0">
                <a:effectLst/>
              </a:rPr>
              <a:t>    .b(b),</a:t>
            </a:r>
          </a:p>
          <a:p>
            <a:r>
              <a:rPr lang="en-US" altLang="ko-KR" sz="1200" b="0" dirty="0">
                <a:effectLst/>
              </a:rPr>
              <a:t>    .s(s1),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(c0)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 err="1">
                <a:effectLst/>
              </a:rPr>
              <a:t>half_adder</a:t>
            </a:r>
            <a:r>
              <a:rPr lang="en-US" altLang="ko-KR" sz="1200" b="0" dirty="0">
                <a:effectLst/>
              </a:rPr>
              <a:t> u_half_adder2(</a:t>
            </a:r>
          </a:p>
          <a:p>
            <a:r>
              <a:rPr lang="en-US" altLang="ko-KR" sz="1200" b="0" dirty="0">
                <a:effectLst/>
              </a:rPr>
              <a:t>    .a(s1),</a:t>
            </a:r>
          </a:p>
          <a:p>
            <a:r>
              <a:rPr lang="en-US" altLang="ko-KR" sz="1200" b="0" dirty="0">
                <a:effectLst/>
              </a:rPr>
              <a:t>    .b(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(c1)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 = c1 | c0;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CCFA0-D31A-520A-39A9-9FD85B26300E}"/>
              </a:ext>
            </a:extLst>
          </p:cNvPr>
          <p:cNvSpPr txBox="1"/>
          <p:nvPr/>
        </p:nvSpPr>
        <p:spPr>
          <a:xfrm>
            <a:off x="2286000" y="1910774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2"/>
                </a:solidFill>
              </a:rPr>
              <a:t>Full_adder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DEFE-66DC-04C5-E604-71E0291990F9}"/>
              </a:ext>
            </a:extLst>
          </p:cNvPr>
          <p:cNvSpPr txBox="1"/>
          <p:nvPr/>
        </p:nvSpPr>
        <p:spPr>
          <a:xfrm>
            <a:off x="7391400" y="19050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2"/>
                </a:solidFill>
              </a:rPr>
              <a:t>half_adder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7821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RCA(Ripple Carry Adder)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RCA_4bit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18BE5-9D29-0D97-E751-F12CE4EACDA2}"/>
              </a:ext>
            </a:extLst>
          </p:cNvPr>
          <p:cNvSpPr txBox="1"/>
          <p:nvPr/>
        </p:nvSpPr>
        <p:spPr>
          <a:xfrm>
            <a:off x="3428223" y="2438400"/>
            <a:ext cx="18295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module rca_4bit(</a:t>
            </a:r>
          </a:p>
          <a:p>
            <a:r>
              <a:rPr lang="en-US" altLang="ko-KR" sz="1200" b="0" dirty="0">
                <a:effectLst/>
              </a:rPr>
              <a:t>    input [3:0] a,</a:t>
            </a:r>
          </a:p>
          <a:p>
            <a:r>
              <a:rPr lang="en-US" altLang="ko-KR" sz="1200" b="0" dirty="0">
                <a:effectLst/>
              </a:rPr>
              <a:t>    input [3:0] b,</a:t>
            </a:r>
          </a:p>
          <a:p>
            <a:r>
              <a:rPr lang="en-US" altLang="ko-KR" sz="1200" b="0" dirty="0">
                <a:effectLst/>
              </a:rPr>
              <a:t>    input 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,</a:t>
            </a:r>
          </a:p>
          <a:p>
            <a:r>
              <a:rPr lang="en-US" altLang="ko-KR" sz="1200" b="0" dirty="0">
                <a:effectLst/>
              </a:rPr>
              <a:t>    output [3:0] s,</a:t>
            </a:r>
          </a:p>
          <a:p>
            <a:r>
              <a:rPr lang="en-US" altLang="ko-KR" sz="1200" b="0" dirty="0">
                <a:effectLst/>
              </a:rPr>
              <a:t>    output </a:t>
            </a:r>
            <a:r>
              <a:rPr lang="en-US" altLang="ko-KR" sz="1200" b="0" dirty="0" err="1">
                <a:effectLst/>
              </a:rPr>
              <a:t>c_out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wire c1;</a:t>
            </a:r>
          </a:p>
          <a:p>
            <a:r>
              <a:rPr lang="en-US" altLang="ko-KR" sz="1200" b="0" dirty="0">
                <a:effectLst/>
              </a:rPr>
              <a:t>wire c2;</a:t>
            </a:r>
          </a:p>
          <a:p>
            <a:r>
              <a:rPr lang="en-US" altLang="ko-KR" sz="1200" b="0" dirty="0">
                <a:effectLst/>
              </a:rPr>
              <a:t>wire c3;</a:t>
            </a: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  <a:p>
            <a:endParaRPr lang="en-US" altLang="ko-KR" sz="1200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87135-F13D-88E6-9E9B-005B86C1975D}"/>
              </a:ext>
            </a:extLst>
          </p:cNvPr>
          <p:cNvSpPr txBox="1"/>
          <p:nvPr/>
        </p:nvSpPr>
        <p:spPr>
          <a:xfrm>
            <a:off x="5257800" y="2438400"/>
            <a:ext cx="18295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u_full_adder1(</a:t>
            </a:r>
          </a:p>
          <a:p>
            <a:r>
              <a:rPr lang="en-US" altLang="ko-KR" sz="1200" b="0" dirty="0">
                <a:effectLst/>
              </a:rPr>
              <a:t>    .a(a[0]),</a:t>
            </a:r>
          </a:p>
          <a:p>
            <a:r>
              <a:rPr lang="en-US" altLang="ko-KR" sz="1200" b="0" dirty="0">
                <a:effectLst/>
              </a:rPr>
              <a:t>    .b(b[0]),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(c1)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u_full_adder2(</a:t>
            </a:r>
          </a:p>
          <a:p>
            <a:r>
              <a:rPr lang="en-US" altLang="ko-KR" sz="1200" b="0" dirty="0">
                <a:effectLst/>
              </a:rPr>
              <a:t>    .a(a[1]),</a:t>
            </a:r>
          </a:p>
          <a:p>
            <a:r>
              <a:rPr lang="en-US" altLang="ko-KR" sz="1200" b="0" dirty="0">
                <a:effectLst/>
              </a:rPr>
              <a:t>    .b(b[1]),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(c1),</a:t>
            </a:r>
          </a:p>
          <a:p>
            <a:r>
              <a:rPr lang="en-US" altLang="ko-KR" sz="1200" b="0" dirty="0">
                <a:effectLst/>
              </a:rPr>
              <a:t>    .s(s[1]),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(c2)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C6E3D-60E8-B37E-252C-DF3F0ADDB55F}"/>
              </a:ext>
            </a:extLst>
          </p:cNvPr>
          <p:cNvSpPr txBox="1"/>
          <p:nvPr/>
        </p:nvSpPr>
        <p:spPr>
          <a:xfrm>
            <a:off x="7087377" y="2432180"/>
            <a:ext cx="18295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u_full_adder3(</a:t>
            </a:r>
          </a:p>
          <a:p>
            <a:r>
              <a:rPr lang="en-US" altLang="ko-KR" sz="1200" b="0" dirty="0">
                <a:effectLst/>
              </a:rPr>
              <a:t>    .a(a[2]),</a:t>
            </a:r>
          </a:p>
          <a:p>
            <a:r>
              <a:rPr lang="en-US" altLang="ko-KR" sz="1200" b="0" dirty="0">
                <a:effectLst/>
              </a:rPr>
              <a:t>    .b(b[2]),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(c2),</a:t>
            </a:r>
          </a:p>
          <a:p>
            <a:r>
              <a:rPr lang="en-US" altLang="ko-KR" sz="1200" b="0" dirty="0">
                <a:effectLst/>
              </a:rPr>
              <a:t>    .s(s[2]),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(c3)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u_full_adder4(</a:t>
            </a:r>
          </a:p>
          <a:p>
            <a:r>
              <a:rPr lang="en-US" altLang="ko-KR" sz="1200" b="0" dirty="0">
                <a:effectLst/>
              </a:rPr>
              <a:t>    .a(a[3]),</a:t>
            </a:r>
          </a:p>
          <a:p>
            <a:r>
              <a:rPr lang="en-US" altLang="ko-KR" sz="1200" b="0" dirty="0">
                <a:effectLst/>
              </a:rPr>
              <a:t>    .b(b[3]),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(c3),</a:t>
            </a:r>
          </a:p>
          <a:p>
            <a:r>
              <a:rPr lang="en-US" altLang="ko-KR" sz="1200" b="0" dirty="0">
                <a:effectLst/>
              </a:rPr>
              <a:t>    .s(s[3]),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332F4-9ACF-2D96-0144-71451C11FD3F}"/>
              </a:ext>
            </a:extLst>
          </p:cNvPr>
          <p:cNvSpPr txBox="1"/>
          <p:nvPr/>
        </p:nvSpPr>
        <p:spPr>
          <a:xfrm>
            <a:off x="3314311" y="1970821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rca_4bit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4477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RCA(Ripple Carry Adder)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RCA_8bit, RCA_16bit, RCA_32bit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A9977-FB2F-2E78-206D-513760D204F7}"/>
              </a:ext>
            </a:extLst>
          </p:cNvPr>
          <p:cNvSpPr txBox="1"/>
          <p:nvPr/>
        </p:nvSpPr>
        <p:spPr>
          <a:xfrm>
            <a:off x="1990508" y="2286000"/>
            <a:ext cx="1904222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wire c5;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rca_4bit u_rca_4bit1(</a:t>
            </a:r>
          </a:p>
          <a:p>
            <a:r>
              <a:rPr lang="en-US" altLang="ko-KR" sz="1200" b="0" dirty="0">
                <a:effectLst/>
              </a:rPr>
              <a:t>    .a(a[3:0]),</a:t>
            </a:r>
          </a:p>
          <a:p>
            <a:r>
              <a:rPr lang="en-US" altLang="ko-KR" sz="1200" b="0" dirty="0">
                <a:effectLst/>
              </a:rPr>
              <a:t>    .b(b[3:0]),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.s(s[3:0]),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(c5)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rca_4bit u_rca_4bit2(</a:t>
            </a:r>
          </a:p>
          <a:p>
            <a:r>
              <a:rPr lang="en-US" altLang="ko-KR" sz="1200" b="0" dirty="0">
                <a:effectLst/>
              </a:rPr>
              <a:t>    .a(a[7:4]),</a:t>
            </a:r>
          </a:p>
          <a:p>
            <a:r>
              <a:rPr lang="en-US" altLang="ko-KR" sz="1200" b="0" dirty="0">
                <a:effectLst/>
              </a:rPr>
              <a:t>    .b(b[7:4]),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(c5),</a:t>
            </a:r>
          </a:p>
          <a:p>
            <a:r>
              <a:rPr lang="en-US" altLang="ko-KR" sz="1200" b="0" dirty="0">
                <a:effectLst/>
              </a:rPr>
              <a:t>    .s(s[7:4]),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2D35C-E413-FB8A-60A2-845FE2C1521F}"/>
              </a:ext>
            </a:extLst>
          </p:cNvPr>
          <p:cNvSpPr txBox="1"/>
          <p:nvPr/>
        </p:nvSpPr>
        <p:spPr>
          <a:xfrm>
            <a:off x="5002369" y="2286000"/>
            <a:ext cx="1904222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b="0" dirty="0">
                <a:effectLst/>
              </a:rPr>
              <a:t>ire c7;</a:t>
            </a:r>
          </a:p>
          <a:p>
            <a:endParaRPr lang="en-US" altLang="ko-KR" sz="1200" dirty="0"/>
          </a:p>
          <a:p>
            <a:r>
              <a:rPr lang="en-US" altLang="ko-KR" sz="1200" b="0" dirty="0">
                <a:effectLst/>
              </a:rPr>
              <a:t>rca_8bit u_rca_8bit1(</a:t>
            </a:r>
          </a:p>
          <a:p>
            <a:r>
              <a:rPr lang="en-US" altLang="ko-KR" sz="1200" b="0" dirty="0">
                <a:effectLst/>
              </a:rPr>
              <a:t>    .a(a[7:0]),</a:t>
            </a:r>
          </a:p>
          <a:p>
            <a:r>
              <a:rPr lang="en-US" altLang="ko-KR" sz="1200" b="0" dirty="0">
                <a:effectLst/>
              </a:rPr>
              <a:t>    .b(b[7:0]),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.s(s[7:0]),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(c7)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rca_8bit u_rca_8bit2(</a:t>
            </a:r>
          </a:p>
          <a:p>
            <a:r>
              <a:rPr lang="en-US" altLang="ko-KR" sz="1200" b="0" dirty="0">
                <a:effectLst/>
              </a:rPr>
              <a:t>    .a(a[15:8]),</a:t>
            </a:r>
          </a:p>
          <a:p>
            <a:r>
              <a:rPr lang="en-US" altLang="ko-KR" sz="1200" b="0" dirty="0">
                <a:effectLst/>
              </a:rPr>
              <a:t>    .b(b[15:8]),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(c7),</a:t>
            </a:r>
          </a:p>
          <a:p>
            <a:r>
              <a:rPr lang="en-US" altLang="ko-KR" sz="1200" b="0" dirty="0">
                <a:effectLst/>
              </a:rPr>
              <a:t>    .s(s[15:8]),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CAABE-48E4-DEF4-30DF-305928607498}"/>
              </a:ext>
            </a:extLst>
          </p:cNvPr>
          <p:cNvSpPr txBox="1"/>
          <p:nvPr/>
        </p:nvSpPr>
        <p:spPr>
          <a:xfrm>
            <a:off x="8123477" y="2278225"/>
            <a:ext cx="1904222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wire c9;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rca_16bit u_rca_16bit(</a:t>
            </a:r>
          </a:p>
          <a:p>
            <a:r>
              <a:rPr lang="en-US" altLang="ko-KR" sz="1200" b="0" dirty="0">
                <a:effectLst/>
              </a:rPr>
              <a:t>    .a(a[15:0]),</a:t>
            </a:r>
          </a:p>
          <a:p>
            <a:r>
              <a:rPr lang="en-US" altLang="ko-KR" sz="1200" b="0" dirty="0">
                <a:effectLst/>
              </a:rPr>
              <a:t>    .b(b[15:0]),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.s(s[15:0]),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(c9)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rca_16bit u_rca_16bit2(</a:t>
            </a:r>
          </a:p>
          <a:p>
            <a:r>
              <a:rPr lang="en-US" altLang="ko-KR" sz="1200" b="0" dirty="0">
                <a:effectLst/>
              </a:rPr>
              <a:t>    .a(a[31:16]),</a:t>
            </a:r>
          </a:p>
          <a:p>
            <a:r>
              <a:rPr lang="en-US" altLang="ko-KR" sz="1200" b="0" dirty="0">
                <a:effectLst/>
              </a:rPr>
              <a:t>    .b(b[31:16]),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(c9),</a:t>
            </a:r>
          </a:p>
          <a:p>
            <a:r>
              <a:rPr lang="en-US" altLang="ko-KR" sz="1200" b="0" dirty="0">
                <a:effectLst/>
              </a:rPr>
              <a:t>    .s(s[31:16]),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ABDEE-5429-884A-3A66-79D2D5989E86}"/>
              </a:ext>
            </a:extLst>
          </p:cNvPr>
          <p:cNvSpPr txBox="1"/>
          <p:nvPr/>
        </p:nvSpPr>
        <p:spPr>
          <a:xfrm>
            <a:off x="1899170" y="1899569"/>
            <a:ext cx="625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8bit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992B-1B68-E858-4AE0-E281E5E3C7DA}"/>
              </a:ext>
            </a:extLst>
          </p:cNvPr>
          <p:cNvSpPr txBox="1"/>
          <p:nvPr/>
        </p:nvSpPr>
        <p:spPr>
          <a:xfrm>
            <a:off x="4888353" y="189956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16bit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F9F6D-B5BF-F6E5-543E-361785D4E3C9}"/>
              </a:ext>
            </a:extLst>
          </p:cNvPr>
          <p:cNvSpPr txBox="1"/>
          <p:nvPr/>
        </p:nvSpPr>
        <p:spPr>
          <a:xfrm>
            <a:off x="8014230" y="1903941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32bit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8909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RCA(Ripple Carry Adder)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testbench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40AFC-4C78-E2DC-F8F5-FFB33A9BD964}"/>
              </a:ext>
            </a:extLst>
          </p:cNvPr>
          <p:cNvSpPr txBox="1">
            <a:spLocks/>
          </p:cNvSpPr>
          <p:nvPr/>
        </p:nvSpPr>
        <p:spPr>
          <a:xfrm>
            <a:off x="6063343" y="2058450"/>
            <a:ext cx="2057400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b="0" dirty="0">
                <a:effectLst/>
              </a:rPr>
              <a:t>initial begin </a:t>
            </a:r>
          </a:p>
          <a:p>
            <a:r>
              <a:rPr lang="pt-BR" altLang="ko-KR" sz="1200" b="0" dirty="0">
                <a:effectLst/>
              </a:rPr>
              <a:t>    c_in = 1'h0;</a:t>
            </a:r>
          </a:p>
          <a:p>
            <a:r>
              <a:rPr lang="pt-BR" altLang="ko-KR" sz="1200" b="0" dirty="0">
                <a:effectLst/>
              </a:rPr>
              <a:t>    a = 32'h4;</a:t>
            </a:r>
          </a:p>
          <a:p>
            <a:r>
              <a:rPr lang="pt-BR" altLang="ko-KR" sz="1200" b="0" dirty="0">
                <a:effectLst/>
              </a:rPr>
              <a:t>    b = 32'h5;</a:t>
            </a:r>
          </a:p>
          <a:p>
            <a:r>
              <a:rPr lang="pt-BR" altLang="ko-KR" sz="1200" b="0" dirty="0">
                <a:effectLst/>
              </a:rPr>
              <a:t>    #5 </a:t>
            </a:r>
          </a:p>
          <a:p>
            <a:r>
              <a:rPr lang="pt-BR" altLang="ko-KR" sz="1200" b="0" dirty="0">
                <a:effectLst/>
              </a:rPr>
              <a:t>    c_in = 1'h1;</a:t>
            </a:r>
          </a:p>
          <a:p>
            <a:r>
              <a:rPr lang="pt-BR" altLang="ko-KR" sz="1200" b="0" dirty="0">
                <a:effectLst/>
              </a:rPr>
              <a:t>    a = 32'h4;</a:t>
            </a:r>
          </a:p>
          <a:p>
            <a:r>
              <a:rPr lang="pt-BR" altLang="ko-KR" sz="1200" b="0" dirty="0">
                <a:effectLst/>
              </a:rPr>
              <a:t>    b = 32'h5; </a:t>
            </a:r>
          </a:p>
          <a:p>
            <a:r>
              <a:rPr lang="pt-BR" altLang="ko-KR" sz="1200" b="0" dirty="0">
                <a:effectLst/>
              </a:rPr>
              <a:t>    #5</a:t>
            </a:r>
          </a:p>
          <a:p>
            <a:r>
              <a:rPr lang="pt-BR" altLang="ko-KR" sz="1200" b="0" dirty="0">
                <a:effectLst/>
              </a:rPr>
              <a:t>    c_in = 1'h0;</a:t>
            </a:r>
          </a:p>
          <a:p>
            <a:r>
              <a:rPr lang="pt-BR" altLang="ko-KR" sz="1200" b="0" dirty="0">
                <a:effectLst/>
              </a:rPr>
              <a:t>    a = 32'h6;</a:t>
            </a:r>
          </a:p>
          <a:p>
            <a:r>
              <a:rPr lang="pt-BR" altLang="ko-KR" sz="1200" b="0" dirty="0">
                <a:effectLst/>
              </a:rPr>
              <a:t>    b = 32'h7;</a:t>
            </a:r>
          </a:p>
          <a:p>
            <a:r>
              <a:rPr lang="pt-BR" altLang="ko-KR" sz="1200" b="0" dirty="0">
                <a:effectLst/>
              </a:rPr>
              <a:t>    #5 </a:t>
            </a:r>
          </a:p>
          <a:p>
            <a:r>
              <a:rPr lang="pt-BR" altLang="ko-KR" sz="1200" b="0" dirty="0">
                <a:effectLst/>
              </a:rPr>
              <a:t>    c_in = 1'h1;</a:t>
            </a:r>
          </a:p>
          <a:p>
            <a:r>
              <a:rPr lang="pt-BR" altLang="ko-KR" sz="1200" b="0" dirty="0">
                <a:effectLst/>
              </a:rPr>
              <a:t>    a = 32'h6;</a:t>
            </a:r>
          </a:p>
          <a:p>
            <a:r>
              <a:rPr lang="pt-BR" altLang="ko-KR" sz="1200" b="0" dirty="0">
                <a:effectLst/>
              </a:rPr>
              <a:t>    b = 32'h7; </a:t>
            </a:r>
          </a:p>
          <a:p>
            <a:r>
              <a:rPr lang="pt-BR" altLang="ko-KR" sz="1200" b="0" dirty="0">
                <a:effectLst/>
              </a:rPr>
              <a:t>    #5 </a:t>
            </a:r>
          </a:p>
          <a:p>
            <a:r>
              <a:rPr lang="pt-BR" altLang="ko-KR" sz="1200" b="0" dirty="0">
                <a:effectLst/>
              </a:rPr>
              <a:t>    $stop;</a:t>
            </a:r>
          </a:p>
          <a:p>
            <a:r>
              <a:rPr lang="pt-BR" altLang="ko-KR" sz="1200" b="0" dirty="0">
                <a:effectLst/>
              </a:rPr>
              <a:t>   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F2A01-C2BB-FD58-34DE-E70655851C01}"/>
              </a:ext>
            </a:extLst>
          </p:cNvPr>
          <p:cNvSpPr txBox="1">
            <a:spLocks/>
          </p:cNvSpPr>
          <p:nvPr/>
        </p:nvSpPr>
        <p:spPr>
          <a:xfrm>
            <a:off x="4079811" y="2058450"/>
            <a:ext cx="1980422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module tb();</a:t>
            </a:r>
          </a:p>
          <a:p>
            <a:r>
              <a:rPr lang="en-US" altLang="ko-KR" sz="1200" b="0" dirty="0">
                <a:effectLst/>
              </a:rPr>
              <a:t>reg [31:0] a;</a:t>
            </a:r>
          </a:p>
          <a:p>
            <a:r>
              <a:rPr lang="en-US" altLang="ko-KR" sz="1200" b="0" dirty="0">
                <a:effectLst/>
              </a:rPr>
              <a:t>reg [31:0] b;</a:t>
            </a:r>
          </a:p>
          <a:p>
            <a:r>
              <a:rPr lang="en-US" altLang="ko-KR" sz="1200" b="0" dirty="0">
                <a:effectLst/>
              </a:rPr>
              <a:t>reg 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wire [31:0] s;</a:t>
            </a:r>
          </a:p>
          <a:p>
            <a:r>
              <a:rPr lang="en-US" altLang="ko-KR" sz="1200" b="0" dirty="0">
                <a:effectLst/>
              </a:rPr>
              <a:t>wire 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rca_32bit u_rca_32bit(</a:t>
            </a:r>
          </a:p>
          <a:p>
            <a:r>
              <a:rPr lang="en-US" altLang="ko-KR" sz="1200" b="0" dirty="0">
                <a:effectLst/>
              </a:rPr>
              <a:t>    .a(a),</a:t>
            </a:r>
          </a:p>
          <a:p>
            <a:r>
              <a:rPr lang="en-US" altLang="ko-KR" sz="1200" b="0" dirty="0">
                <a:effectLst/>
              </a:rPr>
              <a:t>    .b(b),</a:t>
            </a:r>
          </a:p>
          <a:p>
            <a:r>
              <a:rPr lang="en-US" altLang="ko-KR" sz="1200" b="0" dirty="0">
                <a:effectLst/>
              </a:rPr>
              <a:t>    .s(s),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2DAE1-D52E-C3E0-2877-CBC648218E5A}"/>
              </a:ext>
            </a:extLst>
          </p:cNvPr>
          <p:cNvSpPr txBox="1"/>
          <p:nvPr/>
        </p:nvSpPr>
        <p:spPr>
          <a:xfrm>
            <a:off x="3962400" y="1617245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2374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RCA(Ripple Carry Adder)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38AB4B-2A81-E232-5A33-8CFE18B16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997714"/>
            <a:ext cx="8763000" cy="125016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1A85A4B-04EA-B4AB-9C9E-D3B744D50D58}"/>
              </a:ext>
            </a:extLst>
          </p:cNvPr>
          <p:cNvGrpSpPr/>
          <p:nvPr/>
        </p:nvGrpSpPr>
        <p:grpSpPr>
          <a:xfrm>
            <a:off x="1485900" y="2295916"/>
            <a:ext cx="9220200" cy="1250166"/>
            <a:chOff x="4586795" y="4248437"/>
            <a:chExt cx="7377951" cy="12144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8415E9-F3FD-B857-2FFD-94AF3A78C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677" y="4248437"/>
              <a:ext cx="6670069" cy="121443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8F1ADA-8726-66D1-7EE1-83537930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6795" y="4248437"/>
              <a:ext cx="707882" cy="1214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2330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Decoder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3E0A8F-889B-9893-C9DE-4612545A2F6C}"/>
              </a:ext>
            </a:extLst>
          </p:cNvPr>
          <p:cNvGrpSpPr/>
          <p:nvPr/>
        </p:nvGrpSpPr>
        <p:grpSpPr>
          <a:xfrm>
            <a:off x="1465842" y="2723762"/>
            <a:ext cx="9373943" cy="813188"/>
            <a:chOff x="583532" y="5396327"/>
            <a:chExt cx="10039108" cy="66459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70FC0D9-E6DA-2FB8-1DBD-9DD04ED64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32" y="5401144"/>
              <a:ext cx="1409772" cy="65977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0113CD2-36ED-159E-5EF0-7B5FBAB38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418" y="5396327"/>
              <a:ext cx="9334222" cy="66459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B145A26-EEE1-CB19-0279-031C5F40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28" y="4069506"/>
            <a:ext cx="9487572" cy="8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7752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CLA(Carry Look-Ahead)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a[3:0], b[3:0], </a:t>
            </a:r>
            <a:r>
              <a:rPr lang="en-US" altLang="ko-KR" dirty="0" err="1">
                <a:ea typeface="굴림" panose="020B0600000101010101" pitchFamily="50" charset="-127"/>
              </a:rPr>
              <a:t>c_in</a:t>
            </a: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c_out</a:t>
            </a:r>
            <a:r>
              <a:rPr lang="en-US" altLang="ko-KR" dirty="0">
                <a:ea typeface="굴림" panose="020B0600000101010101" pitchFamily="50" charset="-127"/>
              </a:rPr>
              <a:t>, s[3:0]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886D-49E6-1DD0-5050-BC2183D4880A}"/>
              </a:ext>
            </a:extLst>
          </p:cNvPr>
          <p:cNvSpPr txBox="1"/>
          <p:nvPr/>
        </p:nvSpPr>
        <p:spPr>
          <a:xfrm>
            <a:off x="1295400" y="2417078"/>
            <a:ext cx="269389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assign p = a ^ g;</a:t>
            </a:r>
          </a:p>
          <a:p>
            <a:r>
              <a:rPr lang="en-US" altLang="ko-KR" sz="1200" b="0" dirty="0">
                <a:effectLst/>
              </a:rPr>
              <a:t>assign g = a &amp; b;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assign c1 = g[0] | (p[0] &amp; 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>
                <a:effectLst/>
              </a:rPr>
              <a:t>assign c2 = g[1] | (p[1] &amp; c1);</a:t>
            </a:r>
          </a:p>
          <a:p>
            <a:r>
              <a:rPr lang="en-US" altLang="ko-KR" sz="1200" b="0" dirty="0">
                <a:effectLst/>
              </a:rPr>
              <a:t>assign c3 = g[2] | (p[2] &amp; c2);</a:t>
            </a:r>
          </a:p>
          <a:p>
            <a:r>
              <a:rPr lang="en-US" altLang="ko-KR" sz="1200" b="0" dirty="0">
                <a:effectLst/>
              </a:rPr>
              <a:t>assign 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 = g[3] | (p[3] &amp; c3);</a:t>
            </a: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  <a:p>
            <a:endParaRPr lang="en-US" altLang="ko-KR" sz="1200" dirty="0"/>
          </a:p>
          <a:p>
            <a:endParaRPr lang="en-US" altLang="ko-KR" sz="1200" b="0" dirty="0">
              <a:effectLst/>
            </a:endParaRPr>
          </a:p>
          <a:p>
            <a:endParaRPr lang="en-US" altLang="ko-KR" sz="1200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75544-E732-D81B-395E-4314C9A16273}"/>
              </a:ext>
            </a:extLst>
          </p:cNvPr>
          <p:cNvSpPr txBox="1"/>
          <p:nvPr/>
        </p:nvSpPr>
        <p:spPr>
          <a:xfrm>
            <a:off x="1295400" y="1911727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D5C4F-8FF0-7F53-F2D8-BC7B05B5B0A3}"/>
              </a:ext>
            </a:extLst>
          </p:cNvPr>
          <p:cNvSpPr txBox="1"/>
          <p:nvPr/>
        </p:nvSpPr>
        <p:spPr>
          <a:xfrm>
            <a:off x="3989290" y="2417078"/>
            <a:ext cx="2133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U_full_adder1(</a:t>
            </a:r>
          </a:p>
          <a:p>
            <a:r>
              <a:rPr lang="en-US" altLang="ko-KR" sz="1200" b="0" dirty="0">
                <a:effectLst/>
              </a:rPr>
              <a:t>    .a(a[0]),</a:t>
            </a:r>
          </a:p>
          <a:p>
            <a:r>
              <a:rPr lang="en-US" altLang="ko-KR" sz="1200" b="0" dirty="0">
                <a:effectLst/>
              </a:rPr>
              <a:t>    .b(b[0]),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U_full_adder2(</a:t>
            </a:r>
          </a:p>
          <a:p>
            <a:r>
              <a:rPr lang="en-US" altLang="ko-KR" sz="1200" b="0" dirty="0">
                <a:effectLst/>
              </a:rPr>
              <a:t>    .a(a[1]),</a:t>
            </a:r>
          </a:p>
          <a:p>
            <a:r>
              <a:rPr lang="en-US" altLang="ko-KR" sz="1200" b="0" dirty="0">
                <a:effectLst/>
              </a:rPr>
              <a:t>    .b(b[1]),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(c1),</a:t>
            </a:r>
          </a:p>
          <a:p>
            <a:r>
              <a:rPr lang="en-US" altLang="ko-KR" sz="1200" b="0" dirty="0">
                <a:effectLst/>
              </a:rPr>
              <a:t>    .s(s[1]),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188C5-1461-F147-9558-E926F77FAC82}"/>
              </a:ext>
            </a:extLst>
          </p:cNvPr>
          <p:cNvSpPr txBox="1"/>
          <p:nvPr/>
        </p:nvSpPr>
        <p:spPr>
          <a:xfrm>
            <a:off x="6127360" y="2417078"/>
            <a:ext cx="2133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U_full_adder3(</a:t>
            </a:r>
          </a:p>
          <a:p>
            <a:r>
              <a:rPr lang="en-US" altLang="ko-KR" sz="1200" b="0" dirty="0">
                <a:effectLst/>
              </a:rPr>
              <a:t>    .a(a[2]),</a:t>
            </a:r>
          </a:p>
          <a:p>
            <a:r>
              <a:rPr lang="en-US" altLang="ko-KR" sz="1200" b="0" dirty="0">
                <a:effectLst/>
              </a:rPr>
              <a:t>    .b(b[2]),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(c2),</a:t>
            </a:r>
          </a:p>
          <a:p>
            <a:r>
              <a:rPr lang="en-US" altLang="ko-KR" sz="1200" b="0" dirty="0">
                <a:effectLst/>
              </a:rPr>
              <a:t>    .s(s[2]),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r>
              <a:rPr lang="en-US" altLang="ko-KR" sz="1200" b="0" dirty="0" err="1">
                <a:effectLst/>
              </a:rPr>
              <a:t>full_adder</a:t>
            </a:r>
            <a:r>
              <a:rPr lang="en-US" altLang="ko-KR" sz="1200" b="0" dirty="0">
                <a:effectLst/>
              </a:rPr>
              <a:t> U_full_adder4(</a:t>
            </a:r>
          </a:p>
          <a:p>
            <a:r>
              <a:rPr lang="en-US" altLang="ko-KR" sz="1200" b="0" dirty="0">
                <a:effectLst/>
              </a:rPr>
              <a:t>    .a(a[3]),</a:t>
            </a:r>
          </a:p>
          <a:p>
            <a:r>
              <a:rPr lang="en-US" altLang="ko-KR" sz="1200" b="0" dirty="0">
                <a:effectLst/>
              </a:rPr>
              <a:t>    .b(b[3]),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(c3),</a:t>
            </a:r>
          </a:p>
          <a:p>
            <a:r>
              <a:rPr lang="en-US" altLang="ko-KR" sz="1200" b="0" dirty="0">
                <a:effectLst/>
              </a:rPr>
              <a:t>    .s(s[3]),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F1671-C879-1160-C060-FF11EA330AD6}"/>
              </a:ext>
            </a:extLst>
          </p:cNvPr>
          <p:cNvSpPr txBox="1"/>
          <p:nvPr/>
        </p:nvSpPr>
        <p:spPr>
          <a:xfrm>
            <a:off x="8613224" y="2418814"/>
            <a:ext cx="1420132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b="0" dirty="0">
                <a:effectLst/>
              </a:rPr>
              <a:t>initial begin </a:t>
            </a:r>
          </a:p>
          <a:p>
            <a:r>
              <a:rPr lang="pt-BR" altLang="ko-KR" sz="1200" b="0" dirty="0">
                <a:effectLst/>
              </a:rPr>
              <a:t>    c_in = 1'h0;</a:t>
            </a:r>
          </a:p>
          <a:p>
            <a:r>
              <a:rPr lang="pt-BR" altLang="ko-KR" sz="1200" b="0" dirty="0">
                <a:effectLst/>
              </a:rPr>
              <a:t>    a = 32'h5;</a:t>
            </a:r>
          </a:p>
          <a:p>
            <a:r>
              <a:rPr lang="pt-BR" altLang="ko-KR" sz="1200" b="0" dirty="0">
                <a:effectLst/>
              </a:rPr>
              <a:t>    b = 32'h9;</a:t>
            </a:r>
          </a:p>
          <a:p>
            <a:r>
              <a:rPr lang="pt-BR" altLang="ko-KR" sz="1200" b="0" dirty="0">
                <a:effectLst/>
              </a:rPr>
              <a:t>    #5 </a:t>
            </a:r>
          </a:p>
          <a:p>
            <a:r>
              <a:rPr lang="pt-BR" altLang="ko-KR" sz="1200" b="0" dirty="0">
                <a:effectLst/>
              </a:rPr>
              <a:t>    c_in = 1'h1;</a:t>
            </a:r>
          </a:p>
          <a:p>
            <a:r>
              <a:rPr lang="pt-BR" altLang="ko-KR" sz="1200" b="0" dirty="0">
                <a:effectLst/>
              </a:rPr>
              <a:t>    a = 32'h5;</a:t>
            </a:r>
          </a:p>
          <a:p>
            <a:r>
              <a:rPr lang="pt-BR" altLang="ko-KR" sz="1200" b="0" dirty="0">
                <a:effectLst/>
              </a:rPr>
              <a:t>    b = 32'h9; </a:t>
            </a:r>
          </a:p>
          <a:p>
            <a:r>
              <a:rPr lang="pt-BR" altLang="ko-KR" sz="1200" b="0" dirty="0">
                <a:effectLst/>
              </a:rPr>
              <a:t>    #5</a:t>
            </a:r>
          </a:p>
          <a:p>
            <a:r>
              <a:rPr lang="pt-BR" altLang="ko-KR" sz="1200" b="0" dirty="0">
                <a:effectLst/>
              </a:rPr>
              <a:t>    c_in = 1'h0;</a:t>
            </a:r>
          </a:p>
          <a:p>
            <a:r>
              <a:rPr lang="pt-BR" altLang="ko-KR" sz="1200" b="0" dirty="0">
                <a:effectLst/>
              </a:rPr>
              <a:t>    a = 32'h6;</a:t>
            </a:r>
          </a:p>
          <a:p>
            <a:r>
              <a:rPr lang="pt-BR" altLang="ko-KR" sz="1200" b="0" dirty="0">
                <a:effectLst/>
              </a:rPr>
              <a:t>    b = 32'h4;</a:t>
            </a:r>
          </a:p>
          <a:p>
            <a:r>
              <a:rPr lang="pt-BR" altLang="ko-KR" sz="1200" b="0" dirty="0">
                <a:effectLst/>
              </a:rPr>
              <a:t>    #5 </a:t>
            </a:r>
          </a:p>
          <a:p>
            <a:r>
              <a:rPr lang="pt-BR" altLang="ko-KR" sz="1200" b="0" dirty="0">
                <a:effectLst/>
              </a:rPr>
              <a:t>    c_in = 1'h1;</a:t>
            </a:r>
          </a:p>
          <a:p>
            <a:r>
              <a:rPr lang="pt-BR" altLang="ko-KR" sz="1200" b="0" dirty="0">
                <a:effectLst/>
              </a:rPr>
              <a:t>    a = 32'h6;</a:t>
            </a:r>
          </a:p>
          <a:p>
            <a:r>
              <a:rPr lang="pt-BR" altLang="ko-KR" sz="1200" b="0" dirty="0">
                <a:effectLst/>
              </a:rPr>
              <a:t>    b = 32'h4; </a:t>
            </a:r>
          </a:p>
          <a:p>
            <a:r>
              <a:rPr lang="pt-BR" altLang="ko-KR" sz="1200" b="0" dirty="0">
                <a:effectLst/>
              </a:rPr>
              <a:t>    #5 </a:t>
            </a:r>
          </a:p>
          <a:p>
            <a:r>
              <a:rPr lang="pt-BR" altLang="ko-KR" sz="1200" b="0" dirty="0">
                <a:effectLst/>
              </a:rPr>
              <a:t>    $stop;</a:t>
            </a:r>
          </a:p>
          <a:p>
            <a:r>
              <a:rPr lang="pt-BR" altLang="ko-KR" sz="1200" b="0" dirty="0">
                <a:effectLst/>
              </a:rPr>
              <a:t>    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89F63-E2E5-1485-39D2-560D29E8A91A}"/>
              </a:ext>
            </a:extLst>
          </p:cNvPr>
          <p:cNvSpPr txBox="1"/>
          <p:nvPr/>
        </p:nvSpPr>
        <p:spPr>
          <a:xfrm>
            <a:off x="8610600" y="1911727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4915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CLA(Carry Look-Ahead)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CLA_8bit, 16bit, 32bit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08BF4-F738-F774-CBBC-AF02EEA39CC9}"/>
              </a:ext>
            </a:extLst>
          </p:cNvPr>
          <p:cNvSpPr txBox="1"/>
          <p:nvPr/>
        </p:nvSpPr>
        <p:spPr>
          <a:xfrm>
            <a:off x="1828800" y="2040791"/>
            <a:ext cx="625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8bit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26B03-8C9E-CFB8-A091-7573CD63731C}"/>
              </a:ext>
            </a:extLst>
          </p:cNvPr>
          <p:cNvSpPr txBox="1"/>
          <p:nvPr/>
        </p:nvSpPr>
        <p:spPr>
          <a:xfrm>
            <a:off x="4817983" y="2040790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16bit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EB18-0D78-9D38-4CFF-E3189A026B26}"/>
              </a:ext>
            </a:extLst>
          </p:cNvPr>
          <p:cNvSpPr txBox="1"/>
          <p:nvPr/>
        </p:nvSpPr>
        <p:spPr>
          <a:xfrm>
            <a:off x="7943860" y="204516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32bit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FFEC7-3CD5-2454-CCAF-27C21BFBA0CC}"/>
              </a:ext>
            </a:extLst>
          </p:cNvPr>
          <p:cNvSpPr txBox="1"/>
          <p:nvPr/>
        </p:nvSpPr>
        <p:spPr>
          <a:xfrm>
            <a:off x="1918606" y="2458767"/>
            <a:ext cx="22723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cla_4bit u_cla_4bit_1(</a:t>
            </a:r>
          </a:p>
          <a:p>
            <a:r>
              <a:rPr lang="en-US" altLang="ko-KR" sz="1200" b="0" dirty="0">
                <a:effectLst/>
              </a:rPr>
              <a:t>    .a(a[3:0]),</a:t>
            </a:r>
          </a:p>
          <a:p>
            <a:r>
              <a:rPr lang="en-US" altLang="ko-KR" sz="1200" b="0" dirty="0">
                <a:effectLst/>
              </a:rPr>
              <a:t>    .b(b[3:0]),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.s(s[3:0]),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(c1)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cla_4bit u_cla_4bit_2(</a:t>
            </a:r>
          </a:p>
          <a:p>
            <a:r>
              <a:rPr lang="en-US" altLang="ko-KR" sz="1200" b="0" dirty="0">
                <a:effectLst/>
              </a:rPr>
              <a:t>    .a(a[7:4]),</a:t>
            </a:r>
          </a:p>
          <a:p>
            <a:r>
              <a:rPr lang="en-US" altLang="ko-KR" sz="1200" b="0" dirty="0">
                <a:effectLst/>
              </a:rPr>
              <a:t>    .b(b[7:4]),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(c1),</a:t>
            </a:r>
          </a:p>
          <a:p>
            <a:r>
              <a:rPr lang="en-US" altLang="ko-KR" sz="1200" b="0" dirty="0">
                <a:effectLst/>
              </a:rPr>
              <a:t>    .s(s[7:4]),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B4D4A-9E7A-F5F4-030C-231887D87FD7}"/>
              </a:ext>
            </a:extLst>
          </p:cNvPr>
          <p:cNvSpPr txBox="1"/>
          <p:nvPr/>
        </p:nvSpPr>
        <p:spPr>
          <a:xfrm>
            <a:off x="4931233" y="2471678"/>
            <a:ext cx="22723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cla_8bit u_cla_8bit_1(</a:t>
            </a:r>
          </a:p>
          <a:p>
            <a:r>
              <a:rPr lang="en-US" altLang="ko-KR" sz="1200" b="0" dirty="0">
                <a:effectLst/>
              </a:rPr>
              <a:t>    .a(a[7:0]),</a:t>
            </a:r>
          </a:p>
          <a:p>
            <a:r>
              <a:rPr lang="en-US" altLang="ko-KR" sz="1200" b="0" dirty="0">
                <a:effectLst/>
              </a:rPr>
              <a:t>    .b(b[7:0]),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.s(s[7:0]),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(c1)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cla_8bit u_cla_8bit_2(</a:t>
            </a:r>
          </a:p>
          <a:p>
            <a:r>
              <a:rPr lang="en-US" altLang="ko-KR" sz="1200" b="0" dirty="0">
                <a:effectLst/>
              </a:rPr>
              <a:t>    .a(a[15:8]),</a:t>
            </a:r>
          </a:p>
          <a:p>
            <a:r>
              <a:rPr lang="en-US" altLang="ko-KR" sz="1200" b="0" dirty="0">
                <a:effectLst/>
              </a:rPr>
              <a:t>    .b(b[15:8]),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(c1),</a:t>
            </a:r>
          </a:p>
          <a:p>
            <a:r>
              <a:rPr lang="en-US" altLang="ko-KR" sz="1200" b="0" dirty="0">
                <a:effectLst/>
              </a:rPr>
              <a:t>    .s(s[15:8]),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601C-73A3-A01B-3AF8-6291158B5B0A}"/>
              </a:ext>
            </a:extLst>
          </p:cNvPr>
          <p:cNvSpPr txBox="1"/>
          <p:nvPr/>
        </p:nvSpPr>
        <p:spPr>
          <a:xfrm>
            <a:off x="7943861" y="2457682"/>
            <a:ext cx="22723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cla_16bit u_cla_16bit_1(</a:t>
            </a:r>
          </a:p>
          <a:p>
            <a:r>
              <a:rPr lang="en-US" altLang="ko-KR" sz="1200" b="0" dirty="0">
                <a:effectLst/>
              </a:rPr>
              <a:t>    .a(a[15:0]),</a:t>
            </a:r>
          </a:p>
          <a:p>
            <a:r>
              <a:rPr lang="en-US" altLang="ko-KR" sz="1200" b="0" dirty="0">
                <a:effectLst/>
              </a:rPr>
              <a:t>    .b(b[15:0]),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),</a:t>
            </a:r>
          </a:p>
          <a:p>
            <a:r>
              <a:rPr lang="en-US" altLang="ko-KR" sz="1200" b="0" dirty="0">
                <a:effectLst/>
              </a:rPr>
              <a:t>    .s(s[15:0]),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(c1)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cla_16bit u_cla_16bit_2(</a:t>
            </a:r>
          </a:p>
          <a:p>
            <a:r>
              <a:rPr lang="en-US" altLang="ko-KR" sz="1200" b="0" dirty="0">
                <a:effectLst/>
              </a:rPr>
              <a:t>    .a(a[31:16]),</a:t>
            </a:r>
          </a:p>
          <a:p>
            <a:r>
              <a:rPr lang="en-US" altLang="ko-KR" sz="1200" b="0" dirty="0">
                <a:effectLst/>
              </a:rPr>
              <a:t>    .b(b[31:16]),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c_in</a:t>
            </a:r>
            <a:r>
              <a:rPr lang="en-US" altLang="ko-KR" sz="1200" b="0" dirty="0">
                <a:effectLst/>
              </a:rPr>
              <a:t>(c1),</a:t>
            </a:r>
          </a:p>
          <a:p>
            <a:r>
              <a:rPr lang="en-US" altLang="ko-KR" sz="1200" b="0" dirty="0">
                <a:effectLst/>
              </a:rPr>
              <a:t>    .s(s[31:16]),</a:t>
            </a:r>
          </a:p>
          <a:p>
            <a:r>
              <a:rPr lang="en-US" altLang="ko-KR" sz="1200" b="0" dirty="0">
                <a:effectLst/>
              </a:rPr>
              <a:t>    .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(</a:t>
            </a:r>
            <a:r>
              <a:rPr lang="en-US" altLang="ko-KR" sz="1200" b="0" dirty="0" err="1">
                <a:effectLst/>
              </a:rPr>
              <a:t>c_out</a:t>
            </a:r>
            <a:r>
              <a:rPr lang="en-US" altLang="ko-KR" sz="1200" b="0" dirty="0">
                <a:effectLst/>
              </a:rPr>
              <a:t>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008440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CLA(Carry Look-Ahead) 32bit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5F2531-20AE-DAB9-12D0-16003D2A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59" y="4002655"/>
            <a:ext cx="8025882" cy="130059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4F1F580-EBBD-28BA-4BDD-BB83DA2476B8}"/>
              </a:ext>
            </a:extLst>
          </p:cNvPr>
          <p:cNvGrpSpPr/>
          <p:nvPr/>
        </p:nvGrpSpPr>
        <p:grpSpPr>
          <a:xfrm>
            <a:off x="1676400" y="2377264"/>
            <a:ext cx="8839200" cy="1117622"/>
            <a:chOff x="5105400" y="3276474"/>
            <a:chExt cx="6691879" cy="11176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78B8B46-3263-3001-4831-08E1ABF6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9879" y="3276474"/>
              <a:ext cx="5867400" cy="111762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9B6CCB9-4811-E112-3F41-B261F86E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5400" y="3281658"/>
              <a:ext cx="824479" cy="1112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99146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Shift_add_multi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sz="2200" dirty="0">
                <a:ea typeface="굴림" panose="020B0600000101010101" pitchFamily="50" charset="-127"/>
              </a:rPr>
              <a:t> : </a:t>
            </a:r>
            <a:r>
              <a:rPr lang="en-US" altLang="ko-KR" sz="2200" dirty="0" err="1">
                <a:ea typeface="굴림" panose="020B0600000101010101" pitchFamily="50" charset="-127"/>
              </a:rPr>
              <a:t>clk</a:t>
            </a:r>
            <a:r>
              <a:rPr lang="en-US" altLang="ko-KR" sz="2200" dirty="0">
                <a:ea typeface="굴림" panose="020B0600000101010101" pitchFamily="50" charset="-127"/>
              </a:rPr>
              <a:t>,</a:t>
            </a:r>
            <a:r>
              <a:rPr lang="ko-KR" altLang="en-US" sz="2200" dirty="0">
                <a:ea typeface="굴림" panose="020B0600000101010101" pitchFamily="50" charset="-127"/>
              </a:rPr>
              <a:t> </a:t>
            </a:r>
            <a:r>
              <a:rPr lang="en-US" altLang="ko-KR" sz="2200" dirty="0" err="1">
                <a:ea typeface="굴림" panose="020B0600000101010101" pitchFamily="50" charset="-127"/>
              </a:rPr>
              <a:t>n_rst</a:t>
            </a:r>
            <a:r>
              <a:rPr lang="en-US" altLang="ko-KR" sz="2200" dirty="0">
                <a:ea typeface="굴림" panose="020B0600000101010101" pitchFamily="50" charset="-127"/>
              </a:rPr>
              <a:t>,  multiplier[3:0], multiplicand[3:0], start   </a:t>
            </a:r>
            <a:r>
              <a:rPr lang="en-US" altLang="ko-KR" sz="2200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sz="2200" dirty="0">
                <a:ea typeface="굴림" panose="020B0600000101010101" pitchFamily="50" charset="-127"/>
              </a:rPr>
              <a:t> : count[3:0], fin, product[7:0]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74CC-CE8F-F581-D700-833DD182AEC3}"/>
              </a:ext>
            </a:extLst>
          </p:cNvPr>
          <p:cNvSpPr txBox="1"/>
          <p:nvPr/>
        </p:nvSpPr>
        <p:spPr>
          <a:xfrm>
            <a:off x="785325" y="2169616"/>
            <a:ext cx="32004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assign count =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@(posedge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if 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 begin</a:t>
            </a:r>
          </a:p>
          <a:p>
            <a:r>
              <a:rPr lang="en-US" altLang="ko-KR" sz="1200" b="0" dirty="0">
                <a:effectLst/>
              </a:rPr>
              <a:t>    product &lt;= 8'h0;</a:t>
            </a:r>
          </a:p>
          <a:p>
            <a:r>
              <a:rPr lang="en-US" altLang="ko-KR" sz="1200" b="0" dirty="0">
                <a:effectLst/>
              </a:rPr>
              <a:t>    plier &lt;= multiplier;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plicand</a:t>
            </a:r>
            <a:r>
              <a:rPr lang="en-US" altLang="ko-KR" sz="1200" b="0" dirty="0">
                <a:effectLst/>
              </a:rPr>
              <a:t> &lt;= multiplicand;</a:t>
            </a:r>
          </a:p>
          <a:p>
            <a:r>
              <a:rPr lang="en-US" altLang="ko-KR" sz="1200" b="0" dirty="0">
                <a:effectLst/>
              </a:rPr>
              <a:t>    fin &lt;= 1'b0;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&lt;= 4'b0;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 (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== 4'h3) begin</a:t>
            </a:r>
          </a:p>
          <a:p>
            <a:r>
              <a:rPr lang="en-US" altLang="ko-KR" sz="1200" b="0" dirty="0">
                <a:effectLst/>
              </a:rPr>
              <a:t>        fin &lt;= 1'b1;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&lt;= 4'h0;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56C49-4261-85E2-7ECA-01D49E3B56AD}"/>
              </a:ext>
            </a:extLst>
          </p:cNvPr>
          <p:cNvSpPr txBox="1"/>
          <p:nvPr/>
        </p:nvSpPr>
        <p:spPr>
          <a:xfrm>
            <a:off x="3985725" y="2170682"/>
            <a:ext cx="432007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    else if (start == 1'b1) begin</a:t>
            </a:r>
          </a:p>
          <a:p>
            <a:r>
              <a:rPr lang="en-US" altLang="ko-KR" sz="1200" b="0" dirty="0">
                <a:effectLst/>
              </a:rPr>
              <a:t>        product &lt;= (plier[0] == 1'b1)? (product + </a:t>
            </a:r>
            <a:r>
              <a:rPr lang="en-US" altLang="ko-KR" sz="1200" b="0" dirty="0" err="1">
                <a:effectLst/>
              </a:rPr>
              <a:t>plicand</a:t>
            </a:r>
            <a:r>
              <a:rPr lang="en-US" altLang="ko-KR" sz="1200" b="0" dirty="0">
                <a:effectLst/>
              </a:rPr>
              <a:t>) : product;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plicand</a:t>
            </a:r>
            <a:r>
              <a:rPr lang="en-US" altLang="ko-KR" sz="1200" b="0" dirty="0">
                <a:effectLst/>
              </a:rPr>
              <a:t> &lt;= </a:t>
            </a:r>
            <a:r>
              <a:rPr lang="en-US" altLang="ko-KR" sz="1200" b="0" dirty="0" err="1">
                <a:effectLst/>
              </a:rPr>
              <a:t>plicand</a:t>
            </a:r>
            <a:r>
              <a:rPr lang="en-US" altLang="ko-KR" sz="1200" b="0" dirty="0">
                <a:effectLst/>
              </a:rPr>
              <a:t> &lt;&lt; 1;</a:t>
            </a:r>
          </a:p>
          <a:p>
            <a:r>
              <a:rPr lang="en-US" altLang="ko-KR" sz="1200" b="0" dirty="0">
                <a:effectLst/>
              </a:rPr>
              <a:t>        plier &lt;= plier &gt;&gt; 1;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&lt;=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+ 4'b1;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begin</a:t>
            </a:r>
          </a:p>
          <a:p>
            <a:r>
              <a:rPr lang="en-US" altLang="ko-KR" sz="1200" b="0" dirty="0">
                <a:effectLst/>
              </a:rPr>
              <a:t>        product &lt;= product;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plicand</a:t>
            </a:r>
            <a:r>
              <a:rPr lang="en-US" altLang="ko-KR" sz="1200" b="0" dirty="0">
                <a:effectLst/>
              </a:rPr>
              <a:t> &lt;= multiplicand;</a:t>
            </a:r>
          </a:p>
          <a:p>
            <a:r>
              <a:rPr lang="en-US" altLang="ko-KR" sz="1200" b="0" dirty="0">
                <a:effectLst/>
              </a:rPr>
              <a:t>        plier &lt;= multiplier;</a:t>
            </a:r>
          </a:p>
          <a:p>
            <a:r>
              <a:rPr lang="en-US" altLang="ko-KR" sz="1200" b="0" dirty="0">
                <a:effectLst/>
              </a:rPr>
              <a:t>        </a:t>
            </a:r>
            <a:r>
              <a:rPr lang="en-US" altLang="ko-KR" sz="1200" b="0" dirty="0" err="1">
                <a:effectLst/>
              </a:rPr>
              <a:t>cnt</a:t>
            </a:r>
            <a:r>
              <a:rPr lang="en-US" altLang="ko-KR" sz="1200" b="0" dirty="0">
                <a:effectLst/>
              </a:rPr>
              <a:t> &lt;= 4'b0;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dirty="0"/>
              <a:t>e</a:t>
            </a:r>
            <a:r>
              <a:rPr lang="en-US" altLang="ko-KR" sz="1200" b="0" dirty="0">
                <a:effectLst/>
              </a:rPr>
              <a:t>nd</a:t>
            </a:r>
          </a:p>
          <a:p>
            <a:endParaRPr lang="en-US" altLang="ko-KR" sz="1200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797A2-395C-01A3-568D-63A95ECB548F}"/>
              </a:ext>
            </a:extLst>
          </p:cNvPr>
          <p:cNvSpPr txBox="1"/>
          <p:nvPr/>
        </p:nvSpPr>
        <p:spPr>
          <a:xfrm>
            <a:off x="8611379" y="2169616"/>
            <a:ext cx="297102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    #7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start = 1'b0;</a:t>
            </a:r>
          </a:p>
          <a:p>
            <a:r>
              <a:rPr lang="en-US" altLang="ko-KR" sz="1200" b="0" dirty="0">
                <a:effectLst/>
              </a:rPr>
              <a:t>    A = 4'h0;    B = 4'h0;</a:t>
            </a:r>
          </a:p>
          <a:p>
            <a:r>
              <a:rPr lang="en-US" altLang="ko-KR" sz="1200" b="0" dirty="0">
                <a:effectLst/>
              </a:rPr>
              <a:t>    #(`T_CLK)</a:t>
            </a:r>
          </a:p>
          <a:p>
            <a:r>
              <a:rPr lang="en-US" altLang="ko-KR" sz="1200" b="0" dirty="0">
                <a:effectLst/>
              </a:rPr>
              <a:t>    A = 4'b0100; B = 4'b0011; </a:t>
            </a:r>
          </a:p>
          <a:p>
            <a:r>
              <a:rPr lang="en-US" altLang="ko-KR" sz="1200" b="0" dirty="0">
                <a:effectLst/>
              </a:rPr>
              <a:t>    #2</a:t>
            </a:r>
          </a:p>
          <a:p>
            <a:r>
              <a:rPr lang="en-US" altLang="ko-KR" sz="1200" b="0" dirty="0">
                <a:effectLst/>
              </a:rPr>
              <a:t>    start = 1'b1;</a:t>
            </a:r>
          </a:p>
          <a:p>
            <a:r>
              <a:rPr lang="en-US" altLang="ko-KR" sz="1200" b="0" dirty="0">
                <a:effectLst/>
              </a:rPr>
              <a:t>    #(`T_CLK*2)</a:t>
            </a:r>
          </a:p>
          <a:p>
            <a:r>
              <a:rPr lang="en-US" altLang="ko-KR" sz="1200" b="0" dirty="0">
                <a:effectLst/>
              </a:rPr>
              <a:t>    A = 4'b0010; B = 4'b0101; </a:t>
            </a:r>
          </a:p>
          <a:p>
            <a:r>
              <a:rPr lang="en-US" altLang="ko-KR" sz="1200" b="0" dirty="0">
                <a:effectLst/>
              </a:rPr>
              <a:t>    #(`T_CLK*2)</a:t>
            </a:r>
          </a:p>
          <a:p>
            <a:r>
              <a:rPr lang="en-US" altLang="ko-KR" sz="1200" b="0" dirty="0">
                <a:effectLst/>
              </a:rPr>
              <a:t>    A = 4'b0010; B = 4'b0010; </a:t>
            </a:r>
          </a:p>
          <a:p>
            <a:r>
              <a:rPr lang="en-US" altLang="ko-KR" sz="1200" b="0" dirty="0">
                <a:effectLst/>
              </a:rPr>
              <a:t>    #(`T_CLK*5)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7C5FE-96C0-7937-C53C-B03B13374E2A}"/>
              </a:ext>
            </a:extLst>
          </p:cNvPr>
          <p:cNvSpPr txBox="1"/>
          <p:nvPr/>
        </p:nvSpPr>
        <p:spPr>
          <a:xfrm>
            <a:off x="754140" y="166252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E51E6-40E4-2D62-EB12-5DC978CD95EE}"/>
              </a:ext>
            </a:extLst>
          </p:cNvPr>
          <p:cNvSpPr txBox="1"/>
          <p:nvPr/>
        </p:nvSpPr>
        <p:spPr>
          <a:xfrm>
            <a:off x="8614489" y="166252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36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Shift_add_multi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22B298-0E6C-73D8-34C9-D71C7E6B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3723847"/>
            <a:ext cx="8610599" cy="235023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A34D665-ECC3-BBF8-4657-CD6EA8E56256}"/>
              </a:ext>
            </a:extLst>
          </p:cNvPr>
          <p:cNvGrpSpPr/>
          <p:nvPr/>
        </p:nvGrpSpPr>
        <p:grpSpPr>
          <a:xfrm>
            <a:off x="784549" y="1874192"/>
            <a:ext cx="10622902" cy="1659812"/>
            <a:chOff x="623596" y="4366405"/>
            <a:chExt cx="10958804" cy="16598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ACDB19E-45BF-D5B7-1B70-A6E2B91C5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3862" y="4366405"/>
              <a:ext cx="10098538" cy="16598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0406A0-D650-C539-D78A-D54BD1C8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96" y="4366405"/>
              <a:ext cx="874262" cy="165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83827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Substractions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n_rst</a:t>
            </a:r>
            <a:r>
              <a:rPr lang="en-US" altLang="ko-KR" dirty="0">
                <a:ea typeface="굴림" panose="020B0600000101010101" pitchFamily="50" charset="-127"/>
              </a:rPr>
              <a:t>,  A[3:0], B[3:0], start 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  <a:r>
              <a:rPr lang="en-US" altLang="ko-KR" dirty="0" err="1">
                <a:ea typeface="굴림" panose="020B0600000101010101" pitchFamily="50" charset="-127"/>
              </a:rPr>
              <a:t>buho</a:t>
            </a:r>
            <a:r>
              <a:rPr lang="en-US" altLang="ko-KR" dirty="0">
                <a:ea typeface="굴림" panose="020B0600000101010101" pitchFamily="50" charset="-127"/>
              </a:rPr>
              <a:t>, sum[3:0]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C8EF-31F1-4595-3D67-B9B3EF3A5A8F}"/>
              </a:ext>
            </a:extLst>
          </p:cNvPr>
          <p:cNvSpPr txBox="1"/>
          <p:nvPr/>
        </p:nvSpPr>
        <p:spPr>
          <a:xfrm>
            <a:off x="2286000" y="2093416"/>
            <a:ext cx="370114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always@(</a:t>
            </a:r>
            <a:r>
              <a:rPr lang="en-US" altLang="ko-KR" sz="1200" b="0" dirty="0" err="1">
                <a:effectLst/>
              </a:rPr>
              <a:t>posedge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or </a:t>
            </a:r>
            <a:r>
              <a:rPr lang="en-US" altLang="ko-KR" sz="1200" b="0" dirty="0" err="1">
                <a:effectLst/>
              </a:rPr>
              <a:t>negedge</a:t>
            </a:r>
            <a:r>
              <a:rPr lang="en-US" altLang="ko-KR" sz="1200" b="0" dirty="0">
                <a:effectLst/>
              </a:rPr>
              <a:t>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)begin</a:t>
            </a:r>
          </a:p>
          <a:p>
            <a:r>
              <a:rPr lang="en-US" altLang="ko-KR" sz="1200" b="0" dirty="0">
                <a:effectLst/>
              </a:rPr>
              <a:t>if(!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)begin</a:t>
            </a:r>
          </a:p>
          <a:p>
            <a:r>
              <a:rPr lang="en-US" altLang="ko-KR" sz="1200" b="0" dirty="0">
                <a:effectLst/>
              </a:rPr>
              <a:t>    sum &lt;= 4'b0;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buho</a:t>
            </a:r>
            <a:r>
              <a:rPr lang="en-US" altLang="ko-KR" sz="1200" b="0" dirty="0">
                <a:effectLst/>
              </a:rPr>
              <a:t> &lt;=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else if(A &gt;= B)begin</a:t>
            </a:r>
          </a:p>
          <a:p>
            <a:r>
              <a:rPr lang="en-US" altLang="ko-KR" sz="1200" b="0" dirty="0">
                <a:effectLst/>
              </a:rPr>
              <a:t>    sum &lt;= (start == 1'b1)? A + (~B + 1'b1) : sum;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buho</a:t>
            </a:r>
            <a:r>
              <a:rPr lang="en-US" altLang="ko-KR" sz="1200" b="0" dirty="0">
                <a:effectLst/>
              </a:rPr>
              <a:t> &lt;= 1'b0;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else if (A &lt; B)begin // -</a:t>
            </a:r>
          </a:p>
          <a:p>
            <a:r>
              <a:rPr lang="en-US" altLang="ko-KR" sz="1200" b="0" dirty="0">
                <a:effectLst/>
              </a:rPr>
              <a:t>    sum &lt;= (start == 1'b1)? ~(A + (~B + 1'b1))+1 : sum;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buho</a:t>
            </a:r>
            <a:r>
              <a:rPr lang="en-US" altLang="ko-KR" sz="1200" b="0" dirty="0">
                <a:effectLst/>
              </a:rPr>
              <a:t> &lt;= 1'b1;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else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buho</a:t>
            </a:r>
            <a:r>
              <a:rPr lang="en-US" altLang="ko-KR" sz="1200" b="0" dirty="0">
                <a:effectLst/>
              </a:rPr>
              <a:t> &lt;= 1'b0;</a:t>
            </a:r>
          </a:p>
          <a:p>
            <a:r>
              <a:rPr lang="en-US" altLang="ko-KR" sz="1200" b="0" dirty="0">
                <a:effectLst/>
              </a:rPr>
              <a:t>    sum &lt;= sum;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8C3D9-971A-A811-D383-5D5F313A12E8}"/>
              </a:ext>
            </a:extLst>
          </p:cNvPr>
          <p:cNvSpPr txBox="1"/>
          <p:nvPr/>
        </p:nvSpPr>
        <p:spPr>
          <a:xfrm>
            <a:off x="6819902" y="2093416"/>
            <a:ext cx="37011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   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1'b0;</a:t>
            </a:r>
          </a:p>
          <a:p>
            <a:r>
              <a:rPr lang="en-US" altLang="ko-KR" sz="1200" b="0" dirty="0">
                <a:effectLst/>
              </a:rPr>
              <a:t>    #7 </a:t>
            </a:r>
            <a:r>
              <a:rPr lang="en-US" altLang="ko-KR" sz="1200" b="0" dirty="0" err="1">
                <a:effectLst/>
              </a:rPr>
              <a:t>n_rst</a:t>
            </a:r>
            <a:r>
              <a:rPr lang="en-US" altLang="ko-KR" sz="1200" b="0" dirty="0">
                <a:effectLst/>
              </a:rPr>
              <a:t> = 1'b1;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always #(`T_CLK/2) 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 = ~</a:t>
            </a:r>
            <a:r>
              <a:rPr lang="en-US" altLang="ko-KR" sz="1200" b="0" dirty="0" err="1">
                <a:effectLst/>
              </a:rPr>
              <a:t>clk</a:t>
            </a:r>
            <a:r>
              <a:rPr lang="en-US" altLang="ko-KR" sz="1200" b="0" dirty="0">
                <a:effectLst/>
              </a:rPr>
              <a:t>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</a:t>
            </a:r>
          </a:p>
          <a:p>
            <a:r>
              <a:rPr lang="en-US" altLang="ko-KR" sz="1200" b="0" dirty="0">
                <a:effectLst/>
              </a:rPr>
              <a:t>    start = 1'b0;</a:t>
            </a:r>
          </a:p>
          <a:p>
            <a:r>
              <a:rPr lang="en-US" altLang="ko-KR" sz="1200" b="0" dirty="0">
                <a:effectLst/>
              </a:rPr>
              <a:t>    A = 4'h0;    B = 4'h0;</a:t>
            </a:r>
          </a:p>
          <a:p>
            <a:r>
              <a:rPr lang="en-US" altLang="ko-KR" sz="1200" b="0" dirty="0">
                <a:effectLst/>
              </a:rPr>
              <a:t>    #(`T_CLK)</a:t>
            </a:r>
          </a:p>
          <a:p>
            <a:r>
              <a:rPr lang="en-US" altLang="ko-KR" sz="1200" b="0" dirty="0">
                <a:effectLst/>
              </a:rPr>
              <a:t>    A = 4'b0100; B = 4'b0011; </a:t>
            </a:r>
          </a:p>
          <a:p>
            <a:r>
              <a:rPr lang="en-US" altLang="ko-KR" sz="1200" b="0" dirty="0">
                <a:effectLst/>
              </a:rPr>
              <a:t>    #2</a:t>
            </a:r>
          </a:p>
          <a:p>
            <a:r>
              <a:rPr lang="en-US" altLang="ko-KR" sz="1200" b="0" dirty="0">
                <a:effectLst/>
              </a:rPr>
              <a:t>    start = 1'b1;</a:t>
            </a:r>
          </a:p>
          <a:p>
            <a:r>
              <a:rPr lang="en-US" altLang="ko-KR" sz="1200" b="0" dirty="0">
                <a:effectLst/>
              </a:rPr>
              <a:t>    #(`T_CLK*2)</a:t>
            </a:r>
          </a:p>
          <a:p>
            <a:r>
              <a:rPr lang="en-US" altLang="ko-KR" sz="1200" b="0" dirty="0">
                <a:effectLst/>
              </a:rPr>
              <a:t>    A = 4'b0010; B = 4'b0101; </a:t>
            </a:r>
          </a:p>
          <a:p>
            <a:r>
              <a:rPr lang="en-US" altLang="ko-KR" sz="1200" b="0" dirty="0">
                <a:effectLst/>
              </a:rPr>
              <a:t>    #(`T_CLK*2)</a:t>
            </a:r>
          </a:p>
          <a:p>
            <a:r>
              <a:rPr lang="en-US" altLang="ko-KR" sz="1200" b="0" dirty="0">
                <a:effectLst/>
              </a:rPr>
              <a:t>    A = 4'b0010; B = 4'b0010; </a:t>
            </a:r>
          </a:p>
          <a:p>
            <a:r>
              <a:rPr lang="en-US" altLang="ko-KR" sz="1200" b="0" dirty="0">
                <a:effectLst/>
              </a:rPr>
              <a:t>    #(`T_CLK*5)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2C9B1-3A75-3A3C-0876-7DCC03B635B8}"/>
              </a:ext>
            </a:extLst>
          </p:cNvPr>
          <p:cNvSpPr txBox="1"/>
          <p:nvPr/>
        </p:nvSpPr>
        <p:spPr>
          <a:xfrm>
            <a:off x="2286000" y="1604306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C8516-5C02-6854-792B-961C12B73173}"/>
              </a:ext>
            </a:extLst>
          </p:cNvPr>
          <p:cNvSpPr txBox="1"/>
          <p:nvPr/>
        </p:nvSpPr>
        <p:spPr>
          <a:xfrm>
            <a:off x="6819902" y="1604306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8418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Substractions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E9365-410A-6284-435C-E11DC2495C2D}"/>
              </a:ext>
            </a:extLst>
          </p:cNvPr>
          <p:cNvGrpSpPr/>
          <p:nvPr/>
        </p:nvGrpSpPr>
        <p:grpSpPr>
          <a:xfrm>
            <a:off x="773472" y="2111560"/>
            <a:ext cx="10645056" cy="1489539"/>
            <a:chOff x="459975" y="4191000"/>
            <a:chExt cx="11231712" cy="14895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D22F63-1AF2-F71D-A01F-6461D2D3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4191000"/>
              <a:ext cx="10777287" cy="14689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836879-4312-9820-AE95-181565E9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975" y="4211636"/>
              <a:ext cx="454425" cy="146890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6367C22-AEB8-5928-EA75-158FA2BF6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832" y="3881347"/>
            <a:ext cx="9546336" cy="19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57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2406-FED8-0D23-EC0F-1868AACE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참고 자료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BEAE27-68B7-D3FD-C128-E4BA379F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9EBAD-E7CE-DE1C-F210-06F47A976954}"/>
              </a:ext>
            </a:extLst>
          </p:cNvPr>
          <p:cNvSpPr txBox="1"/>
          <p:nvPr/>
        </p:nvSpPr>
        <p:spPr>
          <a:xfrm>
            <a:off x="609600" y="1600200"/>
            <a:ext cx="9033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1) </a:t>
            </a:r>
            <a:r>
              <a:rPr lang="ko-KR" altLang="en-US" sz="1400" dirty="0" err="1">
                <a:hlinkClick r:id="rId2"/>
              </a:rPr>
              <a:t>한빛아카데미</a:t>
            </a:r>
            <a:r>
              <a:rPr lang="ko-KR" altLang="en-US" sz="1400" dirty="0">
                <a:hlinkClick r:id="rId2"/>
              </a:rPr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AppleSDGothicNeo-Light"/>
              </a:rPr>
              <a:t>IT </a:t>
            </a:r>
            <a:r>
              <a:rPr lang="en-US" altLang="ko-KR" sz="1400" b="1" i="0" dirty="0" err="1">
                <a:solidFill>
                  <a:srgbClr val="222222"/>
                </a:solidFill>
                <a:effectLst/>
                <a:latin typeface="AppleSDGothicNeo-Light"/>
              </a:rPr>
              <a:t>CookBook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AppleSDGothicNeo-Light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AppleSDGothicNeo-Light"/>
              </a:rPr>
              <a:t>디지털 논리회로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AppleSDGothicNeo-Light"/>
              </a:rPr>
              <a:t>/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AppleSDGothicNeo-Light"/>
              </a:rPr>
              <a:t>이론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AppleSDGothicNeo-Light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AppleSDGothicNeo-Light"/>
              </a:rPr>
              <a:t>실습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AppleSDGothicNeo-Light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AppleSDGothicNeo-Light"/>
              </a:rPr>
              <a:t>시뮬레이션</a:t>
            </a:r>
            <a:endParaRPr lang="en-US" altLang="ko-KR" sz="1400" b="1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pPr marL="342900" indent="-342900">
              <a:buAutoNum type="arabicParenR"/>
            </a:pPr>
            <a:endParaRPr lang="en-US" altLang="ko-KR" sz="1400" dirty="0">
              <a:hlinkClick r:id="rId2"/>
            </a:endParaRPr>
          </a:p>
          <a:p>
            <a:r>
              <a:rPr lang="en-US" altLang="ko-KR" sz="1400" dirty="0">
                <a:hlinkClick r:id="rId2"/>
              </a:rPr>
              <a:t>2) https://blog.naver.com/lagrange0115/220723457312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3) https://m.blog.naver.com/PostView.naver?isHttpsRedirect=true&amp;blogId=lagrange0115&amp;logNo=220729360287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hlinkClick r:id="rId4"/>
              </a:rPr>
              <a:t>4) https://m.blog.naver.com/leeyunghuk1/220990704042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en-US" altLang="ko-KR" sz="1400" dirty="0">
                <a:hlinkClick r:id="rId5"/>
              </a:rPr>
              <a:t>https://blog.naver.com/PostView.naver?blogId=beaqon&amp;logNo=221253750901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89255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BB75F3-3BBA-1191-2D72-73FCA13E32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93769" y="2895600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latin typeface="+mn-ea"/>
              </a:rPr>
              <a:t>발표를 마치겠습니다</a:t>
            </a:r>
            <a:r>
              <a:rPr lang="en-US" altLang="ko-KR" sz="3600" b="1" dirty="0">
                <a:latin typeface="+mn-ea"/>
              </a:rPr>
              <a:t>.</a:t>
            </a:r>
          </a:p>
          <a:p>
            <a:pPr marL="0" indent="0" algn="ctr">
              <a:buNone/>
            </a:pPr>
            <a:r>
              <a:rPr lang="ko-KR" altLang="en-US" sz="3600" b="1" dirty="0">
                <a:latin typeface="+mn-ea"/>
              </a:rPr>
              <a:t>감사합니다</a:t>
            </a:r>
            <a:r>
              <a:rPr lang="en-US" altLang="ko-KR" sz="3600" b="1" dirty="0">
                <a:latin typeface="+mn-ea"/>
              </a:rPr>
              <a:t>.</a:t>
            </a:r>
          </a:p>
          <a:p>
            <a:pPr algn="ctr"/>
            <a:endParaRPr lang="en-US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7226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Encoder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Encoder</a:t>
            </a:r>
          </a:p>
          <a:p>
            <a:pPr lvl="1"/>
            <a:r>
              <a:rPr lang="en-US" altLang="ko-KR" sz="1800" dirty="0">
                <a:ea typeface="굴림" panose="020B0600000101010101" pitchFamily="50" charset="-127"/>
              </a:rPr>
              <a:t>2^n</a:t>
            </a:r>
            <a:r>
              <a:rPr lang="ko-KR" altLang="en-US" sz="1800" dirty="0">
                <a:ea typeface="굴림" panose="020B0600000101010101" pitchFamily="50" charset="-127"/>
              </a:rPr>
              <a:t>개의 입력신호로부터 </a:t>
            </a:r>
            <a:r>
              <a:rPr lang="en-US" altLang="ko-KR" sz="1800" dirty="0">
                <a:ea typeface="굴림" panose="020B0600000101010101" pitchFamily="50" charset="-127"/>
              </a:rPr>
              <a:t>n</a:t>
            </a:r>
            <a:r>
              <a:rPr lang="ko-KR" altLang="en-US" sz="1800" dirty="0">
                <a:ea typeface="굴림" panose="020B0600000101010101" pitchFamily="50" charset="-127"/>
              </a:rPr>
              <a:t>개의 출력 신호를 만듦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C6F26-E20A-D96A-3376-8C46FBA2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657061"/>
            <a:ext cx="2286000" cy="22197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FCFD69E-0CAE-84CB-4526-4BCEAD2F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047" y="2611230"/>
            <a:ext cx="3188353" cy="23113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161A77-22B3-ADA3-7B1A-CD377F28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4" y="5313482"/>
            <a:ext cx="9991026" cy="8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24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Encoder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input</a:t>
            </a:r>
            <a:r>
              <a:rPr lang="en-US" altLang="ko-KR" dirty="0">
                <a:ea typeface="굴림" panose="020B0600000101010101" pitchFamily="50" charset="-127"/>
              </a:rPr>
              <a:t> : a[3:0]  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dirty="0">
                <a:ea typeface="굴림" panose="020B0600000101010101" pitchFamily="50" charset="-127"/>
              </a:rPr>
              <a:t> : b[1:0]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E7D4B-000D-88BE-30E0-2B821D2474CA}"/>
              </a:ext>
            </a:extLst>
          </p:cNvPr>
          <p:cNvSpPr txBox="1"/>
          <p:nvPr/>
        </p:nvSpPr>
        <p:spPr>
          <a:xfrm>
            <a:off x="2438400" y="2612391"/>
            <a:ext cx="2667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effectLst/>
              </a:rPr>
              <a:t>always @(*)begin</a:t>
            </a:r>
          </a:p>
          <a:p>
            <a:r>
              <a:rPr lang="en-US" altLang="ko-KR" sz="1200" b="0" dirty="0">
                <a:effectLst/>
              </a:rPr>
              <a:t>    if(a == 4'b0001) begin</a:t>
            </a:r>
          </a:p>
          <a:p>
            <a:r>
              <a:rPr lang="en-US" altLang="ko-KR" sz="1200" b="0" dirty="0">
                <a:effectLst/>
              </a:rPr>
              <a:t>        b = 2'b00;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if(a == 4'b0010) begin</a:t>
            </a:r>
          </a:p>
          <a:p>
            <a:r>
              <a:rPr lang="en-US" altLang="ko-KR" sz="1200" b="0" dirty="0">
                <a:effectLst/>
              </a:rPr>
              <a:t>        b = 2'b01;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if(a == 4'b0100) begin</a:t>
            </a:r>
          </a:p>
          <a:p>
            <a:r>
              <a:rPr lang="en-US" altLang="ko-KR" sz="1200" b="0" dirty="0">
                <a:effectLst/>
              </a:rPr>
              <a:t>        b = 2'b10;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if(a == 4'b1000) begin</a:t>
            </a:r>
          </a:p>
          <a:p>
            <a:r>
              <a:rPr lang="en-US" altLang="ko-KR" sz="1200" b="0" dirty="0">
                <a:effectLst/>
              </a:rPr>
              <a:t>        b = 2'b11;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  <a:p>
            <a:r>
              <a:rPr lang="en-US" altLang="ko-KR" sz="1200" b="0" dirty="0">
                <a:effectLst/>
              </a:rPr>
              <a:t>    else b = 2'bxx;</a:t>
            </a:r>
          </a:p>
          <a:p>
            <a:r>
              <a:rPr lang="en-US" altLang="ko-KR" sz="1200" b="0" dirty="0">
                <a:effectLst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5ECF6-DC75-D06E-1C7C-285EB1203934}"/>
              </a:ext>
            </a:extLst>
          </p:cNvPr>
          <p:cNvSpPr txBox="1"/>
          <p:nvPr/>
        </p:nvSpPr>
        <p:spPr>
          <a:xfrm>
            <a:off x="6477000" y="2612448"/>
            <a:ext cx="26670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</a:rPr>
              <a:t>encoder </a:t>
            </a:r>
            <a:r>
              <a:rPr lang="en-US" altLang="ko-KR" sz="1200" b="0" dirty="0" err="1">
                <a:effectLst/>
              </a:rPr>
              <a:t>u_encoder</a:t>
            </a:r>
            <a:r>
              <a:rPr lang="en-US" altLang="ko-KR" sz="1200" b="0" dirty="0">
                <a:effectLst/>
              </a:rPr>
              <a:t>(</a:t>
            </a:r>
          </a:p>
          <a:p>
            <a:r>
              <a:rPr lang="en-US" altLang="ko-KR" sz="1200" b="0" dirty="0">
                <a:effectLst/>
              </a:rPr>
              <a:t>    .a(a),</a:t>
            </a:r>
          </a:p>
          <a:p>
            <a:r>
              <a:rPr lang="en-US" altLang="ko-KR" sz="1200" b="0" dirty="0">
                <a:effectLst/>
              </a:rPr>
              <a:t>    .b(b)</a:t>
            </a:r>
          </a:p>
          <a:p>
            <a:r>
              <a:rPr lang="en-US" altLang="ko-KR" sz="1200" b="0" dirty="0">
                <a:effectLst/>
              </a:rPr>
              <a:t>);</a:t>
            </a:r>
          </a:p>
          <a:p>
            <a:br>
              <a:rPr lang="en-US" altLang="ko-KR" sz="1200" b="0" dirty="0">
                <a:effectLst/>
              </a:rPr>
            </a:br>
            <a:r>
              <a:rPr lang="en-US" altLang="ko-KR" sz="1200" b="0" dirty="0">
                <a:effectLst/>
              </a:rPr>
              <a:t>initial begin </a:t>
            </a:r>
          </a:p>
          <a:p>
            <a:r>
              <a:rPr lang="en-US" altLang="ko-KR" sz="1200" b="0" dirty="0">
                <a:effectLst/>
              </a:rPr>
              <a:t>    a = 4'b0001;</a:t>
            </a:r>
          </a:p>
          <a:p>
            <a:r>
              <a:rPr lang="en-US" altLang="ko-KR" sz="1200" b="0" dirty="0">
                <a:effectLst/>
              </a:rPr>
              <a:t>    #5 </a:t>
            </a:r>
          </a:p>
          <a:p>
            <a:r>
              <a:rPr lang="en-US" altLang="ko-KR" sz="1200" b="0" dirty="0">
                <a:effectLst/>
              </a:rPr>
              <a:t>    a = 4'b0010; </a:t>
            </a:r>
          </a:p>
          <a:p>
            <a:r>
              <a:rPr lang="en-US" altLang="ko-KR" sz="1200" b="0" dirty="0">
                <a:effectLst/>
              </a:rPr>
              <a:t>    #5 </a:t>
            </a:r>
          </a:p>
          <a:p>
            <a:r>
              <a:rPr lang="en-US" altLang="ko-KR" sz="1200" b="0" dirty="0">
                <a:effectLst/>
              </a:rPr>
              <a:t>    a = 4'b0100;</a:t>
            </a:r>
          </a:p>
          <a:p>
            <a:r>
              <a:rPr lang="en-US" altLang="ko-KR" sz="1200" b="0" dirty="0">
                <a:effectLst/>
              </a:rPr>
              <a:t>    #5</a:t>
            </a:r>
          </a:p>
          <a:p>
            <a:r>
              <a:rPr lang="en-US" altLang="ko-KR" sz="1200" b="0" dirty="0">
                <a:effectLst/>
              </a:rPr>
              <a:t>    a = 4'b1000;</a:t>
            </a:r>
          </a:p>
          <a:p>
            <a:r>
              <a:rPr lang="en-US" altLang="ko-KR" sz="1200" b="0" dirty="0">
                <a:effectLst/>
              </a:rPr>
              <a:t>    #5</a:t>
            </a:r>
          </a:p>
          <a:p>
            <a:r>
              <a:rPr lang="en-US" altLang="ko-KR" sz="1200" b="0" dirty="0">
                <a:effectLst/>
              </a:rPr>
              <a:t>    $stop;</a:t>
            </a:r>
          </a:p>
          <a:p>
            <a:r>
              <a:rPr lang="en-US" altLang="ko-KR" sz="1200" b="0" dirty="0">
                <a:effectLst/>
              </a:rPr>
              <a:t>   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C392E-247E-2DE9-AB5F-DD12D556A63F}"/>
              </a:ext>
            </a:extLst>
          </p:cNvPr>
          <p:cNvSpPr txBox="1"/>
          <p:nvPr/>
        </p:nvSpPr>
        <p:spPr>
          <a:xfrm>
            <a:off x="2438400" y="182897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source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EBA4B-C10A-1315-1197-72516889D95F}"/>
              </a:ext>
            </a:extLst>
          </p:cNvPr>
          <p:cNvSpPr txBox="1"/>
          <p:nvPr/>
        </p:nvSpPr>
        <p:spPr>
          <a:xfrm>
            <a:off x="6477000" y="1828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2"/>
                </a:solidFill>
              </a:rPr>
              <a:t>testbench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Encoder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35F749-294B-367B-DAB2-AC72EBE87181}"/>
              </a:ext>
            </a:extLst>
          </p:cNvPr>
          <p:cNvGrpSpPr/>
          <p:nvPr/>
        </p:nvGrpSpPr>
        <p:grpSpPr>
          <a:xfrm>
            <a:off x="1219200" y="2612391"/>
            <a:ext cx="9829800" cy="609600"/>
            <a:chOff x="888564" y="5562600"/>
            <a:chExt cx="9905162" cy="49847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810C019-5FD1-CB37-1DA5-1FA8561F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564" y="5567154"/>
              <a:ext cx="1741466" cy="49391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9D82924-C2DD-ACFA-1780-EEA40C705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297" y="5562600"/>
              <a:ext cx="9034429" cy="498471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001E071-A4E9-40FF-62A3-0D1A9F2AF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05" y="4038600"/>
            <a:ext cx="9991026" cy="8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99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48AF20-5BA0-E439-F2D2-3BC5EADA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234" y="4281336"/>
            <a:ext cx="6626966" cy="1891900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MUX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71571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MUX</a:t>
            </a: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여러 개의 입력 선들 중에서 하나를 선택하여 출력선에 연결하는 회로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2B7A9B-EBDB-5B12-4583-B40CA5A4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540" y="2541572"/>
            <a:ext cx="1788173" cy="1540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5521B2-6A93-E079-940F-DA8BD7668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786" y="2486007"/>
            <a:ext cx="3075414" cy="30110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6F153E-02F0-F509-26A4-CBC7224D2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1" y="2521304"/>
            <a:ext cx="1219199" cy="15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070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5944</TotalTime>
  <Words>5341</Words>
  <Application>Microsoft Office PowerPoint</Application>
  <PresentationFormat>와이드스크린</PresentationFormat>
  <Paragraphs>1046</Paragraphs>
  <Slides>58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AppleSDGothicNeo-Light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LEE TAE HYUN 201921311 System Semiconductor Engineering University of Sangmyung</vt:lpstr>
      <vt:lpstr>Contents</vt:lpstr>
      <vt:lpstr>Decoder</vt:lpstr>
      <vt:lpstr>Decoder</vt:lpstr>
      <vt:lpstr>Decoder</vt:lpstr>
      <vt:lpstr>Encoder</vt:lpstr>
      <vt:lpstr>Encoder</vt:lpstr>
      <vt:lpstr>Encoder</vt:lpstr>
      <vt:lpstr>MUX</vt:lpstr>
      <vt:lpstr>MUX</vt:lpstr>
      <vt:lpstr>MUX</vt:lpstr>
      <vt:lpstr>DEMUX</vt:lpstr>
      <vt:lpstr>DEMUX</vt:lpstr>
      <vt:lpstr>DEMUX</vt:lpstr>
      <vt:lpstr>SR_FF</vt:lpstr>
      <vt:lpstr>SR_FF</vt:lpstr>
      <vt:lpstr>SR_FF</vt:lpstr>
      <vt:lpstr>D_FF</vt:lpstr>
      <vt:lpstr>D_FF</vt:lpstr>
      <vt:lpstr>D_FF</vt:lpstr>
      <vt:lpstr>JK_FF</vt:lpstr>
      <vt:lpstr>JK_FF</vt:lpstr>
      <vt:lpstr>JK_FF</vt:lpstr>
      <vt:lpstr>T_FF</vt:lpstr>
      <vt:lpstr>T_FF</vt:lpstr>
      <vt:lpstr>T_FF</vt:lpstr>
      <vt:lpstr>SHIFT REGISTER</vt:lpstr>
      <vt:lpstr>SHIFT REGISTER</vt:lpstr>
      <vt:lpstr>SHIFT REGISTER</vt:lpstr>
      <vt:lpstr>Binary Counter</vt:lpstr>
      <vt:lpstr>Binary Counter</vt:lpstr>
      <vt:lpstr>Binary Counter</vt:lpstr>
      <vt:lpstr>Ring Counter</vt:lpstr>
      <vt:lpstr>Ring Counter</vt:lpstr>
      <vt:lpstr>Ring Counter</vt:lpstr>
      <vt:lpstr>Johnson Counter</vt:lpstr>
      <vt:lpstr>Johnson Counter</vt:lpstr>
      <vt:lpstr>Johnson Counter</vt:lpstr>
      <vt:lpstr>Gray Counter</vt:lpstr>
      <vt:lpstr>Gray Counter</vt:lpstr>
      <vt:lpstr>Gray Counter</vt:lpstr>
      <vt:lpstr>Parity Check</vt:lpstr>
      <vt:lpstr>Parity Check</vt:lpstr>
      <vt:lpstr>Parity Check</vt:lpstr>
      <vt:lpstr>RCA(Ripple Carry Adder) 32bit</vt:lpstr>
      <vt:lpstr>RCA(Ripple Carry Adder) 32bit</vt:lpstr>
      <vt:lpstr>RCA(Ripple Carry Adder) 32bit</vt:lpstr>
      <vt:lpstr>RCA(Ripple Carry Adder) 32bit</vt:lpstr>
      <vt:lpstr>RCA(Ripple Carry Adder) 32bit</vt:lpstr>
      <vt:lpstr>CLA(Carry Look-Ahead) 32bit</vt:lpstr>
      <vt:lpstr>CLA(Carry Look-Ahead) 32bit</vt:lpstr>
      <vt:lpstr>CLA(Carry Look-Ahead) 32bit</vt:lpstr>
      <vt:lpstr>Shift_add_multi</vt:lpstr>
      <vt:lpstr>Shift_add_multi</vt:lpstr>
      <vt:lpstr>Substractions</vt:lpstr>
      <vt:lpstr>Substractions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이태현</cp:lastModifiedBy>
  <cp:revision>505</cp:revision>
  <dcterms:created xsi:type="dcterms:W3CDTF">2013-05-12T07:12:15Z</dcterms:created>
  <dcterms:modified xsi:type="dcterms:W3CDTF">2023-08-27T23:52:18Z</dcterms:modified>
</cp:coreProperties>
</file>