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6" r:id="rId3"/>
    <p:sldId id="467" r:id="rId4"/>
    <p:sldId id="468" r:id="rId5"/>
    <p:sldId id="475" r:id="rId6"/>
    <p:sldId id="472" r:id="rId7"/>
    <p:sldId id="476" r:id="rId8"/>
    <p:sldId id="479" r:id="rId9"/>
    <p:sldId id="470" r:id="rId10"/>
    <p:sldId id="471" r:id="rId11"/>
    <p:sldId id="473" r:id="rId12"/>
    <p:sldId id="480" r:id="rId13"/>
    <p:sldId id="481" r:id="rId14"/>
    <p:sldId id="482" r:id="rId15"/>
    <p:sldId id="474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B2221-93E0-4101-940E-A99F4A152F69}" v="130" dt="2023-08-27T15:21:48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91" d="100"/>
          <a:sy n="91" d="100"/>
        </p:scale>
        <p:origin x="756" y="4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3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6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0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4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1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7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8/28/2023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8/28/2023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2023 Summer Vacation Bootcamp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201921390 </a:t>
            </a:r>
            <a:r>
              <a:rPr lang="ko-KR" altLang="en-US" sz="2000" dirty="0"/>
              <a:t>윤승재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State Machine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read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2F2B87-FD2B-36D9-9D12-5B9EECC0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067996"/>
            <a:ext cx="10134600" cy="41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3FC2047-E95F-6617-31CD-73DC6E5E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06" y="2201139"/>
            <a:ext cx="10405187" cy="3971061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Method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Simulation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36127F-F26C-99B0-CAF8-000E3BCAC587}"/>
              </a:ext>
            </a:extLst>
          </p:cNvPr>
          <p:cNvSpPr/>
          <p:nvPr/>
        </p:nvSpPr>
        <p:spPr>
          <a:xfrm>
            <a:off x="609598" y="3942177"/>
            <a:ext cx="10972800" cy="2870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3B2545-BE91-C6EA-7EBA-1F8B4052DEF9}"/>
              </a:ext>
            </a:extLst>
          </p:cNvPr>
          <p:cNvSpPr/>
          <p:nvPr/>
        </p:nvSpPr>
        <p:spPr>
          <a:xfrm>
            <a:off x="609598" y="3214576"/>
            <a:ext cx="10972800" cy="397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Method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Display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7535B6-4F09-C217-8739-D9DA836E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95" y="2286000"/>
            <a:ext cx="7770610" cy="3581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F4F769-61D8-BF29-53AE-21FBA18067A1}"/>
              </a:ext>
            </a:extLst>
          </p:cNvPr>
          <p:cNvSpPr/>
          <p:nvPr/>
        </p:nvSpPr>
        <p:spPr>
          <a:xfrm>
            <a:off x="2210695" y="2499987"/>
            <a:ext cx="7619106" cy="8528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5F102-F688-DEED-A961-B276B2B3E6F7}"/>
              </a:ext>
            </a:extLst>
          </p:cNvPr>
          <p:cNvSpPr/>
          <p:nvPr/>
        </p:nvSpPr>
        <p:spPr>
          <a:xfrm>
            <a:off x="2214240" y="3352800"/>
            <a:ext cx="7619106" cy="8528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10EEFF-09A8-9D32-5FC9-E1A2C1748ED4}"/>
              </a:ext>
            </a:extLst>
          </p:cNvPr>
          <p:cNvSpPr/>
          <p:nvPr/>
        </p:nvSpPr>
        <p:spPr>
          <a:xfrm>
            <a:off x="2214240" y="4205613"/>
            <a:ext cx="7619106" cy="8528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71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97A49DD-899C-A83B-9FCC-7322F4F35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57" y="2133600"/>
            <a:ext cx="2972667" cy="4099560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Method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Board Synthesis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19DFA-FAE8-10B2-E6B8-D0FAB17BE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133437"/>
            <a:ext cx="6562060" cy="41033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07485-FBB8-A576-8D9C-76D55EB993EE}"/>
              </a:ext>
            </a:extLst>
          </p:cNvPr>
          <p:cNvSpPr/>
          <p:nvPr/>
        </p:nvSpPr>
        <p:spPr>
          <a:xfrm>
            <a:off x="1037490" y="2342934"/>
            <a:ext cx="237983" cy="389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46D3F-B18C-20B1-7ED4-CB9292CF5D56}"/>
              </a:ext>
            </a:extLst>
          </p:cNvPr>
          <p:cNvSpPr txBox="1"/>
          <p:nvPr/>
        </p:nvSpPr>
        <p:spPr>
          <a:xfrm>
            <a:off x="4343400" y="2998113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감사합니다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4127119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Reference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SRAM</a:t>
            </a:r>
          </a:p>
          <a:p>
            <a:pPr lvl="1"/>
            <a:r>
              <a:rPr lang="en-US" altLang="ko-KR" sz="1700" dirty="0">
                <a:ea typeface="굴림" panose="020B0600000101010101" pitchFamily="50" charset="-127"/>
              </a:rPr>
              <a:t>file</a:t>
            </a:r>
          </a:p>
          <a:p>
            <a:pPr lvl="1"/>
            <a:endParaRPr lang="en-US" altLang="ko-KR" sz="17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2023_Summer_Project_rev4 (by </a:t>
            </a:r>
            <a:r>
              <a:rPr lang="en-US" altLang="ko-KR" sz="2000" dirty="0" err="1">
                <a:ea typeface="굴림" panose="020B0600000101010101" pitchFamily="50" charset="-127"/>
              </a:rPr>
              <a:t>Yongwoo</a:t>
            </a:r>
            <a:r>
              <a:rPr lang="en-US" altLang="ko-KR" sz="2000" dirty="0">
                <a:ea typeface="굴림" panose="020B0600000101010101" pitchFamily="50" charset="-127"/>
              </a:rPr>
              <a:t> Kim)</a:t>
            </a:r>
          </a:p>
          <a:p>
            <a:pPr lvl="1"/>
            <a:r>
              <a:rPr lang="en-US" altLang="ko-KR" sz="1700" dirty="0">
                <a:ea typeface="굴림" panose="020B0600000101010101" pitchFamily="50" charset="-127"/>
              </a:rPr>
              <a:t>file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72CAC16A-4728-5654-5BA6-4A1507124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62688"/>
              </p:ext>
            </p:extLst>
          </p:nvPr>
        </p:nvGraphicFramePr>
        <p:xfrm>
          <a:off x="609600" y="1910241"/>
          <a:ext cx="25733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2573640" imgH="401400" progId="Package">
                  <p:embed/>
                </p:oleObj>
              </mc:Choice>
              <mc:Fallback>
                <p:oleObj name="포장기 셸 개체" showAsIcon="1" r:id="rId3" imgW="2573640" imgH="40140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72CAC16A-4728-5654-5BA6-4A1507124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10241"/>
                        <a:ext cx="2573338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D9A44DD-E588-1AAD-C536-3891A0C1A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69151"/>
              </p:ext>
            </p:extLst>
          </p:nvPr>
        </p:nvGraphicFramePr>
        <p:xfrm>
          <a:off x="1122362" y="3027363"/>
          <a:ext cx="15478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1548000" imgH="401400" progId="Package">
                  <p:embed/>
                </p:oleObj>
              </mc:Choice>
              <mc:Fallback>
                <p:oleObj name="포장기 셸 개체" showAsIcon="1" r:id="rId5" imgW="1548000" imgH="401400" progId="Packag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ED9A44DD-E588-1AAD-C536-3891A0C1A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2362" y="3027363"/>
                        <a:ext cx="1547813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2023 Summer Vacation Bootcamp Progress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APB Master Bridge</a:t>
            </a:r>
          </a:p>
          <a:p>
            <a:pPr lvl="2"/>
            <a:r>
              <a:rPr lang="en-US" altLang="ko-KR" sz="1700" dirty="0">
                <a:ea typeface="굴림" panose="020B0600000101010101" pitchFamily="50" charset="-127"/>
              </a:rPr>
              <a:t>Block diagram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AHB Slave</a:t>
            </a:r>
          </a:p>
          <a:p>
            <a:pPr lvl="2"/>
            <a:r>
              <a:rPr lang="en-US" altLang="ko-KR" sz="1700" dirty="0">
                <a:ea typeface="굴림" panose="020B0600000101010101" pitchFamily="50" charset="-127"/>
              </a:rPr>
              <a:t>Block diagram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SRAM Controller</a:t>
            </a:r>
          </a:p>
          <a:p>
            <a:pPr lvl="2"/>
            <a:r>
              <a:rPr lang="en-US" altLang="ko-KR" sz="1700" dirty="0">
                <a:ea typeface="굴림" panose="020B0600000101010101" pitchFamily="50" charset="-127"/>
              </a:rPr>
              <a:t>Block diagram</a:t>
            </a:r>
          </a:p>
          <a:p>
            <a:pPr lvl="2"/>
            <a:r>
              <a:rPr lang="en-US" altLang="ko-KR" sz="1700" dirty="0">
                <a:ea typeface="굴림" panose="020B0600000101010101" pitchFamily="50" charset="-127"/>
              </a:rPr>
              <a:t>Problem</a:t>
            </a:r>
          </a:p>
          <a:p>
            <a:pPr lvl="2"/>
            <a:r>
              <a:rPr lang="en-US" altLang="ko-KR" sz="1700" dirty="0">
                <a:ea typeface="굴림" panose="020B0600000101010101" pitchFamily="50" charset="-127"/>
              </a:rPr>
              <a:t>Solution</a:t>
            </a:r>
          </a:p>
          <a:p>
            <a:pPr lvl="2"/>
            <a:r>
              <a:rPr lang="en-US" altLang="ko-KR" sz="1700" dirty="0">
                <a:ea typeface="굴림" panose="020B0600000101010101" pitchFamily="50" charset="-127"/>
              </a:rPr>
              <a:t>Verification method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Reference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APB Master Bridge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Block Diagram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05000" y="1175658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9C1B56-57DB-7330-E831-C190E015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82876"/>
            <a:ext cx="10134600" cy="42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AHB Master Bridge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Block Diagram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454BFA-A877-16E2-4347-FD564BB8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83701"/>
            <a:ext cx="9829800" cy="45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09BE38-8EE6-ED51-5930-C33911D325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Block Diagram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FC77D4-6666-8369-F885-E03264AB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61151"/>
            <a:ext cx="10820400" cy="39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2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14346" name="그룹 14345">
            <a:extLst>
              <a:ext uri="{FF2B5EF4-FFF2-40B4-BE49-F238E27FC236}">
                <a16:creationId xmlns:a16="http://schemas.microsoft.com/office/drawing/2014/main" id="{6E1EF6EE-7885-8F2C-A1A0-35147159DD91}"/>
              </a:ext>
            </a:extLst>
          </p:cNvPr>
          <p:cNvGrpSpPr/>
          <p:nvPr/>
        </p:nvGrpSpPr>
        <p:grpSpPr>
          <a:xfrm>
            <a:off x="838200" y="1371600"/>
            <a:ext cx="6705600" cy="4724400"/>
            <a:chOff x="2514600" y="1219200"/>
            <a:chExt cx="6553200" cy="5029200"/>
          </a:xfrm>
        </p:grpSpPr>
        <p:sp>
          <p:nvSpPr>
            <p:cNvPr id="14347" name="직사각형 14346">
              <a:extLst>
                <a:ext uri="{FF2B5EF4-FFF2-40B4-BE49-F238E27FC236}">
                  <a16:creationId xmlns:a16="http://schemas.microsoft.com/office/drawing/2014/main" id="{8D8C5BB7-CB24-2311-112A-F7E8CD52CF50}"/>
                </a:ext>
              </a:extLst>
            </p:cNvPr>
            <p:cNvSpPr/>
            <p:nvPr/>
          </p:nvSpPr>
          <p:spPr>
            <a:xfrm>
              <a:off x="2514600" y="1219200"/>
              <a:ext cx="6553200" cy="502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348" name="그룹 14347">
              <a:extLst>
                <a:ext uri="{FF2B5EF4-FFF2-40B4-BE49-F238E27FC236}">
                  <a16:creationId xmlns:a16="http://schemas.microsoft.com/office/drawing/2014/main" id="{4722565B-6B5F-0CBC-74EE-F6A68BC3872F}"/>
                </a:ext>
              </a:extLst>
            </p:cNvPr>
            <p:cNvGrpSpPr/>
            <p:nvPr/>
          </p:nvGrpSpPr>
          <p:grpSpPr>
            <a:xfrm>
              <a:off x="2667000" y="1339216"/>
              <a:ext cx="5638800" cy="4714925"/>
              <a:chOff x="464820" y="885824"/>
              <a:chExt cx="5969070" cy="5094884"/>
            </a:xfrm>
          </p:grpSpPr>
          <p:sp>
            <p:nvSpPr>
              <p:cNvPr id="14349" name="직사각형 14348">
                <a:extLst>
                  <a:ext uri="{FF2B5EF4-FFF2-40B4-BE49-F238E27FC236}">
                    <a16:creationId xmlns:a16="http://schemas.microsoft.com/office/drawing/2014/main" id="{078F1CF5-7BBD-A698-CA4C-ED379D31CFB3}"/>
                  </a:ext>
                </a:extLst>
              </p:cNvPr>
              <p:cNvSpPr/>
              <p:nvPr/>
            </p:nvSpPr>
            <p:spPr>
              <a:xfrm>
                <a:off x="2325604" y="885824"/>
                <a:ext cx="1652337" cy="11851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DECODER</a:t>
                </a:r>
                <a:endParaRPr lang="ko-KR" altLang="en-US" dirty="0"/>
              </a:p>
            </p:txBody>
          </p:sp>
          <p:sp>
            <p:nvSpPr>
              <p:cNvPr id="14350" name="직사각형 14349">
                <a:extLst>
                  <a:ext uri="{FF2B5EF4-FFF2-40B4-BE49-F238E27FC236}">
                    <a16:creationId xmlns:a16="http://schemas.microsoft.com/office/drawing/2014/main" id="{74B95A3E-1DE1-E049-CD04-EFD78BC60CE9}"/>
                  </a:ext>
                </a:extLst>
              </p:cNvPr>
              <p:cNvSpPr/>
              <p:nvPr/>
            </p:nvSpPr>
            <p:spPr>
              <a:xfrm>
                <a:off x="4772028" y="885824"/>
                <a:ext cx="1652337" cy="11770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00" dirty="0"/>
                  <a:t>1024K x 16</a:t>
                </a:r>
              </a:p>
              <a:p>
                <a:pPr algn="ctr"/>
                <a:r>
                  <a:rPr lang="en-US" altLang="ko-KR" sz="1500" dirty="0"/>
                  <a:t>MEMORY ARRAY</a:t>
                </a:r>
                <a:endParaRPr lang="ko-KR" altLang="en-US" sz="1500" dirty="0"/>
              </a:p>
            </p:txBody>
          </p:sp>
          <p:sp>
            <p:nvSpPr>
              <p:cNvPr id="14351" name="직사각형 14350">
                <a:extLst>
                  <a:ext uri="{FF2B5EF4-FFF2-40B4-BE49-F238E27FC236}">
                    <a16:creationId xmlns:a16="http://schemas.microsoft.com/office/drawing/2014/main" id="{1C1D3EEA-72D3-147B-7C10-C4311477F439}"/>
                  </a:ext>
                </a:extLst>
              </p:cNvPr>
              <p:cNvSpPr/>
              <p:nvPr/>
            </p:nvSpPr>
            <p:spPr>
              <a:xfrm>
                <a:off x="4781553" y="2971300"/>
                <a:ext cx="1652337" cy="71487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COLUMN I/O</a:t>
                </a:r>
                <a:endParaRPr lang="ko-KR" altLang="en-US" sz="1500" dirty="0"/>
              </a:p>
            </p:txBody>
          </p:sp>
          <p:sp>
            <p:nvSpPr>
              <p:cNvPr id="14352" name="직사각형 14351">
                <a:extLst>
                  <a:ext uri="{FF2B5EF4-FFF2-40B4-BE49-F238E27FC236}">
                    <a16:creationId xmlns:a16="http://schemas.microsoft.com/office/drawing/2014/main" id="{DF0D252E-C45E-54E8-21D1-5B111444408F}"/>
                  </a:ext>
                </a:extLst>
              </p:cNvPr>
              <p:cNvSpPr/>
              <p:nvPr/>
            </p:nvSpPr>
            <p:spPr>
              <a:xfrm>
                <a:off x="2333628" y="2828926"/>
                <a:ext cx="1652337" cy="9715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/>
                  <a:t>I/O</a:t>
                </a:r>
              </a:p>
              <a:p>
                <a:pPr algn="ctr"/>
                <a:r>
                  <a:rPr lang="en-US" altLang="ko-KR" sz="1500" dirty="0"/>
                  <a:t>DATA</a:t>
                </a:r>
              </a:p>
              <a:p>
                <a:pPr algn="ctr"/>
                <a:r>
                  <a:rPr lang="en-US" altLang="ko-KR" sz="1500" dirty="0"/>
                  <a:t>CIRCUIT</a:t>
                </a:r>
                <a:endParaRPr lang="ko-KR" altLang="en-US" sz="1500" dirty="0"/>
              </a:p>
            </p:txBody>
          </p:sp>
          <p:sp>
            <p:nvSpPr>
              <p:cNvPr id="14353" name="직사각형 14352">
                <a:extLst>
                  <a:ext uri="{FF2B5EF4-FFF2-40B4-BE49-F238E27FC236}">
                    <a16:creationId xmlns:a16="http://schemas.microsoft.com/office/drawing/2014/main" id="{E79DFB4D-77B7-E795-9B50-0C1B9BA6C9B6}"/>
                  </a:ext>
                </a:extLst>
              </p:cNvPr>
              <p:cNvSpPr/>
              <p:nvPr/>
            </p:nvSpPr>
            <p:spPr>
              <a:xfrm>
                <a:off x="2333628" y="4591050"/>
                <a:ext cx="1652337" cy="13525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CONTROL</a:t>
                </a:r>
              </a:p>
              <a:p>
                <a:pPr algn="ctr"/>
                <a:r>
                  <a:rPr lang="en-US" altLang="ko-KR" dirty="0"/>
                  <a:t>CIRCUIT</a:t>
                </a:r>
                <a:endParaRPr lang="ko-KR" altLang="en-US" dirty="0"/>
              </a:p>
            </p:txBody>
          </p:sp>
          <p:sp>
            <p:nvSpPr>
              <p:cNvPr id="14354" name="화살표: 오른쪽 14353">
                <a:extLst>
                  <a:ext uri="{FF2B5EF4-FFF2-40B4-BE49-F238E27FC236}">
                    <a16:creationId xmlns:a16="http://schemas.microsoft.com/office/drawing/2014/main" id="{CD4ED61F-AE75-0730-3617-63060F4FD2E1}"/>
                  </a:ext>
                </a:extLst>
              </p:cNvPr>
              <p:cNvSpPr/>
              <p:nvPr/>
            </p:nvSpPr>
            <p:spPr>
              <a:xfrm>
                <a:off x="4095750" y="1257300"/>
                <a:ext cx="600075" cy="438150"/>
              </a:xfrm>
              <a:prstGeom prst="right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5" name="화살표: 오른쪽 14354">
                <a:extLst>
                  <a:ext uri="{FF2B5EF4-FFF2-40B4-BE49-F238E27FC236}">
                    <a16:creationId xmlns:a16="http://schemas.microsoft.com/office/drawing/2014/main" id="{D2FDC2E4-4BA9-317D-F0EC-5DEE6F5EB987}"/>
                  </a:ext>
                </a:extLst>
              </p:cNvPr>
              <p:cNvSpPr/>
              <p:nvPr/>
            </p:nvSpPr>
            <p:spPr>
              <a:xfrm>
                <a:off x="1676400" y="1257300"/>
                <a:ext cx="600075" cy="438150"/>
              </a:xfrm>
              <a:prstGeom prst="right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6" name="화살표: 위쪽/아래쪽 14355">
                <a:extLst>
                  <a:ext uri="{FF2B5EF4-FFF2-40B4-BE49-F238E27FC236}">
                    <a16:creationId xmlns:a16="http://schemas.microsoft.com/office/drawing/2014/main" id="{0798BFE0-DDC7-99AC-B6F1-EFAC1E70803D}"/>
                  </a:ext>
                </a:extLst>
              </p:cNvPr>
              <p:cNvSpPr/>
              <p:nvPr/>
            </p:nvSpPr>
            <p:spPr>
              <a:xfrm>
                <a:off x="5324475" y="2124075"/>
                <a:ext cx="533400" cy="809125"/>
              </a:xfrm>
              <a:prstGeom prst="upDown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7" name="화살표: 왼쪽/오른쪽 14356">
                <a:extLst>
                  <a:ext uri="{FF2B5EF4-FFF2-40B4-BE49-F238E27FC236}">
                    <a16:creationId xmlns:a16="http://schemas.microsoft.com/office/drawing/2014/main" id="{605CCAA1-A46B-7ABE-1890-2867745F80BF}"/>
                  </a:ext>
                </a:extLst>
              </p:cNvPr>
              <p:cNvSpPr/>
              <p:nvPr/>
            </p:nvSpPr>
            <p:spPr>
              <a:xfrm>
                <a:off x="4010025" y="3076575"/>
                <a:ext cx="747468" cy="514350"/>
              </a:xfrm>
              <a:prstGeom prst="leftRight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58" name="화살표: 왼쪽/오른쪽 14357">
                <a:extLst>
                  <a:ext uri="{FF2B5EF4-FFF2-40B4-BE49-F238E27FC236}">
                    <a16:creationId xmlns:a16="http://schemas.microsoft.com/office/drawing/2014/main" id="{8215CED2-0138-4537-70A7-D446CD359887}"/>
                  </a:ext>
                </a:extLst>
              </p:cNvPr>
              <p:cNvSpPr/>
              <p:nvPr/>
            </p:nvSpPr>
            <p:spPr>
              <a:xfrm>
                <a:off x="1695199" y="2933200"/>
                <a:ext cx="600075" cy="267200"/>
              </a:xfrm>
              <a:prstGeom prst="leftRight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9" name="화살표: 왼쪽/오른쪽 14358">
                <a:extLst>
                  <a:ext uri="{FF2B5EF4-FFF2-40B4-BE49-F238E27FC236}">
                    <a16:creationId xmlns:a16="http://schemas.microsoft.com/office/drawing/2014/main" id="{23C9B5F8-7368-9B2D-6253-216A68A70D4C}"/>
                  </a:ext>
                </a:extLst>
              </p:cNvPr>
              <p:cNvSpPr/>
              <p:nvPr/>
            </p:nvSpPr>
            <p:spPr>
              <a:xfrm>
                <a:off x="1695199" y="3438025"/>
                <a:ext cx="600075" cy="267200"/>
              </a:xfrm>
              <a:prstGeom prst="leftRightArrow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360" name="직선 연결선 14359">
                <a:extLst>
                  <a:ext uri="{FF2B5EF4-FFF2-40B4-BE49-F238E27FC236}">
                    <a16:creationId xmlns:a16="http://schemas.microsoft.com/office/drawing/2014/main" id="{AD2A62F7-ED75-1960-6BCF-B0D774773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2623" y="4744403"/>
                <a:ext cx="3762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1" name="직선 연결선 14360">
                <a:extLst>
                  <a:ext uri="{FF2B5EF4-FFF2-40B4-BE49-F238E27FC236}">
                    <a16:creationId xmlns:a16="http://schemas.microsoft.com/office/drawing/2014/main" id="{60D0F92F-3F9D-4D1A-D131-E56C2035B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2623" y="5005946"/>
                <a:ext cx="3762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2" name="직선 연결선 14361">
                <a:extLst>
                  <a:ext uri="{FF2B5EF4-FFF2-40B4-BE49-F238E27FC236}">
                    <a16:creationId xmlns:a16="http://schemas.microsoft.com/office/drawing/2014/main" id="{15AC1194-2225-EF80-A319-FE38D07C92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2623" y="5267489"/>
                <a:ext cx="3762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3" name="직선 연결선 14362">
                <a:extLst>
                  <a:ext uri="{FF2B5EF4-FFF2-40B4-BE49-F238E27FC236}">
                    <a16:creationId xmlns:a16="http://schemas.microsoft.com/office/drawing/2014/main" id="{F2258941-A436-21B0-4CCB-EA0FF4284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2623" y="5529032"/>
                <a:ext cx="3762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4" name="직선 연결선 14363">
                <a:extLst>
                  <a:ext uri="{FF2B5EF4-FFF2-40B4-BE49-F238E27FC236}">
                    <a16:creationId xmlns:a16="http://schemas.microsoft.com/office/drawing/2014/main" id="{A4A44242-F7E0-62D9-30BC-BBEAC98987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2623" y="5790576"/>
                <a:ext cx="3762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5" name="직선 화살표 연결선 14364">
                <a:extLst>
                  <a:ext uri="{FF2B5EF4-FFF2-40B4-BE49-F238E27FC236}">
                    <a16:creationId xmlns:a16="http://schemas.microsoft.com/office/drawing/2014/main" id="{5C1AC6B5-A398-5B95-6814-65FFC7FEA3FD}"/>
                  </a:ext>
                </a:extLst>
              </p:cNvPr>
              <p:cNvCxnSpPr>
                <a:stCxn id="14353" idx="0"/>
                <a:endCxn id="14352" idx="2"/>
              </p:cNvCxnSpPr>
              <p:nvPr/>
            </p:nvCxnSpPr>
            <p:spPr>
              <a:xfrm flipV="1">
                <a:off x="3159797" y="3800476"/>
                <a:ext cx="0" cy="79057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6" name="연결선: 꺾임 14365">
                <a:extLst>
                  <a:ext uri="{FF2B5EF4-FFF2-40B4-BE49-F238E27FC236}">
                    <a16:creationId xmlns:a16="http://schemas.microsoft.com/office/drawing/2014/main" id="{C7C87B30-1573-8E1F-7EC7-81A5EC964D09}"/>
                  </a:ext>
                </a:extLst>
              </p:cNvPr>
              <p:cNvCxnSpPr>
                <a:stCxn id="14353" idx="3"/>
                <a:endCxn id="14351" idx="2"/>
              </p:cNvCxnSpPr>
              <p:nvPr/>
            </p:nvCxnSpPr>
            <p:spPr>
              <a:xfrm flipV="1">
                <a:off x="3985965" y="3686175"/>
                <a:ext cx="1621757" cy="158115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7" name="직선 화살표 연결선 14366">
                <a:extLst>
                  <a:ext uri="{FF2B5EF4-FFF2-40B4-BE49-F238E27FC236}">
                    <a16:creationId xmlns:a16="http://schemas.microsoft.com/office/drawing/2014/main" id="{0CBB50CA-C5A1-7403-7910-7A72F10E4A7A}"/>
                  </a:ext>
                </a:extLst>
              </p:cNvPr>
              <p:cNvCxnSpPr/>
              <p:nvPr/>
            </p:nvCxnSpPr>
            <p:spPr>
              <a:xfrm>
                <a:off x="1720850" y="2241550"/>
                <a:ext cx="5334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68" name="직선 화살표 연결선 14367">
                <a:extLst>
                  <a:ext uri="{FF2B5EF4-FFF2-40B4-BE49-F238E27FC236}">
                    <a16:creationId xmlns:a16="http://schemas.microsoft.com/office/drawing/2014/main" id="{ECD4858B-6E05-AF3E-5F57-8D66F5663DC3}"/>
                  </a:ext>
                </a:extLst>
              </p:cNvPr>
              <p:cNvCxnSpPr/>
              <p:nvPr/>
            </p:nvCxnSpPr>
            <p:spPr>
              <a:xfrm>
                <a:off x="1720850" y="2520950"/>
                <a:ext cx="5334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69" name="TextBox 14368">
                <a:extLst>
                  <a:ext uri="{FF2B5EF4-FFF2-40B4-BE49-F238E27FC236}">
                    <a16:creationId xmlns:a16="http://schemas.microsoft.com/office/drawing/2014/main" id="{D738D796-1379-C549-F6F0-4B896D9095D0}"/>
                  </a:ext>
                </a:extLst>
              </p:cNvPr>
              <p:cNvSpPr txBox="1"/>
              <p:nvPr/>
            </p:nvSpPr>
            <p:spPr>
              <a:xfrm>
                <a:off x="1004890" y="1343030"/>
                <a:ext cx="6905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A0-A19</a:t>
                </a:r>
                <a:endParaRPr lang="ko-KR" altLang="en-US" sz="1100" dirty="0"/>
              </a:p>
            </p:txBody>
          </p:sp>
          <p:sp>
            <p:nvSpPr>
              <p:cNvPr id="14370" name="TextBox 14369">
                <a:extLst>
                  <a:ext uri="{FF2B5EF4-FFF2-40B4-BE49-F238E27FC236}">
                    <a16:creationId xmlns:a16="http://schemas.microsoft.com/office/drawing/2014/main" id="{8B504414-A20D-DDF6-D227-952566BDDC88}"/>
                  </a:ext>
                </a:extLst>
              </p:cNvPr>
              <p:cNvSpPr txBox="1"/>
              <p:nvPr/>
            </p:nvSpPr>
            <p:spPr>
              <a:xfrm>
                <a:off x="1180150" y="2112650"/>
                <a:ext cx="5267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VDD</a:t>
                </a:r>
                <a:endParaRPr lang="ko-KR" altLang="en-US" sz="1100" dirty="0"/>
              </a:p>
            </p:txBody>
          </p:sp>
          <p:sp>
            <p:nvSpPr>
              <p:cNvPr id="14371" name="TextBox 14370">
                <a:extLst>
                  <a:ext uri="{FF2B5EF4-FFF2-40B4-BE49-F238E27FC236}">
                    <a16:creationId xmlns:a16="http://schemas.microsoft.com/office/drawing/2014/main" id="{FA9B7EEA-ED4B-FCC3-167D-9A2973AF1ED6}"/>
                  </a:ext>
                </a:extLst>
              </p:cNvPr>
              <p:cNvSpPr txBox="1"/>
              <p:nvPr/>
            </p:nvSpPr>
            <p:spPr>
              <a:xfrm>
                <a:off x="1180149" y="2402210"/>
                <a:ext cx="540700" cy="28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GND</a:t>
                </a:r>
                <a:endParaRPr lang="ko-KR" altLang="en-US" sz="1100" dirty="0"/>
              </a:p>
            </p:txBody>
          </p:sp>
          <p:sp>
            <p:nvSpPr>
              <p:cNvPr id="14372" name="TextBox 14371">
                <a:extLst>
                  <a:ext uri="{FF2B5EF4-FFF2-40B4-BE49-F238E27FC236}">
                    <a16:creationId xmlns:a16="http://schemas.microsoft.com/office/drawing/2014/main" id="{B8A112E2-CA4D-3C48-C660-A7BB0EE9A2F0}"/>
                  </a:ext>
                </a:extLst>
              </p:cNvPr>
              <p:cNvSpPr txBox="1"/>
              <p:nvPr/>
            </p:nvSpPr>
            <p:spPr>
              <a:xfrm>
                <a:off x="464820" y="2859410"/>
                <a:ext cx="11658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100" dirty="0"/>
                  <a:t>I/O0-I/O7</a:t>
                </a:r>
              </a:p>
              <a:p>
                <a:pPr algn="r"/>
                <a:r>
                  <a:rPr lang="en-US" altLang="ko-KR" sz="1100" dirty="0"/>
                  <a:t>Lower Byte</a:t>
                </a:r>
                <a:endParaRPr lang="ko-KR" altLang="en-US" sz="1100" dirty="0"/>
              </a:p>
            </p:txBody>
          </p:sp>
          <p:sp>
            <p:nvSpPr>
              <p:cNvPr id="14373" name="TextBox 14372">
                <a:extLst>
                  <a:ext uri="{FF2B5EF4-FFF2-40B4-BE49-F238E27FC236}">
                    <a16:creationId xmlns:a16="http://schemas.microsoft.com/office/drawing/2014/main" id="{056CCB60-3A53-D34D-F31F-213A6634A7EB}"/>
                  </a:ext>
                </a:extLst>
              </p:cNvPr>
              <p:cNvSpPr txBox="1"/>
              <p:nvPr/>
            </p:nvSpPr>
            <p:spPr>
              <a:xfrm>
                <a:off x="464820" y="3369950"/>
                <a:ext cx="11658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100" dirty="0"/>
                  <a:t>I/O8-I/O15</a:t>
                </a:r>
              </a:p>
              <a:p>
                <a:pPr algn="r"/>
                <a:r>
                  <a:rPr lang="en-US" altLang="ko-KR" sz="1100" dirty="0"/>
                  <a:t>Upper Byte</a:t>
                </a:r>
                <a:endParaRPr lang="ko-KR" altLang="en-US" sz="11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4" name="TextBox 14373">
                    <a:extLst>
                      <a:ext uri="{FF2B5EF4-FFF2-40B4-BE49-F238E27FC236}">
                        <a16:creationId xmlns:a16="http://schemas.microsoft.com/office/drawing/2014/main" id="{EA781DBA-D082-7CCD-72BF-976F49505E92}"/>
                      </a:ext>
                    </a:extLst>
                  </p:cNvPr>
                  <p:cNvSpPr txBox="1"/>
                  <p:nvPr/>
                </p:nvSpPr>
                <p:spPr>
                  <a:xfrm>
                    <a:off x="1614849" y="4627250"/>
                    <a:ext cx="376240" cy="3013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ko-KR" sz="1100" i="1" u="none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u="none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97CB891-5211-5EB7-C0EA-08D0507A13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4849" y="4627250"/>
                    <a:ext cx="376240" cy="3013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5" name="TextBox 14374">
                    <a:extLst>
                      <a:ext uri="{FF2B5EF4-FFF2-40B4-BE49-F238E27FC236}">
                        <a16:creationId xmlns:a16="http://schemas.microsoft.com/office/drawing/2014/main" id="{ED2199D5-0FAD-6FF3-FF95-2FA8DB6D6ECD}"/>
                      </a:ext>
                    </a:extLst>
                  </p:cNvPr>
                  <p:cNvSpPr txBox="1"/>
                  <p:nvPr/>
                </p:nvSpPr>
                <p:spPr>
                  <a:xfrm>
                    <a:off x="1564772" y="4890605"/>
                    <a:ext cx="451486" cy="3013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𝑂𝐸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4C0E00C4-887B-9F67-B830-2307BB956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4772" y="4890605"/>
                    <a:ext cx="451486" cy="3013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6" name="TextBox 14375">
                    <a:extLst>
                      <a:ext uri="{FF2B5EF4-FFF2-40B4-BE49-F238E27FC236}">
                        <a16:creationId xmlns:a16="http://schemas.microsoft.com/office/drawing/2014/main" id="{6FB2A819-E7B4-01A6-2B3F-011ACBA15EBC}"/>
                      </a:ext>
                    </a:extLst>
                  </p:cNvPr>
                  <p:cNvSpPr txBox="1"/>
                  <p:nvPr/>
                </p:nvSpPr>
                <p:spPr>
                  <a:xfrm>
                    <a:off x="1564772" y="5153959"/>
                    <a:ext cx="451486" cy="300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7482DAD-2300-00BC-E996-8827CBA73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4772" y="5153959"/>
                    <a:ext cx="451486" cy="3009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7" name="TextBox 14376">
                    <a:extLst>
                      <a:ext uri="{FF2B5EF4-FFF2-40B4-BE49-F238E27FC236}">
                        <a16:creationId xmlns:a16="http://schemas.microsoft.com/office/drawing/2014/main" id="{465D1DA1-D9BC-8642-B8B9-37B83D6C27DD}"/>
                      </a:ext>
                    </a:extLst>
                  </p:cNvPr>
                  <p:cNvSpPr txBox="1"/>
                  <p:nvPr/>
                </p:nvSpPr>
                <p:spPr>
                  <a:xfrm>
                    <a:off x="1581096" y="5416869"/>
                    <a:ext cx="432433" cy="300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𝐿𝐵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98C7831-44E0-6501-9213-0A746E650F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096" y="5416869"/>
                    <a:ext cx="432433" cy="3009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78" name="TextBox 14377">
                    <a:extLst>
                      <a:ext uri="{FF2B5EF4-FFF2-40B4-BE49-F238E27FC236}">
                        <a16:creationId xmlns:a16="http://schemas.microsoft.com/office/drawing/2014/main" id="{92F8668C-F98D-C0DD-B839-C4A3DDF01E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2681" y="5679778"/>
                    <a:ext cx="376240" cy="300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ko-KR" alt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𝑈𝐵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6A04E63-B301-1B52-3EF9-B4768AE43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2681" y="5679778"/>
                    <a:ext cx="376240" cy="3009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79" name="표 14378">
                <a:extLst>
                  <a:ext uri="{FF2B5EF4-FFF2-40B4-BE49-F238E27FC236}">
                    <a16:creationId xmlns:a16="http://schemas.microsoft.com/office/drawing/2014/main" id="{0EA74A98-6FF3-C6E4-A023-FBD67F00E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7190945"/>
                  </p:ext>
                </p:extLst>
              </p:nvPr>
            </p:nvGraphicFramePr>
            <p:xfrm>
              <a:off x="7772400" y="2286000"/>
              <a:ext cx="3665145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478">
                      <a:extLst>
                        <a:ext uri="{9D8B030D-6E8A-4147-A177-3AD203B41FA5}">
                          <a16:colId xmlns:a16="http://schemas.microsoft.com/office/drawing/2014/main" val="4082234681"/>
                        </a:ext>
                      </a:extLst>
                    </a:gridCol>
                    <a:gridCol w="2549667">
                      <a:extLst>
                        <a:ext uri="{9D8B030D-6E8A-4147-A177-3AD203B41FA5}">
                          <a16:colId xmlns:a16="http://schemas.microsoft.com/office/drawing/2014/main" val="2977173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Signals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179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A0-A19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Address inputs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69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I/O0-I/O15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Data Inputs/Outputs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64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u="none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Chip Enable Input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99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𝑂𝐸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Output Enable Input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167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𝑊𝐸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Write Enable Input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498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Lower-byte Control(l/O0-I/O7)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337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4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Upper-byte Control(I/O8-I/O15)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14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79" name="표 14378">
                <a:extLst>
                  <a:ext uri="{FF2B5EF4-FFF2-40B4-BE49-F238E27FC236}">
                    <a16:creationId xmlns:a16="http://schemas.microsoft.com/office/drawing/2014/main" id="{0EA74A98-6FF3-C6E4-A023-FBD67F00E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7190945"/>
                  </p:ext>
                </p:extLst>
              </p:nvPr>
            </p:nvGraphicFramePr>
            <p:xfrm>
              <a:off x="7772400" y="2286000"/>
              <a:ext cx="3665145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478">
                      <a:extLst>
                        <a:ext uri="{9D8B030D-6E8A-4147-A177-3AD203B41FA5}">
                          <a16:colId xmlns:a16="http://schemas.microsoft.com/office/drawing/2014/main" val="4082234681"/>
                        </a:ext>
                      </a:extLst>
                    </a:gridCol>
                    <a:gridCol w="2549667">
                      <a:extLst>
                        <a:ext uri="{9D8B030D-6E8A-4147-A177-3AD203B41FA5}">
                          <a16:colId xmlns:a16="http://schemas.microsoft.com/office/drawing/2014/main" val="297717304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Signals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8179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A0-A19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Address inputs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69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I/O0-I/O15</a:t>
                          </a:r>
                          <a:endParaRPr lang="ko-KR" altLang="en-US" sz="140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Data Inputs/Outputs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164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93" t="-303279" r="-23005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Chip Enable Input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997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93" t="-410000" r="-230055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Output Enable Input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167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93" t="-501639" r="-23005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Write Enable Input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5498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93" t="-601639" r="-23005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Lower-byte Control(l/O0-I/O7)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337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93" t="-701639" r="-23005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/>
                            <a:t>Upper-byte Control(I/O8-I/O15)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9143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09BE38-8EE6-ED51-5930-C33911D325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Problem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4EA4A4-53C4-6EFB-489A-44AFDEED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55" y="1752600"/>
            <a:ext cx="8655490" cy="41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004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09BE38-8EE6-ED51-5930-C33911D325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Solution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Address &amp; Data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F9A914-DD73-7E39-2C54-7E5E66D153F8}"/>
              </a:ext>
            </a:extLst>
          </p:cNvPr>
          <p:cNvGrpSpPr/>
          <p:nvPr/>
        </p:nvGrpSpPr>
        <p:grpSpPr>
          <a:xfrm>
            <a:off x="1066800" y="3347291"/>
            <a:ext cx="3082925" cy="490537"/>
            <a:chOff x="1882775" y="3097213"/>
            <a:chExt cx="2971800" cy="3683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11E5DC-5E8F-3A5D-B739-A39CCFDD50E0}"/>
                </a:ext>
              </a:extLst>
            </p:cNvPr>
            <p:cNvSpPr/>
            <p:nvPr/>
          </p:nvSpPr>
          <p:spPr>
            <a:xfrm>
              <a:off x="188277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46D303-0D98-72F6-6858-EBC78D39DD25}"/>
                </a:ext>
              </a:extLst>
            </p:cNvPr>
            <p:cNvSpPr/>
            <p:nvPr/>
          </p:nvSpPr>
          <p:spPr>
            <a:xfrm>
              <a:off x="225425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3156B6-B64F-92E7-BCFA-0A66C275C7E2}"/>
                </a:ext>
              </a:extLst>
            </p:cNvPr>
            <p:cNvSpPr/>
            <p:nvPr/>
          </p:nvSpPr>
          <p:spPr>
            <a:xfrm>
              <a:off x="262572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950DB1-39B0-15BC-8C0D-E366B3D280AA}"/>
                </a:ext>
              </a:extLst>
            </p:cNvPr>
            <p:cNvSpPr/>
            <p:nvPr/>
          </p:nvSpPr>
          <p:spPr>
            <a:xfrm>
              <a:off x="299720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389F89-D337-2D9A-9540-33361681E24F}"/>
                </a:ext>
              </a:extLst>
            </p:cNvPr>
            <p:cNvSpPr/>
            <p:nvPr/>
          </p:nvSpPr>
          <p:spPr>
            <a:xfrm>
              <a:off x="336867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4D7E15-93DA-02D1-0142-EC46FC68D1E8}"/>
                </a:ext>
              </a:extLst>
            </p:cNvPr>
            <p:cNvSpPr/>
            <p:nvPr/>
          </p:nvSpPr>
          <p:spPr>
            <a:xfrm>
              <a:off x="374015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C167C83-49F5-73B8-4FA5-EC9219B8F5B2}"/>
                </a:ext>
              </a:extLst>
            </p:cNvPr>
            <p:cNvSpPr/>
            <p:nvPr/>
          </p:nvSpPr>
          <p:spPr>
            <a:xfrm>
              <a:off x="411162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CD1658-A97D-3E08-6A45-3710468F799A}"/>
                </a:ext>
              </a:extLst>
            </p:cNvPr>
            <p:cNvSpPr/>
            <p:nvPr/>
          </p:nvSpPr>
          <p:spPr>
            <a:xfrm>
              <a:off x="448310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C08B30-33B8-2300-D38F-31BD11BC2CAE}"/>
              </a:ext>
            </a:extLst>
          </p:cNvPr>
          <p:cNvSpPr txBox="1"/>
          <p:nvPr/>
        </p:nvSpPr>
        <p:spPr>
          <a:xfrm>
            <a:off x="1920716" y="2990845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Gill Sans MT" panose="020B0502020104020203" pitchFamily="34" charset="0"/>
              </a:rPr>
              <a:t>&lt;DATA&gt;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EAA516E-FECF-A4A4-7B38-C2805E0D2307}"/>
              </a:ext>
            </a:extLst>
          </p:cNvPr>
          <p:cNvGrpSpPr/>
          <p:nvPr/>
        </p:nvGrpSpPr>
        <p:grpSpPr>
          <a:xfrm>
            <a:off x="5623204" y="5043775"/>
            <a:ext cx="3146425" cy="490537"/>
            <a:chOff x="6264276" y="4083844"/>
            <a:chExt cx="3146425" cy="49053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752B203-A350-C68D-A92B-98A53AC7B3BE}"/>
                </a:ext>
              </a:extLst>
            </p:cNvPr>
            <p:cNvSpPr/>
            <p:nvPr/>
          </p:nvSpPr>
          <p:spPr>
            <a:xfrm>
              <a:off x="6264276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962528-3EFA-70E3-845A-B4CC37FB9409}"/>
                </a:ext>
              </a:extLst>
            </p:cNvPr>
            <p:cNvSpPr/>
            <p:nvPr/>
          </p:nvSpPr>
          <p:spPr>
            <a:xfrm>
              <a:off x="6649642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8ADB27-B444-FF95-9062-6A2FD88B26C0}"/>
                </a:ext>
              </a:extLst>
            </p:cNvPr>
            <p:cNvSpPr/>
            <p:nvPr/>
          </p:nvSpPr>
          <p:spPr>
            <a:xfrm>
              <a:off x="7035007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3614EE-3AB4-7AD4-86EB-F62FC260973A}"/>
                </a:ext>
              </a:extLst>
            </p:cNvPr>
            <p:cNvSpPr/>
            <p:nvPr/>
          </p:nvSpPr>
          <p:spPr>
            <a:xfrm>
              <a:off x="7420373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A93F27-0870-1371-BBAE-EA4CC01DF55B}"/>
                </a:ext>
              </a:extLst>
            </p:cNvPr>
            <p:cNvSpPr/>
            <p:nvPr/>
          </p:nvSpPr>
          <p:spPr>
            <a:xfrm>
              <a:off x="7869239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66E8D8-5967-02B6-FD71-EBB481B64AD6}"/>
                </a:ext>
              </a:extLst>
            </p:cNvPr>
            <p:cNvSpPr/>
            <p:nvPr/>
          </p:nvSpPr>
          <p:spPr>
            <a:xfrm>
              <a:off x="8254604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A1CFD5-866B-3C02-41F1-E58D9E4A1D37}"/>
                </a:ext>
              </a:extLst>
            </p:cNvPr>
            <p:cNvSpPr/>
            <p:nvPr/>
          </p:nvSpPr>
          <p:spPr>
            <a:xfrm>
              <a:off x="8639970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815513-E665-672A-8012-00993285D9C0}"/>
                </a:ext>
              </a:extLst>
            </p:cNvPr>
            <p:cNvSpPr/>
            <p:nvPr/>
          </p:nvSpPr>
          <p:spPr>
            <a:xfrm>
              <a:off x="9025335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0F6F04B-F5D9-E2AE-7454-D7A31002DA82}"/>
              </a:ext>
            </a:extLst>
          </p:cNvPr>
          <p:cNvCxnSpPr>
            <a:cxnSpLocks/>
          </p:cNvCxnSpPr>
          <p:nvPr/>
        </p:nvCxnSpPr>
        <p:spPr>
          <a:xfrm flipV="1">
            <a:off x="4229674" y="2790044"/>
            <a:ext cx="1231605" cy="12311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B953DD-D60B-3CCD-EC19-BD183C8B76CB}"/>
              </a:ext>
            </a:extLst>
          </p:cNvPr>
          <p:cNvCxnSpPr>
            <a:cxnSpLocks/>
          </p:cNvCxnSpPr>
          <p:nvPr/>
        </p:nvCxnSpPr>
        <p:spPr>
          <a:xfrm>
            <a:off x="4224974" y="4017181"/>
            <a:ext cx="124577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09B2F0-5A34-D964-A6B6-EBAFD14AA20D}"/>
              </a:ext>
            </a:extLst>
          </p:cNvPr>
          <p:cNvCxnSpPr>
            <a:cxnSpLocks/>
          </p:cNvCxnSpPr>
          <p:nvPr/>
        </p:nvCxnSpPr>
        <p:spPr>
          <a:xfrm>
            <a:off x="4224974" y="4017181"/>
            <a:ext cx="1265991" cy="12718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FD679D-4DDD-3722-5811-D77AB134D1AA}"/>
              </a:ext>
            </a:extLst>
          </p:cNvPr>
          <p:cNvSpPr txBox="1"/>
          <p:nvPr/>
        </p:nvSpPr>
        <p:spPr>
          <a:xfrm>
            <a:off x="6508870" y="4709651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Gill Sans MT" panose="020B0502020104020203" pitchFamily="34" charset="0"/>
              </a:rPr>
              <a:t>&lt;Word&gt;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16E38-B04A-4846-5EC6-F313302F1AE6}"/>
              </a:ext>
            </a:extLst>
          </p:cNvPr>
          <p:cNvSpPr txBox="1"/>
          <p:nvPr/>
        </p:nvSpPr>
        <p:spPr>
          <a:xfrm>
            <a:off x="7332543" y="5544235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940F0-47D4-4986-F003-609AEEF53547}"/>
              </a:ext>
            </a:extLst>
          </p:cNvPr>
          <p:cNvSpPr txBox="1"/>
          <p:nvPr/>
        </p:nvSpPr>
        <p:spPr>
          <a:xfrm>
            <a:off x="5708211" y="5544235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2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D8FE2F-7D2E-7C28-1196-7442D5E683A1}"/>
              </a:ext>
            </a:extLst>
          </p:cNvPr>
          <p:cNvGrpSpPr/>
          <p:nvPr/>
        </p:nvGrpSpPr>
        <p:grpSpPr>
          <a:xfrm>
            <a:off x="1066800" y="4293497"/>
            <a:ext cx="3082925" cy="490537"/>
            <a:chOff x="1882775" y="3097213"/>
            <a:chExt cx="2971800" cy="3683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39AB93-C9BC-82C5-C57A-84FFA744410D}"/>
                </a:ext>
              </a:extLst>
            </p:cNvPr>
            <p:cNvSpPr/>
            <p:nvPr/>
          </p:nvSpPr>
          <p:spPr>
            <a:xfrm>
              <a:off x="188277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43320F3-DFD1-3A3B-309C-2FA93E866424}"/>
                </a:ext>
              </a:extLst>
            </p:cNvPr>
            <p:cNvSpPr/>
            <p:nvPr/>
          </p:nvSpPr>
          <p:spPr>
            <a:xfrm>
              <a:off x="225425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57D05DA-7D40-7EDC-52D1-42DE1A504FD0}"/>
                </a:ext>
              </a:extLst>
            </p:cNvPr>
            <p:cNvSpPr/>
            <p:nvPr/>
          </p:nvSpPr>
          <p:spPr>
            <a:xfrm>
              <a:off x="262572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8A47EC7-4AE0-3214-F8C0-DA80DF7AF2E6}"/>
                </a:ext>
              </a:extLst>
            </p:cNvPr>
            <p:cNvSpPr/>
            <p:nvPr/>
          </p:nvSpPr>
          <p:spPr>
            <a:xfrm>
              <a:off x="299720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40846FD-080E-0341-330C-5B231FAE5E90}"/>
                </a:ext>
              </a:extLst>
            </p:cNvPr>
            <p:cNvSpPr/>
            <p:nvPr/>
          </p:nvSpPr>
          <p:spPr>
            <a:xfrm>
              <a:off x="336867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1889A81-F632-8F30-BB56-F87E14D8EB70}"/>
                </a:ext>
              </a:extLst>
            </p:cNvPr>
            <p:cNvSpPr/>
            <p:nvPr/>
          </p:nvSpPr>
          <p:spPr>
            <a:xfrm>
              <a:off x="374015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5B5787E-2068-2DA7-ECC0-D5072F32CB62}"/>
                </a:ext>
              </a:extLst>
            </p:cNvPr>
            <p:cNvSpPr/>
            <p:nvPr/>
          </p:nvSpPr>
          <p:spPr>
            <a:xfrm>
              <a:off x="4111625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7CC120-55C0-1AAB-988A-A78A79FEF3F4}"/>
                </a:ext>
              </a:extLst>
            </p:cNvPr>
            <p:cNvSpPr/>
            <p:nvPr/>
          </p:nvSpPr>
          <p:spPr>
            <a:xfrm>
              <a:off x="4483100" y="3097213"/>
              <a:ext cx="371475" cy="368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EFA7F7D-9042-D3FD-8AFF-51BEB4821E08}"/>
              </a:ext>
            </a:extLst>
          </p:cNvPr>
          <p:cNvSpPr txBox="1"/>
          <p:nvPr/>
        </p:nvSpPr>
        <p:spPr>
          <a:xfrm>
            <a:off x="1920716" y="3933472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Gill Sans MT" panose="020B0502020104020203" pitchFamily="34" charset="0"/>
              </a:rPr>
              <a:t>&lt;Address&gt;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5AC5192-539B-98E3-995D-D458D95647E3}"/>
              </a:ext>
            </a:extLst>
          </p:cNvPr>
          <p:cNvGrpSpPr/>
          <p:nvPr/>
        </p:nvGrpSpPr>
        <p:grpSpPr>
          <a:xfrm>
            <a:off x="5550179" y="2484795"/>
            <a:ext cx="3355975" cy="490537"/>
            <a:chOff x="6259512" y="1981994"/>
            <a:chExt cx="3355975" cy="49053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E03524B-2C2B-CCEF-F550-BD70B8B1A966}"/>
                </a:ext>
              </a:extLst>
            </p:cNvPr>
            <p:cNvSpPr/>
            <p:nvPr/>
          </p:nvSpPr>
          <p:spPr>
            <a:xfrm>
              <a:off x="6259512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A67E6E8-B202-7FD3-CAD1-83AC04D2AC3A}"/>
                </a:ext>
              </a:extLst>
            </p:cNvPr>
            <p:cNvSpPr/>
            <p:nvPr/>
          </p:nvSpPr>
          <p:spPr>
            <a:xfrm>
              <a:off x="6644878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3A44581-0F6F-C059-F569-DF0C164EA354}"/>
                </a:ext>
              </a:extLst>
            </p:cNvPr>
            <p:cNvSpPr/>
            <p:nvPr/>
          </p:nvSpPr>
          <p:spPr>
            <a:xfrm>
              <a:off x="7119143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B653C5B-CD7A-B154-8E8C-88626FCF5D6D}"/>
                </a:ext>
              </a:extLst>
            </p:cNvPr>
            <p:cNvSpPr/>
            <p:nvPr/>
          </p:nvSpPr>
          <p:spPr>
            <a:xfrm>
              <a:off x="7504509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2E9B17C-2E4E-1464-C6EF-2F04B8009C2D}"/>
                </a:ext>
              </a:extLst>
            </p:cNvPr>
            <p:cNvSpPr/>
            <p:nvPr/>
          </p:nvSpPr>
          <p:spPr>
            <a:xfrm>
              <a:off x="7985125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36" name="직사각형 14335">
              <a:extLst>
                <a:ext uri="{FF2B5EF4-FFF2-40B4-BE49-F238E27FC236}">
                  <a16:creationId xmlns:a16="http://schemas.microsoft.com/office/drawing/2014/main" id="{17AAD767-00AE-9E41-8F4E-1570B0C8C925}"/>
                </a:ext>
              </a:extLst>
            </p:cNvPr>
            <p:cNvSpPr/>
            <p:nvPr/>
          </p:nvSpPr>
          <p:spPr>
            <a:xfrm>
              <a:off x="8370490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37" name="직사각형 14336">
              <a:extLst>
                <a:ext uri="{FF2B5EF4-FFF2-40B4-BE49-F238E27FC236}">
                  <a16:creationId xmlns:a16="http://schemas.microsoft.com/office/drawing/2014/main" id="{469CDCC6-DFE1-8D1D-1F38-DDBA22416091}"/>
                </a:ext>
              </a:extLst>
            </p:cNvPr>
            <p:cNvSpPr/>
            <p:nvPr/>
          </p:nvSpPr>
          <p:spPr>
            <a:xfrm>
              <a:off x="8844756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39" name="직사각형 14338">
              <a:extLst>
                <a:ext uri="{FF2B5EF4-FFF2-40B4-BE49-F238E27FC236}">
                  <a16:creationId xmlns:a16="http://schemas.microsoft.com/office/drawing/2014/main" id="{EBEE27EA-1B51-5704-A0A6-E4B31DA2D0A6}"/>
                </a:ext>
              </a:extLst>
            </p:cNvPr>
            <p:cNvSpPr/>
            <p:nvPr/>
          </p:nvSpPr>
          <p:spPr>
            <a:xfrm>
              <a:off x="9230121" y="198199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6D208A9-7832-E918-CC28-6AC7E14ED08F}"/>
              </a:ext>
            </a:extLst>
          </p:cNvPr>
          <p:cNvSpPr txBox="1"/>
          <p:nvPr/>
        </p:nvSpPr>
        <p:spPr>
          <a:xfrm>
            <a:off x="6816411" y="2100873"/>
            <a:ext cx="826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Gill Sans MT" panose="020B0502020104020203" pitchFamily="34" charset="0"/>
              </a:rPr>
              <a:t>&lt;Byte&gt;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D520BE-7EED-D933-3D04-49EA4A8F5E6E}"/>
              </a:ext>
            </a:extLst>
          </p:cNvPr>
          <p:cNvCxnSpPr>
            <a:cxnSpLocks/>
          </p:cNvCxnSpPr>
          <p:nvPr/>
        </p:nvCxnSpPr>
        <p:spPr>
          <a:xfrm>
            <a:off x="7661157" y="2138622"/>
            <a:ext cx="0" cy="2854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14D7D9-8B17-564B-D203-AAF75FE4D9A2}"/>
              </a:ext>
            </a:extLst>
          </p:cNvPr>
          <p:cNvCxnSpPr>
            <a:cxnSpLocks/>
          </p:cNvCxnSpPr>
          <p:nvPr/>
        </p:nvCxnSpPr>
        <p:spPr>
          <a:xfrm>
            <a:off x="8520788" y="2138622"/>
            <a:ext cx="0" cy="2854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B490B25-AAF7-47AB-DA12-5CC36AB9909F}"/>
              </a:ext>
            </a:extLst>
          </p:cNvPr>
          <p:cNvCxnSpPr/>
          <p:nvPr/>
        </p:nvCxnSpPr>
        <p:spPr>
          <a:xfrm>
            <a:off x="7661157" y="2138622"/>
            <a:ext cx="85963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900FE09-5607-E8BC-ECBC-7311E6410BF8}"/>
              </a:ext>
            </a:extLst>
          </p:cNvPr>
          <p:cNvCxnSpPr/>
          <p:nvPr/>
        </p:nvCxnSpPr>
        <p:spPr>
          <a:xfrm>
            <a:off x="8090972" y="2138622"/>
            <a:ext cx="200" cy="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98B4858-BF8D-D897-44DD-E9A9ECD2E8AC}"/>
              </a:ext>
            </a:extLst>
          </p:cNvPr>
          <p:cNvCxnSpPr>
            <a:cxnSpLocks/>
          </p:cNvCxnSpPr>
          <p:nvPr/>
        </p:nvCxnSpPr>
        <p:spPr>
          <a:xfrm flipV="1">
            <a:off x="8084422" y="1850244"/>
            <a:ext cx="0" cy="2883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33DDE5B-5FF3-E5E7-0767-FBE15CB93CEA}"/>
              </a:ext>
            </a:extLst>
          </p:cNvPr>
          <p:cNvCxnSpPr>
            <a:cxnSpLocks/>
          </p:cNvCxnSpPr>
          <p:nvPr/>
        </p:nvCxnSpPr>
        <p:spPr>
          <a:xfrm>
            <a:off x="8084422" y="1850244"/>
            <a:ext cx="281642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EB921D8-CEF5-22A5-015A-E7CF935DE793}"/>
              </a:ext>
            </a:extLst>
          </p:cNvPr>
          <p:cNvCxnSpPr>
            <a:cxnSpLocks/>
          </p:cNvCxnSpPr>
          <p:nvPr/>
        </p:nvCxnSpPr>
        <p:spPr>
          <a:xfrm flipV="1">
            <a:off x="10899660" y="1856594"/>
            <a:ext cx="5950" cy="63455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05C763A-E983-7FC6-7E41-340BD987106C}"/>
              </a:ext>
            </a:extLst>
          </p:cNvPr>
          <p:cNvGrpSpPr/>
          <p:nvPr/>
        </p:nvGrpSpPr>
        <p:grpSpPr>
          <a:xfrm>
            <a:off x="9164521" y="2487004"/>
            <a:ext cx="1928813" cy="490537"/>
            <a:chOff x="9652199" y="1989310"/>
            <a:chExt cx="1928813" cy="490537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3A57742-D50F-BFFC-D256-A3A5CD4DB4A9}"/>
                </a:ext>
              </a:extLst>
            </p:cNvPr>
            <p:cNvGrpSpPr/>
            <p:nvPr/>
          </p:nvGrpSpPr>
          <p:grpSpPr>
            <a:xfrm>
              <a:off x="9652199" y="1989310"/>
              <a:ext cx="1541463" cy="490537"/>
              <a:chOff x="6364882" y="4107931"/>
              <a:chExt cx="1541463" cy="49053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15B32EF-0AAD-D3F4-DBBB-84C9BD4DBBC3}"/>
                  </a:ext>
                </a:extLst>
              </p:cNvPr>
              <p:cNvSpPr/>
              <p:nvPr/>
            </p:nvSpPr>
            <p:spPr>
              <a:xfrm>
                <a:off x="6364882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4857A0-9355-D8BF-597C-4156293E4DB2}"/>
                  </a:ext>
                </a:extLst>
              </p:cNvPr>
              <p:cNvSpPr/>
              <p:nvPr/>
            </p:nvSpPr>
            <p:spPr>
              <a:xfrm>
                <a:off x="6750248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8A2D76D-3BF5-B0C1-6DC4-8BD1E1266E01}"/>
                  </a:ext>
                </a:extLst>
              </p:cNvPr>
              <p:cNvSpPr/>
              <p:nvPr/>
            </p:nvSpPr>
            <p:spPr>
              <a:xfrm>
                <a:off x="7135613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ECED224-330B-D975-AD48-53707FED63FA}"/>
                  </a:ext>
                </a:extLst>
              </p:cNvPr>
              <p:cNvSpPr/>
              <p:nvPr/>
            </p:nvSpPr>
            <p:spPr>
              <a:xfrm>
                <a:off x="7520979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88F87C5-883C-C992-C2AC-E2E8FE994912}"/>
                </a:ext>
              </a:extLst>
            </p:cNvPr>
            <p:cNvSpPr/>
            <p:nvPr/>
          </p:nvSpPr>
          <p:spPr>
            <a:xfrm>
              <a:off x="11195646" y="1989310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4977ECF4-8465-2D7E-2D5C-A9AA3F656877}"/>
              </a:ext>
            </a:extLst>
          </p:cNvPr>
          <p:cNvSpPr txBox="1"/>
          <p:nvPr/>
        </p:nvSpPr>
        <p:spPr>
          <a:xfrm>
            <a:off x="6537921" y="3400901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atin typeface="Gill Sans MT" panose="020B0502020104020203" pitchFamily="34" charset="0"/>
              </a:rPr>
              <a:t>&lt;Half word&gt;</a:t>
            </a:r>
          </a:p>
        </p:txBody>
      </p:sp>
      <p:grpSp>
        <p:nvGrpSpPr>
          <p:cNvPr id="14343" name="그룹 14342">
            <a:extLst>
              <a:ext uri="{FF2B5EF4-FFF2-40B4-BE49-F238E27FC236}">
                <a16:creationId xmlns:a16="http://schemas.microsoft.com/office/drawing/2014/main" id="{D26C2397-1F21-8C28-83C7-556EC846D548}"/>
              </a:ext>
            </a:extLst>
          </p:cNvPr>
          <p:cNvGrpSpPr/>
          <p:nvPr/>
        </p:nvGrpSpPr>
        <p:grpSpPr>
          <a:xfrm>
            <a:off x="5644039" y="3758057"/>
            <a:ext cx="3146425" cy="490537"/>
            <a:chOff x="6264276" y="4083844"/>
            <a:chExt cx="3146425" cy="490537"/>
          </a:xfrm>
        </p:grpSpPr>
        <p:sp>
          <p:nvSpPr>
            <p:cNvPr id="14354" name="직사각형 14353">
              <a:extLst>
                <a:ext uri="{FF2B5EF4-FFF2-40B4-BE49-F238E27FC236}">
                  <a16:creationId xmlns:a16="http://schemas.microsoft.com/office/drawing/2014/main" id="{270A647E-D9EE-F765-042B-D0D4624B940A}"/>
                </a:ext>
              </a:extLst>
            </p:cNvPr>
            <p:cNvSpPr/>
            <p:nvPr/>
          </p:nvSpPr>
          <p:spPr>
            <a:xfrm>
              <a:off x="6264276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5" name="직사각형 14354">
              <a:extLst>
                <a:ext uri="{FF2B5EF4-FFF2-40B4-BE49-F238E27FC236}">
                  <a16:creationId xmlns:a16="http://schemas.microsoft.com/office/drawing/2014/main" id="{431CB5C9-67E3-0704-1071-D5A29A26132F}"/>
                </a:ext>
              </a:extLst>
            </p:cNvPr>
            <p:cNvSpPr/>
            <p:nvPr/>
          </p:nvSpPr>
          <p:spPr>
            <a:xfrm>
              <a:off x="6649642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6" name="직사각형 14355">
              <a:extLst>
                <a:ext uri="{FF2B5EF4-FFF2-40B4-BE49-F238E27FC236}">
                  <a16:creationId xmlns:a16="http://schemas.microsoft.com/office/drawing/2014/main" id="{1F684A60-9774-257D-34A5-3A896699AC41}"/>
                </a:ext>
              </a:extLst>
            </p:cNvPr>
            <p:cNvSpPr/>
            <p:nvPr/>
          </p:nvSpPr>
          <p:spPr>
            <a:xfrm>
              <a:off x="7035007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7" name="직사각형 14356">
              <a:extLst>
                <a:ext uri="{FF2B5EF4-FFF2-40B4-BE49-F238E27FC236}">
                  <a16:creationId xmlns:a16="http://schemas.microsoft.com/office/drawing/2014/main" id="{A5D9880E-F770-5439-DAF8-B0659A95E233}"/>
                </a:ext>
              </a:extLst>
            </p:cNvPr>
            <p:cNvSpPr/>
            <p:nvPr/>
          </p:nvSpPr>
          <p:spPr>
            <a:xfrm>
              <a:off x="7420373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8" name="직사각형 14357">
              <a:extLst>
                <a:ext uri="{FF2B5EF4-FFF2-40B4-BE49-F238E27FC236}">
                  <a16:creationId xmlns:a16="http://schemas.microsoft.com/office/drawing/2014/main" id="{77F930DB-91C4-5DA1-6233-0AC930768007}"/>
                </a:ext>
              </a:extLst>
            </p:cNvPr>
            <p:cNvSpPr/>
            <p:nvPr/>
          </p:nvSpPr>
          <p:spPr>
            <a:xfrm>
              <a:off x="7869239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9" name="직사각형 14358">
              <a:extLst>
                <a:ext uri="{FF2B5EF4-FFF2-40B4-BE49-F238E27FC236}">
                  <a16:creationId xmlns:a16="http://schemas.microsoft.com/office/drawing/2014/main" id="{C11EC529-95DF-490F-5C25-C4D274862A26}"/>
                </a:ext>
              </a:extLst>
            </p:cNvPr>
            <p:cNvSpPr/>
            <p:nvPr/>
          </p:nvSpPr>
          <p:spPr>
            <a:xfrm>
              <a:off x="8254604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60" name="직사각형 14359">
              <a:extLst>
                <a:ext uri="{FF2B5EF4-FFF2-40B4-BE49-F238E27FC236}">
                  <a16:creationId xmlns:a16="http://schemas.microsoft.com/office/drawing/2014/main" id="{C95E3ACF-807F-BB1C-C109-DB34BC4F1B75}"/>
                </a:ext>
              </a:extLst>
            </p:cNvPr>
            <p:cNvSpPr/>
            <p:nvPr/>
          </p:nvSpPr>
          <p:spPr>
            <a:xfrm>
              <a:off x="8639970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61" name="직사각형 14360">
              <a:extLst>
                <a:ext uri="{FF2B5EF4-FFF2-40B4-BE49-F238E27FC236}">
                  <a16:creationId xmlns:a16="http://schemas.microsoft.com/office/drawing/2014/main" id="{1D54DFF8-18F3-CAA3-0E91-58E3639FF02D}"/>
                </a:ext>
              </a:extLst>
            </p:cNvPr>
            <p:cNvSpPr/>
            <p:nvPr/>
          </p:nvSpPr>
          <p:spPr>
            <a:xfrm>
              <a:off x="9025335" y="4083844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344" name="직선 화살표 연결선 14343">
            <a:extLst>
              <a:ext uri="{FF2B5EF4-FFF2-40B4-BE49-F238E27FC236}">
                <a16:creationId xmlns:a16="http://schemas.microsoft.com/office/drawing/2014/main" id="{850D6E6E-417B-40C6-CD52-C72E1B34855F}"/>
              </a:ext>
            </a:extLst>
          </p:cNvPr>
          <p:cNvCxnSpPr>
            <a:cxnSpLocks/>
          </p:cNvCxnSpPr>
          <p:nvPr/>
        </p:nvCxnSpPr>
        <p:spPr>
          <a:xfrm>
            <a:off x="8019733" y="3434541"/>
            <a:ext cx="0" cy="2854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5" name="직선 연결선 14344">
            <a:extLst>
              <a:ext uri="{FF2B5EF4-FFF2-40B4-BE49-F238E27FC236}">
                <a16:creationId xmlns:a16="http://schemas.microsoft.com/office/drawing/2014/main" id="{F2ED21DB-33E6-87DE-A468-939FC0EC2241}"/>
              </a:ext>
            </a:extLst>
          </p:cNvPr>
          <p:cNvCxnSpPr>
            <a:cxnSpLocks/>
          </p:cNvCxnSpPr>
          <p:nvPr/>
        </p:nvCxnSpPr>
        <p:spPr>
          <a:xfrm>
            <a:off x="8016357" y="3428191"/>
            <a:ext cx="2904138" cy="635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46" name="직선 연결선 14345">
            <a:extLst>
              <a:ext uri="{FF2B5EF4-FFF2-40B4-BE49-F238E27FC236}">
                <a16:creationId xmlns:a16="http://schemas.microsoft.com/office/drawing/2014/main" id="{00B65703-5C70-DE99-D886-6ADA2A4CF9C8}"/>
              </a:ext>
            </a:extLst>
          </p:cNvPr>
          <p:cNvCxnSpPr>
            <a:cxnSpLocks/>
          </p:cNvCxnSpPr>
          <p:nvPr/>
        </p:nvCxnSpPr>
        <p:spPr>
          <a:xfrm flipV="1">
            <a:off x="10920495" y="3434541"/>
            <a:ext cx="0" cy="3235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347" name="그룹 14346">
            <a:extLst>
              <a:ext uri="{FF2B5EF4-FFF2-40B4-BE49-F238E27FC236}">
                <a16:creationId xmlns:a16="http://schemas.microsoft.com/office/drawing/2014/main" id="{E8DB9BAF-CFAA-8C24-77E9-5642986653CC}"/>
              </a:ext>
            </a:extLst>
          </p:cNvPr>
          <p:cNvGrpSpPr/>
          <p:nvPr/>
        </p:nvGrpSpPr>
        <p:grpSpPr>
          <a:xfrm>
            <a:off x="9185356" y="3758057"/>
            <a:ext cx="1928813" cy="490537"/>
            <a:chOff x="9652199" y="1989310"/>
            <a:chExt cx="1928813" cy="490537"/>
          </a:xfrm>
        </p:grpSpPr>
        <p:grpSp>
          <p:nvGrpSpPr>
            <p:cNvPr id="14348" name="그룹 14347">
              <a:extLst>
                <a:ext uri="{FF2B5EF4-FFF2-40B4-BE49-F238E27FC236}">
                  <a16:creationId xmlns:a16="http://schemas.microsoft.com/office/drawing/2014/main" id="{00065BCD-AB44-2896-602A-5586434A0836}"/>
                </a:ext>
              </a:extLst>
            </p:cNvPr>
            <p:cNvGrpSpPr/>
            <p:nvPr/>
          </p:nvGrpSpPr>
          <p:grpSpPr>
            <a:xfrm>
              <a:off x="9652199" y="1989310"/>
              <a:ext cx="1541463" cy="490537"/>
              <a:chOff x="6364882" y="4107931"/>
              <a:chExt cx="1541463" cy="490537"/>
            </a:xfrm>
          </p:grpSpPr>
          <p:sp>
            <p:nvSpPr>
              <p:cNvPr id="14350" name="직사각형 14349">
                <a:extLst>
                  <a:ext uri="{FF2B5EF4-FFF2-40B4-BE49-F238E27FC236}">
                    <a16:creationId xmlns:a16="http://schemas.microsoft.com/office/drawing/2014/main" id="{5096566C-E73F-6CA9-B2F7-CE1CACBC3BB2}"/>
                  </a:ext>
                </a:extLst>
              </p:cNvPr>
              <p:cNvSpPr/>
              <p:nvPr/>
            </p:nvSpPr>
            <p:spPr>
              <a:xfrm>
                <a:off x="6364882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1" name="직사각형 14350">
                <a:extLst>
                  <a:ext uri="{FF2B5EF4-FFF2-40B4-BE49-F238E27FC236}">
                    <a16:creationId xmlns:a16="http://schemas.microsoft.com/office/drawing/2014/main" id="{5E968846-3121-7E95-6089-FBE739BCF281}"/>
                  </a:ext>
                </a:extLst>
              </p:cNvPr>
              <p:cNvSpPr/>
              <p:nvPr/>
            </p:nvSpPr>
            <p:spPr>
              <a:xfrm>
                <a:off x="6750248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2" name="직사각형 14351">
                <a:extLst>
                  <a:ext uri="{FF2B5EF4-FFF2-40B4-BE49-F238E27FC236}">
                    <a16:creationId xmlns:a16="http://schemas.microsoft.com/office/drawing/2014/main" id="{6817E2BD-242B-E244-5D9A-F8529DC4189E}"/>
                  </a:ext>
                </a:extLst>
              </p:cNvPr>
              <p:cNvSpPr/>
              <p:nvPr/>
            </p:nvSpPr>
            <p:spPr>
              <a:xfrm>
                <a:off x="7135613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3" name="직사각형 14352">
                <a:extLst>
                  <a:ext uri="{FF2B5EF4-FFF2-40B4-BE49-F238E27FC236}">
                    <a16:creationId xmlns:a16="http://schemas.microsoft.com/office/drawing/2014/main" id="{D1BFDC06-ABA7-BC4F-5E5B-9B498B91B8D0}"/>
                  </a:ext>
                </a:extLst>
              </p:cNvPr>
              <p:cNvSpPr/>
              <p:nvPr/>
            </p:nvSpPr>
            <p:spPr>
              <a:xfrm>
                <a:off x="7520979" y="4107931"/>
                <a:ext cx="385366" cy="4905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49" name="직사각형 14348">
              <a:extLst>
                <a:ext uri="{FF2B5EF4-FFF2-40B4-BE49-F238E27FC236}">
                  <a16:creationId xmlns:a16="http://schemas.microsoft.com/office/drawing/2014/main" id="{0FFF1B0F-5B87-6F5F-F36C-206CC2E2BC01}"/>
                </a:ext>
              </a:extLst>
            </p:cNvPr>
            <p:cNvSpPr/>
            <p:nvPr/>
          </p:nvSpPr>
          <p:spPr>
            <a:xfrm>
              <a:off x="11195646" y="1989310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62" name="그룹 14361">
            <a:extLst>
              <a:ext uri="{FF2B5EF4-FFF2-40B4-BE49-F238E27FC236}">
                <a16:creationId xmlns:a16="http://schemas.microsoft.com/office/drawing/2014/main" id="{5142105C-6711-5C61-970C-3E4176F679C2}"/>
              </a:ext>
            </a:extLst>
          </p:cNvPr>
          <p:cNvGrpSpPr/>
          <p:nvPr/>
        </p:nvGrpSpPr>
        <p:grpSpPr>
          <a:xfrm>
            <a:off x="9185356" y="5029110"/>
            <a:ext cx="1541463" cy="490537"/>
            <a:chOff x="6364882" y="4107931"/>
            <a:chExt cx="1541463" cy="490537"/>
          </a:xfrm>
        </p:grpSpPr>
        <p:sp>
          <p:nvSpPr>
            <p:cNvPr id="14363" name="직사각형 14362">
              <a:extLst>
                <a:ext uri="{FF2B5EF4-FFF2-40B4-BE49-F238E27FC236}">
                  <a16:creationId xmlns:a16="http://schemas.microsoft.com/office/drawing/2014/main" id="{8713662F-300C-4778-77AC-7001F04FBDCE}"/>
                </a:ext>
              </a:extLst>
            </p:cNvPr>
            <p:cNvSpPr/>
            <p:nvPr/>
          </p:nvSpPr>
          <p:spPr>
            <a:xfrm>
              <a:off x="6364882" y="4107931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64" name="직사각형 14363">
              <a:extLst>
                <a:ext uri="{FF2B5EF4-FFF2-40B4-BE49-F238E27FC236}">
                  <a16:creationId xmlns:a16="http://schemas.microsoft.com/office/drawing/2014/main" id="{32BD1FF7-11EE-0894-C6D2-BA83DC4B9A98}"/>
                </a:ext>
              </a:extLst>
            </p:cNvPr>
            <p:cNvSpPr/>
            <p:nvPr/>
          </p:nvSpPr>
          <p:spPr>
            <a:xfrm>
              <a:off x="6750248" y="4107931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65" name="직사각형 14364">
              <a:extLst>
                <a:ext uri="{FF2B5EF4-FFF2-40B4-BE49-F238E27FC236}">
                  <a16:creationId xmlns:a16="http://schemas.microsoft.com/office/drawing/2014/main" id="{65778DD8-E720-A701-BCFD-8A8C3983333A}"/>
                </a:ext>
              </a:extLst>
            </p:cNvPr>
            <p:cNvSpPr/>
            <p:nvPr/>
          </p:nvSpPr>
          <p:spPr>
            <a:xfrm>
              <a:off x="7135613" y="4107931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66" name="직사각형 14365">
              <a:extLst>
                <a:ext uri="{FF2B5EF4-FFF2-40B4-BE49-F238E27FC236}">
                  <a16:creationId xmlns:a16="http://schemas.microsoft.com/office/drawing/2014/main" id="{0303F331-A5F1-1CEE-0303-1722CF476294}"/>
                </a:ext>
              </a:extLst>
            </p:cNvPr>
            <p:cNvSpPr/>
            <p:nvPr/>
          </p:nvSpPr>
          <p:spPr>
            <a:xfrm>
              <a:off x="7520979" y="4107931"/>
              <a:ext cx="385366" cy="4905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4367" name="직선 화살표 연결선 14366">
            <a:extLst>
              <a:ext uri="{FF2B5EF4-FFF2-40B4-BE49-F238E27FC236}">
                <a16:creationId xmlns:a16="http://schemas.microsoft.com/office/drawing/2014/main" id="{9015AC74-6431-AAB0-5D96-075F3D8BC6BC}"/>
              </a:ext>
            </a:extLst>
          </p:cNvPr>
          <p:cNvCxnSpPr>
            <a:cxnSpLocks/>
          </p:cNvCxnSpPr>
          <p:nvPr/>
        </p:nvCxnSpPr>
        <p:spPr>
          <a:xfrm>
            <a:off x="7995522" y="4506790"/>
            <a:ext cx="3376" cy="4565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8" name="직선 연결선 14367">
            <a:extLst>
              <a:ext uri="{FF2B5EF4-FFF2-40B4-BE49-F238E27FC236}">
                <a16:creationId xmlns:a16="http://schemas.microsoft.com/office/drawing/2014/main" id="{EC87C806-D860-3D0B-23B9-A4C12F47BD6A}"/>
              </a:ext>
            </a:extLst>
          </p:cNvPr>
          <p:cNvCxnSpPr>
            <a:cxnSpLocks/>
          </p:cNvCxnSpPr>
          <p:nvPr/>
        </p:nvCxnSpPr>
        <p:spPr>
          <a:xfrm flipV="1">
            <a:off x="10899660" y="4519247"/>
            <a:ext cx="0" cy="5073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69" name="직선 화살표 연결선 14368">
            <a:extLst>
              <a:ext uri="{FF2B5EF4-FFF2-40B4-BE49-F238E27FC236}">
                <a16:creationId xmlns:a16="http://schemas.microsoft.com/office/drawing/2014/main" id="{AC1C77CB-D993-A56C-F3AA-580797AAFA7E}"/>
              </a:ext>
            </a:extLst>
          </p:cNvPr>
          <p:cNvCxnSpPr>
            <a:cxnSpLocks/>
          </p:cNvCxnSpPr>
          <p:nvPr/>
        </p:nvCxnSpPr>
        <p:spPr>
          <a:xfrm>
            <a:off x="6393935" y="4505301"/>
            <a:ext cx="0" cy="4580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0" name="직선 연결선 14369">
            <a:extLst>
              <a:ext uri="{FF2B5EF4-FFF2-40B4-BE49-F238E27FC236}">
                <a16:creationId xmlns:a16="http://schemas.microsoft.com/office/drawing/2014/main" id="{D8CB5C9E-4AAE-B478-4972-2A0BA04892E2}"/>
              </a:ext>
            </a:extLst>
          </p:cNvPr>
          <p:cNvCxnSpPr>
            <a:cxnSpLocks/>
          </p:cNvCxnSpPr>
          <p:nvPr/>
        </p:nvCxnSpPr>
        <p:spPr>
          <a:xfrm>
            <a:off x="6393935" y="4506791"/>
            <a:ext cx="4505725" cy="1245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71" name="TextBox 14370">
            <a:extLst>
              <a:ext uri="{FF2B5EF4-FFF2-40B4-BE49-F238E27FC236}">
                <a16:creationId xmlns:a16="http://schemas.microsoft.com/office/drawing/2014/main" id="{ACE6D9A1-359D-ACF9-4C02-F9E44ADF242D}"/>
              </a:ext>
            </a:extLst>
          </p:cNvPr>
          <p:cNvSpPr txBox="1"/>
          <p:nvPr/>
        </p:nvSpPr>
        <p:spPr>
          <a:xfrm>
            <a:off x="8773676" y="1515576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+1</a:t>
            </a:r>
          </a:p>
        </p:txBody>
      </p:sp>
      <p:sp>
        <p:nvSpPr>
          <p:cNvPr id="14372" name="TextBox 14371">
            <a:extLst>
              <a:ext uri="{FF2B5EF4-FFF2-40B4-BE49-F238E27FC236}">
                <a16:creationId xmlns:a16="http://schemas.microsoft.com/office/drawing/2014/main" id="{CB7D14D6-CB73-7404-D990-BADEE022E4FD}"/>
              </a:ext>
            </a:extLst>
          </p:cNvPr>
          <p:cNvSpPr txBox="1"/>
          <p:nvPr/>
        </p:nvSpPr>
        <p:spPr>
          <a:xfrm>
            <a:off x="8675848" y="3105026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+1</a:t>
            </a:r>
          </a:p>
        </p:txBody>
      </p:sp>
      <p:sp>
        <p:nvSpPr>
          <p:cNvPr id="14373" name="TextBox 14372">
            <a:extLst>
              <a:ext uri="{FF2B5EF4-FFF2-40B4-BE49-F238E27FC236}">
                <a16:creationId xmlns:a16="http://schemas.microsoft.com/office/drawing/2014/main" id="{FA3AB5E9-F6CB-7F6B-DA4E-1DF15A8ECB3D}"/>
              </a:ext>
            </a:extLst>
          </p:cNvPr>
          <p:cNvSpPr txBox="1"/>
          <p:nvPr/>
        </p:nvSpPr>
        <p:spPr>
          <a:xfrm>
            <a:off x="7517210" y="4562526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+1</a:t>
            </a:r>
          </a:p>
        </p:txBody>
      </p:sp>
      <p:sp>
        <p:nvSpPr>
          <p:cNvPr id="14374" name="TextBox 14373">
            <a:extLst>
              <a:ext uri="{FF2B5EF4-FFF2-40B4-BE49-F238E27FC236}">
                <a16:creationId xmlns:a16="http://schemas.microsoft.com/office/drawing/2014/main" id="{F706C7F3-CF8D-A4E1-6DEF-F449D38C056F}"/>
              </a:ext>
            </a:extLst>
          </p:cNvPr>
          <p:cNvSpPr txBox="1"/>
          <p:nvPr/>
        </p:nvSpPr>
        <p:spPr>
          <a:xfrm>
            <a:off x="5906692" y="4556536"/>
            <a:ext cx="1375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+1</a:t>
            </a:r>
          </a:p>
        </p:txBody>
      </p:sp>
      <p:sp>
        <p:nvSpPr>
          <p:cNvPr id="14375" name="직사각형 14374">
            <a:extLst>
              <a:ext uri="{FF2B5EF4-FFF2-40B4-BE49-F238E27FC236}">
                <a16:creationId xmlns:a16="http://schemas.microsoft.com/office/drawing/2014/main" id="{209E811A-0BCB-458C-6033-6EE64B582FAD}"/>
              </a:ext>
            </a:extLst>
          </p:cNvPr>
          <p:cNvSpPr/>
          <p:nvPr/>
        </p:nvSpPr>
        <p:spPr>
          <a:xfrm>
            <a:off x="10724391" y="5029109"/>
            <a:ext cx="385366" cy="4905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76" name="TextBox 14375">
            <a:extLst>
              <a:ext uri="{FF2B5EF4-FFF2-40B4-BE49-F238E27FC236}">
                <a16:creationId xmlns:a16="http://schemas.microsoft.com/office/drawing/2014/main" id="{1E31081C-E0D1-7992-16F8-7D654A139CE4}"/>
              </a:ext>
            </a:extLst>
          </p:cNvPr>
          <p:cNvSpPr txBox="1"/>
          <p:nvPr/>
        </p:nvSpPr>
        <p:spPr>
          <a:xfrm>
            <a:off x="4308158" y="4363126"/>
            <a:ext cx="1782367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  <a:latin typeface="Gill Sans MT" panose="020B0502020104020203" pitchFamily="34" charset="0"/>
              </a:rPr>
              <a:t>[21:1] Address</a:t>
            </a:r>
          </a:p>
        </p:txBody>
      </p:sp>
    </p:spTree>
    <p:extLst>
      <p:ext uri="{BB962C8B-B14F-4D97-AF65-F5344CB8AC3E}">
        <p14:creationId xmlns:p14="http://schemas.microsoft.com/office/powerpoint/2010/main" val="130290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/>
      <p:bldP spid="14372" grpId="0"/>
      <p:bldP spid="14373" grpId="0"/>
      <p:bldP spid="14374" grpId="0"/>
      <p:bldP spid="14375" grpId="0" animBg="1"/>
      <p:bldP spid="14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Sram</a:t>
            </a:r>
            <a:r>
              <a:rPr lang="en-US" altLang="ko-KR" dirty="0">
                <a:ea typeface="굴림" panose="020B0600000101010101" pitchFamily="50" charset="-127"/>
              </a:rPr>
              <a:t> Controller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State Machine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write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7D8219-4BAC-7D9F-158A-B5999B31A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41" y="1752601"/>
            <a:ext cx="8415317" cy="44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4458</TotalTime>
  <Words>251</Words>
  <Application>Microsoft Office PowerPoint</Application>
  <PresentationFormat>와이드스크린</PresentationFormat>
  <Paragraphs>127</Paragraphs>
  <Slides>15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 고딕</vt:lpstr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포장기 셸 개체</vt:lpstr>
      <vt:lpstr>201921390 윤승재 System Semiconductor Engineering University of Sangmyung</vt:lpstr>
      <vt:lpstr>Contents</vt:lpstr>
      <vt:lpstr>APB Master Bridge</vt:lpstr>
      <vt:lpstr>AHB Master Bridge</vt:lpstr>
      <vt:lpstr>Sram Controller</vt:lpstr>
      <vt:lpstr>Sram Controller</vt:lpstr>
      <vt:lpstr>Sram Controller</vt:lpstr>
      <vt:lpstr>Sram Controller</vt:lpstr>
      <vt:lpstr>Sram Controller</vt:lpstr>
      <vt:lpstr>Sram Controller</vt:lpstr>
      <vt:lpstr>Sram Controller</vt:lpstr>
      <vt:lpstr>Sram Controller</vt:lpstr>
      <vt:lpstr>Sram Controller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윤승재</cp:lastModifiedBy>
  <cp:revision>416</cp:revision>
  <dcterms:created xsi:type="dcterms:W3CDTF">2013-05-12T07:12:15Z</dcterms:created>
  <dcterms:modified xsi:type="dcterms:W3CDTF">2023-08-28T00:47:40Z</dcterms:modified>
</cp:coreProperties>
</file>