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6" r:id="rId3"/>
    <p:sldId id="467" r:id="rId4"/>
    <p:sldId id="475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73" d="100"/>
          <a:sy n="73" d="100"/>
        </p:scale>
        <p:origin x="1099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6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8/27/2023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UART" TargetMode="External"/><Relationship Id="rId3" Type="http://schemas.openxmlformats.org/officeDocument/2006/relationships/hyperlink" Target="https://shek.tistory.com/41" TargetMode="External"/><Relationship Id="rId7" Type="http://schemas.openxmlformats.org/officeDocument/2006/relationships/hyperlink" Target="https://computer-science-student.tistory.com/15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sun.kr/90" TargetMode="External"/><Relationship Id="rId5" Type="http://schemas.openxmlformats.org/officeDocument/2006/relationships/hyperlink" Target="https://blog.naver.com/mech19/221923701213" TargetMode="External"/><Relationship Id="rId4" Type="http://schemas.openxmlformats.org/officeDocument/2006/relationships/hyperlink" Target="https://kwonkyo.tistory.com/593#gsc.tab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2023 Summer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Boot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Camp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201921291 </a:t>
            </a:r>
            <a:r>
              <a:rPr lang="ko-KR" altLang="en-US" sz="2000" dirty="0"/>
              <a:t>박성현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RX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Receive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폰트, 도표, 번호이(가) 표시된 사진&#10;&#10;자동 생성된 설명">
            <a:extLst>
              <a:ext uri="{FF2B5EF4-FFF2-40B4-BE49-F238E27FC236}">
                <a16:creationId xmlns:a16="http://schemas.microsoft.com/office/drawing/2014/main" id="{9EE9F3DB-DC5B-7082-8F2E-654797615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2"/>
          <a:stretch/>
        </p:blipFill>
        <p:spPr>
          <a:xfrm>
            <a:off x="3048000" y="2810466"/>
            <a:ext cx="5725324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  <a:hlinkClick r:id="rId3"/>
              </a:rPr>
              <a:t>https://shek.tistory.com/41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  <a:hlinkClick r:id="rId4"/>
              </a:rPr>
              <a:t>https://kwonkyo.tistory.com/593#gsc.tab=0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  <a:hlinkClick r:id="rId5"/>
              </a:rPr>
              <a:t>https://blog.naver.com/mech19/221923701213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  <a:hlinkClick r:id="rId6"/>
              </a:rPr>
              <a:t>https://www.dsun.kr/90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  <a:hlinkClick r:id="rId7"/>
              </a:rPr>
              <a:t>https://computer-science-student.tistory.com/155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  <a:hlinkClick r:id="rId8"/>
              </a:rPr>
              <a:t>https://ko.wikipedia.org/wiki/UART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시리얼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직렬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동기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비동기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병렬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UART</a:t>
            </a:r>
            <a:r>
              <a:rPr lang="ko-KR" altLang="en-US" dirty="0">
                <a:ea typeface="굴림" panose="020B0600000101010101" pitchFamily="50" charset="-127"/>
              </a:rPr>
              <a:t>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통신규격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ASCII</a:t>
            </a:r>
            <a:r>
              <a:rPr lang="ko-KR" altLang="en-US" dirty="0">
                <a:ea typeface="굴림" panose="020B0600000101010101" pitchFamily="50" charset="-127"/>
              </a:rPr>
              <a:t>코드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Baud Rate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직렬 통신과 병렬 통신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직렬 통신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동기 통신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송신 측과 수신 측이 하나의 기준 클럭으로 동기신호를 맞춰 동작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비동기 통신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송수신간 동기를 맞추지 않고 문자 단위로 구분하여 전송하는 방식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7332A2-8EC1-EDC1-5B8C-08577247C437}"/>
              </a:ext>
            </a:extLst>
          </p:cNvPr>
          <p:cNvSpPr/>
          <p:nvPr/>
        </p:nvSpPr>
        <p:spPr>
          <a:xfrm>
            <a:off x="3087413" y="3505200"/>
            <a:ext cx="1524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E528B-289C-8A9D-0A5C-48408C597FA0}"/>
              </a:ext>
            </a:extLst>
          </p:cNvPr>
          <p:cNvSpPr txBox="1"/>
          <p:nvPr/>
        </p:nvSpPr>
        <p:spPr>
          <a:xfrm>
            <a:off x="4230413" y="3581400"/>
            <a:ext cx="30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0011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0AA8E-A122-4117-5F5B-47AD054A1FC3}"/>
              </a:ext>
            </a:extLst>
          </p:cNvPr>
          <p:cNvSpPr txBox="1"/>
          <p:nvPr/>
        </p:nvSpPr>
        <p:spPr>
          <a:xfrm>
            <a:off x="3366595" y="4572000"/>
            <a:ext cx="9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송신기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213F8B6-49DD-5D1B-5F64-DA0F69186017}"/>
              </a:ext>
            </a:extLst>
          </p:cNvPr>
          <p:cNvCxnSpPr/>
          <p:nvPr/>
        </p:nvCxnSpPr>
        <p:spPr>
          <a:xfrm>
            <a:off x="4611413" y="4941332"/>
            <a:ext cx="381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2B22A3-C6EB-E8CA-359F-0083F98EDBE9}"/>
              </a:ext>
            </a:extLst>
          </p:cNvPr>
          <p:cNvCxnSpPr/>
          <p:nvPr/>
        </p:nvCxnSpPr>
        <p:spPr>
          <a:xfrm flipV="1">
            <a:off x="6915806" y="4756666"/>
            <a:ext cx="0" cy="20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8217FA-27F4-D746-FBF3-9A9B1C4E905C}"/>
              </a:ext>
            </a:extLst>
          </p:cNvPr>
          <p:cNvCxnSpPr/>
          <p:nvPr/>
        </p:nvCxnSpPr>
        <p:spPr>
          <a:xfrm>
            <a:off x="4992413" y="4941984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C0FE57-8612-0F1A-260A-7881D3B2143C}"/>
              </a:ext>
            </a:extLst>
          </p:cNvPr>
          <p:cNvCxnSpPr/>
          <p:nvPr/>
        </p:nvCxnSpPr>
        <p:spPr>
          <a:xfrm>
            <a:off x="5378668" y="475666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30E4C8-E78B-12FA-6E2E-F51BC556015A}"/>
              </a:ext>
            </a:extLst>
          </p:cNvPr>
          <p:cNvCxnSpPr>
            <a:cxnSpLocks/>
          </p:cNvCxnSpPr>
          <p:nvPr/>
        </p:nvCxnSpPr>
        <p:spPr>
          <a:xfrm flipV="1">
            <a:off x="5378668" y="4765790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9364E1-9B0F-14E3-B1A0-A41A0F947AD4}"/>
              </a:ext>
            </a:extLst>
          </p:cNvPr>
          <p:cNvCxnSpPr>
            <a:cxnSpLocks/>
          </p:cNvCxnSpPr>
          <p:nvPr/>
        </p:nvCxnSpPr>
        <p:spPr>
          <a:xfrm flipV="1">
            <a:off x="6135413" y="4765790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8F12B8-B53F-461F-5BB5-0CDA7070D895}"/>
              </a:ext>
            </a:extLst>
          </p:cNvPr>
          <p:cNvCxnSpPr/>
          <p:nvPr/>
        </p:nvCxnSpPr>
        <p:spPr>
          <a:xfrm>
            <a:off x="5754413" y="475666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B6EAC3-FDF1-B5EF-16E7-31890C1F3160}"/>
              </a:ext>
            </a:extLst>
          </p:cNvPr>
          <p:cNvCxnSpPr/>
          <p:nvPr/>
        </p:nvCxnSpPr>
        <p:spPr>
          <a:xfrm>
            <a:off x="6135413" y="495045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5D4198E-0339-0265-BC7A-88F02D91B680}"/>
              </a:ext>
            </a:extLst>
          </p:cNvPr>
          <p:cNvCxnSpPr/>
          <p:nvPr/>
        </p:nvCxnSpPr>
        <p:spPr>
          <a:xfrm>
            <a:off x="6516413" y="495045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03E3A1-85C2-3A48-CE9F-87F69B756C65}"/>
              </a:ext>
            </a:extLst>
          </p:cNvPr>
          <p:cNvCxnSpPr/>
          <p:nvPr/>
        </p:nvCxnSpPr>
        <p:spPr>
          <a:xfrm>
            <a:off x="6915806" y="475666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EF2CBB-5281-B9E1-9D56-CF3A2D2A38FA}"/>
              </a:ext>
            </a:extLst>
          </p:cNvPr>
          <p:cNvCxnSpPr/>
          <p:nvPr/>
        </p:nvCxnSpPr>
        <p:spPr>
          <a:xfrm>
            <a:off x="7296806" y="475666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61B14E-0EB4-9335-D8E8-6F61D7E7D500}"/>
              </a:ext>
            </a:extLst>
          </p:cNvPr>
          <p:cNvSpPr/>
          <p:nvPr/>
        </p:nvSpPr>
        <p:spPr>
          <a:xfrm>
            <a:off x="7696200" y="3499366"/>
            <a:ext cx="1524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E75B7-A520-4BC1-8209-2B93B5AFF1BC}"/>
              </a:ext>
            </a:extLst>
          </p:cNvPr>
          <p:cNvSpPr txBox="1"/>
          <p:nvPr/>
        </p:nvSpPr>
        <p:spPr>
          <a:xfrm>
            <a:off x="7985893" y="4593104"/>
            <a:ext cx="9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30D25-5B64-6C66-07E1-8B87E16A28A9}"/>
              </a:ext>
            </a:extLst>
          </p:cNvPr>
          <p:cNvSpPr txBox="1"/>
          <p:nvPr/>
        </p:nvSpPr>
        <p:spPr>
          <a:xfrm>
            <a:off x="4611412" y="5105400"/>
            <a:ext cx="33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0    0    1    1    0     0     1    1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직렬 통신과 병렬 통신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병렬 통신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7332A2-8EC1-EDC1-5B8C-08577247C437}"/>
              </a:ext>
            </a:extLst>
          </p:cNvPr>
          <p:cNvSpPr/>
          <p:nvPr/>
        </p:nvSpPr>
        <p:spPr>
          <a:xfrm>
            <a:off x="2706413" y="2514600"/>
            <a:ext cx="1524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E528B-289C-8A9D-0A5C-48408C597FA0}"/>
              </a:ext>
            </a:extLst>
          </p:cNvPr>
          <p:cNvSpPr txBox="1"/>
          <p:nvPr/>
        </p:nvSpPr>
        <p:spPr>
          <a:xfrm>
            <a:off x="3849413" y="2590800"/>
            <a:ext cx="30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0011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0AA8E-A122-4117-5F5B-47AD054A1FC3}"/>
              </a:ext>
            </a:extLst>
          </p:cNvPr>
          <p:cNvSpPr txBox="1"/>
          <p:nvPr/>
        </p:nvSpPr>
        <p:spPr>
          <a:xfrm>
            <a:off x="2985595" y="3581400"/>
            <a:ext cx="9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송신기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61B14E-0EB4-9335-D8E8-6F61D7E7D500}"/>
              </a:ext>
            </a:extLst>
          </p:cNvPr>
          <p:cNvSpPr/>
          <p:nvPr/>
        </p:nvSpPr>
        <p:spPr>
          <a:xfrm>
            <a:off x="7315200" y="2508766"/>
            <a:ext cx="1524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E75B7-A520-4BC1-8209-2B93B5AFF1BC}"/>
              </a:ext>
            </a:extLst>
          </p:cNvPr>
          <p:cNvSpPr txBox="1"/>
          <p:nvPr/>
        </p:nvSpPr>
        <p:spPr>
          <a:xfrm>
            <a:off x="7641024" y="3581400"/>
            <a:ext cx="9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37E1D-6C7A-4FFE-0500-3913EA46145A}"/>
              </a:ext>
            </a:extLst>
          </p:cNvPr>
          <p:cNvSpPr txBox="1"/>
          <p:nvPr/>
        </p:nvSpPr>
        <p:spPr>
          <a:xfrm>
            <a:off x="7325712" y="2590800"/>
            <a:ext cx="315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0011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CBF7F7-D5C4-529C-A880-4F7EF65E8B65}"/>
              </a:ext>
            </a:extLst>
          </p:cNvPr>
          <p:cNvCxnSpPr/>
          <p:nvPr/>
        </p:nvCxnSpPr>
        <p:spPr>
          <a:xfrm>
            <a:off x="4230413" y="27432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10F58F-F9D6-7B90-55FC-05AFBDFDF8E5}"/>
              </a:ext>
            </a:extLst>
          </p:cNvPr>
          <p:cNvCxnSpPr/>
          <p:nvPr/>
        </p:nvCxnSpPr>
        <p:spPr>
          <a:xfrm>
            <a:off x="4230413" y="30480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876BE0-A2E4-9769-78A8-7E801BEBC26A}"/>
              </a:ext>
            </a:extLst>
          </p:cNvPr>
          <p:cNvCxnSpPr/>
          <p:nvPr/>
        </p:nvCxnSpPr>
        <p:spPr>
          <a:xfrm>
            <a:off x="4230413" y="33528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4D5033-4EFD-D4CA-0F2D-72B4008F0948}"/>
              </a:ext>
            </a:extLst>
          </p:cNvPr>
          <p:cNvCxnSpPr/>
          <p:nvPr/>
        </p:nvCxnSpPr>
        <p:spPr>
          <a:xfrm>
            <a:off x="4219901" y="35814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9C35B3-ED57-B9E2-0A12-C0CA8A620734}"/>
              </a:ext>
            </a:extLst>
          </p:cNvPr>
          <p:cNvCxnSpPr/>
          <p:nvPr/>
        </p:nvCxnSpPr>
        <p:spPr>
          <a:xfrm>
            <a:off x="4219899" y="38862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4C86BD-1091-F3E3-7AF4-16E33D5B76A5}"/>
              </a:ext>
            </a:extLst>
          </p:cNvPr>
          <p:cNvCxnSpPr/>
          <p:nvPr/>
        </p:nvCxnSpPr>
        <p:spPr>
          <a:xfrm>
            <a:off x="4219900" y="41148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015276-6C6F-73CF-DECF-857AA810C467}"/>
              </a:ext>
            </a:extLst>
          </p:cNvPr>
          <p:cNvCxnSpPr/>
          <p:nvPr/>
        </p:nvCxnSpPr>
        <p:spPr>
          <a:xfrm>
            <a:off x="4230413" y="44196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01F55F-AEFF-CBA7-BA68-C12E53D4CE50}"/>
              </a:ext>
            </a:extLst>
          </p:cNvPr>
          <p:cNvCxnSpPr/>
          <p:nvPr/>
        </p:nvCxnSpPr>
        <p:spPr>
          <a:xfrm>
            <a:off x="4230413" y="4724400"/>
            <a:ext cx="309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01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  <a:r>
              <a:rPr lang="ko-KR" altLang="en-US" dirty="0">
                <a:ea typeface="굴림" panose="020B0600000101010101" pitchFamily="50" charset="-127"/>
              </a:rPr>
              <a:t>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범용 비동기 송수신기</a:t>
            </a:r>
            <a:r>
              <a:rPr lang="en-US" altLang="ko-KR" dirty="0">
                <a:ea typeface="굴림" panose="020B0600000101010101" pitchFamily="50" charset="-127"/>
              </a:rPr>
              <a:t>(Universal Asynchronous Receiver/Transmitter)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전이중</a:t>
            </a:r>
            <a:r>
              <a:rPr lang="en-US" altLang="ko-KR" dirty="0">
                <a:ea typeface="굴림" panose="020B0600000101010101" pitchFamily="50" charset="-127"/>
              </a:rPr>
              <a:t>(duplex) </a:t>
            </a:r>
            <a:r>
              <a:rPr lang="ko-KR" altLang="en-US" dirty="0">
                <a:ea typeface="굴림" panose="020B0600000101010101" pitchFamily="50" charset="-127"/>
              </a:rPr>
              <a:t>통신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5B3344-481F-0E4A-1234-377D57BE92FD}"/>
              </a:ext>
            </a:extLst>
          </p:cNvPr>
          <p:cNvSpPr/>
          <p:nvPr/>
        </p:nvSpPr>
        <p:spPr>
          <a:xfrm>
            <a:off x="3636579" y="3627120"/>
            <a:ext cx="1676400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890AF-C312-46C0-1C90-A896072B46B8}"/>
              </a:ext>
            </a:extLst>
          </p:cNvPr>
          <p:cNvSpPr/>
          <p:nvPr/>
        </p:nvSpPr>
        <p:spPr>
          <a:xfrm>
            <a:off x="6705600" y="3657600"/>
            <a:ext cx="1676400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4CE98-E9A9-6157-0C80-29C301F2D5B6}"/>
              </a:ext>
            </a:extLst>
          </p:cNvPr>
          <p:cNvSpPr txBox="1"/>
          <p:nvPr/>
        </p:nvSpPr>
        <p:spPr>
          <a:xfrm>
            <a:off x="4627179" y="3779520"/>
            <a:ext cx="76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</a:t>
            </a:r>
          </a:p>
          <a:p>
            <a:endParaRPr lang="en-US" altLang="ko-KR" dirty="0"/>
          </a:p>
          <a:p>
            <a:r>
              <a:rPr lang="en-US" altLang="ko-KR" dirty="0"/>
              <a:t>RX</a:t>
            </a:r>
          </a:p>
          <a:p>
            <a:endParaRPr lang="en-US" altLang="ko-KR" dirty="0"/>
          </a:p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1A69B-85C1-4505-6DDE-FAAEC96CF060}"/>
              </a:ext>
            </a:extLst>
          </p:cNvPr>
          <p:cNvSpPr txBox="1"/>
          <p:nvPr/>
        </p:nvSpPr>
        <p:spPr>
          <a:xfrm>
            <a:off x="6684579" y="3779520"/>
            <a:ext cx="76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</a:t>
            </a:r>
          </a:p>
          <a:p>
            <a:endParaRPr lang="en-US" altLang="ko-KR" dirty="0"/>
          </a:p>
          <a:p>
            <a:r>
              <a:rPr lang="en-US" altLang="ko-KR" dirty="0"/>
              <a:t>RX</a:t>
            </a:r>
          </a:p>
          <a:p>
            <a:endParaRPr lang="en-US" altLang="ko-KR" dirty="0"/>
          </a:p>
          <a:p>
            <a:r>
              <a:rPr lang="en-US" altLang="ko-KR" dirty="0"/>
              <a:t>GND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0988FE-5A27-08C9-982A-9C7D64C1E14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12979" y="3931920"/>
            <a:ext cx="1371600" cy="5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CC0E03-2CE8-16C0-D857-E45FD3B9079A}"/>
              </a:ext>
            </a:extLst>
          </p:cNvPr>
          <p:cNvCxnSpPr>
            <a:cxnSpLocks/>
          </p:cNvCxnSpPr>
          <p:nvPr/>
        </p:nvCxnSpPr>
        <p:spPr>
          <a:xfrm flipH="1">
            <a:off x="5291958" y="3931920"/>
            <a:ext cx="1392621" cy="5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6CD8C0-F698-70F5-E905-0A2BC039CC6E}"/>
              </a:ext>
            </a:extLst>
          </p:cNvPr>
          <p:cNvCxnSpPr/>
          <p:nvPr/>
        </p:nvCxnSpPr>
        <p:spPr>
          <a:xfrm>
            <a:off x="5312979" y="507492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통신규격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RS-232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RS-422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스크린샷, 폰트, 텍스트, 디자인이(가) 표시된 사진&#10;&#10;자동 생성된 설명">
            <a:extLst>
              <a:ext uri="{FF2B5EF4-FFF2-40B4-BE49-F238E27FC236}">
                <a16:creationId xmlns:a16="http://schemas.microsoft.com/office/drawing/2014/main" id="{4B7E978B-B5BC-EDF6-4524-4FB759594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3" b="34894"/>
          <a:stretch/>
        </p:blipFill>
        <p:spPr>
          <a:xfrm rot="16200000">
            <a:off x="1247676" y="3232887"/>
            <a:ext cx="2514600" cy="2297226"/>
          </a:xfrm>
          <a:prstGeom prst="rect">
            <a:avLst/>
          </a:prstGeom>
        </p:spPr>
      </p:pic>
      <p:pic>
        <p:nvPicPr>
          <p:cNvPr id="5" name="그림 4" descr="스크린샷, 폰트, 텍스트, 디자인이(가) 표시된 사진&#10;&#10;자동 생성된 설명">
            <a:extLst>
              <a:ext uri="{FF2B5EF4-FFF2-40B4-BE49-F238E27FC236}">
                <a16:creationId xmlns:a16="http://schemas.microsoft.com/office/drawing/2014/main" id="{D8B78413-5E21-5D0C-71E3-C374AA5B4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3" b="34894"/>
          <a:stretch/>
        </p:blipFill>
        <p:spPr>
          <a:xfrm rot="16200000">
            <a:off x="4486493" y="3232888"/>
            <a:ext cx="2514600" cy="229722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A23937-0BC3-39D0-A4B2-EA396E173ED1}"/>
              </a:ext>
            </a:extLst>
          </p:cNvPr>
          <p:cNvCxnSpPr>
            <a:cxnSpLocks/>
          </p:cNvCxnSpPr>
          <p:nvPr/>
        </p:nvCxnSpPr>
        <p:spPr>
          <a:xfrm flipH="1">
            <a:off x="1676400" y="4038600"/>
            <a:ext cx="828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63211E-5300-3469-3029-898857C57925}"/>
              </a:ext>
            </a:extLst>
          </p:cNvPr>
          <p:cNvCxnSpPr>
            <a:cxnSpLocks/>
          </p:cNvCxnSpPr>
          <p:nvPr/>
        </p:nvCxnSpPr>
        <p:spPr>
          <a:xfrm flipH="1">
            <a:off x="1676399" y="4343400"/>
            <a:ext cx="828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3CBFA5-D744-AE8F-7B07-7642952F60A6}"/>
              </a:ext>
            </a:extLst>
          </p:cNvPr>
          <p:cNvCxnSpPr>
            <a:cxnSpLocks/>
          </p:cNvCxnSpPr>
          <p:nvPr/>
        </p:nvCxnSpPr>
        <p:spPr>
          <a:xfrm flipH="1">
            <a:off x="1686025" y="4953000"/>
            <a:ext cx="828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3741EF-4967-744A-E073-D583C7FA06B9}"/>
              </a:ext>
            </a:extLst>
          </p:cNvPr>
          <p:cNvSpPr txBox="1"/>
          <p:nvPr/>
        </p:nvSpPr>
        <p:spPr>
          <a:xfrm>
            <a:off x="1066800" y="3825240"/>
            <a:ext cx="7619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66B1D-64B0-A79B-CA93-560B0E4DCDED}"/>
              </a:ext>
            </a:extLst>
          </p:cNvPr>
          <p:cNvSpPr txBox="1"/>
          <p:nvPr/>
        </p:nvSpPr>
        <p:spPr>
          <a:xfrm>
            <a:off x="1066800" y="4164333"/>
            <a:ext cx="7619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B95F5-51DE-7CDA-938E-FA650854B215}"/>
              </a:ext>
            </a:extLst>
          </p:cNvPr>
          <p:cNvSpPr txBox="1"/>
          <p:nvPr/>
        </p:nvSpPr>
        <p:spPr>
          <a:xfrm>
            <a:off x="1066800" y="4762501"/>
            <a:ext cx="7619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A41E2-40AE-E9C9-0B19-A96038E9C9EE}"/>
              </a:ext>
            </a:extLst>
          </p:cNvPr>
          <p:cNvSpPr txBox="1"/>
          <p:nvPr/>
        </p:nvSpPr>
        <p:spPr>
          <a:xfrm>
            <a:off x="4431350" y="3848101"/>
            <a:ext cx="9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TXD+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7172BB-3D92-9397-059D-A262A5FF3A23}"/>
              </a:ext>
            </a:extLst>
          </p:cNvPr>
          <p:cNvSpPr txBox="1"/>
          <p:nvPr/>
        </p:nvSpPr>
        <p:spPr>
          <a:xfrm>
            <a:off x="4431349" y="4152901"/>
            <a:ext cx="914447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RXD+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72D95-C10A-231C-E0B9-51C23C9EBC9B}"/>
              </a:ext>
            </a:extLst>
          </p:cNvPr>
          <p:cNvSpPr txBox="1"/>
          <p:nvPr/>
        </p:nvSpPr>
        <p:spPr>
          <a:xfrm>
            <a:off x="4495800" y="4755276"/>
            <a:ext cx="7619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B27672-4A19-0ACF-B5D7-060457EB5180}"/>
              </a:ext>
            </a:extLst>
          </p:cNvPr>
          <p:cNvCxnSpPr>
            <a:cxnSpLocks/>
          </p:cNvCxnSpPr>
          <p:nvPr/>
        </p:nvCxnSpPr>
        <p:spPr>
          <a:xfrm flipH="1">
            <a:off x="5193349" y="4015739"/>
            <a:ext cx="566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56B3E0-E4B9-47F9-3415-AD169CB1D979}"/>
              </a:ext>
            </a:extLst>
          </p:cNvPr>
          <p:cNvCxnSpPr>
            <a:cxnSpLocks/>
          </p:cNvCxnSpPr>
          <p:nvPr/>
        </p:nvCxnSpPr>
        <p:spPr>
          <a:xfrm flipH="1">
            <a:off x="5193349" y="4343400"/>
            <a:ext cx="566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0D89D9-F2C3-1E6C-60C7-BD7743835A14}"/>
              </a:ext>
            </a:extLst>
          </p:cNvPr>
          <p:cNvCxnSpPr>
            <a:cxnSpLocks/>
          </p:cNvCxnSpPr>
          <p:nvPr/>
        </p:nvCxnSpPr>
        <p:spPr>
          <a:xfrm flipH="1">
            <a:off x="5177060" y="4945775"/>
            <a:ext cx="566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C614E9-FE98-3BCC-CDA7-CC47D9E3BB75}"/>
              </a:ext>
            </a:extLst>
          </p:cNvPr>
          <p:cNvSpPr txBox="1"/>
          <p:nvPr/>
        </p:nvSpPr>
        <p:spPr>
          <a:xfrm>
            <a:off x="7010400" y="3968235"/>
            <a:ext cx="9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TXD-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FDBDB-EE13-8136-9934-68C24F489937}"/>
              </a:ext>
            </a:extLst>
          </p:cNvPr>
          <p:cNvSpPr txBox="1"/>
          <p:nvPr/>
        </p:nvSpPr>
        <p:spPr>
          <a:xfrm>
            <a:off x="7010400" y="4252599"/>
            <a:ext cx="9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RXD-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F750CB-E8D1-81CF-A7E9-A626109CFB71}"/>
              </a:ext>
            </a:extLst>
          </p:cNvPr>
          <p:cNvCxnSpPr>
            <a:cxnSpLocks/>
          </p:cNvCxnSpPr>
          <p:nvPr/>
        </p:nvCxnSpPr>
        <p:spPr>
          <a:xfrm flipH="1">
            <a:off x="6412549" y="4152901"/>
            <a:ext cx="566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DF61623-0CDF-221E-CA0A-A488608F22B2}"/>
              </a:ext>
            </a:extLst>
          </p:cNvPr>
          <p:cNvCxnSpPr>
            <a:cxnSpLocks/>
          </p:cNvCxnSpPr>
          <p:nvPr/>
        </p:nvCxnSpPr>
        <p:spPr>
          <a:xfrm flipH="1">
            <a:off x="6443667" y="4453818"/>
            <a:ext cx="566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FDF957-06AE-EE0A-70B2-0FA912795E9A}"/>
              </a:ext>
            </a:extLst>
          </p:cNvPr>
          <p:cNvSpPr txBox="1"/>
          <p:nvPr/>
        </p:nvSpPr>
        <p:spPr>
          <a:xfrm>
            <a:off x="2286000" y="57759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RS-232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EB835-853B-A824-ED98-30D7EFE40103}"/>
              </a:ext>
            </a:extLst>
          </p:cNvPr>
          <p:cNvSpPr txBox="1"/>
          <p:nvPr/>
        </p:nvSpPr>
        <p:spPr>
          <a:xfrm>
            <a:off x="5562600" y="57906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RS-422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683B3-48D3-42F8-974A-49B2457C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34" y="2929604"/>
            <a:ext cx="3873437" cy="30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ASCII </a:t>
            </a:r>
            <a:r>
              <a:rPr lang="ko-KR" altLang="en-US" dirty="0">
                <a:ea typeface="굴림" panose="020B0600000101010101" pitchFamily="50" charset="-127"/>
              </a:rPr>
              <a:t>코드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평행, 번호, 스크린샷이(가) 표시된 사진&#10;&#10;자동 생성된 설명">
            <a:extLst>
              <a:ext uri="{FF2B5EF4-FFF2-40B4-BE49-F238E27FC236}">
                <a16:creationId xmlns:a16="http://schemas.microsoft.com/office/drawing/2014/main" id="{FE840B8F-E5DE-85A7-0B0F-2DA6BEA9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64" y="1732597"/>
            <a:ext cx="3229871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Baud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Rate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시리얼 라인에서의 데이터 전송 속도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057F8D2-8579-386C-A459-1F978755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2489201"/>
            <a:ext cx="58197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UART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TX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Transmit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폰트, 도표, 번호이(가) 표시된 사진&#10;&#10;자동 생성된 설명">
            <a:extLst>
              <a:ext uri="{FF2B5EF4-FFF2-40B4-BE49-F238E27FC236}">
                <a16:creationId xmlns:a16="http://schemas.microsoft.com/office/drawing/2014/main" id="{61F24C66-2453-9EF4-777F-B03A0753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9"/>
          <a:stretch/>
        </p:blipFill>
        <p:spPr>
          <a:xfrm>
            <a:off x="2819400" y="2863007"/>
            <a:ext cx="5725324" cy="1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3987</TotalTime>
  <Words>242</Words>
  <Application>Microsoft Office PowerPoint</Application>
  <PresentationFormat>와이드스크린</PresentationFormat>
  <Paragraphs>111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201921291 박성현 System Semiconductor Engineering University of Sangmyung</vt:lpstr>
      <vt:lpstr>Contents</vt:lpstr>
      <vt:lpstr>직렬 통신과 병렬 통신</vt:lpstr>
      <vt:lpstr>직렬 통신과 병렬 통신</vt:lpstr>
      <vt:lpstr>UART</vt:lpstr>
      <vt:lpstr>UART</vt:lpstr>
      <vt:lpstr>UART</vt:lpstr>
      <vt:lpstr>UART</vt:lpstr>
      <vt:lpstr>UART</vt:lpstr>
      <vt:lpstr>UART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박성현</cp:lastModifiedBy>
  <cp:revision>418</cp:revision>
  <dcterms:created xsi:type="dcterms:W3CDTF">2013-05-12T07:12:15Z</dcterms:created>
  <dcterms:modified xsi:type="dcterms:W3CDTF">2023-08-27T15:19:57Z</dcterms:modified>
</cp:coreProperties>
</file>