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466" r:id="rId3"/>
    <p:sldId id="475" r:id="rId4"/>
    <p:sldId id="468" r:id="rId5"/>
    <p:sldId id="469" r:id="rId6"/>
    <p:sldId id="471" r:id="rId7"/>
    <p:sldId id="472" r:id="rId8"/>
    <p:sldId id="473" r:id="rId9"/>
    <p:sldId id="474" r:id="rId10"/>
    <p:sldId id="476" r:id="rId11"/>
    <p:sldId id="479" r:id="rId12"/>
    <p:sldId id="480" r:id="rId13"/>
    <p:sldId id="481" r:id="rId14"/>
    <p:sldId id="482" r:id="rId15"/>
    <p:sldId id="483" r:id="rId16"/>
    <p:sldId id="484" r:id="rId17"/>
    <p:sldId id="485" r:id="rId18"/>
    <p:sldId id="486" r:id="rId19"/>
    <p:sldId id="487" r:id="rId20"/>
    <p:sldId id="488" r:id="rId21"/>
    <p:sldId id="489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10" autoAdjust="0"/>
    <p:restoredTop sz="85179" autoAdjust="0"/>
  </p:normalViewPr>
  <p:slideViewPr>
    <p:cSldViewPr>
      <p:cViewPr varScale="1">
        <p:scale>
          <a:sx n="78" d="100"/>
          <a:sy n="78" d="100"/>
        </p:scale>
        <p:origin x="168" y="5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2023. 7. 20.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결론적으로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연속적 할당은 조합 논리 회로의 표현에 적합하며 빠른 업데이트와 병렬로 실행되는 특성을 가지고 있습니다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반면에 절차적 할당은 순차적 논리 회로를 표현하는데 사용되며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조건과 반복문을 포함할 수 있는 정교한 로직을 구현하는 데 유용합니다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979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6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093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857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587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255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60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47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00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609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6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모든 문장이 시뮬레이션 시간 0에서 수행을 시작.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문장의 실행 순서는  알 수 없다.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sz="200" dirty="0"/>
          </a:p>
          <a:p>
            <a:pPr>
              <a:lnSpc>
                <a:spcPct val="120000"/>
              </a:lnSpc>
            </a:pPr>
            <a:r>
              <a:rPr lang="ko-KR" altLang="en-US" dirty="0"/>
              <a:t>만약 </a:t>
            </a:r>
            <a:r>
              <a:rPr lang="ko-KR" altLang="en-US" dirty="0" err="1"/>
              <a:t>x</a:t>
            </a:r>
            <a:r>
              <a:rPr lang="ko-KR" altLang="en-US" dirty="0"/>
              <a:t> = 1’b0과 </a:t>
            </a:r>
            <a:r>
              <a:rPr lang="ko-KR" altLang="en-US" dirty="0" err="1"/>
              <a:t>y</a:t>
            </a:r>
            <a:r>
              <a:rPr lang="ko-KR" altLang="en-US" dirty="0"/>
              <a:t> = 1’b1이 먼저 수행되면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변수 </a:t>
            </a:r>
            <a:r>
              <a:rPr lang="ko-KR" altLang="en-US" dirty="0" err="1"/>
              <a:t>z와</a:t>
            </a:r>
            <a:r>
              <a:rPr lang="ko-KR" altLang="en-US" dirty="0"/>
              <a:t> </a:t>
            </a:r>
            <a:r>
              <a:rPr lang="ko-KR" altLang="en-US" dirty="0" err="1"/>
              <a:t>w는</a:t>
            </a:r>
            <a:r>
              <a:rPr lang="ko-KR" altLang="en-US" dirty="0"/>
              <a:t> </a:t>
            </a:r>
            <a:r>
              <a:rPr lang="en-US" altLang="ko-KR" dirty="0"/>
              <a:t>2’b01</a:t>
            </a:r>
            <a:r>
              <a:rPr lang="ko-KR" altLang="en-US" dirty="0"/>
              <a:t>과 </a:t>
            </a:r>
            <a:r>
              <a:rPr lang="en-US" altLang="ko-KR" dirty="0"/>
              <a:t>2’b10</a:t>
            </a:r>
            <a:r>
              <a:rPr lang="ko-KR" altLang="en-US" dirty="0" err="1"/>
              <a:t>를</a:t>
            </a:r>
            <a:r>
              <a:rPr lang="ko-KR" altLang="en-US" dirty="0"/>
              <a:t> 가질 것이다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</a:pPr>
            <a:endParaRPr lang="en-US" altLang="ko-KR" sz="200" dirty="0"/>
          </a:p>
          <a:p>
            <a:pPr>
              <a:lnSpc>
                <a:spcPct val="120000"/>
              </a:lnSpc>
            </a:pPr>
            <a:r>
              <a:rPr lang="ko-KR" altLang="en-US" dirty="0"/>
              <a:t>만약 </a:t>
            </a:r>
            <a:r>
              <a:rPr lang="en-US" altLang="ko-KR" dirty="0"/>
              <a:t>x = 1’b0</a:t>
            </a:r>
            <a:r>
              <a:rPr lang="ko-KR" altLang="en-US" dirty="0"/>
              <a:t>과 </a:t>
            </a:r>
            <a:r>
              <a:rPr lang="en-US" altLang="ko-KR" dirty="0"/>
              <a:t>y = 1’b1</a:t>
            </a:r>
            <a:r>
              <a:rPr lang="ko-KR" altLang="en-US" dirty="0"/>
              <a:t>이 뒤에 수행되면 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변수 </a:t>
            </a:r>
            <a:r>
              <a:rPr lang="en-US" altLang="ko-KR" dirty="0"/>
              <a:t>z</a:t>
            </a:r>
            <a:r>
              <a:rPr lang="ko-KR" altLang="en-US" dirty="0"/>
              <a:t>와 </a:t>
            </a:r>
            <a:r>
              <a:rPr lang="en-US" altLang="ko-KR" dirty="0"/>
              <a:t>w</a:t>
            </a:r>
            <a:r>
              <a:rPr lang="ko-KR" altLang="en-US" dirty="0"/>
              <a:t>는 </a:t>
            </a:r>
            <a:r>
              <a:rPr lang="en-US" altLang="ko-KR" dirty="0"/>
              <a:t>2‘bxx</a:t>
            </a:r>
            <a:r>
              <a:rPr lang="ko-KR" altLang="en-US" dirty="0"/>
              <a:t>와 </a:t>
            </a:r>
            <a:r>
              <a:rPr lang="en-US" altLang="ko-KR" dirty="0"/>
              <a:t>2’bxx</a:t>
            </a:r>
            <a:r>
              <a:rPr lang="ko-KR" altLang="en-US" dirty="0" err="1"/>
              <a:t>를</a:t>
            </a:r>
            <a:r>
              <a:rPr lang="ko-KR" altLang="en-US" dirty="0"/>
              <a:t> 가질 것이다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</a:pPr>
            <a:endParaRPr lang="en-US" altLang="ko-KR" sz="200" dirty="0"/>
          </a:p>
          <a:p>
            <a:pPr>
              <a:lnSpc>
                <a:spcPct val="120000"/>
              </a:lnSpc>
            </a:pPr>
            <a:r>
              <a:rPr lang="ko-KR" altLang="en-US" dirty="0"/>
              <a:t>그러므로 </a:t>
            </a:r>
            <a:r>
              <a:rPr lang="en-US" altLang="ko-KR" dirty="0"/>
              <a:t>z</a:t>
            </a:r>
            <a:r>
              <a:rPr lang="ko-KR" altLang="en-US" dirty="0"/>
              <a:t>와 </a:t>
            </a:r>
            <a:r>
              <a:rPr lang="en-US" altLang="ko-KR" dirty="0"/>
              <a:t>w</a:t>
            </a:r>
            <a:r>
              <a:rPr lang="ko-KR" altLang="en-US" dirty="0"/>
              <a:t>의 결과는 결정지을 수 없고</a:t>
            </a:r>
            <a:r>
              <a:rPr lang="en-US" altLang="ko-KR" dirty="0"/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시뮬레이터에 의존한다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85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ea typeface="굴림" panose="020B0600000101010101" pitchFamily="50" charset="-127"/>
              </a:rPr>
              <a:t>데이터 플로우 모델링은 회로의 동작을 데이터 흐름 관점에서 표현하는 방식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>
                <a:ea typeface="굴림" panose="020B0600000101010101" pitchFamily="50" charset="-127"/>
              </a:rPr>
              <a:t>장점 </a:t>
            </a:r>
            <a:r>
              <a:rPr lang="en-US" altLang="ko-KR" dirty="0">
                <a:ea typeface="굴림" panose="020B0600000101010101" pitchFamily="50" charset="-127"/>
              </a:rPr>
              <a:t>:</a:t>
            </a:r>
            <a:r>
              <a:rPr lang="ko-KR" altLang="en-US" dirty="0">
                <a:ea typeface="굴림" panose="020B0600000101010101" pitchFamily="50" charset="-127"/>
              </a:rPr>
              <a:t> 회로의 동작을 입력 </a:t>
            </a:r>
            <a:r>
              <a:rPr lang="en-US" altLang="ko-KR" dirty="0">
                <a:ea typeface="굴림" panose="020B0600000101010101" pitchFamily="50" charset="-127"/>
              </a:rPr>
              <a:t>–</a:t>
            </a:r>
            <a:r>
              <a:rPr lang="ko-KR" altLang="en-US" dirty="0">
                <a:ea typeface="굴림" panose="020B0600000101010101" pitchFamily="50" charset="-127"/>
              </a:rPr>
              <a:t> 출력 관계와 데이터 흐름에 따라 표현하게 되어 논리 회로에 대한 이해가 높아짐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&lt;</a:t>
            </a:r>
            <a:r>
              <a:rPr lang="ko-KR" altLang="en-US" dirty="0">
                <a:ea typeface="굴림" panose="020B0600000101010101" pitchFamily="50" charset="-127"/>
              </a:rPr>
              <a:t>연속할당</a:t>
            </a:r>
            <a:r>
              <a:rPr lang="en-US" altLang="ko-KR" dirty="0">
                <a:ea typeface="굴림" panose="020B0600000101010101" pitchFamily="50" charset="-127"/>
              </a:rPr>
              <a:t>&gt;</a:t>
            </a:r>
            <a:r>
              <a:rPr lang="ko-KR" altLang="en-US" dirty="0">
                <a:ea typeface="굴림" panose="020B0600000101010101" pitchFamily="50" charset="-127"/>
              </a:rPr>
              <a:t>은 </a:t>
            </a:r>
            <a:r>
              <a:rPr lang="en-US" altLang="ko-KR" dirty="0">
                <a:ea typeface="굴림" panose="020B0600000101010101" pitchFamily="50" charset="-127"/>
              </a:rPr>
              <a:t>wire</a:t>
            </a:r>
            <a:r>
              <a:rPr lang="ko-KR" altLang="en-US" dirty="0">
                <a:ea typeface="굴림" panose="020B0600000101010101" pitchFamily="50" charset="-127"/>
              </a:rPr>
              <a:t>데이터 형식에 사용되는 할당 방식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ko-KR" altLang="en-US" dirty="0">
                <a:ea typeface="굴림" panose="020B0600000101010101" pitchFamily="50" charset="-127"/>
              </a:rPr>
              <a:t>입력 신호에 따라 출력신호를 연속적으로 계산하고 갱신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ko-KR" altLang="en-US" dirty="0">
                <a:ea typeface="굴림" panose="020B0600000101010101" pitchFamily="50" charset="-127"/>
              </a:rPr>
              <a:t>논리 연산자 및 산술 연산자를 포함한 표현식을 </a:t>
            </a:r>
            <a:r>
              <a:rPr lang="en-US" altLang="ko-KR" dirty="0">
                <a:ea typeface="굴림" panose="020B0600000101010101" pitchFamily="50" charset="-127"/>
              </a:rPr>
              <a:t>wire</a:t>
            </a:r>
            <a:r>
              <a:rPr lang="ko-KR" altLang="en-US" dirty="0">
                <a:ea typeface="굴림" panose="020B0600000101010101" pitchFamily="50" charset="-127"/>
              </a:rPr>
              <a:t>에 할당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6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ea typeface="굴림" panose="020B0600000101010101" pitchFamily="50" charset="-127"/>
              </a:rPr>
              <a:t>시간 딜레이를 설계 및 모델링하는데 사용됨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>
                <a:ea typeface="굴림" panose="020B0600000101010101" pitchFamily="50" charset="-127"/>
              </a:rPr>
              <a:t>시뮬레이션이나 테스트 벤치에서 주로 사용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ko-KR" altLang="en-US" dirty="0">
                <a:ea typeface="굴림" panose="020B0600000101010101" pitchFamily="50" charset="-127"/>
              </a:rPr>
              <a:t>시뮬레이션 시간을 지연 또는 변수에 값을 할당하는 것을 특정 시간만큼 지연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ko-KR" altLang="en-US" dirty="0">
                <a:ea typeface="굴림" panose="020B0600000101010101" pitchFamily="50" charset="-127"/>
              </a:rPr>
              <a:t>실제 하드웨어 설계와 관련한 동작이나 속도를 반영할 수 있으므로 중요한 개념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8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82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814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869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17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Initial </a:t>
            </a:r>
            <a:r>
              <a:rPr lang="ko-KR" altLang="en-US" dirty="0">
                <a:ea typeface="굴림" panose="020B0600000101010101" pitchFamily="50" charset="-127"/>
              </a:rPr>
              <a:t>블록은 시뮬레이션 시작 시 한 번만 실행되는 명령문 블록입니다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  <a:r>
              <a:rPr lang="ko-KR" altLang="en-US" dirty="0">
                <a:ea typeface="굴림" panose="020B0600000101010101" pitchFamily="50" charset="-127"/>
              </a:rPr>
              <a:t> 주로 초기화 루틴 테스트 시나리오 작성</a:t>
            </a:r>
            <a:r>
              <a:rPr lang="en-US" altLang="ko-KR" dirty="0">
                <a:ea typeface="굴림" panose="020B0600000101010101" pitchFamily="50" charset="-127"/>
              </a:rPr>
              <a:t>,</a:t>
            </a:r>
            <a:r>
              <a:rPr lang="ko-KR" altLang="en-US" dirty="0">
                <a:ea typeface="굴림" panose="020B0600000101010101" pitchFamily="50" charset="-127"/>
              </a:rPr>
              <a:t> 변수 생성 및 초기값 할당 등에 사용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ko-KR" altLang="en-US" dirty="0">
                <a:ea typeface="굴림" panose="020B0600000101010101" pitchFamily="50" charset="-127"/>
              </a:rPr>
              <a:t>순차적으로 실행</a:t>
            </a:r>
            <a:r>
              <a:rPr lang="en-US" altLang="ko-KR" dirty="0">
                <a:ea typeface="굴림" panose="020B0600000101010101" pitchFamily="50" charset="-127"/>
              </a:rPr>
              <a:t>,</a:t>
            </a:r>
            <a:r>
              <a:rPr lang="ko-KR" altLang="en-US" dirty="0">
                <a:ea typeface="굴림" panose="020B0600000101010101" pitchFamily="50" charset="-127"/>
              </a:rPr>
              <a:t> 주로 테스트 벤치에서 사용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Always</a:t>
            </a:r>
            <a:r>
              <a:rPr lang="ko-KR" altLang="en-US" dirty="0">
                <a:ea typeface="굴림" panose="020B0600000101010101" pitchFamily="50" charset="-127"/>
              </a:rPr>
              <a:t>는 시뮬레이션 시작 시 한 번만 실행되는 명령문 블록입니다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  <a:r>
              <a:rPr lang="ko-KR" altLang="en-US" dirty="0">
                <a:ea typeface="굴림" panose="020B0600000101010101" pitchFamily="50" charset="-127"/>
              </a:rPr>
              <a:t> 주로 초기화 루틴 테스트 시나리오 작성</a:t>
            </a:r>
            <a:r>
              <a:rPr lang="en-US" altLang="ko-KR" dirty="0">
                <a:ea typeface="굴림" panose="020B0600000101010101" pitchFamily="50" charset="-127"/>
              </a:rPr>
              <a:t>,</a:t>
            </a:r>
            <a:r>
              <a:rPr lang="ko-KR" altLang="en-US" dirty="0">
                <a:ea typeface="굴림" panose="020B0600000101010101" pitchFamily="50" charset="-127"/>
              </a:rPr>
              <a:t> 변수 생성 및 초기값 할당 등에 사용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ko-KR" altLang="en-US" dirty="0">
                <a:ea typeface="굴림" panose="020B0600000101010101" pitchFamily="50" charset="-127"/>
              </a:rPr>
              <a:t>순차적으로 실행</a:t>
            </a:r>
            <a:r>
              <a:rPr lang="en-US" altLang="ko-KR" dirty="0">
                <a:ea typeface="굴림" panose="020B0600000101010101" pitchFamily="50" charset="-127"/>
              </a:rPr>
              <a:t>,</a:t>
            </a:r>
            <a:r>
              <a:rPr lang="ko-KR" altLang="en-US" dirty="0">
                <a:ea typeface="굴림" panose="020B0600000101010101" pitchFamily="50" charset="-127"/>
              </a:rPr>
              <a:t> 주로 테스트 벤치에서 사용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9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7/20/23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7/20/23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7/20/23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7/20/23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7/20/23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7/20/23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7/20/23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summer 2023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828801"/>
            <a:ext cx="960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C00000"/>
                </a:solidFill>
              </a:rPr>
              <a:t>Chapter 6~7</a:t>
            </a: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202021304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백명운</a:t>
            </a:r>
            <a:r>
              <a:rPr lang="en-US" altLang="ko-KR" sz="2000" dirty="0"/>
              <a:t> 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행위 수준 모델링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굴림" panose="020B0600000101010101" pitchFamily="50" charset="-127"/>
              </a:rPr>
              <a:t>구조적 프로시저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Initial</a:t>
            </a:r>
            <a:r>
              <a:rPr lang="ko-KR" altLang="en-US" dirty="0">
                <a:ea typeface="굴림" panose="020B0600000101010101" pitchFamily="50" charset="-127"/>
              </a:rPr>
              <a:t> 구문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	-</a:t>
            </a:r>
            <a:r>
              <a:rPr lang="ko-KR" altLang="en-US" dirty="0">
                <a:ea typeface="굴림" panose="020B0600000101010101" pitchFamily="50" charset="-127"/>
              </a:rPr>
              <a:t> 시뮬레이션 시작 시 한 번만 실행되는 명령문 블록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	-</a:t>
            </a:r>
            <a:r>
              <a:rPr lang="ko-KR" altLang="en-US" dirty="0">
                <a:ea typeface="굴림" panose="020B0600000101010101" pitchFamily="50" charset="-127"/>
              </a:rPr>
              <a:t> 주로 초기화 루틴 테스트 시나리오 작성</a:t>
            </a:r>
            <a:r>
              <a:rPr lang="en-US" altLang="ko-KR" dirty="0">
                <a:ea typeface="굴림" panose="020B0600000101010101" pitchFamily="50" charset="-127"/>
              </a:rPr>
              <a:t>,</a:t>
            </a:r>
            <a:r>
              <a:rPr lang="ko-KR" altLang="en-US" dirty="0">
                <a:ea typeface="굴림" panose="020B0600000101010101" pitchFamily="50" charset="-127"/>
              </a:rPr>
              <a:t> 변수 생성 및 초기값 </a:t>
            </a:r>
            <a:r>
              <a:rPr lang="en-US" altLang="ko-KR" dirty="0">
                <a:ea typeface="굴림" panose="020B0600000101010101" pitchFamily="50" charset="-127"/>
              </a:rPr>
              <a:t>	  	</a:t>
            </a:r>
            <a:r>
              <a:rPr lang="ko-KR" altLang="en-US" dirty="0">
                <a:ea typeface="굴림" panose="020B0600000101010101" pitchFamily="50" charset="-127"/>
              </a:rPr>
              <a:t>할당 등에 사용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	-</a:t>
            </a:r>
            <a:r>
              <a:rPr lang="ko-KR" altLang="en-US" dirty="0">
                <a:ea typeface="굴림" panose="020B0600000101010101" pitchFamily="50" charset="-127"/>
              </a:rPr>
              <a:t>순차적으로 실행</a:t>
            </a:r>
            <a:r>
              <a:rPr lang="en-US" altLang="ko-KR" dirty="0">
                <a:ea typeface="굴림" panose="020B0600000101010101" pitchFamily="50" charset="-127"/>
              </a:rPr>
              <a:t>,</a:t>
            </a:r>
            <a:r>
              <a:rPr lang="ko-KR" altLang="en-US" dirty="0">
                <a:ea typeface="굴림" panose="020B0600000101010101" pitchFamily="50" charset="-127"/>
              </a:rPr>
              <a:t> 주로 테스트 벤치에서 사용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Always </a:t>
            </a:r>
            <a:r>
              <a:rPr lang="ko-KR" altLang="en-US" dirty="0">
                <a:ea typeface="굴림" panose="020B0600000101010101" pitchFamily="50" charset="-127"/>
              </a:rPr>
              <a:t>구문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ea typeface="굴림" panose="020B0600000101010101" pitchFamily="50" charset="-127"/>
              </a:rPr>
              <a:t>        </a:t>
            </a:r>
            <a:r>
              <a:rPr lang="en-US" altLang="ko-KR" dirty="0">
                <a:ea typeface="굴림" panose="020B0600000101010101" pitchFamily="50" charset="-127"/>
              </a:rPr>
              <a:t>-always </a:t>
            </a:r>
            <a:r>
              <a:rPr lang="ko-KR" altLang="en-US" dirty="0">
                <a:ea typeface="굴림" panose="020B0600000101010101" pitchFamily="50" charset="-127"/>
              </a:rPr>
              <a:t>구문은 특정 조건이 충족될 때 반복적으로 시행되는 블록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	- </a:t>
            </a:r>
            <a:r>
              <a:rPr lang="ko-KR" altLang="en-US" dirty="0">
                <a:ea typeface="굴림" panose="020B0600000101010101" pitchFamily="50" charset="-127"/>
              </a:rPr>
              <a:t>클럭 </a:t>
            </a:r>
            <a:r>
              <a:rPr lang="ko-KR" altLang="en-US" dirty="0" err="1">
                <a:ea typeface="굴림" panose="020B0600000101010101" pitchFamily="50" charset="-127"/>
              </a:rPr>
              <a:t>엣지</a:t>
            </a:r>
            <a:r>
              <a:rPr lang="ko-KR" altLang="en-US" dirty="0">
                <a:ea typeface="굴림" panose="020B0600000101010101" pitchFamily="50" charset="-127"/>
              </a:rPr>
              <a:t> 또는 입력 신호의 변경에 따라 실행되며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ko-KR" altLang="en-US" dirty="0">
                <a:ea typeface="굴림" panose="020B0600000101010101" pitchFamily="50" charset="-127"/>
              </a:rPr>
              <a:t>순차적 회로의</a:t>
            </a:r>
            <a:r>
              <a:rPr lang="en-US" altLang="ko-KR" dirty="0">
                <a:ea typeface="굴림" panose="020B0600000101010101" pitchFamily="50" charset="-127"/>
              </a:rPr>
              <a:t>	</a:t>
            </a:r>
            <a:r>
              <a:rPr lang="ko-KR" altLang="en-US" dirty="0">
                <a:ea typeface="굴림" panose="020B0600000101010101" pitchFamily="50" charset="-127"/>
              </a:rPr>
              <a:t>동작을 설명하는데 주로 사용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90735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절차적 할당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>
                <a:ea typeface="굴림" panose="020B0600000101010101" pitchFamily="50" charset="-127"/>
              </a:rPr>
              <a:t>블록킹</a:t>
            </a:r>
            <a:r>
              <a:rPr lang="en-US" altLang="ko-KR" dirty="0">
                <a:ea typeface="굴림" panose="020B0600000101010101" pitchFamily="50" charset="-127"/>
              </a:rPr>
              <a:t>(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=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해당 블록이 완료되기 전까지 다음 구문이 실행되지 않음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순서 회로나 조합논리 회로에 사용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ko-KR" altLang="en-US" dirty="0" err="1">
                <a:ea typeface="굴림" panose="020B0600000101010101" pitchFamily="50" charset="-127"/>
              </a:rPr>
              <a:t>논블록킹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(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&lt;=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병렬 로직 구현에 적합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같은 시점에 실행되고</a:t>
            </a:r>
            <a:r>
              <a:rPr lang="en-US" altLang="ko-KR" dirty="0">
                <a:ea typeface="굴림" panose="020B0600000101010101" pitchFamily="50" charset="-127"/>
              </a:rPr>
              <a:t>,</a:t>
            </a:r>
            <a:r>
              <a:rPr lang="ko-KR" altLang="en-US" dirty="0">
                <a:ea typeface="굴림" panose="020B0600000101010101" pitchFamily="50" charset="-127"/>
              </a:rPr>
              <a:t> 동시에 변경사항을 저장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주로 동기 순차 회로를 구현할 때 사용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0E9C8268-072A-62E9-2998-B77C8B230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0" y="1554479"/>
            <a:ext cx="2933700" cy="1460500"/>
          </a:xfrm>
          <a:prstGeom prst="rect">
            <a:avLst/>
          </a:prstGeom>
        </p:spPr>
      </p:pic>
      <p:pic>
        <p:nvPicPr>
          <p:cNvPr id="6" name="그림 5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AB51DBB6-4F14-6171-6CFE-9AE642F19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3317241"/>
            <a:ext cx="28956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038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타이밍 제어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지연 제어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ko-KR" altLang="en-US" dirty="0">
                <a:ea typeface="굴림" panose="020B0600000101010101" pitchFamily="50" charset="-127"/>
              </a:rPr>
              <a:t>이벤트 제어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6" name="그림 5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2FB2ABB8-4ECD-963B-1FC9-1E559017E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805782"/>
            <a:ext cx="24765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949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조건문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If </a:t>
            </a:r>
            <a:r>
              <a:rPr lang="ko-KR" altLang="en-US" dirty="0">
                <a:ea typeface="굴림" panose="020B0600000101010101" pitchFamily="50" charset="-127"/>
              </a:rPr>
              <a:t>문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특정 조건에 따라서 결정하기 위해 이 조건은 문장을 수행할지 말지를 결정하는데 사용됨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B86CAD4-11A5-47EF-8723-35B6DEAA7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89201"/>
            <a:ext cx="4394200" cy="3683000"/>
          </a:xfrm>
          <a:prstGeom prst="rect">
            <a:avLst/>
          </a:prstGeom>
        </p:spPr>
      </p:pic>
      <p:pic>
        <p:nvPicPr>
          <p:cNvPr id="6" name="그림 5" descr="스크린샷, 라인, 사각형이(가) 표시된 사진&#10;&#10;자동 생성된 설명">
            <a:extLst>
              <a:ext uri="{FF2B5EF4-FFF2-40B4-BE49-F238E27FC236}">
                <a16:creationId xmlns:a16="http://schemas.microsoft.com/office/drawing/2014/main" id="{0F606A4B-1A7C-2B5F-CB68-05D486C30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564129"/>
            <a:ext cx="38608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04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다중분기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Case</a:t>
            </a:r>
            <a:r>
              <a:rPr lang="ko-KR" altLang="en-US" dirty="0">
                <a:ea typeface="굴림" panose="020B0600000101010101" pitchFamily="50" charset="-127"/>
              </a:rPr>
              <a:t>문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여러가지 조건 중 하나를 선택하여 실행 하는데 사용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가독성이 좋으며</a:t>
            </a:r>
            <a:r>
              <a:rPr lang="en-US" altLang="ko-KR" dirty="0">
                <a:ea typeface="굴림" panose="020B0600000101010101" pitchFamily="50" charset="-127"/>
              </a:rPr>
              <a:t>,</a:t>
            </a:r>
            <a:r>
              <a:rPr lang="ko-KR" altLang="en-US" dirty="0">
                <a:ea typeface="굴림" panose="020B0600000101010101" pitchFamily="50" charset="-127"/>
              </a:rPr>
              <a:t> 조건별로 분기를 정의 </a:t>
            </a:r>
            <a:r>
              <a:rPr lang="ko-KR" altLang="en-US" dirty="0" err="1">
                <a:ea typeface="굴림" panose="020B0600000101010101" pitchFamily="50" charset="-127"/>
              </a:rPr>
              <a:t>해야할</a:t>
            </a:r>
            <a:r>
              <a:rPr lang="ko-KR" altLang="en-US" dirty="0">
                <a:ea typeface="굴림" panose="020B0600000101010101" pitchFamily="50" charset="-127"/>
              </a:rPr>
              <a:t> 때 유용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 descr="스크린샷, 라인, 사각형, 다채로움이(가) 표시된 사진&#10;&#10;자동 생성된 설명">
            <a:extLst>
              <a:ext uri="{FF2B5EF4-FFF2-40B4-BE49-F238E27FC236}">
                <a16:creationId xmlns:a16="http://schemas.microsoft.com/office/drawing/2014/main" id="{6E61DE34-F0CE-3998-6724-88D53B8C5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019" y="2815409"/>
            <a:ext cx="4532177" cy="1527991"/>
          </a:xfrm>
          <a:prstGeom prst="rect">
            <a:avLst/>
          </a:prstGeom>
        </p:spPr>
      </p:pic>
      <p:pic>
        <p:nvPicPr>
          <p:cNvPr id="6" name="그림 5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A8E5CD80-BEC8-3726-6A64-5CA4C8891C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667000"/>
            <a:ext cx="3124200" cy="36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931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루프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While 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For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Repeat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Forever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모든 루프는</a:t>
            </a:r>
            <a:r>
              <a:rPr lang="en-US" altLang="ko-KR" dirty="0">
                <a:ea typeface="굴림" panose="020B0600000101010101" pitchFamily="50" charset="-127"/>
              </a:rPr>
              <a:t> initial </a:t>
            </a:r>
            <a:r>
              <a:rPr lang="ko-KR" altLang="en-US" dirty="0">
                <a:ea typeface="굴림" panose="020B0600000101010101" pitchFamily="50" charset="-127"/>
              </a:rPr>
              <a:t>또는 </a:t>
            </a:r>
            <a:r>
              <a:rPr lang="en-US" altLang="ko-KR" dirty="0">
                <a:ea typeface="굴림" panose="020B0600000101010101" pitchFamily="50" charset="-127"/>
              </a:rPr>
              <a:t>always</a:t>
            </a:r>
            <a:r>
              <a:rPr lang="ko-KR" altLang="en-US" dirty="0">
                <a:ea typeface="굴림" panose="020B0600000101010101" pitchFamily="50" charset="-127"/>
              </a:rPr>
              <a:t> 블록 안에 위치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76544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While </a:t>
            </a:r>
            <a:r>
              <a:rPr lang="ko-KR" altLang="en-US" dirty="0">
                <a:ea typeface="굴림" panose="020B0600000101010101" pitchFamily="50" charset="-127"/>
              </a:rPr>
              <a:t>루프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수식이 </a:t>
            </a:r>
            <a:r>
              <a:rPr lang="ko-KR" altLang="en-US" dirty="0" err="1">
                <a:ea typeface="굴림" panose="020B0600000101010101" pitchFamily="50" charset="-127"/>
              </a:rPr>
              <a:t>거짓이될</a:t>
            </a:r>
            <a:r>
              <a:rPr lang="ko-KR" altLang="en-US" dirty="0">
                <a:ea typeface="굴림" panose="020B0600000101010101" pitchFamily="50" charset="-127"/>
              </a:rPr>
              <a:t> 때까지 수행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C9D88AD-2CF7-20FA-C2A6-D47FBE768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16668"/>
            <a:ext cx="54610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008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For </a:t>
            </a:r>
            <a:r>
              <a:rPr lang="ko-KR" altLang="en-US" dirty="0">
                <a:ea typeface="굴림" panose="020B0600000101010101" pitchFamily="50" charset="-127"/>
              </a:rPr>
              <a:t>루프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구성 </a:t>
            </a:r>
            <a:r>
              <a:rPr lang="en-US" altLang="ko-KR" dirty="0">
                <a:ea typeface="굴림" panose="020B0600000101010101" pitchFamily="50" charset="-127"/>
              </a:rPr>
              <a:t>: </a:t>
            </a:r>
            <a:r>
              <a:rPr lang="ko-KR" altLang="en-US" dirty="0">
                <a:ea typeface="굴림" panose="020B0600000101010101" pitchFamily="50" charset="-127"/>
              </a:rPr>
              <a:t>초기화 상태</a:t>
            </a:r>
            <a:r>
              <a:rPr lang="en-US" altLang="ko-KR" dirty="0">
                <a:ea typeface="굴림" panose="020B0600000101010101" pitchFamily="50" charset="-127"/>
              </a:rPr>
              <a:t>,  </a:t>
            </a:r>
            <a:r>
              <a:rPr lang="ko-KR" altLang="en-US" dirty="0">
                <a:ea typeface="굴림" panose="020B0600000101010101" pitchFamily="50" charset="-127"/>
              </a:rPr>
              <a:t>종료상태가 참인지를 판단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ko-KR" altLang="en-US" dirty="0">
                <a:ea typeface="굴림" panose="020B0600000101010101" pitchFamily="50" charset="-127"/>
              </a:rPr>
              <a:t>제어 변수를 바꾸기 위한 </a:t>
            </a:r>
            <a:r>
              <a:rPr lang="en-US" altLang="ko-KR" dirty="0">
                <a:ea typeface="굴림" panose="020B0600000101010101" pitchFamily="50" charset="-127"/>
              </a:rPr>
              <a:t>	</a:t>
            </a:r>
            <a:r>
              <a:rPr lang="ko-KR" altLang="en-US" dirty="0">
                <a:ea typeface="굴림" panose="020B0600000101010101" pitchFamily="50" charset="-127"/>
              </a:rPr>
              <a:t>절차적 할당 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BC168C4-789C-6D01-771B-81F8000BE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12391"/>
            <a:ext cx="7493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Repeat </a:t>
            </a:r>
            <a:r>
              <a:rPr lang="ko-KR" altLang="en-US" dirty="0">
                <a:ea typeface="굴림" panose="020B0600000101010101" pitchFamily="50" charset="-127"/>
              </a:rPr>
              <a:t>루프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굴림" panose="020B0600000101010101" pitchFamily="50" charset="-127"/>
              </a:rPr>
              <a:t>정해진 횟수만큼 실행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ko-KR" altLang="en-US" dirty="0">
                <a:ea typeface="굴림" panose="020B0600000101010101" pitchFamily="50" charset="-127"/>
              </a:rPr>
              <a:t>일반적인 논리 수식 루프에 쓰여질 수 없음</a:t>
            </a:r>
            <a:r>
              <a:rPr lang="en-US" altLang="ko-KR" dirty="0">
                <a:ea typeface="굴림" panose="020B0600000101010101" pitchFamily="50" charset="-127"/>
              </a:rPr>
              <a:t>(</a:t>
            </a:r>
            <a:r>
              <a:rPr lang="ko-KR" altLang="en-US" dirty="0">
                <a:ea typeface="굴림" panose="020B0600000101010101" pitchFamily="50" charset="-127"/>
              </a:rPr>
              <a:t>그런 상황에서는 </a:t>
            </a:r>
            <a:r>
              <a:rPr lang="en-US" altLang="ko-KR" dirty="0">
                <a:ea typeface="굴림" panose="020B0600000101010101" pitchFamily="50" charset="-127"/>
              </a:rPr>
              <a:t>while</a:t>
            </a:r>
            <a:r>
              <a:rPr lang="ko-KR" altLang="en-US" dirty="0">
                <a:ea typeface="굴림" panose="020B0600000101010101" pitchFamily="50" charset="-127"/>
              </a:rPr>
              <a:t>문 사용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</a:p>
          <a:p>
            <a:r>
              <a:rPr lang="ko-KR" altLang="en-US" dirty="0">
                <a:ea typeface="굴림" panose="020B0600000101010101" pitchFamily="50" charset="-127"/>
              </a:rPr>
              <a:t>반드시 상수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ko-KR" altLang="en-US" dirty="0">
                <a:ea typeface="굴림" panose="020B0600000101010101" pitchFamily="50" charset="-127"/>
              </a:rPr>
              <a:t>하나의 변수 또는 하나의 값이 될 수 있는 숫자를 포함한 루프에 사용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 descr="텍스트, 소프트웨어, 멀티미디어 소프트웨어, 폰트이(가) 표시된 사진&#10;&#10;자동 생성된 설명">
            <a:extLst>
              <a:ext uri="{FF2B5EF4-FFF2-40B4-BE49-F238E27FC236}">
                <a16:creationId xmlns:a16="http://schemas.microsoft.com/office/drawing/2014/main" id="{259A84D9-0DDF-0D5E-77B4-35E3A72EA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497283"/>
            <a:ext cx="7772400" cy="226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045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Forever </a:t>
            </a:r>
            <a:r>
              <a:rPr lang="ko-KR" altLang="en-US" dirty="0">
                <a:ea typeface="굴림" panose="020B0600000101010101" pitchFamily="50" charset="-127"/>
              </a:rPr>
              <a:t>루프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어떤 수식도 포함하지 않고</a:t>
            </a:r>
            <a:r>
              <a:rPr lang="en-US" altLang="ko-KR" dirty="0"/>
              <a:t>, $finish </a:t>
            </a:r>
            <a:r>
              <a:rPr lang="ko-KR" altLang="en-US" dirty="0"/>
              <a:t>태스크를 만날 때까지 계속 수행</a:t>
            </a:r>
            <a:endParaRPr lang="en-US" altLang="ko-KR" dirty="0"/>
          </a:p>
          <a:p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/>
              <a:t>항상 참값을 갖는 </a:t>
            </a:r>
            <a:r>
              <a:rPr lang="en-US" altLang="ko-KR" dirty="0"/>
              <a:t>while</a:t>
            </a:r>
            <a:r>
              <a:rPr lang="ko-KR" altLang="en-US" dirty="0"/>
              <a:t>루프와 동일</a:t>
            </a:r>
            <a:endParaRPr lang="en-US" altLang="ko-KR" dirty="0"/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63335B3-7903-7D3A-B607-B21E1F689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574786"/>
            <a:ext cx="4529529" cy="283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32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데이터 플로우 모델링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연속</a:t>
            </a:r>
            <a:r>
              <a:rPr lang="en-US" altLang="ko-KR" dirty="0">
                <a:ea typeface="굴림" panose="020B0600000101010101" pitchFamily="50" charset="-127"/>
              </a:rPr>
              <a:t>(</a:t>
            </a:r>
            <a:r>
              <a:rPr lang="en-US" altLang="ko-KR" dirty="0" err="1">
                <a:ea typeface="굴림" panose="020B0600000101010101" pitchFamily="50" charset="-127"/>
              </a:rPr>
              <a:t>Contiuous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  <a:r>
              <a:rPr lang="ko-KR" altLang="en-US" dirty="0">
                <a:ea typeface="굴림" panose="020B0600000101010101" pitchFamily="50" charset="-127"/>
              </a:rPr>
              <a:t> 할당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지연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수식</a:t>
            </a:r>
            <a:r>
              <a:rPr lang="en-US" altLang="ko-KR" dirty="0">
                <a:ea typeface="굴림" panose="020B0600000101010101" pitchFamily="50" charset="-127"/>
              </a:rPr>
              <a:t>,</a:t>
            </a:r>
            <a:r>
              <a:rPr lang="ko-KR" altLang="en-US" dirty="0">
                <a:ea typeface="굴림" panose="020B0600000101010101" pitchFamily="50" charset="-127"/>
              </a:rPr>
              <a:t>  연산자</a:t>
            </a:r>
            <a:r>
              <a:rPr lang="en-US" altLang="ko-KR" dirty="0">
                <a:ea typeface="굴림" panose="020B0600000101010101" pitchFamily="50" charset="-127"/>
              </a:rPr>
              <a:t>,</a:t>
            </a:r>
            <a:r>
              <a:rPr lang="ko-KR" altLang="en-US" dirty="0">
                <a:ea typeface="굴림" panose="020B0600000101010101" pitchFamily="50" charset="-127"/>
              </a:rPr>
              <a:t>  피연산자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연산자 형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ru-RU" altLang="ko-KR" dirty="0"/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굴림" panose="020B0600000101010101" pitchFamily="50" charset="-127"/>
              </a:rPr>
              <a:t>순차 처리 블록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항상 </a:t>
            </a:r>
            <a:r>
              <a:rPr lang="en-US" altLang="ko-KR" dirty="0">
                <a:ea typeface="굴림" panose="020B0600000101010101" pitchFamily="50" charset="-127"/>
              </a:rPr>
              <a:t>always </a:t>
            </a:r>
            <a:r>
              <a:rPr lang="ko-KR" altLang="en-US" dirty="0">
                <a:ea typeface="굴림" panose="020B0600000101010101" pitchFamily="50" charset="-127"/>
              </a:rPr>
              <a:t>또는 </a:t>
            </a:r>
            <a:r>
              <a:rPr lang="en-US" altLang="ko-KR" dirty="0">
                <a:ea typeface="굴림" panose="020B0600000101010101" pitchFamily="50" charset="-127"/>
              </a:rPr>
              <a:t>initial </a:t>
            </a:r>
            <a:r>
              <a:rPr lang="ko-KR" altLang="en-US" dirty="0">
                <a:ea typeface="굴림" panose="020B0600000101010101" pitchFamily="50" charset="-127"/>
              </a:rPr>
              <a:t>키워드로 시작하며 명령문들이 순차적으로 실행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ko-KR" altLang="en-US" dirty="0">
                <a:ea typeface="굴림" panose="020B0600000101010101" pitchFamily="50" charset="-127"/>
              </a:rPr>
              <a:t>어떤 상황에서 특정 순서대로 명령문을 실행 해야 할 때 사용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ko-KR" altLang="en-US" dirty="0">
                <a:ea typeface="굴림" panose="020B0600000101010101" pitchFamily="50" charset="-127"/>
              </a:rPr>
              <a:t>시스템 동작을 시간에 따라 정의하는데 유용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10913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병렬 처리 블록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병렬 처리 문장들은 동시에 수행 됨</a:t>
            </a:r>
            <a:r>
              <a:rPr lang="en-US" altLang="ko-KR" dirty="0">
                <a:ea typeface="굴림" panose="020B0600000101010101" pitchFamily="50" charset="-127"/>
              </a:rPr>
              <a:t>. </a:t>
            </a:r>
            <a:r>
              <a:rPr lang="ko-KR" altLang="en-US" dirty="0">
                <a:ea typeface="굴림" panose="020B0600000101010101" pitchFamily="50" charset="-127"/>
              </a:rPr>
              <a:t>블록에 쓰여지는 문장의 순서는 중요하지 않음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>
                <a:ea typeface="굴림" panose="020B0600000101010101" pitchFamily="50" charset="-127"/>
              </a:rPr>
              <a:t>각 문장에 할당된 지연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기반 사건 기반 제어에 의해서 문장 순서가 조절 됨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>
                <a:ea typeface="굴림" panose="020B0600000101010101" pitchFamily="50" charset="-127"/>
              </a:rPr>
              <a:t>만약 지연 기반 또는 사건 기반 제어가 지정되었다면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ko-KR" altLang="en-US" dirty="0">
                <a:ea typeface="굴림" panose="020B0600000101010101" pitchFamily="50" charset="-127"/>
              </a:rPr>
              <a:t>그것은 블록 안으로 들어가는 시간과 관련이 있음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>
                <a:ea typeface="굴림" panose="020B0600000101010101" pitchFamily="50" charset="-127"/>
              </a:rPr>
              <a:t>콤비네이션 논리 회로 같이 동시에 발생하는 동작을 정의하는데 유용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FF186BD1-CDB7-3DB0-8E61-1D2EB7238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64" y="4231692"/>
            <a:ext cx="17907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356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행위 수준 모델링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구조적 프로시저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절차적 할당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타이밍 제어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조건문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다중 분기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루프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순차 처리와 병렬 처리 블록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ru-RU" altLang="ko-KR" dirty="0"/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3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데이터 플로우 모델링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연속</a:t>
            </a:r>
            <a:r>
              <a:rPr lang="en-US" altLang="ko-KR" dirty="0">
                <a:ea typeface="굴림" panose="020B0600000101010101" pitchFamily="50" charset="-127"/>
              </a:rPr>
              <a:t>(Continuous)</a:t>
            </a:r>
            <a:r>
              <a:rPr lang="ko-KR" altLang="en-US" dirty="0">
                <a:ea typeface="굴림" panose="020B0600000101010101" pitchFamily="50" charset="-127"/>
              </a:rPr>
              <a:t>할당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 주로 논리 연산</a:t>
            </a:r>
            <a:r>
              <a:rPr lang="en-US" altLang="ko-KR" dirty="0">
                <a:ea typeface="굴림" panose="020B0600000101010101" pitchFamily="50" charset="-127"/>
              </a:rPr>
              <a:t>,</a:t>
            </a:r>
            <a:r>
              <a:rPr lang="ko-KR" altLang="en-US" dirty="0">
                <a:ea typeface="굴림" panose="020B0600000101010101" pitchFamily="50" charset="-127"/>
              </a:rPr>
              <a:t> 연산자 활용 등을 통해 원하는 값의 변환을 구현하기 위해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r>
              <a:rPr lang="ko-KR" altLang="en-US" dirty="0">
                <a:ea typeface="굴림" panose="020B0600000101010101" pitchFamily="50" charset="-127"/>
              </a:rPr>
              <a:t>사용 되며</a:t>
            </a:r>
            <a:r>
              <a:rPr lang="en-US" altLang="ko-KR" dirty="0">
                <a:ea typeface="굴림" panose="020B0600000101010101" pitchFamily="50" charset="-127"/>
              </a:rPr>
              <a:t>,</a:t>
            </a:r>
            <a:r>
              <a:rPr lang="ko-KR" altLang="en-US" dirty="0">
                <a:ea typeface="굴림" panose="020B0600000101010101" pitchFamily="50" charset="-127"/>
              </a:rPr>
              <a:t> 반도체 회로에서 게이트 간에 연결성을 정의하는 것처럼 작동됨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816864" y="1219200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 descr="폰트, 텍스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8B24704E-9AA6-176E-410A-1B7DCF665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4" y="2509837"/>
            <a:ext cx="5427663" cy="660400"/>
          </a:xfrm>
          <a:prstGeom prst="rect">
            <a:avLst/>
          </a:prstGeom>
        </p:spPr>
      </p:pic>
      <p:pic>
        <p:nvPicPr>
          <p:cNvPr id="6" name="그림 5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0E0F6C2D-65DE-AD7A-2F1A-C0EE41DE5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00" y="3148466"/>
            <a:ext cx="5054600" cy="3606800"/>
          </a:xfrm>
          <a:prstGeom prst="rect">
            <a:avLst/>
          </a:prstGeom>
        </p:spPr>
      </p:pic>
      <p:pic>
        <p:nvPicPr>
          <p:cNvPr id="10" name="그림 9" descr="라인, 사각형, 패턴, 다채로움이(가) 표시된 사진&#10;&#10;자동 생성된 설명">
            <a:extLst>
              <a:ext uri="{FF2B5EF4-FFF2-40B4-BE49-F238E27FC236}">
                <a16:creationId xmlns:a16="http://schemas.microsoft.com/office/drawing/2014/main" id="{29BA2982-A6A9-7793-CC37-09FB7C09B8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742987"/>
            <a:ext cx="1924050" cy="168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32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데이터 플로우 모델링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지연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 시간 딜레이를 설계 및 모델링하는데 사용됨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시뮬레이션이나 테스트 벤치에서 주로 사용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시뮬레이션 시간을 지연 또는 변수에 값을 할당하는 것을 특정 시간만큼 지연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실제 하드웨어 설계와 관련한 동작이나 속도를 반영할 수 있으므로 중요한 개념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3239434-3748-1731-98A0-9589A2CFA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267222"/>
            <a:ext cx="2198731" cy="2952000"/>
          </a:xfrm>
          <a:prstGeom prst="rect">
            <a:avLst/>
          </a:prstGeom>
        </p:spPr>
      </p:pic>
      <p:pic>
        <p:nvPicPr>
          <p:cNvPr id="8" name="그림 7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A232A016-FF7B-3669-D6AD-A2BA8355B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084637"/>
            <a:ext cx="3564019" cy="15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43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데이터 플로우 모델링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수식</a:t>
            </a:r>
            <a:r>
              <a:rPr lang="en-US" altLang="ko-KR" dirty="0">
                <a:ea typeface="굴림" panose="020B0600000101010101" pitchFamily="50" charset="-127"/>
              </a:rPr>
              <a:t>,</a:t>
            </a:r>
            <a:r>
              <a:rPr lang="ko-KR" altLang="en-US" dirty="0">
                <a:ea typeface="굴림" panose="020B0600000101010101" pitchFamily="50" charset="-127"/>
              </a:rPr>
              <a:t> 연산자 그리고 피연산자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산술 연산자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비트 연산자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논리 연산자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관계 연산자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 err="1">
                <a:ea typeface="굴림" panose="020B0600000101010101" pitchFamily="50" charset="-127"/>
              </a:rPr>
              <a:t>쉬프트</a:t>
            </a:r>
            <a:r>
              <a:rPr lang="ko-KR" altLang="en-US" dirty="0">
                <a:ea typeface="굴림" panose="020B0600000101010101" pitchFamily="50" charset="-127"/>
              </a:rPr>
              <a:t> 연산자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 descr="텍스트, 번호, 문서, 영수증이(가) 표시된 사진&#10;&#10;자동 생성된 설명">
            <a:extLst>
              <a:ext uri="{FF2B5EF4-FFF2-40B4-BE49-F238E27FC236}">
                <a16:creationId xmlns:a16="http://schemas.microsoft.com/office/drawing/2014/main" id="{929C4FAE-F367-5F04-00A8-557A34492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254461"/>
            <a:ext cx="4057706" cy="507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8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데이터 플로우 모델링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논리식과 조건 연산자 비교 </a:t>
            </a:r>
            <a:r>
              <a:rPr lang="en-US" altLang="ko-KR" dirty="0">
                <a:ea typeface="굴림" panose="020B0600000101010101" pitchFamily="50" charset="-127"/>
              </a:rPr>
              <a:t>(4:1</a:t>
            </a:r>
            <a:r>
              <a:rPr lang="ko-KR" altLang="en-US" dirty="0">
                <a:ea typeface="굴림" panose="020B0600000101010101" pitchFamily="50" charset="-127"/>
              </a:rPr>
              <a:t> 멀티 </a:t>
            </a:r>
            <a:r>
              <a:rPr lang="ko-KR" altLang="en-US" dirty="0" err="1">
                <a:ea typeface="굴림" panose="020B0600000101010101" pitchFamily="50" charset="-127"/>
              </a:rPr>
              <a:t>플렉서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12" name="그림 11" descr="스크린샷, 텍스트, 폰트, 라인이(가) 표시된 사진&#10;&#10;자동 생성된 설명">
            <a:extLst>
              <a:ext uri="{FF2B5EF4-FFF2-40B4-BE49-F238E27FC236}">
                <a16:creationId xmlns:a16="http://schemas.microsoft.com/office/drawing/2014/main" id="{9181D980-3B81-0813-2D4E-1AF289A3D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002" y="4627630"/>
            <a:ext cx="2669920" cy="1911600"/>
          </a:xfrm>
          <a:prstGeom prst="rect">
            <a:avLst/>
          </a:prstGeom>
        </p:spPr>
      </p:pic>
      <p:pic>
        <p:nvPicPr>
          <p:cNvPr id="14" name="그림 1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3A93381-2178-BDD3-9C50-3D4817560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238" y="1714500"/>
            <a:ext cx="4942806" cy="3429000"/>
          </a:xfrm>
          <a:prstGeom prst="rect">
            <a:avLst/>
          </a:prstGeom>
        </p:spPr>
      </p:pic>
      <p:pic>
        <p:nvPicPr>
          <p:cNvPr id="16" name="그림 15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DD0B3F55-A22E-3E20-858B-66BA3397D2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53" y="1709653"/>
            <a:ext cx="6300961" cy="29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747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데이터 플로우 모델링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예제 </a:t>
            </a:r>
            <a:r>
              <a:rPr lang="en-US" altLang="ko-KR" dirty="0">
                <a:ea typeface="굴림" panose="020B0600000101010101" pitchFamily="50" charset="-127"/>
              </a:rPr>
              <a:t>6-4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6" name="그림 5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C841BEED-7678-1BAC-660D-D0886A085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400"/>
            <a:ext cx="6728047" cy="5181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381E0A-9489-FAC1-9530-E182A688F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871" y="1565388"/>
            <a:ext cx="3470139" cy="189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087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데이터 플로우 모델링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예제 </a:t>
            </a:r>
            <a:r>
              <a:rPr lang="en-US" altLang="ko-KR" dirty="0">
                <a:ea typeface="굴림" panose="020B0600000101010101" pitchFamily="50" charset="-127"/>
              </a:rPr>
              <a:t>6-6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(</a:t>
            </a:r>
            <a:r>
              <a:rPr lang="ko-KR" altLang="en-US" dirty="0">
                <a:ea typeface="굴림" panose="020B0600000101010101" pitchFamily="50" charset="-127"/>
              </a:rPr>
              <a:t>리플 카운터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365E5E2-D680-F784-5452-8A64A9207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" y="1741055"/>
            <a:ext cx="3111500" cy="2641600"/>
          </a:xfrm>
          <a:prstGeom prst="rect">
            <a:avLst/>
          </a:prstGeom>
        </p:spPr>
      </p:pic>
      <p:pic>
        <p:nvPicPr>
          <p:cNvPr id="12" name="그림 11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CAF523F5-AC49-C397-DECA-D5BF8474C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840" y="1728017"/>
            <a:ext cx="2374900" cy="24003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05146CC-3EB8-2C94-C329-0A0114A13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893" y="1691575"/>
            <a:ext cx="3759200" cy="29337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C2830E8-779F-C5A1-1001-B50F8373E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15" y="5215585"/>
            <a:ext cx="1082585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4164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15903</TotalTime>
  <Words>816</Words>
  <Application>Microsoft Macintosh PowerPoint</Application>
  <PresentationFormat>와이드스크린</PresentationFormat>
  <Paragraphs>167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맑은 고딕</vt:lpstr>
      <vt:lpstr>Pretendard</vt:lpstr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202021304 백명운  System Semiconductor Engineering University of Sangmyung</vt:lpstr>
      <vt:lpstr>Contents</vt:lpstr>
      <vt:lpstr>Contents</vt:lpstr>
      <vt:lpstr>데이터 플로우 모델링</vt:lpstr>
      <vt:lpstr>데이터 플로우 모델링</vt:lpstr>
      <vt:lpstr>데이터 플로우 모델링</vt:lpstr>
      <vt:lpstr>데이터 플로우 모델링</vt:lpstr>
      <vt:lpstr>데이터 플로우 모델링</vt:lpstr>
      <vt:lpstr>데이터 플로우 모델링</vt:lpstr>
      <vt:lpstr>행위 수준 모델링</vt:lpstr>
      <vt:lpstr>절차적 할당</vt:lpstr>
      <vt:lpstr>타이밍 제어</vt:lpstr>
      <vt:lpstr>조건문</vt:lpstr>
      <vt:lpstr>다중분기</vt:lpstr>
      <vt:lpstr>루프</vt:lpstr>
      <vt:lpstr>While 루프</vt:lpstr>
      <vt:lpstr>For 루프</vt:lpstr>
      <vt:lpstr>Repeat 루프</vt:lpstr>
      <vt:lpstr>Forever 루프</vt:lpstr>
      <vt:lpstr>순차 처리 블록</vt:lpstr>
      <vt:lpstr>병렬 처리 블록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백명운</cp:lastModifiedBy>
  <cp:revision>421</cp:revision>
  <dcterms:created xsi:type="dcterms:W3CDTF">2013-05-12T07:12:15Z</dcterms:created>
  <dcterms:modified xsi:type="dcterms:W3CDTF">2023-07-20T06:39:11Z</dcterms:modified>
</cp:coreProperties>
</file>